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2"/>
  </p:notesMasterIdLst>
  <p:handoutMasterIdLst>
    <p:handoutMasterId r:id="rId43"/>
  </p:handoutMasterIdLst>
  <p:sldIdLst>
    <p:sldId id="257" r:id="rId2"/>
    <p:sldId id="258" r:id="rId3"/>
    <p:sldId id="299" r:id="rId4"/>
    <p:sldId id="300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98" r:id="rId14"/>
    <p:sldId id="269" r:id="rId15"/>
    <p:sldId id="268" r:id="rId16"/>
    <p:sldId id="270" r:id="rId17"/>
    <p:sldId id="271" r:id="rId18"/>
    <p:sldId id="273" r:id="rId19"/>
    <p:sldId id="272" r:id="rId20"/>
    <p:sldId id="274" r:id="rId21"/>
    <p:sldId id="275" r:id="rId22"/>
    <p:sldId id="276" r:id="rId23"/>
    <p:sldId id="277" r:id="rId24"/>
    <p:sldId id="280" r:id="rId25"/>
    <p:sldId id="281" r:id="rId26"/>
    <p:sldId id="282" r:id="rId27"/>
    <p:sldId id="288" r:id="rId28"/>
    <p:sldId id="287" r:id="rId29"/>
    <p:sldId id="286" r:id="rId30"/>
    <p:sldId id="285" r:id="rId31"/>
    <p:sldId id="289" r:id="rId32"/>
    <p:sldId id="290" r:id="rId33"/>
    <p:sldId id="292" r:id="rId34"/>
    <p:sldId id="293" r:id="rId35"/>
    <p:sldId id="294" r:id="rId36"/>
    <p:sldId id="297" r:id="rId37"/>
    <p:sldId id="295" r:id="rId38"/>
    <p:sldId id="296" r:id="rId39"/>
    <p:sldId id="278" r:id="rId40"/>
    <p:sldId id="279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66FF"/>
    <a:srgbClr val="D94B7B"/>
    <a:srgbClr val="E2661A"/>
    <a:srgbClr val="669900"/>
    <a:srgbClr val="5A5A5A"/>
    <a:srgbClr val="FF0000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8333" autoAdjust="0"/>
  </p:normalViewPr>
  <p:slideViewPr>
    <p:cSldViewPr snapToGrid="0">
      <p:cViewPr varScale="1">
        <p:scale>
          <a:sx n="120" d="100"/>
          <a:sy n="120" d="100"/>
        </p:scale>
        <p:origin x="2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4/6/2018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E186F-5594-4DE5-A3DF-D3D47B7E6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600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4/6/2018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37D74-6E90-4C54-8099-44E56A873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4275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7D74-6E90-4C54-8099-44E56A873B11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4/6/2018</a:t>
            </a:r>
          </a:p>
        </p:txBody>
      </p:sp>
    </p:spTree>
    <p:extLst>
      <p:ext uri="{BB962C8B-B14F-4D97-AF65-F5344CB8AC3E}">
        <p14:creationId xmlns:p14="http://schemas.microsoft.com/office/powerpoint/2010/main" val="695992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7D74-6E90-4C54-8099-44E56A873B11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4/6/2018</a:t>
            </a:r>
          </a:p>
        </p:txBody>
      </p:sp>
    </p:spTree>
    <p:extLst>
      <p:ext uri="{BB962C8B-B14F-4D97-AF65-F5344CB8AC3E}">
        <p14:creationId xmlns:p14="http://schemas.microsoft.com/office/powerpoint/2010/main" val="758861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7D74-6E90-4C54-8099-44E56A873B11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4/6/2018</a:t>
            </a:r>
          </a:p>
        </p:txBody>
      </p:sp>
    </p:spTree>
    <p:extLst>
      <p:ext uri="{BB962C8B-B14F-4D97-AF65-F5344CB8AC3E}">
        <p14:creationId xmlns:p14="http://schemas.microsoft.com/office/powerpoint/2010/main" val="2711349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Configure needs to figure things</a:t>
            </a:r>
            <a:r>
              <a:rPr lang="en-US" baseline="0" dirty="0"/>
              <a:t> out like “where is the compiler?”.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7D74-6E90-4C54-8099-44E56A873B11}" type="slidenum">
              <a:rPr lang="en-US" smtClean="0"/>
              <a:t>32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4/6/2018</a:t>
            </a:r>
          </a:p>
        </p:txBody>
      </p:sp>
    </p:spTree>
    <p:extLst>
      <p:ext uri="{BB962C8B-B14F-4D97-AF65-F5344CB8AC3E}">
        <p14:creationId xmlns:p14="http://schemas.microsoft.com/office/powerpoint/2010/main" val="1324314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7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0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4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6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5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32688" y="27429"/>
            <a:ext cx="1678665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L06:  C Details, Build Tools</a:t>
            </a:r>
          </a:p>
        </p:txBody>
      </p:sp>
    </p:spTree>
    <p:extLst>
      <p:ext uri="{BB962C8B-B14F-4D97-AF65-F5344CB8AC3E}">
        <p14:creationId xmlns:p14="http://schemas.microsoft.com/office/powerpoint/2010/main" val="8456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0" Type="http://schemas.openxmlformats.org/officeDocument/2006/relationships/tags" Target="../tags/tag43.xml"/><Relationship Id="rId4" Type="http://schemas.openxmlformats.org/officeDocument/2006/relationships/tags" Target="../tags/tag37.xml"/><Relationship Id="rId9" Type="http://schemas.openxmlformats.org/officeDocument/2006/relationships/tags" Target="../tags/tag4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Final C Details, Build Tools </a:t>
            </a:r>
            <a:r>
              <a:rPr lang="en-US" sz="4000">
                <a:ea typeface="CMU Bright" panose="02000603000000000000" pitchFamily="2" charset="0"/>
              </a:rPr>
              <a:t>(make)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027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474720"/>
          </a:xfrm>
        </p:spPr>
        <p:txBody>
          <a:bodyPr/>
          <a:lstStyle/>
          <a:p>
            <a:r>
              <a:rPr lang="en-US" dirty="0"/>
              <a:t>You can pass arguments to macros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Beware of operator precedence issues!</a:t>
            </a:r>
          </a:p>
          <a:p>
            <a:pPr lvl="1"/>
            <a:r>
              <a:rPr lang="en-US" dirty="0"/>
              <a:t>Use parentheses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365760" y="2011680"/>
            <a:ext cx="3840480" cy="1554480"/>
          </a:xfrm>
          <a:prstGeom prst="roundRect">
            <a:avLst>
              <a:gd name="adj" fmla="val 518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ODD(x) ((x) %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0)</a:t>
            </a:r>
          </a:p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 ODD(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"5 is odd!\n"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937760" y="2011680"/>
            <a:ext cx="3840480" cy="1554480"/>
          </a:xfrm>
          <a:prstGeom prst="roundRect">
            <a:avLst>
              <a:gd name="adj" fmla="val 746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 ((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%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0) 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"5 is odd!\n"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190683" y="2271309"/>
            <a:ext cx="747077" cy="512148"/>
            <a:chOff x="4190683" y="2271309"/>
            <a:chExt cx="747077" cy="512148"/>
          </a:xfrm>
        </p:grpSpPr>
        <p:cxnSp>
          <p:nvCxnSpPr>
            <p:cNvPr id="9" name="Straight Arrow Connector 8"/>
            <p:cNvCxnSpPr>
              <a:stCxn id="4" idx="3"/>
            </p:cNvCxnSpPr>
            <p:nvPr/>
          </p:nvCxnSpPr>
          <p:spPr bwMode="auto">
            <a:xfrm flipV="1">
              <a:off x="4206240" y="2783457"/>
              <a:ext cx="731520" cy="0"/>
            </a:xfrm>
            <a:prstGeom prst="straightConnector1">
              <a:avLst/>
            </a:prstGeom>
            <a:noFill/>
            <a:ln w="762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4190683" y="2271309"/>
              <a:ext cx="7315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cpp</a:t>
              </a:r>
              <a:endPara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65760" y="4937760"/>
            <a:ext cx="8412480" cy="1554480"/>
            <a:chOff x="365760" y="4937760"/>
            <a:chExt cx="8412480" cy="1554480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365760" y="4937760"/>
              <a:ext cx="3840480" cy="1554480"/>
            </a:xfrm>
            <a:prstGeom prst="roundRect">
              <a:avLst>
                <a:gd name="adj" fmla="val 5183"/>
              </a:avLst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>
                  <a:solidFill>
                    <a:srgbClr val="E2661A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#define 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ODD(x) ((x) %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!= 0)</a:t>
              </a:r>
            </a:p>
            <a:p>
              <a:r>
                <a:rPr lang="en-US" sz="1600" dirty="0">
                  <a:solidFill>
                    <a:srgbClr val="E2661A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#define 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WEIRD(x) x %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!= 0</a:t>
              </a:r>
            </a:p>
            <a:p>
              <a:endPara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ODD(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WEIRD(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4937760" y="4937760"/>
              <a:ext cx="3840480" cy="1554480"/>
            </a:xfrm>
            <a:prstGeom prst="roundRect">
              <a:avLst>
                <a:gd name="adj" fmla="val 7463"/>
              </a:avLst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((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%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!= 0);</a:t>
              </a:r>
            </a:p>
            <a:p>
              <a:endPara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%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!= 0;</a:t>
              </a:r>
              <a:endPara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V="1">
              <a:off x="4206240" y="5715000"/>
              <a:ext cx="731520" cy="0"/>
            </a:xfrm>
            <a:prstGeom prst="straightConnector1">
              <a:avLst/>
            </a:prstGeom>
            <a:noFill/>
            <a:ln w="762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4190683" y="5233881"/>
              <a:ext cx="7315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cpp</a:t>
              </a:r>
              <a:endPara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3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Compilation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You can change what gets compiled: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2124397"/>
            <a:ext cx="5669280" cy="3474720"/>
          </a:xfrm>
          <a:prstGeom prst="roundRect">
            <a:avLst>
              <a:gd name="adj" fmla="val 4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TRACE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ENTER(f)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"Entering %s\n"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f);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EXIT(f)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"Exiting  %s\n"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f);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#else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ENTER(f) 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EXIT(f)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 n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ENTER(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 =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n);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EXIT(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77840" y="5599117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ifdef.c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78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Besides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/>
              <a:t>s in the code, preprocessor values can be given as part of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 command: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assert can be controlled the same way – defining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NDEBUG</a:t>
            </a:r>
            <a:r>
              <a:rPr lang="en-US" dirty="0"/>
              <a:t> causes assert to expand to “empty”</a:t>
            </a:r>
          </a:p>
          <a:p>
            <a:pPr lvl="1"/>
            <a:r>
              <a:rPr lang="en-US" dirty="0"/>
              <a:t>It’s a macro – see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640080" y="2377440"/>
            <a:ext cx="786384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bash$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-Wall -g -DTRACE -o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ifdef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ifdef.c</a:t>
            </a: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4846320"/>
            <a:ext cx="786384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bash$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-Wall -g -DNDEBUG -o faster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useassert.c</a:t>
            </a: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6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will happen when we try to compile and run?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Output "333"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Output "334"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Compiler message </a:t>
            </a:r>
            <a:br>
              <a:rPr lang="en-US" b="1" dirty="0">
                <a:solidFill>
                  <a:srgbClr val="FF3399"/>
                </a:solidFill>
              </a:rPr>
            </a:br>
            <a:r>
              <a:rPr lang="en-US" b="1" dirty="0">
                <a:solidFill>
                  <a:srgbClr val="FF3399"/>
                </a:solidFill>
              </a:rPr>
              <a:t>	about EVEN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Compiler message </a:t>
            </a:r>
            <a:br>
              <a:rPr lang="en-US" b="1" dirty="0">
                <a:solidFill>
                  <a:srgbClr val="00B0F0"/>
                </a:solidFill>
              </a:rPr>
            </a:br>
            <a:r>
              <a:rPr lang="en-US" b="1" dirty="0">
                <a:solidFill>
                  <a:srgbClr val="00B0F0"/>
                </a:solidFill>
              </a:rPr>
              <a:t>	about BAZ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377440"/>
            <a:ext cx="7863840" cy="731520"/>
          </a:xfrm>
          <a:prstGeom prst="roundRect">
            <a:avLst>
              <a:gd name="adj" fmla="val 12736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bash$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-Wall –DFOO -DBAR -o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condcomp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condcomp.c</a:t>
            </a: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bash$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./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condcomp</a:t>
            </a: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114800" y="3291840"/>
            <a:ext cx="4389120" cy="3200400"/>
          </a:xfrm>
          <a:prstGeom prst="roundRect">
            <a:avLst>
              <a:gd name="adj" fmla="val 562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EVEN(x) !(x%2)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DBAR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BAZ 333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EVEN(42) + BAZ;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3904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Header Guards and Preprocessor Tricks</a:t>
            </a:r>
          </a:p>
          <a:p>
            <a:r>
              <a:rPr lang="en-US" b="1" dirty="0">
                <a:solidFill>
                  <a:srgbClr val="4B2A85"/>
                </a:solidFill>
              </a:rPr>
              <a:t>Visibility of Symbols</a:t>
            </a:r>
          </a:p>
          <a:p>
            <a:pPr lvl="1"/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b="1" dirty="0">
                <a:solidFill>
                  <a:srgbClr val="4B2A85"/>
                </a:solidFill>
              </a:rPr>
              <a:t>,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  <a:p>
            <a:r>
              <a:rPr lang="en-US" dirty="0"/>
              <a:t>Make and Build Tools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03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 define a global variable named “counter” in one C file, is it visible in another C file in my program?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Yes, if you use </a:t>
            </a:r>
            <a:r>
              <a:rPr lang="en-US" dirty="0">
                <a:solidFill>
                  <a:srgbClr val="FF0000"/>
                </a:solidFill>
              </a:rPr>
              <a:t>external linkage</a:t>
            </a:r>
          </a:p>
          <a:p>
            <a:pPr lvl="2"/>
            <a:r>
              <a:rPr lang="en-US" dirty="0"/>
              <a:t>The name “counter” refers to the same variable in both files</a:t>
            </a:r>
          </a:p>
          <a:p>
            <a:pPr lvl="2"/>
            <a:r>
              <a:rPr lang="en-US" dirty="0"/>
              <a:t>The variable is </a:t>
            </a:r>
            <a:r>
              <a:rPr lang="en-US" i="1" dirty="0"/>
              <a:t>defined</a:t>
            </a:r>
            <a:r>
              <a:rPr lang="en-US" dirty="0"/>
              <a:t> in one file and </a:t>
            </a:r>
            <a:r>
              <a:rPr lang="en-US" i="1" dirty="0"/>
              <a:t>declared</a:t>
            </a:r>
            <a:r>
              <a:rPr lang="en-US" dirty="0"/>
              <a:t> in the other(s)</a:t>
            </a:r>
          </a:p>
          <a:p>
            <a:pPr lvl="2"/>
            <a:r>
              <a:rPr lang="en-US" dirty="0"/>
              <a:t>When the program is linked, the symbol resolves to one location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No, if you use </a:t>
            </a:r>
            <a:r>
              <a:rPr lang="en-US" dirty="0">
                <a:solidFill>
                  <a:srgbClr val="FF0000"/>
                </a:solidFill>
              </a:rPr>
              <a:t>internal linkage</a:t>
            </a:r>
          </a:p>
          <a:p>
            <a:pPr lvl="2"/>
            <a:r>
              <a:rPr lang="en-US" dirty="0"/>
              <a:t>The name “counter” refers to different variable in each file</a:t>
            </a:r>
          </a:p>
          <a:p>
            <a:pPr lvl="2"/>
            <a:r>
              <a:rPr lang="en-US" dirty="0"/>
              <a:t>The variable must be </a:t>
            </a:r>
            <a:r>
              <a:rPr lang="en-US" i="1" dirty="0"/>
              <a:t>defined</a:t>
            </a:r>
            <a:r>
              <a:rPr lang="en-US" dirty="0"/>
              <a:t> in each file</a:t>
            </a:r>
          </a:p>
          <a:p>
            <a:pPr lvl="2"/>
            <a:r>
              <a:rPr lang="en-US" dirty="0"/>
              <a:t>When the program is linked, the symbols resolve to two locations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4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Linkage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makes a </a:t>
            </a:r>
            <a:r>
              <a:rPr lang="en-US" i="1" dirty="0"/>
              <a:t>declaration</a:t>
            </a:r>
            <a:r>
              <a:rPr lang="en-US" dirty="0"/>
              <a:t> of something externally-visible 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91440" y="2560320"/>
            <a:ext cx="4389120" cy="3474720"/>
          </a:xfrm>
          <a:prstGeom prst="roundRect">
            <a:avLst>
              <a:gd name="adj" fmla="val 4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global variable, defined and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initialized here in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It has external linkage by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default.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counter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counter);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counter);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51760" y="603504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foo.c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663440" y="2560320"/>
            <a:ext cx="4389120" cy="3474720"/>
          </a:xfrm>
          <a:prstGeom prst="roundRect">
            <a:avLst>
              <a:gd name="adj" fmla="val 4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"counter" is defined and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initialized in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Here, we declare it, and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specify external linkage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by using the extern specifier.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counter;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counter++;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"(b): counter =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counter);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23760" y="603504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bar.c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22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Linkage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(in the global context) restricts a definition to visibility within that file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91440" y="2560320"/>
            <a:ext cx="4389120" cy="3474720"/>
          </a:xfrm>
          <a:prstGeom prst="roundRect">
            <a:avLst>
              <a:gd name="adj" fmla="val 4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global variable, defined and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initialized here in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We force internal linkage by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using the static specifier.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counter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counter);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counter);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51760" y="603504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foo.c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663440" y="2560320"/>
            <a:ext cx="4389120" cy="3474720"/>
          </a:xfrm>
          <a:prstGeom prst="roundRect">
            <a:avLst>
              <a:gd name="adj" fmla="val 4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global variable, defined and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initialized here in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bar.c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We force internal linkage by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using the static specifier.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counter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counter++;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"(b): counter =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counter);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23760" y="603504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bar.c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76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Visibility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280160" y="4572000"/>
            <a:ext cx="7315200" cy="2103120"/>
          </a:xfrm>
          <a:prstGeom prst="roundRect">
            <a:avLst>
              <a:gd name="adj" fmla="val 759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extern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bar(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x);</a:t>
            </a: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bar(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875" y="627501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280160" y="1371600"/>
            <a:ext cx="7315200" cy="2926080"/>
          </a:xfrm>
          <a:prstGeom prst="roundRect">
            <a:avLst>
              <a:gd name="adj" fmla="val 4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By using the static specifier, we are indicating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that foo() should have internal linkage.  Other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.c files cannot see or invoke foo().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x*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Bar is "extern" by default.  Thus, other .c files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could declare our bar() and invoke it.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760" y="389757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bar.c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48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Linkage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global (variables and functions) is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by default</a:t>
            </a:r>
          </a:p>
          <a:p>
            <a:pPr lvl="1"/>
            <a:r>
              <a:rPr lang="en-US" dirty="0"/>
              <a:t>Unless you add the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specifier, if some other module uses the same name, you’ll end up with a collision!</a:t>
            </a:r>
          </a:p>
          <a:p>
            <a:pPr lvl="2">
              <a:tabLst>
                <a:tab pos="2289175" algn="l"/>
              </a:tabLst>
            </a:pPr>
            <a:r>
              <a:rPr lang="en-US" u="sng" dirty="0"/>
              <a:t>Best case</a:t>
            </a:r>
            <a:r>
              <a:rPr lang="en-US" dirty="0"/>
              <a:t>:	compiler (or linker) error</a:t>
            </a:r>
          </a:p>
          <a:p>
            <a:pPr lvl="2">
              <a:tabLst>
                <a:tab pos="2289175" algn="l"/>
              </a:tabLst>
            </a:pPr>
            <a:r>
              <a:rPr lang="en-US" u="sng" dirty="0"/>
              <a:t>Worst case</a:t>
            </a:r>
            <a:r>
              <a:rPr lang="en-US" dirty="0"/>
              <a:t>:	stomp all over each other</a:t>
            </a:r>
          </a:p>
          <a:p>
            <a:pPr lvl="3"/>
            <a:endParaRPr lang="en-US" dirty="0"/>
          </a:p>
          <a:p>
            <a:r>
              <a:rPr lang="en-US" dirty="0"/>
              <a:t>It’s good practice to: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/>
              <a:t> to “defend” your </a:t>
            </a:r>
            <a:r>
              <a:rPr lang="en-US" dirty="0" err="1"/>
              <a:t>globals</a:t>
            </a:r>
            <a:endParaRPr lang="en-US" dirty="0"/>
          </a:p>
          <a:p>
            <a:pPr lvl="2"/>
            <a:r>
              <a:rPr lang="en-US" dirty="0"/>
              <a:t>Hide your private stuff!</a:t>
            </a:r>
          </a:p>
          <a:p>
            <a:pPr lvl="1"/>
            <a:r>
              <a:rPr lang="en-US" dirty="0"/>
              <a:t>Place external declarations in a module’s header file </a:t>
            </a:r>
          </a:p>
          <a:p>
            <a:pPr lvl="2"/>
            <a:r>
              <a:rPr lang="en-US" dirty="0"/>
              <a:t>Header is the public specification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23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3045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Timetable (for planning ahead)</a:t>
            </a:r>
          </a:p>
          <a:p>
            <a:r>
              <a:rPr lang="en-US" dirty="0"/>
              <a:t>Exercise 5 posted yesterday, due Monday</a:t>
            </a:r>
          </a:p>
          <a:p>
            <a:r>
              <a:rPr lang="en-US" dirty="0"/>
              <a:t>Monday:</a:t>
            </a:r>
          </a:p>
          <a:p>
            <a:pPr lvl="1"/>
            <a:r>
              <a:rPr lang="en-US" dirty="0"/>
              <a:t>Lecture: File I/O, intro to system calls, overview of POSIX (system) library (lecture may jump around a little to get to things on time)</a:t>
            </a:r>
          </a:p>
          <a:p>
            <a:pPr lvl="1"/>
            <a:r>
              <a:rPr lang="en-US" dirty="0"/>
              <a:t>Exercise 6 out, due Thursday morning (instead of Wed. because…)</a:t>
            </a:r>
          </a:p>
          <a:p>
            <a:r>
              <a:rPr lang="en-US" dirty="0"/>
              <a:t>No class Wednesday; 4</a:t>
            </a:r>
            <a:r>
              <a:rPr lang="en-US" baseline="30000" dirty="0"/>
              <a:t>th</a:t>
            </a:r>
            <a:r>
              <a:rPr lang="en-US" dirty="0"/>
              <a:t> of July holiday</a:t>
            </a:r>
          </a:p>
          <a:p>
            <a:r>
              <a:rPr lang="en-US" dirty="0"/>
              <a:t>Thursday:</a:t>
            </a:r>
          </a:p>
          <a:p>
            <a:pPr lvl="1"/>
            <a:r>
              <a:rPr lang="en-US" dirty="0"/>
              <a:t>Exercise 6 due morning</a:t>
            </a:r>
          </a:p>
          <a:p>
            <a:pPr lvl="1"/>
            <a:r>
              <a:rPr lang="en-US" dirty="0"/>
              <a:t>HW1 due evening</a:t>
            </a:r>
          </a:p>
          <a:p>
            <a:pPr lvl="1"/>
            <a:r>
              <a:rPr lang="en-US" dirty="0"/>
              <a:t>Sections: reading file system directories using POSIX I/O</a:t>
            </a:r>
          </a:p>
          <a:p>
            <a:pPr lvl="2"/>
            <a:r>
              <a:rPr lang="en-US" dirty="0"/>
              <a:t>Exercise 7 based on that out, due following Monday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92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Confusion…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98277"/>
            <a:ext cx="8366125" cy="220408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 has a </a:t>
            </a:r>
            <a:r>
              <a:rPr lang="en-US" i="1" dirty="0"/>
              <a:t>different</a:t>
            </a:r>
            <a:r>
              <a:rPr lang="en-US" dirty="0"/>
              <a:t> use for the word “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/>
              <a:t>”:  to create a persistent </a:t>
            </a:r>
            <a:r>
              <a:rPr lang="en-US" i="1" dirty="0"/>
              <a:t>local</a:t>
            </a:r>
            <a:r>
              <a:rPr lang="en-US" dirty="0"/>
              <a:t> variable</a:t>
            </a:r>
          </a:p>
          <a:p>
            <a:pPr lvl="1"/>
            <a:r>
              <a:rPr lang="en-US" dirty="0"/>
              <a:t>The storage for that variable is allocated when the program loads, in either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bss</a:t>
            </a:r>
            <a:r>
              <a:rPr lang="en-US" dirty="0"/>
              <a:t> segment</a:t>
            </a:r>
          </a:p>
          <a:p>
            <a:pPr lvl="1"/>
            <a:r>
              <a:rPr lang="en-US" dirty="0"/>
              <a:t>Retains its value across multiple function invocations</a:t>
            </a:r>
          </a:p>
          <a:p>
            <a:pPr lvl="1"/>
            <a:r>
              <a:rPr lang="en-US" dirty="0"/>
              <a:t>Confusing!  Don’t use!! (But you may see it </a:t>
            </a:r>
            <a:r>
              <a:rPr lang="en-US" dirty="0">
                <a:sym typeface="Wingdings" pitchFamily="2" charset="2"/>
              </a:rPr>
              <a:t>)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920240" y="3566160"/>
            <a:ext cx="6766560" cy="3200400"/>
          </a:xfrm>
          <a:prstGeom prst="roundRect">
            <a:avLst>
              <a:gd name="adj" fmla="val 759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"foo has been called %d times\n"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count++);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"bar has been called %d times\n"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count++);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366450"/>
            <a:ext cx="192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static_extent.c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1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 yourself!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man pages</a:t>
            </a:r>
            <a:r>
              <a:rPr lang="en-US" dirty="0"/>
              <a:t> are your friend!</a:t>
            </a:r>
          </a:p>
          <a:p>
            <a:pPr lvl="1"/>
            <a:r>
              <a:rPr lang="en-US" dirty="0"/>
              <a:t>String library functions in the C standard library </a:t>
            </a:r>
          </a:p>
          <a:p>
            <a:pPr lvl="2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3"/>
            <a:r>
              <a:rPr lang="en-US" dirty="0" err="1"/>
              <a:t>strlen</a:t>
            </a:r>
            <a:r>
              <a:rPr lang="en-US" dirty="0"/>
              <a:t>(), </a:t>
            </a:r>
            <a:r>
              <a:rPr lang="en-US" dirty="0" err="1"/>
              <a:t>strcpy</a:t>
            </a:r>
            <a:r>
              <a:rPr lang="en-US" dirty="0"/>
              <a:t>(), </a:t>
            </a:r>
            <a:r>
              <a:rPr lang="en-US" dirty="0" err="1"/>
              <a:t>strdup</a:t>
            </a:r>
            <a:r>
              <a:rPr lang="en-US" dirty="0"/>
              <a:t>(), </a:t>
            </a:r>
            <a:r>
              <a:rPr lang="en-US" dirty="0" err="1"/>
              <a:t>strcat</a:t>
            </a:r>
            <a:r>
              <a:rPr lang="en-US" dirty="0"/>
              <a:t>(), </a:t>
            </a:r>
            <a:r>
              <a:rPr lang="en-US" dirty="0" err="1"/>
              <a:t>strcmp</a:t>
            </a:r>
            <a:r>
              <a:rPr lang="en-US" dirty="0"/>
              <a:t>(), </a:t>
            </a:r>
            <a:r>
              <a:rPr lang="en-US" dirty="0" err="1"/>
              <a:t>strchr</a:t>
            </a:r>
            <a:r>
              <a:rPr lang="en-US" dirty="0"/>
              <a:t>(), </a:t>
            </a:r>
            <a:r>
              <a:rPr lang="en-US" dirty="0" err="1"/>
              <a:t>strstr</a:t>
            </a:r>
            <a:r>
              <a:rPr lang="en-US" dirty="0"/>
              <a:t>(), …</a:t>
            </a:r>
          </a:p>
          <a:p>
            <a:pPr lvl="2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 or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3"/>
            <a:r>
              <a:rPr lang="en-US" dirty="0" err="1"/>
              <a:t>atoi</a:t>
            </a:r>
            <a:r>
              <a:rPr lang="en-US" dirty="0"/>
              <a:t>(), </a:t>
            </a:r>
            <a:r>
              <a:rPr lang="en-US" dirty="0" err="1"/>
              <a:t>atof</a:t>
            </a:r>
            <a:r>
              <a:rPr lang="en-US" dirty="0"/>
              <a:t>(), sprint(), </a:t>
            </a:r>
            <a:r>
              <a:rPr lang="en-US" dirty="0" err="1"/>
              <a:t>sscanf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How to declare, define, and use a function that accepts a variable-number of arguments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varargs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 and what they are good for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 err="1"/>
              <a:t>s</a:t>
            </a:r>
            <a:r>
              <a:rPr lang="en-US" dirty="0"/>
              <a:t> and what they are good for</a:t>
            </a:r>
          </a:p>
          <a:p>
            <a:pPr lvl="1"/>
            <a:r>
              <a:rPr lang="en-US" dirty="0"/>
              <a:t>Pre- and post-increment/decrement</a:t>
            </a:r>
          </a:p>
          <a:p>
            <a:pPr lvl="1"/>
            <a:r>
              <a:rPr lang="en-US" dirty="0"/>
              <a:t>Harder:  the meaning of the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dirty="0"/>
              <a:t>” storage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32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Header Guards and Preprocessor Tricks</a:t>
            </a:r>
          </a:p>
          <a:p>
            <a:r>
              <a:rPr lang="en-US" dirty="0"/>
              <a:t>Visibility of Symbols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  <a:p>
            <a:r>
              <a:rPr lang="en-US" b="1" dirty="0">
                <a:solidFill>
                  <a:srgbClr val="4B2A85"/>
                </a:solidFill>
              </a:rPr>
              <a:t>Make and Build Tools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67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70678" cy="4972050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/>
              <a:t> is a classic program for controlling what gets (re)compiled and how</a:t>
            </a:r>
          </a:p>
          <a:p>
            <a:pPr lvl="1"/>
            <a:r>
              <a:rPr lang="en-US" dirty="0"/>
              <a:t>Many other such programs exist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maven</a:t>
            </a:r>
            <a:r>
              <a:rPr lang="en-US" dirty="0"/>
              <a:t>, IDE “projects”)</a:t>
            </a:r>
          </a:p>
          <a:p>
            <a:pPr lvl="3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/>
              <a:t> has tons of fancy features, but only two basic ideas: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Scripts for executing commands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Dependencies for avoiding unnecessary work</a:t>
            </a:r>
          </a:p>
          <a:p>
            <a:pPr lvl="3"/>
            <a:endParaRPr lang="en-US" dirty="0"/>
          </a:p>
          <a:p>
            <a:r>
              <a:rPr lang="en-US" dirty="0"/>
              <a:t>To avoid “just teaching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/>
              <a:t> features” (boring and narrow), let’s focus more on the concepts…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957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Programmers spend a lot of time “building”</a:t>
            </a:r>
          </a:p>
          <a:p>
            <a:pPr lvl="1"/>
            <a:r>
              <a:rPr lang="en-US" dirty="0"/>
              <a:t>Creating programs from source code</a:t>
            </a:r>
          </a:p>
          <a:p>
            <a:pPr lvl="1"/>
            <a:r>
              <a:rPr lang="en-US" dirty="0"/>
              <a:t>Both programs that they write and other people write</a:t>
            </a:r>
          </a:p>
          <a:p>
            <a:pPr lvl="2"/>
            <a:endParaRPr lang="en-US" dirty="0"/>
          </a:p>
          <a:p>
            <a:r>
              <a:rPr lang="en-US" dirty="0"/>
              <a:t>Programmers like to automate repetitive tasks</a:t>
            </a:r>
          </a:p>
          <a:p>
            <a:pPr lvl="1"/>
            <a:r>
              <a:rPr lang="en-US" dirty="0"/>
              <a:t>Repetitive:  </a:t>
            </a:r>
            <a:r>
              <a:rPr lang="en-US" dirty="0" err="1"/>
              <a:t>gcc</a:t>
            </a:r>
            <a:r>
              <a:rPr lang="en-US" dirty="0"/>
              <a:t> -Wall -g -</a:t>
            </a:r>
            <a:r>
              <a:rPr lang="en-US" dirty="0" err="1"/>
              <a:t>std</a:t>
            </a:r>
            <a:r>
              <a:rPr lang="en-US" dirty="0"/>
              <a:t>=c11 -o widget </a:t>
            </a:r>
            <a:r>
              <a:rPr lang="en-US" dirty="0" err="1"/>
              <a:t>foo.c</a:t>
            </a:r>
            <a:r>
              <a:rPr lang="en-US" dirty="0"/>
              <a:t> </a:t>
            </a:r>
            <a:r>
              <a:rPr lang="en-US" dirty="0" err="1"/>
              <a:t>bar.c</a:t>
            </a:r>
            <a:r>
              <a:rPr lang="en-US" dirty="0"/>
              <a:t> </a:t>
            </a:r>
            <a:r>
              <a:rPr lang="en-US" dirty="0" err="1"/>
              <a:t>baz.c</a:t>
            </a:r>
            <a:endParaRPr lang="en-US" dirty="0"/>
          </a:p>
          <a:p>
            <a:pPr lvl="2"/>
            <a:r>
              <a:rPr lang="en-US" dirty="0"/>
              <a:t>Retype this every time:		</a:t>
            </a:r>
            <a:r>
              <a:rPr lang="en-US" sz="3200" dirty="0"/>
              <a:t>😭</a:t>
            </a:r>
            <a:endParaRPr lang="en-US" b="1" dirty="0"/>
          </a:p>
          <a:p>
            <a:pPr lvl="2"/>
            <a:r>
              <a:rPr lang="en-US" dirty="0"/>
              <a:t>Use up-arrow or history:		</a:t>
            </a:r>
            <a:r>
              <a:rPr lang="en-US" sz="3200" dirty="0"/>
              <a:t>😐</a:t>
            </a:r>
            <a:r>
              <a:rPr lang="en-US" dirty="0"/>
              <a:t>  (still retype after logout)</a:t>
            </a:r>
            <a:endParaRPr lang="en-US" b="1" dirty="0"/>
          </a:p>
          <a:p>
            <a:pPr lvl="2"/>
            <a:r>
              <a:rPr lang="en-US" dirty="0"/>
              <a:t>Have an alias or bash script:	</a:t>
            </a:r>
            <a:r>
              <a:rPr lang="en-US" sz="3200" dirty="0"/>
              <a:t>🙂</a:t>
            </a:r>
            <a:endParaRPr lang="en-US" dirty="0"/>
          </a:p>
          <a:p>
            <a:pPr lvl="2"/>
            <a:r>
              <a:rPr lang="en-US" dirty="0"/>
              <a:t>Have a </a:t>
            </a:r>
            <a:r>
              <a:rPr lang="en-US" dirty="0" err="1"/>
              <a:t>Makefile</a:t>
            </a:r>
            <a:r>
              <a:rPr lang="en-US" dirty="0"/>
              <a:t>:			</a:t>
            </a:r>
            <a:r>
              <a:rPr lang="en-US" sz="3200" dirty="0"/>
              <a:t>😊</a:t>
            </a:r>
            <a:r>
              <a:rPr lang="en-US" dirty="0"/>
              <a:t>  (you’re ahead of us)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7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“Real” Build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On larger projects, you can’t or don’t want to have one big (set of) command(s) that redoes everything every time you change anything: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sz="2000" dirty="0"/>
              <a:t>If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/>
              <a:t> didn’t combine steps for you, you’d need to preprocess, compile, and link on your own (along with anything you used to generate the C files)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sz="2000" dirty="0"/>
              <a:t>If source files have multiple output (</a:t>
            </a:r>
            <a:r>
              <a:rPr lang="en-US" sz="2000" i="1" dirty="0"/>
              <a:t>e.g.</a:t>
            </a:r>
            <a:r>
              <a:rPr lang="en-US" sz="2000" dirty="0"/>
              <a:t> </a:t>
            </a:r>
            <a:r>
              <a:rPr lang="en-US" sz="2000" dirty="0" err="1"/>
              <a:t>javadoc</a:t>
            </a:r>
            <a:r>
              <a:rPr lang="en-US" sz="2000" dirty="0"/>
              <a:t>), you’d have to type out the source file name multiple times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sz="2000" dirty="0"/>
              <a:t>You don’t want to have to document the build logic when you distribute source code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sz="2000" dirty="0"/>
              <a:t>You don’t want to recompile everything every time you change something (especially if you have 10</a:t>
            </a:r>
            <a:r>
              <a:rPr lang="en-US" sz="2000" baseline="30000" dirty="0"/>
              <a:t>5</a:t>
            </a:r>
            <a:r>
              <a:rPr lang="en-US" sz="2000" dirty="0"/>
              <a:t>-10</a:t>
            </a:r>
            <a:r>
              <a:rPr lang="en-US" sz="2000" baseline="30000" dirty="0"/>
              <a:t>7</a:t>
            </a:r>
            <a:r>
              <a:rPr lang="en-US" sz="2000" dirty="0"/>
              <a:t> files of source code)</a:t>
            </a:r>
          </a:p>
          <a:p>
            <a:r>
              <a:rPr lang="en-US" sz="2400" dirty="0"/>
              <a:t>A script can handle 1-3 (use a variable for filenames for 2), but 4 is trickier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7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Recompilation Management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“theory” behind avoiding unnecessary compilation is a “</a:t>
                </a:r>
                <a:r>
                  <a:rPr lang="en-US" dirty="0">
                    <a:solidFill>
                      <a:srgbClr val="FF0000"/>
                    </a:solidFill>
                  </a:rPr>
                  <a:t>dependency dag</a:t>
                </a:r>
                <a:r>
                  <a:rPr lang="en-US" dirty="0"/>
                  <a:t>” (</a:t>
                </a:r>
                <a:r>
                  <a:rPr lang="en-US" b="1" dirty="0"/>
                  <a:t>d</a:t>
                </a:r>
                <a:r>
                  <a:rPr lang="en-US" dirty="0"/>
                  <a:t>irected, </a:t>
                </a:r>
                <a:r>
                  <a:rPr lang="en-US" b="1" dirty="0"/>
                  <a:t>a</a:t>
                </a:r>
                <a:r>
                  <a:rPr lang="en-US" dirty="0"/>
                  <a:t>cyclic </a:t>
                </a:r>
                <a:r>
                  <a:rPr lang="en-US" b="1" dirty="0"/>
                  <a:t>g</a:t>
                </a:r>
                <a:r>
                  <a:rPr lang="en-US" dirty="0"/>
                  <a:t>raph)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To create a target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, you need sources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and a command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that directly or indirectly uses the sources</a:t>
                </a:r>
              </a:p>
              <a:p>
                <a:pPr lvl="1"/>
                <a:r>
                  <a:rPr lang="en-US" dirty="0"/>
                  <a:t>It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is newer than every source (file-modification times), assume there is no reason to rebuild it</a:t>
                </a:r>
              </a:p>
              <a:p>
                <a:pPr lvl="1"/>
                <a:r>
                  <a:rPr lang="en-US" dirty="0"/>
                  <a:t>Recursive building:  if some source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itself a target for some other sources, see if it needs to be rebuilt…</a:t>
                </a:r>
              </a:p>
              <a:p>
                <a:pPr lvl="1"/>
                <a:r>
                  <a:rPr lang="en-US" dirty="0"/>
                  <a:t>Cycles “make no sense”!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91" t="-735" r="-1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Applied to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Compiling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creates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–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depends on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and all included files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, recursively/transitively)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2880" y="1463040"/>
            <a:ext cx="8138160" cy="1828800"/>
            <a:chOff x="182880" y="1463040"/>
            <a:chExt cx="8138160" cy="1828800"/>
          </a:xfrm>
        </p:grpSpPr>
        <p:sp>
          <p:nvSpPr>
            <p:cNvPr id="7" name="Rectangl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858000" y="1492031"/>
              <a:ext cx="146304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Source files</a:t>
              </a:r>
            </a:p>
          </p:txBody>
        </p:sp>
        <p:sp>
          <p:nvSpPr>
            <p:cNvPr id="8" name="Rectangle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858000" y="2223551"/>
              <a:ext cx="146304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Object files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4572000" y="1828800"/>
              <a:ext cx="0" cy="3657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4572000" y="256032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3931920" y="1463040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486400" y="1463040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2377440" y="1463040"/>
              <a:ext cx="1280160" cy="365760"/>
            </a:xfrm>
            <a:prstGeom prst="roundRect">
              <a:avLst/>
            </a:prstGeom>
            <a:solidFill>
              <a:schemeClr val="accent5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foo.h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3931920" y="219456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5486400" y="219456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2377440" y="228600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libZ.a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3931920" y="2926080"/>
              <a:ext cx="1280160" cy="365760"/>
            </a:xfrm>
            <a:prstGeom prst="roundRect">
              <a:avLst/>
            </a:prstGeom>
            <a:solidFill>
              <a:srgbClr val="FFCC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</a:t>
              </a:r>
            </a:p>
          </p:txBody>
        </p:sp>
        <p:sp>
          <p:nvSpPr>
            <p:cNvPr id="22" name="Rectangle 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82880" y="2252544"/>
              <a:ext cx="2103120" cy="6155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Statically-linked</a:t>
              </a:r>
              <a:b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libraries</a:t>
              </a:r>
            </a:p>
          </p:txBody>
        </p:sp>
        <p:sp>
          <p:nvSpPr>
            <p:cNvPr id="25" name="Line 1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83280" y="2651760"/>
              <a:ext cx="548640" cy="2743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303520" y="2955071"/>
              <a:ext cx="201168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Executable</a:t>
              </a:r>
            </a:p>
          </p:txBody>
        </p:sp>
        <p:sp>
          <p:nvSpPr>
            <p:cNvPr id="28" name="Line 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6126480" y="1828800"/>
              <a:ext cx="0" cy="3657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Line 6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566160" y="1829807"/>
              <a:ext cx="2011680" cy="3657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0" name="Line 6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474720" y="1828800"/>
              <a:ext cx="548640" cy="3657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5120640" y="2560320"/>
              <a:ext cx="45720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74155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Applied to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Compiling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creates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–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depends on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and all included files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, recursively/transitively)</a:t>
            </a:r>
          </a:p>
          <a:p>
            <a:r>
              <a:rPr lang="en-US" dirty="0"/>
              <a:t>An archive (library,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.a</a:t>
            </a:r>
            <a:r>
              <a:rPr lang="en-US" dirty="0"/>
              <a:t>) depends on included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files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2880" y="1463040"/>
            <a:ext cx="8138160" cy="1828800"/>
            <a:chOff x="182880" y="1463040"/>
            <a:chExt cx="8138160" cy="1828800"/>
          </a:xfrm>
        </p:grpSpPr>
        <p:sp>
          <p:nvSpPr>
            <p:cNvPr id="7" name="Rectangl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858000" y="1492031"/>
              <a:ext cx="146304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Source files</a:t>
              </a:r>
            </a:p>
          </p:txBody>
        </p:sp>
        <p:sp>
          <p:nvSpPr>
            <p:cNvPr id="8" name="Rectangle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858000" y="2223551"/>
              <a:ext cx="146304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Object files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4572000" y="182880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4572000" y="256032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3931920" y="1463040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486400" y="1463040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2377440" y="1463040"/>
              <a:ext cx="1280160" cy="365760"/>
            </a:xfrm>
            <a:prstGeom prst="roundRect">
              <a:avLst/>
            </a:prstGeom>
            <a:solidFill>
              <a:schemeClr val="accent5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foo.h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3931920" y="219456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5486400" y="219456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2377440" y="228600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libZ.a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3931920" y="2926080"/>
              <a:ext cx="1280160" cy="365760"/>
            </a:xfrm>
            <a:prstGeom prst="roundRect">
              <a:avLst/>
            </a:prstGeom>
            <a:solidFill>
              <a:srgbClr val="FFCC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</a:t>
              </a:r>
            </a:p>
          </p:txBody>
        </p:sp>
        <p:sp>
          <p:nvSpPr>
            <p:cNvPr id="22" name="Rectangle 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82880" y="2252544"/>
              <a:ext cx="2103120" cy="6155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Statically-linked</a:t>
              </a:r>
              <a:b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libraries</a:t>
              </a:r>
            </a:p>
          </p:txBody>
        </p:sp>
        <p:sp>
          <p:nvSpPr>
            <p:cNvPr id="25" name="Line 1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83280" y="2651760"/>
              <a:ext cx="548640" cy="2743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303520" y="2955071"/>
              <a:ext cx="201168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Executable</a:t>
              </a:r>
            </a:p>
          </p:txBody>
        </p:sp>
        <p:sp>
          <p:nvSpPr>
            <p:cNvPr id="28" name="Line 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6126480" y="182880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Line 6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566160" y="1829807"/>
              <a:ext cx="201168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0" name="Line 6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474720" y="1828800"/>
              <a:ext cx="54864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5120640" y="2560320"/>
              <a:ext cx="45720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61674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Applied to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Compiling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creates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–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depends on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and all included files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, recursively/transitively)</a:t>
            </a:r>
          </a:p>
          <a:p>
            <a:r>
              <a:rPr lang="en-US" dirty="0"/>
              <a:t>An archive (library,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.a</a:t>
            </a:r>
            <a:r>
              <a:rPr lang="en-US" dirty="0"/>
              <a:t>) depends on included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files</a:t>
            </a:r>
          </a:p>
          <a:p>
            <a:r>
              <a:rPr lang="en-US" dirty="0"/>
              <a:t>Creating an executable (“linking”) depends 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files and archives</a:t>
            </a:r>
          </a:p>
          <a:p>
            <a:pPr lvl="1"/>
            <a:r>
              <a:rPr lang="en-US" dirty="0"/>
              <a:t>Archives linked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-L&lt;path&gt; -l&lt;name&gt;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-L.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lfoo</a:t>
            </a:r>
            <a:r>
              <a:rPr lang="en-US" dirty="0"/>
              <a:t> to get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libfoo.a</a:t>
            </a:r>
            <a:r>
              <a:rPr lang="en-US" dirty="0"/>
              <a:t> from current directory)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2880" y="1463040"/>
            <a:ext cx="8138160" cy="1828800"/>
            <a:chOff x="182880" y="1463040"/>
            <a:chExt cx="8138160" cy="1828800"/>
          </a:xfrm>
        </p:grpSpPr>
        <p:sp>
          <p:nvSpPr>
            <p:cNvPr id="7" name="Rectangl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858000" y="1492031"/>
              <a:ext cx="146304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Source files</a:t>
              </a:r>
            </a:p>
          </p:txBody>
        </p:sp>
        <p:sp>
          <p:nvSpPr>
            <p:cNvPr id="8" name="Rectangle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858000" y="2223551"/>
              <a:ext cx="146304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Object files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4572000" y="182880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4572000" y="2560320"/>
              <a:ext cx="0" cy="3657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3931920" y="1463040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486400" y="1463040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2377440" y="1463040"/>
              <a:ext cx="1280160" cy="365760"/>
            </a:xfrm>
            <a:prstGeom prst="roundRect">
              <a:avLst/>
            </a:prstGeom>
            <a:solidFill>
              <a:schemeClr val="accent5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foo.h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3931920" y="219456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5486400" y="219456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2377440" y="228600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libZ.a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3931920" y="2926080"/>
              <a:ext cx="1280160" cy="365760"/>
            </a:xfrm>
            <a:prstGeom prst="roundRect">
              <a:avLst/>
            </a:prstGeom>
            <a:solidFill>
              <a:srgbClr val="FFCCCC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</a:t>
              </a:r>
            </a:p>
          </p:txBody>
        </p:sp>
        <p:sp>
          <p:nvSpPr>
            <p:cNvPr id="22" name="Rectangle 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82880" y="2252544"/>
              <a:ext cx="2103120" cy="6155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Statically-linked</a:t>
              </a:r>
              <a:b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libraries</a:t>
              </a:r>
            </a:p>
          </p:txBody>
        </p:sp>
        <p:sp>
          <p:nvSpPr>
            <p:cNvPr id="25" name="Line 1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83280" y="2651760"/>
              <a:ext cx="548640" cy="2743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303520" y="2955071"/>
              <a:ext cx="201168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Executable</a:t>
              </a:r>
            </a:p>
          </p:txBody>
        </p:sp>
        <p:sp>
          <p:nvSpPr>
            <p:cNvPr id="28" name="Line 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6126480" y="182880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Line 6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566160" y="1829807"/>
              <a:ext cx="201168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0" name="Line 6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474720" y="1828800"/>
              <a:ext cx="54864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5120640" y="2560320"/>
              <a:ext cx="457200" cy="3657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0240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66372" cy="4972050"/>
          </a:xfrm>
        </p:spPr>
        <p:txBody>
          <a:bodyPr/>
          <a:lstStyle/>
          <a:p>
            <a:r>
              <a:rPr lang="en-US" dirty="0"/>
              <a:t>Homework 1 due on Thursday (7/5)</a:t>
            </a:r>
          </a:p>
          <a:p>
            <a:pPr lvl="1"/>
            <a:r>
              <a:rPr lang="en-US" dirty="0"/>
              <a:t>Watch that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hashtable.c</a:t>
            </a:r>
            <a:r>
              <a:rPr lang="en-US" dirty="0"/>
              <a:t> doesn’t violate the modularity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Watch for pointer to local (stack) variables</a:t>
            </a:r>
          </a:p>
          <a:p>
            <a:pPr lvl="1"/>
            <a:r>
              <a:rPr lang="en-US" dirty="0"/>
              <a:t>Use a debugger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/>
              <a:t>) if you’re getting </a:t>
            </a:r>
            <a:r>
              <a:rPr lang="en-US" dirty="0" err="1"/>
              <a:t>segfaults</a:t>
            </a:r>
            <a:endParaRPr lang="en-US" dirty="0"/>
          </a:p>
          <a:p>
            <a:pPr lvl="1"/>
            <a:r>
              <a:rPr lang="en-US" dirty="0"/>
              <a:t>If things don’t work, try writing smaller tests to isolate bugs</a:t>
            </a:r>
          </a:p>
          <a:p>
            <a:pPr lvl="1"/>
            <a:r>
              <a:rPr lang="en-US" dirty="0"/>
              <a:t>Advice: clean up “to do” comments, but leave “step #” markers for graders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Late days:  don’t tag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hw1-final</a:t>
            </a:r>
            <a:r>
              <a:rPr lang="en-US" dirty="0"/>
              <a:t> until you are really ready</a:t>
            </a:r>
          </a:p>
          <a:p>
            <a:pPr lvl="1"/>
            <a:r>
              <a:rPr lang="en-US" dirty="0"/>
              <a:t>Extra Credit:  if you add unit tests, put them in a new file and adjust the </a:t>
            </a:r>
            <a:r>
              <a:rPr lang="en-US" dirty="0" err="1"/>
              <a:t>Makefile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991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Applied to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one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file changes, just need to recreate one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file, maybe a library, and re-link</a:t>
            </a:r>
          </a:p>
          <a:p>
            <a:pPr lvl="3"/>
            <a:endParaRPr lang="en-US" dirty="0"/>
          </a:p>
          <a:p>
            <a:r>
              <a:rPr lang="en-US" dirty="0"/>
              <a:t>If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 changes, may need to rebuild more</a:t>
            </a:r>
          </a:p>
          <a:p>
            <a:pPr lvl="3"/>
            <a:endParaRPr lang="en-US" dirty="0"/>
          </a:p>
          <a:p>
            <a:r>
              <a:rPr lang="en-US" dirty="0"/>
              <a:t>Many more possibilities!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30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82880" y="1463040"/>
            <a:ext cx="8138160" cy="1828800"/>
            <a:chOff x="182880" y="1463040"/>
            <a:chExt cx="8138160" cy="1828800"/>
          </a:xfrm>
        </p:grpSpPr>
        <p:sp>
          <p:nvSpPr>
            <p:cNvPr id="7" name="Rectangl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858000" y="1492031"/>
              <a:ext cx="146304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Source files</a:t>
              </a:r>
            </a:p>
          </p:txBody>
        </p:sp>
        <p:sp>
          <p:nvSpPr>
            <p:cNvPr id="8" name="Rectangle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858000" y="2223551"/>
              <a:ext cx="146304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Object files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4572000" y="182880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4572000" y="256032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3931920" y="1463040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486400" y="1463040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2377440" y="1463040"/>
              <a:ext cx="1280160" cy="365760"/>
            </a:xfrm>
            <a:prstGeom prst="roundRect">
              <a:avLst/>
            </a:prstGeom>
            <a:solidFill>
              <a:schemeClr val="accent5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foo.h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3931920" y="219456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5486400" y="219456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2377440" y="228600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libZ.a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3931920" y="2926080"/>
              <a:ext cx="1280160" cy="365760"/>
            </a:xfrm>
            <a:prstGeom prst="roundRect">
              <a:avLst/>
            </a:prstGeom>
            <a:solidFill>
              <a:srgbClr val="FFCC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</a:t>
              </a:r>
            </a:p>
          </p:txBody>
        </p:sp>
        <p:sp>
          <p:nvSpPr>
            <p:cNvPr id="22" name="Rectangle 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82880" y="2252544"/>
              <a:ext cx="2103120" cy="6155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Statically-linked</a:t>
              </a:r>
              <a:b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libraries</a:t>
              </a:r>
            </a:p>
          </p:txBody>
        </p:sp>
        <p:sp>
          <p:nvSpPr>
            <p:cNvPr id="25" name="Line 1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83280" y="2651760"/>
              <a:ext cx="548640" cy="2743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303520" y="2955071"/>
              <a:ext cx="201168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Executable</a:t>
              </a:r>
            </a:p>
          </p:txBody>
        </p:sp>
        <p:sp>
          <p:nvSpPr>
            <p:cNvPr id="28" name="Line 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6126480" y="182880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Line 6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566160" y="1829807"/>
              <a:ext cx="201168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0" name="Line 6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474720" y="1828800"/>
              <a:ext cx="54864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3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5120640" y="2560320"/>
              <a:ext cx="45720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10405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/>
              <a:t>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makefile</a:t>
            </a:r>
            <a:r>
              <a:rPr lang="en-US" dirty="0"/>
              <a:t> contains a bunch of </a:t>
            </a:r>
            <a:r>
              <a:rPr lang="en-US" dirty="0">
                <a:solidFill>
                  <a:srgbClr val="FF0000"/>
                </a:solidFill>
              </a:rPr>
              <a:t>triples</a:t>
            </a:r>
            <a:r>
              <a:rPr lang="en-US" dirty="0"/>
              <a:t>:</a:t>
            </a:r>
          </a:p>
          <a:p>
            <a:endParaRPr lang="en-US" sz="3200" dirty="0"/>
          </a:p>
          <a:p>
            <a:pPr lvl="1"/>
            <a:r>
              <a:rPr lang="en-US" dirty="0"/>
              <a:t>Colon after target is </a:t>
            </a:r>
            <a:r>
              <a:rPr lang="en-US" i="1" dirty="0"/>
              <a:t>required</a:t>
            </a:r>
            <a:endParaRPr lang="en-US" dirty="0"/>
          </a:p>
          <a:p>
            <a:pPr lvl="1"/>
            <a:r>
              <a:rPr lang="en-US" dirty="0"/>
              <a:t>Command lines must start with a </a:t>
            </a:r>
            <a:r>
              <a:rPr lang="en-US" dirty="0">
                <a:solidFill>
                  <a:srgbClr val="FF0000"/>
                </a:solidFill>
              </a:rPr>
              <a:t>TAB</a:t>
            </a:r>
            <a:r>
              <a:rPr lang="en-US" dirty="0"/>
              <a:t>, NOT SPACES</a:t>
            </a:r>
          </a:p>
          <a:p>
            <a:pPr lvl="1"/>
            <a:r>
              <a:rPr lang="en-US" dirty="0"/>
              <a:t>Multiple commands for same target are executed </a:t>
            </a:r>
            <a:r>
              <a:rPr lang="en-US" i="1" dirty="0"/>
              <a:t>in order</a:t>
            </a:r>
          </a:p>
          <a:p>
            <a:pPr lvl="2"/>
            <a:r>
              <a:rPr lang="en-US" dirty="0"/>
              <a:t>Can split commands over multiple lines by ending lines with ‘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/>
              <a:t>’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31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286000" y="4754880"/>
            <a:ext cx="5486400" cy="64008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foo.o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foo.c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foo.h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bar.h</a:t>
            </a:r>
            <a:endParaRPr lang="en-US" sz="2000" dirty="0">
              <a:solidFill>
                <a:srgbClr val="D94B7B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-Wall -o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foo.o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-c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foo.c</a:t>
            </a: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286000" y="1828800"/>
            <a:ext cx="5486400" cy="64008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target: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sources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	command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77440" y="2148840"/>
                <a:ext cx="914400" cy="246221"/>
              </a:xfrm>
              <a:prstGeom prst="rect">
                <a:avLst/>
              </a:prstGeom>
              <a:solidFill>
                <a:srgbClr val="FF0000">
                  <a:alpha val="30000"/>
                </a:srgb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MU Bright" panose="02000603000000000000" pitchFamily="2" charset="0"/>
                      </a:rPr>
                      <m:t>←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 Tab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MU Bright" panose="02000603000000000000" pitchFamily="2" charset="0"/>
                        <a:cs typeface="CMU Bright" panose="02000603000000000000" pitchFamily="2" charset="0"/>
                      </a:rPr>
                      <m:t>→</m:t>
                    </m:r>
                  </m:oMath>
                </a14:m>
                <a:endParaRPr lang="en-US" sz="1600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440" y="2148840"/>
                <a:ext cx="914400" cy="246221"/>
              </a:xfrm>
              <a:prstGeom prst="rect">
                <a:avLst/>
              </a:prstGeom>
              <a:blipFill>
                <a:blip r:embed="rId2"/>
                <a:stretch>
                  <a:fillRect t="-275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05212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Defaults:</a:t>
            </a:r>
          </a:p>
          <a:p>
            <a:pPr lvl="1"/>
            <a:r>
              <a:rPr lang="en-US" dirty="0"/>
              <a:t>If no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-f</a:t>
            </a:r>
            <a:r>
              <a:rPr lang="en-US" dirty="0"/>
              <a:t> specified, use a file named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If no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lang="en-US" dirty="0"/>
              <a:t> specified, will use the first one in the file</a:t>
            </a:r>
          </a:p>
          <a:p>
            <a:pPr lvl="1"/>
            <a:r>
              <a:rPr lang="en-US" dirty="0"/>
              <a:t>Will interpret commands in your default shell</a:t>
            </a:r>
          </a:p>
          <a:p>
            <a:pPr lvl="2"/>
            <a:r>
              <a:rPr lang="en-US" dirty="0"/>
              <a:t>Set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SHELL</a:t>
            </a:r>
            <a:r>
              <a:rPr lang="en-US" dirty="0"/>
              <a:t> variable in </a:t>
            </a:r>
            <a:r>
              <a:rPr lang="en-US" dirty="0" err="1"/>
              <a:t>makefile</a:t>
            </a:r>
            <a:r>
              <a:rPr lang="en-US" dirty="0"/>
              <a:t> to ensure</a:t>
            </a:r>
          </a:p>
          <a:p>
            <a:pPr>
              <a:spcBef>
                <a:spcPts val="1800"/>
              </a:spcBef>
            </a:pPr>
            <a:r>
              <a:rPr lang="en-US" dirty="0"/>
              <a:t>Target execution:</a:t>
            </a:r>
          </a:p>
          <a:p>
            <a:pPr lvl="1"/>
            <a:r>
              <a:rPr lang="en-US" dirty="0"/>
              <a:t>Check each source in the source list:</a:t>
            </a:r>
          </a:p>
          <a:p>
            <a:pPr lvl="2"/>
            <a:r>
              <a:rPr lang="en-US" dirty="0"/>
              <a:t>If the source is a target in the </a:t>
            </a:r>
            <a:r>
              <a:rPr lang="en-US" dirty="0" err="1"/>
              <a:t>Makefile</a:t>
            </a:r>
            <a:r>
              <a:rPr lang="en-US" dirty="0"/>
              <a:t>, then process it recursively</a:t>
            </a:r>
          </a:p>
          <a:p>
            <a:pPr lvl="2"/>
            <a:r>
              <a:rPr lang="en-US" dirty="0"/>
              <a:t>If some source does not exist, then error</a:t>
            </a:r>
          </a:p>
          <a:p>
            <a:pPr lvl="2"/>
            <a:r>
              <a:rPr lang="en-US" dirty="0"/>
              <a:t>If any source is newer than the target (or target does not exist), run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en-US" dirty="0"/>
              <a:t> (presumably to update the target)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32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1371600"/>
            <a:ext cx="6949440" cy="457200"/>
          </a:xfrm>
          <a:prstGeom prst="round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bash%</a:t>
            </a: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make -f &lt;</a:t>
            </a:r>
            <a:r>
              <a:rPr lang="en-US" sz="2400" dirty="0" err="1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makefileName</a:t>
            </a: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&gt; target</a:t>
            </a:r>
          </a:p>
        </p:txBody>
      </p:sp>
    </p:spTree>
    <p:extLst>
      <p:ext uri="{BB962C8B-B14F-4D97-AF65-F5344CB8AC3E}">
        <p14:creationId xmlns:p14="http://schemas.microsoft.com/office/powerpoint/2010/main" val="130745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/>
              <a:t>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define variables in a </a:t>
            </a:r>
            <a:r>
              <a:rPr lang="en-US" dirty="0" err="1"/>
              <a:t>makefile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All values are strings of text, no “types”</a:t>
            </a:r>
          </a:p>
          <a:p>
            <a:pPr lvl="1"/>
            <a:r>
              <a:rPr lang="en-US" dirty="0"/>
              <a:t>Variable names are case-sensitive and can’t contain ‘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/>
              <a:t>’, ‘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/>
              <a:t>’, ‘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’, or whitespace</a:t>
            </a:r>
          </a:p>
          <a:p>
            <a:pPr lvl="3"/>
            <a:endParaRPr lang="en-US" dirty="0"/>
          </a:p>
          <a:p>
            <a:r>
              <a:rPr lang="en-US" u="sng" dirty="0"/>
              <a:t>Example</a:t>
            </a:r>
            <a:r>
              <a:rPr lang="en-US" dirty="0"/>
              <a:t>: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Easy to change things (especially in multiple commands)</a:t>
            </a:r>
          </a:p>
          <a:p>
            <a:pPr lvl="1"/>
            <a:r>
              <a:rPr lang="en-US" dirty="0"/>
              <a:t>Can also specify on the command line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CFLAGS=-g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33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194560" y="3474720"/>
            <a:ext cx="6400800" cy="1413582"/>
          </a:xfrm>
          <a:prstGeom prst="roundRect">
            <a:avLst>
              <a:gd name="adj" fmla="val 1015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CFLAGS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= -Wall -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std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=c11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foo.o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foo.c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foo.h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bar.h</a:t>
            </a:r>
            <a:endParaRPr lang="en-US" sz="2000" dirty="0">
              <a:solidFill>
                <a:srgbClr val="D94B7B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$(CC) $(CFLAGS) 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-o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foo.o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-c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foo.c</a:t>
            </a: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7657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common to use variables to hold list of filenames: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clean</a:t>
            </a:r>
            <a:r>
              <a:rPr lang="en-US" dirty="0"/>
              <a:t> is a convention</a:t>
            </a:r>
          </a:p>
          <a:p>
            <a:pPr lvl="1"/>
            <a:r>
              <a:rPr lang="en-US" dirty="0"/>
              <a:t>Remove generated files to “start over” from just the source</a:t>
            </a:r>
          </a:p>
          <a:p>
            <a:pPr lvl="1"/>
            <a:r>
              <a:rPr lang="en-US" dirty="0"/>
              <a:t>It’s “funny” because the target doesn’t exist and there are no sources, but it works because:</a:t>
            </a:r>
          </a:p>
          <a:p>
            <a:pPr lvl="2"/>
            <a:r>
              <a:rPr lang="en-US" dirty="0"/>
              <a:t>The target doesn’t exist, so it must be “remade” by running the command</a:t>
            </a:r>
          </a:p>
          <a:p>
            <a:pPr lvl="2"/>
            <a:r>
              <a:rPr lang="en-US" dirty="0"/>
              <a:t>These </a:t>
            </a:r>
            <a:r>
              <a:rPr lang="en-US" dirty="0">
                <a:solidFill>
                  <a:srgbClr val="FF0000"/>
                </a:solidFill>
              </a:rPr>
              <a:t>“phony” targets </a:t>
            </a:r>
            <a:r>
              <a:rPr lang="en-US" dirty="0"/>
              <a:t>have several uses, such as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dirty="0"/>
              <a:t>”…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34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1828800"/>
            <a:ext cx="6400800" cy="1737360"/>
          </a:xfrm>
          <a:prstGeom prst="roundRect">
            <a:avLst>
              <a:gd name="adj" fmla="val 1015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OBJFILES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foo.o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bar.o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baz.o</a:t>
            </a: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widget: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$(OBJFILES)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-o widget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$(OBJFILES)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clean: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rm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$(OBJFILES) 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widget *~</a:t>
            </a:r>
          </a:p>
        </p:txBody>
      </p:sp>
    </p:spTree>
    <p:extLst>
      <p:ext uri="{BB962C8B-B14F-4D97-AF65-F5344CB8AC3E}">
        <p14:creationId xmlns:p14="http://schemas.microsoft.com/office/powerpoint/2010/main" val="321279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dirty="0"/>
              <a:t>”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35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62075"/>
            <a:ext cx="8046720" cy="5029200"/>
          </a:xfrm>
          <a:prstGeom prst="roundRect">
            <a:avLst>
              <a:gd name="adj" fmla="val 366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all: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B.class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someLib.a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notice no commands this time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foo.o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bar.o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main.o</a:t>
            </a:r>
            <a:endParaRPr lang="en-US" sz="20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–o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bar.o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main.o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B.class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B.java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B.java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someLib.a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foo.o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baz.o</a:t>
            </a:r>
            <a:endParaRPr lang="en-US" sz="20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baz.o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foo.h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header1.h header2.h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-c -Wall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similar targets for </a:t>
            </a:r>
            <a:r>
              <a:rPr lang="en-US" sz="20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bar.o</a:t>
            </a: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main.o</a:t>
            </a: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baz.o</a:t>
            </a: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etc...</a:t>
            </a:r>
          </a:p>
        </p:txBody>
      </p:sp>
    </p:spTree>
    <p:extLst>
      <p:ext uri="{BB962C8B-B14F-4D97-AF65-F5344CB8AC3E}">
        <p14:creationId xmlns:p14="http://schemas.microsoft.com/office/powerpoint/2010/main" val="27897598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Makefile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“talk” program (find files on web with lecture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36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822960" y="2061138"/>
            <a:ext cx="7498080" cy="365760"/>
            <a:chOff x="1288786" y="2061138"/>
            <a:chExt cx="7498080" cy="36576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4397746" y="2061138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speak.c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2843266" y="2061138"/>
              <a:ext cx="1280160" cy="365760"/>
            </a:xfrm>
            <a:prstGeom prst="roundRect">
              <a:avLst/>
            </a:prstGeom>
            <a:solidFill>
              <a:schemeClr val="accent5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speak.h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7506706" y="2061138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shout.c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5952226" y="2061138"/>
              <a:ext cx="1280160" cy="365760"/>
            </a:xfrm>
            <a:prstGeom prst="roundRect">
              <a:avLst/>
            </a:prstGeom>
            <a:solidFill>
              <a:schemeClr val="accent5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shout.h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1288786" y="2061138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main.c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20812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Revenge of the Funny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variables: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$@</a:t>
            </a:r>
            <a:r>
              <a:rPr lang="en-US" dirty="0"/>
              <a:t>  for target name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$^</a:t>
            </a:r>
            <a:r>
              <a:rPr lang="en-US" dirty="0"/>
              <a:t>  for all sources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$&lt;</a:t>
            </a:r>
            <a:r>
              <a:rPr lang="en-US" dirty="0"/>
              <a:t>  for left-most source</a:t>
            </a:r>
          </a:p>
          <a:p>
            <a:pPr lvl="1"/>
            <a:r>
              <a:rPr lang="en-US" dirty="0"/>
              <a:t>Lots more! – see the documentation</a:t>
            </a:r>
          </a:p>
          <a:p>
            <a:pPr lvl="3"/>
            <a:endParaRPr lang="en-US" dirty="0"/>
          </a:p>
          <a:p>
            <a:r>
              <a:rPr lang="en-US" u="sng" dirty="0"/>
              <a:t>Examples</a:t>
            </a:r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37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560320" y="4023360"/>
            <a:ext cx="5120640" cy="1737360"/>
          </a:xfrm>
          <a:prstGeom prst="roundRect">
            <a:avLst>
              <a:gd name="adj" fmla="val 1015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# CC and CFLAGS defined above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widget: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foo.o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bar.o</a:t>
            </a:r>
            <a:endParaRPr lang="en-US" sz="2000" dirty="0">
              <a:solidFill>
                <a:srgbClr val="D94B7B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$(CC) $(CFLAGS)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-o 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$@ $^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foo.o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foo.c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foo.h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bar.h</a:t>
            </a:r>
            <a:endParaRPr lang="en-US" sz="2000" dirty="0">
              <a:solidFill>
                <a:srgbClr val="D94B7B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$(CC) $(CFLAGS)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-c 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$&lt;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9637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more…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 lot of “built-in” rules – see documentation</a:t>
            </a:r>
          </a:p>
          <a:p>
            <a:r>
              <a:rPr lang="en-US" dirty="0"/>
              <a:t>There are “suffix” rules and “pattern” rules</a:t>
            </a:r>
          </a:p>
          <a:p>
            <a:pPr lvl="1"/>
            <a:r>
              <a:rPr lang="en-US" u="sng" dirty="0"/>
              <a:t>Example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r>
              <a:rPr lang="en-US" dirty="0"/>
              <a:t>Remember that you can put </a:t>
            </a:r>
            <a:r>
              <a:rPr lang="en-US" i="1" dirty="0"/>
              <a:t>any</a:t>
            </a:r>
            <a:r>
              <a:rPr lang="en-US" dirty="0"/>
              <a:t> shell command – even whole scripts!</a:t>
            </a:r>
          </a:p>
          <a:p>
            <a:r>
              <a:rPr lang="en-US" dirty="0"/>
              <a:t>You can repeat target names to add more dependencies</a:t>
            </a:r>
          </a:p>
          <a:p>
            <a:r>
              <a:rPr lang="en-US" dirty="0"/>
              <a:t>Often this stuff is more useful for reading </a:t>
            </a:r>
            <a:r>
              <a:rPr lang="en-US" dirty="0" err="1"/>
              <a:t>makefiles</a:t>
            </a:r>
            <a:r>
              <a:rPr lang="en-US" dirty="0"/>
              <a:t> than writing your own (until some day…)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38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286000" y="2377440"/>
            <a:ext cx="5943600" cy="822960"/>
          </a:xfrm>
          <a:prstGeom prst="roundRect">
            <a:avLst>
              <a:gd name="adj" fmla="val 2273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%.class: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%.java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javac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$&lt;  </a:t>
            </a: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# we need the $&lt; here</a:t>
            </a:r>
          </a:p>
        </p:txBody>
      </p:sp>
    </p:spTree>
    <p:extLst>
      <p:ext uri="{BB962C8B-B14F-4D97-AF65-F5344CB8AC3E}">
        <p14:creationId xmlns:p14="http://schemas.microsoft.com/office/powerpoint/2010/main" val="26708082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that:</a:t>
            </a:r>
          </a:p>
          <a:p>
            <a:pPr lvl="1"/>
            <a:r>
              <a:rPr lang="en-US" dirty="0"/>
              <a:t>Prompts the user to input a string (use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Assume the string is a sequence of whitespace-separated integers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"5555 1234 4 5543"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Converts the string into an array of integers</a:t>
            </a:r>
          </a:p>
          <a:p>
            <a:pPr lvl="1"/>
            <a:r>
              <a:rPr lang="en-US" dirty="0"/>
              <a:t>Converts an array of integers into an array of strings</a:t>
            </a:r>
          </a:p>
          <a:p>
            <a:pPr lvl="2"/>
            <a:r>
              <a:rPr lang="en-US" dirty="0"/>
              <a:t>Where each element of the string array is the binary representation of the associated integer</a:t>
            </a:r>
          </a:p>
          <a:p>
            <a:pPr lvl="1"/>
            <a:r>
              <a:rPr lang="en-US" dirty="0"/>
              <a:t>Prints out the array of strings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12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CE0C5-DD2F-9C44-87F4-4F0A68CE1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useful </a:t>
            </a:r>
            <a:r>
              <a:rPr lang="en-US" dirty="0" err="1"/>
              <a:t>gdb</a:t>
            </a:r>
            <a:r>
              <a:rPr lang="en-US" dirty="0"/>
              <a:t> trick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244EB-DD36-9F4C-9929-080109CC4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gdb</a:t>
            </a:r>
            <a:r>
              <a:rPr lang="en-US" dirty="0"/>
              <a:t> has a simple full-screen mode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&lt;other command-line parameters&gt;</a:t>
            </a:r>
          </a:p>
          <a:p>
            <a:pPr lvl="1"/>
            <a:r>
              <a:rPr lang="en-US" dirty="0"/>
              <a:t>&lt;demo&gt;</a:t>
            </a:r>
          </a:p>
          <a:p>
            <a:pPr lvl="1"/>
            <a:endParaRPr lang="en-US" dirty="0"/>
          </a:p>
          <a:p>
            <a:r>
              <a:rPr lang="en-US" dirty="0"/>
              <a:t>Works great!  When it works.</a:t>
            </a:r>
          </a:p>
          <a:p>
            <a:pPr lvl="1"/>
            <a:r>
              <a:rPr lang="en-US" dirty="0"/>
              <a:t>OK on </a:t>
            </a:r>
            <a:r>
              <a:rPr lang="en-US" dirty="0" err="1"/>
              <a:t>attu</a:t>
            </a:r>
            <a:r>
              <a:rPr lang="en-US" dirty="0"/>
              <a:t>, workstations</a:t>
            </a:r>
          </a:p>
          <a:p>
            <a:pPr lvl="1"/>
            <a:r>
              <a:rPr lang="en-US" dirty="0"/>
              <a:t>Broken on VM where an older </a:t>
            </a:r>
            <a:r>
              <a:rPr lang="en-US" dirty="0" err="1"/>
              <a:t>gdb</a:t>
            </a:r>
            <a:r>
              <a:rPr lang="en-US" dirty="0"/>
              <a:t> version is installed.  To get the latest version that supports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tui</a:t>
            </a:r>
            <a:r>
              <a:rPr lang="en-US" dirty="0"/>
              <a:t> run this command:</a:t>
            </a:r>
            <a:br>
              <a:rPr lang="en-US" dirty="0"/>
            </a:b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yum -y install devtoolset-4-jsoup \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devtoolset-4-gdb devtoolset-4-guava \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devtoolset-4-lpg-java-compat devtoolset-4-sat4j</a:t>
            </a:r>
            <a:br>
              <a:rPr lang="en-US" dirty="0"/>
            </a:br>
            <a:r>
              <a:rPr lang="en-US" dirty="0"/>
              <a:t>(all on one line with no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/>
              <a:t>s), </a:t>
            </a:r>
            <a:r>
              <a:rPr lang="en-US" dirty="0"/>
              <a:t>then restart your </a:t>
            </a:r>
            <a:r>
              <a:rPr lang="en-US" dirty="0" err="1"/>
              <a:t>vm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450539-F1DF-8A45-9112-CF59429263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079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the linked list code from Lecture 5 Extra Exercise #1</a:t>
            </a:r>
          </a:p>
          <a:p>
            <a:pPr lvl="1"/>
            <a:r>
              <a:rPr lang="en-US" dirty="0"/>
              <a:t>Add static declarations to any internal functions you implemented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linkedlist.h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Add a header guard to the header file</a:t>
            </a:r>
          </a:p>
          <a:p>
            <a:pPr lvl="1"/>
            <a:r>
              <a:rPr lang="en-US" dirty="0"/>
              <a:t>Write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Use Google to figure out how to add rules to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r>
              <a:rPr lang="en-US" dirty="0"/>
              <a:t> to produce a library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liblinkedlist.a</a:t>
            </a:r>
            <a:r>
              <a:rPr lang="en-US" dirty="0"/>
              <a:t>) that contains the linked list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37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Header Guards and Preprocessor Tricks</a:t>
            </a:r>
            <a:endParaRPr lang="en-US" dirty="0"/>
          </a:p>
          <a:p>
            <a:r>
              <a:rPr lang="en-US" dirty="0"/>
              <a:t>Visibility of Symbols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  <a:p>
            <a:r>
              <a:rPr lang="en-US" dirty="0"/>
              <a:t>Make and Build Tools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41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dirty="0"/>
              <a:t>Problem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What happens when we compile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377440"/>
            <a:ext cx="2743200" cy="822960"/>
          </a:xfrm>
          <a:prstGeom prst="roundRect">
            <a:avLst>
              <a:gd name="adj" fmla="val 1348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b;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840480" y="2377440"/>
            <a:ext cx="4846320" cy="1097280"/>
          </a:xfrm>
          <a:prstGeom prst="roundRect">
            <a:avLst>
              <a:gd name="adj" fmla="val 746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useful function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make_pair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468880" y="4023360"/>
            <a:ext cx="4206240" cy="2011680"/>
          </a:xfrm>
          <a:prstGeom prst="roundRect">
            <a:avLst>
              <a:gd name="adj" fmla="val 624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util.h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do stuff here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4480" y="32004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pair.h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34747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util.h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46320" y="603504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foo.c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49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when we compile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dirty="0"/>
              <a:t> includes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pair.h</a:t>
            </a:r>
            <a:r>
              <a:rPr lang="en-US" dirty="0"/>
              <a:t> twice!</a:t>
            </a:r>
          </a:p>
          <a:p>
            <a:pPr lvl="1"/>
            <a:r>
              <a:rPr lang="en-US" dirty="0"/>
              <a:t>Second time is indirectly via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util.h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/>
              <a:t>Struct</a:t>
            </a:r>
            <a:r>
              <a:rPr lang="en-US" dirty="0"/>
              <a:t> definition shows up twice</a:t>
            </a:r>
          </a:p>
          <a:p>
            <a:pPr lvl="2"/>
            <a:r>
              <a:rPr lang="en-US" dirty="0"/>
              <a:t>Can see 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731520" y="1864456"/>
            <a:ext cx="6035040" cy="2468880"/>
          </a:xfrm>
          <a:prstGeom prst="roundRect">
            <a:avLst>
              <a:gd name="adj" fmla="val 3671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–Wall –g -o foo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file included from util.h:1:0,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from foo.c:2: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pair.h:1:8: error: redefinition of '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pair'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 {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b; };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^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file included from foo.c:1:0: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pair.h:1:8: note: originally defined here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 {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b; };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^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BC509A-A1D7-7F43-B6BD-8849EE9BE0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3079" y="3749792"/>
            <a:ext cx="2970416" cy="29260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8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 Guards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commonly-used C Preprocessor trick to deal with this</a:t>
            </a:r>
          </a:p>
          <a:p>
            <a:pPr lvl="1"/>
            <a:r>
              <a:rPr lang="en-US" dirty="0"/>
              <a:t>Uses macro definition (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/>
              <a:t>) in combination with conditional compilation (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dirty="0"/>
              <a:t> and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dirty="0"/>
              <a:t>)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30812" y="3395356"/>
            <a:ext cx="2743200" cy="2286000"/>
          </a:xfrm>
          <a:prstGeom prst="roundRect">
            <a:avLst>
              <a:gd name="adj" fmla="val 518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_PAIR_H_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_PAIR_H_</a:t>
            </a:r>
          </a:p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b;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_PAIR_H_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731212" y="3395357"/>
            <a:ext cx="4846320" cy="2286000"/>
          </a:xfrm>
          <a:prstGeom prst="roundRect">
            <a:avLst>
              <a:gd name="adj" fmla="val 746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_UTIL_H_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_UTIL_H_</a:t>
            </a: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useful function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make_pair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_UTIL_H_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5212" y="5681356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pair.h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48732" y="5681356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util.h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70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Preprocessor Tricks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A way to deal with “magic constants”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365760" y="2468880"/>
            <a:ext cx="4206240" cy="2834640"/>
          </a:xfrm>
          <a:prstGeom prst="roundRect">
            <a:avLst>
              <a:gd name="adj" fmla="val 518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en-US" sz="16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globalbuffer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circalc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rad,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float*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circumf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area)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circumf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rad *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3.1415;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*area = rad * 3.1415 * 3.1415;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5029200" y="2468880"/>
            <a:ext cx="3749040" cy="2834640"/>
          </a:xfrm>
          <a:prstGeom prst="roundRect">
            <a:avLst>
              <a:gd name="adj" fmla="val 746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BUFSIZE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PI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3.14159265359</a:t>
            </a: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globalbuffer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[BUFSIZE];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circalc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rad,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float*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circumf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area)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circumf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rad *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PI;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*area = rad * PI * PI;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60" y="5303520"/>
            <a:ext cx="4206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Bad code</a:t>
            </a:r>
            <a:b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(littered with magic constants)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200" y="5303520"/>
            <a:ext cx="3749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Better code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856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4188</TotalTime>
  <Words>3440</Words>
  <Application>Microsoft Macintosh PowerPoint</Application>
  <PresentationFormat>On-screen Show (4:3)</PresentationFormat>
  <Paragraphs>642</Paragraphs>
  <Slides>40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0" baseType="lpstr">
      <vt:lpstr>Arial</vt:lpstr>
      <vt:lpstr>Arial Narrow</vt:lpstr>
      <vt:lpstr>Calibri</vt:lpstr>
      <vt:lpstr>Cambria Math</vt:lpstr>
      <vt:lpstr>CMU Bright</vt:lpstr>
      <vt:lpstr>Courier New</vt:lpstr>
      <vt:lpstr>Roboto Regular</vt:lpstr>
      <vt:lpstr>Times New Roman</vt:lpstr>
      <vt:lpstr>Wingdings</vt:lpstr>
      <vt:lpstr>UWTheme-333-Sp18</vt:lpstr>
      <vt:lpstr>Final C Details, Build Tools (make) CSE 333 Summer 2018</vt:lpstr>
      <vt:lpstr>Administrivia</vt:lpstr>
      <vt:lpstr>Administrivia</vt:lpstr>
      <vt:lpstr>A useful gdb trick</vt:lpstr>
      <vt:lpstr>Lecture Outline</vt:lpstr>
      <vt:lpstr>An #include Problem</vt:lpstr>
      <vt:lpstr>An #include Problem</vt:lpstr>
      <vt:lpstr>Header Guards</vt:lpstr>
      <vt:lpstr>Other Preprocessor Tricks</vt:lpstr>
      <vt:lpstr>Macros</vt:lpstr>
      <vt:lpstr>Conditional Compilation</vt:lpstr>
      <vt:lpstr>Defining Symbols</vt:lpstr>
      <vt:lpstr>Peer Instruction Question</vt:lpstr>
      <vt:lpstr>Lecture Outline</vt:lpstr>
      <vt:lpstr>Namespace Problem</vt:lpstr>
      <vt:lpstr>External Linkage</vt:lpstr>
      <vt:lpstr>Internal Linkage</vt:lpstr>
      <vt:lpstr>Function Visibility</vt:lpstr>
      <vt:lpstr>Linkage Issues</vt:lpstr>
      <vt:lpstr>Static Confusion…</vt:lpstr>
      <vt:lpstr>Additional C Topics</vt:lpstr>
      <vt:lpstr>Lecture Outline</vt:lpstr>
      <vt:lpstr>make</vt:lpstr>
      <vt:lpstr>Building Software</vt:lpstr>
      <vt:lpstr>“Real” Build Process</vt:lpstr>
      <vt:lpstr>Recompilation Management</vt:lpstr>
      <vt:lpstr>Theory Applied to C</vt:lpstr>
      <vt:lpstr>Theory Applied to C</vt:lpstr>
      <vt:lpstr>Theory Applied to C</vt:lpstr>
      <vt:lpstr>Theory Applied to C</vt:lpstr>
      <vt:lpstr>make Basics</vt:lpstr>
      <vt:lpstr>Using make</vt:lpstr>
      <vt:lpstr>make Variables</vt:lpstr>
      <vt:lpstr>More Variables</vt:lpstr>
      <vt:lpstr>“all” Example</vt:lpstr>
      <vt:lpstr>Makefile Example</vt:lpstr>
      <vt:lpstr>Revenge of the Funny Characters</vt:lpstr>
      <vt:lpstr>And more…</vt:lpstr>
      <vt:lpstr>Extra Exercise #1</vt:lpstr>
      <vt:lpstr>Extra Exercise #2</vt:lpstr>
    </vt:vector>
  </TitlesOfParts>
  <Company>Microsoft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C Details CSE 333 Spring 2018</dc:title>
  <dc:creator>Justin Hsia</dc:creator>
  <cp:lastModifiedBy>Hal Perkins</cp:lastModifiedBy>
  <cp:revision>99</cp:revision>
  <cp:lastPrinted>2018-06-28T23:03:54Z</cp:lastPrinted>
  <dcterms:created xsi:type="dcterms:W3CDTF">2018-03-30T06:48:43Z</dcterms:created>
  <dcterms:modified xsi:type="dcterms:W3CDTF">2018-06-28T23:47:34Z</dcterms:modified>
</cp:coreProperties>
</file>