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9900"/>
    <a:srgbClr val="E2661A"/>
    <a:srgbClr val="D94B7B"/>
    <a:srgbClr val="5A5A5A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9744" autoAdjust="0"/>
  </p:normalViewPr>
  <p:slideViewPr>
    <p:cSldViewPr snapToGrid="0">
      <p:cViewPr varScale="1">
        <p:scale>
          <a:sx n="122" d="100"/>
          <a:sy n="122" d="100"/>
        </p:scale>
        <p:origin x="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18au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17-</a:t>
            </a:r>
            <a:fld id="{5EA45CAC-0BEB-4E66-93C8-4A2C1773BE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6550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5/2/2018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11A27-78F2-4364-A88D-77FD7D85E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060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In hw3 directory</a:t>
            </a:r>
            <a:r>
              <a:rPr lang="en-US" dirty="0"/>
              <a:t>:</a:t>
            </a:r>
          </a:p>
          <a:p>
            <a:r>
              <a:rPr lang="en-US" dirty="0"/>
              <a:t>make</a:t>
            </a:r>
          </a:p>
          <a:p>
            <a:r>
              <a:rPr lang="en-US" dirty="0"/>
              <a:t>./</a:t>
            </a:r>
            <a:r>
              <a:rPr lang="en-US" dirty="0" err="1"/>
              <a:t>test_suite</a:t>
            </a:r>
            <a:endParaRPr lang="en-US" dirty="0"/>
          </a:p>
          <a:p>
            <a:r>
              <a:rPr lang="en-US" dirty="0"/>
              <a:t>cd</a:t>
            </a:r>
            <a:r>
              <a:rPr lang="en-US" baseline="0" dirty="0"/>
              <a:t> hw3fsck/</a:t>
            </a:r>
          </a:p>
          <a:p>
            <a:r>
              <a:rPr lang="en-US" baseline="0" dirty="0"/>
              <a:t>make</a:t>
            </a:r>
          </a:p>
          <a:p>
            <a:r>
              <a:rPr lang="en-US" dirty="0"/>
              <a:t>cd ..</a:t>
            </a:r>
          </a:p>
          <a:p>
            <a:r>
              <a:rPr lang="en-US" dirty="0"/>
              <a:t>./</a:t>
            </a:r>
            <a:r>
              <a:rPr lang="en-US" dirty="0" err="1"/>
              <a:t>buildfileindex</a:t>
            </a:r>
            <a:r>
              <a:rPr lang="en-US" dirty="0"/>
              <a:t> </a:t>
            </a:r>
            <a:r>
              <a:rPr lang="en-US" dirty="0" err="1"/>
              <a:t>test_tree</a:t>
            </a:r>
            <a:r>
              <a:rPr lang="en-US" dirty="0"/>
              <a:t>/</a:t>
            </a:r>
            <a:r>
              <a:rPr lang="en-US" dirty="0" err="1"/>
              <a:t>enron_email</a:t>
            </a:r>
            <a:r>
              <a:rPr lang="en-US" dirty="0"/>
              <a:t>/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enron.idx</a:t>
            </a:r>
            <a:endParaRPr lang="en-US" dirty="0"/>
          </a:p>
          <a:p>
            <a:r>
              <a:rPr lang="en-US" dirty="0"/>
              <a:t>hw3fsck/hw3fsck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enron.idx</a:t>
            </a:r>
            <a:endParaRPr lang="en-US" dirty="0"/>
          </a:p>
          <a:p>
            <a:r>
              <a:rPr lang="en-US" dirty="0"/>
              <a:t>./</a:t>
            </a:r>
            <a:r>
              <a:rPr lang="en-US" dirty="0" err="1"/>
              <a:t>filesearchshell</a:t>
            </a:r>
            <a:r>
              <a:rPr lang="en-US" dirty="0"/>
              <a:t>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enron.idx</a:t>
            </a:r>
            <a:endParaRPr lang="en-US" dirty="0"/>
          </a:p>
          <a:p>
            <a:r>
              <a:rPr lang="en-US" dirty="0"/>
              <a:t>ls</a:t>
            </a:r>
            <a:r>
              <a:rPr lang="en-US" baseline="0" dirty="0"/>
              <a:t> -l </a:t>
            </a:r>
            <a:r>
              <a:rPr lang="en-US" baseline="0" dirty="0" err="1"/>
              <a:t>unit_test_indices</a:t>
            </a:r>
            <a:r>
              <a:rPr lang="en-US" baseline="0" dirty="0"/>
              <a:t>/</a:t>
            </a:r>
            <a:endParaRPr lang="en-US" dirty="0"/>
          </a:p>
          <a:p>
            <a:r>
              <a:rPr lang="en-US" dirty="0"/>
              <a:t>./</a:t>
            </a:r>
            <a:r>
              <a:rPr lang="en-US" dirty="0" err="1"/>
              <a:t>filesearchshell</a:t>
            </a:r>
            <a:r>
              <a:rPr lang="en-US" dirty="0"/>
              <a:t> </a:t>
            </a:r>
            <a:r>
              <a:rPr lang="en-US" dirty="0" err="1"/>
              <a:t>unit_test_indices</a:t>
            </a:r>
            <a:r>
              <a:rPr lang="en-US" dirty="0"/>
              <a:t>/*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67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3831379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3780944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2022111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2388904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3200800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3930010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2852564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722305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2565004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3095621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2649032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3513593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592656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1A27-78F2-4364-A88D-77FD7D85ED9A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5/2/2018</a:t>
            </a:r>
          </a:p>
        </p:txBody>
      </p:sp>
    </p:spTree>
    <p:extLst>
      <p:ext uri="{BB962C8B-B14F-4D97-AF65-F5344CB8AC3E}">
        <p14:creationId xmlns:p14="http://schemas.microsoft.com/office/powerpoint/2010/main" val="400446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DAF2112-AA3A-4426-BBBD-9D8141F8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2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DAF2112-AA3A-4426-BBBD-9D8141F8986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2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5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9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DAF2112-AA3A-4426-BBBD-9D8141F898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84946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Autumn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0283" y="27429"/>
            <a:ext cx="168347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L17:  References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Revisited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3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References Revisited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Autumn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Tarkan</a:t>
            </a:r>
            <a:r>
              <a:rPr lang="en-US" sz="2000" dirty="0"/>
              <a:t> Al-</a:t>
            </a:r>
            <a:r>
              <a:rPr lang="en-US" sz="2000" dirty="0" err="1"/>
              <a:t>Kazily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</a:t>
            </a:r>
            <a:r>
              <a:rPr lang="en-US" sz="2000" dirty="0" err="1"/>
              <a:t>McGaha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Harshita </a:t>
            </a:r>
            <a:r>
              <a:rPr lang="en-US" sz="2000" dirty="0" err="1"/>
              <a:t>Neti</a:t>
            </a:r>
            <a:r>
              <a:rPr lang="en-US" sz="2000" dirty="0"/>
              <a:t>	Thai Pham	Forrest  </a:t>
            </a:r>
            <a:r>
              <a:rPr lang="en-US" sz="2000" dirty="0" err="1"/>
              <a:t>Timour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Soumya </a:t>
            </a:r>
            <a:r>
              <a:rPr lang="en-US" sz="2000" dirty="0" err="1"/>
              <a:t>Vasisht</a:t>
            </a:r>
            <a:r>
              <a:rPr lang="en-US" sz="2000" dirty="0"/>
              <a:t>	Yifan Xu</a:t>
            </a:r>
          </a:p>
          <a:p>
            <a:pPr algn="l"/>
            <a:endParaRPr lang="en-US" sz="2000" b="1" dirty="0">
              <a:ea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45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ret1.cc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We must NOT use a reference</a:t>
            </a:r>
            <a:r>
              <a:rPr lang="en-US" b="1" dirty="0">
                <a:solidFill>
                  <a:srgbClr val="FF9900"/>
                </a:solidFill>
              </a:rPr>
              <a:t> </a:t>
            </a:r>
          </a:p>
          <a:p>
            <a:pPr lvl="1"/>
            <a:r>
              <a:rPr lang="en-US" dirty="0"/>
              <a:t>A reference to a stack-allocated complex type</a:t>
            </a:r>
          </a:p>
          <a:p>
            <a:pPr lvl="1"/>
            <a:r>
              <a:rPr lang="en-US" dirty="0"/>
              <a:t>Never return a reference (or pointer to) a local variable</a:t>
            </a:r>
          </a:p>
          <a:p>
            <a:pPr lvl="2"/>
            <a:r>
              <a:rPr lang="en-US" dirty="0"/>
              <a:t>Also, destructor is called on object when returning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03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1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_COMPLEX_H_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_COMPLEX_H_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complex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 -- should we pass a reference or not?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(Answer: ?)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Complex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real_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copyme.image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real_,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namespace complex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_COMPLEX_H_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Complex1.h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87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Complex1.h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We must use a reference</a:t>
            </a:r>
            <a:r>
              <a:rPr lang="en-US" b="1" dirty="0">
                <a:solidFill>
                  <a:srgbClr val="FF9900"/>
                </a:solidFill>
              </a:rPr>
              <a:t> 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const</a:t>
            </a:r>
            <a:r>
              <a:rPr lang="en-US" dirty="0"/>
              <a:t> reference to a complex type</a:t>
            </a:r>
          </a:p>
          <a:p>
            <a:pPr lvl="1"/>
            <a:r>
              <a:rPr lang="en-US" dirty="0"/>
              <a:t>We aren’t changing the argument’s values so it doesn’t matter if we use a copy or not, in theory</a:t>
            </a:r>
          </a:p>
          <a:p>
            <a:pPr lvl="1"/>
            <a:r>
              <a:rPr lang="en-US" dirty="0"/>
              <a:t>A copy constructor </a:t>
            </a:r>
            <a:r>
              <a:rPr lang="en-US" i="1" dirty="0"/>
              <a:t>must</a:t>
            </a:r>
            <a:r>
              <a:rPr lang="en-US" dirty="0"/>
              <a:t> take a reference, otherwise it would need to call itself to make a (call-by-value) copy of the argument…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44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operator+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4663440"/>
          </a:xfrm>
          <a:prstGeom prst="roundRect">
            <a:avLst>
              <a:gd name="adj" fmla="val 1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complex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operator+ return a reference or not?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(Answer: ?)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operator+(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this-&gt;real_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this-&gt;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real_,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namespace complex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Complex2.h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49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Complex2.h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We must NOT use a reference</a:t>
            </a:r>
            <a:r>
              <a:rPr lang="en-US" b="1" dirty="0">
                <a:solidFill>
                  <a:srgbClr val="FF9900"/>
                </a:solidFill>
              </a:rPr>
              <a:t> </a:t>
            </a:r>
          </a:p>
          <a:p>
            <a:pPr lvl="1"/>
            <a:r>
              <a:rPr lang="en-US" dirty="0"/>
              <a:t>A reference to a stack-allocated variable</a:t>
            </a:r>
          </a:p>
          <a:p>
            <a:pPr lvl="1"/>
            <a:r>
              <a:rPr lang="en-US" dirty="0"/>
              <a:t>Never return a reference (or pointer to) a local variable</a:t>
            </a:r>
          </a:p>
          <a:p>
            <a:pPr lvl="2"/>
            <a:r>
              <a:rPr lang="en-US" dirty="0"/>
              <a:t>Destructor is also called on object when returning</a:t>
            </a:r>
          </a:p>
          <a:p>
            <a:pPr lvl="3"/>
            <a:endParaRPr lang="en-US" dirty="0"/>
          </a:p>
          <a:p>
            <a:r>
              <a:rPr lang="en-US" dirty="0"/>
              <a:t>Follow-up:  If we fix the code, does chaining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8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Operator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4937760"/>
          </a:xfrm>
          <a:prstGeom prst="roundRect">
            <a:avLst>
              <a:gd name="adj" fmla="val 1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complex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the assignment operator return a reference?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(Answer: ?)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operator=(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(this != &amp;a)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this-&gt;real_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this-&gt;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real_,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namespace complex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Complex3.h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92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Complex3.h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We must use a reference</a:t>
            </a:r>
            <a:r>
              <a:rPr lang="en-US" b="1" dirty="0">
                <a:solidFill>
                  <a:srgbClr val="FF9900"/>
                </a:solidFill>
              </a:rPr>
              <a:t> </a:t>
            </a:r>
          </a:p>
          <a:p>
            <a:pPr lvl="1"/>
            <a:r>
              <a:rPr lang="en-US" dirty="0"/>
              <a:t>A reference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*this</a:t>
            </a:r>
            <a:r>
              <a:rPr lang="en-US" dirty="0"/>
              <a:t>, the object this method was called on</a:t>
            </a:r>
          </a:p>
          <a:p>
            <a:pPr lvl="1"/>
            <a:r>
              <a:rPr lang="en-US" dirty="0"/>
              <a:t>All of the “work” is done in the method body; the return value is only there for chaining (but </a:t>
            </a:r>
            <a:r>
              <a:rPr lang="en-US" i="1" dirty="0"/>
              <a:t>required</a:t>
            </a:r>
            <a:r>
              <a:rPr lang="en-US" dirty="0"/>
              <a:t> for chaining to work correctly)</a:t>
            </a:r>
          </a:p>
          <a:p>
            <a:pPr lvl="3"/>
            <a:endParaRPr lang="en-US" dirty="0"/>
          </a:p>
          <a:p>
            <a:r>
              <a:rPr lang="en-US" dirty="0"/>
              <a:t>Follow-up:  What happens in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b) = c;</a:t>
            </a:r>
            <a:r>
              <a:rPr lang="en-US" dirty="0"/>
              <a:t> if we don’t use a reference?</a:t>
            </a:r>
          </a:p>
          <a:p>
            <a:pPr lvl="1"/>
            <a:r>
              <a:rPr lang="en-US" dirty="0"/>
              <a:t>Does it compile?</a:t>
            </a:r>
          </a:p>
          <a:p>
            <a:pPr lvl="1"/>
            <a:r>
              <a:rPr lang="en-US" dirty="0"/>
              <a:t>Does it “work”?</a:t>
            </a:r>
          </a:p>
          <a:p>
            <a:pPr lvl="1"/>
            <a:r>
              <a:rPr lang="en-US" dirty="0"/>
              <a:t>Does it do the “right thing”?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6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operator+=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4663440"/>
          </a:xfrm>
          <a:prstGeom prst="roundRect">
            <a:avLst>
              <a:gd name="adj" fmla="val 1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complex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+= return a reference?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(Answer: ?)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operator+=(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this-&gt;real_ +=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this-&gt;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+=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real_,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namespace complex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Complex4.h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Complex4.h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We must use a reference</a:t>
            </a:r>
            <a:r>
              <a:rPr lang="en-US" b="1" dirty="0">
                <a:solidFill>
                  <a:srgbClr val="FF9900"/>
                </a:solidFill>
              </a:rPr>
              <a:t> </a:t>
            </a:r>
          </a:p>
          <a:p>
            <a:pPr lvl="1"/>
            <a:r>
              <a:rPr lang="en-US" dirty="0"/>
              <a:t>A reference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*this</a:t>
            </a:r>
            <a:r>
              <a:rPr lang="en-US" dirty="0"/>
              <a:t>, the object this method was called on</a:t>
            </a:r>
          </a:p>
          <a:p>
            <a:pPr lvl="1"/>
            <a:r>
              <a:rPr lang="en-US" dirty="0"/>
              <a:t>All of the “work” is done in the method body; the return value is only there for chaining (but </a:t>
            </a:r>
            <a:r>
              <a:rPr lang="en-US" i="1" dirty="0"/>
              <a:t>required</a:t>
            </a:r>
            <a:r>
              <a:rPr lang="en-US" dirty="0"/>
              <a:t> for chaining to work correctly)</a:t>
            </a:r>
          </a:p>
          <a:p>
            <a:pPr lvl="1"/>
            <a:r>
              <a:rPr lang="en-US" dirty="0"/>
              <a:t>You hardly see people chain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dirty="0"/>
              <a:t>, but it is allowed by the primitive data types, so we follow suit</a:t>
            </a:r>
          </a:p>
          <a:p>
            <a:pPr lvl="2"/>
            <a:r>
              <a:rPr lang="en-US" dirty="0"/>
              <a:t>Style/code quality: overloaded operators should have similar semantics to basic definitions to avoid programmer surprises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53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120640"/>
          </a:xfrm>
          <a:prstGeom prst="roundRect">
            <a:avLst>
              <a:gd name="adj" fmla="val 1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complex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real_; 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real_,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namespace complex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operator&lt;&lt; return a reference?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(Answer: ?)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out,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complex::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out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+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Complex5.h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7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exercise due Friday.  Next exercise out Friday after midterm, due Monday before class (smart </a:t>
            </a:r>
            <a:r>
              <a:rPr lang="en-US" dirty="0" err="1"/>
              <a:t>ptr</a:t>
            </a:r>
            <a:r>
              <a:rPr lang="en-US" dirty="0"/>
              <a:t> exercise)</a:t>
            </a:r>
          </a:p>
          <a:p>
            <a:pPr lvl="3"/>
            <a:endParaRPr lang="en-US" dirty="0"/>
          </a:p>
          <a:p>
            <a:r>
              <a:rPr lang="en-US" dirty="0"/>
              <a:t>Midterm:  Friday in class</a:t>
            </a:r>
          </a:p>
          <a:p>
            <a:pPr lvl="1"/>
            <a:r>
              <a:rPr lang="en-US" dirty="0"/>
              <a:t>Closed book, no notes</a:t>
            </a:r>
          </a:p>
          <a:p>
            <a:pPr lvl="1"/>
            <a:r>
              <a:rPr lang="en-US" dirty="0"/>
              <a:t>Old exams and topic list on the course web now</a:t>
            </a:r>
          </a:p>
          <a:p>
            <a:pPr lvl="2"/>
            <a:r>
              <a:rPr lang="en-US" dirty="0"/>
              <a:t>Everything up through C++ classes, dynamic memory, templates &amp; STL</a:t>
            </a:r>
          </a:p>
          <a:p>
            <a:pPr lvl="1"/>
            <a:r>
              <a:rPr lang="en-US" dirty="0"/>
              <a:t>Review in sections tomorrow</a:t>
            </a:r>
          </a:p>
          <a:p>
            <a:pPr lvl="1"/>
            <a:endParaRPr lang="en-US" dirty="0"/>
          </a:p>
          <a:p>
            <a:r>
              <a:rPr lang="en-US" dirty="0"/>
              <a:t>Homework 3 – spec out now, files pushed by Friday</a:t>
            </a:r>
          </a:p>
          <a:p>
            <a:pPr lvl="1"/>
            <a:r>
              <a:rPr lang="en-US" dirty="0"/>
              <a:t>Spec overview &amp; demo in class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53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Complex5.h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We must use a reference</a:t>
            </a:r>
            <a:r>
              <a:rPr lang="en-US" b="1" dirty="0">
                <a:solidFill>
                  <a:srgbClr val="FF9900"/>
                </a:solidFill>
              </a:rPr>
              <a:t> </a:t>
            </a:r>
          </a:p>
          <a:p>
            <a:pPr lvl="1"/>
            <a:r>
              <a:rPr lang="en-US" dirty="0"/>
              <a:t>A reference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dirty="0"/>
              <a:t>, the </a:t>
            </a:r>
            <a:r>
              <a:rPr lang="en-US" dirty="0" err="1"/>
              <a:t>ostream</a:t>
            </a:r>
            <a:r>
              <a:rPr lang="en-US" dirty="0"/>
              <a:t> object provided as an reference argument</a:t>
            </a:r>
          </a:p>
          <a:p>
            <a:pPr lvl="1"/>
            <a:r>
              <a:rPr lang="en-US" dirty="0"/>
              <a:t>The return value is only there for chaining (but </a:t>
            </a:r>
            <a:r>
              <a:rPr lang="en-US" i="1" dirty="0"/>
              <a:t>required</a:t>
            </a:r>
            <a:r>
              <a:rPr lang="en-US" dirty="0"/>
              <a:t> for chaining to work correctly)</a:t>
            </a:r>
          </a:p>
          <a:p>
            <a:pPr lvl="1"/>
            <a:r>
              <a:rPr lang="en-US" dirty="0"/>
              <a:t>Copying of streams is disallowed (and doesn’t make sense)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7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∃ Confusion About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should they be used?</a:t>
            </a:r>
          </a:p>
          <a:p>
            <a:pPr lvl="1"/>
            <a:r>
              <a:rPr lang="en-US" dirty="0"/>
              <a:t>Particularly with parameters and return values</a:t>
            </a:r>
          </a:p>
          <a:p>
            <a:pPr lvl="3"/>
            <a:endParaRPr lang="en-US" dirty="0"/>
          </a:p>
          <a:p>
            <a:r>
              <a:rPr lang="en-US" dirty="0"/>
              <a:t>When can using them cause trouble?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2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go through a bunch of code examples</a:t>
            </a:r>
          </a:p>
          <a:p>
            <a:r>
              <a:rPr lang="en-US" dirty="0"/>
              <a:t>For each example, we want to decide if it is appropriate to use references, and then chose one answer from this list: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We must NOT use a reference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E2661A"/>
                </a:solidFill>
              </a:rPr>
              <a:t>It’s OK but </a:t>
            </a:r>
            <a:r>
              <a:rPr lang="en-US" b="1" i="1" dirty="0">
                <a:solidFill>
                  <a:srgbClr val="E2661A"/>
                </a:solidFill>
              </a:rPr>
              <a:t>discouraged</a:t>
            </a:r>
            <a:r>
              <a:rPr lang="en-US" b="1" dirty="0">
                <a:solidFill>
                  <a:srgbClr val="E2661A"/>
                </a:solidFill>
              </a:rPr>
              <a:t> to use a reference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0066FF"/>
                </a:solidFill>
              </a:rPr>
              <a:t>It’s OK and </a:t>
            </a:r>
            <a:r>
              <a:rPr lang="en-US" b="1" i="1" dirty="0">
                <a:solidFill>
                  <a:srgbClr val="0066FF"/>
                </a:solidFill>
              </a:rPr>
              <a:t>encouraged</a:t>
            </a:r>
            <a:r>
              <a:rPr lang="en-US" b="1" dirty="0">
                <a:solidFill>
                  <a:srgbClr val="0066FF"/>
                </a:solidFill>
              </a:rPr>
              <a:t> to use a reference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We must use a reference</a:t>
            </a:r>
            <a:endParaRPr lang="en-US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1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493776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WE BE USING REFERENCES FOR PARAMETERS "a" AND "b"?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(Answer: ?)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LeastCommonMultiple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n=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; n++)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((n % a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(n % b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lcm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LeastCommonMultiple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"LCM("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y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is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lcm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param1.cc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54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param1.cc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E2661A"/>
                </a:solidFill>
              </a:rPr>
              <a:t>It’s OK but </a:t>
            </a:r>
            <a:r>
              <a:rPr lang="en-US" b="1" i="1" dirty="0">
                <a:solidFill>
                  <a:srgbClr val="E2661A"/>
                </a:solidFill>
              </a:rPr>
              <a:t>discouraged</a:t>
            </a:r>
            <a:r>
              <a:rPr lang="en-US" b="1" dirty="0">
                <a:solidFill>
                  <a:srgbClr val="E2661A"/>
                </a:solidFill>
              </a:rPr>
              <a:t> to use a reference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const</a:t>
            </a:r>
            <a:r>
              <a:rPr lang="en-US" dirty="0"/>
              <a:t> reference to a small primitive type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We aren’t changing the argument values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), so it doesn’t matter if we use a copy or not – reference is </a:t>
            </a:r>
            <a:r>
              <a:rPr lang="en-US" i="1" dirty="0"/>
              <a:t>optional</a:t>
            </a:r>
            <a:endParaRPr lang="en-US" dirty="0"/>
          </a:p>
          <a:p>
            <a:pPr lvl="1"/>
            <a:r>
              <a:rPr lang="en-US" dirty="0"/>
              <a:t>Correct behavior, but might have better performance with regular call-by-value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5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2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466344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cmath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ThreeDPoint.h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WE BE USING REFERENCES FOR PARAMETERS "a" AND "b"?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(Answer: ?)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ThreeDPoint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ThreeDPoint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(a.x-b.x,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(a.y-b.y,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(a.z-b.z,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ThreeDPoint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b(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"Distance(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is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param2.cc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9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param2.cc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0066FF"/>
                </a:solidFill>
              </a:rPr>
              <a:t>It’s OK and </a:t>
            </a:r>
            <a:r>
              <a:rPr lang="en-US" b="1" i="1" dirty="0">
                <a:solidFill>
                  <a:srgbClr val="0066FF"/>
                </a:solidFill>
              </a:rPr>
              <a:t>encouraged</a:t>
            </a:r>
            <a:r>
              <a:rPr lang="en-US" b="1" dirty="0">
                <a:solidFill>
                  <a:srgbClr val="0066FF"/>
                </a:solidFill>
              </a:rPr>
              <a:t> to use a reference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const</a:t>
            </a:r>
            <a:r>
              <a:rPr lang="en-US" dirty="0"/>
              <a:t> reference to a complex type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, object instance)</a:t>
            </a:r>
          </a:p>
          <a:p>
            <a:pPr lvl="1"/>
            <a:r>
              <a:rPr lang="en-US" dirty="0"/>
              <a:t>We aren’t changing the argument values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), so it doesn’t matter if we use a copy or not – reference is </a:t>
            </a:r>
            <a:r>
              <a:rPr lang="en-US" i="1" dirty="0"/>
              <a:t>optional</a:t>
            </a:r>
            <a:endParaRPr lang="en-US" dirty="0"/>
          </a:p>
          <a:p>
            <a:pPr lvl="1"/>
            <a:r>
              <a:rPr lang="en-US" dirty="0"/>
              <a:t>Correct behavior and likely performance benefit from not having to copy</a:t>
            </a:r>
          </a:p>
          <a:p>
            <a:pPr lvl="3"/>
            <a:endParaRPr lang="en-US" dirty="0"/>
          </a:p>
          <a:p>
            <a:r>
              <a:rPr lang="en-US" dirty="0"/>
              <a:t>Follow-up:  Why not pass in a pointer instead?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 1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448056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y, z;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WE BE USING A REFERENCE FOR THE RETURN VALUE?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(Answer: ?)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{x, y, z};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ret1.cc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2566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1130</TotalTime>
  <Words>1258</Words>
  <Application>Microsoft Macintosh PowerPoint</Application>
  <PresentationFormat>On-screen Show (4:3)</PresentationFormat>
  <Paragraphs>321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References Revisited CSE 333 Autumn 2018</vt:lpstr>
      <vt:lpstr>Administrivia</vt:lpstr>
      <vt:lpstr>∃ Confusion About References</vt:lpstr>
      <vt:lpstr>The Plan…</vt:lpstr>
      <vt:lpstr>Parameters 1</vt:lpstr>
      <vt:lpstr>param1.cc</vt:lpstr>
      <vt:lpstr>Parameters 2</vt:lpstr>
      <vt:lpstr>param2.cc</vt:lpstr>
      <vt:lpstr>Return Value 1</vt:lpstr>
      <vt:lpstr>ret1.cc</vt:lpstr>
      <vt:lpstr>Copy Constructor</vt:lpstr>
      <vt:lpstr>Complex1.h</vt:lpstr>
      <vt:lpstr>operator+</vt:lpstr>
      <vt:lpstr>Complex2.h</vt:lpstr>
      <vt:lpstr>Assignment Operator</vt:lpstr>
      <vt:lpstr>Complex3.h</vt:lpstr>
      <vt:lpstr>operator+=</vt:lpstr>
      <vt:lpstr>Complex4.h</vt:lpstr>
      <vt:lpstr>operator&lt;&lt;</vt:lpstr>
      <vt:lpstr>Complex5.h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References Revisited CSE 333 Spring 2018</dc:title>
  <dc:creator>Justin Hsia</dc:creator>
  <cp:lastModifiedBy>Hal Perkins</cp:lastModifiedBy>
  <cp:revision>38</cp:revision>
  <cp:lastPrinted>2018-05-02T05:23:18Z</cp:lastPrinted>
  <dcterms:created xsi:type="dcterms:W3CDTF">2018-05-01T20:18:57Z</dcterms:created>
  <dcterms:modified xsi:type="dcterms:W3CDTF">2018-10-27T19:05:44Z</dcterms:modified>
</cp:coreProperties>
</file>