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304" r:id="rId9"/>
    <p:sldId id="268" r:id="rId10"/>
    <p:sldId id="303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2661A"/>
    <a:srgbClr val="0066FF"/>
    <a:srgbClr val="669900"/>
    <a:srgbClr val="5A5A5A"/>
    <a:srgbClr val="D94B7B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5769" autoAdjust="0"/>
  </p:normalViewPr>
  <p:slideViewPr>
    <p:cSldViewPr snapToGrid="0">
      <p:cViewPr varScale="1">
        <p:scale>
          <a:sx n="116" d="100"/>
          <a:sy n="116" d="100"/>
        </p:scale>
        <p:origin x="3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232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CSE 333 18au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US" dirty="0"/>
              <a:t>09-</a:t>
            </a:r>
            <a:fld id="{05C8B643-16FD-412D-A9D2-AA4562B44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7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E4A8-7666-40FD-99A9-BA0AEDC6D9C5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6C0A8-8D4D-4F96-AB6F-14BB07383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POSIX – Portable Operating System Interface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5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fopen</a:t>
            </a:r>
            <a:r>
              <a:rPr lang="en-US" dirty="0"/>
              <a:t>() returns a pointer in user </a:t>
            </a:r>
            <a:r>
              <a:rPr lang="en-US" dirty="0" err="1"/>
              <a:t>addr</a:t>
            </a:r>
            <a:r>
              <a:rPr lang="en-US" dirty="0"/>
              <a:t> space, which can then be passed around.</a:t>
            </a:r>
          </a:p>
          <a:p>
            <a:r>
              <a:rPr lang="en-US" dirty="0"/>
              <a:t>open() just returns </a:t>
            </a:r>
            <a:r>
              <a:rPr lang="en-US" dirty="0" err="1"/>
              <a:t>int</a:t>
            </a:r>
            <a:r>
              <a:rPr lang="en-US" dirty="0"/>
              <a:t> because it </a:t>
            </a:r>
            <a:r>
              <a:rPr lang="en-US" i="1" dirty="0"/>
              <a:t>can't</a:t>
            </a:r>
            <a:r>
              <a:rPr lang="en-US" dirty="0"/>
              <a:t> return pointer in OS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88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out decision tree: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Read  </a:t>
            </a:r>
            <a:r>
              <a:rPr lang="en-US" dirty="0">
                <a:sym typeface="Wingdings" panose="05000000000000000000" pitchFamily="2" charset="2"/>
              </a:rPr>
              <a:t>  -1, 0, &gt;0</a:t>
            </a:r>
          </a:p>
          <a:p>
            <a:pPr marL="628650" lvl="1" indent="-171450"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-1</a:t>
            </a:r>
            <a:r>
              <a:rPr lang="en-US" baseline="0" dirty="0">
                <a:sym typeface="Wingdings" panose="05000000000000000000" pitchFamily="2" charset="2"/>
              </a:rPr>
              <a:t>    EBADF (err), EFAULT (err), EINTR (re-try)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0    EOF (stop, but no error?)</a:t>
            </a:r>
          </a:p>
          <a:p>
            <a:pPr marL="628650" lvl="1" indent="-171450">
              <a:buFontTx/>
              <a:buChar char="-"/>
            </a:pPr>
            <a:r>
              <a:rPr lang="en-US" baseline="0" dirty="0">
                <a:sym typeface="Wingdings" panose="05000000000000000000" pitchFamily="2" charset="2"/>
              </a:rPr>
              <a:t>&gt;0    &lt; count (keep going), == count (done)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6C0A8-8D4D-4F96-AB6F-14BB07383B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35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2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0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6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1A9C8370-147A-427D-9F53-B1233595F5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84946" y="27429"/>
            <a:ext cx="1459054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Autumn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3837" y="27429"/>
            <a:ext cx="1736373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L09:  Low-Level I/O (POSIX)</a:t>
            </a:r>
          </a:p>
        </p:txBody>
      </p:sp>
    </p:spTree>
    <p:extLst>
      <p:ext uri="{BB962C8B-B14F-4D97-AF65-F5344CB8AC3E}">
        <p14:creationId xmlns:p14="http://schemas.microsoft.com/office/powerpoint/2010/main" val="2699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guna/15-123S11/Lectures/Lecture2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justin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>
                <a:ea typeface="CMU Bright" panose="02000603000000000000" pitchFamily="2" charset="0"/>
              </a:rPr>
              <a:t>Low-Level </a:t>
            </a:r>
            <a:r>
              <a:rPr lang="en-US" sz="4000" dirty="0"/>
              <a:t>I/O – the POSIX Layer</a:t>
            </a:r>
            <a:br>
              <a:rPr lang="en-US" sz="4000" dirty="0"/>
            </a:br>
            <a:r>
              <a:rPr lang="en-US" sz="2800" b="0" dirty="0">
                <a:ea typeface="CMU Bright" panose="02000603000000000000" pitchFamily="2" charset="0"/>
              </a:rPr>
              <a:t>CSE 333 Autumn 2018</a:t>
            </a:r>
            <a:endParaRPr lang="en-US" sz="3200" dirty="0">
              <a:ea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ea typeface="CMU Bright" panose="02000603000000000000" pitchFamily="2" charset="0"/>
              </a:rPr>
              <a:t>Instructor:</a:t>
            </a:r>
            <a:r>
              <a:rPr lang="en-US" sz="2400" dirty="0">
                <a:ea typeface="CMU Bright" panose="02000603000000000000" pitchFamily="2" charset="0"/>
              </a:rPr>
              <a:t>	Hal Perkins</a:t>
            </a:r>
          </a:p>
          <a:p>
            <a:pPr algn="l"/>
            <a:endParaRPr lang="en-US" sz="2400" dirty="0">
              <a:ea typeface="CMU Bright" panose="02000603000000000000" pitchFamily="2" charset="0"/>
            </a:endParaRPr>
          </a:p>
          <a:p>
            <a:pPr algn="l"/>
            <a:r>
              <a:rPr lang="en-US" sz="2000" b="1" dirty="0">
                <a:ea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 err="1"/>
              <a:t>Tarkan</a:t>
            </a:r>
            <a:r>
              <a:rPr lang="en-US" sz="2000" dirty="0"/>
              <a:t> Al-</a:t>
            </a:r>
            <a:r>
              <a:rPr lang="en-US" sz="2000" dirty="0" err="1"/>
              <a:t>Kazily</a:t>
            </a:r>
            <a:r>
              <a:rPr lang="en-US" sz="2000" dirty="0"/>
              <a:t>	</a:t>
            </a:r>
            <a:r>
              <a:rPr lang="en-US" sz="2000" dirty="0" err="1"/>
              <a:t>Renshu</a:t>
            </a:r>
            <a:r>
              <a:rPr lang="en-US" sz="2000" dirty="0"/>
              <a:t> Gu	Travis </a:t>
            </a:r>
            <a:r>
              <a:rPr lang="en-US" sz="2000" dirty="0" err="1"/>
              <a:t>McGaha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Harshita </a:t>
            </a:r>
            <a:r>
              <a:rPr lang="en-US" sz="2000" dirty="0" err="1"/>
              <a:t>Neti</a:t>
            </a:r>
            <a:r>
              <a:rPr lang="en-US" sz="2000" dirty="0"/>
              <a:t>	Thai Pham	Forrest  </a:t>
            </a:r>
            <a:r>
              <a:rPr lang="en-US" sz="2000" dirty="0" err="1"/>
              <a:t>Timour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/>
              <a:t>Soumya </a:t>
            </a:r>
            <a:r>
              <a:rPr lang="en-US" sz="2000" dirty="0" err="1"/>
              <a:t>Vasisht</a:t>
            </a:r>
            <a:r>
              <a:rPr lang="en-US" sz="2000" dirty="0"/>
              <a:t>	Yifan Xu</a:t>
            </a:r>
            <a:endParaRPr lang="en-US" sz="2000" dirty="0">
              <a:ea typeface="CMU Br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36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1371600"/>
            <a:ext cx="8229600" cy="502920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(filename, O_RDONLY);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appropriate size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 (n -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so do nothing and try again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EOF reached, so stop reading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6400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readN.c</a:t>
            </a:r>
            <a:endParaRPr lang="en-US" sz="2400" dirty="0">
              <a:solidFill>
                <a:srgbClr val="4B2A85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6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Low-Level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man pages to learn about: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write data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fsync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flush data to the underlying device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closedir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– deal with directory listings</a:t>
            </a:r>
          </a:p>
          <a:p>
            <a:pPr lvl="2"/>
            <a:r>
              <a:rPr lang="en-US" dirty="0"/>
              <a:t>Make sure you read the section 3 version (</a:t>
            </a:r>
            <a:r>
              <a:rPr lang="en-US" i="1" dirty="0"/>
              <a:t>e.g.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man 3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opendir</a:t>
            </a:r>
            <a:r>
              <a:rPr lang="en-US" dirty="0"/>
              <a:t>)</a:t>
            </a:r>
          </a:p>
          <a:p>
            <a:endParaRPr lang="en-US" dirty="0">
              <a:solidFill>
                <a:srgbClr val="D94B7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 useful cheat sheet (from CMU):</a:t>
            </a:r>
            <a:br>
              <a:rPr lang="en-US" dirty="0"/>
            </a:br>
            <a:r>
              <a:rPr lang="en-US" sz="2000" dirty="0">
                <a:hlinkClick r:id="rId2"/>
              </a:rPr>
              <a:t>http://www.cs.cmu.edu/~guna/15-123S11/Lectures/Lecture24.pdf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400" dirty="0"/>
              <a:t>More in sections this week….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B2A85"/>
                </a:solidFill>
              </a:rPr>
              <a:t>POSIX Lower-Level I/O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1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This Picture?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5029200" cy="4972050"/>
          </a:xfrm>
        </p:spPr>
        <p:txBody>
          <a:bodyPr/>
          <a:lstStyle/>
          <a:p>
            <a:r>
              <a:rPr lang="en-US" dirty="0"/>
              <a:t>Your program can access many layers of APIs:</a:t>
            </a:r>
          </a:p>
          <a:p>
            <a:pPr lvl="1"/>
            <a:r>
              <a:rPr lang="en-US" dirty="0"/>
              <a:t>C standard library</a:t>
            </a:r>
          </a:p>
          <a:p>
            <a:pPr lvl="1"/>
            <a:r>
              <a:rPr lang="en-US" dirty="0"/>
              <a:t>POSIX compatibility API</a:t>
            </a:r>
          </a:p>
          <a:p>
            <a:pPr lvl="1"/>
            <a:r>
              <a:rPr lang="en-US" dirty="0"/>
              <a:t>Underlying OS system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8482D-149E-464A-ABD3-9AE05EAAC11E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69280" y="3749040"/>
          <a:ext cx="329184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801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architecture-independent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architecture-dependent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MU Bright" panose="02000603000000000000" pitchFamily="2" charset="0"/>
                          <a:cs typeface="Calibri" panose="020F0502020204030204" pitchFamily="34" charset="0"/>
                        </a:rPr>
                        <a:t> code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MU Bright" panose="02000603000000000000" pitchFamily="2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2A85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69280" y="1371600"/>
            <a:ext cx="3291840" cy="1920240"/>
          </a:xfrm>
          <a:prstGeom prst="rect">
            <a:avLst/>
          </a:prstGeom>
          <a:solidFill>
            <a:srgbClr val="C00000">
              <a:alpha val="80000"/>
            </a:srgbClr>
          </a:solidFill>
          <a:ln w="22225">
            <a:solidFill>
              <a:srgbClr val="B7A57A"/>
            </a:solidFill>
          </a:ln>
        </p:spPr>
        <p:txBody>
          <a:bodyPr vert="horz" wrap="square" tIns="91440" rtlCol="0" anchor="t" anchorCtr="0">
            <a:noAutofit/>
          </a:bodyPr>
          <a:lstStyle/>
          <a:p>
            <a:pPr>
              <a:lnSpc>
                <a:spcPct val="80000"/>
              </a:lnSpc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194560"/>
            <a:ext cx="2560320" cy="1097280"/>
          </a:xfrm>
          <a:prstGeom prst="rect">
            <a:avLst/>
          </a:prstGeom>
          <a:solidFill>
            <a:srgbClr val="990033"/>
          </a:solidFill>
          <a:ln w="22225">
            <a:solidFill>
              <a:srgbClr val="B7A57A"/>
            </a:solidFill>
            <a:prstDash val="lgDash"/>
          </a:ln>
        </p:spPr>
        <p:txBody>
          <a:bodyPr vert="horz" wrap="square" tIns="91440" rtlCol="0" anchor="b" anchorCtr="1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glibc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2286000"/>
            <a:ext cx="118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 standard</a:t>
            </a:r>
          </a:p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library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55280" y="2409110"/>
            <a:ext cx="10058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POSIX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7223760" y="3337560"/>
            <a:ext cx="182880" cy="365760"/>
            <a:chOff x="5486400" y="5074920"/>
            <a:chExt cx="182880" cy="365760"/>
          </a:xfrm>
          <a:effectLst>
            <a:glow rad="38100">
              <a:schemeClr val="tx1"/>
            </a:glow>
          </a:effectLst>
        </p:grpSpPr>
        <p:cxnSp>
          <p:nvCxnSpPr>
            <p:cNvPr id="14" name="Straight Arrow Connector 13"/>
            <p:cNvCxnSpPr/>
            <p:nvPr/>
          </p:nvCxnSpPr>
          <p:spPr bwMode="auto">
            <a:xfrm>
              <a:off x="548640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669280" y="5074920"/>
              <a:ext cx="0" cy="365760"/>
            </a:xfrm>
            <a:prstGeom prst="straightConnector1">
              <a:avLst/>
            </a:prstGeom>
            <a:noFill/>
            <a:ln w="63500" cap="flat" cmpd="sng" algn="ctr">
              <a:solidFill>
                <a:srgbClr val="FFFF00"/>
              </a:solidFill>
              <a:prstDash val="solid"/>
              <a:round/>
              <a:headEnd type="stealth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7452360" y="3291840"/>
            <a:ext cx="1280160" cy="457200"/>
          </a:xfrm>
          <a:prstGeom prst="rect">
            <a:avLst/>
          </a:prstGeom>
          <a:noFill/>
        </p:spPr>
        <p:txBody>
          <a:bodyPr wrap="square" t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</a:t>
            </a:r>
            <a:b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system calls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9520" y="562356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66FF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Linux kernel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06640" y="1051560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B7A57A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Your program</a:t>
            </a:r>
          </a:p>
        </p:txBody>
      </p:sp>
    </p:spTree>
    <p:extLst>
      <p:ext uri="{BB962C8B-B14F-4D97-AF65-F5344CB8AC3E}">
        <p14:creationId xmlns:p14="http://schemas.microsoft.com/office/powerpoint/2010/main" val="134763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Standard Library File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 you’ve used the C standard library to access files</a:t>
            </a:r>
          </a:p>
          <a:p>
            <a:pPr lvl="1"/>
            <a:r>
              <a:rPr lang="en-US" dirty="0"/>
              <a:t>Use a provided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</a:t>
            </a:r>
            <a:r>
              <a:rPr lang="en-US" i="1" dirty="0"/>
              <a:t>stream</a:t>
            </a:r>
            <a:r>
              <a:rPr lang="en-US" dirty="0"/>
              <a:t> abstraction</a:t>
            </a:r>
          </a:p>
          <a:p>
            <a:pPr lvl="1"/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/>
              <a:t>These are convenient and portable</a:t>
            </a:r>
          </a:p>
          <a:p>
            <a:pPr lvl="1"/>
            <a:r>
              <a:rPr lang="en-US" dirty="0"/>
              <a:t>They are buffered</a:t>
            </a:r>
          </a:p>
          <a:p>
            <a:pPr lvl="1"/>
            <a:r>
              <a:rPr lang="en-US" dirty="0"/>
              <a:t>They are implemented using lower-level OS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0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Lower-Level File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UNIX-</a:t>
            </a:r>
            <a:r>
              <a:rPr lang="en-US" dirty="0" err="1"/>
              <a:t>en</a:t>
            </a:r>
            <a:r>
              <a:rPr lang="en-US" dirty="0"/>
              <a:t> support a common set of lower-level file access APIs: </a:t>
            </a:r>
            <a:r>
              <a:rPr lang="en-US" dirty="0">
                <a:solidFill>
                  <a:srgbClr val="FF0000"/>
                </a:solidFill>
              </a:rPr>
              <a:t>POSIX</a:t>
            </a:r>
            <a:r>
              <a:rPr lang="en-US" dirty="0"/>
              <a:t> – Portable Operating System Interface</a:t>
            </a:r>
          </a:p>
          <a:p>
            <a:pPr lvl="1"/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lseek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r>
              <a:rPr lang="en-US" dirty="0"/>
              <a:t>Similar in spirit to their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f*()</a:t>
            </a:r>
            <a:r>
              <a:rPr lang="en-US" dirty="0"/>
              <a:t> counterparts from C </a:t>
            </a:r>
            <a:r>
              <a:rPr lang="en-US" dirty="0" err="1"/>
              <a:t>std</a:t>
            </a:r>
            <a:r>
              <a:rPr lang="en-US" dirty="0"/>
              <a:t> lib</a:t>
            </a:r>
          </a:p>
          <a:p>
            <a:pPr lvl="2"/>
            <a:r>
              <a:rPr lang="en-US" dirty="0"/>
              <a:t>Lower-level and unbuffered compared to their counterparts</a:t>
            </a:r>
          </a:p>
          <a:p>
            <a:pPr lvl="2"/>
            <a:r>
              <a:rPr lang="en-US" dirty="0"/>
              <a:t>Also less convenient</a:t>
            </a:r>
          </a:p>
          <a:p>
            <a:pPr lvl="1"/>
            <a:r>
              <a:rPr lang="en-US" dirty="0"/>
              <a:t>You will have to use these to read file system directories and for network I/O, so we might as well learn them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99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/>
              <a:t>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close()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2286000"/>
          </a:xfrm>
        </p:spPr>
        <p:txBody>
          <a:bodyPr/>
          <a:lstStyle/>
          <a:p>
            <a:r>
              <a:rPr lang="en-US" dirty="0"/>
              <a:t>To open a file:</a:t>
            </a:r>
          </a:p>
          <a:p>
            <a:pPr lvl="1"/>
            <a:r>
              <a:rPr lang="en-US" dirty="0"/>
              <a:t>Pass in the filename and access mode</a:t>
            </a:r>
          </a:p>
          <a:p>
            <a:pPr lvl="2"/>
            <a:r>
              <a:rPr lang="en-US" dirty="0"/>
              <a:t>Similar to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Get back a “file descriptor”</a:t>
            </a:r>
          </a:p>
          <a:p>
            <a:pPr lvl="2"/>
            <a:r>
              <a:rPr lang="en-US" dirty="0"/>
              <a:t>Similar to </a:t>
            </a:r>
            <a:r>
              <a:rPr lang="en-US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from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but is just an </a:t>
            </a:r>
            <a:r>
              <a:rPr lang="en-US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/>
              <a:t>Defaults: 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,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2103120" y="4114800"/>
            <a:ext cx="4937760" cy="2560320"/>
          </a:xfrm>
          <a:prstGeom prst="roundRect">
            <a:avLst>
              <a:gd name="adj" fmla="val 462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fcntl.h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open()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600" dirty="0" err="1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unistd.h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 close()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"foo.txt"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O_RDONLY);</a:t>
            </a: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perror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>
                <a:solidFill>
                  <a:srgbClr val="D94B7B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"open failed"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exit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(EXIT_FAILURE);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from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Returns the number of bytes read</a:t>
            </a:r>
          </a:p>
          <a:p>
            <a:pPr lvl="2"/>
            <a:r>
              <a:rPr lang="en-US" dirty="0"/>
              <a:t>Might be fewer bytes than you requested (</a:t>
            </a:r>
            <a:r>
              <a:rPr lang="en-US" b="1" dirty="0">
                <a:solidFill>
                  <a:srgbClr val="FF0000"/>
                </a:solidFill>
              </a:rPr>
              <a:t>!!!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if you’re already at the end-of-file</a:t>
            </a:r>
          </a:p>
          <a:p>
            <a:pPr lvl="2"/>
            <a:r>
              <a:rPr lang="en-US" dirty="0"/>
              <a:t>Returns </a:t>
            </a:r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has some surprising error modes…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0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error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read(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void*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  <a:p>
            <a:pPr lvl="3"/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spcBef>
                <a:spcPts val="1200"/>
              </a:spcBef>
            </a:pPr>
            <a:r>
              <a:rPr lang="en-US" dirty="0"/>
              <a:t>On error,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/>
              <a:t> returns -1 and sets the global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variable</a:t>
            </a:r>
          </a:p>
          <a:p>
            <a:pPr lvl="1">
              <a:spcBef>
                <a:spcPts val="1200"/>
              </a:spcBef>
            </a:pPr>
            <a:endParaRPr lang="en-US" dirty="0"/>
          </a:p>
          <a:p>
            <a:pPr lvl="1"/>
            <a:r>
              <a:rPr lang="en-US" dirty="0"/>
              <a:t>You need to check </a:t>
            </a:r>
            <a:r>
              <a:rPr lang="en-US" b="1" dirty="0" err="1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dirty="0"/>
              <a:t> to see what kind of error happened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EBADF:  </a:t>
            </a:r>
            <a:r>
              <a:rPr lang="en-US" dirty="0"/>
              <a:t>bad file descriptor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EFAULT: </a:t>
            </a:r>
            <a:r>
              <a:rPr lang="en-US" dirty="0"/>
              <a:t>output buffer is not a valid address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EINTR:  </a:t>
            </a:r>
            <a:r>
              <a:rPr lang="en-US" dirty="0"/>
              <a:t>read was interrupted, please try again  (ARGH!!!! 😤😠)</a:t>
            </a:r>
          </a:p>
          <a:p>
            <a:pPr lvl="2"/>
            <a:r>
              <a:rPr lang="en-US" dirty="0"/>
              <a:t>And many others…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56459" y="1362075"/>
            <a:ext cx="795528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ot="0" spcFirstLastPara="0" vertOverflow="overflow" horzOverflow="overflow" vert="horz" wrap="square" lIns="9144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count);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8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One way to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read()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bytes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112" t="-6557" b="-21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dirty="0"/>
              <a:t>Which is the correct completion of the blank below?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http://PollEv.com/justinh</a:t>
            </a:r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8370-147A-427D-9F53-B1233595F5E1}" type="slidenum">
              <a:rPr lang="en-US" smtClean="0"/>
              <a:t>9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182880" y="2377440"/>
            <a:ext cx="5212080" cy="4297680"/>
          </a:xfrm>
          <a:prstGeom prst="roundRect">
            <a:avLst>
              <a:gd name="adj" fmla="val 2998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...;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buffer of size n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r>
              <a:rPr lang="en-US" sz="1600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result; 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 of read()</a:t>
            </a:r>
          </a:p>
          <a:p>
            <a:endParaRPr lang="en-US" sz="1600" i="1" dirty="0">
              <a:solidFill>
                <a:srgbClr val="5A5A5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result = </a:t>
            </a:r>
            <a:r>
              <a:rPr lang="en-US" sz="1600" b="1" dirty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______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(result == </a:t>
            </a:r>
            <a:r>
              <a:rPr lang="en-US" sz="16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!= EINTR)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 real error happened,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so return an error result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EINTR happened, </a:t>
            </a:r>
          </a:p>
          <a:p>
            <a:r>
              <a:rPr lang="en-US" sz="1600" i="1" dirty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so do nothing and try again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>
                <a:solidFill>
                  <a:srgbClr val="E266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bytes_left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result;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399" y="3108960"/>
            <a:ext cx="3566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A.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990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00B05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C.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</a:t>
            </a:r>
            <a:r>
              <a:rPr lang="en-US" sz="2400" b="1" dirty="0" err="1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r>
              <a:rPr lang="en-US" sz="2400" b="1" dirty="0">
                <a:solidFill>
                  <a:srgbClr val="FF3399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- n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D.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buf</a:t>
            </a:r>
            <a:r>
              <a:rPr lang="en-US" sz="2400" b="1" dirty="0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 + n - </a:t>
            </a:r>
            <a:r>
              <a:rPr lang="en-US" sz="2400" b="1" dirty="0" err="1">
                <a:solidFill>
                  <a:srgbClr val="00B0F0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bytes_left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tabLst>
                <a:tab pos="460375" algn="l"/>
              </a:tabLst>
            </a:pPr>
            <a:r>
              <a:rPr lang="en-US" sz="2400" b="1" dirty="0">
                <a:solidFill>
                  <a:srgbClr val="4B2A85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E.</a:t>
            </a:r>
            <a:r>
              <a:rPr lang="en-US" sz="2400" b="1" dirty="0"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	</a:t>
            </a:r>
            <a:r>
              <a:rPr lang="en-US" sz="2400" b="1" dirty="0">
                <a:solidFill>
                  <a:srgbClr val="996633"/>
                </a:solidFill>
                <a:latin typeface="Calibri" panose="020F0502020204030204" pitchFamily="34" charset="0"/>
                <a:ea typeface="CMU Bright" panose="02000603000000000000" pitchFamily="2" charset="0"/>
                <a:cs typeface="Calibri" panose="020F0502020204030204" pitchFamily="34" charset="0"/>
              </a:rPr>
              <a:t>We’re lost…</a:t>
            </a:r>
            <a:endParaRPr lang="en-US" sz="2400" b="1" dirty="0">
              <a:latin typeface="Calibri" panose="020F0502020204030204" pitchFamily="34" charset="0"/>
              <a:ea typeface="CMU Bright" panose="02000603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17581"/>
      </p:ext>
    </p:extLst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3969</TotalTime>
  <Words>917</Words>
  <Application>Microsoft Macintosh PowerPoint</Application>
  <PresentationFormat>On-screen Show (4:3)</PresentationFormat>
  <Paragraphs>160</Paragraphs>
  <Slides>11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Narrow</vt:lpstr>
      <vt:lpstr>Calibri</vt:lpstr>
      <vt:lpstr>Cambria Math</vt:lpstr>
      <vt:lpstr>CMU Bright</vt:lpstr>
      <vt:lpstr>Courier New</vt:lpstr>
      <vt:lpstr>Roboto Regular</vt:lpstr>
      <vt:lpstr>Times New Roman</vt:lpstr>
      <vt:lpstr>Wingdings</vt:lpstr>
      <vt:lpstr>UWTheme-333-Sp18</vt:lpstr>
      <vt:lpstr>Low-Level I/O – the POSIX Layer CSE 333 Autumn 2018</vt:lpstr>
      <vt:lpstr>Lecture Outline</vt:lpstr>
      <vt:lpstr>Remember This Picture?</vt:lpstr>
      <vt:lpstr>C Standard Library File I/O</vt:lpstr>
      <vt:lpstr>Lower-Level File Access</vt:lpstr>
      <vt:lpstr>open()/close()</vt:lpstr>
      <vt:lpstr>Reading from a File</vt:lpstr>
      <vt:lpstr>Read error modes</vt:lpstr>
      <vt:lpstr>One way to read() n bytes</vt:lpstr>
      <vt:lpstr>One way to read() n bytes</vt:lpstr>
      <vt:lpstr>Other Low-Level Functions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Low-Level I/O, C++ Intro CSE 333 Spring 2018</dc:title>
  <dc:creator>Justin Hsia</dc:creator>
  <cp:lastModifiedBy>Hal Perkins</cp:lastModifiedBy>
  <cp:revision>59</cp:revision>
  <cp:lastPrinted>2018-10-09T20:13:15Z</cp:lastPrinted>
  <dcterms:created xsi:type="dcterms:W3CDTF">2018-04-05T06:16:50Z</dcterms:created>
  <dcterms:modified xsi:type="dcterms:W3CDTF">2018-10-09T20:13:19Z</dcterms:modified>
</cp:coreProperties>
</file>