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tags/tag5.xml" ContentType="application/vnd.openxmlformats-officedocument.presentationml.tags+xml"/>
  <Override PartName="/ppt/notesSlides/notesSlide23.xml" ContentType="application/vnd.openxmlformats-officedocument.presentationml.notesSlide+xml"/>
  <Override PartName="/ppt/tags/tag6.xml" ContentType="application/vnd.openxmlformats-officedocument.presentationml.tags+xml"/>
  <Override PartName="/ppt/notesSlides/notesSlide2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303" r:id="rId4"/>
    <p:sldId id="308" r:id="rId5"/>
    <p:sldId id="260" r:id="rId6"/>
    <p:sldId id="262" r:id="rId7"/>
    <p:sldId id="261" r:id="rId8"/>
    <p:sldId id="272" r:id="rId9"/>
    <p:sldId id="304" r:id="rId10"/>
    <p:sldId id="275" r:id="rId11"/>
    <p:sldId id="263" r:id="rId12"/>
    <p:sldId id="273" r:id="rId13"/>
    <p:sldId id="274" r:id="rId14"/>
    <p:sldId id="265" r:id="rId15"/>
    <p:sldId id="266" r:id="rId16"/>
    <p:sldId id="267" r:id="rId17"/>
    <p:sldId id="302" r:id="rId18"/>
    <p:sldId id="269" r:id="rId19"/>
    <p:sldId id="268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5" r:id="rId43"/>
    <p:sldId id="306" r:id="rId44"/>
    <p:sldId id="307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B2A85"/>
    <a:srgbClr val="E2661A"/>
    <a:srgbClr val="B7A57A"/>
    <a:srgbClr val="008080"/>
    <a:srgbClr val="990033"/>
    <a:srgbClr val="5A5A5A"/>
    <a:srgbClr val="996633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5" autoAdjust="0"/>
    <p:restoredTop sz="86538" autoAdjust="0"/>
  </p:normalViewPr>
  <p:slideViewPr>
    <p:cSldViewPr snapToGrid="0">
      <p:cViewPr varScale="1">
        <p:scale>
          <a:sx n="112" d="100"/>
          <a:sy n="112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707C-5826-E54D-B2C8-AF7C3B1CB9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82BF1-C3E9-E441-91E5-0B04F13E81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08-</a:t>
            </a:r>
            <a:fld id="{9B021ED6-ACDF-AE42-8614-578871CB9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89EAA-67FD-44C0-8CAF-CD6BA4CA17DD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95F9-DB02-4715-8955-155219702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clint</a:t>
            </a:r>
            <a:r>
              <a:rPr lang="en-US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Type as </a:t>
            </a:r>
            <a:r>
              <a:rPr lang="en-US" baseline="0" dirty="0" err="1"/>
              <a:t>malloc</a:t>
            </a:r>
            <a:r>
              <a:rPr lang="en-US" baseline="0" dirty="0"/>
              <a:t> parameter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Use </a:t>
            </a:r>
            <a:r>
              <a:rPr lang="en-US" baseline="0" dirty="0" err="1"/>
              <a:t>readdir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 err="1"/>
              <a:t>valgrind</a:t>
            </a:r>
            <a:r>
              <a:rPr lang="en-US" baseline="0" dirty="0"/>
              <a:t> OK: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reading/printing uninitialized bytes in a debugging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2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– Applicatio</a:t>
            </a:r>
            <a:r>
              <a:rPr lang="en-US" baseline="0" dirty="0"/>
              <a:t>n Programming Interface</a:t>
            </a:r>
          </a:p>
          <a:p>
            <a:r>
              <a:rPr lang="en-US" baseline="0" dirty="0"/>
              <a:t>nice() – a UNIX kernel call that sets the priority of a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0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FS = File System</a:t>
            </a:r>
          </a:p>
          <a:p>
            <a:r>
              <a:rPr lang="en-US" dirty="0"/>
              <a:t>Trusted mode</a:t>
            </a:r>
            <a:r>
              <a:rPr lang="en-US" baseline="0" dirty="0"/>
              <a:t> is enforced in </a:t>
            </a:r>
            <a:r>
              <a:rPr lang="en-US" i="1" baseline="0" dirty="0"/>
              <a:t>hardware</a:t>
            </a:r>
            <a:r>
              <a:rPr lang="en-US" i="0" baseline="0" dirty="0"/>
              <a:t> by hardware bit (part of status bits – only accessible by things with privilege).</a:t>
            </a:r>
          </a:p>
          <a:p>
            <a:r>
              <a:rPr lang="en-US" i="0" baseline="0" dirty="0"/>
              <a:t>The OS is very paranoid!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8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trace what happens on a system call…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9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2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8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1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3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is directly talking to OS, not doing any real work for you (unlike</a:t>
            </a:r>
            <a:r>
              <a:rPr lang="en-US" baseline="0" dirty="0"/>
              <a:t> the C </a:t>
            </a:r>
            <a:r>
              <a:rPr lang="en-US" baseline="0" dirty="0" err="1"/>
              <a:t>std</a:t>
            </a:r>
            <a:r>
              <a:rPr lang="en-US" baseline="0" dirty="0"/>
              <a:t> lib wrapper functions).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1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really want to talk to the OS directly, you can write it in assembly!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over time, but more important to have a mental model -- OS course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1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linux-gate.so</a:t>
            </a:r>
            <a:r>
              <a:rPr lang="en-US" baseline="0" dirty="0"/>
              <a:t> is a magic function to bridge C and ASM calling conventions (details not important).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that SP moved, too!</a:t>
            </a:r>
          </a:p>
          <a:p>
            <a:r>
              <a:rPr lang="en-US" dirty="0"/>
              <a:t>SYSENTER is an interrupt</a:t>
            </a:r>
            <a:r>
              <a:rPr lang="en-US" baseline="0" dirty="0"/>
              <a:t> and </a:t>
            </a:r>
            <a:r>
              <a:rPr lang="en-US" dirty="0"/>
              <a:t>SYSEXIT is a return from an interrupt.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0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 1 – user commands</a:t>
            </a:r>
          </a:p>
          <a:p>
            <a:r>
              <a:rPr lang="en-US" dirty="0"/>
              <a:t>man</a:t>
            </a:r>
            <a:r>
              <a:rPr lang="en-US" baseline="0" dirty="0"/>
              <a:t> 2 – Linux system calls</a:t>
            </a:r>
          </a:p>
          <a:p>
            <a:r>
              <a:rPr lang="en-US" dirty="0"/>
              <a:t>man 3 –</a:t>
            </a:r>
            <a:r>
              <a:rPr lang="en-US" baseline="0" dirty="0"/>
              <a:t> library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– for reading user input from the keyboard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– for printing non-error output to the console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– for printing error output to the console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redirect the default streams using the </a:t>
            </a:r>
            <a:r>
              <a:rPr lang="en-US" dirty="0" err="1"/>
              <a:t>freopen</a:t>
            </a:r>
            <a:r>
              <a:rPr lang="en-US" dirty="0"/>
              <a:t>()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go over this </a:t>
            </a:r>
            <a:r>
              <a:rPr lang="en-US" i="1" dirty="0"/>
              <a:t>rapidly</a:t>
            </a:r>
            <a:r>
              <a:rPr lang="en-US" i="0" dirty="0"/>
              <a:t> – don’t kill time on stuff that needs to be looked up later anyway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FILE* stream</a:t>
            </a:r>
          </a:p>
          <a:p>
            <a:r>
              <a:rPr lang="en-US" dirty="0"/>
              <a:t>char* filename, format,</a:t>
            </a:r>
            <a:r>
              <a:rPr lang="en-US" baseline="0" dirty="0"/>
              <a:t> mode;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18su: demo this and don’t use slides to walk through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fread</a:t>
            </a:r>
            <a:r>
              <a:rPr lang="en-US" dirty="0"/>
              <a:t> (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);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https://en.wikipedia.org/wiki/Zero-copy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95F9-DB02-4715-8955-155219702B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4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3D8482D-149E-464A-ABD3-9AE05EAAC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487" y="27429"/>
            <a:ext cx="16770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L08:  File I/O, System Calls</a:t>
            </a:r>
          </a:p>
        </p:txBody>
      </p:sp>
    </p:spTree>
    <p:extLst>
      <p:ext uri="{BB962C8B-B14F-4D97-AF65-F5344CB8AC3E}">
        <p14:creationId xmlns:p14="http://schemas.microsoft.com/office/powerpoint/2010/main" val="178336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nel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 to File </a:t>
            </a:r>
            <a:r>
              <a:rPr lang="en-US" sz="4000" dirty="0"/>
              <a:t>I/O, System Calls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</a:t>
            </a:r>
            <a:r>
              <a:rPr lang="en-US" sz="2800" b="0">
                <a:ea typeface="CMU Bright" panose="02000603000000000000" pitchFamily="2" charset="0"/>
              </a:rPr>
              <a:t>333 Autumn </a:t>
            </a:r>
            <a:r>
              <a:rPr lang="en-US" sz="2800" b="0" dirty="0">
                <a:ea typeface="CMU Bright" panose="02000603000000000000" pitchFamily="2" charset="0"/>
              </a:rPr>
              <a:t>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2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Checking/Handling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error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 lvl="2"/>
            <a:r>
              <a:rPr lang="en-US" dirty="0"/>
              <a:t>Prints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dirty="0"/>
              <a:t> and error message related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Checks if the error indicator associated with the specified stream is set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Resets error and </a:t>
            </a:r>
            <a:r>
              <a:rPr lang="en-US" dirty="0" err="1"/>
              <a:t>eof</a:t>
            </a:r>
            <a:r>
              <a:rPr lang="en-US" dirty="0"/>
              <a:t> indicators for the specified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332341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4833233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clearerr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97280" y="2184122"/>
            <a:ext cx="38404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</p:txBody>
      </p:sp>
    </p:spTree>
    <p:extLst>
      <p:ext uri="{BB962C8B-B14F-4D97-AF65-F5344CB8AC3E}">
        <p14:creationId xmlns:p14="http://schemas.microsoft.com/office/powerpoint/2010/main" val="145185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74618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READBUFSIZE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[READBUFSIZE];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"usage: ./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cp_example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defined in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input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fin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read,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(fin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read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2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548640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previous slide’s code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Open the output file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-&gt; write, binary mode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 --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write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from the file, write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READBUFSIZE, fin))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next slide’s code</a:t>
            </a:r>
          </a:p>
          <a:p>
            <a:endParaRPr lang="en-US" sz="1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0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280160"/>
            <a:ext cx="8046720" cy="3931920"/>
          </a:xfrm>
          <a:prstGeom prst="roundRect">
            <a:avLst>
              <a:gd name="adj" fmla="val 18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7’s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Slide 8’s code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Test to see if we encountered an error while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880050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</a:t>
            </a:r>
            <a:r>
              <a:rPr lang="en-US" dirty="0" err="1"/>
              <a:t>stdio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buffering</a:t>
            </a:r>
            <a:r>
              <a:rPr lang="en-US" dirty="0"/>
              <a:t> for streams: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Data written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copied into a buffer allocated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inside your process’ address space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As some point, the buffer will be “drained” into the destination:</a:t>
            </a:r>
          </a:p>
          <a:p>
            <a:pPr lvl="2"/>
            <a:r>
              <a:rPr lang="en-US" dirty="0"/>
              <a:t>When you explicitly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the buffer size is exceeded (often 1024 or 4096 bytes)</a:t>
            </a:r>
          </a:p>
          <a:p>
            <a:pPr lvl="2"/>
            <a:r>
              <a:rPr lang="en-US" dirty="0"/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to console, when a newline is written (</a:t>
            </a:r>
            <a:r>
              <a:rPr lang="en-US" i="1" dirty="0"/>
              <a:t>“line buffered”</a:t>
            </a:r>
            <a:r>
              <a:rPr lang="en-US" dirty="0"/>
              <a:t>) or when some other function tries to read from the console</a:t>
            </a:r>
          </a:p>
          <a:p>
            <a:pPr lvl="2"/>
            <a:r>
              <a:rPr lang="en-US" dirty="0"/>
              <a:t>When you call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stream</a:t>
            </a:r>
          </a:p>
          <a:p>
            <a:pPr lvl="2"/>
            <a:r>
              <a:rPr lang="en-US" dirty="0"/>
              <a:t>When your process exits gracefully (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from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if…</a:t>
            </a:r>
          </a:p>
          <a:p>
            <a:pPr lvl="1"/>
            <a:r>
              <a:rPr lang="en-US" dirty="0"/>
              <a:t>Your computer loses power before the buffer is flushed?</a:t>
            </a:r>
          </a:p>
          <a:p>
            <a:pPr lvl="1"/>
            <a:r>
              <a:rPr lang="en-US" dirty="0"/>
              <a:t>Your program assumes data is written to a file and signals another program to read it?</a:t>
            </a:r>
          </a:p>
          <a:p>
            <a:pPr lvl="3"/>
            <a:endParaRPr lang="en-US" dirty="0"/>
          </a:p>
          <a:p>
            <a:r>
              <a:rPr lang="en-US" dirty="0"/>
              <a:t>Performance implications:</a:t>
            </a:r>
          </a:p>
          <a:p>
            <a:pPr lvl="1"/>
            <a:r>
              <a:rPr lang="en-US" dirty="0"/>
              <a:t>Data is </a:t>
            </a:r>
            <a:r>
              <a:rPr lang="en-US" i="1" dirty="0"/>
              <a:t>copied</a:t>
            </a:r>
            <a:r>
              <a:rPr lang="en-US" dirty="0"/>
              <a:t> into the </a:t>
            </a:r>
            <a:r>
              <a:rPr lang="en-US" dirty="0" err="1"/>
              <a:t>stdio</a:t>
            </a:r>
            <a:r>
              <a:rPr lang="en-US" dirty="0"/>
              <a:t> buffer</a:t>
            </a:r>
          </a:p>
          <a:p>
            <a:pPr lvl="2"/>
            <a:r>
              <a:rPr lang="en-US" dirty="0"/>
              <a:t>Consumes CPU cycles and memory bandwidth</a:t>
            </a:r>
          </a:p>
          <a:p>
            <a:pPr lvl="2"/>
            <a:r>
              <a:rPr lang="en-US" dirty="0"/>
              <a:t>Can potentially slow down high-performance applications, like a web server or database (</a:t>
            </a:r>
            <a:r>
              <a:rPr lang="en-US" i="1" dirty="0"/>
              <a:t>“zero-copy”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Issue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off buffering with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NULL)</a:t>
            </a:r>
          </a:p>
          <a:p>
            <a:pPr lvl="1"/>
            <a:r>
              <a:rPr lang="en-US" dirty="0"/>
              <a:t>Unfortunately, this may also cause performance problems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if your program does many small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s, each one will now trigger a system call into the Linux kernel</a:t>
            </a:r>
          </a:p>
          <a:p>
            <a:pPr>
              <a:spcBef>
                <a:spcPts val="1800"/>
              </a:spcBef>
            </a:pPr>
            <a:r>
              <a:rPr lang="en-US" dirty="0"/>
              <a:t>Use a different set of system calls</a:t>
            </a:r>
          </a:p>
          <a:p>
            <a:pPr lvl="1"/>
            <a:r>
              <a:rPr lang="en-US" dirty="0"/>
              <a:t>POSIX (OS layer) provides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No buffering is done at the user level</a:t>
            </a:r>
          </a:p>
          <a:p>
            <a:pPr>
              <a:spcBef>
                <a:spcPts val="1800"/>
              </a:spcBef>
            </a:pPr>
            <a:r>
              <a:rPr lang="en-US" dirty="0"/>
              <a:t>But… what about the layers below?</a:t>
            </a:r>
          </a:p>
          <a:p>
            <a:pPr lvl="1"/>
            <a:r>
              <a:rPr lang="en-US" dirty="0"/>
              <a:t>The OS caches disk reads and writes in the FS </a:t>
            </a:r>
            <a:r>
              <a:rPr lang="en-US" i="1" dirty="0"/>
              <a:t>buffer</a:t>
            </a:r>
            <a:r>
              <a:rPr lang="en-US" dirty="0"/>
              <a:t> cache</a:t>
            </a:r>
          </a:p>
          <a:p>
            <a:pPr lvl="1"/>
            <a:r>
              <a:rPr lang="en-US" dirty="0"/>
              <a:t>Disk controllers have caches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I/O with the C standard library</a:t>
            </a:r>
          </a:p>
          <a:p>
            <a:r>
              <a:rPr lang="en-US" b="1">
                <a:solidFill>
                  <a:srgbClr val="4B2A85"/>
                </a:solidFill>
              </a:rPr>
              <a:t>System Calls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What’s an 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18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427459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that:</a:t>
            </a:r>
          </a:p>
          <a:p>
            <a:pPr lvl="1"/>
            <a:r>
              <a:rPr lang="en-US" dirty="0"/>
              <a:t>Directly interacts with the hardware</a:t>
            </a:r>
          </a:p>
          <a:p>
            <a:pPr lvl="2"/>
            <a:r>
              <a:rPr lang="en-US" dirty="0"/>
              <a:t>OS is trusted to do so; user-level programs are not</a:t>
            </a:r>
          </a:p>
          <a:p>
            <a:pPr lvl="2"/>
            <a:r>
              <a:rPr lang="en-US" dirty="0"/>
              <a:t>OS must be ported to new hardware; user-level programs are portable</a:t>
            </a:r>
          </a:p>
          <a:p>
            <a:pPr lvl="1"/>
            <a:r>
              <a:rPr lang="en-US" dirty="0"/>
              <a:t>Manages (allocates, schedules, protects) hardware resources</a:t>
            </a:r>
          </a:p>
          <a:p>
            <a:pPr lvl="2"/>
            <a:r>
              <a:rPr lang="en-US" dirty="0"/>
              <a:t>Decides which programs can access which files, memory locations, pixels on the screen, etc. and when</a:t>
            </a:r>
          </a:p>
          <a:p>
            <a:pPr lvl="1"/>
            <a:r>
              <a:rPr lang="en-US" dirty="0"/>
              <a:t>Abstracts away messy hardware devices</a:t>
            </a:r>
          </a:p>
          <a:p>
            <a:pPr lvl="2"/>
            <a:r>
              <a:rPr lang="en-US" dirty="0"/>
              <a:t>Provides high-level, convenient, portable abstractions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files, disk blocks)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and System Calls</a:t>
            </a:r>
          </a:p>
          <a:p>
            <a:pPr lvl="1"/>
            <a:r>
              <a:rPr lang="en-US" dirty="0"/>
              <a:t>Essential material for next part of the project (hw2)</a:t>
            </a:r>
          </a:p>
          <a:p>
            <a:pPr lvl="1"/>
            <a:r>
              <a:rPr lang="en-US" dirty="0"/>
              <a:t>Exercise 6 due Wednesday morning, out today</a:t>
            </a:r>
          </a:p>
          <a:p>
            <a:pPr lvl="1"/>
            <a:r>
              <a:rPr lang="en-US" dirty="0"/>
              <a:t>Section this week:  POSIX I/O and reading directories</a:t>
            </a:r>
          </a:p>
          <a:p>
            <a:pPr lvl="3"/>
            <a:endParaRPr lang="en-US" dirty="0"/>
          </a:p>
          <a:p>
            <a:r>
              <a:rPr lang="en-US" dirty="0"/>
              <a:t>Homework 1 due Thursday (7/5) at 11 pm</a:t>
            </a:r>
          </a:p>
          <a:p>
            <a:pPr lvl="1"/>
            <a:r>
              <a:rPr lang="en-US" dirty="0"/>
              <a:t>Submit via </a:t>
            </a:r>
            <a:r>
              <a:rPr lang="en-US" i="1" dirty="0"/>
              <a:t>GitLab</a:t>
            </a:r>
            <a:r>
              <a:rPr lang="en-US" dirty="0"/>
              <a:t> (i.e., commit/push changes, then push tag)</a:t>
            </a:r>
          </a:p>
          <a:p>
            <a:pPr lvl="1"/>
            <a:r>
              <a:rPr lang="en-US" dirty="0"/>
              <a:t>No exercise due Friday!  Exercise 7 will be released on Thursday, due next Monday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Abstraction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OS is the “layer below”</a:t>
            </a:r>
          </a:p>
          <a:p>
            <a:pPr lvl="1"/>
            <a:r>
              <a:rPr lang="en-US" dirty="0"/>
              <a:t>A module that your program can call (with </a:t>
            </a:r>
            <a:r>
              <a:rPr lang="en-US" dirty="0">
                <a:solidFill>
                  <a:srgbClr val="0066FF"/>
                </a:solidFill>
              </a:rPr>
              <a:t>system calls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a powerful OS API – POSIX, Windows,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40" y="3200400"/>
            <a:ext cx="2560320" cy="9144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process running your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" y="5349240"/>
            <a:ext cx="731520" cy="457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" y="3910446"/>
            <a:ext cx="731520" cy="8229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  <a:b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API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822960" y="4297680"/>
            <a:ext cx="292608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41227"/>
              </p:ext>
            </p:extLst>
          </p:nvPr>
        </p:nvGraphicFramePr>
        <p:xfrm>
          <a:off x="914400" y="4480560"/>
          <a:ext cx="2743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system</a:t>
                      </a:r>
                    </a:p>
                  </a:txBody>
                  <a:tcPr vert="vert270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network stack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virtual memory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process mgmt.</a:t>
                      </a: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…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…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vert="vert270">
                    <a:lnL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3200400"/>
            <a:ext cx="4754880" cy="334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File System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open(), read(), write(), close(),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 Stack</a:t>
            </a:r>
          </a:p>
          <a:p>
            <a:pPr marL="398463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connect(), listen(), read(), write(), ...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Virtual Memory</a:t>
            </a:r>
          </a:p>
          <a:p>
            <a:pPr marL="460375" indent="-28575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brk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</a:t>
            </a:r>
            <a:r>
              <a:rPr lang="en-US" sz="2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shm_open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(), …</a:t>
            </a:r>
          </a:p>
          <a:p>
            <a:pPr>
              <a:lnSpc>
                <a:spcPct val="108000"/>
              </a:lnSpc>
              <a:spcBef>
                <a:spcPts val="1200"/>
              </a:spcBef>
            </a:pPr>
            <a:r>
              <a:rPr lang="en-US" sz="2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Management</a:t>
            </a:r>
          </a:p>
          <a:p>
            <a:pPr marL="460375" indent="-288925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fork(), wait(), nice(), …</a:t>
            </a:r>
          </a:p>
        </p:txBody>
      </p:sp>
    </p:spTree>
    <p:extLst>
      <p:ext uri="{BB962C8B-B14F-4D97-AF65-F5344CB8AC3E}">
        <p14:creationId xmlns:p14="http://schemas.microsoft.com/office/powerpoint/2010/main" val="19486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OS: Protection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760720" cy="4972050"/>
          </a:xfrm>
        </p:spPr>
        <p:txBody>
          <a:bodyPr/>
          <a:lstStyle/>
          <a:p>
            <a:r>
              <a:rPr lang="en-US" sz="2400" dirty="0"/>
              <a:t>OS isolates process from each other</a:t>
            </a:r>
          </a:p>
          <a:p>
            <a:pPr lvl="1"/>
            <a:r>
              <a:rPr lang="en-US" sz="2000" dirty="0"/>
              <a:t>But permits controlled sharing between them</a:t>
            </a:r>
          </a:p>
          <a:p>
            <a:pPr lvl="2"/>
            <a:r>
              <a:rPr lang="en-US" sz="1800" dirty="0"/>
              <a:t>Through shared name spaces (</a:t>
            </a:r>
            <a:r>
              <a:rPr lang="en-US" sz="1800" i="1" dirty="0"/>
              <a:t>e.g.</a:t>
            </a:r>
            <a:r>
              <a:rPr lang="en-US" sz="1800" dirty="0"/>
              <a:t> file names)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isolates itself from processes</a:t>
            </a:r>
          </a:p>
          <a:p>
            <a:pPr lvl="1"/>
            <a:r>
              <a:rPr lang="en-US" sz="2000" dirty="0"/>
              <a:t>Must prevent processes from accessing the hardware directly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OS is allowed to access the hardware</a:t>
            </a:r>
          </a:p>
          <a:p>
            <a:pPr lvl="1"/>
            <a:r>
              <a:rPr lang="en-US" sz="2000" dirty="0"/>
              <a:t>User-level processes run with the CPU (processor) in </a:t>
            </a:r>
            <a:r>
              <a:rPr lang="en-US" sz="2000" dirty="0">
                <a:solidFill>
                  <a:srgbClr val="0066FF"/>
                </a:solidFill>
              </a:rPr>
              <a:t>unprivileged mode</a:t>
            </a:r>
          </a:p>
          <a:p>
            <a:pPr lvl="1"/>
            <a:r>
              <a:rPr lang="en-US" sz="2000" dirty="0"/>
              <a:t>The OS runs with the CPU in </a:t>
            </a:r>
            <a:r>
              <a:rPr lang="en-US" sz="2000" dirty="0">
                <a:solidFill>
                  <a:srgbClr val="0066FF"/>
                </a:solidFill>
              </a:rPr>
              <a:t>privileged mode</a:t>
            </a:r>
          </a:p>
          <a:p>
            <a:pPr lvl="1"/>
            <a:r>
              <a:rPr lang="en-US" sz="2000" dirty="0"/>
              <a:t>User-level processes invoke system calls to safely enter the 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126480" y="4023360"/>
            <a:ext cx="2743200" cy="109728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26480" y="5303520"/>
            <a:ext cx="2743200" cy="548640"/>
          </a:xfrm>
          <a:prstGeom prst="rect">
            <a:avLst/>
          </a:prstGeom>
          <a:solidFill>
            <a:srgbClr val="4B2A85">
              <a:alpha val="80000"/>
            </a:srgbClr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 (trusted)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0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A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9712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B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2944" y="2468880"/>
            <a:ext cx="594360" cy="137160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C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(untrusted)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320" y="2468880"/>
            <a:ext cx="594360" cy="1371600"/>
          </a:xfrm>
          <a:prstGeom prst="rect">
            <a:avLst/>
          </a:prstGeom>
          <a:solidFill>
            <a:srgbClr val="00B05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vert270" wrap="square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Process D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(trusted)</a:t>
            </a:r>
          </a:p>
        </p:txBody>
      </p:sp>
    </p:spTree>
    <p:extLst>
      <p:ext uri="{BB962C8B-B14F-4D97-AF65-F5344CB8AC3E}">
        <p14:creationId xmlns:p14="http://schemas.microsoft.com/office/powerpoint/2010/main" val="18996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548640" y="2831869"/>
            <a:ext cx="3474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CPU (thread of execution) is running user-level code in Process A; the CPU is set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unprivileged mode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3461657" y="3046615"/>
            <a:ext cx="1580212" cy="167641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13246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23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in Process A invokes a system call; the hardware then sets the CPU to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mode 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and traps into the OS, which invokes the appropriate system call handler.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flipH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49040" y="3383280"/>
            <a:ext cx="12801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</a:t>
            </a:r>
          </a:p>
        </p:txBody>
      </p:sp>
    </p:spTree>
    <p:extLst>
      <p:ext uri="{BB962C8B-B14F-4D97-AF65-F5344CB8AC3E}">
        <p14:creationId xmlns:p14="http://schemas.microsoft.com/office/powerpoint/2010/main" val="1150320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24</a:t>
            </a:fld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548640" y="2468880"/>
            <a:ext cx="3474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Because the CPU executing the thread that’s in the OS is in privileged mode, it is able to use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privileged instructions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that interact directly with hardware devices like disks.</a:t>
            </a:r>
            <a:endParaRPr lang="en-US" sz="2400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6928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64008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731520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046720" y="5120640"/>
            <a:ext cx="182880" cy="274320"/>
            <a:chOff x="5486400" y="5120640"/>
            <a:chExt cx="182880" cy="274320"/>
          </a:xfrm>
          <a:effectLst>
            <a:glow rad="38100">
              <a:schemeClr val="tx1"/>
            </a:glow>
          </a:effectLst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548640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5669280" y="5120640"/>
              <a:ext cx="0" cy="27432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120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25</a:t>
            </a:fld>
            <a:endParaRPr lang="en-US"/>
          </a:p>
        </p:txBody>
      </p:sp>
      <p:sp>
        <p:nvSpPr>
          <p:cNvPr id="12" name="Arc 11"/>
          <p:cNvSpPr/>
          <p:nvPr/>
        </p:nvSpPr>
        <p:spPr bwMode="auto">
          <a:xfrm flipH="1" flipV="1">
            <a:off x="4572000" y="3200400"/>
            <a:ext cx="731520" cy="731520"/>
          </a:xfrm>
          <a:prstGeom prst="arc">
            <a:avLst>
              <a:gd name="adj1" fmla="val 16240414"/>
              <a:gd name="adj2" fmla="val 5493520"/>
            </a:avLst>
          </a:prstGeom>
          <a:noFill/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stealth" w="lg" len="lg"/>
          </a:ln>
          <a:effectLst>
            <a:glow rad="381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383280" y="338328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 return</a:t>
            </a: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5109672" y="382330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274320" y="2011680"/>
            <a:ext cx="40233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Once the OS has finished servicing the system call, which might involve long waits as it interacts with HW, it: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(1) Sets the CPU back to unprivileged mode and 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(2) Returns out of the system call back to the user-level code in Process A.</a:t>
            </a:r>
          </a:p>
        </p:txBody>
      </p:sp>
    </p:spTree>
    <p:extLst>
      <p:ext uri="{BB962C8B-B14F-4D97-AF65-F5344CB8AC3E}">
        <p14:creationId xmlns:p14="http://schemas.microsoft.com/office/powerpoint/2010/main" val="3626668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029200" y="1828800"/>
            <a:ext cx="3840480" cy="4206240"/>
            <a:chOff x="5029200" y="1828800"/>
            <a:chExt cx="3840480" cy="420624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029200" y="3749040"/>
              <a:ext cx="3840480" cy="137160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029200" y="5394960"/>
              <a:ext cx="3840480" cy="64008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HW (trusted)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920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A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3504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B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40880" y="1828800"/>
              <a:ext cx="822960" cy="164592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C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(untrusted)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46720" y="1828800"/>
              <a:ext cx="822960" cy="1645920"/>
            </a:xfrm>
            <a:prstGeom prst="rect">
              <a:avLst/>
            </a:prstGeom>
            <a:solidFill>
              <a:srgbClr val="00B05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vert270" wrap="square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D</a:t>
              </a:r>
              <a:b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(trusted)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26</a:t>
            </a:fld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070879" y="3046615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548640" y="2831869"/>
            <a:ext cx="3474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The process continues executing whatever </a:t>
            </a:r>
            <a:b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 is next after the system call invocation.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757353" y="3214255"/>
            <a:ext cx="1219200" cy="26046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57200" y="5577840"/>
            <a:ext cx="1828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Useful reference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CSPP § 8.1–8.3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(the 351 book)</a:t>
            </a:r>
          </a:p>
        </p:txBody>
      </p:sp>
    </p:spTree>
    <p:extLst>
      <p:ext uri="{BB962C8B-B14F-4D97-AF65-F5344CB8AC3E}">
        <p14:creationId xmlns:p14="http://schemas.microsoft.com/office/powerpoint/2010/main" val="3386071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more accurate picture:</a:t>
            </a:r>
          </a:p>
          <a:p>
            <a:pPr lvl="1"/>
            <a:r>
              <a:rPr lang="en-US" dirty="0"/>
              <a:t>Consider a typical Linux process</a:t>
            </a:r>
          </a:p>
          <a:p>
            <a:pPr lvl="1"/>
            <a:r>
              <a:rPr lang="en-US" dirty="0"/>
              <a:t>Its thread of execution can be in one of several places:</a:t>
            </a:r>
          </a:p>
          <a:p>
            <a:pPr lvl="2"/>
            <a:r>
              <a:rPr lang="en-US" dirty="0"/>
              <a:t>In your program’s code</a:t>
            </a:r>
          </a:p>
          <a:p>
            <a:pPr lvl="2"/>
            <a:r>
              <a:rPr lang="en-US" dirty="0"/>
              <a:t>In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a shared library containing the C standard library, POSIX, support, and more</a:t>
            </a:r>
          </a:p>
          <a:p>
            <a:pPr lvl="2"/>
            <a:r>
              <a:rPr lang="en-US" dirty="0"/>
              <a:t>In the Linux architecture-independent code</a:t>
            </a:r>
          </a:p>
          <a:p>
            <a:pPr lvl="2"/>
            <a:r>
              <a:rPr lang="en-US" dirty="0"/>
              <a:t>In Linux x86-64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323228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your program invokes may be entirely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without involving the kernel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There is some initial overhead when invoking functions in dynamically linked libraries (during loading)</a:t>
            </a:r>
          </a:p>
          <a:p>
            <a:pPr lvl="2"/>
            <a:r>
              <a:rPr lang="en-US" dirty="0"/>
              <a:t>But after symbols are resolved, invoking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routines is basically as fast as a function call within your program itself!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6904672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4" name="Group 13"/>
          <p:cNvGrpSpPr/>
          <p:nvPr/>
        </p:nvGrpSpPr>
        <p:grpSpPr>
          <a:xfrm>
            <a:off x="694944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6752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Some routines may be handled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, but they in turn invoke Linux system calls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POSIX wrappers around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POSIX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invokes the underlying Linux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functions that read and write from files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invoke underlying Linux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8366760" y="1554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8" name="Group 17"/>
          <p:cNvGrpSpPr/>
          <p:nvPr/>
        </p:nvGrpSpPr>
        <p:grpSpPr>
          <a:xfrm>
            <a:off x="8412480" y="1920240"/>
            <a:ext cx="91440" cy="45720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841248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868680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8138160" y="2834640"/>
            <a:ext cx="91440" cy="86868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4486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Code quality (“style”) </a:t>
            </a:r>
            <a:r>
              <a:rPr lang="en-US" sz="2400" b="1" dirty="0">
                <a:solidFill>
                  <a:srgbClr val="FF0000"/>
                </a:solidFill>
              </a:rPr>
              <a:t>really</a:t>
            </a:r>
            <a:r>
              <a:rPr lang="en-US" sz="2400" dirty="0"/>
              <a:t> matters – and not just for homework</a:t>
            </a:r>
            <a:endParaRPr lang="en-US" sz="1600" dirty="0"/>
          </a:p>
          <a:p>
            <a:r>
              <a:rPr lang="en-US" sz="2400" u="sng" dirty="0"/>
              <a:t>Rule 0</a:t>
            </a:r>
            <a:r>
              <a:rPr lang="en-US" sz="2400" dirty="0"/>
              <a:t>: The reader’s time is </a:t>
            </a:r>
            <a:r>
              <a:rPr lang="en-US" sz="2400" b="1" i="1" dirty="0">
                <a:solidFill>
                  <a:srgbClr val="E2661A"/>
                </a:solidFill>
              </a:rPr>
              <a:t>much</a:t>
            </a:r>
            <a:r>
              <a:rPr lang="en-US" sz="2400" dirty="0"/>
              <a:t> more important than the writer’s</a:t>
            </a:r>
          </a:p>
          <a:p>
            <a:pPr lvl="1"/>
            <a:r>
              <a:rPr lang="en-US" sz="2000" dirty="0"/>
              <a:t>Good comments are essential, clarity/understandability is critical</a:t>
            </a:r>
          </a:p>
          <a:p>
            <a:pPr lvl="1"/>
            <a:r>
              <a:rPr lang="en-US" sz="2000" dirty="0"/>
              <a:t>Good comments ultimately save the writer’s time, too!</a:t>
            </a:r>
          </a:p>
          <a:p>
            <a:r>
              <a:rPr lang="en-US" sz="2400" u="sng" dirty="0"/>
              <a:t>Rule 1</a:t>
            </a:r>
            <a:r>
              <a:rPr lang="en-US" sz="2400" dirty="0"/>
              <a:t>: Match existing code</a:t>
            </a:r>
          </a:p>
          <a:p>
            <a:r>
              <a:rPr lang="en-US" sz="2400" u="sng" dirty="0"/>
              <a:t>Rule 2</a:t>
            </a:r>
            <a:r>
              <a:rPr lang="en-US" sz="2400" dirty="0"/>
              <a:t>: Make use of the tools provided to you</a:t>
            </a:r>
          </a:p>
          <a:p>
            <a:pPr lvl="1"/>
            <a:r>
              <a:rPr lang="en-US" sz="2000" dirty="0"/>
              <a:t>Compiler: fix the warnings!</a:t>
            </a:r>
          </a:p>
          <a:p>
            <a:pPr lvl="1"/>
            <a:r>
              <a:rPr lang="en-US" sz="2000" dirty="0" err="1"/>
              <a:t>clint</a:t>
            </a:r>
            <a:r>
              <a:rPr lang="en-US" sz="2000" dirty="0"/>
              <a:t>: fix most of them; be sure you understand anything you don’t fix and can justify it (types in </a:t>
            </a:r>
            <a:r>
              <a:rPr lang="en-US" sz="2000" dirty="0" err="1"/>
              <a:t>sizeof</a:t>
            </a:r>
            <a:r>
              <a:rPr lang="en-US" sz="2000" dirty="0"/>
              <a:t>, </a:t>
            </a:r>
            <a:r>
              <a:rPr lang="en-US" sz="2000" dirty="0" err="1"/>
              <a:t>readdir</a:t>
            </a:r>
            <a:r>
              <a:rPr lang="en-US" sz="2000" dirty="0"/>
              <a:t>, #include path - not much else)</a:t>
            </a:r>
          </a:p>
          <a:p>
            <a:pPr lvl="1"/>
            <a:r>
              <a:rPr lang="en-US" sz="2000" dirty="0" err="1"/>
              <a:t>Valgrind</a:t>
            </a:r>
            <a:r>
              <a:rPr lang="en-US" sz="2000" dirty="0"/>
              <a:t>: fix all of them unless you know why it’s </a:t>
            </a:r>
            <a:r>
              <a:rPr lang="en-US" sz="2000" i="1" dirty="0"/>
              <a:t>not</a:t>
            </a:r>
            <a:r>
              <a:rPr lang="en-US" sz="2000" dirty="0"/>
              <a:t> 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3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choose to directly invoke Linux system calls as well</a:t>
            </a:r>
          </a:p>
          <a:p>
            <a:pPr lvl="1"/>
            <a:r>
              <a:rPr lang="en-US" dirty="0"/>
              <a:t>Nothing is forcing you to link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and use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relying on directly-invoked Linux system calls may make your program less portable across UNIX varieties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058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Let’s walk through how a Linux system call actually works</a:t>
            </a:r>
          </a:p>
          <a:p>
            <a:pPr lvl="1"/>
            <a:r>
              <a:rPr lang="en-US" dirty="0"/>
              <a:t>We’ll assume </a:t>
            </a:r>
            <a:r>
              <a:rPr lang="en-US" i="1" dirty="0"/>
              <a:t>32-bit x86</a:t>
            </a:r>
            <a:r>
              <a:rPr lang="en-US" dirty="0"/>
              <a:t> using the modern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dirty="0"/>
              <a:t> x86 instructions</a:t>
            </a:r>
          </a:p>
          <a:p>
            <a:pPr lvl="2"/>
            <a:r>
              <a:rPr lang="en-US" dirty="0"/>
              <a:t>x86-64 code is similar, though details always change over time, so take this as an example – not a debugging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943600" y="27432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27" name="Group 26"/>
          <p:cNvGrpSpPr/>
          <p:nvPr/>
        </p:nvGrpSpPr>
        <p:grpSpPr>
          <a:xfrm>
            <a:off x="5989320" y="3108960"/>
            <a:ext cx="91440" cy="594360"/>
            <a:chOff x="5577840" y="5074920"/>
            <a:chExt cx="91440" cy="365760"/>
          </a:xfrm>
          <a:effectLst>
            <a:glow rad="25400">
              <a:schemeClr val="tx1"/>
            </a:glow>
          </a:effectLst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57784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4445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1183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 our process address space picture?</a:t>
            </a:r>
          </a:p>
          <a:p>
            <a:pPr marL="342900" lvl="1"/>
            <a:r>
              <a:rPr lang="en-US" dirty="0"/>
              <a:t>Let’s add some details: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4823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is executing 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22377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Process calls into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function</a:t>
            </a:r>
          </a:p>
          <a:p>
            <a:pPr marL="342900" lvl="1"/>
            <a:r>
              <a:rPr lang="en-US" sz="1800" i="1" dirty="0"/>
              <a:t>e.g.</a:t>
            </a:r>
            <a:r>
              <a:rPr lang="en-US" sz="1800" dirty="0"/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42900" lvl="1"/>
            <a:r>
              <a:rPr lang="en-US" sz="1800" dirty="0"/>
              <a:t>We’ll ignore the </a:t>
            </a:r>
            <a:br>
              <a:rPr lang="en-US" sz="1800" dirty="0"/>
            </a:br>
            <a:r>
              <a:rPr lang="en-US" sz="1800" dirty="0"/>
              <a:t>messy details of</a:t>
            </a:r>
            <a:br>
              <a:rPr lang="en-US" sz="1800" dirty="0"/>
            </a:br>
            <a:r>
              <a:rPr lang="en-US" sz="1800" dirty="0"/>
              <a:t>loading/linking</a:t>
            </a:r>
            <a:br>
              <a:rPr lang="en-US" sz="1800" dirty="0"/>
            </a:br>
            <a:r>
              <a:rPr lang="en-US" sz="1800" dirty="0"/>
              <a:t>shared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137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begins the process of invoking a Linux system call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1800" dirty="0" err="1"/>
              <a:t>’s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/>
              <a:t> likely</a:t>
            </a:r>
            <a:br>
              <a:rPr lang="en-US" sz="1800" dirty="0"/>
            </a:br>
            <a:r>
              <a:rPr lang="en-US" sz="1800" dirty="0"/>
              <a:t>invokes Linux’s</a:t>
            </a:r>
            <a:br>
              <a:rPr lang="en-US" sz="1800" dirty="0"/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800" dirty="0"/>
              <a:t> system </a:t>
            </a:r>
            <a:br>
              <a:rPr lang="en-US" sz="1800" dirty="0"/>
            </a:br>
            <a:r>
              <a:rPr lang="en-US" sz="1800" dirty="0"/>
              <a:t>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Puts the system call # and arguments into registers</a:t>
            </a:r>
          </a:p>
          <a:p>
            <a:pPr marL="342900" lvl="1"/>
            <a:r>
              <a:rPr lang="en-US" sz="1800" dirty="0"/>
              <a:t>Uses the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800" dirty="0"/>
              <a:t> x86 instruction to call into the routine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kernel_vsyscall</a:t>
            </a:r>
            <a:r>
              <a:rPr lang="en-US" sz="1800" dirty="0"/>
              <a:t> located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5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is a </a:t>
            </a:r>
            <a:r>
              <a:rPr lang="en-US" sz="2000" b="1" dirty="0" err="1"/>
              <a:t>vdso</a:t>
            </a:r>
            <a:endParaRPr lang="en-US" sz="2000" b="1" dirty="0"/>
          </a:p>
          <a:p>
            <a:pPr marL="342900" lvl="1"/>
            <a:r>
              <a:rPr lang="en-US" sz="1800" dirty="0"/>
              <a:t>A </a:t>
            </a:r>
            <a:r>
              <a:rPr lang="en-US" sz="1800" u="sng" dirty="0"/>
              <a:t>v</a:t>
            </a:r>
            <a:r>
              <a:rPr lang="en-US" sz="1800" dirty="0"/>
              <a:t>irtual </a:t>
            </a:r>
            <a:br>
              <a:rPr lang="en-US" sz="1800" dirty="0"/>
            </a:br>
            <a:r>
              <a:rPr lang="en-US" sz="1800" u="sng" dirty="0"/>
              <a:t>d</a:t>
            </a:r>
            <a:r>
              <a:rPr lang="en-US" sz="1800" dirty="0"/>
              <a:t>ynamically-linked </a:t>
            </a:r>
            <a:r>
              <a:rPr lang="en-US" sz="1800" u="sng" dirty="0"/>
              <a:t>s</a:t>
            </a:r>
            <a:r>
              <a:rPr lang="en-US" sz="1800" dirty="0"/>
              <a:t>hared </a:t>
            </a:r>
            <a:br>
              <a:rPr lang="en-US" sz="1800" dirty="0"/>
            </a:br>
            <a:r>
              <a:rPr lang="en-US" sz="1800" u="sng" dirty="0"/>
              <a:t>o</a:t>
            </a:r>
            <a:r>
              <a:rPr lang="en-US" sz="1800" dirty="0"/>
              <a:t>bject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Is a kernel-provided shared library that is plunked into a process’ address space</a:t>
            </a:r>
          </a:p>
          <a:p>
            <a:pPr marL="342900" lvl="1"/>
            <a:r>
              <a:rPr lang="en-US" sz="1800" dirty="0"/>
              <a:t>Provides the intricate machine code needed to trigger a system call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18872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459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linux-gate.so</a:t>
            </a:r>
            <a:r>
              <a:rPr lang="en-US" sz="2000" dirty="0"/>
              <a:t> eventually invokes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x86 instruction</a:t>
            </a:r>
            <a:endParaRPr lang="en-US" sz="2000" b="1" dirty="0"/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1800" dirty="0"/>
              <a:t> is x86’s “fast system call” instruction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8076" lvl="2"/>
            <a:r>
              <a:rPr lang="en-US" sz="1600" dirty="0"/>
              <a:t>Causes the CPU to raise its privilege level</a:t>
            </a:r>
          </a:p>
          <a:p>
            <a:pPr marL="608076" lvl="2"/>
            <a:r>
              <a:rPr lang="en-US" sz="1600" dirty="0"/>
              <a:t>Traps into the Linux kernel by changing the SP, IP to a previously-determined location</a:t>
            </a:r>
          </a:p>
          <a:p>
            <a:pPr marL="608076" lvl="2"/>
            <a:r>
              <a:rPr lang="en-US" sz="1600" dirty="0"/>
              <a:t>Changes some segmentation-related registers (see CSE451)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346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kernel begins executing code at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SYSENTER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entry point</a:t>
            </a:r>
            <a:endParaRPr lang="en-US" sz="2000" b="1" dirty="0"/>
          </a:p>
          <a:p>
            <a:pPr marL="342900" lvl="1"/>
            <a:r>
              <a:rPr lang="en-US" sz="1800" dirty="0"/>
              <a:t>Is in the architecture-dependent part of Linux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It’s job is to:</a:t>
            </a:r>
          </a:p>
          <a:p>
            <a:pPr marL="608076" lvl="2"/>
            <a:r>
              <a:rPr lang="en-US" sz="1600" dirty="0"/>
              <a:t>Look up the system call number in a system call dispatch table</a:t>
            </a:r>
          </a:p>
          <a:p>
            <a:pPr marL="608076" lvl="2"/>
            <a:r>
              <a:rPr lang="en-US" sz="1600" dirty="0"/>
              <a:t>Call into the address stored in that table entry; this is Linux’s system call handler</a:t>
            </a:r>
          </a:p>
          <a:p>
            <a:pPr marL="864108" lvl="3"/>
            <a:r>
              <a:rPr lang="en-US" sz="1600" dirty="0"/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1600" dirty="0"/>
              <a:t>, the handler is named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sys_open</a:t>
            </a:r>
            <a:r>
              <a:rPr lang="en-US" sz="1600" dirty="0"/>
              <a:t>, and is system call #5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95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system call </a:t>
            </a:r>
            <a:br>
              <a:rPr lang="en-US" sz="2000" dirty="0"/>
            </a:br>
            <a:r>
              <a:rPr lang="en-US" sz="2000" dirty="0"/>
              <a:t>handler executes</a:t>
            </a:r>
            <a:endParaRPr lang="en-US" sz="2000" b="1" dirty="0"/>
          </a:p>
          <a:p>
            <a:pPr marL="342900" lvl="1"/>
            <a:r>
              <a:rPr lang="en-US" sz="1800" dirty="0"/>
              <a:t>What it does is</a:t>
            </a:r>
            <a:br>
              <a:rPr lang="en-US" sz="1800" dirty="0"/>
            </a:br>
            <a:r>
              <a:rPr lang="en-US" sz="1800" dirty="0"/>
              <a:t>system-call specific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/>
            <a:r>
              <a:rPr lang="en-US" sz="1800" dirty="0"/>
              <a:t>It may take a long time to execute, especially if it has to interact with hardware</a:t>
            </a:r>
          </a:p>
          <a:p>
            <a:pPr marL="608076" lvl="2"/>
            <a:r>
              <a:rPr lang="en-US" sz="1600" dirty="0"/>
              <a:t>Linux may choose to context switch the CPU to a different runnable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38404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16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676E-7D5E-514C-BC67-D27BFC5A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93E5-A130-4742-B8C9-6EC8C18ED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how to preserve basic 0,1,2,3 scoring but give more detailed feedback</a:t>
            </a:r>
          </a:p>
          <a:p>
            <a:endParaRPr lang="en-US" dirty="0"/>
          </a:p>
          <a:p>
            <a:r>
              <a:rPr lang="en-US" dirty="0"/>
              <a:t>Imperfect solution (that we’re using)</a:t>
            </a:r>
          </a:p>
          <a:p>
            <a:pPr lvl="1"/>
            <a:r>
              <a:rPr lang="en-US" dirty="0"/>
              <a:t>Overall score is given by a -0, -1, -2, -3 … item (exceptional/3, fine/2, serious problems/1, </a:t>
            </a:r>
            <a:r>
              <a:rPr lang="en-US" dirty="0" err="1"/>
              <a:t>hmmmm</a:t>
            </a:r>
            <a:r>
              <a:rPr lang="en-US" dirty="0"/>
              <a:t>…./0)</a:t>
            </a:r>
          </a:p>
          <a:p>
            <a:pPr lvl="1"/>
            <a:r>
              <a:rPr lang="en-US" dirty="0"/>
              <a:t>Specific notes/reasons are additional items with -0 score attached</a:t>
            </a:r>
          </a:p>
          <a:p>
            <a:pPr lvl="1"/>
            <a:endParaRPr lang="en-US" dirty="0"/>
          </a:p>
          <a:p>
            <a:r>
              <a:rPr lang="en-US" dirty="0"/>
              <a:t>Regrades / questions</a:t>
            </a:r>
          </a:p>
          <a:p>
            <a:pPr lvl="1"/>
            <a:r>
              <a:rPr lang="en-US" dirty="0"/>
              <a:t>Probably best to use </a:t>
            </a:r>
            <a:r>
              <a:rPr lang="en-US" dirty="0" err="1"/>
              <a:t>Gradescope’s</a:t>
            </a:r>
            <a:r>
              <a:rPr lang="en-US" dirty="0"/>
              <a:t> regrade button, although questions to staff email list are sometimes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D1C56-53BC-CC4B-97BA-2277E5DBF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Eventually, the </a:t>
            </a:r>
            <a:br>
              <a:rPr lang="en-US" sz="2000" dirty="0"/>
            </a:br>
            <a:r>
              <a:rPr lang="en-US" sz="2000" dirty="0"/>
              <a:t>system call handler</a:t>
            </a:r>
            <a:br>
              <a:rPr lang="en-US" sz="2000" dirty="0"/>
            </a:br>
            <a:r>
              <a:rPr lang="en-US" sz="2000" dirty="0"/>
              <a:t>finishes</a:t>
            </a:r>
          </a:p>
          <a:p>
            <a:pPr marL="342900" lvl="1"/>
            <a:r>
              <a:rPr lang="en-US" sz="1800" dirty="0"/>
              <a:t>Returns back to the system call entry point</a:t>
            </a:r>
          </a:p>
          <a:p>
            <a:pPr marL="608076" lvl="2"/>
            <a:r>
              <a:rPr lang="en-US" sz="1600" dirty="0"/>
              <a:t>Places the system call’s return value in the appropriate register</a:t>
            </a:r>
          </a:p>
          <a:p>
            <a:pPr marL="608076" lvl="2"/>
            <a:r>
              <a:rPr lang="en-US" sz="1600" dirty="0"/>
              <a:t>Calls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1600" dirty="0"/>
              <a:t> to return to the user-level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5760720" y="52120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155448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18288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514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92608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SYSEXIT</a:t>
            </a:r>
            <a:r>
              <a:rPr lang="en-US" sz="2000" dirty="0"/>
              <a:t> transitions the processor back to user-mode code</a:t>
            </a:r>
            <a:endParaRPr lang="en-US" sz="2000" b="1" dirty="0"/>
          </a:p>
          <a:p>
            <a:pPr marL="342900" lvl="1"/>
            <a:r>
              <a:rPr lang="en-US" sz="1800" dirty="0"/>
              <a:t>Restores the</a:t>
            </a:r>
            <a:br>
              <a:rPr lang="en-US" sz="1800" dirty="0"/>
            </a:br>
            <a:r>
              <a:rPr lang="en-US" sz="1800" dirty="0"/>
              <a:t>IP, SP to </a:t>
            </a:r>
            <a:br>
              <a:rPr lang="en-US" sz="1800" dirty="0"/>
            </a:br>
            <a:r>
              <a:rPr lang="en-US" sz="1800" dirty="0"/>
              <a:t>user-land values</a:t>
            </a:r>
          </a:p>
          <a:p>
            <a:pPr marL="342900" lvl="1"/>
            <a:r>
              <a:rPr lang="en-US" sz="1800" dirty="0"/>
              <a:t>Sets the CPU </a:t>
            </a:r>
            <a:br>
              <a:rPr lang="en-US" sz="1800" dirty="0"/>
            </a:br>
            <a:r>
              <a:rPr lang="en-US" sz="1800" dirty="0"/>
              <a:t>back to </a:t>
            </a:r>
            <a:br>
              <a:rPr lang="en-US" sz="1800" dirty="0"/>
            </a:br>
            <a:r>
              <a:rPr lang="en-US" sz="1800" dirty="0"/>
              <a:t>unprivileged mode</a:t>
            </a:r>
          </a:p>
          <a:p>
            <a:pPr marL="342900" lvl="1"/>
            <a:r>
              <a:rPr lang="en-US" sz="1800" dirty="0"/>
              <a:t>Changes some segmentation-related registers (see CSE451)</a:t>
            </a:r>
          </a:p>
          <a:p>
            <a:pPr marL="342900" lvl="1"/>
            <a:r>
              <a:rPr lang="en-US" sz="1800" dirty="0"/>
              <a:t>Returns the processor back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Freeform 6"/>
          <p:cNvSpPr>
            <a:spLocks/>
          </p:cNvSpPr>
          <p:nvPr/>
        </p:nvSpPr>
        <p:spPr bwMode="auto">
          <a:xfrm>
            <a:off x="7680960" y="246888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15" name="TextBox 14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000" y="3657600"/>
            <a:ext cx="822960" cy="365760"/>
            <a:chOff x="2286000" y="5577840"/>
            <a:chExt cx="822960" cy="36576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4" name="TextBox 33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264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x86/Linux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62075"/>
            <a:ext cx="283464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sz="2000" dirty="0"/>
              <a:t> continues to execute</a:t>
            </a:r>
            <a:endParaRPr lang="en-US" sz="2000" b="1" dirty="0"/>
          </a:p>
          <a:p>
            <a:pPr marL="342900" lvl="1"/>
            <a:r>
              <a:rPr lang="en-US" sz="1800" dirty="0"/>
              <a:t>Might execute more system calls</a:t>
            </a:r>
          </a:p>
          <a:p>
            <a:pPr marL="342900" lvl="1"/>
            <a:r>
              <a:rPr lang="en-US" sz="1800" dirty="0"/>
              <a:t>Eventually </a:t>
            </a:r>
            <a:br>
              <a:rPr lang="en-US" sz="1800" dirty="0"/>
            </a:br>
            <a:r>
              <a:rPr lang="en-US" sz="1800" dirty="0"/>
              <a:t>returns back to </a:t>
            </a:r>
            <a:br>
              <a:rPr lang="en-US" sz="1800" dirty="0"/>
            </a:br>
            <a:r>
              <a:rPr lang="en-US" sz="1800" dirty="0"/>
              <a:t>your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669280" y="6035040"/>
            <a:ext cx="3291840" cy="457200"/>
          </a:xfrm>
          <a:prstGeom prst="rect">
            <a:avLst/>
          </a:prstGeom>
          <a:solidFill>
            <a:srgbClr val="008080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8960" y="1005840"/>
            <a:ext cx="2286000" cy="5763399"/>
            <a:chOff x="3108960" y="1005840"/>
            <a:chExt cx="2286000" cy="5763399"/>
          </a:xfrm>
        </p:grpSpPr>
        <p:sp>
          <p:nvSpPr>
            <p:cNvPr id="1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08960" y="1280160"/>
              <a:ext cx="228600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08960" y="10058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0xFFFFFFFF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08960" y="6492240"/>
              <a:ext cx="228600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0x00000000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08960" y="1554480"/>
              <a:ext cx="2286000" cy="54864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08960" y="246888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08960" y="44805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08960" y="493776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08960" y="3566160"/>
              <a:ext cx="228600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08960" y="5486400"/>
              <a:ext cx="228600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297680" y="29260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297680" y="32918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97680" y="420624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3108960" y="1280160"/>
              <a:ext cx="2286000" cy="27432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linux-gate.so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4114800" y="1645920"/>
            <a:ext cx="1188720" cy="274320"/>
          </a:xfrm>
          <a:prstGeom prst="rect">
            <a:avLst/>
          </a:prstGeom>
          <a:solidFill>
            <a:srgbClr val="B7A57A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kernel stack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709160" y="1920240"/>
            <a:ext cx="0" cy="1828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0" y="2743200"/>
            <a:ext cx="822960" cy="365760"/>
            <a:chOff x="2286000" y="2743200"/>
            <a:chExt cx="822960" cy="36576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2743200" y="292608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5577840"/>
            <a:ext cx="822960" cy="365760"/>
            <a:chOff x="2286000" y="5577840"/>
            <a:chExt cx="822960" cy="36576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2743200" y="5760720"/>
              <a:ext cx="36576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6" name="TextBox 35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IP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9280" y="6035040"/>
            <a:ext cx="91440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b="1" dirty="0" err="1">
                <a:solidFill>
                  <a:srgbClr val="FFFF00"/>
                </a:solidFill>
                <a:effectLst>
                  <a:glow rad="381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unpriv</a:t>
            </a:r>
            <a:endParaRPr lang="en-US" sz="2000" b="1" dirty="0">
              <a:solidFill>
                <a:srgbClr val="FFFF00"/>
              </a:solidFill>
              <a:effectLst>
                <a:glow rad="38100">
                  <a:schemeClr val="tx1"/>
                </a:glow>
              </a:effectLst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7680960" y="164592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28391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Linux utility that shows the sequence of system calls that a process makes: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2377440"/>
            <a:ext cx="8686800" cy="438912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27013" indent="-227013"/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ls 2&gt;&amp;1 | less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/bin/ls", ["ls"], [/* 41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vars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*/])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brk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(NULL)                               = 0x15aa000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4096, PROT_READ|PROT_WRITE, MAP_PRIVATE|MAP_ANONYMOUS, -1, 0) = 0x7f03bb741000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ld.so.preload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R_OK)      = -1 ENOENT (No such file or directory)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ld.so.cache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O_RDONLY|O_CLOEXEC) = 3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=S_IFREG|0644,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=126570,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126570, PROT_READ, MAP_PRIVATE, 3, 0) = 0x7f03bb722000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close(3)                                = 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open("/lib64/libselinux.so.1", O_RDONLY|O_CLOEXEC) = 3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read(3, "\177ELF\2\1\1\0\0\0\0\0\0\0\0\0\3\0&gt;\0\1\0\0\0\300j\0\0\0\0\0\0"..., 832) = 832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{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st_mode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=S_IFREG|0755,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=155744, ...})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(NULL, 2255216, PROT_READ|PROT_EXEC, MAP_PRIVATE|MAP_DENYWRITE, 3, 0) = 0x7f03bb2fa000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mprotect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(0x7f03bb31e000, 2093056, PROT_NONE) = 0</a:t>
            </a:r>
          </a:p>
          <a:p>
            <a:pPr marL="227013" indent="-227013"/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(0x7f03bb51d000, 8192, PROT_READ|PROT_WRITE, MAP_PRIVATE|MAP_FIXED|MAP_DENYWRITE, 3, 0x23000) = 0x7f03bb51d000</a:t>
            </a:r>
          </a:p>
          <a:p>
            <a:pPr marL="227013" indent="-227013"/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887254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Linux kernel source code</a:t>
            </a:r>
          </a:p>
          <a:p>
            <a:pPr lvl="1"/>
            <a:r>
              <a:rPr lang="en-US" dirty="0"/>
              <a:t>Available from </a:t>
            </a:r>
            <a:r>
              <a:rPr lang="en-US" dirty="0">
                <a:hlinkClick r:id="rId3"/>
              </a:rPr>
              <a:t>http://www.kernel.org/</a:t>
            </a: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2:  Linux system calls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intro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, section 3: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library functions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intro</a:t>
            </a:r>
          </a:p>
          <a:p>
            <a:pPr lvl="3"/>
            <a:endParaRPr lang="en-US" i="1" dirty="0"/>
          </a:p>
          <a:p>
            <a:r>
              <a:rPr lang="en-US" i="1" dirty="0"/>
              <a:t>The</a:t>
            </a:r>
            <a:r>
              <a:rPr lang="en-US" dirty="0"/>
              <a:t> book:  </a:t>
            </a:r>
            <a:r>
              <a:rPr lang="en-US" i="1" dirty="0"/>
              <a:t>The Linux Programming Interface</a:t>
            </a:r>
            <a:r>
              <a:rPr lang="en-US" dirty="0"/>
              <a:t> by Michael </a:t>
            </a:r>
            <a:r>
              <a:rPr lang="en-US" dirty="0" err="1"/>
              <a:t>Kerrisk</a:t>
            </a:r>
            <a:r>
              <a:rPr lang="en-US" dirty="0"/>
              <a:t> (keeper of the Linux man pages)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33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to receive the name of a text file</a:t>
            </a:r>
          </a:p>
          <a:p>
            <a:pPr lvl="1"/>
            <a:r>
              <a:rPr lang="en-US" dirty="0"/>
              <a:t>Reads the contents of the file a line at a time</a:t>
            </a:r>
          </a:p>
          <a:p>
            <a:pPr lvl="1"/>
            <a:r>
              <a:rPr lang="en-US" dirty="0"/>
              <a:t>Parses each line, converting text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</a:p>
          <a:p>
            <a:pPr lvl="1"/>
            <a:r>
              <a:rPr lang="en-US" dirty="0"/>
              <a:t>Builds an array of the parsed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Sorts the array</a:t>
            </a:r>
          </a:p>
          <a:p>
            <a:pPr lvl="1"/>
            <a:r>
              <a:rPr lang="en-US" dirty="0"/>
              <a:t>Prints the sorted array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u="sng" dirty="0"/>
              <a:t>Hint</a:t>
            </a:r>
            <a:r>
              <a:rPr lang="en-US" dirty="0"/>
              <a:t>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dirty="0"/>
              <a:t> to read about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3657600"/>
            <a:ext cx="2834640" cy="27432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./extra1 in.txt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1213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3231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</a:p>
        </p:txBody>
      </p:sp>
    </p:spTree>
    <p:extLst>
      <p:ext uri="{BB962C8B-B14F-4D97-AF65-F5344CB8AC3E}">
        <p14:creationId xmlns:p14="http://schemas.microsoft.com/office/powerpoint/2010/main" val="1600480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Loops forever; in each loop:</a:t>
            </a:r>
          </a:p>
          <a:p>
            <a:pPr lvl="2"/>
            <a:r>
              <a:rPr lang="en-US" dirty="0"/>
              <a:t>Prompt the user to </a:t>
            </a:r>
            <a:br>
              <a:rPr lang="en-US" dirty="0"/>
            </a:br>
            <a:r>
              <a:rPr lang="en-US" dirty="0"/>
              <a:t>input a filename</a:t>
            </a:r>
          </a:p>
          <a:p>
            <a:pPr lvl="2"/>
            <a:r>
              <a:rPr lang="en-US" dirty="0"/>
              <a:t>Reads a filename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Opens and reads </a:t>
            </a:r>
            <a:br>
              <a:rPr lang="en-US" dirty="0"/>
            </a:br>
            <a:r>
              <a:rPr lang="en-US" dirty="0"/>
              <a:t>the file</a:t>
            </a:r>
          </a:p>
          <a:p>
            <a:pPr lvl="2"/>
            <a:r>
              <a:rPr lang="en-US" dirty="0"/>
              <a:t>Prints its contents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in the format shown:</a:t>
            </a:r>
          </a:p>
          <a:p>
            <a:pPr>
              <a:spcBef>
                <a:spcPts val="1200"/>
              </a:spcBef>
            </a:pPr>
            <a:r>
              <a:rPr lang="en-US" sz="2000" u="sng" dirty="0"/>
              <a:t>Hints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</a:t>
            </a:r>
            <a:r>
              <a:rPr lang="en-US" sz="1800" dirty="0"/>
              <a:t> to read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Or, if you’re more courageous, try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sz="1800" dirty="0"/>
              <a:t> to learn about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libreadline.a</a:t>
            </a:r>
            <a:r>
              <a:rPr lang="en-US" sz="1800" dirty="0"/>
              <a:t> and Google to learn how to link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2377440"/>
            <a:ext cx="5394960" cy="2286000"/>
          </a:xfrm>
          <a:prstGeom prst="roundRect">
            <a:avLst>
              <a:gd name="adj" fmla="val 3565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50 4b 03 04 14 00 00 00 00 00 9c 45 26 3c f1 d5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00000010 68 95 25 1b 00 00 25 1b 00 00 0d 00 00 00 43 53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00000020 45 6c 6f 67 6f 2d 31 2e 70 6e 67 89 50 4e 47 0d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00000030 0a 1a 0a 00 00 00 0d 49 48 44 52 00 00 00 91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00000040 00 00 91 08 06 00 00 00 c3 d8 5a 23 00 00 00 09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00000050 70 48 59 73 00 00 0b 13 00 00 0b 13 01 00 9a 9c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00000060 18 00 00 0a 4f 69 43 43 50 50 68 6f 74 6f 73 68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00000070 6f 70 20 49 43 43 20 70 72 6f 66 69 6c 65 00 00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00000080 78 da 9d 53 67 54 53 e9 16 3d f7 de f4 42 4b 88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00000090 80 94 4b 6f 52 15 08 20 52 42 8b 80 14 91 26 2a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000000a0 21 09 10 4a 88 21 a1 d9 15 51 c1 11 45 45 04 1b</a:t>
            </a:r>
          </a:p>
          <a:p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2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2110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File I/O with the C standard library</a:t>
            </a:r>
          </a:p>
          <a:p>
            <a:r>
              <a:rPr lang="en-US" dirty="0"/>
              <a:t>System Calls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Remember This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6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74320" y="3063240"/>
            <a:ext cx="2291080" cy="914400"/>
          </a:xfrm>
          <a:prstGeom prst="ellipse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11" y="2058071"/>
            <a:ext cx="206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brief</a:t>
            </a:r>
          </a:p>
          <a:p>
            <a:pPr algn="ctr"/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diversion...</a:t>
            </a:r>
          </a:p>
        </p:txBody>
      </p:sp>
    </p:spTree>
    <p:extLst>
      <p:ext uri="{BB962C8B-B14F-4D97-AF65-F5344CB8AC3E}">
        <p14:creationId xmlns:p14="http://schemas.microsoft.com/office/powerpoint/2010/main" val="33133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start by using C’s standard library</a:t>
            </a:r>
          </a:p>
          <a:p>
            <a:pPr lvl="1"/>
            <a:r>
              <a:rPr lang="en-US" dirty="0"/>
              <a:t>These functions are part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glibc</a:t>
            </a:r>
            <a:r>
              <a:rPr lang="en-US" dirty="0"/>
              <a:t> on Linux</a:t>
            </a:r>
          </a:p>
          <a:p>
            <a:pPr lvl="1"/>
            <a:r>
              <a:rPr lang="en-US" dirty="0"/>
              <a:t>They are implemented using Linux system calls</a:t>
            </a:r>
          </a:p>
          <a:p>
            <a:pPr lvl="3"/>
            <a:endParaRPr lang="en-US" dirty="0"/>
          </a:p>
          <a:p>
            <a:r>
              <a:rPr lang="en-US" dirty="0"/>
              <a:t>C’s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defines the notion of a </a:t>
            </a:r>
            <a:r>
              <a:rPr lang="en-US" dirty="0">
                <a:solidFill>
                  <a:srgbClr val="0066FF"/>
                </a:solidFill>
              </a:rPr>
              <a:t>stream</a:t>
            </a:r>
          </a:p>
          <a:p>
            <a:pPr lvl="1"/>
            <a:r>
              <a:rPr lang="en-US" dirty="0"/>
              <a:t>A way of reading or writing a sequence of characters to and from a device</a:t>
            </a:r>
          </a:p>
          <a:p>
            <a:pPr lvl="1"/>
            <a:r>
              <a:rPr lang="en-US" dirty="0"/>
              <a:t>Can be either </a:t>
            </a:r>
            <a:r>
              <a:rPr lang="en-US" i="1" dirty="0"/>
              <a:t>text</a:t>
            </a:r>
            <a:r>
              <a:rPr lang="en-US" dirty="0"/>
              <a:t> or </a:t>
            </a:r>
            <a:r>
              <a:rPr lang="en-US" i="1" dirty="0"/>
              <a:t>binary</a:t>
            </a:r>
            <a:r>
              <a:rPr lang="en-US" dirty="0"/>
              <a:t>; Linux does not distinguish</a:t>
            </a:r>
          </a:p>
          <a:p>
            <a:pPr lvl="1"/>
            <a:r>
              <a:rPr lang="en-US" dirty="0"/>
              <a:t>Is </a:t>
            </a:r>
            <a:r>
              <a:rPr lang="en-US" i="1" dirty="0"/>
              <a:t>buffered</a:t>
            </a:r>
            <a:r>
              <a:rPr lang="en-US" dirty="0"/>
              <a:t> by default;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 reads ahead of your program</a:t>
            </a:r>
          </a:p>
          <a:p>
            <a:pPr lvl="1"/>
            <a:r>
              <a:rPr lang="en-US" dirty="0"/>
              <a:t>Three streams provided by default: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2"/>
            <a:r>
              <a:rPr lang="en-US" dirty="0"/>
              <a:t>You can open additional streams to read and write to files</a:t>
            </a:r>
          </a:p>
          <a:p>
            <a:pPr lvl="1"/>
            <a:r>
              <a:rPr lang="en-US" dirty="0"/>
              <a:t>C streams are manipulated with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pointer, which is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 formatted C string</a:t>
            </a:r>
          </a:p>
          <a:p>
            <a:pPr lvl="3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r>
              <a:rPr lang="en-US" dirty="0"/>
              <a:t> is equivalent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data and stores data matching the format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019403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082762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320568"/>
            <a:ext cx="5669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</p:txBody>
      </p:sp>
    </p:spTree>
    <p:extLst>
      <p:ext uri="{BB962C8B-B14F-4D97-AF65-F5344CB8AC3E}">
        <p14:creationId xmlns:p14="http://schemas.microsoft.com/office/powerpoint/2010/main" val="27353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stream functions (complete list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):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  <a:p>
            <a:pPr lvl="2"/>
            <a:r>
              <a:rPr lang="en-US" dirty="0"/>
              <a:t>Opens a stream to the specified file in specified file access mode</a:t>
            </a:r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  <a:p>
            <a:pPr lvl="2"/>
            <a:r>
              <a:rPr lang="en-US" dirty="0"/>
              <a:t>Closes the specified stream (and file)</a:t>
            </a:r>
          </a:p>
          <a:p>
            <a:pPr lvl="3"/>
            <a:endParaRPr lang="en-US" dirty="0"/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Writes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 err="1"/>
              <a:t>ptr</a:t>
            </a:r>
            <a:r>
              <a:rPr lang="en-US" dirty="0"/>
              <a:t> to </a:t>
            </a:r>
            <a:r>
              <a:rPr lang="en-US" i="1" dirty="0"/>
              <a:t>stream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...);</a:t>
            </a:r>
          </a:p>
          <a:p>
            <a:pPr lvl="2"/>
            <a:r>
              <a:rPr lang="en-US" dirty="0"/>
              <a:t>Reads an array of </a:t>
            </a:r>
            <a:r>
              <a:rPr lang="en-US" i="1" dirty="0"/>
              <a:t>count</a:t>
            </a:r>
            <a:r>
              <a:rPr lang="en-US" dirty="0"/>
              <a:t> elements of </a:t>
            </a:r>
            <a:r>
              <a:rPr lang="en-US" i="1" dirty="0"/>
              <a:t>size</a:t>
            </a:r>
            <a:r>
              <a:rPr lang="en-US" dirty="0"/>
              <a:t> bytes from </a:t>
            </a:r>
            <a:r>
              <a:rPr lang="en-US" i="1" dirty="0"/>
              <a:t>stream</a:t>
            </a:r>
            <a:r>
              <a:rPr lang="en-US" dirty="0"/>
              <a:t> to </a:t>
            </a:r>
            <a:r>
              <a:rPr lang="en-US" i="1" dirty="0" err="1"/>
              <a:t>ptr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158082"/>
            <a:ext cx="5029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mode);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82689"/>
            <a:ext cx="34747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97280" y="4370832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97280" y="5358384"/>
            <a:ext cx="70408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size, count, stream);</a:t>
            </a:r>
          </a:p>
        </p:txBody>
      </p:sp>
    </p:spTree>
    <p:extLst>
      <p:ext uri="{BB962C8B-B14F-4D97-AF65-F5344CB8AC3E}">
        <p14:creationId xmlns:p14="http://schemas.microsoft.com/office/powerpoint/2010/main" val="32779529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5594</TotalTime>
  <Words>4110</Words>
  <Application>Microsoft Macintosh PowerPoint</Application>
  <PresentationFormat>On-screen Show (4:3)</PresentationFormat>
  <Paragraphs>868</Paragraphs>
  <Slides>46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Intro to File I/O, System Calls CSE 333 Autumn 2018</vt:lpstr>
      <vt:lpstr>Administrivia</vt:lpstr>
      <vt:lpstr>Code Quality</vt:lpstr>
      <vt:lpstr>Exercise Grading</vt:lpstr>
      <vt:lpstr>Lecture Outline</vt:lpstr>
      <vt:lpstr>Remember This Picture?</vt:lpstr>
      <vt:lpstr>File I/O</vt:lpstr>
      <vt:lpstr>C Stream Functions</vt:lpstr>
      <vt:lpstr>C Stream Functions</vt:lpstr>
      <vt:lpstr>Error Checking/Handling</vt:lpstr>
      <vt:lpstr>C Streams Example</vt:lpstr>
      <vt:lpstr>C Streams Example</vt:lpstr>
      <vt:lpstr>C Streams Example</vt:lpstr>
      <vt:lpstr>Buffering</vt:lpstr>
      <vt:lpstr>Buffering Issues</vt:lpstr>
      <vt:lpstr>Buffering Issue Solutions</vt:lpstr>
      <vt:lpstr>Lecture Outline</vt:lpstr>
      <vt:lpstr>What’s an OS?</vt:lpstr>
      <vt:lpstr>What’s an OS?</vt:lpstr>
      <vt:lpstr>OS: Abstraction Provider</vt:lpstr>
      <vt:lpstr>OS: Protection System</vt:lpstr>
      <vt:lpstr>System Call Trace</vt:lpstr>
      <vt:lpstr>System Call Trace</vt:lpstr>
      <vt:lpstr>System Call Trace</vt:lpstr>
      <vt:lpstr>System Call Trace</vt:lpstr>
      <vt:lpstr>System Call Trace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Details on x86/Linux</vt:lpstr>
      <vt:lpstr>strace</vt:lpstr>
      <vt:lpstr>If You’re Curious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Calls, Intro to File I/O CSE 333 Spring 2018</dc:title>
  <dc:creator>Justin Hsia</dc:creator>
  <cp:lastModifiedBy>Hal Perkins</cp:lastModifiedBy>
  <cp:revision>96</cp:revision>
  <cp:lastPrinted>2018-10-10T17:45:25Z</cp:lastPrinted>
  <dcterms:created xsi:type="dcterms:W3CDTF">2018-03-31T22:18:25Z</dcterms:created>
  <dcterms:modified xsi:type="dcterms:W3CDTF">2018-10-10T17:45:40Z</dcterms:modified>
</cp:coreProperties>
</file>