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67" r:id="rId6"/>
    <p:sldId id="266" r:id="rId7"/>
    <p:sldId id="268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55"/>
    <p:restoredTop sz="99829" autoAdjust="0"/>
  </p:normalViewPr>
  <p:slideViewPr>
    <p:cSldViewPr>
      <p:cViewPr varScale="1">
        <p:scale>
          <a:sx n="103" d="100"/>
          <a:sy n="103" d="100"/>
        </p:scale>
        <p:origin x="-76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318C5-1BCA-5341-A3C1-AEE9BA4D396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69972-49FE-434F-8D68-C8BB7909F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2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(1m)</a:t>
            </a:r>
          </a:p>
          <a:p>
            <a:endParaRPr lang="en-US" dirty="0" smtClean="0"/>
          </a:p>
          <a:p>
            <a:r>
              <a:rPr lang="en-US" dirty="0" smtClean="0"/>
              <a:t>How many tickles</a:t>
            </a:r>
            <a:r>
              <a:rPr lang="en-US" baseline="0" dirty="0" smtClean="0"/>
              <a:t> does it take to tickle an octopus?? Ten-tickles!!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6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(1m)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(3m)</a:t>
            </a:r>
          </a:p>
          <a:p>
            <a:r>
              <a:rPr lang="en-US" dirty="0" smtClean="0"/>
              <a:t>Why do we</a:t>
            </a:r>
            <a:r>
              <a:rPr lang="en-US" baseline="0" dirty="0" smtClean="0"/>
              <a:t> want classes?</a:t>
            </a:r>
          </a:p>
          <a:p>
            <a:r>
              <a:rPr lang="en-US" baseline="0" dirty="0" smtClean="0"/>
              <a:t>Encapsulation and Abstraction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There are 3 </a:t>
            </a:r>
            <a:r>
              <a:rPr lang="en-US" baseline="0" dirty="0" err="1" smtClean="0"/>
              <a:t>specifiers</a:t>
            </a:r>
            <a:r>
              <a:rPr lang="is-IS" baseline="0" dirty="0" smtClean="0"/>
              <a:t>…</a:t>
            </a:r>
          </a:p>
          <a:p>
            <a:endParaRPr lang="is-IS" baseline="0" dirty="0" smtClean="0"/>
          </a:p>
          <a:p>
            <a:r>
              <a:rPr lang="en-US" dirty="0" smtClean="0"/>
              <a:t>C++</a:t>
            </a:r>
            <a:r>
              <a:rPr lang="en-US" baseline="0" dirty="0" smtClean="0"/>
              <a:t> classes also support Polymorphism, which means that they support generic typing using templates</a:t>
            </a:r>
          </a:p>
          <a:p>
            <a:r>
              <a:rPr lang="en-US" dirty="0" smtClean="0"/>
              <a:t>C++ polymorphism means that a call to a member function will cause a different function to be executed depending on the type of object that invokes the function.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Additionally, (you haven’t covered this but this is probably the scariest part of C++), C++ classes also support multiple inheritance (</a:t>
            </a:r>
            <a:r>
              <a:rPr lang="en-US" baseline="0" dirty="0" err="1" smtClean="0"/>
              <a:t>Oooooh</a:t>
            </a:r>
            <a:r>
              <a:rPr lang="en-US" baseline="0" dirty="0" smtClean="0"/>
              <a:t>! You should be scared by that! Can somebody tell me why that is scary??)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21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(3m)</a:t>
            </a:r>
          </a:p>
          <a:p>
            <a:r>
              <a:rPr lang="en-US" dirty="0" smtClean="0"/>
              <a:t>PLEASE be sure to match up the appropriate </a:t>
            </a:r>
            <a:r>
              <a:rPr lang="en-US" dirty="0" err="1" smtClean="0"/>
              <a:t>deallocated</a:t>
            </a:r>
            <a:r>
              <a:rPr lang="en-US" baseline="0" dirty="0" smtClean="0"/>
              <a:t> with the corresponding allocator used. Behavior is undefined if you try to delete[] something that isn’t an array or try to delete an array, or free something that was </a:t>
            </a:r>
            <a:r>
              <a:rPr lang="en-US" baseline="0" dirty="0" err="1" smtClean="0"/>
              <a:t>new’ed</a:t>
            </a:r>
            <a:r>
              <a:rPr lang="en-US" baseline="0" dirty="0" smtClean="0"/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2188-23C2-B94E-9025-C3CAFEBE52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4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Alright so let’s draw</a:t>
            </a:r>
            <a:r>
              <a:rPr lang="en-US" baseline="0" dirty="0" smtClean="0"/>
              <a:t> the memory diagram for an example program that uses this class.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(Go back), how does this look like in memory when the default constructor is called?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Gdb</a:t>
            </a:r>
            <a:r>
              <a:rPr lang="en-US" baseline="0" dirty="0" smtClean="0"/>
              <a:t> tricks</a:t>
            </a:r>
            <a:br>
              <a:rPr lang="en-US" baseline="0" dirty="0" smtClean="0"/>
            </a:br>
            <a:r>
              <a:rPr lang="en-US" baseline="0" dirty="0" err="1" smtClean="0"/>
              <a:t>i</a:t>
            </a:r>
            <a:r>
              <a:rPr lang="en-US" baseline="0" dirty="0" smtClean="0"/>
              <a:t> lo – info locals</a:t>
            </a:r>
          </a:p>
          <a:p>
            <a:r>
              <a:rPr lang="en-US" baseline="0" dirty="0" smtClean="0"/>
              <a:t>Display lo – display locals at each step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C++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 and class are (nearly) the same </a:t>
            </a:r>
          </a:p>
          <a:p>
            <a:r>
              <a:rPr lang="en-US" baseline="0" dirty="0" smtClean="0"/>
              <a:t>‣   both can contain methods </a:t>
            </a:r>
          </a:p>
          <a:p>
            <a:r>
              <a:rPr lang="en-US" baseline="0" dirty="0" smtClean="0"/>
              <a:t>‣   both can have public vs. private vs. protected </a:t>
            </a:r>
          </a:p>
          <a:p>
            <a:r>
              <a:rPr lang="en-US" baseline="0" dirty="0" smtClean="0"/>
              <a:t>- 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: default public,    class: default private </a:t>
            </a:r>
          </a:p>
          <a:p>
            <a:r>
              <a:rPr lang="en-US" baseline="0" dirty="0" smtClean="0"/>
              <a:t>-  common style convention: </a:t>
            </a:r>
            <a:r>
              <a:rPr lang="en-US" baseline="0" dirty="0" err="1" smtClean="0"/>
              <a:t>structs</a:t>
            </a:r>
            <a:r>
              <a:rPr lang="en-US" baseline="0" dirty="0" smtClean="0"/>
              <a:t> for simple bundles of data (maybe with </a:t>
            </a:r>
          </a:p>
          <a:p>
            <a:r>
              <a:rPr lang="en-US" baseline="0" dirty="0" smtClean="0"/>
              <a:t>convenience constructors); classes for abstractions with data + functions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5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(5m</a:t>
            </a:r>
            <a:r>
              <a:rPr lang="en-US" baseline="0" dirty="0" smtClean="0"/>
              <a:t>)</a:t>
            </a:r>
            <a:endParaRPr lang="en-US" dirty="0" smtClean="0"/>
          </a:p>
          <a:p>
            <a:r>
              <a:rPr lang="en-US" dirty="0" smtClean="0"/>
              <a:t>Let’s take a look at this class,</a:t>
            </a:r>
            <a:r>
              <a:rPr lang="en-US" baseline="0" dirty="0" smtClean="0"/>
              <a:t> you’ll notice a couple of things in the different constructors: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Initializer lists, basically tells the compiler what to initialize fields with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If you instead write assignment statements the field will be initialized and then </a:t>
            </a:r>
            <a:r>
              <a:rPr lang="en-US" i="1" baseline="0" dirty="0" smtClean="0"/>
              <a:t>assigned</a:t>
            </a:r>
            <a:r>
              <a:rPr lang="en-US" baseline="0" dirty="0" smtClean="0"/>
              <a:t> to the given value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This class has its own dynamically allocated data. (TODO: show the destructor?)</a:t>
            </a:r>
          </a:p>
          <a:p>
            <a:pPr marL="628650" lvl="1" indent="-171450">
              <a:buFont typeface="Arial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23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(Draw the diagram (10m), then step through</a:t>
            </a:r>
            <a:r>
              <a:rPr lang="en-US" baseline="0" dirty="0" smtClean="0"/>
              <a:t> it using </a:t>
            </a:r>
            <a:r>
              <a:rPr lang="en-US" baseline="0" dirty="0" err="1" smtClean="0"/>
              <a:t>gdb</a:t>
            </a:r>
            <a:r>
              <a:rPr lang="en-US" baseline="0" dirty="0" smtClean="0"/>
              <a:t> (5m)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TODO:</a:t>
            </a:r>
          </a:p>
          <a:p>
            <a:r>
              <a:rPr lang="en-US" dirty="0" smtClean="0"/>
              <a:t>On</a:t>
            </a:r>
            <a:r>
              <a:rPr lang="en-US" baseline="0" dirty="0" smtClean="0"/>
              <a:t> c = d; was the destructor called? 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. Did we just leak memory or was the destructor called? (Guess: Destructor was called since </a:t>
            </a:r>
            <a:r>
              <a:rPr lang="en-US" baseline="0" dirty="0" err="1" smtClean="0"/>
              <a:t>d.v</a:t>
            </a:r>
            <a:r>
              <a:rPr lang="en-US" baseline="0" dirty="0" smtClean="0"/>
              <a:t> is a stack allocated </a:t>
            </a:r>
            <a:r>
              <a:rPr lang="en-US" baseline="0" dirty="0" err="1" smtClean="0"/>
              <a:t>IntArrayList</a:t>
            </a:r>
            <a:r>
              <a:rPr lang="en-US" baseline="0" dirty="0" smtClean="0"/>
              <a:t> object, but I may be wrong)</a:t>
            </a:r>
          </a:p>
          <a:p>
            <a:r>
              <a:rPr lang="en-US" baseline="0" dirty="0" smtClean="0"/>
              <a:t>Also inspect behavior after setting Wrap *f</a:t>
            </a:r>
          </a:p>
          <a:p>
            <a:endParaRPr lang="en-US" baseline="0" dirty="0" smtClean="0"/>
          </a:p>
          <a:p>
            <a:r>
              <a:rPr lang="en-US" baseline="0" dirty="0" smtClean="0"/>
              <a:t>(One of the </a:t>
            </a:r>
            <a:r>
              <a:rPr lang="en-US" baseline="0" dirty="0" err="1" smtClean="0"/>
              <a:t>malloc</a:t>
            </a:r>
            <a:r>
              <a:rPr lang="en-US" baseline="0" dirty="0" smtClean="0"/>
              <a:t> errors is from </a:t>
            </a:r>
            <a:r>
              <a:rPr lang="en-US" baseline="0" dirty="0" err="1" smtClean="0"/>
              <a:t>valgrind</a:t>
            </a:r>
            <a:r>
              <a:rPr lang="en-US" baseline="0" dirty="0" smtClean="0"/>
              <a:t> itself)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is-IS" baseline="0" dirty="0" smtClean="0"/>
              <a:t>….</a:t>
            </a:r>
          </a:p>
          <a:p>
            <a:endParaRPr lang="is-IS" baseline="0" dirty="0" smtClean="0"/>
          </a:p>
          <a:p>
            <a:endParaRPr lang="is-IS" baseline="0" dirty="0" smtClean="0"/>
          </a:p>
          <a:p>
            <a:r>
              <a:rPr lang="is-IS" baseline="0" dirty="0" smtClean="0"/>
              <a:t>Well, that was overwhelming, and my guess is that you guys won’t have a problem as difficult as this one. This took me a while as I was preparing for sections. </a:t>
            </a:r>
          </a:p>
          <a:p>
            <a:endParaRPr lang="is-IS" baseline="0" dirty="0" smtClean="0"/>
          </a:p>
          <a:p>
            <a:r>
              <a:rPr lang="is-IS" baseline="0" dirty="0" smtClean="0"/>
              <a:t>Let’s run this through gdb to make sure everything we said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6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Partner</a:t>
            </a:r>
            <a:r>
              <a:rPr lang="en-US" baseline="0" dirty="0" smtClean="0"/>
              <a:t> up with someone who has a laptop and come up with the memory diagram for this piece of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69972-49FE-434F-8D68-C8BB7909F5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AD0573E-5B48-4C94-ACCF-BC36259EFF4D}" type="datetimeFigureOut">
              <a:rPr lang="en-US" smtClean="0"/>
              <a:t>7/19/17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F7B39BA-95DC-4A51-8C30-4E03EBE041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333 – Section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C+</a:t>
            </a:r>
            <a:r>
              <a:rPr lang="en-US" dirty="0" smtClean="0"/>
              <a:t>+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108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(?)</a:t>
            </a:r>
          </a:p>
          <a:p>
            <a:r>
              <a:rPr lang="en-US" dirty="0" smtClean="0"/>
              <a:t>C</a:t>
            </a:r>
            <a:r>
              <a:rPr lang="en-US" dirty="0" smtClean="0"/>
              <a:t>++ </a:t>
            </a:r>
            <a:r>
              <a:rPr lang="en-US" dirty="0" smtClean="0"/>
              <a:t>Classes, </a:t>
            </a:r>
            <a:r>
              <a:rPr lang="en-US" dirty="0" smtClean="0"/>
              <a:t>new, delete, etc.</a:t>
            </a:r>
          </a:p>
          <a:p>
            <a:r>
              <a:rPr lang="en-US" dirty="0" smtClean="0"/>
              <a:t>Drawing Memory </a:t>
            </a:r>
            <a:r>
              <a:rPr lang="en-US" dirty="0" smtClean="0"/>
              <a:t>Diagrams</a:t>
            </a:r>
          </a:p>
          <a:p>
            <a:r>
              <a:rPr lang="en-US" dirty="0" smtClean="0"/>
              <a:t>References Revisited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6464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Encapsulation and Abstraction</a:t>
            </a:r>
          </a:p>
          <a:p>
            <a:r>
              <a:rPr lang="en-US" dirty="0" smtClean="0"/>
              <a:t>Access </a:t>
            </a:r>
            <a:r>
              <a:rPr lang="en-US" dirty="0" err="1" smtClean="0"/>
              <a:t>specifiers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Public</a:t>
            </a:r>
            <a:r>
              <a:rPr lang="en-US" dirty="0"/>
              <a:t>: anything outside the class can access it </a:t>
            </a:r>
            <a:endParaRPr lang="en-US" dirty="0" smtClean="0"/>
          </a:p>
          <a:p>
            <a:pPr lvl="1"/>
            <a:r>
              <a:rPr lang="en-US" dirty="0" smtClean="0"/>
              <a:t>Protected</a:t>
            </a:r>
            <a:r>
              <a:rPr lang="en-US" dirty="0"/>
              <a:t>: only this class and derived classes can access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Private</a:t>
            </a:r>
            <a:r>
              <a:rPr lang="en-US" dirty="0"/>
              <a:t>: only this class can access it </a:t>
            </a:r>
          </a:p>
          <a:p>
            <a:r>
              <a:rPr lang="en-US" dirty="0" smtClean="0"/>
              <a:t>Polymorphism </a:t>
            </a:r>
          </a:p>
          <a:p>
            <a:r>
              <a:rPr lang="en-US" dirty="0" smtClean="0"/>
              <a:t>Multiple Inheritance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31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and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is used to allocate objects and primitive data types on the heap </a:t>
            </a:r>
          </a:p>
          <a:p>
            <a:r>
              <a:rPr lang="en-US" dirty="0" smtClean="0"/>
              <a:t>delete is used to </a:t>
            </a:r>
            <a:r>
              <a:rPr lang="en-US" dirty="0" err="1" smtClean="0"/>
              <a:t>deallocate</a:t>
            </a:r>
            <a:r>
              <a:rPr lang="en-US" dirty="0" smtClean="0"/>
              <a:t> these heap allocated objects</a:t>
            </a:r>
          </a:p>
          <a:p>
            <a:r>
              <a:rPr lang="en-US" dirty="0" smtClean="0"/>
              <a:t>Use “delete [ ] array” on an array </a:t>
            </a:r>
          </a:p>
          <a:p>
            <a:r>
              <a:rPr lang="en-US" dirty="0" smtClean="0"/>
              <a:t>Unlike </a:t>
            </a:r>
            <a:r>
              <a:rPr lang="en-US" dirty="0" err="1" smtClean="0"/>
              <a:t>malloc</a:t>
            </a:r>
            <a:r>
              <a:rPr lang="en-US" dirty="0" smtClean="0"/>
              <a:t>() and free(), new and delete are operators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875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diagram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See: </a:t>
            </a:r>
            <a:r>
              <a:rPr lang="en-US" dirty="0" err="1" smtClean="0"/>
              <a:t>BadCopy.cc</a:t>
            </a:r>
            <a:endParaRPr lang="en-US" dirty="0" smtClean="0"/>
          </a:p>
          <a:p>
            <a:r>
              <a:rPr lang="en-US" dirty="0" smtClean="0"/>
              <a:t>See</a:t>
            </a:r>
            <a:r>
              <a:rPr lang="en-US" dirty="0" smtClean="0"/>
              <a:t>: </a:t>
            </a:r>
            <a:r>
              <a:rPr lang="en-US" dirty="0" err="1" smtClean="0"/>
              <a:t>wrapmain.cc</a:t>
            </a:r>
            <a:r>
              <a:rPr lang="en-US" dirty="0" smtClean="0"/>
              <a:t>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IntArrayList.h</a:t>
            </a:r>
            <a:endParaRPr lang="en-US" dirty="0" smtClean="0"/>
          </a:p>
          <a:p>
            <a:r>
              <a:rPr lang="en-US" dirty="0" smtClean="0"/>
              <a:t>What does memory look like when you call the default constructor? </a:t>
            </a:r>
          </a:p>
          <a:p>
            <a:r>
              <a:rPr lang="en-US" dirty="0" smtClean="0"/>
              <a:t>How about the copy constructor?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17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Memory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439" y="990600"/>
            <a:ext cx="9372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#define MAXSIZE 3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class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latin typeface="Courier New"/>
                <a:cs typeface="Courier New"/>
              </a:rPr>
              <a:t>IntArrayList</a:t>
            </a:r>
            <a:r>
              <a:rPr lang="en-US" sz="1400" b="1" dirty="0" smtClean="0">
                <a:latin typeface="Courier New"/>
                <a:cs typeface="Courier New"/>
              </a:rPr>
              <a:t> {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FF6600"/>
                </a:solidFill>
                <a:latin typeface="Courier New"/>
                <a:cs typeface="Courier New"/>
              </a:rPr>
              <a:t>public</a:t>
            </a:r>
            <a:r>
              <a:rPr lang="en-US" sz="1400" b="1" dirty="0" smtClean="0"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latin typeface="Courier New"/>
                <a:cs typeface="Courier New"/>
              </a:rPr>
              <a:t>IntArrayList</a:t>
            </a:r>
            <a:r>
              <a:rPr lang="en-US" sz="1400" b="1" dirty="0" smtClean="0">
                <a:latin typeface="Courier New"/>
                <a:cs typeface="Courier New"/>
              </a:rPr>
              <a:t>() : array_(new </a:t>
            </a:r>
            <a:r>
              <a:rPr lang="en-US" sz="1400" b="1" dirty="0" err="1" smtClean="0"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latin typeface="Courier New"/>
                <a:cs typeface="Courier New"/>
              </a:rPr>
              <a:t>[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]), 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_(0), 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_(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) { }</a:t>
            </a:r>
          </a:p>
          <a:p>
            <a:pPr marL="0" indent="0">
              <a:buNone/>
            </a:pP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latin typeface="Courier New"/>
                <a:cs typeface="Courier New"/>
              </a:rPr>
              <a:t>IntArrayList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const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*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const </a:t>
            </a:r>
            <a:r>
              <a:rPr lang="en-US" sz="1400" b="1" dirty="0" err="1" smtClean="0">
                <a:latin typeface="Courier New"/>
                <a:cs typeface="Courier New"/>
              </a:rPr>
              <a:t>arr</a:t>
            </a:r>
            <a:r>
              <a:rPr lang="en-US" sz="1400" b="1" dirty="0" smtClean="0"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size_t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) : 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_(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), 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_(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_*2) 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array_ = new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latin typeface="Courier New"/>
                <a:cs typeface="Courier New"/>
              </a:rPr>
              <a:t>[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_];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memcpy</a:t>
            </a:r>
            <a:r>
              <a:rPr lang="en-US" sz="1400" b="1" dirty="0" smtClean="0">
                <a:latin typeface="Courier New"/>
                <a:cs typeface="Courier New"/>
              </a:rPr>
              <a:t>(array_, </a:t>
            </a:r>
            <a:r>
              <a:rPr lang="en-US" sz="1400" b="1" dirty="0" err="1" smtClean="0">
                <a:latin typeface="Courier New"/>
                <a:cs typeface="Courier New"/>
              </a:rPr>
              <a:t>arr</a:t>
            </a:r>
            <a:r>
              <a:rPr lang="en-US" sz="1400" b="1" dirty="0" smtClean="0">
                <a:latin typeface="Courier New"/>
                <a:cs typeface="Courier New"/>
              </a:rPr>
              <a:t>, 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 *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sizeof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)</a:t>
            </a:r>
            <a:r>
              <a:rPr lang="en-US" sz="1400" b="1" dirty="0" smtClean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}</a:t>
            </a:r>
          </a:p>
          <a:p>
            <a:pPr marL="0" indent="0">
              <a:buNone/>
            </a:pP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latin typeface="Courier New"/>
                <a:cs typeface="Courier New"/>
              </a:rPr>
              <a:t>IntArrayList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const </a:t>
            </a:r>
            <a:r>
              <a:rPr lang="en-US" sz="1400" b="1" dirty="0" err="1" smtClean="0">
                <a:latin typeface="Courier New"/>
                <a:cs typeface="Courier New"/>
              </a:rPr>
              <a:t>IntArrayList</a:t>
            </a:r>
            <a:r>
              <a:rPr lang="en-US" sz="1400" b="1" dirty="0" smtClean="0">
                <a:latin typeface="Courier New"/>
                <a:cs typeface="Courier New"/>
              </a:rPr>
              <a:t> &amp;</a:t>
            </a:r>
            <a:r>
              <a:rPr lang="en-US" sz="1400" b="1" dirty="0" err="1" smtClean="0">
                <a:latin typeface="Courier New"/>
                <a:cs typeface="Courier New"/>
              </a:rPr>
              <a:t>rhs</a:t>
            </a:r>
            <a:r>
              <a:rPr lang="en-US" sz="1400" b="1" dirty="0" smtClean="0">
                <a:latin typeface="Courier New"/>
                <a:cs typeface="Courier New"/>
              </a:rPr>
              <a:t>) {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_ = </a:t>
            </a:r>
            <a:r>
              <a:rPr lang="en-US" sz="1400" b="1" dirty="0" err="1" smtClean="0">
                <a:latin typeface="Courier New"/>
                <a:cs typeface="Courier New"/>
              </a:rPr>
              <a:t>rhs.len</a:t>
            </a:r>
            <a:r>
              <a:rPr lang="en-US" sz="1400" b="1" dirty="0" smtClean="0">
                <a:latin typeface="Courier New"/>
                <a:cs typeface="Courier New"/>
              </a:rPr>
              <a:t>_;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 = </a:t>
            </a:r>
            <a:r>
              <a:rPr lang="en-US" sz="1400" b="1" dirty="0" err="1" smtClean="0">
                <a:latin typeface="Courier New"/>
                <a:cs typeface="Courier New"/>
              </a:rPr>
              <a:t>rhs.maxsize</a:t>
            </a:r>
            <a:r>
              <a:rPr lang="en-US" sz="1400" b="1" dirty="0" smtClean="0">
                <a:latin typeface="Courier New"/>
                <a:cs typeface="Courier New"/>
              </a:rPr>
              <a:t>_;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array_ = new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latin typeface="Courier New"/>
                <a:cs typeface="Courier New"/>
              </a:rPr>
              <a:t>[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_];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memcpy</a:t>
            </a:r>
            <a:r>
              <a:rPr lang="en-US" sz="1400" b="1" dirty="0" smtClean="0">
                <a:latin typeface="Courier New"/>
                <a:cs typeface="Courier New"/>
              </a:rPr>
              <a:t>(array_, </a:t>
            </a:r>
            <a:r>
              <a:rPr lang="en-US" sz="1400" b="1" dirty="0" err="1" smtClean="0">
                <a:latin typeface="Courier New"/>
                <a:cs typeface="Courier New"/>
              </a:rPr>
              <a:t>rhs.array</a:t>
            </a:r>
            <a:r>
              <a:rPr lang="en-US" sz="1400" b="1" dirty="0" smtClean="0">
                <a:latin typeface="Courier New"/>
                <a:cs typeface="Courier New"/>
              </a:rPr>
              <a:t>_, 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 *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sizeof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)</a:t>
            </a:r>
            <a:r>
              <a:rPr lang="en-US" sz="1400" b="1" dirty="0" smtClean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}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...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FF6600"/>
                </a:solidFill>
                <a:latin typeface="Courier New"/>
                <a:cs typeface="Courier New"/>
              </a:rPr>
              <a:t>private</a:t>
            </a:r>
            <a:r>
              <a:rPr lang="en-US" sz="1400" b="1" dirty="0" smtClean="0">
                <a:latin typeface="Courier New"/>
                <a:cs typeface="Courier New"/>
              </a:rPr>
              <a:t>: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int</a:t>
            </a:r>
            <a:r>
              <a:rPr lang="en-US" sz="1400" b="1" dirty="0" smtClean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*array_;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size_t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latin typeface="Courier New"/>
                <a:cs typeface="Courier New"/>
              </a:rPr>
              <a:t>len</a:t>
            </a:r>
            <a:r>
              <a:rPr lang="en-US" sz="1400" b="1" dirty="0" smtClean="0">
                <a:latin typeface="Courier New"/>
                <a:cs typeface="Courier New"/>
              </a:rPr>
              <a:t>_;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  </a:t>
            </a:r>
            <a:r>
              <a:rPr lang="en-US" sz="1400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size_t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latin typeface="Courier New"/>
                <a:cs typeface="Courier New"/>
              </a:rPr>
              <a:t>maxsize</a:t>
            </a:r>
            <a:r>
              <a:rPr lang="en-US" sz="1400" b="1" dirty="0" smtClean="0">
                <a:latin typeface="Courier New"/>
                <a:cs typeface="Courier New"/>
              </a:rPr>
              <a:t>_;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40129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diagram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184073" cy="4876800"/>
          </a:xfrm>
        </p:spPr>
        <p:txBody>
          <a:bodyPr numCol="1"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Wrap {</a:t>
            </a:r>
          </a:p>
          <a:p>
            <a:pPr>
              <a:buNone/>
            </a:pP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Wrap() : p_(</a:t>
            </a:r>
            <a:r>
              <a:rPr lang="en-US" b="1" dirty="0" err="1" smtClean="0">
                <a:solidFill>
                  <a:srgbClr val="FF6600"/>
                </a:solidFill>
                <a:latin typeface="Courier New"/>
                <a:cs typeface="Courier New"/>
              </a:rPr>
              <a:t>nullptr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 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Wrap(</a:t>
            </a:r>
            <a:r>
              <a:rPr lang="en-US" b="1" dirty="0" err="1" smtClean="0">
                <a:latin typeface="Courier New"/>
                <a:cs typeface="Courier New"/>
              </a:rPr>
              <a:t>IntArrayList</a:t>
            </a:r>
            <a:r>
              <a:rPr lang="en-US" b="1" dirty="0" smtClean="0">
                <a:latin typeface="Courier New"/>
                <a:cs typeface="Courier New"/>
              </a:rPr>
              <a:t>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: p_(p) { *p_ = *p; 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/>
                <a:cs typeface="Courier New"/>
              </a:rPr>
              <a:t>IntArrayList</a:t>
            </a:r>
            <a:r>
              <a:rPr lang="en-US" b="1" dirty="0" smtClean="0">
                <a:latin typeface="Courier New"/>
                <a:cs typeface="Courier New"/>
              </a:rPr>
              <a:t>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p() 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const</a:t>
            </a:r>
          </a:p>
          <a:p>
            <a:pPr>
              <a:buNone/>
            </a:pP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return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p_;}</a:t>
            </a:r>
          </a:p>
          <a:p>
            <a:pPr>
              <a:buNone/>
            </a:pP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/>
                <a:cs typeface="Courier New"/>
              </a:rPr>
              <a:t>IntArrayList</a:t>
            </a:r>
            <a:r>
              <a:rPr lang="en-US" b="1" dirty="0" smtClean="0">
                <a:latin typeface="Courier New"/>
                <a:cs typeface="Courier New"/>
              </a:rPr>
              <a:t> *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p_;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b="1" dirty="0" smtClean="0">
              <a:solidFill>
                <a:srgbClr val="008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List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/>
                <a:cs typeface="Courier New"/>
              </a:rPr>
              <a:t>IntArrayList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75019" y="1524000"/>
            <a:ext cx="421178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Wrap 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Wrap b(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new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IntArrayList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List c { 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List d {*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b.p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 = 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c = 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Wrap *e;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e = &amp;a;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Wrap *f = 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new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Wrap(&amp;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d.v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List *g =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new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List;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g-&gt;v = *(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new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IntArrayList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delete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6600"/>
                </a:solidFill>
                <a:latin typeface="Courier New"/>
                <a:cs typeface="Courier New"/>
              </a:rPr>
              <a:t>delete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g;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8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A) Create a Memory Diagram for the following code:</a:t>
            </a:r>
            <a:endParaRPr lang="en-US" dirty="0"/>
          </a:p>
          <a:p>
            <a:pPr>
              <a:buNone/>
            </a:pP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IntArrayList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IntArrayList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*b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IntArrayList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List l { a };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List m { *b 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Wrap w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(b);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/>
                <a:cs typeface="Courier New"/>
              </a:rPr>
              <a:t>delete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cs typeface="Courier New" pitchFamily="49" charset="0"/>
              </a:rPr>
              <a:t>B) Identify any potential leaks (if any)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2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</a:t>
            </a:r>
            <a:r>
              <a:rPr lang="en-US" dirty="0" err="1" smtClean="0"/>
              <a:t>wrapmain.cc</a:t>
            </a:r>
            <a:r>
              <a:rPr lang="en-US" dirty="0" smtClean="0"/>
              <a:t> and </a:t>
            </a:r>
            <a:r>
              <a:rPr lang="en-US" dirty="0" err="1" smtClean="0"/>
              <a:t>IntArrayList.h</a:t>
            </a:r>
            <a:r>
              <a:rPr lang="en-US" dirty="0" smtClean="0"/>
              <a:t> such that there are no memory leaks in </a:t>
            </a:r>
            <a:r>
              <a:rPr lang="en-US" dirty="0" err="1" smtClean="0"/>
              <a:t>wrapmain.cc</a:t>
            </a:r>
            <a:endParaRPr lang="en-US" dirty="0"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8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13113</TotalTime>
  <Words>960</Words>
  <Application>Microsoft Macintosh PowerPoint</Application>
  <PresentationFormat>On-screen Show (4:3)</PresentationFormat>
  <Paragraphs>150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CSE 333 – Section 5</vt:lpstr>
      <vt:lpstr>Overview</vt:lpstr>
      <vt:lpstr>C++ classes</vt:lpstr>
      <vt:lpstr>new and delete</vt:lpstr>
      <vt:lpstr>Memory diagram</vt:lpstr>
      <vt:lpstr>Memory diagram</vt:lpstr>
      <vt:lpstr>Memory diagram</vt:lpstr>
      <vt:lpstr>Exercise 1</vt:lpstr>
      <vt:lpstr>Exercise 2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333 – Section 1</dc:title>
  <dc:creator>vasisht</dc:creator>
  <cp:lastModifiedBy>Soumya Vasisht</cp:lastModifiedBy>
  <cp:revision>93</cp:revision>
  <dcterms:created xsi:type="dcterms:W3CDTF">2012-06-20T05:35:36Z</dcterms:created>
  <dcterms:modified xsi:type="dcterms:W3CDTF">2017-07-19T21:46:55Z</dcterms:modified>
</cp:coreProperties>
</file>