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80" r:id="rId3"/>
    <p:sldId id="268" r:id="rId4"/>
    <p:sldId id="275" r:id="rId5"/>
    <p:sldId id="261" r:id="rId6"/>
    <p:sldId id="262" r:id="rId7"/>
    <p:sldId id="260" r:id="rId8"/>
    <p:sldId id="259" r:id="rId9"/>
    <p:sldId id="278" r:id="rId10"/>
    <p:sldId id="276" r:id="rId11"/>
    <p:sldId id="279" r:id="rId12"/>
    <p:sldId id="271" r:id="rId13"/>
    <p:sldId id="263" r:id="rId14"/>
    <p:sldId id="281" r:id="rId15"/>
    <p:sldId id="273" r:id="rId16"/>
    <p:sldId id="274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573" autoAdjust="0"/>
  </p:normalViewPr>
  <p:slideViewPr>
    <p:cSldViewPr>
      <p:cViewPr varScale="1">
        <p:scale>
          <a:sx n="55" d="100"/>
          <a:sy n="55" d="100"/>
        </p:scale>
        <p:origin x="183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7E7B9-0C0D-0444-8C27-4970AF6D98EA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D52EC4-4A89-CA4A-8B7A-0590E25C3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591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52EC4-4A89-CA4A-8B7A-0590E25C37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192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So, here’s a short example</a:t>
            </a:r>
            <a:r>
              <a:rPr lang="en-US" baseline="0" dirty="0" smtClean="0"/>
              <a:t> of reading a file.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Demo another example: </a:t>
            </a:r>
            <a:r>
              <a:rPr lang="en-US" baseline="0" dirty="0" err="1" smtClean="0"/>
              <a:t>filedump.c</a:t>
            </a:r>
            <a:r>
              <a:rPr lang="en-US" baseline="0" dirty="0" smtClean="0"/>
              <a:t> (run on </a:t>
            </a:r>
            <a:r>
              <a:rPr lang="en-US" baseline="0" dirty="0" err="1" smtClean="0"/>
              <a:t>attu</a:t>
            </a:r>
            <a:r>
              <a:rPr lang="en-US" baseline="0" dirty="0" smtClean="0"/>
              <a:t>) – which essentially reads and prints out the contents of a file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r>
              <a:rPr lang="en-US" baseline="0" dirty="0" smtClean="0"/>
              <a:t>Demo with a working file,</a:t>
            </a:r>
          </a:p>
          <a:p>
            <a:r>
              <a:rPr lang="en-US" baseline="0" dirty="0" smtClean="0"/>
              <a:t> and with nothing,</a:t>
            </a:r>
          </a:p>
          <a:p>
            <a:r>
              <a:rPr lang="en-US" baseline="0" dirty="0" smtClean="0"/>
              <a:t>and with a directory</a:t>
            </a:r>
            <a:endParaRPr lang="en-US" dirty="0" smtClean="0"/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52EC4-4A89-CA4A-8B7A-0590E25C37E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198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52EC4-4A89-CA4A-8B7A-0590E25C37E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275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52EC4-4A89-CA4A-8B7A-0590E25C37E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3200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</a:t>
            </a:r>
            <a:r>
              <a:rPr lang="en-US" baseline="0" dirty="0" smtClean="0"/>
              <a:t> for reading directories we have two options:</a:t>
            </a:r>
          </a:p>
          <a:p>
            <a:r>
              <a:rPr lang="en-US" baseline="0" dirty="0" err="1" smtClean="0"/>
              <a:t>Readdir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readdir_r</a:t>
            </a:r>
            <a:r>
              <a:rPr lang="en-US" baseline="0" dirty="0" smtClean="0"/>
              <a:t> (which isn’t shown). </a:t>
            </a:r>
          </a:p>
          <a:p>
            <a:r>
              <a:rPr lang="en-US" baseline="0" dirty="0" err="1" smtClean="0"/>
              <a:t>Readdir</a:t>
            </a:r>
            <a:r>
              <a:rPr lang="en-US" baseline="0" dirty="0" smtClean="0"/>
              <a:t> accepts the DIR* as a parameter and will return a </a:t>
            </a:r>
            <a:r>
              <a:rPr lang="en-US" baseline="0" dirty="0" err="1" smtClean="0"/>
              <a:t>struct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dirent</a:t>
            </a:r>
            <a:r>
              <a:rPr lang="en-US" baseline="0" dirty="0" smtClean="0"/>
              <a:t> *, which points to a </a:t>
            </a:r>
            <a:r>
              <a:rPr lang="en-US" baseline="0" dirty="0" err="1" smtClean="0"/>
              <a:t>struct</a:t>
            </a:r>
            <a:r>
              <a:rPr lang="en-US" baseline="0" dirty="0" smtClean="0"/>
              <a:t> like the one shown below. This </a:t>
            </a:r>
            <a:r>
              <a:rPr lang="en-US" baseline="0" dirty="0" err="1" smtClean="0"/>
              <a:t>struct</a:t>
            </a:r>
            <a:r>
              <a:rPr lang="en-US" baseline="0" dirty="0" smtClean="0"/>
              <a:t> represents an entry in the directory, (whether it be file or directory) so hence the name, </a:t>
            </a:r>
            <a:r>
              <a:rPr lang="en-US" baseline="0" dirty="0" err="1" smtClean="0"/>
              <a:t>dirent</a:t>
            </a:r>
            <a:r>
              <a:rPr lang="en-US" baseline="0" dirty="0" smtClean="0"/>
              <a:t>. Please note that in this class we’ll only be concerned about </a:t>
            </a:r>
            <a:r>
              <a:rPr lang="en-US" baseline="0" dirty="0" err="1" smtClean="0"/>
              <a:t>d_name</a:t>
            </a:r>
            <a:r>
              <a:rPr lang="en-US" baseline="0" dirty="0" smtClean="0"/>
              <a:t>, the directory entry name. Feel free to look up the rest though.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Why do we have two ways of doing the same thing? Well </a:t>
            </a:r>
            <a:r>
              <a:rPr lang="en-US" baseline="0" dirty="0" err="1" smtClean="0"/>
              <a:t>readdir</a:t>
            </a:r>
            <a:r>
              <a:rPr lang="en-US" baseline="0" dirty="0" smtClean="0"/>
              <a:t> is nice if only one thread is reading from a directory. But this is problematic with multiple threads reading from the same directory. </a:t>
            </a:r>
            <a:r>
              <a:rPr lang="en-US" baseline="0" dirty="0" err="1" smtClean="0"/>
              <a:t>readdir_r</a:t>
            </a:r>
            <a:r>
              <a:rPr lang="en-US" baseline="0" dirty="0" smtClean="0"/>
              <a:t> on the is the thread safe reentrant version of </a:t>
            </a:r>
            <a:r>
              <a:rPr lang="en-US" baseline="0" dirty="0" err="1" smtClean="0"/>
              <a:t>readdir</a:t>
            </a:r>
            <a:r>
              <a:rPr lang="en-US" baseline="0" dirty="0" smtClean="0"/>
              <a:t>. However, it has buffer overflow problems because of implicit length of user supplied buffer in the second argument. Not too important to know but look up “</a:t>
            </a:r>
            <a:r>
              <a:rPr lang="en-US" baseline="0" dirty="0" err="1" smtClean="0"/>
              <a:t>readdir_r</a:t>
            </a:r>
            <a:r>
              <a:rPr lang="en-US" baseline="0" dirty="0" smtClean="0"/>
              <a:t> considered harmful” if you’re interested. In this class it’s ok to use the </a:t>
            </a:r>
            <a:r>
              <a:rPr lang="en-US" baseline="0" dirty="0" err="1" smtClean="0"/>
              <a:t>readdir</a:t>
            </a:r>
            <a:r>
              <a:rPr lang="en-US" baseline="0" dirty="0" smtClean="0"/>
              <a:t> function, and for simplicity we recommend you to use </a:t>
            </a:r>
            <a:r>
              <a:rPr lang="en-US" baseline="0" dirty="0" err="1" smtClean="0"/>
              <a:t>readdir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Clint.py</a:t>
            </a:r>
            <a:r>
              <a:rPr lang="en-US" baseline="0" dirty="0" smtClean="0"/>
              <a:t> may give a warning for using </a:t>
            </a:r>
            <a:r>
              <a:rPr lang="en-US" baseline="0" dirty="0" err="1" smtClean="0"/>
              <a:t>readdir</a:t>
            </a:r>
            <a:r>
              <a:rPr lang="en-US" baseline="0" dirty="0" smtClean="0"/>
              <a:t> instead of </a:t>
            </a:r>
            <a:r>
              <a:rPr lang="en-US" baseline="0" dirty="0" err="1" smtClean="0"/>
              <a:t>readdir_r</a:t>
            </a:r>
            <a:r>
              <a:rPr lang="en-US" baseline="0" dirty="0" smtClean="0"/>
              <a:t> but you can ignore those warnings.</a:t>
            </a:r>
          </a:p>
          <a:p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/>
            </a:r>
            <a:br>
              <a:rPr lang="en-US" baseline="0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52EC4-4A89-CA4A-8B7A-0590E25C37E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654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Demo: </a:t>
            </a:r>
            <a:r>
              <a:rPr lang="en-US" baseline="0" dirty="0" err="1" smtClean="0"/>
              <a:t>dirdump.c</a:t>
            </a:r>
            <a:r>
              <a:rPr lang="en-US" baseline="0" dirty="0" smtClean="0"/>
              <a:t>. (also prints out hidden file starts with a dot history)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52EC4-4A89-CA4A-8B7A-0590E25C37E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1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</a:t>
            </a:r>
            <a:r>
              <a:rPr lang="en-US" baseline="0" dirty="0" smtClean="0"/>
              <a:t> are exercises and </a:t>
            </a:r>
            <a:r>
              <a:rPr lang="en-US" baseline="0" dirty="0" err="1" smtClean="0"/>
              <a:t>hw</a:t>
            </a:r>
            <a:r>
              <a:rPr lang="en-US" baseline="0" dirty="0" smtClean="0"/>
              <a:t> going?</a:t>
            </a:r>
          </a:p>
          <a:p>
            <a:r>
              <a:rPr lang="en-US" baseline="0" dirty="0" smtClean="0"/>
              <a:t>	test suite is good, but write your own unit tests, if you make little progress debugging against </a:t>
            </a:r>
            <a:r>
              <a:rPr lang="en-US" baseline="0" dirty="0" err="1" smtClean="0"/>
              <a:t>test_suite</a:t>
            </a:r>
            <a:r>
              <a:rPr lang="en-US" baseline="0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52EC4-4A89-CA4A-8B7A-0590E25C37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99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52EC4-4A89-CA4A-8B7A-0590E25C37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426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NOTE:</a:t>
            </a:r>
          </a:p>
          <a:p>
            <a:r>
              <a:rPr lang="en-US" baseline="0" dirty="0" smtClean="0"/>
              <a:t>C-version of </a:t>
            </a:r>
            <a:r>
              <a:rPr lang="en-US" baseline="0" dirty="0" err="1" smtClean="0"/>
              <a:t>fsync</a:t>
            </a:r>
            <a:r>
              <a:rPr lang="en-US" baseline="0" dirty="0" smtClean="0"/>
              <a:t>() is </a:t>
            </a:r>
            <a:r>
              <a:rPr lang="en-US" baseline="0" dirty="0" err="1" smtClean="0"/>
              <a:t>fflush</a:t>
            </a:r>
            <a:r>
              <a:rPr lang="en-US" baseline="0" dirty="0" smtClean="0"/>
              <a:t>()</a:t>
            </a:r>
          </a:p>
          <a:p>
            <a:r>
              <a:rPr lang="en-US" baseline="0" dirty="0" smtClean="0"/>
              <a:t>POSIX-version of </a:t>
            </a:r>
            <a:r>
              <a:rPr lang="en-US" baseline="0" dirty="0" err="1" smtClean="0"/>
              <a:t>fseek</a:t>
            </a:r>
            <a:r>
              <a:rPr lang="en-US" baseline="0" dirty="0" smtClean="0"/>
              <a:t>() is </a:t>
            </a:r>
            <a:r>
              <a:rPr lang="en-US" baseline="0" dirty="0" err="1" smtClean="0"/>
              <a:t>lseek</a:t>
            </a:r>
            <a:r>
              <a:rPr lang="en-US" baseline="0" dirty="0" smtClean="0"/>
              <a:t>()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52EC4-4A89-CA4A-8B7A-0590E25C37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375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52EC4-4A89-CA4A-8B7A-0590E25C37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96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52EC4-4A89-CA4A-8B7A-0590E25C37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373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52EC4-4A89-CA4A-8B7A-0590E25C37E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665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52EC4-4A89-CA4A-8B7A-0590E25C37E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481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52EC4-4A89-CA4A-8B7A-0590E25C37E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10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7BFB-2E21-4393-B729-E972FEEE9458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8BB2-6AB6-4BEE-9EAA-2B906659457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7BFB-2E21-4393-B729-E972FEEE9458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8BB2-6AB6-4BEE-9EAA-2B9066594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7BFB-2E21-4393-B729-E972FEEE9458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8BB2-6AB6-4BEE-9EAA-2B9066594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7BFB-2E21-4393-B729-E972FEEE9458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8BB2-6AB6-4BEE-9EAA-2B9066594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7BFB-2E21-4393-B729-E972FEEE9458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8BB2-6AB6-4BEE-9EAA-2B906659457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7BFB-2E21-4393-B729-E972FEEE9458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8BB2-6AB6-4BEE-9EAA-2B9066594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7BFB-2E21-4393-B729-E972FEEE9458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8BB2-6AB6-4BEE-9EAA-2B906659457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7BFB-2E21-4393-B729-E972FEEE9458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8BB2-6AB6-4BEE-9EAA-2B9066594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7BFB-2E21-4393-B729-E972FEEE9458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8BB2-6AB6-4BEE-9EAA-2B9066594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7BFB-2E21-4393-B729-E972FEEE9458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8BB2-6AB6-4BEE-9EAA-2B906659457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7BFB-2E21-4393-B729-E972FEEE9458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8BB2-6AB6-4BEE-9EAA-2B9066594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A717BFB-2E21-4393-B729-E972FEEE9458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2BD8BB2-6AB6-4BEE-9EAA-2B90665945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333 – Section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POSIX I/O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89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 </a:t>
            </a:r>
            <a:r>
              <a:rPr lang="en-US" dirty="0"/>
              <a:t>the man </a:t>
            </a:r>
            <a:r>
              <a:rPr lang="en-US" dirty="0" smtClean="0"/>
              <a:t>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</a:t>
            </a:r>
            <a:r>
              <a:rPr lang="en-US" dirty="0"/>
              <a:t>sure you’re reading the correct man page for a specific call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Ex. If you write “man read” you’ll get the shell command rather than the system </a:t>
            </a:r>
            <a:r>
              <a:rPr lang="en-US" dirty="0" smtClean="0"/>
              <a:t>call</a:t>
            </a:r>
          </a:p>
          <a:p>
            <a:endParaRPr lang="en-US" dirty="0"/>
          </a:p>
          <a:p>
            <a:pPr marL="18288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[Man man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smtClean="0"/>
              <a:t>      You </a:t>
            </a:r>
            <a:r>
              <a:rPr lang="en-US" dirty="0" smtClean="0"/>
              <a:t>can </a:t>
            </a:r>
            <a:r>
              <a:rPr lang="en-US" dirty="0"/>
              <a:t>see the system calls are in section </a:t>
            </a:r>
            <a:r>
              <a:rPr lang="en-US" dirty="0" smtClean="0"/>
              <a:t>2</a:t>
            </a:r>
          </a:p>
          <a:p>
            <a:pPr marL="18288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[Man 2 read] </a:t>
            </a:r>
            <a:r>
              <a:rPr lang="en-US" dirty="0"/>
              <a:t> Here’s the system call read</a:t>
            </a:r>
            <a:r>
              <a:rPr lang="en-US" dirty="0" smtClean="0"/>
              <a:t>.</a:t>
            </a:r>
          </a:p>
          <a:p>
            <a:pPr marL="182880" lvl="1"/>
            <a:endParaRPr lang="en-US" dirty="0" smtClean="0"/>
          </a:p>
          <a:p>
            <a:pPr marL="18288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82880" lvl="1"/>
            <a:endParaRPr lang="en-US" dirty="0"/>
          </a:p>
          <a:p>
            <a:pPr marL="182880"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38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a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300" b="1" dirty="0">
                <a:solidFill>
                  <a:schemeClr val="accent5">
                    <a:lumMod val="75000"/>
                  </a:schemeClr>
                </a:solidFill>
                <a:latin typeface="Courier New"/>
                <a:cs typeface="Courier New"/>
              </a:rPr>
              <a:t>#include &lt;</a:t>
            </a:r>
            <a:r>
              <a:rPr lang="en-US" sz="2300" b="1" dirty="0" err="1">
                <a:solidFill>
                  <a:schemeClr val="accent5">
                    <a:lumMod val="75000"/>
                  </a:schemeClr>
                </a:solidFill>
                <a:latin typeface="Courier New"/>
                <a:cs typeface="Courier New"/>
              </a:rPr>
              <a:t>errno.h</a:t>
            </a:r>
            <a:r>
              <a:rPr lang="en-US" sz="2300" b="1" dirty="0">
                <a:solidFill>
                  <a:schemeClr val="accent5">
                    <a:lumMod val="75000"/>
                  </a:schemeClr>
                </a:solidFill>
                <a:latin typeface="Courier New"/>
                <a:cs typeface="Courier New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b="1" dirty="0">
                <a:solidFill>
                  <a:schemeClr val="accent5">
                    <a:lumMod val="75000"/>
                  </a:schemeClr>
                </a:solidFill>
                <a:latin typeface="Courier New"/>
                <a:cs typeface="Courier New"/>
              </a:rPr>
              <a:t>#include &lt;</a:t>
            </a:r>
            <a:r>
              <a:rPr lang="en-US" sz="2300" b="1" dirty="0" err="1">
                <a:solidFill>
                  <a:schemeClr val="accent5">
                    <a:lumMod val="75000"/>
                  </a:schemeClr>
                </a:solidFill>
                <a:latin typeface="Courier New"/>
                <a:cs typeface="Courier New"/>
              </a:rPr>
              <a:t>unistd.h</a:t>
            </a:r>
            <a:r>
              <a:rPr lang="en-US" sz="2300" b="1" dirty="0">
                <a:solidFill>
                  <a:schemeClr val="accent5">
                    <a:lumMod val="75000"/>
                  </a:schemeClr>
                </a:solidFill>
                <a:latin typeface="Courier New"/>
                <a:cs typeface="Courier New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endParaRPr lang="en-US" sz="2600" b="1" dirty="0">
              <a:latin typeface="Courier New"/>
              <a:cs typeface="Courier New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600" b="1" dirty="0">
                <a:latin typeface="Courier New"/>
                <a:cs typeface="Courier New"/>
              </a:rPr>
              <a:t>...</a:t>
            </a:r>
          </a:p>
          <a:p>
            <a:pPr marL="0" indent="0">
              <a:spcBef>
                <a:spcPts val="0"/>
              </a:spcBef>
              <a:buNone/>
            </a:pPr>
            <a:endParaRPr lang="en-US" sz="2600" b="1" dirty="0">
              <a:latin typeface="Courier New"/>
              <a:cs typeface="Courier New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600" b="1" dirty="0">
                <a:latin typeface="Courier New"/>
                <a:cs typeface="Courier New"/>
              </a:rPr>
              <a:t>  </a:t>
            </a:r>
            <a:r>
              <a:rPr lang="en-US" sz="2300" b="1" dirty="0">
                <a:solidFill>
                  <a:srgbClr val="008000"/>
                </a:solidFill>
                <a:latin typeface="Courier New"/>
                <a:cs typeface="Courier New"/>
              </a:rPr>
              <a:t>char</a:t>
            </a:r>
            <a:r>
              <a:rPr lang="en-US" sz="2600" b="1" dirty="0">
                <a:latin typeface="Courier New"/>
                <a:cs typeface="Courier New"/>
              </a:rPr>
              <a:t> *</a:t>
            </a:r>
            <a:r>
              <a:rPr lang="en-US" sz="2600" b="1" dirty="0" err="1">
                <a:latin typeface="Courier New"/>
                <a:cs typeface="Courier New"/>
              </a:rPr>
              <a:t>buf</a:t>
            </a:r>
            <a:r>
              <a:rPr lang="en-US" sz="2600" b="1" dirty="0">
                <a:latin typeface="Courier New"/>
                <a:cs typeface="Courier New"/>
              </a:rPr>
              <a:t> = ...;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b="1" dirty="0">
                <a:latin typeface="Courier New"/>
                <a:cs typeface="Courier New"/>
              </a:rPr>
              <a:t>  </a:t>
            </a:r>
            <a:r>
              <a:rPr lang="en-US" sz="2300" b="1" dirty="0">
                <a:solidFill>
                  <a:srgbClr val="008000"/>
                </a:solidFill>
                <a:latin typeface="Courier New"/>
                <a:cs typeface="Courier New"/>
              </a:rPr>
              <a:t>int</a:t>
            </a:r>
            <a:r>
              <a:rPr lang="en-US" sz="2600" b="1" dirty="0">
                <a:latin typeface="Courier New"/>
                <a:cs typeface="Courier New"/>
              </a:rPr>
              <a:t> </a:t>
            </a:r>
            <a:r>
              <a:rPr lang="en-US" sz="2600" b="1" dirty="0" err="1">
                <a:latin typeface="Courier New"/>
                <a:cs typeface="Courier New"/>
              </a:rPr>
              <a:t>bytes_left</a:t>
            </a:r>
            <a:r>
              <a:rPr lang="en-US" sz="2600" b="1" dirty="0">
                <a:latin typeface="Courier New"/>
                <a:cs typeface="Courier New"/>
              </a:rPr>
              <a:t> = n;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b="1" dirty="0">
                <a:latin typeface="Courier New"/>
                <a:cs typeface="Courier New"/>
              </a:rPr>
              <a:t>  </a:t>
            </a:r>
            <a:r>
              <a:rPr lang="en-US" sz="2300" b="1" dirty="0">
                <a:solidFill>
                  <a:srgbClr val="008000"/>
                </a:solidFill>
                <a:latin typeface="Courier New"/>
                <a:cs typeface="Courier New"/>
              </a:rPr>
              <a:t>int</a:t>
            </a:r>
            <a:r>
              <a:rPr lang="en-US" sz="2600" b="1" dirty="0">
                <a:latin typeface="Courier New"/>
                <a:cs typeface="Courier New"/>
              </a:rPr>
              <a:t> result = 0;</a:t>
            </a:r>
          </a:p>
          <a:p>
            <a:pPr marL="0" indent="0">
              <a:spcBef>
                <a:spcPts val="0"/>
              </a:spcBef>
              <a:buNone/>
            </a:pPr>
            <a:endParaRPr lang="en-US" sz="2600" b="1" dirty="0">
              <a:latin typeface="Courier New"/>
              <a:cs typeface="Courier New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300" b="1" dirty="0">
                <a:solidFill>
                  <a:srgbClr val="008000"/>
                </a:solidFill>
                <a:latin typeface="Courier New"/>
                <a:cs typeface="Courier New"/>
              </a:rPr>
              <a:t>  while </a:t>
            </a:r>
            <a:r>
              <a:rPr lang="en-US" sz="2600" b="1" dirty="0">
                <a:latin typeface="Courier New"/>
                <a:cs typeface="Courier New"/>
              </a:rPr>
              <a:t>(</a:t>
            </a:r>
            <a:r>
              <a:rPr lang="en-US" sz="2600" b="1" dirty="0" err="1">
                <a:latin typeface="Courier New"/>
                <a:cs typeface="Courier New"/>
              </a:rPr>
              <a:t>bytes_left</a:t>
            </a:r>
            <a:r>
              <a:rPr lang="en-US" sz="2600" b="1" dirty="0">
                <a:latin typeface="Courier New"/>
                <a:cs typeface="Courier New"/>
              </a:rPr>
              <a:t> &gt; 0)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b="1" dirty="0">
                <a:latin typeface="Courier New"/>
                <a:cs typeface="Courier New"/>
              </a:rPr>
              <a:t>     result = </a:t>
            </a:r>
            <a:r>
              <a:rPr lang="en-US" sz="2300" b="1" dirty="0">
                <a:solidFill>
                  <a:srgbClr val="008000"/>
                </a:solidFill>
                <a:latin typeface="Courier New"/>
                <a:cs typeface="Courier New"/>
              </a:rPr>
              <a:t>read</a:t>
            </a:r>
            <a:r>
              <a:rPr lang="en-US" sz="2600" b="1" dirty="0">
                <a:latin typeface="Courier New"/>
                <a:cs typeface="Courier New"/>
              </a:rPr>
              <a:t>(</a:t>
            </a:r>
            <a:r>
              <a:rPr lang="en-US" sz="2600" b="1" dirty="0" err="1">
                <a:latin typeface="Courier New"/>
                <a:cs typeface="Courier New"/>
              </a:rPr>
              <a:t>fd</a:t>
            </a:r>
            <a:r>
              <a:rPr lang="en-US" sz="2600" b="1" dirty="0">
                <a:latin typeface="Courier New"/>
                <a:cs typeface="Courier New"/>
              </a:rPr>
              <a:t>, </a:t>
            </a:r>
            <a:r>
              <a:rPr lang="en-US" sz="2600" b="1" dirty="0" err="1">
                <a:latin typeface="Courier New"/>
                <a:cs typeface="Courier New"/>
              </a:rPr>
              <a:t>buf</a:t>
            </a:r>
            <a:r>
              <a:rPr lang="en-US" sz="2600" b="1" dirty="0">
                <a:latin typeface="Courier New"/>
                <a:cs typeface="Courier New"/>
              </a:rPr>
              <a:t> + (n-</a:t>
            </a:r>
            <a:r>
              <a:rPr lang="en-US" sz="2600" b="1" dirty="0" err="1">
                <a:latin typeface="Courier New"/>
                <a:cs typeface="Courier New"/>
              </a:rPr>
              <a:t>bytes_left</a:t>
            </a:r>
            <a:r>
              <a:rPr lang="en-US" sz="2600" b="1" dirty="0">
                <a:latin typeface="Courier New"/>
                <a:cs typeface="Courier New"/>
              </a:rPr>
              <a:t>), </a:t>
            </a:r>
            <a:r>
              <a:rPr lang="en-US" sz="2600" b="1" dirty="0" err="1">
                <a:latin typeface="Courier New"/>
                <a:cs typeface="Courier New"/>
              </a:rPr>
              <a:t>bytes_left</a:t>
            </a:r>
            <a:r>
              <a:rPr lang="en-US" sz="2600" b="1" dirty="0">
                <a:latin typeface="Courier New"/>
                <a:cs typeface="Courier New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b="1" dirty="0">
                <a:latin typeface="Courier New"/>
                <a:cs typeface="Courier New"/>
              </a:rPr>
              <a:t>     </a:t>
            </a:r>
            <a:r>
              <a:rPr lang="en-US" sz="2300" b="1" dirty="0">
                <a:solidFill>
                  <a:srgbClr val="008000"/>
                </a:solidFill>
                <a:latin typeface="Courier New"/>
                <a:cs typeface="Courier New"/>
              </a:rPr>
              <a:t>if</a:t>
            </a:r>
            <a:r>
              <a:rPr lang="en-US" sz="2600" b="1" dirty="0">
                <a:latin typeface="Courier New"/>
                <a:cs typeface="Courier New"/>
              </a:rPr>
              <a:t> (result == -1)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b="1" dirty="0">
                <a:latin typeface="Courier New"/>
                <a:cs typeface="Courier New"/>
              </a:rPr>
              <a:t>       </a:t>
            </a:r>
            <a:r>
              <a:rPr lang="en-US" sz="2300" b="1" dirty="0">
                <a:solidFill>
                  <a:srgbClr val="008000"/>
                </a:solidFill>
                <a:latin typeface="Courier New"/>
                <a:cs typeface="Courier New"/>
              </a:rPr>
              <a:t>if </a:t>
            </a:r>
            <a:r>
              <a:rPr lang="en-US" sz="2600" b="1" dirty="0">
                <a:latin typeface="Courier New"/>
                <a:cs typeface="Courier New"/>
              </a:rPr>
              <a:t>(</a:t>
            </a:r>
            <a:r>
              <a:rPr lang="en-US" sz="2600" b="1" dirty="0" err="1">
                <a:latin typeface="Courier New"/>
                <a:cs typeface="Courier New"/>
              </a:rPr>
              <a:t>errno</a:t>
            </a:r>
            <a:r>
              <a:rPr lang="en-US" sz="2600" b="1" dirty="0">
                <a:latin typeface="Courier New"/>
                <a:cs typeface="Courier New"/>
              </a:rPr>
              <a:t> </a:t>
            </a:r>
            <a:r>
              <a:rPr lang="en-US" sz="2600" b="1">
                <a:latin typeface="Courier New"/>
                <a:cs typeface="Courier New"/>
              </a:rPr>
              <a:t>!= </a:t>
            </a:r>
            <a:r>
              <a:rPr lang="en-US" sz="2300" b="1" smtClean="0">
                <a:solidFill>
                  <a:srgbClr val="002060"/>
                </a:solidFill>
                <a:latin typeface="Courier New"/>
                <a:cs typeface="Courier New"/>
              </a:rPr>
              <a:t>EINTR</a:t>
            </a:r>
            <a:r>
              <a:rPr lang="en-US" sz="2600" b="1" smtClean="0">
                <a:latin typeface="Courier New"/>
                <a:cs typeface="Courier New"/>
              </a:rPr>
              <a:t>) </a:t>
            </a:r>
            <a:r>
              <a:rPr lang="en-US" sz="2600" b="1" dirty="0">
                <a:latin typeface="Courier New"/>
                <a:cs typeface="Courier New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b="1" dirty="0">
                <a:latin typeface="Courier New"/>
                <a:cs typeface="Courier New"/>
              </a:rPr>
              <a:t>        // a real error happened, return an error result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b="1" dirty="0">
                <a:latin typeface="Courier New"/>
                <a:cs typeface="Courier New"/>
              </a:rPr>
              <a:t>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b="1" dirty="0">
                <a:latin typeface="Courier New"/>
                <a:cs typeface="Courier New"/>
              </a:rPr>
              <a:t>       // EINTR happened, do nothing and loop back around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b="1" dirty="0">
                <a:latin typeface="Courier New"/>
                <a:cs typeface="Courier New"/>
              </a:rPr>
              <a:t>      </a:t>
            </a:r>
            <a:r>
              <a:rPr lang="en-US" sz="2300" b="1" dirty="0">
                <a:solidFill>
                  <a:srgbClr val="008000"/>
                </a:solidFill>
                <a:latin typeface="Courier New"/>
                <a:cs typeface="Courier New"/>
              </a:rPr>
              <a:t> continue;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b="1" dirty="0">
                <a:latin typeface="Courier New"/>
                <a:cs typeface="Courier New"/>
              </a:rPr>
              <a:t>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b="1" dirty="0">
                <a:latin typeface="Courier New"/>
                <a:cs typeface="Courier New"/>
              </a:rPr>
              <a:t>     </a:t>
            </a:r>
            <a:r>
              <a:rPr lang="en-US" sz="2600" b="1" dirty="0" err="1">
                <a:latin typeface="Courier New"/>
                <a:cs typeface="Courier New"/>
              </a:rPr>
              <a:t>bytes_left</a:t>
            </a:r>
            <a:r>
              <a:rPr lang="en-US" sz="2600" b="1" dirty="0">
                <a:latin typeface="Courier New"/>
                <a:cs typeface="Courier New"/>
              </a:rPr>
              <a:t> -= result;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b="1" dirty="0">
                <a:latin typeface="Courier New"/>
                <a:cs typeface="Courier New"/>
              </a:rPr>
              <a:t>  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47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/>
                <a:cs typeface="Courier New"/>
              </a:rPr>
              <a:t>#include &lt;</a:t>
            </a:r>
            <a:r>
              <a:rPr lang="en-US" sz="1600" b="1" dirty="0" err="1">
                <a:solidFill>
                  <a:schemeClr val="accent5">
                    <a:lumMod val="75000"/>
                  </a:schemeClr>
                </a:solidFill>
                <a:latin typeface="Courier New"/>
                <a:cs typeface="Courier New"/>
              </a:rPr>
              <a:t>errno.h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/>
                <a:cs typeface="Courier New"/>
              </a:rPr>
              <a:t>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Courier New"/>
                <a:cs typeface="Courier New"/>
              </a:rPr>
              <a:t>#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/>
                <a:cs typeface="Courier New"/>
              </a:rPr>
              <a:t>include &lt;</a:t>
            </a:r>
            <a:r>
              <a:rPr lang="en-US" sz="1600" b="1" dirty="0" err="1">
                <a:solidFill>
                  <a:schemeClr val="accent5">
                    <a:lumMod val="75000"/>
                  </a:schemeClr>
                </a:solidFill>
                <a:latin typeface="Courier New"/>
                <a:cs typeface="Courier New"/>
              </a:rPr>
              <a:t>unistd.h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/>
                <a:cs typeface="Courier New"/>
              </a:rPr>
              <a:t>&gt; 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b="1" dirty="0">
              <a:latin typeface="Courier New"/>
              <a:cs typeface="Courier New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8000"/>
                </a:solidFill>
                <a:latin typeface="Courier New"/>
                <a:cs typeface="Courier New"/>
              </a:rPr>
              <a:t>char</a:t>
            </a:r>
            <a:r>
              <a:rPr lang="en-US" sz="1600" b="1" dirty="0">
                <a:latin typeface="Courier New"/>
                <a:cs typeface="Courier New"/>
              </a:rPr>
              <a:t> *</a:t>
            </a:r>
            <a:r>
              <a:rPr lang="en-US" sz="1600" b="1" dirty="0" err="1">
                <a:latin typeface="Courier New"/>
                <a:cs typeface="Courier New"/>
              </a:rPr>
              <a:t>buf</a:t>
            </a:r>
            <a:r>
              <a:rPr lang="en-US" sz="1600" b="1" dirty="0">
                <a:latin typeface="Courier New"/>
                <a:cs typeface="Courier New"/>
              </a:rPr>
              <a:t> = ...</a:t>
            </a:r>
            <a:r>
              <a:rPr lang="en-US" sz="1600" b="1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rgbClr val="008000"/>
                </a:solidFill>
                <a:latin typeface="Courier New"/>
                <a:cs typeface="Courier New"/>
              </a:rPr>
              <a:t>int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 err="1">
                <a:latin typeface="Courier New"/>
                <a:cs typeface="Courier New"/>
              </a:rPr>
              <a:t>bytes_read</a:t>
            </a:r>
            <a:r>
              <a:rPr lang="en-US" sz="1600" b="1" dirty="0">
                <a:latin typeface="Courier New"/>
                <a:cs typeface="Courier New"/>
              </a:rPr>
              <a:t> = 0;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rgbClr val="008000"/>
                </a:solidFill>
                <a:latin typeface="Courier New"/>
                <a:cs typeface="Courier New"/>
              </a:rPr>
              <a:t>int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>
                <a:latin typeface="Courier New"/>
                <a:cs typeface="Courier New"/>
              </a:rPr>
              <a:t>result = 0</a:t>
            </a:r>
            <a:r>
              <a:rPr lang="en-US" sz="1600" b="1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b="1" dirty="0">
              <a:latin typeface="Courier New"/>
              <a:cs typeface="Courier New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rgbClr val="008000"/>
                </a:solidFill>
                <a:latin typeface="Courier New"/>
                <a:cs typeface="Courier New"/>
              </a:rPr>
              <a:t>int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latin typeface="Courier New"/>
                <a:cs typeface="Courier New"/>
              </a:rPr>
              <a:t>fd</a:t>
            </a:r>
            <a:r>
              <a:rPr lang="en-US" sz="1600" b="1" dirty="0" smtClean="0">
                <a:latin typeface="Courier New"/>
                <a:cs typeface="Courier New"/>
              </a:rPr>
              <a:t> = open("filename", O_RDONLY);</a:t>
            </a:r>
            <a:endParaRPr lang="en-US" sz="1600" b="1" dirty="0">
              <a:latin typeface="Courier New"/>
              <a:cs typeface="Courier New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// BUG</a:t>
            </a:r>
            <a:r>
              <a:rPr lang="en-US" sz="1600" b="1" dirty="0">
                <a:solidFill>
                  <a:srgbClr val="FF0000"/>
                </a:solidFill>
                <a:latin typeface="Courier New"/>
                <a:cs typeface="Courier New"/>
              </a:rPr>
              <a:t>: if length of named file 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is </a:t>
            </a:r>
            <a:r>
              <a:rPr lang="en-US" sz="1600" b="1" dirty="0">
                <a:solidFill>
                  <a:srgbClr val="FF0000"/>
                </a:solidFill>
                <a:latin typeface="Courier New"/>
                <a:cs typeface="Courier New"/>
              </a:rPr>
              <a:t>smaller than N, infinite loop!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8000"/>
                </a:solidFill>
                <a:latin typeface="Courier New"/>
                <a:cs typeface="Courier New"/>
              </a:rPr>
              <a:t>while</a:t>
            </a:r>
            <a:r>
              <a:rPr lang="en-US" sz="1600" b="1" dirty="0">
                <a:latin typeface="Courier New"/>
                <a:cs typeface="Courier New"/>
              </a:rPr>
              <a:t> (</a:t>
            </a:r>
            <a:r>
              <a:rPr lang="en-US" sz="1600" b="1" dirty="0" err="1">
                <a:latin typeface="Courier New"/>
                <a:cs typeface="Courier New"/>
              </a:rPr>
              <a:t>bytes_read</a:t>
            </a:r>
            <a:r>
              <a:rPr lang="en-US" sz="1600" b="1" dirty="0">
                <a:latin typeface="Courier New"/>
                <a:cs typeface="Courier New"/>
              </a:rPr>
              <a:t> &lt; N) { </a:t>
            </a:r>
            <a:endParaRPr lang="en-US" sz="1600" b="1" dirty="0" smtClean="0">
              <a:latin typeface="Courier New"/>
              <a:cs typeface="Courier New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 result </a:t>
            </a:r>
            <a:r>
              <a:rPr lang="en-US" sz="1600" b="1" dirty="0">
                <a:latin typeface="Courier New"/>
                <a:cs typeface="Courier New"/>
              </a:rPr>
              <a:t>= </a:t>
            </a:r>
            <a:r>
              <a:rPr lang="en-US" sz="1600" b="1" dirty="0">
                <a:solidFill>
                  <a:srgbClr val="008000"/>
                </a:solidFill>
                <a:latin typeface="Courier New"/>
                <a:cs typeface="Courier New"/>
              </a:rPr>
              <a:t>read</a:t>
            </a:r>
            <a:r>
              <a:rPr lang="en-US" sz="1600" b="1" dirty="0">
                <a:latin typeface="Courier New"/>
                <a:cs typeface="Courier New"/>
              </a:rPr>
              <a:t>(</a:t>
            </a:r>
            <a:r>
              <a:rPr lang="en-US" sz="1600" b="1" dirty="0" err="1">
                <a:latin typeface="Courier New"/>
                <a:cs typeface="Courier New"/>
              </a:rPr>
              <a:t>fd</a:t>
            </a:r>
            <a:r>
              <a:rPr lang="en-US" sz="1600" b="1" dirty="0">
                <a:latin typeface="Courier New"/>
                <a:cs typeface="Courier New"/>
              </a:rPr>
              <a:t>, </a:t>
            </a:r>
            <a:r>
              <a:rPr lang="en-US" sz="1600" b="1" dirty="0" err="1">
                <a:latin typeface="Courier New"/>
                <a:cs typeface="Courier New"/>
              </a:rPr>
              <a:t>buf</a:t>
            </a:r>
            <a:r>
              <a:rPr lang="en-US" sz="1600" b="1" dirty="0">
                <a:latin typeface="Courier New"/>
                <a:cs typeface="Courier New"/>
              </a:rPr>
              <a:t> + </a:t>
            </a:r>
            <a:r>
              <a:rPr lang="en-US" sz="1600" b="1" dirty="0" err="1">
                <a:latin typeface="Courier New"/>
                <a:cs typeface="Courier New"/>
              </a:rPr>
              <a:t>bytes_read</a:t>
            </a:r>
            <a:r>
              <a:rPr lang="en-US" sz="1600" b="1" dirty="0">
                <a:latin typeface="Courier New"/>
                <a:cs typeface="Courier New"/>
              </a:rPr>
              <a:t>, N - </a:t>
            </a:r>
            <a:r>
              <a:rPr lang="en-US" sz="1600" b="1" dirty="0" err="1">
                <a:latin typeface="Courier New"/>
                <a:cs typeface="Courier New"/>
              </a:rPr>
              <a:t>bytes_read</a:t>
            </a:r>
            <a:r>
              <a:rPr lang="en-US" sz="1600" b="1" dirty="0">
                <a:latin typeface="Courier New"/>
                <a:cs typeface="Courier New"/>
              </a:rPr>
              <a:t>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  </a:t>
            </a:r>
            <a:r>
              <a:rPr lang="en-US" sz="1600" b="1" dirty="0" smtClean="0">
                <a:solidFill>
                  <a:srgbClr val="008000"/>
                </a:solidFill>
                <a:latin typeface="Courier New"/>
                <a:cs typeface="Courier New"/>
              </a:rPr>
              <a:t>if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>
                <a:latin typeface="Courier New"/>
                <a:cs typeface="Courier New"/>
              </a:rPr>
              <a:t>(result == -1) { </a:t>
            </a:r>
            <a:endParaRPr lang="en-US" sz="1600" b="1" dirty="0" smtClean="0">
              <a:latin typeface="Courier New"/>
              <a:cs typeface="Courier New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   </a:t>
            </a:r>
            <a:r>
              <a:rPr lang="en-US" sz="1600" b="1" dirty="0" smtClean="0">
                <a:solidFill>
                  <a:srgbClr val="008000"/>
                </a:solidFill>
                <a:latin typeface="Courier New"/>
                <a:cs typeface="Courier New"/>
              </a:rPr>
              <a:t>if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>
                <a:latin typeface="Courier New"/>
                <a:cs typeface="Courier New"/>
              </a:rPr>
              <a:t>(</a:t>
            </a:r>
            <a:r>
              <a:rPr lang="en-US" sz="1600" b="1" dirty="0" err="1">
                <a:latin typeface="Courier New"/>
                <a:cs typeface="Courier New"/>
              </a:rPr>
              <a:t>errno</a:t>
            </a:r>
            <a:r>
              <a:rPr lang="en-US" sz="1600" b="1" dirty="0">
                <a:latin typeface="Courier New"/>
                <a:cs typeface="Courier New"/>
              </a:rPr>
              <a:t> != </a:t>
            </a:r>
            <a:r>
              <a:rPr lang="en-US" sz="1600" b="1">
                <a:solidFill>
                  <a:srgbClr val="002060"/>
                </a:solidFill>
                <a:latin typeface="Courier New"/>
                <a:cs typeface="Courier New"/>
              </a:rPr>
              <a:t>EINTR</a:t>
            </a:r>
            <a:r>
              <a:rPr lang="en-US" sz="1600" b="1" smtClean="0">
                <a:latin typeface="Courier New"/>
                <a:cs typeface="Courier New"/>
              </a:rPr>
              <a:t>) </a:t>
            </a:r>
            <a:r>
              <a:rPr lang="en-US" sz="1600" b="1" dirty="0">
                <a:latin typeface="Courier New"/>
                <a:cs typeface="Courier New"/>
              </a:rPr>
              <a:t>{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      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Courier New"/>
                <a:cs typeface="Courier New"/>
              </a:rPr>
              <a:t>// 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/>
                <a:cs typeface="Courier New"/>
              </a:rPr>
              <a:t>a real error happened, return an error result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    } </a:t>
            </a:r>
            <a:endParaRPr lang="en-US" sz="1600" b="1" dirty="0">
              <a:latin typeface="Courier New"/>
              <a:cs typeface="Courier New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    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Courier New"/>
                <a:cs typeface="Courier New"/>
              </a:rPr>
              <a:t>/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/>
                <a:cs typeface="Courier New"/>
              </a:rPr>
              <a:t>/ EINTR happened, do nothing and loop back around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    </a:t>
            </a:r>
            <a:r>
              <a:rPr lang="en-US" sz="1600" b="1" dirty="0" smtClean="0">
                <a:solidFill>
                  <a:srgbClr val="008000"/>
                </a:solidFill>
                <a:latin typeface="Courier New"/>
                <a:cs typeface="Courier New"/>
              </a:rPr>
              <a:t>continue</a:t>
            </a:r>
            <a:r>
              <a:rPr lang="en-US" sz="1600" b="1" dirty="0">
                <a:latin typeface="Courier New"/>
                <a:cs typeface="Courier New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  } </a:t>
            </a:r>
            <a:endParaRPr lang="en-US" sz="1600" b="1" dirty="0">
              <a:latin typeface="Courier New"/>
              <a:cs typeface="Courier New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  </a:t>
            </a:r>
            <a:r>
              <a:rPr lang="en-US" sz="1600" b="1" dirty="0" err="1" smtClean="0">
                <a:latin typeface="Courier New"/>
                <a:cs typeface="Courier New"/>
              </a:rPr>
              <a:t>bytes_read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>
                <a:latin typeface="Courier New"/>
                <a:cs typeface="Courier New"/>
              </a:rPr>
              <a:t>+= result;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}</a:t>
            </a:r>
            <a:endParaRPr lang="en-US" sz="16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129387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Accessing directories:</a:t>
            </a:r>
          </a:p>
          <a:p>
            <a:pPr lvl="1"/>
            <a:r>
              <a:rPr lang="en-US" dirty="0" smtClean="0"/>
              <a:t>Open a directory</a:t>
            </a:r>
          </a:p>
          <a:p>
            <a:pPr lvl="1"/>
            <a:r>
              <a:rPr lang="en-US" dirty="0" smtClean="0"/>
              <a:t>Iterate through its contents</a:t>
            </a:r>
          </a:p>
          <a:p>
            <a:pPr lvl="1"/>
            <a:r>
              <a:rPr lang="en-US" dirty="0" smtClean="0"/>
              <a:t>Close the directory</a:t>
            </a:r>
          </a:p>
          <a:p>
            <a:r>
              <a:rPr lang="en-US" dirty="0" smtClean="0"/>
              <a:t>Opening a directory: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opendir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char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name);</a:t>
            </a:r>
          </a:p>
          <a:p>
            <a:pPr lvl="1"/>
            <a:r>
              <a:rPr lang="en-US" dirty="0"/>
              <a:t>Opens a directory given by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sz="2400" dirty="0" smtClean="0"/>
              <a:t> </a:t>
            </a:r>
            <a:r>
              <a:rPr lang="en-US" dirty="0"/>
              <a:t>and provides a pointer </a:t>
            </a:r>
            <a:r>
              <a:rPr lang="en-US" sz="16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 smtClean="0"/>
              <a:t> to </a:t>
            </a:r>
            <a:r>
              <a:rPr lang="en-US" dirty="0"/>
              <a:t>access files within the </a:t>
            </a:r>
            <a:r>
              <a:rPr lang="en-US" dirty="0" smtClean="0"/>
              <a:t>directory</a:t>
            </a:r>
            <a:r>
              <a:rPr lang="en-US" dirty="0"/>
              <a:t>. </a:t>
            </a:r>
          </a:p>
          <a:p>
            <a:r>
              <a:rPr lang="en-US" dirty="0" smtClean="0"/>
              <a:t>Don’t forget to close the directory when done:</a:t>
            </a:r>
            <a:endParaRPr lang="en-US" dirty="0"/>
          </a:p>
          <a:p>
            <a:pPr marL="548640" lvl="2" indent="0">
              <a:buNone/>
            </a:pPr>
            <a:r>
              <a:rPr lang="en-US" sz="19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int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closedir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9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DIR 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dirp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900" b="1" dirty="0" smtClean="0"/>
          </a:p>
          <a:p>
            <a:pPr marL="0" indent="0">
              <a:buNone/>
            </a:pPr>
            <a:endParaRPr lang="en-US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[man 0P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dirent.h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[man 3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opendir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[man 3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closedir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3435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/>
          </a:bodyPr>
          <a:lstStyle/>
          <a:p>
            <a:r>
              <a:rPr lang="en-US" sz="1800" dirty="0"/>
              <a:t>Reading a directory file</a:t>
            </a:r>
            <a:r>
              <a:rPr lang="en-US" sz="1800" dirty="0" smtClean="0"/>
              <a:t>.</a:t>
            </a:r>
          </a:p>
          <a:p>
            <a:pPr marL="0" indent="0" algn="ctr">
              <a:buNone/>
            </a:pPr>
            <a:endParaRPr lang="en-US" sz="18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5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dirent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readdir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dirp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sz="15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dirent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{ </a:t>
            </a:r>
          </a:p>
          <a:p>
            <a:pPr marL="0" indent="0"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ino_t</a:t>
            </a:r>
            <a:r>
              <a:rPr lang="en-US" sz="15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d_ino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;    /*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number for the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entry */ </a:t>
            </a:r>
          </a:p>
          <a:p>
            <a:pPr marL="0" indent="0"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off_t</a:t>
            </a:r>
            <a:r>
              <a:rPr lang="en-US" sz="15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d_off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/* not necessarily an offset */</a:t>
            </a:r>
          </a:p>
          <a:p>
            <a:pPr marL="0" indent="0"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unsigned short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d_reclen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; /* length of this record */  </a:t>
            </a:r>
          </a:p>
          <a:p>
            <a:pPr marL="0" indent="0">
              <a:buNone/>
            </a:pPr>
            <a:r>
              <a:rPr lang="en-US" sz="15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unsigned char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d_type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;  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/* type of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file (not what you think); </a:t>
            </a:r>
          </a:p>
          <a:p>
            <a:pPr marL="0" indent="0">
              <a:buNone/>
            </a:pP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                          not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supported by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all file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system types */</a:t>
            </a:r>
            <a:endParaRPr lang="en-US" sz="15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d_name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[NAME_MAX+1] ; </a:t>
            </a:r>
            <a:r>
              <a:rPr lang="en-US" sz="15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/* directory entry name */ </a:t>
            </a:r>
          </a:p>
          <a:p>
            <a:pPr marL="0" indent="0"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}; </a:t>
            </a:r>
          </a:p>
          <a:p>
            <a:pPr marL="0" indent="0">
              <a:buNone/>
            </a:pPr>
            <a:endParaRPr lang="en-US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[man 3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readdir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[man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readdir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29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9144000" cy="6629400"/>
          </a:xfrm>
        </p:spPr>
        <p:txBody>
          <a:bodyPr>
            <a:normAutofit fontScale="40000" lnSpcReduction="20000"/>
          </a:bodyPr>
          <a:lstStyle/>
          <a:p>
            <a:endParaRPr lang="en-US" sz="4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45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main(int </a:t>
            </a:r>
            <a:r>
              <a:rPr lang="en-US" sz="4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45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char** </a:t>
            </a:r>
            <a:r>
              <a:rPr lang="en-US" sz="4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4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4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</a:t>
            </a:r>
            <a:r>
              <a:rPr lang="en-US" sz="4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4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2) {</a:t>
            </a:r>
          </a:p>
          <a:p>
            <a:pPr marL="0" indent="0">
              <a:buNone/>
            </a:pPr>
            <a:r>
              <a:rPr lang="en-US" sz="4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4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sz="4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4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sz="45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"Usage: ./</a:t>
            </a:r>
            <a:r>
              <a:rPr lang="en-US" sz="4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dirdump</a:t>
            </a:r>
            <a:r>
              <a:rPr lang="en-US" sz="4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&lt;path&gt;\n");</a:t>
            </a:r>
          </a:p>
          <a:p>
            <a:pPr marL="0" indent="0">
              <a:buNone/>
            </a:pPr>
            <a:r>
              <a:rPr lang="en-US" sz="4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exit(1);</a:t>
            </a:r>
          </a:p>
          <a:p>
            <a:pPr marL="0" indent="0">
              <a:buNone/>
            </a:pPr>
            <a:r>
              <a:rPr lang="en-US" sz="4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sz="4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DIR* </a:t>
            </a:r>
            <a:r>
              <a:rPr lang="en-US" sz="4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dirp</a:t>
            </a:r>
            <a:r>
              <a:rPr lang="en-US" sz="4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4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opendir</a:t>
            </a:r>
            <a:r>
              <a:rPr lang="en-US" sz="4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4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45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[1]);</a:t>
            </a:r>
          </a:p>
          <a:p>
            <a:pPr marL="0" indent="0">
              <a:buNone/>
            </a:pPr>
            <a:r>
              <a:rPr lang="en-US" sz="4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</a:t>
            </a:r>
            <a:r>
              <a:rPr lang="en-US" sz="4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dirp</a:t>
            </a:r>
            <a:r>
              <a:rPr lang="en-US" sz="4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NULL) {</a:t>
            </a:r>
          </a:p>
          <a:p>
            <a:pPr marL="0" indent="0">
              <a:buNone/>
            </a:pPr>
            <a:r>
              <a:rPr lang="en-US" sz="4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4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sz="4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4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sz="45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"Could not open directory\n");</a:t>
            </a:r>
          </a:p>
          <a:p>
            <a:pPr marL="0" indent="0">
              <a:buNone/>
            </a:pPr>
            <a:r>
              <a:rPr lang="en-US" sz="4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exit(1);</a:t>
            </a:r>
          </a:p>
          <a:p>
            <a:pPr marL="0" indent="0">
              <a:buNone/>
            </a:pPr>
            <a:r>
              <a:rPr lang="en-US" sz="4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sz="4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4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4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4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dirent</a:t>
            </a:r>
            <a:r>
              <a:rPr lang="en-US" sz="4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*entry;</a:t>
            </a:r>
          </a:p>
          <a:p>
            <a:endParaRPr lang="en-US" sz="4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entry = </a:t>
            </a:r>
            <a:r>
              <a:rPr lang="en-US" sz="4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readdir</a:t>
            </a:r>
            <a:r>
              <a:rPr lang="en-US" sz="4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4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dirp</a:t>
            </a:r>
            <a:r>
              <a:rPr lang="en-US" sz="4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4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while (entry) {</a:t>
            </a:r>
          </a:p>
          <a:p>
            <a:pPr marL="0" indent="0">
              <a:buNone/>
            </a:pPr>
            <a:r>
              <a:rPr lang="en-US" sz="4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4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4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("%s\n", entry-&gt;</a:t>
            </a:r>
            <a:r>
              <a:rPr lang="en-US" sz="4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d_name</a:t>
            </a:r>
            <a:r>
              <a:rPr lang="en-US" sz="4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4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entry = </a:t>
            </a:r>
            <a:r>
              <a:rPr lang="en-US" sz="4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readdir</a:t>
            </a:r>
            <a:r>
              <a:rPr lang="en-US" sz="4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4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dirp</a:t>
            </a:r>
            <a:r>
              <a:rPr lang="en-US" sz="4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4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sz="4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4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closedir</a:t>
            </a:r>
            <a:r>
              <a:rPr lang="en-US" sz="4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4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dirp</a:t>
            </a:r>
            <a:r>
              <a:rPr lang="en-US" sz="4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4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0" indent="0">
              <a:buNone/>
            </a:pPr>
            <a:r>
              <a:rPr lang="en-US" sz="45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37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Exercise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Find a partner if you wish</a:t>
            </a:r>
            <a:r>
              <a:rPr lang="en-US" b="1" dirty="0" smtClean="0"/>
              <a:t>.</a:t>
            </a:r>
          </a:p>
          <a:p>
            <a:endParaRPr lang="en-US" b="1" dirty="0" smtClean="0"/>
          </a:p>
          <a:p>
            <a:r>
              <a:rPr lang="en-US" b="1" dirty="0" smtClean="0"/>
              <a:t>Write </a:t>
            </a:r>
            <a:r>
              <a:rPr lang="en-US" b="1" dirty="0"/>
              <a:t>a C </a:t>
            </a:r>
            <a:r>
              <a:rPr lang="en-US" b="1" dirty="0" smtClean="0"/>
              <a:t>program :</a:t>
            </a:r>
          </a:p>
          <a:p>
            <a:endParaRPr lang="en-US" dirty="0" smtClean="0"/>
          </a:p>
          <a:p>
            <a:r>
              <a:rPr lang="en-US" dirty="0" smtClean="0"/>
              <a:t>Given </a:t>
            </a:r>
            <a:r>
              <a:rPr lang="en-US" dirty="0"/>
              <a:t>a directory name as an argument, print the</a:t>
            </a:r>
          </a:p>
          <a:p>
            <a:r>
              <a:rPr lang="en-US" dirty="0" smtClean="0"/>
              <a:t>entries </a:t>
            </a:r>
            <a:r>
              <a:rPr lang="en-US" dirty="0"/>
              <a:t>of the names in that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dirty="0" err="1"/>
              <a:t>stdout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1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Exercise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Write </a:t>
            </a:r>
            <a:r>
              <a:rPr lang="en-US" b="1" dirty="0"/>
              <a:t>a C program that does the </a:t>
            </a:r>
            <a:r>
              <a:rPr lang="en-US" b="1" dirty="0" smtClean="0"/>
              <a:t>following:</a:t>
            </a:r>
          </a:p>
          <a:p>
            <a:endParaRPr lang="en-US" b="1" dirty="0" smtClean="0"/>
          </a:p>
          <a:p>
            <a:pPr lvl="1"/>
            <a:r>
              <a:rPr lang="en-US" dirty="0" smtClean="0"/>
              <a:t>Given </a:t>
            </a:r>
            <a:r>
              <a:rPr lang="en-US" dirty="0"/>
              <a:t>a command line argument, if it is an ordinary file, print </a:t>
            </a:r>
            <a:r>
              <a:rPr lang="en-US" dirty="0" smtClean="0"/>
              <a:t>its contents </a:t>
            </a:r>
            <a:r>
              <a:rPr lang="en-US" dirty="0"/>
              <a:t>to </a:t>
            </a:r>
            <a:r>
              <a:rPr lang="en-US" dirty="0" err="1"/>
              <a:t>stdout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not, or some other error occurs, print an informative </a:t>
            </a:r>
            <a:r>
              <a:rPr lang="en-US" dirty="0" smtClean="0"/>
              <a:t>error message </a:t>
            </a:r>
            <a:r>
              <a:rPr lang="en-US" dirty="0"/>
              <a:t>using </a:t>
            </a:r>
            <a:r>
              <a:rPr lang="en-US" dirty="0" err="1"/>
              <a:t>perror</a:t>
            </a:r>
            <a:r>
              <a:rPr lang="en-US" dirty="0"/>
              <a:t>(). </a:t>
            </a:r>
            <a:endParaRPr lang="en-US" dirty="0" smtClean="0"/>
          </a:p>
          <a:p>
            <a:pPr lvl="1"/>
            <a:r>
              <a:rPr lang="en-US" dirty="0" smtClean="0"/>
              <a:t>Similar </a:t>
            </a:r>
            <a:r>
              <a:rPr lang="en-US" dirty="0"/>
              <a:t>to cat. </a:t>
            </a:r>
            <a:endParaRPr lang="en-US" dirty="0" smtClean="0"/>
          </a:p>
          <a:p>
            <a:pPr lvl="1"/>
            <a:r>
              <a:rPr lang="en-US" dirty="0" smtClean="0"/>
              <a:t>You </a:t>
            </a:r>
            <a:r>
              <a:rPr lang="en-US" dirty="0"/>
              <a:t>must use the POSIX functions to open, close, read and write. </a:t>
            </a:r>
          </a:p>
        </p:txBody>
      </p:sp>
    </p:spTree>
    <p:extLst>
      <p:ext uri="{BB962C8B-B14F-4D97-AF65-F5344CB8AC3E}">
        <p14:creationId xmlns:p14="http://schemas.microsoft.com/office/powerpoint/2010/main" val="313816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/>
              <a:t>Jan 26</a:t>
            </a:r>
            <a:r>
              <a:rPr lang="en-US" sz="2800" baseline="30000" dirty="0"/>
              <a:t>th </a:t>
            </a:r>
            <a:r>
              <a:rPr lang="en-US" sz="2800" dirty="0"/>
              <a:t>       HW1 due</a:t>
            </a:r>
          </a:p>
          <a:p>
            <a:endParaRPr lang="en-US" sz="2800" dirty="0"/>
          </a:p>
          <a:p>
            <a:r>
              <a:rPr lang="en-US" altLang="zh-CN" sz="2800" dirty="0"/>
              <a:t>Feb 9</a:t>
            </a:r>
            <a:r>
              <a:rPr lang="en-US" altLang="zh-CN" sz="2800" baseline="30000" dirty="0"/>
              <a:t>th</a:t>
            </a:r>
            <a:r>
              <a:rPr lang="en-US" altLang="zh-CN" sz="2800" dirty="0"/>
              <a:t>         HW2 due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Feb 12</a:t>
            </a:r>
            <a:r>
              <a:rPr lang="en-US" sz="2800" baseline="30000" dirty="0"/>
              <a:t>th</a:t>
            </a:r>
            <a:r>
              <a:rPr lang="en-US" sz="2800" dirty="0"/>
              <a:t>       Midterm</a:t>
            </a:r>
          </a:p>
          <a:p>
            <a:endParaRPr lang="en-US" sz="2800" dirty="0"/>
          </a:p>
          <a:p>
            <a:r>
              <a:rPr lang="en-US" dirty="0"/>
              <a:t>(And regular exercises in between)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33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File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the file</a:t>
            </a:r>
          </a:p>
          <a:p>
            <a:r>
              <a:rPr lang="en-US" dirty="0" smtClean="0"/>
              <a:t>Read from the file</a:t>
            </a:r>
          </a:p>
          <a:p>
            <a:r>
              <a:rPr lang="en-US" dirty="0" smtClean="0"/>
              <a:t>Write to the file</a:t>
            </a:r>
          </a:p>
          <a:p>
            <a:r>
              <a:rPr lang="en-US" dirty="0" smtClean="0"/>
              <a:t>Close the file / free up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02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STDIO vs. POSIX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mode vs. Kernel mode.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  STDIO library functions </a:t>
            </a:r>
          </a:p>
          <a:p>
            <a:pPr marL="0" indent="0">
              <a:buNone/>
            </a:pPr>
            <a:r>
              <a:rPr lang="en-US" dirty="0"/>
              <a:t>     – </a:t>
            </a:r>
            <a:r>
              <a:rPr lang="en-US" dirty="0" err="1"/>
              <a:t>fopen</a:t>
            </a:r>
            <a:r>
              <a:rPr lang="en-US" dirty="0"/>
              <a:t>, </a:t>
            </a:r>
            <a:r>
              <a:rPr lang="en-US" dirty="0" err="1"/>
              <a:t>fread</a:t>
            </a:r>
            <a:r>
              <a:rPr lang="en-US" dirty="0"/>
              <a:t>, </a:t>
            </a:r>
            <a:r>
              <a:rPr lang="en-US" dirty="0" err="1"/>
              <a:t>fwrite</a:t>
            </a:r>
            <a:r>
              <a:rPr lang="en-US" dirty="0"/>
              <a:t>, </a:t>
            </a:r>
            <a:r>
              <a:rPr lang="en-US" dirty="0" err="1"/>
              <a:t>fclose</a:t>
            </a:r>
            <a:r>
              <a:rPr lang="en-US" dirty="0"/>
              <a:t>, etc. </a:t>
            </a:r>
          </a:p>
          <a:p>
            <a:pPr marL="0" indent="0">
              <a:buNone/>
            </a:pPr>
            <a:r>
              <a:rPr lang="en-US" dirty="0"/>
              <a:t>        use FILE* pointers.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  POSIX functions </a:t>
            </a:r>
          </a:p>
          <a:p>
            <a:pPr marL="0" indent="0">
              <a:buNone/>
            </a:pPr>
            <a:r>
              <a:rPr lang="en-US" dirty="0"/>
              <a:t>     – open, read, write, close, etc. </a:t>
            </a:r>
          </a:p>
          <a:p>
            <a:pPr marL="0" indent="0">
              <a:buNone/>
            </a:pPr>
            <a:r>
              <a:rPr lang="en-US" dirty="0"/>
              <a:t>      use integer file descriptors. 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524000"/>
            <a:ext cx="3466667" cy="4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90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I/O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open(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filename, 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flags, 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mode_t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mode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cs typeface="Courier New" pitchFamily="49" charset="0"/>
              </a:rPr>
              <a:t>Returns an integer which is the file descriptor.</a:t>
            </a:r>
          </a:p>
          <a:p>
            <a:pPr marL="0" indent="0">
              <a:buNone/>
            </a:pPr>
            <a:r>
              <a:rPr lang="en-US" sz="2000" dirty="0" smtClean="0">
                <a:cs typeface="Courier New" pitchFamily="49" charset="0"/>
              </a:rPr>
              <a:t>Returns -1 if there is a failure. 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filename: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cs typeface="Courier New" pitchFamily="49" charset="0"/>
              </a:rPr>
              <a:t>A string representing the name of the file.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flags: </a:t>
            </a:r>
            <a:r>
              <a:rPr lang="en-US" sz="2000" dirty="0">
                <a:cs typeface="Courier New" pitchFamily="49" charset="0"/>
              </a:rPr>
              <a:t>An integer code describing the </a:t>
            </a:r>
            <a:r>
              <a:rPr lang="en-US" sz="2000" dirty="0" smtClean="0">
                <a:cs typeface="Courier New" pitchFamily="49" charset="0"/>
              </a:rPr>
              <a:t>access.</a:t>
            </a:r>
          </a:p>
          <a:p>
            <a:pPr marL="0" indent="0">
              <a:buNone/>
            </a:pPr>
            <a:r>
              <a:rPr lang="en-US" sz="2000" dirty="0">
                <a:cs typeface="Courier New" pitchFamily="49" charset="0"/>
              </a:rPr>
              <a:t>	O_RDONLY -- opens file for read only </a:t>
            </a:r>
          </a:p>
          <a:p>
            <a:pPr marL="0" indent="0">
              <a:buNone/>
            </a:pPr>
            <a:r>
              <a:rPr lang="en-US" sz="2000" dirty="0" smtClean="0">
                <a:cs typeface="Courier New" pitchFamily="49" charset="0"/>
              </a:rPr>
              <a:t>	O_WRONLY </a:t>
            </a:r>
            <a:r>
              <a:rPr lang="en-US" sz="2000" dirty="0">
                <a:cs typeface="Courier New" pitchFamily="49" charset="0"/>
              </a:rPr>
              <a:t>– opens file for write only </a:t>
            </a:r>
          </a:p>
          <a:p>
            <a:pPr marL="0" indent="0">
              <a:buNone/>
            </a:pPr>
            <a:r>
              <a:rPr lang="en-US" sz="2000" dirty="0" smtClean="0">
                <a:cs typeface="Courier New" pitchFamily="49" charset="0"/>
              </a:rPr>
              <a:t>	O_RDWR </a:t>
            </a:r>
            <a:r>
              <a:rPr lang="en-US" sz="2000" dirty="0">
                <a:cs typeface="Courier New" pitchFamily="49" charset="0"/>
              </a:rPr>
              <a:t>– opens file for reading and writing </a:t>
            </a:r>
          </a:p>
          <a:p>
            <a:pPr marL="0" indent="0">
              <a:buNone/>
            </a:pPr>
            <a:r>
              <a:rPr lang="en-US" sz="2000" dirty="0" smtClean="0">
                <a:cs typeface="Courier New" pitchFamily="49" charset="0"/>
              </a:rPr>
              <a:t>	O_APPEND </a:t>
            </a:r>
            <a:r>
              <a:rPr lang="en-US" sz="2000" dirty="0">
                <a:cs typeface="Courier New" pitchFamily="49" charset="0"/>
              </a:rPr>
              <a:t>--- opens the file for </a:t>
            </a:r>
            <a:r>
              <a:rPr lang="en-US" sz="2000" dirty="0" smtClean="0">
                <a:cs typeface="Courier New" pitchFamily="49" charset="0"/>
              </a:rPr>
              <a:t>appending</a:t>
            </a:r>
          </a:p>
          <a:p>
            <a:pPr marL="0" indent="0">
              <a:buNone/>
            </a:pPr>
            <a:r>
              <a:rPr lang="en-US" sz="2000" dirty="0" smtClean="0">
                <a:cs typeface="Courier New" pitchFamily="49" charset="0"/>
              </a:rPr>
              <a:t>	O_CREAT </a:t>
            </a:r>
            <a:r>
              <a:rPr lang="en-US" sz="2000" dirty="0">
                <a:cs typeface="Courier New" pitchFamily="49" charset="0"/>
              </a:rPr>
              <a:t>-- creates the file if it does not </a:t>
            </a:r>
            <a:r>
              <a:rPr lang="en-US" sz="2000" dirty="0" smtClean="0">
                <a:cs typeface="Courier New" pitchFamily="49" charset="0"/>
              </a:rPr>
              <a:t>exist</a:t>
            </a:r>
          </a:p>
          <a:p>
            <a:pPr marL="0" indent="0">
              <a:buNone/>
            </a:pPr>
            <a:r>
              <a:rPr lang="en-US" sz="2000" dirty="0" smtClean="0">
                <a:cs typeface="Courier New" pitchFamily="49" charset="0"/>
              </a:rPr>
              <a:t>	O_TRUNC -- overwrite the file if it exists</a:t>
            </a:r>
            <a:endParaRPr lang="en-US" sz="20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mode</a:t>
            </a:r>
            <a:r>
              <a:rPr lang="en-US" sz="2000" dirty="0" smtClean="0">
                <a:cs typeface="Courier New" pitchFamily="49" charset="0"/>
              </a:rPr>
              <a:t>: File protection mode. Ignored if O_CREAT is not specified.</a:t>
            </a:r>
          </a:p>
          <a:p>
            <a:pPr marL="0" indent="0">
              <a:buNone/>
            </a:pPr>
            <a:endParaRPr lang="en-US" sz="8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[man 2 open]</a:t>
            </a:r>
          </a:p>
        </p:txBody>
      </p:sp>
    </p:spTree>
    <p:extLst>
      <p:ext uri="{BB962C8B-B14F-4D97-AF65-F5344CB8AC3E}">
        <p14:creationId xmlns:p14="http://schemas.microsoft.com/office/powerpoint/2010/main" val="424849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I/O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ssize_t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read(</a:t>
            </a:r>
            <a:r>
              <a:rPr lang="en-US" sz="20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count); </a:t>
            </a:r>
          </a:p>
          <a:p>
            <a:pPr marL="0" indent="0">
              <a:buNone/>
            </a:pPr>
            <a:r>
              <a:rPr lang="en-US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ssize_t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write(</a:t>
            </a:r>
            <a:r>
              <a:rPr lang="en-US" sz="20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void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count);</a:t>
            </a:r>
          </a:p>
          <a:p>
            <a:pPr marL="0" indent="0" algn="just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dirty="0" smtClean="0"/>
              <a:t> </a:t>
            </a:r>
            <a:r>
              <a:rPr lang="en-US" sz="2000" dirty="0" smtClean="0"/>
              <a:t>file descriptor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dirty="0" smtClean="0"/>
              <a:t> </a:t>
            </a:r>
            <a:r>
              <a:rPr lang="en-US" sz="2000" dirty="0" smtClean="0"/>
              <a:t>address </a:t>
            </a:r>
            <a:r>
              <a:rPr lang="en-US" sz="2000" dirty="0"/>
              <a:t>of a memory area into which the data is </a:t>
            </a:r>
            <a:r>
              <a:rPr lang="en-US" sz="2000" dirty="0" smtClean="0"/>
              <a:t>read. 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count:</a:t>
            </a:r>
            <a:r>
              <a:rPr lang="en-US" sz="2000" dirty="0" smtClean="0"/>
              <a:t> the </a:t>
            </a:r>
            <a:r>
              <a:rPr lang="en-US" sz="2000" dirty="0"/>
              <a:t>maximum amount of data to read from the </a:t>
            </a:r>
            <a:r>
              <a:rPr lang="en-US" sz="2000" dirty="0" smtClean="0"/>
              <a:t>stream.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The </a:t>
            </a:r>
            <a:r>
              <a:rPr lang="en-US" sz="2000" dirty="0"/>
              <a:t>return value is the </a:t>
            </a:r>
            <a:r>
              <a:rPr lang="en-US" sz="2000" dirty="0" smtClean="0"/>
              <a:t>actual </a:t>
            </a:r>
            <a:r>
              <a:rPr lang="en-US" sz="2000" dirty="0"/>
              <a:t>amount of data read from the file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close(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0" indent="0">
              <a:buNone/>
            </a:pPr>
            <a:r>
              <a:rPr lang="en-US" sz="2000" dirty="0" smtClean="0">
                <a:cs typeface="Courier New" pitchFamily="49" charset="0"/>
              </a:rPr>
              <a:t>Returns 0 on success, </a:t>
            </a:r>
            <a:r>
              <a:rPr lang="en-US" sz="2000" dirty="0">
                <a:cs typeface="Courier New" pitchFamily="49" charset="0"/>
              </a:rPr>
              <a:t>-1 </a:t>
            </a:r>
            <a:r>
              <a:rPr lang="en-US" sz="2000" dirty="0" smtClean="0">
                <a:cs typeface="Courier New" pitchFamily="49" charset="0"/>
              </a:rPr>
              <a:t>on </a:t>
            </a:r>
            <a:r>
              <a:rPr lang="en-US" sz="2000" dirty="0">
                <a:cs typeface="Courier New" pitchFamily="49" charset="0"/>
              </a:rPr>
              <a:t>failure. </a:t>
            </a:r>
            <a:endParaRPr lang="en-US" sz="2000" dirty="0" smtClean="0"/>
          </a:p>
          <a:p>
            <a:pPr marL="0" indent="0">
              <a:buNone/>
            </a:pPr>
            <a:endParaRPr lang="en-US" sz="28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[man 2 read]</a:t>
            </a: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[man 2 write]</a:t>
            </a: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[man 2 close]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53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When an error occurs, the error number is stored in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errno</a:t>
            </a:r>
            <a:r>
              <a:rPr lang="en-US" dirty="0"/>
              <a:t>, which is defined under 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errno.h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View/Print details of the error using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perror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and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errno</a:t>
            </a:r>
            <a:r>
              <a:rPr lang="en-US" dirty="0"/>
              <a:t>.</a:t>
            </a:r>
          </a:p>
          <a:p>
            <a:r>
              <a:rPr lang="en-US" dirty="0"/>
              <a:t>POSIX functions have a variety of error codes to represent different errors. Some common error conditions:</a:t>
            </a:r>
          </a:p>
          <a:p>
            <a:pPr lvl="1"/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EBADF</a:t>
            </a:r>
            <a:r>
              <a:rPr lang="en-US" sz="2200" b="1" dirty="0"/>
              <a:t> </a:t>
            </a:r>
            <a:r>
              <a:rPr lang="en-US" b="1" dirty="0"/>
              <a:t>- </a:t>
            </a:r>
            <a:r>
              <a:rPr lang="en-US" i="1" dirty="0" err="1"/>
              <a:t>fd</a:t>
            </a:r>
            <a:r>
              <a:rPr lang="en-US" dirty="0"/>
              <a:t> is not a valid file descriptor or is not open for reading.</a:t>
            </a:r>
          </a:p>
          <a:p>
            <a:pPr lvl="1"/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EFAULT</a:t>
            </a:r>
            <a:r>
              <a:rPr lang="en-US" sz="2200" b="1" dirty="0"/>
              <a:t> </a:t>
            </a:r>
            <a:r>
              <a:rPr lang="en-US" b="1" dirty="0"/>
              <a:t>- </a:t>
            </a:r>
            <a:r>
              <a:rPr lang="en-US" i="1" dirty="0" err="1"/>
              <a:t>buf</a:t>
            </a:r>
            <a:r>
              <a:rPr lang="en-US" dirty="0"/>
              <a:t> is outside your accessible address space.</a:t>
            </a:r>
          </a:p>
          <a:p>
            <a:pPr lvl="1"/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EINTR</a:t>
            </a:r>
            <a:r>
              <a:rPr lang="en-US" sz="2200" b="1" dirty="0"/>
              <a:t> </a:t>
            </a:r>
            <a:r>
              <a:rPr lang="en-US" b="1" dirty="0"/>
              <a:t>- </a:t>
            </a:r>
            <a:r>
              <a:rPr lang="en-US" dirty="0"/>
              <a:t>The call was interrupted by a signal before any data was read.</a:t>
            </a:r>
          </a:p>
          <a:p>
            <a:pPr lvl="1"/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EISDIR</a:t>
            </a:r>
            <a:r>
              <a:rPr lang="en-US" sz="2200" b="1" dirty="0"/>
              <a:t> </a:t>
            </a:r>
            <a:r>
              <a:rPr lang="en-US" b="1" dirty="0"/>
              <a:t>- </a:t>
            </a:r>
            <a:r>
              <a:rPr lang="en-US" i="1" dirty="0" err="1"/>
              <a:t>fd</a:t>
            </a:r>
            <a:r>
              <a:rPr lang="en-US" dirty="0"/>
              <a:t> refers to a directory.</a:t>
            </a:r>
          </a:p>
          <a:p>
            <a:r>
              <a:rPr lang="en-US" dirty="0" err="1"/>
              <a:t>errno</a:t>
            </a:r>
            <a:r>
              <a:rPr lang="en-US" dirty="0"/>
              <a:t> is shared by all library functions and overwritten frequently, </a:t>
            </a:r>
            <a:r>
              <a:rPr lang="en-US"/>
              <a:t>so </a:t>
            </a:r>
            <a:r>
              <a:rPr lang="en-US" smtClean="0"/>
              <a:t>you must </a:t>
            </a:r>
            <a:r>
              <a:rPr lang="en-US" dirty="0"/>
              <a:t>read it right after an error to be sure of getting the right </a:t>
            </a:r>
            <a:r>
              <a:rPr lang="en-US" dirty="0" smtClean="0"/>
              <a:t>code</a:t>
            </a:r>
            <a:endParaRPr lang="en-US" dirty="0"/>
          </a:p>
          <a:p>
            <a:pPr marL="0" indent="0">
              <a:buNone/>
            </a:pPr>
            <a:endParaRPr lang="en-US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[man 3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errno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[man 3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perror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00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Again, </a:t>
            </a:r>
            <a:r>
              <a:rPr lang="en-US" dirty="0"/>
              <a:t>w</a:t>
            </a:r>
            <a:r>
              <a:rPr lang="en-US" dirty="0" smtClean="0"/>
              <a:t>hy are we learning POSIX functions?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</a:t>
            </a:r>
            <a:r>
              <a:rPr lang="en-US" dirty="0" err="1"/>
              <a:t>unbuffered</a:t>
            </a:r>
            <a:r>
              <a:rPr lang="en-US" dirty="0"/>
              <a:t>. You can implement different buffering/caching strategies on top of read/write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More explicit control since read and write functions are system calls and you can directly access system resources.</a:t>
            </a:r>
          </a:p>
          <a:p>
            <a:endParaRPr lang="en-US" dirty="0" smtClean="0"/>
          </a:p>
          <a:p>
            <a:r>
              <a:rPr lang="en-US" dirty="0"/>
              <a:t>There is no standard higher level API for network and other I/O devices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32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the man pages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37160" indent="-13716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1540" indent="-10287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28700" indent="-13716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9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65860" indent="-13716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9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03020" indent="-13716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9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40180" indent="-13716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9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man, section 2:  Linux system calls </a:t>
            </a:r>
          </a:p>
          <a:p>
            <a:pPr marL="182880" lvl="1" indent="-182880" defTabSz="914400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man 2 intro </a:t>
            </a:r>
          </a:p>
          <a:p>
            <a:pPr marL="182880" lvl="1" indent="-182880" defTabSz="914400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man 2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182880" lvl="1" indent="-182880" defTabSz="914400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man 2 open</a:t>
            </a:r>
          </a:p>
          <a:p>
            <a:pPr marL="182880" lvl="1" indent="-182880" defTabSz="914400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man 2 read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…</a:t>
            </a:r>
          </a:p>
          <a:p>
            <a:r>
              <a:rPr lang="en-US" sz="2400" b="1" dirty="0" smtClean="0"/>
              <a:t>man</a:t>
            </a:r>
            <a:r>
              <a:rPr lang="en-US" sz="2400" b="1" dirty="0"/>
              <a:t>, section 3:  </a:t>
            </a:r>
            <a:r>
              <a:rPr lang="en-US" sz="2400" b="1" dirty="0" err="1"/>
              <a:t>glibc</a:t>
            </a:r>
            <a:r>
              <a:rPr lang="en-US" sz="2400" b="1" dirty="0"/>
              <a:t> / </a:t>
            </a:r>
            <a:r>
              <a:rPr lang="en-US" sz="2400" b="1" dirty="0" err="1"/>
              <a:t>libc</a:t>
            </a:r>
            <a:r>
              <a:rPr lang="en-US" sz="2400" b="1" dirty="0"/>
              <a:t> library functions </a:t>
            </a:r>
          </a:p>
          <a:p>
            <a:pPr marL="182880" lvl="1" indent="-182880" defTabSz="914400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man 3 intro</a:t>
            </a:r>
          </a:p>
          <a:p>
            <a:pPr marL="182880" lvl="1" indent="-182880" defTabSz="914400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man 3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82880" lvl="1" indent="-182880" defTabSz="914400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man 3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fread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82880" lvl="1" indent="-182880" defTabSz="914400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man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3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stdio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/>
              <a:t>for a full list of functions declared in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182880" lvl="1" indent="-182880" defTabSz="914400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/>
              <a:t> </a:t>
            </a:r>
            <a:r>
              <a:rPr lang="en-US" sz="2400" dirty="0" smtClean="0"/>
              <a:t>  …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123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4472</TotalTime>
  <Words>1324</Words>
  <Application>Microsoft Office PowerPoint</Application>
  <PresentationFormat>On-screen Show (4:3)</PresentationFormat>
  <Paragraphs>251</Paragraphs>
  <Slides>17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方正舒体</vt:lpstr>
      <vt:lpstr>Arial</vt:lpstr>
      <vt:lpstr>Calibri</vt:lpstr>
      <vt:lpstr>Courier New</vt:lpstr>
      <vt:lpstr>Clarity</vt:lpstr>
      <vt:lpstr>CSE 333 – Section 3</vt:lpstr>
      <vt:lpstr>Important Dates</vt:lpstr>
      <vt:lpstr>Basic File Operations</vt:lpstr>
      <vt:lpstr>STDIO vs. POSIX Functions</vt:lpstr>
      <vt:lpstr>System I/O Calls</vt:lpstr>
      <vt:lpstr>System I/O Calls</vt:lpstr>
      <vt:lpstr>Errors</vt:lpstr>
      <vt:lpstr>Again, why are we learning POSIX functions?</vt:lpstr>
      <vt:lpstr>Read the man pages</vt:lpstr>
      <vt:lpstr>Read the man pages</vt:lpstr>
      <vt:lpstr>Reading a file</vt:lpstr>
      <vt:lpstr>Reading a file</vt:lpstr>
      <vt:lpstr>Directories</vt:lpstr>
      <vt:lpstr>Directories</vt:lpstr>
      <vt:lpstr>PowerPoint Presentation</vt:lpstr>
      <vt:lpstr>Section Exercise 1</vt:lpstr>
      <vt:lpstr>Section Exercise 2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333 – Section 3</dc:title>
  <dc:creator>sunjayc</dc:creator>
  <cp:lastModifiedBy>Renshu Gu</cp:lastModifiedBy>
  <cp:revision>126</cp:revision>
  <dcterms:created xsi:type="dcterms:W3CDTF">2013-04-25T02:33:25Z</dcterms:created>
  <dcterms:modified xsi:type="dcterms:W3CDTF">2016-01-21T18:35:28Z</dcterms:modified>
</cp:coreProperties>
</file>