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68" r:id="rId3"/>
    <p:sldId id="257" r:id="rId4"/>
    <p:sldId id="258" r:id="rId5"/>
    <p:sldId id="260" r:id="rId6"/>
    <p:sldId id="259" r:id="rId7"/>
    <p:sldId id="264" r:id="rId8"/>
    <p:sldId id="265" r:id="rId9"/>
    <p:sldId id="261" r:id="rId10"/>
    <p:sldId id="266" r:id="rId11"/>
    <p:sldId id="267" r:id="rId12"/>
    <p:sldId id="269"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0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55"/>
    <p:restoredTop sz="50000" autoAdjust="0"/>
  </p:normalViewPr>
  <p:slideViewPr>
    <p:cSldViewPr>
      <p:cViewPr varScale="1">
        <p:scale>
          <a:sx n="46" d="100"/>
          <a:sy n="46" d="100"/>
        </p:scale>
        <p:origin x="2488"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C52153-773F-9D4F-AB5D-79A187D7071F}" type="datetimeFigureOut">
              <a:rPr lang="en-US" smtClean="0"/>
              <a:t>5/26/16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3AA2A8-C0D5-BC44-8DBF-977A0CB3B8E6}" type="slidenum">
              <a:rPr lang="en-US" smtClean="0"/>
              <a:t>‹#›</a:t>
            </a:fld>
            <a:endParaRPr lang="en-US"/>
          </a:p>
        </p:txBody>
      </p:sp>
    </p:spTree>
    <p:extLst>
      <p:ext uri="{BB962C8B-B14F-4D97-AF65-F5344CB8AC3E}">
        <p14:creationId xmlns:p14="http://schemas.microsoft.com/office/powerpoint/2010/main" val="14814361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is hw4 going</a:t>
            </a:r>
            <a:r>
              <a:rPr lang="en-US" baseline="0" dirty="0" smtClean="0"/>
              <a:t> for everyone? Do you guys have any questions about anything? Is everything starting to click now that we’ve talked about HTTP and client/server side programming?</a:t>
            </a:r>
          </a:p>
          <a:p>
            <a:endParaRPr lang="en-US" baseline="0" dirty="0" smtClean="0"/>
          </a:p>
          <a:p>
            <a:r>
              <a:rPr lang="en-US" baseline="0" dirty="0" smtClean="0"/>
              <a:t>Let’s take a look briefly over the final product of the server you’re implementing. (self steps)</a:t>
            </a:r>
          </a:p>
          <a:p>
            <a:pPr marL="228600" indent="-228600">
              <a:buAutoNum type="arabicPeriod"/>
            </a:pPr>
            <a:r>
              <a:rPr lang="en-US" baseline="0" dirty="0" smtClean="0"/>
              <a:t>Create the FLAWED server on </a:t>
            </a:r>
            <a:r>
              <a:rPr lang="en-US" baseline="0" dirty="0" err="1" smtClean="0"/>
              <a:t>attu</a:t>
            </a:r>
            <a:r>
              <a:rPr lang="en-US" baseline="0" dirty="0" smtClean="0"/>
              <a:t>, connect to it, </a:t>
            </a:r>
          </a:p>
          <a:p>
            <a:pPr marL="228600" indent="-228600">
              <a:buAutoNum type="arabicPeriod"/>
            </a:pPr>
            <a:r>
              <a:rPr lang="en-US" baseline="0" dirty="0" smtClean="0"/>
              <a:t>Make a query, YAY, </a:t>
            </a:r>
          </a:p>
          <a:p>
            <a:pPr marL="228600" indent="-228600">
              <a:buAutoNum type="arabicPeriod"/>
            </a:pPr>
            <a:r>
              <a:rPr lang="en-US" baseline="0" dirty="0" smtClean="0"/>
              <a:t>Then “hmm, what do you guys think will happen if I type something like… (sample queries) </a:t>
            </a:r>
          </a:p>
          <a:p>
            <a:pPr marL="628650" lvl="1" indent="-171450">
              <a:buFont typeface="Arial"/>
              <a:buChar char="•"/>
            </a:pPr>
            <a:r>
              <a:rPr lang="en-US" dirty="0" smtClean="0"/>
              <a:t>I like to search with &lt;</a:t>
            </a:r>
            <a:r>
              <a:rPr lang="en-US" dirty="0" err="1" smtClean="0"/>
              <a:t>em</a:t>
            </a:r>
            <a:r>
              <a:rPr lang="en-US" dirty="0" smtClean="0"/>
              <a:t>&gt;emphasis&lt;/</a:t>
            </a:r>
            <a:r>
              <a:rPr lang="en-US" dirty="0" err="1" smtClean="0"/>
              <a:t>em</a:t>
            </a:r>
            <a:r>
              <a:rPr lang="en-US" dirty="0" smtClean="0"/>
              <a:t>&gt;</a:t>
            </a:r>
          </a:p>
          <a:p>
            <a:pPr marL="628650" lvl="1" indent="-171450">
              <a:buFont typeface="Arial"/>
              <a:buChar char="•"/>
            </a:pPr>
            <a:r>
              <a:rPr lang="en-US" dirty="0" smtClean="0"/>
              <a:t>I like to search in &lt;span style="font-size:48pt;"&gt;&lt;span style="</a:t>
            </a:r>
            <a:r>
              <a:rPr lang="en-US" dirty="0" err="1" smtClean="0"/>
              <a:t>color:red</a:t>
            </a:r>
            <a:r>
              <a:rPr lang="en-US" dirty="0" smtClean="0"/>
              <a:t>"&gt;C&lt;/span&gt;&lt;span style="</a:t>
            </a:r>
            <a:r>
              <a:rPr lang="en-US" dirty="0" err="1" smtClean="0"/>
              <a:t>color:orange</a:t>
            </a:r>
            <a:r>
              <a:rPr lang="en-US" dirty="0" smtClean="0"/>
              <a:t>"&gt;O&lt;/span&gt;&lt;span style="</a:t>
            </a:r>
            <a:r>
              <a:rPr lang="en-US" dirty="0" err="1" smtClean="0"/>
              <a:t>color:yellow</a:t>
            </a:r>
            <a:r>
              <a:rPr lang="en-US" dirty="0" smtClean="0"/>
              <a:t>"&gt;L&lt;/span&gt;&lt;span style="</a:t>
            </a:r>
            <a:r>
              <a:rPr lang="en-US" dirty="0" err="1" smtClean="0"/>
              <a:t>color:green</a:t>
            </a:r>
            <a:r>
              <a:rPr lang="en-US" dirty="0" smtClean="0"/>
              <a:t>"&gt;O&lt;/span&gt;&lt;span style="</a:t>
            </a:r>
            <a:r>
              <a:rPr lang="en-US" dirty="0" err="1" smtClean="0"/>
              <a:t>color:blue</a:t>
            </a:r>
            <a:r>
              <a:rPr lang="en-US" dirty="0" smtClean="0"/>
              <a:t>"&gt;R&lt;/span&gt;&lt;/span&gt;</a:t>
            </a:r>
          </a:p>
          <a:p>
            <a:pPr marL="628650" lvl="1" indent="-171450">
              <a:buFont typeface="Arial"/>
              <a:buChar char="•"/>
            </a:pPr>
            <a:r>
              <a:rPr lang="nb-NO" dirty="0" err="1" smtClean="0"/>
              <a:t>I'd</a:t>
            </a:r>
            <a:r>
              <a:rPr lang="nb-NO" dirty="0" smtClean="0"/>
              <a:t> like 15 </a:t>
            </a:r>
            <a:r>
              <a:rPr lang="nb-NO" dirty="0" err="1" smtClean="0"/>
              <a:t>popups</a:t>
            </a:r>
            <a:r>
              <a:rPr lang="nb-NO" dirty="0" smtClean="0"/>
              <a:t>! &lt;script&gt;for (var i = 0; i &lt; 15; i++) { alert("</a:t>
            </a:r>
            <a:r>
              <a:rPr lang="nb-NO" dirty="0" err="1" smtClean="0"/>
              <a:t>Popup</a:t>
            </a:r>
            <a:r>
              <a:rPr lang="nb-NO" dirty="0" smtClean="0"/>
              <a:t> #" + (i+1)); }&lt;/script&gt; (On </a:t>
            </a:r>
            <a:r>
              <a:rPr lang="nb-NO" dirty="0" err="1" smtClean="0"/>
              <a:t>Firefox</a:t>
            </a:r>
            <a:r>
              <a:rPr lang="nb-NO" dirty="0" smtClean="0"/>
              <a:t>)</a:t>
            </a:r>
          </a:p>
          <a:p>
            <a:pPr marL="628650" lvl="1" indent="-171450">
              <a:buFont typeface="Arial"/>
              <a:buChar char="•"/>
            </a:pPr>
            <a:r>
              <a:rPr lang="en-US" sz="1200" kern="1200" dirty="0" smtClean="0">
                <a:solidFill>
                  <a:schemeClr val="tx1"/>
                </a:solidFill>
                <a:latin typeface="+mn-lt"/>
                <a:ea typeface="+mn-ea"/>
                <a:cs typeface="+mn-cs"/>
              </a:rPr>
              <a:t>&lt;link </a:t>
            </a:r>
            <a:r>
              <a:rPr lang="en-US" sz="1200" kern="1200" dirty="0" err="1" smtClean="0">
                <a:solidFill>
                  <a:schemeClr val="tx1"/>
                </a:solidFill>
                <a:latin typeface="+mn-lt"/>
                <a:ea typeface="+mn-ea"/>
                <a:cs typeface="+mn-cs"/>
              </a:rPr>
              <a:t>rel</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stylesheet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href</a:t>
            </a:r>
            <a:r>
              <a:rPr lang="en-US" sz="1200" kern="1200" dirty="0" smtClean="0">
                <a:solidFill>
                  <a:schemeClr val="tx1"/>
                </a:solidFill>
                <a:latin typeface="+mn-lt"/>
                <a:ea typeface="+mn-ea"/>
                <a:cs typeface="+mn-cs"/>
              </a:rPr>
              <a:t>="https://</a:t>
            </a:r>
            <a:r>
              <a:rPr lang="en-US" sz="1200" kern="1200" dirty="0" err="1" smtClean="0">
                <a:solidFill>
                  <a:schemeClr val="tx1"/>
                </a:solidFill>
                <a:latin typeface="+mn-lt"/>
                <a:ea typeface="+mn-ea"/>
                <a:cs typeface="+mn-cs"/>
              </a:rPr>
              <a:t>maxcdn.bootstrapcdn.com</a:t>
            </a:r>
            <a:r>
              <a:rPr lang="en-US" sz="1200" kern="1200" dirty="0" smtClean="0">
                <a:solidFill>
                  <a:schemeClr val="tx1"/>
                </a:solidFill>
                <a:latin typeface="+mn-lt"/>
                <a:ea typeface="+mn-ea"/>
                <a:cs typeface="+mn-cs"/>
              </a:rPr>
              <a:t>/bootstrap/3.3.6/</a:t>
            </a:r>
            <a:r>
              <a:rPr lang="en-US" sz="1200" kern="1200" dirty="0" err="1" smtClean="0">
                <a:solidFill>
                  <a:schemeClr val="tx1"/>
                </a:solidFill>
                <a:latin typeface="+mn-lt"/>
                <a:ea typeface="+mn-ea"/>
                <a:cs typeface="+mn-cs"/>
              </a:rPr>
              <a:t>css</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bootstrap.min.css</a:t>
            </a:r>
            <a:r>
              <a:rPr lang="en-US" sz="1200" kern="1200" dirty="0" smtClean="0">
                <a:solidFill>
                  <a:schemeClr val="tx1"/>
                </a:solidFill>
                <a:latin typeface="+mn-lt"/>
                <a:ea typeface="+mn-ea"/>
                <a:cs typeface="+mn-cs"/>
              </a:rPr>
              <a:t>" integrity="sha384-1q8mTJOASx8j1Au+a5WDVnPi2lkFfwwEAa8hDDdjZlpLegxhjVME1fgjWPGmkzs7" </a:t>
            </a:r>
            <a:r>
              <a:rPr lang="en-US" sz="1200" kern="1200" dirty="0" err="1" smtClean="0">
                <a:solidFill>
                  <a:schemeClr val="tx1"/>
                </a:solidFill>
                <a:latin typeface="+mn-lt"/>
                <a:ea typeface="+mn-ea"/>
                <a:cs typeface="+mn-cs"/>
              </a:rPr>
              <a:t>crossorigin</a:t>
            </a:r>
            <a:r>
              <a:rPr lang="en-US" sz="1200" kern="1200" dirty="0" smtClean="0">
                <a:solidFill>
                  <a:schemeClr val="tx1"/>
                </a:solidFill>
                <a:latin typeface="+mn-lt"/>
                <a:ea typeface="+mn-ea"/>
                <a:cs typeface="+mn-cs"/>
              </a:rPr>
              <a:t>="anonymous"&gt;</a:t>
            </a:r>
          </a:p>
          <a:p>
            <a:pPr marL="628650" lvl="1" indent="-171450">
              <a:buFont typeface="Arial"/>
              <a:buChar char="•"/>
            </a:pPr>
            <a:r>
              <a:rPr lang="en-US" sz="1200" kern="1200" baseline="0" dirty="0" smtClean="0">
                <a:solidFill>
                  <a:schemeClr val="tx1"/>
                </a:solidFill>
                <a:latin typeface="+mn-lt"/>
                <a:ea typeface="+mn-ea"/>
                <a:cs typeface="+mn-cs"/>
              </a:rPr>
              <a:t>THIS ONE (Rick rolling the kids, turn up the volume!)</a:t>
            </a:r>
          </a:p>
          <a:p>
            <a:pPr marL="628650" lvl="1" indent="-171450">
              <a:buFont typeface="Arial"/>
              <a:buChar char="•"/>
            </a:pPr>
            <a:r>
              <a:rPr lang="en-US" sz="1200" kern="1200" baseline="0" dirty="0" smtClean="0">
                <a:solidFill>
                  <a:schemeClr val="tx1"/>
                </a:solidFill>
                <a:latin typeface="+mn-lt"/>
                <a:ea typeface="+mn-ea"/>
                <a:cs typeface="+mn-cs"/>
              </a:rPr>
              <a:t>&lt;</a:t>
            </a:r>
            <a:r>
              <a:rPr lang="en-US" sz="1200" kern="1200" baseline="0" dirty="0" err="1" smtClean="0">
                <a:solidFill>
                  <a:schemeClr val="tx1"/>
                </a:solidFill>
                <a:latin typeface="+mn-lt"/>
                <a:ea typeface="+mn-ea"/>
                <a:cs typeface="+mn-cs"/>
              </a:rPr>
              <a:t>iframe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src</a:t>
            </a:r>
            <a:r>
              <a:rPr lang="en-US" sz="1200" kern="1200" baseline="0" dirty="0" smtClean="0">
                <a:solidFill>
                  <a:schemeClr val="tx1"/>
                </a:solidFill>
                <a:latin typeface="+mn-lt"/>
                <a:ea typeface="+mn-ea"/>
                <a:cs typeface="+mn-cs"/>
              </a:rPr>
              <a:t>="https://</a:t>
            </a:r>
            <a:r>
              <a:rPr lang="en-US" sz="1200" kern="1200" baseline="0" dirty="0" err="1" smtClean="0">
                <a:solidFill>
                  <a:schemeClr val="tx1"/>
                </a:solidFill>
                <a:latin typeface="+mn-lt"/>
                <a:ea typeface="+mn-ea"/>
                <a:cs typeface="+mn-cs"/>
              </a:rPr>
              <a:t>player.vimeo.com</a:t>
            </a:r>
            <a:r>
              <a:rPr lang="en-US" sz="1200" kern="1200" baseline="0" dirty="0" smtClean="0">
                <a:solidFill>
                  <a:schemeClr val="tx1"/>
                </a:solidFill>
                <a:latin typeface="+mn-lt"/>
                <a:ea typeface="+mn-ea"/>
                <a:cs typeface="+mn-cs"/>
              </a:rPr>
              <a:t>/video/86627035?autoplay=1" width="500" height="375" </a:t>
            </a:r>
            <a:r>
              <a:rPr lang="en-US" sz="1200" kern="1200" baseline="0" dirty="0" err="1" smtClean="0">
                <a:solidFill>
                  <a:schemeClr val="tx1"/>
                </a:solidFill>
                <a:latin typeface="+mn-lt"/>
                <a:ea typeface="+mn-ea"/>
                <a:cs typeface="+mn-cs"/>
              </a:rPr>
              <a:t>frameborder</a:t>
            </a:r>
            <a:r>
              <a:rPr lang="en-US" sz="1200" kern="1200" baseline="0" dirty="0" smtClean="0">
                <a:solidFill>
                  <a:schemeClr val="tx1"/>
                </a:solidFill>
                <a:latin typeface="+mn-lt"/>
                <a:ea typeface="+mn-ea"/>
                <a:cs typeface="+mn-cs"/>
              </a:rPr>
              <a:t>="0" </a:t>
            </a:r>
            <a:r>
              <a:rPr lang="en-US" sz="1200" kern="1200" baseline="0" dirty="0" err="1" smtClean="0">
                <a:solidFill>
                  <a:schemeClr val="tx1"/>
                </a:solidFill>
                <a:latin typeface="+mn-lt"/>
                <a:ea typeface="+mn-ea"/>
                <a:cs typeface="+mn-cs"/>
              </a:rPr>
              <a:t>webkitallowfullscreen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mozallowfullscreen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allowfullscreen</a:t>
            </a:r>
            <a:r>
              <a:rPr lang="en-US" sz="1200" kern="1200" baseline="0" dirty="0" smtClean="0">
                <a:solidFill>
                  <a:schemeClr val="tx1"/>
                </a:solidFill>
                <a:latin typeface="+mn-lt"/>
                <a:ea typeface="+mn-ea"/>
                <a:cs typeface="+mn-cs"/>
              </a:rPr>
              <a:t>&gt;&lt;/</a:t>
            </a:r>
            <a:r>
              <a:rPr lang="en-US" sz="1200" kern="1200" baseline="0" dirty="0" err="1" smtClean="0">
                <a:solidFill>
                  <a:schemeClr val="tx1"/>
                </a:solidFill>
                <a:latin typeface="+mn-lt"/>
                <a:ea typeface="+mn-ea"/>
                <a:cs typeface="+mn-cs"/>
              </a:rPr>
              <a:t>iframe</a:t>
            </a:r>
            <a:r>
              <a:rPr lang="en-US" sz="1200" kern="1200" baseline="0" dirty="0" smtClean="0">
                <a:solidFill>
                  <a:schemeClr val="tx1"/>
                </a:solidFill>
                <a:latin typeface="+mn-lt"/>
                <a:ea typeface="+mn-ea"/>
                <a:cs typeface="+mn-cs"/>
              </a:rPr>
              <a:t>&gt;&lt;p&gt;&lt;a </a:t>
            </a:r>
            <a:r>
              <a:rPr lang="en-US" sz="1200" kern="1200" baseline="0" dirty="0" err="1" smtClean="0">
                <a:solidFill>
                  <a:schemeClr val="tx1"/>
                </a:solidFill>
                <a:latin typeface="+mn-lt"/>
                <a:ea typeface="+mn-ea"/>
                <a:cs typeface="+mn-cs"/>
              </a:rPr>
              <a:t>href</a:t>
            </a:r>
            <a:r>
              <a:rPr lang="en-US" sz="1200" kern="1200" baseline="0" dirty="0" smtClean="0">
                <a:solidFill>
                  <a:schemeClr val="tx1"/>
                </a:solidFill>
                <a:latin typeface="+mn-lt"/>
                <a:ea typeface="+mn-ea"/>
                <a:cs typeface="+mn-cs"/>
              </a:rPr>
              <a:t>="https://</a:t>
            </a:r>
            <a:r>
              <a:rPr lang="en-US" sz="1200" kern="1200" baseline="0" dirty="0" err="1" smtClean="0">
                <a:solidFill>
                  <a:schemeClr val="tx1"/>
                </a:solidFill>
                <a:latin typeface="+mn-lt"/>
                <a:ea typeface="+mn-ea"/>
                <a:cs typeface="+mn-cs"/>
              </a:rPr>
              <a:t>vimeo.com</a:t>
            </a:r>
            <a:r>
              <a:rPr lang="en-US" sz="1200" kern="1200" baseline="0" dirty="0" smtClean="0">
                <a:solidFill>
                  <a:schemeClr val="tx1"/>
                </a:solidFill>
                <a:latin typeface="+mn-lt"/>
                <a:ea typeface="+mn-ea"/>
                <a:cs typeface="+mn-cs"/>
              </a:rPr>
              <a:t>/86627035"&gt;You got </a:t>
            </a:r>
            <a:r>
              <a:rPr lang="en-US" sz="1200" kern="1200" baseline="0" dirty="0" err="1" smtClean="0">
                <a:solidFill>
                  <a:schemeClr val="tx1"/>
                </a:solidFill>
                <a:latin typeface="+mn-lt"/>
                <a:ea typeface="+mn-ea"/>
                <a:cs typeface="+mn-cs"/>
              </a:rPr>
              <a:t>RickRoll</a:t>
            </a:r>
            <a:r>
              <a:rPr lang="en-US" sz="1200" kern="1200" baseline="0" dirty="0" smtClean="0">
                <a:solidFill>
                  <a:schemeClr val="tx1"/>
                </a:solidFill>
                <a:latin typeface="+mn-lt"/>
                <a:ea typeface="+mn-ea"/>
                <a:cs typeface="+mn-cs"/>
              </a:rPr>
              <a:t>&amp;#039;D&lt;/a&gt; by Your CSE 333 TA!!!&lt;/p&gt;</a:t>
            </a:r>
          </a:p>
          <a:p>
            <a:pPr marL="228600" indent="-228600">
              <a:buAutoNum type="arabicPeriod"/>
            </a:pPr>
            <a:r>
              <a:rPr lang="en-US" baseline="0" dirty="0" smtClean="0"/>
              <a:t>type something like /static/bikeapalooza_2011/</a:t>
            </a:r>
            <a:r>
              <a:rPr lang="en-US" baseline="0" dirty="0" err="1" smtClean="0"/>
              <a:t>Bikeapalooza.html</a:t>
            </a:r>
            <a:r>
              <a:rPr lang="en-US" baseline="0" dirty="0" smtClean="0"/>
              <a:t> in the URL cool!</a:t>
            </a:r>
          </a:p>
          <a:p>
            <a:pPr marL="228600" indent="-228600">
              <a:buAutoNum type="arabicPeriod"/>
            </a:pPr>
            <a:r>
              <a:rPr lang="en-US" baseline="0" dirty="0" smtClean="0"/>
              <a:t>What happens when I type /static/../hw4/http333d.h?</a:t>
            </a:r>
          </a:p>
          <a:p>
            <a:pPr marL="685800" lvl="1" indent="-228600">
              <a:buAutoNum type="arabicPeriod"/>
            </a:pPr>
            <a:r>
              <a:rPr lang="en-US" baseline="0" dirty="0" smtClean="0"/>
              <a:t>Most browsers are smart enough to catch that</a:t>
            </a:r>
          </a:p>
          <a:p>
            <a:pPr marL="685800" lvl="1" indent="-228600">
              <a:buAutoNum type="arabicPeriod"/>
            </a:pPr>
            <a:r>
              <a:rPr lang="en-US" baseline="0" dirty="0" smtClean="0"/>
              <a:t>However, try telnet on the server’s computer:</a:t>
            </a:r>
            <a:br>
              <a:rPr lang="en-US" baseline="0" dirty="0" smtClean="0"/>
            </a:br>
            <a:r>
              <a:rPr lang="sk-SK" sz="1200" kern="1200" dirty="0" smtClean="0">
                <a:solidFill>
                  <a:schemeClr val="tx1"/>
                </a:solidFill>
                <a:latin typeface="+mn-lt"/>
                <a:ea typeface="+mn-ea"/>
                <a:cs typeface="+mn-cs"/>
              </a:rPr>
              <a:t>telnet 127.0.0.1 7777</a:t>
            </a:r>
          </a:p>
          <a:p>
            <a:pPr marL="685800" lvl="1" indent="-228600">
              <a:buAutoNum type="arabicPeriod"/>
            </a:pPr>
            <a:r>
              <a:rPr lang="sk-SK" sz="1200" kern="1200" baseline="0" dirty="0" smtClean="0">
                <a:solidFill>
                  <a:schemeClr val="tx1"/>
                </a:solidFill>
                <a:latin typeface="+mn-lt"/>
                <a:ea typeface="+mn-ea"/>
                <a:cs typeface="+mn-cs"/>
              </a:rPr>
              <a:t>GET /static/../hw4/HttpServer.h HTTP/1.1</a:t>
            </a:r>
            <a:endParaRPr lang="en-US" baseline="0" dirty="0" smtClean="0"/>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Some of these</a:t>
            </a:r>
            <a:r>
              <a:rPr lang="en-US" baseline="0" dirty="0" smtClean="0"/>
              <a:t> issues some of the browsers will detect and won’t allow you to do that. (For example, GET /static/.., Safari and Chrome don’t allow the script query to be executed, Firefox does though). This is the third part of the homework, make sure to fix these issues!</a:t>
            </a:r>
          </a:p>
          <a:p>
            <a:pPr marL="228600" indent="-228600">
              <a:buAutoNum type="arabicPeriod"/>
            </a:pPr>
            <a:r>
              <a:rPr lang="en-US" baseline="0" dirty="0" smtClean="0"/>
              <a:t>Now, I’m going to run the clean version, try connecting to it. Make a search. You’ll notice that we all get responses back pretty quickly without having to wait for each other. It’s almost as if we’re doing things in parallel. Which leads us to our next topic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2</a:t>
            </a:fld>
            <a:endParaRPr lang="en-US"/>
          </a:p>
        </p:txBody>
      </p:sp>
    </p:spTree>
    <p:extLst>
      <p:ext uri="{BB962C8B-B14F-4D97-AF65-F5344CB8AC3E}">
        <p14:creationId xmlns:p14="http://schemas.microsoft.com/office/powerpoint/2010/main" val="2731016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Essentially</a:t>
            </a:r>
            <a:r>
              <a:rPr lang="en-US" baseline="0" dirty="0" smtClean="0"/>
              <a:t>, does the tedious task of dealing with C++ strings for us.</a:t>
            </a:r>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11</a:t>
            </a:fld>
            <a:endParaRPr lang="en-US"/>
          </a:p>
        </p:txBody>
      </p:sp>
    </p:spTree>
    <p:extLst>
      <p:ext uri="{BB962C8B-B14F-4D97-AF65-F5344CB8AC3E}">
        <p14:creationId xmlns:p14="http://schemas.microsoft.com/office/powerpoint/2010/main" val="2560976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a:t>
            </a:r>
            <a:r>
              <a:rPr lang="en-US" baseline="0" dirty="0" smtClean="0"/>
              <a:t> &lt;thread&gt; in C++ or define a macro for C11</a:t>
            </a:r>
          </a:p>
          <a:p>
            <a:endParaRPr lang="en-US" baseline="0" dirty="0" smtClean="0"/>
          </a:p>
          <a:p>
            <a:r>
              <a:rPr lang="en-US" baseline="0" dirty="0" smtClean="0"/>
              <a:t>Most C code you’ll find with threads will use </a:t>
            </a:r>
            <a:r>
              <a:rPr lang="en-US" baseline="0" dirty="0" err="1" smtClean="0"/>
              <a:t>pthreads</a:t>
            </a:r>
            <a:r>
              <a:rPr lang="en-US" baseline="0" dirty="0" smtClean="0"/>
              <a:t> though so it’s good to get familiar with.</a:t>
            </a:r>
          </a:p>
        </p:txBody>
      </p:sp>
      <p:sp>
        <p:nvSpPr>
          <p:cNvPr id="4" name="Slide Number Placeholder 3"/>
          <p:cNvSpPr>
            <a:spLocks noGrp="1"/>
          </p:cNvSpPr>
          <p:nvPr>
            <p:ph type="sldNum" sz="quarter" idx="10"/>
          </p:nvPr>
        </p:nvSpPr>
        <p:spPr/>
        <p:txBody>
          <a:bodyPr/>
          <a:lstStyle/>
          <a:p>
            <a:fld id="{EE3AA2A8-C0D5-BC44-8DBF-977A0CB3B8E6}" type="slidenum">
              <a:rPr lang="en-US" smtClean="0"/>
              <a:t>12</a:t>
            </a:fld>
            <a:endParaRPr lang="en-US"/>
          </a:p>
        </p:txBody>
      </p:sp>
    </p:spTree>
    <p:extLst>
      <p:ext uri="{BB962C8B-B14F-4D97-AF65-F5344CB8AC3E}">
        <p14:creationId xmlns:p14="http://schemas.microsoft.com/office/powerpoint/2010/main" val="370398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Soooo</a:t>
            </a:r>
            <a:r>
              <a:rPr lang="is-IS" dirty="0" smtClean="0"/>
              <a:t>… Threads!</a:t>
            </a:r>
          </a:p>
          <a:p>
            <a:endParaRPr lang="is-IS" dirty="0" smtClean="0"/>
          </a:p>
          <a:p>
            <a:r>
              <a:rPr lang="is-IS" dirty="0" smtClean="0"/>
              <a:t>What are threads? (Draw on board)</a:t>
            </a:r>
          </a:p>
          <a:p>
            <a:r>
              <a:rPr lang="is-IS" dirty="0" smtClean="0"/>
              <a:t>-</a:t>
            </a:r>
            <a:r>
              <a:rPr lang="is-IS" baseline="0" dirty="0" smtClean="0"/>
              <a:t> They’re essentially an execution state within a process that can independently execute instructions sequentially. All programs consist of at least one thread, namely the main thread. But threads can be spinned off to do work and they’ll essentially share the same address space but different stacks.</a:t>
            </a:r>
            <a:endParaRPr lang="is-IS" dirty="0" smtClean="0"/>
          </a:p>
          <a:p>
            <a:endParaRPr lang="is-IS" dirty="0" smtClean="0"/>
          </a:p>
          <a:p>
            <a:r>
              <a:rPr lang="is-IS" dirty="0" smtClean="0"/>
              <a:t>Why</a:t>
            </a:r>
            <a:r>
              <a:rPr lang="is-IS" baseline="0" dirty="0" smtClean="0"/>
              <a:t> do we want threads??</a:t>
            </a:r>
          </a:p>
          <a:p>
            <a:pPr marL="171450" indent="-171450">
              <a:buFontTx/>
              <a:buChar char="-"/>
            </a:pPr>
            <a:r>
              <a:rPr lang="is-IS" baseline="0" dirty="0" smtClean="0"/>
              <a:t>For concurrency! I.e. For </a:t>
            </a:r>
            <a:r>
              <a:rPr lang="en-US" baseline="0" dirty="0" smtClean="0"/>
              <a:t>e</a:t>
            </a:r>
            <a:r>
              <a:rPr lang="is-IS" baseline="0" dirty="0" smtClean="0"/>
              <a:t>xecuting simultaneous operations (logically speaking)</a:t>
            </a:r>
          </a:p>
          <a:p>
            <a:pPr marL="628650" lvl="1" indent="-171450">
              <a:buFontTx/>
              <a:buChar char="-"/>
            </a:pPr>
            <a:r>
              <a:rPr lang="is-IS" baseline="0" dirty="0" smtClean="0"/>
              <a:t>For example, one thread could be reading from the disk while another does computation</a:t>
            </a:r>
          </a:p>
          <a:p>
            <a:pPr marL="628650" lvl="1" indent="-171450">
              <a:buFontTx/>
              <a:buChar char="-"/>
            </a:pPr>
            <a:r>
              <a:rPr lang="is-IS" baseline="0" dirty="0" smtClean="0"/>
              <a:t>Concurrency can also take advantage of paralellism if we have multiple processors</a:t>
            </a:r>
          </a:p>
          <a:p>
            <a:pPr marL="171450" lvl="0" indent="-171450">
              <a:buFontTx/>
              <a:buChar char="-"/>
            </a:pPr>
            <a:endParaRPr lang="is-IS" baseline="0" dirty="0" smtClean="0"/>
          </a:p>
          <a:p>
            <a:pPr marL="628650" lvl="1" indent="-171450">
              <a:buFontTx/>
              <a:buChar char="-"/>
            </a:pPr>
            <a:endParaRPr lang="is-IS" baseline="0" dirty="0" smtClean="0"/>
          </a:p>
          <a:p>
            <a:pPr marL="0" lvl="0" indent="0">
              <a:buFontTx/>
              <a:buNone/>
            </a:pPr>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3</a:t>
            </a:fld>
            <a:endParaRPr lang="en-US"/>
          </a:p>
        </p:txBody>
      </p:sp>
    </p:spTree>
    <p:extLst>
      <p:ext uri="{BB962C8B-B14F-4D97-AF65-F5344CB8AC3E}">
        <p14:creationId xmlns:p14="http://schemas.microsoft.com/office/powerpoint/2010/main" val="3075025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POSIX we use what are called </a:t>
            </a:r>
            <a:r>
              <a:rPr lang="en-US" baseline="0" dirty="0" err="1" smtClean="0"/>
              <a:t>pthreads</a:t>
            </a:r>
            <a:r>
              <a:rPr lang="en-US" baseline="0" dirty="0" smtClean="0"/>
              <a:t>, which are part of the standard libraries.</a:t>
            </a:r>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4</a:t>
            </a:fld>
            <a:endParaRPr lang="en-US"/>
          </a:p>
        </p:txBody>
      </p:sp>
    </p:spTree>
    <p:extLst>
      <p:ext uri="{BB962C8B-B14F-4D97-AF65-F5344CB8AC3E}">
        <p14:creationId xmlns:p14="http://schemas.microsoft.com/office/powerpoint/2010/main" val="249698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functions for dealing</a:t>
            </a:r>
            <a:r>
              <a:rPr lang="en-US" baseline="0" dirty="0" smtClean="0"/>
              <a:t> with threads are these 4 operations:</a:t>
            </a:r>
          </a:p>
          <a:p>
            <a:pPr marL="171450" indent="-171450">
              <a:buFont typeface="Arial" charset="0"/>
              <a:buChar char="•"/>
            </a:pPr>
            <a:r>
              <a:rPr lang="en-US" baseline="0" dirty="0" smtClean="0"/>
              <a:t>Creating threads</a:t>
            </a:r>
          </a:p>
          <a:p>
            <a:pPr marL="171450" indent="-171450">
              <a:buFont typeface="Arial" charset="0"/>
              <a:buChar char="•"/>
            </a:pPr>
            <a:r>
              <a:rPr lang="en-US" baseline="0" dirty="0" smtClean="0"/>
              <a:t>Exiting threads</a:t>
            </a:r>
          </a:p>
          <a:p>
            <a:pPr marL="171450" indent="-171450">
              <a:buFont typeface="Arial" charset="0"/>
              <a:buChar char="•"/>
            </a:pPr>
            <a:r>
              <a:rPr lang="en-US" baseline="0" dirty="0" smtClean="0"/>
              <a:t>Joining threads (i.e. waiting for it to finish)</a:t>
            </a:r>
          </a:p>
          <a:p>
            <a:pPr marL="171450" indent="-171450">
              <a:buFont typeface="Arial" charset="0"/>
              <a:buChar char="•"/>
            </a:pPr>
            <a:r>
              <a:rPr lang="en-US" baseline="0" dirty="0" smtClean="0"/>
              <a:t>Cancelling threads</a:t>
            </a:r>
          </a:p>
          <a:p>
            <a:pPr marL="171450" indent="-171450">
              <a:buFont typeface="Arial" charset="0"/>
              <a:buChar char="•"/>
            </a:pPr>
            <a:endParaRPr lang="en-US" baseline="0" dirty="0" smtClean="0"/>
          </a:p>
          <a:p>
            <a:pPr marL="0" indent="0">
              <a:buFont typeface="Arial" charset="0"/>
              <a:buNone/>
            </a:pPr>
            <a:r>
              <a:rPr lang="en-US" baseline="0" dirty="0" smtClean="0"/>
              <a:t>Do we have any questions on these operations and what they’re used for?</a:t>
            </a:r>
          </a:p>
          <a:p>
            <a:pPr marL="0" indent="0">
              <a:buFont typeface="Arial" charset="0"/>
              <a:buNone/>
            </a:pPr>
            <a:endParaRPr lang="en-US" baseline="0" dirty="0" smtClean="0"/>
          </a:p>
          <a:p>
            <a:pPr marL="0" indent="0">
              <a:buFont typeface="Arial" charset="0"/>
              <a:buNone/>
            </a:pPr>
            <a:r>
              <a:rPr lang="en-US" baseline="0" dirty="0" smtClean="0"/>
              <a:t>Let’s look at each one in detail.</a:t>
            </a:r>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5</a:t>
            </a:fld>
            <a:endParaRPr lang="en-US"/>
          </a:p>
        </p:txBody>
      </p:sp>
    </p:spTree>
    <p:extLst>
      <p:ext uri="{BB962C8B-B14F-4D97-AF65-F5344CB8AC3E}">
        <p14:creationId xmlns:p14="http://schemas.microsoft.com/office/powerpoint/2010/main" val="1263010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Returns</a:t>
            </a:r>
            <a:r>
              <a:rPr lang="en-US" baseline="0" dirty="0" smtClean="0"/>
              <a:t> 0 on success, non-0 otherwise.</a:t>
            </a:r>
            <a:endParaRPr lang="en-US" dirty="0" smtClean="0"/>
          </a:p>
          <a:p>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6</a:t>
            </a:fld>
            <a:endParaRPr lang="en-US"/>
          </a:p>
        </p:txBody>
      </p:sp>
    </p:spTree>
    <p:extLst>
      <p:ext uri="{BB962C8B-B14F-4D97-AF65-F5344CB8AC3E}">
        <p14:creationId xmlns:p14="http://schemas.microsoft.com/office/powerpoint/2010/main" val="227338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dirty="0" smtClean="0"/>
              <a:t>Notes:</a:t>
            </a:r>
          </a:p>
          <a:p>
            <a:pPr marL="0" indent="0">
              <a:buFont typeface="Arial" charset="0"/>
              <a:buNone/>
            </a:pPr>
            <a:r>
              <a:rPr lang="en-US" dirty="0" smtClean="0"/>
              <a:t>- </a:t>
            </a:r>
            <a:r>
              <a:rPr lang="en-US" dirty="0" err="1" smtClean="0"/>
              <a:t>pthread</a:t>
            </a:r>
            <a:r>
              <a:rPr lang="en-US" baseline="0" dirty="0" smtClean="0"/>
              <a:t> cancel ourselves?</a:t>
            </a:r>
            <a:endParaRPr lang="en-US" dirty="0" smtClean="0"/>
          </a:p>
          <a:p>
            <a:pPr marL="171450" indent="-171450">
              <a:buFont typeface="Arial" charset="0"/>
              <a:buChar char="•"/>
            </a:pPr>
            <a:r>
              <a:rPr lang="en-US" dirty="0" smtClean="0"/>
              <a:t>Exits</a:t>
            </a:r>
            <a:r>
              <a:rPr lang="en-US" baseline="0" dirty="0" smtClean="0"/>
              <a:t> successfully</a:t>
            </a:r>
          </a:p>
          <a:p>
            <a:pPr marL="171450" indent="-171450">
              <a:buFont typeface="Arial" charset="0"/>
              <a:buChar char="•"/>
            </a:pPr>
            <a:r>
              <a:rPr lang="en-US" baseline="0" dirty="0" smtClean="0"/>
              <a:t>Exit success code depends on the parameter given</a:t>
            </a:r>
          </a:p>
          <a:p>
            <a:pPr marL="171450" indent="-171450">
              <a:buFont typeface="Arial" charset="0"/>
              <a:buChar char="•"/>
            </a:pPr>
            <a:r>
              <a:rPr lang="en-US" baseline="0" dirty="0" smtClean="0"/>
              <a:t>Cancels the thread</a:t>
            </a:r>
          </a:p>
          <a:p>
            <a:pPr marL="171450" indent="-171450">
              <a:buFont typeface="Arial" charset="0"/>
              <a:buChar char="•"/>
            </a:pPr>
            <a:r>
              <a:rPr lang="en-US" baseline="0" dirty="0" smtClean="0"/>
              <a:t>Entire process terminated</a:t>
            </a:r>
          </a:p>
          <a:p>
            <a:pPr marL="171450" indent="-171450">
              <a:buFont typeface="Arial" charset="0"/>
              <a:buChar char="•"/>
            </a:pPr>
            <a:r>
              <a:rPr lang="en-US" baseline="0" dirty="0" smtClean="0"/>
              <a:t>Main thread finishes without calling </a:t>
            </a:r>
            <a:r>
              <a:rPr lang="en-US" baseline="0" dirty="0" err="1" smtClean="0"/>
              <a:t>pthread_exit</a:t>
            </a:r>
            <a:r>
              <a:rPr lang="en-US" baseline="0" dirty="0" smtClean="0"/>
              <a:t> explicitly</a:t>
            </a:r>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7</a:t>
            </a:fld>
            <a:endParaRPr lang="en-US"/>
          </a:p>
        </p:txBody>
      </p:sp>
    </p:spTree>
    <p:extLst>
      <p:ext uri="{BB962C8B-B14F-4D97-AF65-F5344CB8AC3E}">
        <p14:creationId xmlns:p14="http://schemas.microsoft.com/office/powerpoint/2010/main" val="2124596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r>
              <a:rPr lang="en-US" baseline="0" dirty="0" smtClean="0"/>
              <a:t> effect of </a:t>
            </a:r>
            <a:r>
              <a:rPr lang="en-US" baseline="0" dirty="0" err="1" smtClean="0"/>
              <a:t>retval</a:t>
            </a:r>
            <a:r>
              <a:rPr lang="en-US" baseline="0" dirty="0" smtClean="0"/>
              <a:t> gives that exit status to any other threads joining with the terminated thread</a:t>
            </a:r>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8</a:t>
            </a:fld>
            <a:endParaRPr lang="en-US"/>
          </a:p>
        </p:txBody>
      </p:sp>
    </p:spTree>
    <p:extLst>
      <p:ext uri="{BB962C8B-B14F-4D97-AF65-F5344CB8AC3E}">
        <p14:creationId xmlns:p14="http://schemas.microsoft.com/office/powerpoint/2010/main" val="1351666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About joinable threads, that’s one</a:t>
            </a:r>
            <a:r>
              <a:rPr lang="en-US" baseline="0" dirty="0" smtClean="0"/>
              <a:t> of the default attributes when passing NULL for attribute parameters in </a:t>
            </a:r>
            <a:r>
              <a:rPr lang="en-US" baseline="0" dirty="0" err="1" smtClean="0"/>
              <a:t>pthread_create</a:t>
            </a:r>
            <a:endParaRPr lang="en-US" baseline="0" dirty="0" smtClean="0"/>
          </a:p>
          <a:p>
            <a:endParaRPr lang="en-US" baseline="0" dirty="0" smtClean="0"/>
          </a:p>
          <a:p>
            <a:endParaRPr lang="en-US" baseline="0" dirty="0" smtClean="0"/>
          </a:p>
          <a:p>
            <a:r>
              <a:rPr lang="en-US" baseline="0" dirty="0" smtClean="0"/>
              <a:t>After demo of </a:t>
            </a:r>
            <a:r>
              <a:rPr lang="en-US" baseline="0" dirty="0" err="1" smtClean="0"/>
              <a:t>pthreads.cc</a:t>
            </a:r>
            <a:r>
              <a:rPr lang="en-US" baseline="0" dirty="0" smtClean="0"/>
              <a:t> also show </a:t>
            </a:r>
            <a:r>
              <a:rPr lang="en-US" baseline="0" dirty="0" err="1" smtClean="0"/>
              <a:t>total.cc</a:t>
            </a:r>
            <a:r>
              <a:rPr lang="en-US" baseline="0" dirty="0" smtClean="0"/>
              <a:t> and ask them if there’s anything wrong with it.</a:t>
            </a:r>
          </a:p>
          <a:p>
            <a:endParaRPr lang="en-US" baseline="0" dirty="0" smtClean="0"/>
          </a:p>
          <a:p>
            <a:r>
              <a:rPr lang="en-US" baseline="0" dirty="0" smtClean="0"/>
              <a:t>(Explain the too much milk problem)</a:t>
            </a:r>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9</a:t>
            </a:fld>
            <a:endParaRPr lang="en-US"/>
          </a:p>
        </p:txBody>
      </p:sp>
    </p:spTree>
    <p:extLst>
      <p:ext uri="{BB962C8B-B14F-4D97-AF65-F5344CB8AC3E}">
        <p14:creationId xmlns:p14="http://schemas.microsoft.com/office/powerpoint/2010/main" val="387692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Mutual exclusion: needed</a:t>
            </a:r>
            <a:r>
              <a:rPr lang="en-US" baseline="0" dirty="0" smtClean="0"/>
              <a:t> to lock access to a variable until a thread is finished with it.</a:t>
            </a:r>
          </a:p>
          <a:p>
            <a:endParaRPr lang="en-US" baseline="0" dirty="0" smtClean="0"/>
          </a:p>
          <a:p>
            <a:r>
              <a:rPr lang="en-US" baseline="0" dirty="0" smtClean="0"/>
              <a:t>Some documentation:</a:t>
            </a:r>
          </a:p>
          <a:p>
            <a:r>
              <a:rPr lang="en-US" dirty="0" err="1" smtClean="0"/>
              <a:t>pthread_mutex_init</a:t>
            </a:r>
            <a:r>
              <a:rPr lang="en-US" dirty="0" smtClean="0"/>
              <a:t>(</a:t>
            </a:r>
            <a:r>
              <a:rPr lang="en-US" dirty="0" err="1" smtClean="0"/>
              <a:t>mutex,attr</a:t>
            </a:r>
            <a:r>
              <a:rPr lang="en-US" dirty="0" smtClean="0"/>
              <a:t>) – </a:t>
            </a:r>
            <a:r>
              <a:rPr lang="en-US" sz="1200" kern="1200" dirty="0" err="1" smtClean="0">
                <a:solidFill>
                  <a:schemeClr val="tx1"/>
                </a:solidFill>
                <a:latin typeface="+mn-lt"/>
                <a:ea typeface="+mn-ea"/>
                <a:cs typeface="+mn-cs"/>
              </a:rPr>
              <a:t>pthread_mutex_t</a:t>
            </a:r>
            <a:r>
              <a:rPr lang="en-US" sz="1200" kern="1200" dirty="0" smtClean="0">
                <a:solidFill>
                  <a:schemeClr val="tx1"/>
                </a:solidFill>
                <a:latin typeface="+mn-lt"/>
                <a:ea typeface="+mn-ea"/>
                <a:cs typeface="+mn-cs"/>
              </a:rPr>
              <a:t> * lock and lock attribute</a:t>
            </a:r>
            <a:r>
              <a:rPr lang="en-US" sz="1200" kern="1200" baseline="0" dirty="0" smtClean="0">
                <a:solidFill>
                  <a:schemeClr val="tx1"/>
                </a:solidFill>
                <a:latin typeface="+mn-lt"/>
                <a:ea typeface="+mn-ea"/>
                <a:cs typeface="+mn-cs"/>
              </a:rPr>
              <a:t> (which can be null)</a:t>
            </a:r>
            <a:endParaRPr lang="en-US" dirty="0" smtClean="0"/>
          </a:p>
          <a:p>
            <a:r>
              <a:rPr lang="en-US" dirty="0" err="1" smtClean="0"/>
              <a:t>pthread_mutex_lock</a:t>
            </a:r>
            <a:r>
              <a:rPr lang="en-US" dirty="0" smtClean="0"/>
              <a:t>(</a:t>
            </a:r>
            <a:r>
              <a:rPr lang="en-US" dirty="0" err="1" smtClean="0"/>
              <a:t>mutex</a:t>
            </a:r>
            <a:r>
              <a:rPr lang="en-US" dirty="0" smtClean="0"/>
              <a:t>) – grabs the lock</a:t>
            </a:r>
          </a:p>
          <a:p>
            <a:r>
              <a:rPr lang="en-US" dirty="0" err="1" smtClean="0"/>
              <a:t>pthread_mutex_unlock</a:t>
            </a:r>
            <a:r>
              <a:rPr lang="en-US" dirty="0" smtClean="0"/>
              <a:t>(</a:t>
            </a:r>
            <a:r>
              <a:rPr lang="en-US" dirty="0" err="1" smtClean="0"/>
              <a:t>mutex</a:t>
            </a:r>
            <a:r>
              <a:rPr lang="en-US" dirty="0" smtClean="0"/>
              <a:t>) – releases the lock</a:t>
            </a:r>
          </a:p>
          <a:p>
            <a:r>
              <a:rPr lang="en-US" dirty="0" err="1" smtClean="0"/>
              <a:t>pthread_mutex_destroy</a:t>
            </a:r>
            <a:r>
              <a:rPr lang="en-US" dirty="0" smtClean="0"/>
              <a:t>(</a:t>
            </a:r>
            <a:r>
              <a:rPr lang="en-US" dirty="0" err="1" smtClean="0"/>
              <a:t>mutex</a:t>
            </a:r>
            <a:r>
              <a:rPr lang="en-US" dirty="0" smtClean="0"/>
              <a:t>) – destroys</a:t>
            </a:r>
            <a:r>
              <a:rPr lang="en-US" baseline="0" dirty="0" smtClean="0"/>
              <a:t> the lock</a:t>
            </a:r>
            <a:endParaRPr lang="en-US" dirty="0"/>
          </a:p>
        </p:txBody>
      </p:sp>
      <p:sp>
        <p:nvSpPr>
          <p:cNvPr id="4" name="Slide Number Placeholder 3"/>
          <p:cNvSpPr>
            <a:spLocks noGrp="1"/>
          </p:cNvSpPr>
          <p:nvPr>
            <p:ph type="sldNum" sz="quarter" idx="10"/>
          </p:nvPr>
        </p:nvSpPr>
        <p:spPr/>
        <p:txBody>
          <a:bodyPr/>
          <a:lstStyle/>
          <a:p>
            <a:fld id="{EE3AA2A8-C0D5-BC44-8DBF-977A0CB3B8E6}" type="slidenum">
              <a:rPr lang="en-US" smtClean="0"/>
              <a:t>10</a:t>
            </a:fld>
            <a:endParaRPr lang="en-US"/>
          </a:p>
        </p:txBody>
      </p:sp>
    </p:spTree>
    <p:extLst>
      <p:ext uri="{BB962C8B-B14F-4D97-AF65-F5344CB8AC3E}">
        <p14:creationId xmlns:p14="http://schemas.microsoft.com/office/powerpoint/2010/main" val="3574675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D0573E-5B48-4C94-ACCF-BC36259EFF4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0573E-5B48-4C94-ACCF-BC36259EFF4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0573E-5B48-4C94-ACCF-BC36259EFF4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0573E-5B48-4C94-ACCF-BC36259EFF4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0573E-5B48-4C94-ACCF-BC36259EFF4D}" type="datetimeFigureOut">
              <a:rPr lang="en-US" smtClean="0"/>
              <a:t>5/26/16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D0573E-5B48-4C94-ACCF-BC36259EFF4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D0573E-5B48-4C94-ACCF-BC36259EFF4D}" type="datetimeFigureOut">
              <a:rPr lang="en-US" smtClean="0"/>
              <a:t>5/26/16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B39BA-95DC-4A51-8C30-4E03EBE0414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D0573E-5B48-4C94-ACCF-BC36259EFF4D}" type="datetimeFigureOut">
              <a:rPr lang="en-US" smtClean="0"/>
              <a:t>5/26/16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0573E-5B48-4C94-ACCF-BC36259EFF4D}" type="datetimeFigureOut">
              <a:rPr lang="en-US" smtClean="0"/>
              <a:t>5/26/16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0573E-5B48-4C94-ACCF-BC36259EFF4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39BA-95DC-4A51-8C30-4E03EBE0414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0573E-5B48-4C94-ACCF-BC36259EFF4D}" type="datetimeFigureOut">
              <a:rPr lang="en-US" smtClean="0"/>
              <a:t>5/26/16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AD0573E-5B48-4C94-ACCF-BC36259EFF4D}" type="datetimeFigureOut">
              <a:rPr lang="en-US" smtClean="0"/>
              <a:t>5/26/16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7B39BA-95DC-4A51-8C30-4E03EBE041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boost.org/doc/libs/1_57_0/doc/html/string_algo/reference.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333 – Section 9</a:t>
            </a:r>
            <a:endParaRPr lang="en-US" dirty="0"/>
          </a:p>
        </p:txBody>
      </p:sp>
      <p:sp>
        <p:nvSpPr>
          <p:cNvPr id="3" name="Subtitle 2"/>
          <p:cNvSpPr>
            <a:spLocks noGrp="1"/>
          </p:cNvSpPr>
          <p:nvPr>
            <p:ph type="subTitle" idx="1"/>
          </p:nvPr>
        </p:nvSpPr>
        <p:spPr/>
        <p:txBody>
          <a:bodyPr/>
          <a:lstStyle/>
          <a:p>
            <a:r>
              <a:rPr lang="en-US" smtClean="0"/>
              <a:t>Threads</a:t>
            </a:r>
            <a:endParaRPr lang="en-US" dirty="0"/>
          </a:p>
        </p:txBody>
      </p:sp>
    </p:spTree>
    <p:extLst>
      <p:ext uri="{BB962C8B-B14F-4D97-AF65-F5344CB8AC3E}">
        <p14:creationId xmlns:p14="http://schemas.microsoft.com/office/powerpoint/2010/main" val="1716108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mutex</a:t>
            </a:r>
            <a:endParaRPr lang="en-US" dirty="0"/>
          </a:p>
        </p:txBody>
      </p:sp>
      <p:sp>
        <p:nvSpPr>
          <p:cNvPr id="3" name="Content Placeholder 2"/>
          <p:cNvSpPr>
            <a:spLocks noGrp="1"/>
          </p:cNvSpPr>
          <p:nvPr>
            <p:ph idx="1"/>
          </p:nvPr>
        </p:nvSpPr>
        <p:spPr/>
        <p:txBody>
          <a:bodyPr/>
          <a:lstStyle/>
          <a:p>
            <a:r>
              <a:rPr lang="en-US" dirty="0" err="1" smtClean="0"/>
              <a:t>pthread_mutex_init</a:t>
            </a:r>
            <a:r>
              <a:rPr lang="en-US" dirty="0" smtClean="0"/>
              <a:t>(</a:t>
            </a:r>
            <a:r>
              <a:rPr lang="en-US" dirty="0" err="1" smtClean="0"/>
              <a:t>mutex,attr</a:t>
            </a:r>
            <a:r>
              <a:rPr lang="en-US" dirty="0" smtClean="0"/>
              <a:t>)</a:t>
            </a:r>
          </a:p>
          <a:p>
            <a:r>
              <a:rPr lang="en-US" dirty="0" err="1" smtClean="0"/>
              <a:t>pthread_mutex_lock</a:t>
            </a:r>
            <a:r>
              <a:rPr lang="en-US" dirty="0" smtClean="0"/>
              <a:t>(</a:t>
            </a:r>
            <a:r>
              <a:rPr lang="en-US" dirty="0" err="1" smtClean="0"/>
              <a:t>mutex</a:t>
            </a:r>
            <a:r>
              <a:rPr lang="en-US" dirty="0" smtClean="0"/>
              <a:t>)</a:t>
            </a:r>
          </a:p>
          <a:p>
            <a:r>
              <a:rPr lang="en-US" dirty="0" err="1"/>
              <a:t>p</a:t>
            </a:r>
            <a:r>
              <a:rPr lang="en-US" dirty="0" err="1" smtClean="0"/>
              <a:t>thread_mutex_unlock</a:t>
            </a:r>
            <a:r>
              <a:rPr lang="en-US" dirty="0" smtClean="0"/>
              <a:t>(</a:t>
            </a:r>
            <a:r>
              <a:rPr lang="en-US" dirty="0" err="1" smtClean="0"/>
              <a:t>mutex</a:t>
            </a:r>
            <a:r>
              <a:rPr lang="en-US" dirty="0" smtClean="0"/>
              <a:t>)</a:t>
            </a:r>
          </a:p>
          <a:p>
            <a:r>
              <a:rPr lang="en-US" dirty="0" err="1"/>
              <a:t>p</a:t>
            </a:r>
            <a:r>
              <a:rPr lang="en-US" dirty="0" err="1" smtClean="0"/>
              <a:t>thread_mutex_destroy</a:t>
            </a:r>
            <a:r>
              <a:rPr lang="en-US" dirty="0" smtClean="0"/>
              <a:t>(</a:t>
            </a:r>
            <a:r>
              <a:rPr lang="en-US" dirty="0" err="1" smtClean="0"/>
              <a:t>mutex</a:t>
            </a:r>
            <a:r>
              <a:rPr lang="en-US" dirty="0" smtClean="0"/>
              <a:t>)</a:t>
            </a:r>
          </a:p>
          <a:p>
            <a:endParaRPr lang="en-US" dirty="0"/>
          </a:p>
          <a:p>
            <a:endParaRPr lang="en-US" dirty="0" smtClean="0"/>
          </a:p>
          <a:p>
            <a:endParaRPr lang="en-US" sz="2000" dirty="0"/>
          </a:p>
          <a:p>
            <a:endParaRPr lang="en-US" sz="2000" dirty="0">
              <a:cs typeface="Courier New" pitchFamily="49" charset="0"/>
            </a:endParaRPr>
          </a:p>
          <a:p>
            <a:endParaRPr lang="en-US" sz="1800" dirty="0">
              <a:cs typeface="Courier New" pitchFamily="49" charset="0"/>
            </a:endParaRPr>
          </a:p>
          <a:p>
            <a:pPr marL="0" indent="0">
              <a:buNone/>
            </a:pPr>
            <a:r>
              <a:rPr lang="en-US" dirty="0"/>
              <a:t>		      Demo: </a:t>
            </a:r>
            <a:r>
              <a:rPr lang="en-US" i="1" dirty="0" err="1" smtClean="0"/>
              <a:t>total_locking.cc</a:t>
            </a:r>
            <a:endParaRPr lang="en-US" i="1" dirty="0"/>
          </a:p>
          <a:p>
            <a:endParaRPr lang="en-US" dirty="0"/>
          </a:p>
          <a:p>
            <a:endParaRPr lang="en-US" dirty="0" smtClean="0"/>
          </a:p>
          <a:p>
            <a:endParaRPr lang="en-US" dirty="0"/>
          </a:p>
        </p:txBody>
      </p:sp>
    </p:spTree>
    <p:extLst>
      <p:ext uri="{BB962C8B-B14F-4D97-AF65-F5344CB8AC3E}">
        <p14:creationId xmlns:p14="http://schemas.microsoft.com/office/powerpoint/2010/main" val="4128230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Boost library</a:t>
            </a:r>
            <a:endParaRPr lang="en-US" dirty="0"/>
          </a:p>
        </p:txBody>
      </p:sp>
      <p:sp>
        <p:nvSpPr>
          <p:cNvPr id="3" name="Content Placeholder 2"/>
          <p:cNvSpPr>
            <a:spLocks noGrp="1"/>
          </p:cNvSpPr>
          <p:nvPr>
            <p:ph idx="1"/>
          </p:nvPr>
        </p:nvSpPr>
        <p:spPr/>
        <p:txBody>
          <a:bodyPr/>
          <a:lstStyle/>
          <a:p>
            <a:r>
              <a:rPr lang="en-US" dirty="0" smtClean="0"/>
              <a:t>Used in the homework to help facilitate dealing with strings. Some uses include:</a:t>
            </a:r>
          </a:p>
          <a:p>
            <a:pPr lvl="1"/>
            <a:r>
              <a:rPr lang="en-US" dirty="0" smtClean="0"/>
              <a:t>Trimming</a:t>
            </a:r>
          </a:p>
          <a:p>
            <a:pPr lvl="1"/>
            <a:r>
              <a:rPr lang="en-US" dirty="0" smtClean="0"/>
              <a:t>Regex (Pattern matching)</a:t>
            </a:r>
          </a:p>
          <a:p>
            <a:pPr lvl="1"/>
            <a:r>
              <a:rPr lang="en-US" dirty="0" smtClean="0"/>
              <a:t>Splitting</a:t>
            </a:r>
          </a:p>
          <a:p>
            <a:pPr lvl="1"/>
            <a:r>
              <a:rPr lang="en-US" dirty="0" smtClean="0"/>
              <a:t>Replacing</a:t>
            </a:r>
          </a:p>
          <a:p>
            <a:r>
              <a:rPr lang="en-US" dirty="0" err="1" smtClean="0"/>
              <a:t>API:</a:t>
            </a:r>
            <a:r>
              <a:rPr lang="en-US" dirty="0" err="1" smtClean="0">
                <a:hlinkClick r:id="rId3"/>
              </a:rPr>
              <a:t>http</a:t>
            </a:r>
            <a:r>
              <a:rPr lang="en-US" dirty="0">
                <a:hlinkClick r:id="rId3"/>
              </a:rPr>
              <a:t>://www.boost.org/doc/libs/1_57_0/doc/html/string_algo/</a:t>
            </a:r>
            <a:r>
              <a:rPr lang="en-US" dirty="0" smtClean="0">
                <a:hlinkClick r:id="rId3"/>
              </a:rPr>
              <a:t>reference.html</a:t>
            </a:r>
            <a:endParaRPr lang="en-US" dirty="0" smtClean="0"/>
          </a:p>
          <a:p>
            <a:r>
              <a:rPr lang="en-US" dirty="0" smtClean="0"/>
              <a:t>Sample </a:t>
            </a:r>
            <a:r>
              <a:rPr lang="en-US" dirty="0" smtClean="0"/>
              <a:t>Code:</a:t>
            </a:r>
            <a:endParaRPr lang="en-US" dirty="0" smtClean="0"/>
          </a:p>
          <a:p>
            <a:pPr marL="0" indent="0" algn="ctr">
              <a:buNone/>
            </a:pPr>
            <a:r>
              <a:rPr lang="en-US" dirty="0" smtClean="0"/>
              <a:t>Demo:</a:t>
            </a:r>
            <a:r>
              <a:rPr lang="en-US" i="1" dirty="0" smtClean="0"/>
              <a:t> </a:t>
            </a:r>
            <a:r>
              <a:rPr lang="en-US" i="1" dirty="0" err="1" smtClean="0"/>
              <a:t>boostexample.cc</a:t>
            </a:r>
            <a:endParaRPr lang="en-US" i="1" dirty="0" smtClean="0"/>
          </a:p>
          <a:p>
            <a:pPr marL="0" indent="0">
              <a:buNone/>
            </a:pPr>
            <a:endParaRPr lang="en-US" dirty="0"/>
          </a:p>
        </p:txBody>
      </p:sp>
    </p:spTree>
    <p:extLst>
      <p:ext uri="{BB962C8B-B14F-4D97-AF65-F5344CB8AC3E}">
        <p14:creationId xmlns:p14="http://schemas.microsoft.com/office/powerpoint/2010/main" val="3020215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threads</a:t>
            </a:r>
            <a:endParaRPr lang="en-US" dirty="0"/>
          </a:p>
        </p:txBody>
      </p:sp>
      <p:sp>
        <p:nvSpPr>
          <p:cNvPr id="3" name="Content Placeholder 2"/>
          <p:cNvSpPr>
            <a:spLocks noGrp="1"/>
          </p:cNvSpPr>
          <p:nvPr>
            <p:ph idx="1"/>
          </p:nvPr>
        </p:nvSpPr>
        <p:spPr/>
        <p:txBody>
          <a:bodyPr/>
          <a:lstStyle/>
          <a:p>
            <a:r>
              <a:rPr lang="en-US" dirty="0" smtClean="0"/>
              <a:t>Not used for the exercise, but is a simpler thread library for C++:</a:t>
            </a:r>
          </a:p>
          <a:p>
            <a:pPr lvl="1"/>
            <a:r>
              <a:rPr lang="en-US" dirty="0" smtClean="0"/>
              <a:t>#include &lt;thread&gt;</a:t>
            </a:r>
          </a:p>
          <a:p>
            <a:pPr lvl="1"/>
            <a:r>
              <a:rPr lang="en-US" dirty="0" smtClean="0"/>
              <a:t>Still compile with –</a:t>
            </a:r>
            <a:r>
              <a:rPr lang="en-US" dirty="0" err="1" smtClean="0"/>
              <a:t>pthread</a:t>
            </a:r>
            <a:endParaRPr lang="en-US" dirty="0" smtClean="0"/>
          </a:p>
          <a:p>
            <a:pPr lvl="1"/>
            <a:endParaRPr lang="en-US" dirty="0"/>
          </a:p>
          <a:p>
            <a:pPr lvl="1"/>
            <a:endParaRPr lang="en-US" dirty="0" smtClean="0"/>
          </a:p>
          <a:p>
            <a:pPr lvl="1"/>
            <a:endParaRPr lang="en-US" dirty="0"/>
          </a:p>
          <a:p>
            <a:pPr marL="274320" lvl="1" indent="0" algn="ctr">
              <a:buNone/>
            </a:pPr>
            <a:r>
              <a:rPr lang="en-US" dirty="0"/>
              <a:t>Demo: </a:t>
            </a:r>
            <a:r>
              <a:rPr lang="en-US" i="1" dirty="0" err="1" smtClean="0"/>
              <a:t>threads.cc</a:t>
            </a:r>
            <a:endParaRPr lang="en-US" i="1" dirty="0"/>
          </a:p>
          <a:p>
            <a:pPr lvl="1"/>
            <a:endParaRPr lang="en-US" dirty="0" smtClean="0"/>
          </a:p>
          <a:p>
            <a:pPr marL="274320" lvl="1" indent="0">
              <a:buNone/>
            </a:pPr>
            <a:endParaRPr lang="en-US" dirty="0"/>
          </a:p>
          <a:p>
            <a:pPr marL="274320" lvl="1" indent="0">
              <a:buNone/>
            </a:pPr>
            <a:endParaRPr lang="en-US" dirty="0" smtClean="0"/>
          </a:p>
          <a:p>
            <a:pPr marL="274320" lvl="1" indent="0">
              <a:buNone/>
            </a:pPr>
            <a:endParaRPr lang="en-US" dirty="0"/>
          </a:p>
        </p:txBody>
      </p:sp>
    </p:spTree>
    <p:extLst>
      <p:ext uri="{BB962C8B-B14F-4D97-AF65-F5344CB8AC3E}">
        <p14:creationId xmlns:p14="http://schemas.microsoft.com/office/powerpoint/2010/main" val="2800525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exercise (not to be turned in)</a:t>
            </a:r>
            <a:endParaRPr lang="en-US" dirty="0"/>
          </a:p>
        </p:txBody>
      </p:sp>
      <p:sp>
        <p:nvSpPr>
          <p:cNvPr id="3" name="Content Placeholder 2"/>
          <p:cNvSpPr>
            <a:spLocks noGrp="1"/>
          </p:cNvSpPr>
          <p:nvPr>
            <p:ph idx="1"/>
          </p:nvPr>
        </p:nvSpPr>
        <p:spPr/>
        <p:txBody>
          <a:bodyPr/>
          <a:lstStyle/>
          <a:p>
            <a:r>
              <a:rPr lang="en-US" dirty="0" smtClean="0"/>
              <a:t>Create a program that spawns two or three different threads, each of which prints a numeric sequence.  Examples:</a:t>
            </a:r>
          </a:p>
          <a:p>
            <a:pPr lvl="1"/>
            <a:r>
              <a:rPr lang="en-US" dirty="0" smtClean="0"/>
              <a:t>First n odd numbers</a:t>
            </a:r>
          </a:p>
          <a:p>
            <a:pPr lvl="1"/>
            <a:r>
              <a:rPr lang="en-US" dirty="0" smtClean="0"/>
              <a:t>First n factorials</a:t>
            </a:r>
          </a:p>
          <a:p>
            <a:pPr lvl="1"/>
            <a:r>
              <a:rPr lang="en-US" dirty="0" smtClean="0"/>
              <a:t>First n primes</a:t>
            </a:r>
          </a:p>
          <a:p>
            <a:r>
              <a:rPr lang="en-US" dirty="0" smtClean="0"/>
              <a:t>Use pthread.cc for ideas, but the structure might not be the same.</a:t>
            </a:r>
            <a:endParaRPr lang="en-US" dirty="0"/>
          </a:p>
          <a:p>
            <a:r>
              <a:rPr lang="en-US" dirty="0" smtClean="0"/>
              <a:t>Can you do something in the threads ( maybe sleep() ) so that different runs of the program don’t always produce the same output?</a:t>
            </a:r>
          </a:p>
          <a:p>
            <a:endParaRPr lang="en-US" dirty="0"/>
          </a:p>
        </p:txBody>
      </p:sp>
    </p:spTree>
    <p:extLst>
      <p:ext uri="{BB962C8B-B14F-4D97-AF65-F5344CB8AC3E}">
        <p14:creationId xmlns:p14="http://schemas.microsoft.com/office/powerpoint/2010/main" val="1997420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HW4</a:t>
            </a:r>
            <a:endParaRPr lang="en-US" dirty="0"/>
          </a:p>
        </p:txBody>
      </p:sp>
      <p:sp>
        <p:nvSpPr>
          <p:cNvPr id="3" name="Content Placeholder 2"/>
          <p:cNvSpPr>
            <a:spLocks noGrp="1"/>
          </p:cNvSpPr>
          <p:nvPr>
            <p:ph idx="1"/>
          </p:nvPr>
        </p:nvSpPr>
        <p:spPr/>
        <p:txBody>
          <a:bodyPr>
            <a:normAutofit/>
          </a:bodyPr>
          <a:lstStyle/>
          <a:p>
            <a:r>
              <a:rPr lang="en-US" dirty="0" smtClean="0"/>
              <a:t>How’s HW4 going? Any Questions?</a:t>
            </a:r>
          </a:p>
          <a:p>
            <a:endParaRPr lang="en-US" dirty="0"/>
          </a:p>
          <a:p>
            <a:endParaRPr lang="en-US" dirty="0"/>
          </a:p>
        </p:txBody>
      </p:sp>
    </p:spTree>
    <p:extLst>
      <p:ext uri="{BB962C8B-B14F-4D97-AF65-F5344CB8AC3E}">
        <p14:creationId xmlns:p14="http://schemas.microsoft.com/office/powerpoint/2010/main" val="1248504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a:t>
            </a:r>
            <a:endParaRPr lang="en-US" dirty="0"/>
          </a:p>
        </p:txBody>
      </p:sp>
      <p:sp>
        <p:nvSpPr>
          <p:cNvPr id="3" name="Content Placeholder 2"/>
          <p:cNvSpPr>
            <a:spLocks noGrp="1"/>
          </p:cNvSpPr>
          <p:nvPr>
            <p:ph idx="1"/>
          </p:nvPr>
        </p:nvSpPr>
        <p:spPr/>
        <p:txBody>
          <a:bodyPr>
            <a:normAutofit/>
          </a:bodyPr>
          <a:lstStyle/>
          <a:p>
            <a:r>
              <a:rPr lang="en-US" dirty="0" smtClean="0"/>
              <a:t>Sequential execution of a program.</a:t>
            </a:r>
          </a:p>
          <a:p>
            <a:r>
              <a:rPr lang="en-US" dirty="0"/>
              <a:t>C</a:t>
            </a:r>
            <a:r>
              <a:rPr lang="en-US" dirty="0" smtClean="0"/>
              <a:t>ontained within a process.</a:t>
            </a:r>
          </a:p>
          <a:p>
            <a:r>
              <a:rPr lang="en-US" dirty="0"/>
              <a:t>Multiple threads can exist within the same </a:t>
            </a:r>
            <a:r>
              <a:rPr lang="en-US" dirty="0" smtClean="0"/>
              <a:t>process.</a:t>
            </a:r>
          </a:p>
          <a:p>
            <a:pPr lvl="1"/>
            <a:r>
              <a:rPr lang="en-US" dirty="0" smtClean="0"/>
              <a:t>Every process starts with one thread of execution, can spawn more.</a:t>
            </a:r>
            <a:endParaRPr lang="en-US" dirty="0"/>
          </a:p>
          <a:p>
            <a:r>
              <a:rPr lang="en-US" dirty="0" smtClean="0"/>
              <a:t>Threads in a single process share one address space</a:t>
            </a:r>
          </a:p>
          <a:p>
            <a:pPr lvl="1"/>
            <a:r>
              <a:rPr lang="en-US" dirty="0" smtClean="0"/>
              <a:t>Instructions (code)</a:t>
            </a:r>
          </a:p>
          <a:p>
            <a:pPr lvl="1"/>
            <a:r>
              <a:rPr lang="en-US" dirty="0" smtClean="0"/>
              <a:t>Static (global) data</a:t>
            </a:r>
          </a:p>
          <a:p>
            <a:pPr lvl="1"/>
            <a:r>
              <a:rPr lang="en-US" dirty="0" smtClean="0"/>
              <a:t>Dynamic (heap) data</a:t>
            </a:r>
          </a:p>
          <a:p>
            <a:pPr lvl="1"/>
            <a:r>
              <a:rPr lang="en-US" dirty="0" smtClean="0"/>
              <a:t>Environment variables, open files, sockets, etc.</a:t>
            </a:r>
          </a:p>
          <a:p>
            <a:endParaRPr lang="en-US" dirty="0"/>
          </a:p>
        </p:txBody>
      </p:sp>
    </p:spTree>
    <p:extLst>
      <p:ext uri="{BB962C8B-B14F-4D97-AF65-F5344CB8AC3E}">
        <p14:creationId xmlns:p14="http://schemas.microsoft.com/office/powerpoint/2010/main" val="1681673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POSIX threads (</a:t>
            </a:r>
            <a:r>
              <a:rPr lang="en-US" dirty="0" err="1" smtClean="0"/>
              <a:t>Pthreads</a:t>
            </a:r>
            <a:r>
              <a:rPr lang="en-US" dirty="0" smtClean="0"/>
              <a:t>)</a:t>
            </a:r>
            <a:endParaRPr lang="en-US" dirty="0"/>
          </a:p>
        </p:txBody>
      </p:sp>
      <p:sp>
        <p:nvSpPr>
          <p:cNvPr id="3" name="Content Placeholder 2"/>
          <p:cNvSpPr>
            <a:spLocks noGrp="1"/>
          </p:cNvSpPr>
          <p:nvPr>
            <p:ph idx="1"/>
          </p:nvPr>
        </p:nvSpPr>
        <p:spPr/>
        <p:txBody>
          <a:bodyPr/>
          <a:lstStyle/>
          <a:p>
            <a:r>
              <a:rPr lang="en-US" dirty="0" smtClean="0"/>
              <a:t>The POSIX standard provides APIs for creating and manipulating threads.</a:t>
            </a:r>
          </a:p>
          <a:p>
            <a:r>
              <a:rPr lang="en-US" dirty="0" smtClean="0"/>
              <a:t>Part of the standard C/C++ libraries, declared in </a:t>
            </a:r>
            <a:r>
              <a:rPr lang="en-US" dirty="0" err="1" smtClean="0"/>
              <a:t>pthread.h</a:t>
            </a:r>
            <a:endParaRPr lang="en-US" dirty="0" smtClean="0"/>
          </a:p>
          <a:p>
            <a:endParaRPr lang="en-US" dirty="0"/>
          </a:p>
        </p:txBody>
      </p:sp>
    </p:spTree>
    <p:extLst>
      <p:ext uri="{BB962C8B-B14F-4D97-AF65-F5344CB8AC3E}">
        <p14:creationId xmlns:p14="http://schemas.microsoft.com/office/powerpoint/2010/main" val="1762600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a:t>
            </a:r>
            <a:r>
              <a:rPr lang="en-US" dirty="0" err="1" smtClean="0"/>
              <a:t>pthread</a:t>
            </a:r>
            <a:r>
              <a:rPr lang="en-US" dirty="0" smtClean="0"/>
              <a:t> functions</a:t>
            </a:r>
            <a:endParaRPr lang="en-US" dirty="0"/>
          </a:p>
        </p:txBody>
      </p:sp>
      <p:sp>
        <p:nvSpPr>
          <p:cNvPr id="5" name="Content Placeholder 4"/>
          <p:cNvSpPr>
            <a:spLocks noGrp="1"/>
          </p:cNvSpPr>
          <p:nvPr>
            <p:ph idx="1"/>
          </p:nvPr>
        </p:nvSpPr>
        <p:spPr/>
        <p:txBody>
          <a:bodyPr/>
          <a:lstStyle/>
          <a:p>
            <a:r>
              <a:rPr lang="en-US" dirty="0" smtClean="0"/>
              <a:t>pthread_create(thread, </a:t>
            </a:r>
            <a:r>
              <a:rPr lang="en-US" dirty="0" err="1" smtClean="0"/>
              <a:t>attr</a:t>
            </a:r>
            <a:r>
              <a:rPr lang="en-US" dirty="0" smtClean="0"/>
              <a:t>, </a:t>
            </a:r>
            <a:r>
              <a:rPr lang="en-US" dirty="0" err="1" smtClean="0"/>
              <a:t>start_routine</a:t>
            </a:r>
            <a:r>
              <a:rPr lang="en-US" dirty="0" smtClean="0"/>
              <a:t>, </a:t>
            </a:r>
            <a:r>
              <a:rPr lang="en-US" dirty="0" err="1" smtClean="0"/>
              <a:t>arg</a:t>
            </a:r>
            <a:r>
              <a:rPr lang="en-US" dirty="0" smtClean="0"/>
              <a:t>)</a:t>
            </a:r>
          </a:p>
          <a:p>
            <a:r>
              <a:rPr lang="en-US" dirty="0" err="1" smtClean="0"/>
              <a:t>pthread_exit</a:t>
            </a:r>
            <a:r>
              <a:rPr lang="en-US" dirty="0" smtClean="0"/>
              <a:t>(status)</a:t>
            </a:r>
          </a:p>
          <a:p>
            <a:r>
              <a:rPr lang="en-US" dirty="0" err="1" smtClean="0"/>
              <a:t>pthread_join</a:t>
            </a:r>
            <a:r>
              <a:rPr lang="en-US" dirty="0" smtClean="0"/>
              <a:t>(thread, </a:t>
            </a:r>
            <a:r>
              <a:rPr lang="en-US" dirty="0" err="1" smtClean="0"/>
              <a:t>value_ptr</a:t>
            </a:r>
            <a:r>
              <a:rPr lang="en-US" dirty="0" smtClean="0"/>
              <a:t>)</a:t>
            </a:r>
            <a:endParaRPr lang="en-US" dirty="0"/>
          </a:p>
          <a:p>
            <a:r>
              <a:rPr lang="en-US" dirty="0" err="1" smtClean="0"/>
              <a:t>pthread_cancel</a:t>
            </a:r>
            <a:r>
              <a:rPr lang="en-US" dirty="0"/>
              <a:t> (thread</a:t>
            </a:r>
            <a:r>
              <a:rPr lang="en-US" dirty="0" smtClean="0"/>
              <a:t>)</a:t>
            </a:r>
            <a:endParaRPr lang="en-US" dirty="0"/>
          </a:p>
        </p:txBody>
      </p:sp>
    </p:spTree>
    <p:extLst>
      <p:ext uri="{BB962C8B-B14F-4D97-AF65-F5344CB8AC3E}">
        <p14:creationId xmlns:p14="http://schemas.microsoft.com/office/powerpoint/2010/main" val="4277615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pthread_create</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solidFill>
                  <a:srgbClr val="7030A0"/>
                </a:solidFill>
                <a:latin typeface="Courier New" pitchFamily="49" charset="0"/>
                <a:cs typeface="Courier New" pitchFamily="49" charset="0"/>
              </a:rPr>
              <a:t>#</a:t>
            </a:r>
            <a:r>
              <a:rPr lang="en-US" sz="1800" dirty="0">
                <a:solidFill>
                  <a:srgbClr val="7030A0"/>
                </a:solidFill>
                <a:latin typeface="Courier New" pitchFamily="49" charset="0"/>
                <a:cs typeface="Courier New" pitchFamily="49" charset="0"/>
              </a:rPr>
              <a:t>include </a:t>
            </a:r>
            <a:r>
              <a:rPr lang="en-US" sz="1800" dirty="0">
                <a:solidFill>
                  <a:srgbClr val="FF0000"/>
                </a:solidFill>
                <a:latin typeface="Courier New" pitchFamily="49" charset="0"/>
                <a:cs typeface="Courier New" pitchFamily="49" charset="0"/>
              </a:rPr>
              <a:t>&lt;</a:t>
            </a:r>
            <a:r>
              <a:rPr lang="en-US" sz="1800" dirty="0" err="1">
                <a:solidFill>
                  <a:srgbClr val="FF0000"/>
                </a:solidFill>
                <a:latin typeface="Courier New" pitchFamily="49" charset="0"/>
                <a:cs typeface="Courier New" pitchFamily="49" charset="0"/>
              </a:rPr>
              <a:t>pthread.h</a:t>
            </a:r>
            <a:r>
              <a:rPr lang="en-US" sz="1800" dirty="0" smtClean="0">
                <a:solidFill>
                  <a:srgbClr val="FF0000"/>
                </a:solidFill>
                <a:latin typeface="Courier New" pitchFamily="49" charset="0"/>
                <a:cs typeface="Courier New" pitchFamily="49" charset="0"/>
              </a:rPr>
              <a:t>&gt;</a:t>
            </a:r>
            <a:endParaRPr lang="en-US" sz="1800" dirty="0">
              <a:latin typeface="Courier New" pitchFamily="49" charset="0"/>
              <a:cs typeface="Courier New" pitchFamily="49" charset="0"/>
            </a:endParaRPr>
          </a:p>
          <a:p>
            <a:pPr marL="0" indent="0">
              <a:buNone/>
            </a:pPr>
            <a:r>
              <a:rPr lang="en-US" sz="1800" dirty="0" err="1" smtClean="0">
                <a:solidFill>
                  <a:srgbClr val="00B050"/>
                </a:solidFill>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pthread_create</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pthread_t</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*thread</a:t>
            </a:r>
            <a:r>
              <a:rPr lang="en-US" sz="1800" dirty="0" smtClean="0">
                <a:latin typeface="Courier New" pitchFamily="49" charset="0"/>
                <a:cs typeface="Courier New" pitchFamily="49" charset="0"/>
              </a:rPr>
              <a:t>, </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dirty="0" err="1" smtClean="0">
                <a:solidFill>
                  <a:srgbClr val="00B050"/>
                </a:solidFill>
                <a:latin typeface="Courier New" pitchFamily="49" charset="0"/>
                <a:cs typeface="Courier New" pitchFamily="49" charset="0"/>
              </a:rPr>
              <a:t>const</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pthread_attr_t</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attr</a:t>
            </a:r>
            <a:r>
              <a:rPr lang="en-US" sz="1800" dirty="0" smtClean="0">
                <a:latin typeface="Courier New" pitchFamily="49" charset="0"/>
                <a:cs typeface="Courier New" pitchFamily="49" charset="0"/>
              </a:rPr>
              <a:t>, </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dirty="0" smtClean="0">
                <a:solidFill>
                  <a:srgbClr val="00B050"/>
                </a:solidFill>
                <a:latin typeface="Courier New" pitchFamily="49" charset="0"/>
                <a:cs typeface="Courier New" pitchFamily="49" charset="0"/>
              </a:rPr>
              <a:t>void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start_routine</a:t>
            </a:r>
            <a:r>
              <a:rPr lang="en-US" sz="1800" dirty="0">
                <a:latin typeface="Courier New" pitchFamily="49" charset="0"/>
                <a:cs typeface="Courier New" pitchFamily="49" charset="0"/>
              </a:rPr>
              <a:t>) (void </a:t>
            </a:r>
            <a:r>
              <a:rPr lang="en-US" sz="1800" dirty="0" smtClean="0">
                <a:latin typeface="Courier New" pitchFamily="49" charset="0"/>
                <a:cs typeface="Courier New" pitchFamily="49" charset="0"/>
              </a:rPr>
              <a:t>*), </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dirty="0" smtClean="0">
                <a:solidFill>
                  <a:srgbClr val="00B050"/>
                </a:solidFill>
                <a:latin typeface="Courier New" pitchFamily="49" charset="0"/>
                <a:cs typeface="Courier New" pitchFamily="49" charset="0"/>
              </a:rPr>
              <a:t>void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t>
            </a:r>
            <a:r>
              <a:rPr lang="en-US" sz="1800" dirty="0" err="1" smtClean="0">
                <a:latin typeface="Courier New" pitchFamily="49" charset="0"/>
                <a:cs typeface="Courier New" pitchFamily="49" charset="0"/>
              </a:rPr>
              <a:t>arg</a:t>
            </a:r>
            <a:r>
              <a:rPr lang="en-US" sz="1800" dirty="0" smtClean="0">
                <a:latin typeface="Courier New" pitchFamily="49" charset="0"/>
                <a:cs typeface="Courier New" pitchFamily="49" charset="0"/>
              </a:rPr>
              <a:t> );</a:t>
            </a:r>
            <a:endParaRPr lang="en-US" sz="1800" dirty="0" smtClean="0"/>
          </a:p>
          <a:p>
            <a:r>
              <a:rPr lang="en-US" sz="1800" dirty="0">
                <a:latin typeface="Courier New" pitchFamily="49" charset="0"/>
                <a:cs typeface="Courier New" pitchFamily="49" charset="0"/>
              </a:rPr>
              <a:t>pthread_create</a:t>
            </a:r>
            <a:r>
              <a:rPr lang="en-US" sz="1800" dirty="0"/>
              <a:t> creates a new thread and calls </a:t>
            </a:r>
            <a:r>
              <a:rPr lang="en-US" sz="1800" dirty="0" err="1"/>
              <a:t>start_routine</a:t>
            </a:r>
            <a:r>
              <a:rPr lang="en-US" sz="1800" dirty="0"/>
              <a:t> with </a:t>
            </a:r>
            <a:r>
              <a:rPr lang="en-US" sz="1800" dirty="0" err="1"/>
              <a:t>arg</a:t>
            </a:r>
            <a:r>
              <a:rPr lang="en-US" sz="1800" dirty="0"/>
              <a:t> as its parameter</a:t>
            </a:r>
            <a:r>
              <a:rPr lang="en-US" sz="1800" dirty="0" smtClean="0"/>
              <a:t>.</a:t>
            </a:r>
          </a:p>
          <a:p>
            <a:r>
              <a:rPr lang="en-US" sz="1800" dirty="0">
                <a:latin typeface="Courier New" pitchFamily="49" charset="0"/>
                <a:cs typeface="Courier New" pitchFamily="49" charset="0"/>
              </a:rPr>
              <a:t>pthread_create</a:t>
            </a:r>
            <a:r>
              <a:rPr lang="en-US" sz="1800" dirty="0"/>
              <a:t> arguments</a:t>
            </a:r>
            <a:r>
              <a:rPr lang="en-US" sz="1800" dirty="0" smtClean="0"/>
              <a:t>:</a:t>
            </a:r>
          </a:p>
          <a:p>
            <a:pPr lvl="1"/>
            <a:r>
              <a:rPr lang="en-US" sz="1600" b="1" dirty="0" smtClean="0"/>
              <a:t>thread</a:t>
            </a:r>
            <a:r>
              <a:rPr lang="en-US" sz="1600" b="1" dirty="0"/>
              <a:t>:</a:t>
            </a:r>
            <a:r>
              <a:rPr lang="en-US" sz="1600" dirty="0"/>
              <a:t> </a:t>
            </a:r>
            <a:r>
              <a:rPr lang="en-US" sz="1600" dirty="0" smtClean="0"/>
              <a:t> Pointer to a </a:t>
            </a:r>
            <a:r>
              <a:rPr lang="en-US" sz="1600" dirty="0"/>
              <a:t>unique identifier for the new </a:t>
            </a:r>
            <a:r>
              <a:rPr lang="en-US" sz="1600" dirty="0" smtClean="0"/>
              <a:t>thread. (output parameter)</a:t>
            </a:r>
            <a:endParaRPr lang="en-US" sz="1600" dirty="0"/>
          </a:p>
          <a:p>
            <a:pPr lvl="1"/>
            <a:r>
              <a:rPr lang="en-US" sz="1600" b="1" dirty="0" err="1"/>
              <a:t>attr</a:t>
            </a:r>
            <a:r>
              <a:rPr lang="en-US" sz="1600" b="1" dirty="0"/>
              <a:t>:</a:t>
            </a:r>
            <a:r>
              <a:rPr lang="en-US" sz="1600" dirty="0"/>
              <a:t> </a:t>
            </a:r>
            <a:r>
              <a:rPr lang="en-US" sz="1600" dirty="0" smtClean="0"/>
              <a:t> An </a:t>
            </a:r>
            <a:r>
              <a:rPr lang="en-US" sz="1600" dirty="0"/>
              <a:t>attribute object that may be used to set thread </a:t>
            </a:r>
            <a:r>
              <a:rPr lang="en-US" sz="1600" dirty="0" smtClean="0"/>
              <a:t>attributes. Use NULL </a:t>
            </a:r>
            <a:r>
              <a:rPr lang="en-US" sz="1600" dirty="0"/>
              <a:t>for the default values.</a:t>
            </a:r>
          </a:p>
          <a:p>
            <a:pPr lvl="1"/>
            <a:r>
              <a:rPr lang="en-US" sz="1600" b="1" dirty="0" err="1"/>
              <a:t>start_routine</a:t>
            </a:r>
            <a:r>
              <a:rPr lang="en-US" sz="1600" b="1" dirty="0"/>
              <a:t>:</a:t>
            </a:r>
            <a:r>
              <a:rPr lang="en-US" sz="1600" dirty="0"/>
              <a:t> </a:t>
            </a:r>
            <a:r>
              <a:rPr lang="en-US" sz="1600" dirty="0" smtClean="0"/>
              <a:t> The </a:t>
            </a:r>
            <a:r>
              <a:rPr lang="en-US" sz="1600" dirty="0"/>
              <a:t>C routine that the thread will execute once it is created.</a:t>
            </a:r>
          </a:p>
          <a:p>
            <a:pPr lvl="1"/>
            <a:r>
              <a:rPr lang="en-US" sz="1600" b="1" dirty="0" err="1"/>
              <a:t>arg</a:t>
            </a:r>
            <a:r>
              <a:rPr lang="en-US" sz="1600" dirty="0" smtClean="0"/>
              <a:t>:  </a:t>
            </a:r>
            <a:r>
              <a:rPr lang="en-US" sz="1600" dirty="0"/>
              <a:t>A single argument that may be passed to </a:t>
            </a:r>
            <a:r>
              <a:rPr lang="en-US" sz="1600" i="1" dirty="0" err="1"/>
              <a:t>start_routine</a:t>
            </a:r>
            <a:r>
              <a:rPr lang="en-US" sz="1600" dirty="0"/>
              <a:t>. It must be passed by reference as a pointer cast of type void. NULL may be used if no argument is to be passed.</a:t>
            </a:r>
          </a:p>
          <a:p>
            <a:r>
              <a:rPr lang="en-US" sz="1800" dirty="0" smtClean="0"/>
              <a:t>Compile and link with –</a:t>
            </a:r>
            <a:r>
              <a:rPr lang="en-US" sz="1800" dirty="0" err="1" smtClean="0"/>
              <a:t>pthread</a:t>
            </a:r>
            <a:r>
              <a:rPr lang="en-US" sz="1800" dirty="0" smtClean="0"/>
              <a:t>.</a:t>
            </a:r>
          </a:p>
          <a:p>
            <a:endParaRPr lang="en-US" sz="1800" dirty="0"/>
          </a:p>
        </p:txBody>
      </p:sp>
    </p:spTree>
    <p:extLst>
      <p:ext uri="{BB962C8B-B14F-4D97-AF65-F5344CB8AC3E}">
        <p14:creationId xmlns:p14="http://schemas.microsoft.com/office/powerpoint/2010/main" val="328428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Terminating Threads</a:t>
            </a:r>
            <a:endParaRPr lang="en-US" dirty="0"/>
          </a:p>
        </p:txBody>
      </p:sp>
      <p:sp>
        <p:nvSpPr>
          <p:cNvPr id="3" name="Content Placeholder 2"/>
          <p:cNvSpPr>
            <a:spLocks noGrp="1"/>
          </p:cNvSpPr>
          <p:nvPr>
            <p:ph idx="1"/>
          </p:nvPr>
        </p:nvSpPr>
        <p:spPr/>
        <p:txBody>
          <a:bodyPr>
            <a:normAutofit/>
          </a:bodyPr>
          <a:lstStyle/>
          <a:p>
            <a:r>
              <a:rPr lang="en-US" dirty="0"/>
              <a:t>There are several ways in which a thread may be terminated:</a:t>
            </a:r>
          </a:p>
          <a:p>
            <a:pPr lvl="1"/>
            <a:r>
              <a:rPr lang="en-US" dirty="0"/>
              <a:t>The thread returns normally from its starting </a:t>
            </a:r>
            <a:r>
              <a:rPr lang="en-US" dirty="0" smtClean="0"/>
              <a:t>routine; Its </a:t>
            </a:r>
            <a:r>
              <a:rPr lang="en-US" dirty="0"/>
              <a:t>work is done.</a:t>
            </a:r>
          </a:p>
          <a:p>
            <a:pPr lvl="1"/>
            <a:r>
              <a:rPr lang="en-US" dirty="0"/>
              <a:t>The thread makes a call to the </a:t>
            </a:r>
            <a:r>
              <a:rPr lang="en-US" dirty="0" err="1">
                <a:latin typeface="Courier New" pitchFamily="49" charset="0"/>
                <a:cs typeface="Courier New" pitchFamily="49" charset="0"/>
              </a:rPr>
              <a:t>pthread_exit</a:t>
            </a:r>
            <a:r>
              <a:rPr lang="en-US" dirty="0"/>
              <a:t> subroutine - whether its work is done or not.</a:t>
            </a:r>
          </a:p>
          <a:p>
            <a:pPr lvl="1"/>
            <a:r>
              <a:rPr lang="en-US" dirty="0"/>
              <a:t>The thread is canceled by another thread </a:t>
            </a:r>
            <a:r>
              <a:rPr lang="en-US" dirty="0" smtClean="0"/>
              <a:t>via the </a:t>
            </a:r>
            <a:r>
              <a:rPr lang="en-US" dirty="0" err="1" smtClean="0">
                <a:latin typeface="Courier New" pitchFamily="49" charset="0"/>
                <a:cs typeface="Courier New" pitchFamily="49" charset="0"/>
              </a:rPr>
              <a:t>pthread_cancel</a:t>
            </a:r>
            <a:r>
              <a:rPr lang="en-US" dirty="0" smtClean="0"/>
              <a:t> routine</a:t>
            </a:r>
            <a:r>
              <a:rPr lang="en-US" dirty="0"/>
              <a:t>.</a:t>
            </a:r>
          </a:p>
          <a:p>
            <a:pPr lvl="1"/>
            <a:r>
              <a:rPr lang="en-US" dirty="0"/>
              <a:t>The entire process is terminated due to making a call to </a:t>
            </a:r>
            <a:r>
              <a:rPr lang="en-US" dirty="0" smtClean="0"/>
              <a:t>either the </a:t>
            </a:r>
            <a:r>
              <a:rPr lang="en-US" dirty="0" smtClean="0">
                <a:latin typeface="Courier New" pitchFamily="49" charset="0"/>
                <a:cs typeface="Courier New" pitchFamily="49" charset="0"/>
              </a:rPr>
              <a:t>exec() </a:t>
            </a:r>
            <a:r>
              <a:rPr lang="en-US" dirty="0" smtClean="0"/>
              <a:t>or</a:t>
            </a:r>
            <a:r>
              <a:rPr lang="en-US" dirty="0"/>
              <a:t> </a:t>
            </a:r>
            <a:r>
              <a:rPr lang="en-US" dirty="0">
                <a:latin typeface="Courier New" pitchFamily="49" charset="0"/>
                <a:cs typeface="Courier New" pitchFamily="49" charset="0"/>
              </a:rPr>
              <a:t>exit</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lvl="1"/>
            <a:r>
              <a:rPr lang="en-US" dirty="0"/>
              <a:t>If </a:t>
            </a:r>
            <a:r>
              <a:rPr lang="en-US" dirty="0">
                <a:latin typeface="Courier New" pitchFamily="49" charset="0"/>
                <a:cs typeface="Courier New" pitchFamily="49" charset="0"/>
              </a:rPr>
              <a:t>main</a:t>
            </a:r>
            <a:r>
              <a:rPr lang="en-US" dirty="0" smtClean="0">
                <a:latin typeface="Courier New" pitchFamily="49" charset="0"/>
                <a:cs typeface="Courier New" pitchFamily="49" charset="0"/>
              </a:rPr>
              <a:t>()</a:t>
            </a:r>
            <a:r>
              <a:rPr lang="en-US" dirty="0" smtClean="0"/>
              <a:t>finishes </a:t>
            </a:r>
            <a:r>
              <a:rPr lang="en-US" dirty="0"/>
              <a:t>first, without calling </a:t>
            </a:r>
            <a:r>
              <a:rPr lang="en-US" dirty="0" err="1">
                <a:latin typeface="Courier New" pitchFamily="49" charset="0"/>
                <a:cs typeface="Courier New" pitchFamily="49" charset="0"/>
              </a:rPr>
              <a:t>pthread_exit</a:t>
            </a:r>
            <a:r>
              <a:rPr lang="en-US" dirty="0"/>
              <a:t> explicitly </a:t>
            </a:r>
            <a:r>
              <a:rPr lang="en-US" dirty="0" smtClean="0"/>
              <a:t>itself.</a:t>
            </a:r>
          </a:p>
          <a:p>
            <a:pPr marL="274320" lvl="1" indent="0">
              <a:buNone/>
            </a:pPr>
            <a:endParaRPr lang="en-US" dirty="0"/>
          </a:p>
          <a:p>
            <a:pPr marL="0" indent="0">
              <a:buNone/>
            </a:pPr>
            <a:endParaRPr lang="en-US" dirty="0">
              <a:cs typeface="Courier New" pitchFamily="49" charset="0"/>
            </a:endParaRPr>
          </a:p>
          <a:p>
            <a:endParaRPr lang="en-US" dirty="0"/>
          </a:p>
        </p:txBody>
      </p:sp>
    </p:spTree>
    <p:extLst>
      <p:ext uri="{BB962C8B-B14F-4D97-AF65-F5344CB8AC3E}">
        <p14:creationId xmlns:p14="http://schemas.microsoft.com/office/powerpoint/2010/main" val="1584347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pthread_exit</a:t>
            </a:r>
            <a:endParaRPr lang="en-US" dirty="0"/>
          </a:p>
        </p:txBody>
      </p:sp>
      <p:sp>
        <p:nvSpPr>
          <p:cNvPr id="3" name="Content Placeholder 2"/>
          <p:cNvSpPr>
            <a:spLocks noGrp="1"/>
          </p:cNvSpPr>
          <p:nvPr>
            <p:ph idx="1"/>
          </p:nvPr>
        </p:nvSpPr>
        <p:spPr/>
        <p:txBody>
          <a:bodyPr>
            <a:normAutofit/>
          </a:bodyPr>
          <a:lstStyle/>
          <a:p>
            <a:pPr marL="0" indent="0">
              <a:buNone/>
            </a:pPr>
            <a:r>
              <a:rPr lang="en-US" dirty="0">
                <a:solidFill>
                  <a:srgbClr val="00B050"/>
                </a:solidFill>
                <a:latin typeface="Courier New" pitchFamily="49" charset="0"/>
                <a:cs typeface="Courier New" pitchFamily="49" charset="0"/>
              </a:rPr>
              <a:t>void</a:t>
            </a:r>
            <a:r>
              <a:rPr lang="en-US" dirty="0">
                <a:latin typeface="Courier New" pitchFamily="49" charset="0"/>
                <a:cs typeface="Courier New" pitchFamily="49" charset="0"/>
              </a:rPr>
              <a:t> </a:t>
            </a:r>
            <a:r>
              <a:rPr lang="en-US" dirty="0" err="1">
                <a:latin typeface="Courier New" pitchFamily="49" charset="0"/>
                <a:cs typeface="Courier New" pitchFamily="49" charset="0"/>
              </a:rPr>
              <a:t>pthread_exit</a:t>
            </a:r>
            <a:r>
              <a:rPr lang="en-US" dirty="0">
                <a:latin typeface="Courier New" pitchFamily="49" charset="0"/>
                <a:cs typeface="Courier New" pitchFamily="49" charset="0"/>
              </a:rPr>
              <a:t>(</a:t>
            </a:r>
            <a:r>
              <a:rPr lang="en-US" dirty="0">
                <a:solidFill>
                  <a:srgbClr val="00B050"/>
                </a:solidFill>
                <a:latin typeface="Courier New" pitchFamily="49" charset="0"/>
                <a:cs typeface="Courier New" pitchFamily="49" charset="0"/>
              </a:rPr>
              <a:t>void</a:t>
            </a:r>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retval</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0" indent="0">
              <a:buNone/>
            </a:pPr>
            <a:endParaRPr lang="en-US" dirty="0">
              <a:latin typeface="Courier New" pitchFamily="49" charset="0"/>
              <a:cs typeface="Courier New" pitchFamily="49" charset="0"/>
            </a:endParaRPr>
          </a:p>
          <a:p>
            <a:r>
              <a:rPr lang="en-US" dirty="0">
                <a:cs typeface="Courier New" pitchFamily="49" charset="0"/>
              </a:rPr>
              <a:t>Allows the user to </a:t>
            </a:r>
            <a:r>
              <a:rPr lang="en-US" dirty="0" smtClean="0">
                <a:cs typeface="Courier New" pitchFamily="49" charset="0"/>
              </a:rPr>
              <a:t>terminate a thread and to </a:t>
            </a:r>
            <a:r>
              <a:rPr lang="en-US" dirty="0" smtClean="0"/>
              <a:t>specify </a:t>
            </a:r>
            <a:r>
              <a:rPr lang="en-US" dirty="0"/>
              <a:t>an optional termination status parameter, </a:t>
            </a:r>
            <a:r>
              <a:rPr lang="en-US" i="1" dirty="0" err="1" smtClean="0"/>
              <a:t>retval</a:t>
            </a:r>
            <a:r>
              <a:rPr lang="en-US" dirty="0" smtClean="0"/>
              <a:t>.</a:t>
            </a:r>
          </a:p>
          <a:p>
            <a:r>
              <a:rPr lang="en-US" dirty="0"/>
              <a:t>In subroutines that execute to completion normally, you can often dispense with calling </a:t>
            </a:r>
            <a:r>
              <a:rPr lang="en-US" dirty="0" err="1"/>
              <a:t>pthread_exit</a:t>
            </a:r>
            <a:r>
              <a:rPr lang="en-US" dirty="0" smtClean="0"/>
              <a:t>().</a:t>
            </a:r>
          </a:p>
          <a:p>
            <a:r>
              <a:rPr lang="en-US" b="1" dirty="0" smtClean="0"/>
              <a:t>Calling</a:t>
            </a:r>
            <a:r>
              <a:rPr lang="en-US" b="1" dirty="0"/>
              <a:t> </a:t>
            </a:r>
            <a:r>
              <a:rPr lang="en-US" b="1" dirty="0" err="1"/>
              <a:t>pthread_exit</a:t>
            </a:r>
            <a:r>
              <a:rPr lang="en-US" b="1" dirty="0"/>
              <a:t>() from main</a:t>
            </a:r>
            <a:r>
              <a:rPr lang="en-US" b="1" dirty="0" smtClean="0"/>
              <a:t>():</a:t>
            </a:r>
          </a:p>
          <a:p>
            <a:pPr lvl="1"/>
            <a:r>
              <a:rPr lang="en-US" dirty="0"/>
              <a:t>I</a:t>
            </a:r>
            <a:r>
              <a:rPr lang="en-US" dirty="0" smtClean="0"/>
              <a:t>f </a:t>
            </a:r>
            <a:r>
              <a:rPr lang="en-US" dirty="0"/>
              <a:t>main() finishes before the threads it </a:t>
            </a:r>
            <a:r>
              <a:rPr lang="en-US" dirty="0" smtClean="0"/>
              <a:t>spawned, and does not call</a:t>
            </a:r>
            <a:r>
              <a:rPr lang="en-US" dirty="0"/>
              <a:t> </a:t>
            </a:r>
            <a:r>
              <a:rPr lang="en-US" dirty="0" err="1"/>
              <a:t>pthread_exit</a:t>
            </a:r>
            <a:r>
              <a:rPr lang="en-US" dirty="0"/>
              <a:t>() </a:t>
            </a:r>
            <a:r>
              <a:rPr lang="en-US" dirty="0" smtClean="0"/>
              <a:t>explicitly, </a:t>
            </a:r>
            <a:r>
              <a:rPr lang="en-US" dirty="0"/>
              <a:t>a</a:t>
            </a:r>
            <a:r>
              <a:rPr lang="en-US" dirty="0" smtClean="0"/>
              <a:t>ll the </a:t>
            </a:r>
            <a:r>
              <a:rPr lang="en-US" dirty="0"/>
              <a:t>threads it created will </a:t>
            </a:r>
            <a:r>
              <a:rPr lang="en-US" dirty="0" smtClean="0"/>
              <a:t>terminate.</a:t>
            </a:r>
            <a:endParaRPr lang="en-US" dirty="0">
              <a:cs typeface="Courier New" pitchFamily="49" charset="0"/>
            </a:endParaRPr>
          </a:p>
          <a:p>
            <a:pPr lvl="1"/>
            <a:r>
              <a:rPr lang="en-US" dirty="0">
                <a:cs typeface="Courier New" pitchFamily="49" charset="0"/>
              </a:rPr>
              <a:t>To allow other threads to continue execution, the main thread should terminate by calling </a:t>
            </a:r>
            <a:r>
              <a:rPr lang="en-US" dirty="0" err="1">
                <a:cs typeface="Courier New" pitchFamily="49" charset="0"/>
              </a:rPr>
              <a:t>pthread_exit</a:t>
            </a:r>
            <a:r>
              <a:rPr lang="en-US" dirty="0">
                <a:cs typeface="Courier New" pitchFamily="49" charset="0"/>
              </a:rPr>
              <a:t>() rather than exit().</a:t>
            </a:r>
            <a:endParaRPr lang="en-US" dirty="0"/>
          </a:p>
        </p:txBody>
      </p:sp>
    </p:spTree>
    <p:extLst>
      <p:ext uri="{BB962C8B-B14F-4D97-AF65-F5344CB8AC3E}">
        <p14:creationId xmlns:p14="http://schemas.microsoft.com/office/powerpoint/2010/main" val="2416070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pthread_join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solidFill>
                  <a:srgbClr val="00B050"/>
                </a:solidFill>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pthread_join</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pthread_t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thread, </a:t>
            </a:r>
            <a:r>
              <a:rPr lang="en-US" sz="2000" dirty="0">
                <a:solidFill>
                  <a:srgbClr val="00B050"/>
                </a:solidFill>
                <a:latin typeface="Courier New" pitchFamily="49" charset="0"/>
                <a:cs typeface="Courier New" pitchFamily="49" charset="0"/>
              </a:rPr>
              <a:t>void</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retval</a:t>
            </a:r>
            <a:r>
              <a:rPr lang="en-US" sz="2000" dirty="0" smtClean="0">
                <a:latin typeface="Courier New" pitchFamily="49" charset="0"/>
                <a:cs typeface="Courier New" pitchFamily="49" charset="0"/>
              </a:rPr>
              <a:t>);</a:t>
            </a:r>
          </a:p>
          <a:p>
            <a:pPr marL="0" indent="0">
              <a:buNone/>
            </a:pPr>
            <a:endParaRPr lang="en-US" sz="1800" dirty="0">
              <a:latin typeface="Courier New" pitchFamily="49" charset="0"/>
              <a:cs typeface="Courier New" pitchFamily="49" charset="0"/>
            </a:endParaRPr>
          </a:p>
          <a:p>
            <a:r>
              <a:rPr lang="en-US" sz="2000" dirty="0" smtClean="0"/>
              <a:t>Synchronization </a:t>
            </a:r>
            <a:r>
              <a:rPr lang="en-US" sz="2000" dirty="0"/>
              <a:t>between threads. </a:t>
            </a:r>
            <a:endParaRPr lang="en-US" sz="2000" dirty="0" smtClean="0"/>
          </a:p>
          <a:p>
            <a:r>
              <a:rPr lang="en-US" sz="2000" dirty="0" err="1" smtClean="0">
                <a:latin typeface="Courier New" pitchFamily="49" charset="0"/>
                <a:cs typeface="Courier New" pitchFamily="49" charset="0"/>
              </a:rPr>
              <a:t>pthread_join</a:t>
            </a:r>
            <a:r>
              <a:rPr lang="en-US" sz="2000" dirty="0" smtClean="0"/>
              <a:t> blocks the </a:t>
            </a:r>
            <a:r>
              <a:rPr lang="en-US" sz="2000" dirty="0"/>
              <a:t>calling thread until the </a:t>
            </a:r>
            <a:r>
              <a:rPr lang="en-US" sz="2000" dirty="0" smtClean="0"/>
              <a:t>specified</a:t>
            </a:r>
            <a:r>
              <a:rPr lang="en-US" sz="2000" dirty="0"/>
              <a:t> thread </a:t>
            </a:r>
            <a:r>
              <a:rPr lang="en-US" sz="2000" dirty="0" smtClean="0"/>
              <a:t>terminates</a:t>
            </a:r>
            <a:r>
              <a:rPr lang="en-US" sz="2000" dirty="0"/>
              <a:t> </a:t>
            </a:r>
            <a:r>
              <a:rPr lang="en-US" sz="2000" dirty="0" smtClean="0"/>
              <a:t>and then the calling thread </a:t>
            </a:r>
            <a:r>
              <a:rPr lang="en-US" sz="2000" dirty="0" smtClean="0">
                <a:cs typeface="Courier New" pitchFamily="49" charset="0"/>
              </a:rPr>
              <a:t>joins </a:t>
            </a:r>
            <a:r>
              <a:rPr lang="en-US" sz="2000" dirty="0">
                <a:cs typeface="Courier New" pitchFamily="49" charset="0"/>
              </a:rPr>
              <a:t>the terminated thread.</a:t>
            </a:r>
            <a:endParaRPr lang="en-US" sz="2000" dirty="0" smtClean="0"/>
          </a:p>
          <a:p>
            <a:r>
              <a:rPr lang="en-US" sz="2000" dirty="0" smtClean="0"/>
              <a:t>Only </a:t>
            </a:r>
            <a:r>
              <a:rPr lang="en-US" sz="2000" dirty="0"/>
              <a:t>threads that are created as joinable can be </a:t>
            </a:r>
            <a:r>
              <a:rPr lang="en-US" sz="2000" dirty="0" smtClean="0"/>
              <a:t>joined; a </a:t>
            </a:r>
            <a:r>
              <a:rPr lang="en-US" sz="2000" dirty="0"/>
              <a:t>thread </a:t>
            </a:r>
            <a:r>
              <a:rPr lang="en-US" sz="2000" dirty="0" smtClean="0"/>
              <a:t>created </a:t>
            </a:r>
            <a:r>
              <a:rPr lang="en-US" sz="2000" dirty="0"/>
              <a:t>as </a:t>
            </a:r>
            <a:r>
              <a:rPr lang="en-US" sz="2000" dirty="0" smtClean="0"/>
              <a:t>detached can </a:t>
            </a:r>
            <a:r>
              <a:rPr lang="en-US" sz="2000" dirty="0"/>
              <a:t>never be joined</a:t>
            </a:r>
            <a:r>
              <a:rPr lang="en-US" sz="2000" dirty="0" smtClean="0"/>
              <a:t>. (Refer </a:t>
            </a:r>
            <a:r>
              <a:rPr lang="en-US" sz="2000" dirty="0" smtClean="0">
                <a:latin typeface="Courier New" pitchFamily="49" charset="0"/>
                <a:cs typeface="Courier New" pitchFamily="49" charset="0"/>
              </a:rPr>
              <a:t>pthread_create</a:t>
            </a:r>
            <a:r>
              <a:rPr lang="en-US" sz="2000" dirty="0" smtClean="0"/>
              <a:t>)</a:t>
            </a:r>
          </a:p>
          <a:p>
            <a:r>
              <a:rPr lang="en-US" sz="2000" dirty="0" smtClean="0"/>
              <a:t>The target </a:t>
            </a:r>
            <a:r>
              <a:rPr lang="en-US" sz="2000" dirty="0"/>
              <a:t>thread's termination return </a:t>
            </a:r>
            <a:r>
              <a:rPr lang="en-US" sz="2000" dirty="0" smtClean="0"/>
              <a:t>status can be obtained</a:t>
            </a:r>
            <a:r>
              <a:rPr lang="en-US" sz="2000" dirty="0"/>
              <a:t> if it was specified in the target thread's call to </a:t>
            </a:r>
            <a:r>
              <a:rPr lang="en-US" sz="2000" dirty="0" err="1"/>
              <a:t>pthread_exit</a:t>
            </a:r>
            <a:r>
              <a:rPr lang="en-US" sz="2000" dirty="0"/>
              <a:t>().</a:t>
            </a:r>
            <a:endParaRPr lang="en-US" sz="2000" dirty="0" smtClean="0"/>
          </a:p>
          <a:p>
            <a:endParaRPr lang="en-US" sz="2000" dirty="0">
              <a:cs typeface="Courier New" pitchFamily="49" charset="0"/>
            </a:endParaRPr>
          </a:p>
          <a:p>
            <a:endParaRPr lang="en-US" sz="1800" dirty="0">
              <a:cs typeface="Courier New" pitchFamily="49" charset="0"/>
            </a:endParaRPr>
          </a:p>
          <a:p>
            <a:pPr marL="0" indent="0">
              <a:buNone/>
            </a:pPr>
            <a:r>
              <a:rPr lang="en-US" dirty="0" smtClean="0"/>
              <a:t>		      Demo</a:t>
            </a:r>
            <a:r>
              <a:rPr lang="en-US" dirty="0"/>
              <a:t>:</a:t>
            </a:r>
            <a:r>
              <a:rPr lang="en-US" dirty="0" smtClean="0"/>
              <a:t> </a:t>
            </a:r>
            <a:r>
              <a:rPr lang="en-US" i="1" dirty="0" err="1" smtClean="0"/>
              <a:t>pthreads.cc</a:t>
            </a:r>
            <a:endParaRPr lang="en-US" i="1" dirty="0"/>
          </a:p>
        </p:txBody>
      </p:sp>
    </p:spTree>
    <p:extLst>
      <p:ext uri="{BB962C8B-B14F-4D97-AF65-F5344CB8AC3E}">
        <p14:creationId xmlns:p14="http://schemas.microsoft.com/office/powerpoint/2010/main" val="1858227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7729</TotalTime>
  <Words>1094</Words>
  <Application>Microsoft Macintosh PowerPoint</Application>
  <PresentationFormat>On-screen Show (4:3)</PresentationFormat>
  <Paragraphs>175</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Courier New</vt:lpstr>
      <vt:lpstr>Arial</vt:lpstr>
      <vt:lpstr>Clarity</vt:lpstr>
      <vt:lpstr>CSE 333 – Section 9</vt:lpstr>
      <vt:lpstr>HW4</vt:lpstr>
      <vt:lpstr>Threads</vt:lpstr>
      <vt:lpstr>POSIX threads (Pthreads)</vt:lpstr>
      <vt:lpstr>Core pthread functions</vt:lpstr>
      <vt:lpstr>pthread_create</vt:lpstr>
      <vt:lpstr>Terminating Threads</vt:lpstr>
      <vt:lpstr>pthread_exit</vt:lpstr>
      <vt:lpstr>pthread_join</vt:lpstr>
      <vt:lpstr>mutex</vt:lpstr>
      <vt:lpstr>Boost library</vt:lpstr>
      <vt:lpstr>C++ threads</vt:lpstr>
      <vt:lpstr>Section exercise (not to be turned in)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333 – Section 1</dc:title>
  <dc:creator>vasisht</dc:creator>
  <cp:lastModifiedBy>Sixto J. Rios</cp:lastModifiedBy>
  <cp:revision>124</cp:revision>
  <cp:lastPrinted>2016-05-26T19:16:45Z</cp:lastPrinted>
  <dcterms:created xsi:type="dcterms:W3CDTF">2012-06-20T05:35:36Z</dcterms:created>
  <dcterms:modified xsi:type="dcterms:W3CDTF">2016-05-26T20:15:36Z</dcterms:modified>
</cp:coreProperties>
</file>