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9" r:id="rId4"/>
    <p:sldId id="270" r:id="rId5"/>
    <p:sldId id="271" r:id="rId6"/>
    <p:sldId id="272" r:id="rId7"/>
    <p:sldId id="261" r:id="rId8"/>
    <p:sldId id="262" r:id="rId9"/>
    <p:sldId id="257" r:id="rId10"/>
    <p:sldId id="263" r:id="rId11"/>
    <p:sldId id="264" r:id="rId12"/>
    <p:sldId id="265" r:id="rId13"/>
    <p:sldId id="266" r:id="rId14"/>
    <p:sldId id="267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0573E-5B48-4C94-ACCF-BC36259EFF4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Networking and sockets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these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arpa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inet.h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IPv4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sockaddr_in6 sa6;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IPv4 string to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inet_pton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(AF_INET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"192.0.2.1",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&amp;(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sa.sin_addr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 string to sockaddr_in6.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inet_pton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(AF_INET6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"2001:db8:63b3:1::3490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&amp;(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sa6.sin6_addr));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EXIT_SUCCESS;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99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these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arpa</a:t>
            </a:r>
            <a:r>
              <a:rPr lang="en-US" sz="16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inet.h</a:t>
            </a:r>
            <a:r>
              <a:rPr lang="en-US" sz="16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sockaddr_in6 sa6;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char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[INET6_ADDRSTRLEN];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</a:t>
            </a: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 string to sockaddr_in6.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inet_pton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(AF_INET6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"2001:db8:63b3:1::3490", &amp;(sa6.sin6_addr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sockaddr_in6 to IPv6 string.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inet_ntop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(AF_INET6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&amp;(sa6.sin6_addr),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INET6_ADDRSTRLEN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(“%s\n”,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EXIT_SUCCESS;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DNS – Domain </a:t>
            </a:r>
            <a:r>
              <a:rPr lang="en-US" dirty="0"/>
              <a:t>N</a:t>
            </a:r>
            <a:r>
              <a:rPr lang="en-US" dirty="0" smtClean="0"/>
              <a:t>ame System/Service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hierarchical distributed naming system </a:t>
            </a:r>
            <a:r>
              <a:rPr lang="en-US" dirty="0" smtClean="0"/>
              <a:t>any </a:t>
            </a:r>
            <a:r>
              <a:rPr lang="en-US" dirty="0"/>
              <a:t>resource connected to the </a:t>
            </a:r>
            <a:r>
              <a:rPr lang="en-US" dirty="0" smtClean="0"/>
              <a:t>Internet</a:t>
            </a:r>
            <a:r>
              <a:rPr lang="en-US" dirty="0"/>
              <a:t> or a </a:t>
            </a:r>
            <a:r>
              <a:rPr lang="en-US" dirty="0" smtClean="0"/>
              <a:t>private network.</a:t>
            </a:r>
          </a:p>
          <a:p>
            <a:r>
              <a:rPr lang="en-US" dirty="0" smtClean="0"/>
              <a:t>Resolves queries for names into IP addresses.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sockets API lets you convert between the </a:t>
            </a:r>
            <a:r>
              <a:rPr lang="en-US" dirty="0" smtClean="0"/>
              <a:t>two.</a:t>
            </a:r>
          </a:p>
          <a:p>
            <a:r>
              <a:rPr lang="en-US" dirty="0" smtClean="0"/>
              <a:t>Is on the application layer on the Internet protocol suite.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5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DNS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POSIX way is to use </a:t>
            </a:r>
            <a:r>
              <a:rPr lang="en-US" b="1" dirty="0" err="1"/>
              <a:t>getaddrinfo</a:t>
            </a:r>
            <a:r>
              <a:rPr lang="en-US" b="1" dirty="0"/>
              <a:t>( </a:t>
            </a:r>
            <a:r>
              <a:rPr lang="en-US" b="1" dirty="0" smtClean="0"/>
              <a:t>).</a:t>
            </a:r>
          </a:p>
          <a:p>
            <a:r>
              <a:rPr lang="en-US" dirty="0" smtClean="0"/>
              <a:t>Set </a:t>
            </a:r>
            <a:r>
              <a:rPr lang="en-US" dirty="0"/>
              <a:t>up a “hints” structure with </a:t>
            </a:r>
            <a:r>
              <a:rPr lang="en-US" dirty="0" smtClean="0"/>
              <a:t>constraints, e.g. </a:t>
            </a:r>
            <a:r>
              <a:rPr lang="en-US" dirty="0"/>
              <a:t>IPv6, IPv4, or </a:t>
            </a:r>
            <a:r>
              <a:rPr lang="en-US" dirty="0" smtClean="0"/>
              <a:t>either.</a:t>
            </a:r>
            <a:endParaRPr lang="en-US" dirty="0"/>
          </a:p>
          <a:p>
            <a:r>
              <a:rPr lang="en-US" dirty="0" smtClean="0"/>
              <a:t>Tell </a:t>
            </a:r>
            <a:r>
              <a:rPr lang="en-US" dirty="0" err="1"/>
              <a:t>getaddrinfo</a:t>
            </a:r>
            <a:r>
              <a:rPr lang="en-US" dirty="0"/>
              <a:t>( ) which host and port you want </a:t>
            </a:r>
            <a:r>
              <a:rPr lang="en-US" dirty="0" smtClean="0"/>
              <a:t>resolved.</a:t>
            </a:r>
            <a:endParaRPr lang="en-US" dirty="0"/>
          </a:p>
          <a:p>
            <a:r>
              <a:rPr lang="en-US" dirty="0" smtClean="0"/>
              <a:t>Host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a string </a:t>
            </a:r>
            <a:r>
              <a:rPr lang="en-US" dirty="0" smtClean="0"/>
              <a:t>representation: </a:t>
            </a:r>
            <a:r>
              <a:rPr lang="en-US" dirty="0"/>
              <a:t>DNS name or IP address</a:t>
            </a:r>
          </a:p>
          <a:p>
            <a:r>
              <a:rPr lang="en-US" dirty="0" smtClean="0"/>
              <a:t> </a:t>
            </a:r>
            <a:r>
              <a:rPr lang="en-US" dirty="0" err="1"/>
              <a:t>getaddrinfo</a:t>
            </a:r>
            <a:r>
              <a:rPr lang="en-US" dirty="0" smtClean="0"/>
              <a:t>() </a:t>
            </a:r>
            <a:r>
              <a:rPr lang="en-US" dirty="0"/>
              <a:t>gives you a list of </a:t>
            </a:r>
            <a:r>
              <a:rPr lang="en-US" dirty="0" smtClean="0"/>
              <a:t>results </a:t>
            </a:r>
            <a:r>
              <a:rPr lang="en-US" dirty="0"/>
              <a:t>in an “</a:t>
            </a:r>
            <a:r>
              <a:rPr lang="en-US" dirty="0" err="1"/>
              <a:t>addrinfo</a:t>
            </a:r>
            <a:r>
              <a:rPr lang="en-US" dirty="0"/>
              <a:t>” </a:t>
            </a:r>
            <a:r>
              <a:rPr lang="en-US" dirty="0" err="1" smtClean="0"/>
              <a:t>struct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getaddrinfo</a:t>
            </a:r>
            <a:r>
              <a:rPr lang="en-US" dirty="0"/>
              <a:t>() and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getaddrinfo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*hostname,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hostname to look up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servname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service name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addrinfo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*hints,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//desired output type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addrinfo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**res);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structure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Hints and results take the same form. Hints are optional.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addrinfo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ai_flags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Indicate options to the function</a:t>
            </a:r>
          </a:p>
          <a:p>
            <a:pPr marL="0" indent="0">
              <a:buNone/>
            </a:pPr>
            <a:r>
              <a:rPr lang="da-DK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int</a:t>
            </a:r>
            <a:r>
              <a:rPr lang="da-DK" b="1" dirty="0" smtClean="0">
                <a:latin typeface="Courier New" pitchFamily="49" charset="0"/>
                <a:cs typeface="Courier New" pitchFamily="49" charset="0"/>
              </a:rPr>
              <a:t>             ai_family</a:t>
            </a:r>
            <a:r>
              <a:rPr lang="da-DK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da-DK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da-DK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da-DK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AF_INET, AF_INET6, or AF_UNSPEC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ai_socktype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Socket type, (use SOCK_STREAM)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ai_protocol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Protocol type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ai_addrlen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INET_ADDRSTRLEN, INET6_ADDRSTRLEN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char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ai_cananname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canonical name for the host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ai_addr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 (input to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inet_ntop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addrinfo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ai_next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Next element (It’s a linked list)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Converts an address from network format to presentation format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inet_ntop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family (see above)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restrict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sockaddr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   char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 restrict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buffer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size);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length of buffer</a:t>
            </a:r>
            <a:endParaRPr lang="en-US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nc</a:t>
            </a:r>
            <a:r>
              <a:rPr lang="en-US" dirty="0" smtClean="0"/>
              <a:t> - </a:t>
            </a:r>
            <a:r>
              <a:rPr lang="en-US" dirty="0" err="1" smtClean="0"/>
              <a:t>Netcat</a:t>
            </a:r>
            <a:r>
              <a:rPr lang="en-US" dirty="0" smtClean="0"/>
              <a:t>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simple </a:t>
            </a:r>
            <a:r>
              <a:rPr lang="en-US" dirty="0" err="1" smtClean="0"/>
              <a:t>nc</a:t>
            </a:r>
            <a:r>
              <a:rPr lang="en-US" dirty="0" smtClean="0"/>
              <a:t> usage.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sendreceive.cc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Sockets</a:t>
            </a:r>
          </a:p>
          <a:p>
            <a:r>
              <a:rPr lang="en-US" dirty="0" smtClean="0"/>
              <a:t>IP addresses and IP </a:t>
            </a:r>
            <a:r>
              <a:rPr lang="en-US" dirty="0"/>
              <a:t>address structures in C/C++</a:t>
            </a:r>
          </a:p>
          <a:p>
            <a:r>
              <a:rPr lang="en-US" dirty="0" smtClean="0"/>
              <a:t>DNS – Resolving DNS names</a:t>
            </a:r>
          </a:p>
          <a:p>
            <a:r>
              <a:rPr lang="en-US" dirty="0" smtClean="0"/>
              <a:t>Demos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30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sockets are network interfaces</a:t>
            </a:r>
          </a:p>
          <a:p>
            <a:pPr lvl="1"/>
            <a:r>
              <a:rPr lang="en-US" dirty="0" smtClean="0"/>
              <a:t>Endpoints in an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flow</a:t>
            </a:r>
          </a:p>
          <a:p>
            <a:r>
              <a:rPr lang="en-US" dirty="0" smtClean="0"/>
              <a:t>Socket address = IP address + port number</a:t>
            </a:r>
          </a:p>
          <a:p>
            <a:r>
              <a:rPr lang="en-US" dirty="0" smtClean="0"/>
              <a:t>Socket API </a:t>
            </a:r>
          </a:p>
          <a:p>
            <a:pPr lvl="1"/>
            <a:r>
              <a:rPr lang="en-US" dirty="0" smtClean="0"/>
              <a:t>Programs to control and use sockets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38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Pictorially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517922" y="2009180"/>
            <a:ext cx="3027164" cy="1428750"/>
          </a:xfrm>
          <a:prstGeom prst="rect">
            <a:avLst/>
          </a:prstGeom>
          <a:solidFill>
            <a:schemeClr val="accent1">
              <a:alpha val="74901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927572" y="3238129"/>
            <a:ext cx="0" cy="697631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1321594" y="2107793"/>
            <a:ext cx="14392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Web server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580555" y="3237012"/>
            <a:ext cx="0" cy="69986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2231306" y="3237012"/>
            <a:ext cx="1116" cy="2352973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0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2883173" y="3237012"/>
            <a:ext cx="1116" cy="2352973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US">
              <a:ea typeface="ヒラギノ角ゴ ProN W3" charset="0"/>
            </a:endParaRPr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696516" y="2844016"/>
            <a:ext cx="384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fd 5</a:t>
            </a:r>
          </a:p>
        </p:txBody>
      </p:sp>
      <p:sp>
        <p:nvSpPr>
          <p:cNvPr id="18441" name="Rectangle 9"/>
          <p:cNvSpPr>
            <a:spLocks/>
          </p:cNvSpPr>
          <p:nvPr/>
        </p:nvSpPr>
        <p:spPr bwMode="auto">
          <a:xfrm>
            <a:off x="1348383" y="2848480"/>
            <a:ext cx="384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fd 8</a:t>
            </a:r>
          </a:p>
        </p:txBody>
      </p:sp>
      <p:sp>
        <p:nvSpPr>
          <p:cNvPr id="18442" name="Rectangle 10"/>
          <p:cNvSpPr>
            <a:spLocks/>
          </p:cNvSpPr>
          <p:nvPr/>
        </p:nvSpPr>
        <p:spPr bwMode="auto">
          <a:xfrm>
            <a:off x="2000250" y="2848480"/>
            <a:ext cx="384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fd 9</a:t>
            </a:r>
          </a:p>
        </p:txBody>
      </p:sp>
      <p:sp>
        <p:nvSpPr>
          <p:cNvPr id="18443" name="Rectangle 11"/>
          <p:cNvSpPr>
            <a:spLocks/>
          </p:cNvSpPr>
          <p:nvPr/>
        </p:nvSpPr>
        <p:spPr bwMode="auto">
          <a:xfrm>
            <a:off x="2652117" y="2848480"/>
            <a:ext cx="384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fd 3</a:t>
            </a:r>
          </a:p>
        </p:txBody>
      </p:sp>
      <p:sp>
        <p:nvSpPr>
          <p:cNvPr id="18444" name="Rectangle 12"/>
          <p:cNvSpPr>
            <a:spLocks/>
          </p:cNvSpPr>
          <p:nvPr/>
        </p:nvSpPr>
        <p:spPr bwMode="auto">
          <a:xfrm rot="-5400000">
            <a:off x="391740" y="4361505"/>
            <a:ext cx="10515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</a:rPr>
              <a:t>index.html</a:t>
            </a:r>
          </a:p>
        </p:txBody>
      </p:sp>
      <p:sp>
        <p:nvSpPr>
          <p:cNvPr id="18445" name="Rectangle 13"/>
          <p:cNvSpPr>
            <a:spLocks/>
          </p:cNvSpPr>
          <p:nvPr/>
        </p:nvSpPr>
        <p:spPr bwMode="auto">
          <a:xfrm rot="-5400000">
            <a:off x="1194147" y="4237605"/>
            <a:ext cx="7437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ea typeface="MS PGothic" pitchFamily="34" charset="-128"/>
              </a:rPr>
              <a:t>pic.png</a:t>
            </a:r>
          </a:p>
        </p:txBody>
      </p:sp>
      <p:sp>
        <p:nvSpPr>
          <p:cNvPr id="18446" name="Rectangle 14"/>
          <p:cNvSpPr>
            <a:spLocks/>
          </p:cNvSpPr>
          <p:nvPr/>
        </p:nvSpPr>
        <p:spPr bwMode="auto">
          <a:xfrm>
            <a:off x="1910953" y="5625703"/>
            <a:ext cx="598289" cy="392906"/>
          </a:xfrm>
          <a:prstGeom prst="rect">
            <a:avLst/>
          </a:prstGeom>
          <a:solidFill>
            <a:schemeClr val="accent1">
              <a:alpha val="74901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client</a:t>
            </a:r>
          </a:p>
        </p:txBody>
      </p:sp>
      <p:sp>
        <p:nvSpPr>
          <p:cNvPr id="18447" name="Rectangle 15"/>
          <p:cNvSpPr>
            <a:spLocks/>
          </p:cNvSpPr>
          <p:nvPr/>
        </p:nvSpPr>
        <p:spPr bwMode="auto">
          <a:xfrm>
            <a:off x="2598539" y="5625703"/>
            <a:ext cx="598289" cy="392906"/>
          </a:xfrm>
          <a:prstGeom prst="rect">
            <a:avLst/>
          </a:prstGeom>
          <a:solidFill>
            <a:schemeClr val="accent1">
              <a:alpha val="74901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client</a:t>
            </a:r>
          </a:p>
        </p:txBody>
      </p:sp>
      <p:sp>
        <p:nvSpPr>
          <p:cNvPr id="18448" name="Rectangle 16"/>
          <p:cNvSpPr>
            <a:spLocks/>
          </p:cNvSpPr>
          <p:nvPr/>
        </p:nvSpPr>
        <p:spPr bwMode="auto">
          <a:xfrm>
            <a:off x="767954" y="6142300"/>
            <a:ext cx="158376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sz="1700" b="1"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MS PGothic" pitchFamily="34" charset="-128"/>
                <a:sym typeface="Helvetica Neue" charset="0"/>
              </a:rPr>
              <a:t>10.12.3.4 </a:t>
            </a:r>
            <a:r>
              <a:rPr 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: 5544</a:t>
            </a:r>
          </a:p>
        </p:txBody>
      </p:sp>
      <p:sp>
        <p:nvSpPr>
          <p:cNvPr id="18449" name="Rectangle 17"/>
          <p:cNvSpPr>
            <a:spLocks/>
          </p:cNvSpPr>
          <p:nvPr/>
        </p:nvSpPr>
        <p:spPr bwMode="auto">
          <a:xfrm>
            <a:off x="2803922" y="6137836"/>
            <a:ext cx="16894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sz="1700" b="1">
                <a:effectLst>
                  <a:outerShdw blurRad="38100" dist="38100" dir="2700000" algn="tl">
                    <a:srgbClr val="000000"/>
                  </a:outerShdw>
                </a:effectLst>
                <a:latin typeface="Helvetica Neue" charset="0"/>
                <a:ea typeface="MS PGothic" pitchFamily="34" charset="-128"/>
                <a:sym typeface="Helvetica Neue" charset="0"/>
              </a:rPr>
              <a:t>44.1.19.32 </a:t>
            </a:r>
            <a:r>
              <a:rPr 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: 7113</a:t>
            </a:r>
          </a:p>
        </p:txBody>
      </p:sp>
      <p:sp>
        <p:nvSpPr>
          <p:cNvPr id="18450" name="Rectangle 18"/>
          <p:cNvSpPr>
            <a:spLocks/>
          </p:cNvSpPr>
          <p:nvPr/>
        </p:nvSpPr>
        <p:spPr bwMode="auto">
          <a:xfrm>
            <a:off x="1428750" y="1681921"/>
            <a:ext cx="11573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128.95.4.33</a:t>
            </a:r>
          </a:p>
        </p:txBody>
      </p:sp>
      <p:sp>
        <p:nvSpPr>
          <p:cNvPr id="18451" name="Rectangle 19"/>
          <p:cNvSpPr>
            <a:spLocks/>
          </p:cNvSpPr>
          <p:nvPr/>
        </p:nvSpPr>
        <p:spPr bwMode="auto">
          <a:xfrm>
            <a:off x="2911078" y="3441070"/>
            <a:ext cx="243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80</a:t>
            </a:r>
          </a:p>
        </p:txBody>
      </p:sp>
      <p:sp>
        <p:nvSpPr>
          <p:cNvPr id="18452" name="Rectangle 20"/>
          <p:cNvSpPr>
            <a:spLocks/>
          </p:cNvSpPr>
          <p:nvPr/>
        </p:nvSpPr>
        <p:spPr bwMode="auto">
          <a:xfrm>
            <a:off x="2250281" y="3441070"/>
            <a:ext cx="243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80</a:t>
            </a:r>
          </a:p>
        </p:txBody>
      </p:sp>
      <p:grpSp>
        <p:nvGrpSpPr>
          <p:cNvPr id="18453" name="Group 23"/>
          <p:cNvGrpSpPr>
            <a:grpSpLocks/>
          </p:cNvGrpSpPr>
          <p:nvPr/>
        </p:nvGrpSpPr>
        <p:grpSpPr bwMode="auto">
          <a:xfrm>
            <a:off x="1884164" y="4348758"/>
            <a:ext cx="1312664" cy="548060"/>
            <a:chOff x="0" y="0"/>
            <a:chExt cx="1176" cy="491"/>
          </a:xfrm>
        </p:grpSpPr>
        <p:pic>
          <p:nvPicPr>
            <p:cNvPr id="18493" name="Picture 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4" name="Rectangle 22"/>
            <p:cNvSpPr>
              <a:spLocks/>
            </p:cNvSpPr>
            <p:nvPr/>
          </p:nvSpPr>
          <p:spPr bwMode="auto">
            <a:xfrm>
              <a:off x="290" y="100"/>
              <a:ext cx="6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ts val="1687"/>
                </a:spcBef>
              </a:pPr>
              <a:r>
                <a:rPr lang="en-US" sz="1500">
                  <a:solidFill>
                    <a:srgbClr val="FEFFA8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MS PGothic" pitchFamily="34" charset="-128"/>
                </a:rPr>
                <a:t>Internet</a:t>
              </a:r>
            </a:p>
          </p:txBody>
        </p:sp>
      </p:grpSp>
      <p:graphicFrame>
        <p:nvGraphicFramePr>
          <p:cNvPr id="18456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270825"/>
              </p:ext>
            </p:extLst>
          </p:nvPr>
        </p:nvGraphicFramePr>
        <p:xfrm>
          <a:off x="4500563" y="1150814"/>
          <a:ext cx="4277320" cy="4462613"/>
        </p:xfrm>
        <a:graphic>
          <a:graphicData uri="http://schemas.openxmlformats.org/drawingml/2006/table">
            <a:tbl>
              <a:tblPr/>
              <a:tblGrid>
                <a:gridCol w="1042541"/>
                <a:gridCol w="932036"/>
                <a:gridCol w="2302743"/>
              </a:tblGrid>
              <a:tr h="63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file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descriptor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12D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type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12D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connected to?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89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12D">
                        <a:alpha val="75685"/>
                      </a:srgbClr>
                    </a:solidFill>
                  </a:tcPr>
                </a:tc>
              </a:tr>
              <a:tr h="522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pipe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stdin (console)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89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</a:tr>
              <a:tr h="522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pipe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stdout (console)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</a:tr>
              <a:tr h="522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pipe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stderr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 (console)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</a:tr>
              <a:tr h="668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TCP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socket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local:   128.95.4.33:80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remote: 44.1.19.32:7113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</a:tr>
              <a:tr h="4732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file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index.html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</a:tr>
              <a:tr h="436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8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file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pic.png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</a:tr>
              <a:tr h="680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TCP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socket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local:   128.95.4.33:80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 Neue Light" charset="0"/>
                          <a:ea typeface="ヒラギノ角ゴ ProN W3" charset="-128"/>
                          <a:sym typeface="Helvetica Neue Light" charset="0"/>
                        </a:rPr>
                        <a:t>remote: 102.12.3.4:5544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7568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540" name="Rectangle 108"/>
          <p:cNvSpPr>
            <a:spLocks/>
          </p:cNvSpPr>
          <p:nvPr/>
        </p:nvSpPr>
        <p:spPr bwMode="auto">
          <a:xfrm>
            <a:off x="5438180" y="694432"/>
            <a:ext cx="2449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1336"/>
              </a:spcBef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OS</a:t>
            </a:r>
            <a:r>
              <a:rPr lang="ja-JP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MS PGothic" pitchFamily="34" charset="-128"/>
              </a:rPr>
              <a:t>’</a:t>
            </a:r>
            <a:r>
              <a:rPr lang="en-US" altLang="ja-JP" sz="2000"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s descriptor table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31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sockets 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401" y="1600200"/>
            <a:ext cx="364422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000" i="1" dirty="0" smtClean="0"/>
              <a:t>Step 1</a:t>
            </a:r>
            <a:r>
              <a:rPr lang="en-US" sz="2000" dirty="0" smtClean="0"/>
              <a:t>: The</a:t>
            </a:r>
            <a:r>
              <a:rPr lang="en-US" sz="2000" dirty="0"/>
              <a:t> socket() API creates an endpoint for communications and returns a socket descriptor that represents the endpoint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i="1" dirty="0" smtClean="0"/>
              <a:t>Step 2</a:t>
            </a:r>
            <a:r>
              <a:rPr lang="en-US" sz="2000" dirty="0" smtClean="0"/>
              <a:t>: </a:t>
            </a:r>
            <a:r>
              <a:rPr lang="en-US" sz="2000" dirty="0"/>
              <a:t>When an application has a </a:t>
            </a:r>
            <a:r>
              <a:rPr lang="en-US" sz="2000" dirty="0" smtClean="0"/>
              <a:t>socket </a:t>
            </a:r>
            <a:r>
              <a:rPr lang="en-US" sz="2000" dirty="0"/>
              <a:t>descriptor, it can bind a </a:t>
            </a:r>
            <a:r>
              <a:rPr lang="en-US" sz="2000" dirty="0" smtClean="0"/>
              <a:t>unique name </a:t>
            </a:r>
            <a:r>
              <a:rPr lang="en-US" sz="2000" dirty="0"/>
              <a:t>to the socket. Servers must </a:t>
            </a:r>
            <a:r>
              <a:rPr lang="en-US" sz="2000" dirty="0" smtClean="0"/>
              <a:t>bind </a:t>
            </a:r>
            <a:r>
              <a:rPr lang="en-US" sz="2000" dirty="0"/>
              <a:t>a name to be accessible </a:t>
            </a:r>
            <a:r>
              <a:rPr lang="en-US" sz="2000" dirty="0" smtClean="0"/>
              <a:t>from the network.</a:t>
            </a:r>
          </a:p>
          <a:p>
            <a:endParaRPr lang="en-US" sz="2000" dirty="0" smtClean="0"/>
          </a:p>
          <a:p>
            <a:r>
              <a:rPr lang="en-US" sz="2000" i="1" dirty="0" smtClean="0"/>
              <a:t>Step 3</a:t>
            </a:r>
            <a:r>
              <a:rPr lang="en-US" sz="2000" dirty="0" smtClean="0"/>
              <a:t>: </a:t>
            </a:r>
            <a:r>
              <a:rPr lang="en-US" sz="2000" dirty="0"/>
              <a:t>The listen() API indicates </a:t>
            </a:r>
            <a:r>
              <a:rPr lang="en-US" sz="2000" dirty="0" smtClean="0"/>
              <a:t>a willingness </a:t>
            </a:r>
            <a:r>
              <a:rPr lang="en-US" sz="2000" dirty="0"/>
              <a:t>to accept </a:t>
            </a:r>
            <a:r>
              <a:rPr lang="en-US" sz="2000" dirty="0" smtClean="0"/>
              <a:t>client connection </a:t>
            </a:r>
            <a:r>
              <a:rPr lang="en-US" sz="2000" dirty="0"/>
              <a:t>requests.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4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continued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705" y="1600200"/>
            <a:ext cx="352069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 numCol="2">
            <a:normAutofit/>
          </a:bodyPr>
          <a:lstStyle/>
          <a:p>
            <a:r>
              <a:rPr lang="en-US" sz="2000" i="1" dirty="0" smtClean="0"/>
              <a:t>Step 4</a:t>
            </a:r>
            <a:r>
              <a:rPr lang="en-US" sz="2000" dirty="0" smtClean="0"/>
              <a:t>: </a:t>
            </a:r>
            <a:r>
              <a:rPr lang="en-US" sz="2000" dirty="0"/>
              <a:t>The client application uses a connect() API on a stream socket to establish a connection to the server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i="1" dirty="0" smtClean="0"/>
              <a:t>Step 5</a:t>
            </a:r>
            <a:r>
              <a:rPr lang="en-US" sz="2000" dirty="0" smtClean="0"/>
              <a:t>: </a:t>
            </a:r>
            <a:r>
              <a:rPr lang="en-US" sz="2000" dirty="0"/>
              <a:t>The server application </a:t>
            </a:r>
            <a:r>
              <a:rPr lang="en-US" sz="2000" dirty="0" smtClean="0"/>
              <a:t>uses the</a:t>
            </a:r>
            <a:r>
              <a:rPr lang="en-US" sz="2000" dirty="0"/>
              <a:t> accept() API to accept a </a:t>
            </a:r>
            <a:r>
              <a:rPr lang="en-US" sz="2000" dirty="0" smtClean="0"/>
              <a:t>client connection request.</a:t>
            </a:r>
          </a:p>
          <a:p>
            <a:endParaRPr lang="en-US" sz="2000" dirty="0" smtClean="0"/>
          </a:p>
          <a:p>
            <a:r>
              <a:rPr lang="en-US" sz="2000" i="1" dirty="0" smtClean="0"/>
              <a:t>Step 6</a:t>
            </a:r>
            <a:r>
              <a:rPr lang="en-US" sz="2000" dirty="0" smtClean="0"/>
              <a:t>: Use read(), write(), send(), </a:t>
            </a:r>
            <a:r>
              <a:rPr lang="en-US" sz="2000" dirty="0" err="1" smtClean="0"/>
              <a:t>recv</a:t>
            </a:r>
            <a:r>
              <a:rPr lang="en-US" sz="2000" dirty="0" smtClean="0"/>
              <a:t>(), </a:t>
            </a:r>
            <a:r>
              <a:rPr lang="en-US" sz="2000" dirty="0" err="1" smtClean="0"/>
              <a:t>etc</a:t>
            </a:r>
            <a:r>
              <a:rPr lang="en-US" sz="2000" dirty="0" smtClean="0"/>
              <a:t> to transfer data.</a:t>
            </a:r>
          </a:p>
          <a:p>
            <a:endParaRPr lang="en-US" sz="2000" dirty="0" smtClean="0"/>
          </a:p>
          <a:p>
            <a:r>
              <a:rPr lang="en-US" sz="2000" i="1" dirty="0" smtClean="0"/>
              <a:t>Step 7</a:t>
            </a:r>
            <a:r>
              <a:rPr lang="en-US" sz="2000" dirty="0" smtClean="0"/>
              <a:t>: Issue </a:t>
            </a:r>
            <a:r>
              <a:rPr lang="en-US" sz="2000" dirty="0"/>
              <a:t>a close() API to </a:t>
            </a:r>
            <a:r>
              <a:rPr lang="en-US" sz="2000" dirty="0" smtClean="0"/>
              <a:t>release any </a:t>
            </a:r>
            <a:r>
              <a:rPr lang="en-US" sz="2000" dirty="0"/>
              <a:t>system resources acquired </a:t>
            </a:r>
            <a:r>
              <a:rPr lang="en-US" sz="2000" dirty="0" smtClean="0"/>
              <a:t>by </a:t>
            </a:r>
            <a:r>
              <a:rPr lang="en-US" sz="2000" dirty="0"/>
              <a:t>the socket.</a:t>
            </a:r>
          </a:p>
        </p:txBody>
      </p:sp>
    </p:spTree>
    <p:extLst>
      <p:ext uri="{BB962C8B-B14F-4D97-AF65-F5344CB8AC3E}">
        <p14:creationId xmlns:p14="http://schemas.microsoft.com/office/powerpoint/2010/main" val="3957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IPv4, an IP address is a 4-byte tuple</a:t>
            </a:r>
          </a:p>
          <a:p>
            <a:r>
              <a:rPr lang="nl-NL" dirty="0"/>
              <a:t>- e.g., 128.95.4.1 (80:5f:04:01 in hex)</a:t>
            </a:r>
          </a:p>
          <a:p>
            <a:r>
              <a:rPr lang="en-US" dirty="0"/>
              <a:t>For IPv6, an IP address is a 16-byte tuple</a:t>
            </a:r>
          </a:p>
          <a:p>
            <a:r>
              <a:rPr lang="en-US" dirty="0"/>
              <a:t>- e.g., 2d01:0db8:f188:0000:0000:0000:0000:1f33</a:t>
            </a:r>
          </a:p>
          <a:p>
            <a:r>
              <a:rPr lang="en-US" dirty="0"/>
              <a:t>‣ 2d01:0db8:f188::1f33 in shorthand</a:t>
            </a:r>
          </a:p>
        </p:txBody>
      </p:sp>
    </p:spTree>
    <p:extLst>
      <p:ext uri="{BB962C8B-B14F-4D97-AF65-F5344CB8AC3E}">
        <p14:creationId xmlns:p14="http://schemas.microsoft.com/office/powerpoint/2010/main" val="22751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address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Port numbers and addresses are in *network order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*.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A mostly-protocol-independent address structure.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short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sa_family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 family; AF_INET, AF_INET6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sa_data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14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14 bytes of protocol address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An IPv4 specific address structure.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short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sin_family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 family, AF_INET == IPv4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sin_port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Port number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sin_addr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Internet address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sin_zero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Same size as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sockaddr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uint32_t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IPv4 address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address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A structure big enough to hold either IPv4 or IPv6 structures.</a:t>
            </a:r>
          </a:p>
          <a:p>
            <a:pPr marL="0" indent="0">
              <a:buNone/>
            </a:pPr>
            <a:r>
              <a:rPr lang="en-US" sz="14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50" b="1" dirty="0" err="1">
                <a:latin typeface="Courier New" pitchFamily="49" charset="0"/>
                <a:cs typeface="Courier New" pitchFamily="49" charset="0"/>
              </a:rPr>
              <a:t>sockaddr_storage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50" b="1" dirty="0" err="1" smtClean="0">
                <a:latin typeface="Courier New" pitchFamily="49" charset="0"/>
                <a:cs typeface="Courier New" pitchFamily="49" charset="0"/>
              </a:rPr>
              <a:t>sa_family_t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50" b="1" dirty="0" err="1">
                <a:latin typeface="Courier New" pitchFamily="49" charset="0"/>
                <a:cs typeface="Courier New" pitchFamily="49" charset="0"/>
              </a:rPr>
              <a:t>ss_family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 family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bunch of padding; safe to ignore it.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char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__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ss_pad1[_SS_PAD1SIZE];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int64_t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50" b="1" dirty="0" err="1">
                <a:latin typeface="Courier New" pitchFamily="49" charset="0"/>
                <a:cs typeface="Courier New" pitchFamily="49" charset="0"/>
              </a:rPr>
              <a:t>ss_align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char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__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ss_pad2[_SS_PAD2SIZE];</a:t>
            </a:r>
          </a:p>
          <a:p>
            <a:pPr marL="0" indent="0">
              <a:buNone/>
            </a:pP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An IPv6 specific address structure.</a:t>
            </a:r>
          </a:p>
          <a:p>
            <a:pPr marL="0" indent="0">
              <a:buNone/>
            </a:pPr>
            <a:r>
              <a:rPr lang="en-US" sz="14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 sockaddr_in6 {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u_int16_t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   sin6_family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 family, AF_INET6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u_int16_t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   sin6_port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Port number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u_int32_t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   sin6_flowinfo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 flow information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5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in6_addr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sin6_addr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 address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u_int32_t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   sin6_scope_id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Scope ID</a:t>
            </a:r>
          </a:p>
          <a:p>
            <a:pPr marL="0" indent="0">
              <a:buNone/>
            </a:pP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 in6_addr {</a:t>
            </a:r>
          </a:p>
          <a:p>
            <a:pPr marL="0" indent="0">
              <a:buNone/>
            </a:pPr>
            <a:r>
              <a:rPr lang="en-US" sz="145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sz="14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450" b="1" dirty="0">
                <a:latin typeface="Courier New" pitchFamily="49" charset="0"/>
                <a:cs typeface="Courier New" pitchFamily="49" charset="0"/>
              </a:rPr>
              <a:t>s6_addr[16]; </a:t>
            </a:r>
            <a:r>
              <a:rPr lang="en-US" sz="145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5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IPv6 address</a:t>
            </a:r>
          </a:p>
          <a:p>
            <a:pPr marL="0" indent="0">
              <a:buNone/>
            </a:pPr>
            <a:r>
              <a:rPr lang="en-US" sz="145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145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6289</TotalTime>
  <Words>840</Words>
  <Application>Microsoft Office PowerPoint</Application>
  <PresentationFormat>On-screen Show (4:3)</PresentationFormat>
  <Paragraphs>190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CSE 333 – Section 8</vt:lpstr>
      <vt:lpstr>Overview</vt:lpstr>
      <vt:lpstr>Sockets</vt:lpstr>
      <vt:lpstr>Pictorially</vt:lpstr>
      <vt:lpstr>How sockets work</vt:lpstr>
      <vt:lpstr>Sockets continued</vt:lpstr>
      <vt:lpstr>Network Addresses</vt:lpstr>
      <vt:lpstr>IPv4 address structures</vt:lpstr>
      <vt:lpstr>IPv6 address structures</vt:lpstr>
      <vt:lpstr>Generating these structures</vt:lpstr>
      <vt:lpstr>Generating these structures</vt:lpstr>
      <vt:lpstr>DNS – Domain Name System/Service</vt:lpstr>
      <vt:lpstr>Resolving DNS names</vt:lpstr>
      <vt:lpstr>getaddrinfo() and structures</vt:lpstr>
      <vt:lpstr>nc - Netcat utility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1</dc:title>
  <dc:creator>vasisht</dc:creator>
  <cp:lastModifiedBy>cse</cp:lastModifiedBy>
  <cp:revision>112</cp:revision>
  <dcterms:created xsi:type="dcterms:W3CDTF">2012-06-20T05:35:36Z</dcterms:created>
  <dcterms:modified xsi:type="dcterms:W3CDTF">2014-05-22T17:22:42Z</dcterms:modified>
</cp:coreProperties>
</file>