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73" r:id="rId4"/>
    <p:sldId id="266" r:id="rId5"/>
    <p:sldId id="258" r:id="rId6"/>
    <p:sldId id="259" r:id="rId7"/>
    <p:sldId id="261" r:id="rId8"/>
    <p:sldId id="269" r:id="rId9"/>
    <p:sldId id="260" r:id="rId10"/>
    <p:sldId id="262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2D3C91-9055-4CC8-B779-A8C1A22F54C4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C, Introduction to and Working with</a:t>
            </a:r>
          </a:p>
        </p:txBody>
      </p:sp>
    </p:spTree>
    <p:extLst>
      <p:ext uri="{BB962C8B-B14F-4D97-AF65-F5344CB8AC3E}">
        <p14:creationId xmlns:p14="http://schemas.microsoft.com/office/powerpoint/2010/main" val="34418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with </a:t>
            </a:r>
            <a:r>
              <a:rPr lang="en-US" dirty="0" err="1" smtClean="0"/>
              <a:t>gdb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in CSE 351, </a:t>
            </a:r>
            <a:r>
              <a:rPr lang="en-US" dirty="0" err="1" smtClean="0"/>
              <a:t>gdb</a:t>
            </a:r>
            <a:r>
              <a:rPr lang="en-US" dirty="0" smtClean="0"/>
              <a:t> is your friend</a:t>
            </a:r>
          </a:p>
          <a:p>
            <a:r>
              <a:rPr lang="en-US" dirty="0" smtClean="0"/>
              <a:t>Unlike CSE 351, we will be debugging C/C++ code, not assembly</a:t>
            </a:r>
          </a:p>
          <a:p>
            <a:pPr lvl="1"/>
            <a:r>
              <a:rPr lang="en-US" dirty="0" smtClean="0"/>
              <a:t>Instead of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US" dirty="0" smtClean="0"/>
              <a:t>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tep</a:t>
            </a:r>
            <a:r>
              <a:rPr lang="en-US" dirty="0" smtClean="0"/>
              <a:t>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,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</a:t>
            </a:r>
            <a:r>
              <a:rPr lang="en-US" dirty="0" smtClean="0"/>
              <a:t>)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tep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Your first instinct for bug fixing should be </a:t>
            </a:r>
            <a:r>
              <a:rPr lang="en-US" dirty="0" err="1" smtClean="0"/>
              <a:t>gdb</a:t>
            </a:r>
            <a:r>
              <a:rPr lang="en-US" dirty="0" smtClean="0"/>
              <a:t>, not </a:t>
            </a:r>
            <a:r>
              <a:rPr lang="en-US" dirty="0" err="1" smtClean="0"/>
              <a:t>printf</a:t>
            </a:r>
            <a:endParaRPr lang="en-US" dirty="0" smtClean="0"/>
          </a:p>
          <a:p>
            <a:r>
              <a:rPr lang="en-US" dirty="0" smtClean="0"/>
              <a:t>Demo: </a:t>
            </a:r>
            <a:r>
              <a:rPr lang="en-US" sz="15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5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buggy.c</a:t>
            </a:r>
            <a:r>
              <a:rPr lang="en-US" sz="15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39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up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Don’t go straight to Google / Stack Overflow / etc.</a:t>
            </a: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Use the built-in man pages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 &lt;program/utility/function&gt;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 -f &lt;name&gt;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 or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&lt;name&gt;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apropos &lt;keyword&gt;</a:t>
            </a: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Much more documentation is linked on the 333 home page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Under “Resources” on the left side </a:t>
            </a:r>
            <a:r>
              <a:rPr lang="en-US" smtClean="0">
                <a:latin typeface="+mj-lt"/>
                <a:cs typeface="Courier New" panose="02070309020205020404" pitchFamily="49" charset="0"/>
              </a:rPr>
              <a:t>of the page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3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Renshu</a:t>
            </a:r>
            <a:r>
              <a:rPr lang="en-US" dirty="0" smtClean="0"/>
              <a:t> </a:t>
            </a:r>
            <a:r>
              <a:rPr lang="en-US" dirty="0" err="1" smtClean="0"/>
              <a:t>Gu</a:t>
            </a:r>
            <a:r>
              <a:rPr lang="en-US" dirty="0" smtClean="0"/>
              <a:t> – PhD Student, EE</a:t>
            </a:r>
          </a:p>
          <a:p>
            <a:r>
              <a:rPr lang="en-US" dirty="0" smtClean="0"/>
              <a:t>Johnny </a:t>
            </a:r>
            <a:r>
              <a:rPr lang="en-US" dirty="0"/>
              <a:t>Yan – </a:t>
            </a:r>
            <a:r>
              <a:rPr lang="en-US" dirty="0" smtClean="0"/>
              <a:t>PhD Student, CSE</a:t>
            </a:r>
          </a:p>
          <a:p>
            <a:r>
              <a:rPr lang="en-US" dirty="0" smtClean="0"/>
              <a:t>Cortney Corbin – Undergrad, CSE</a:t>
            </a:r>
          </a:p>
          <a:p>
            <a:r>
              <a:rPr lang="en-US" dirty="0" smtClean="0"/>
              <a:t>Sunjay Cauligi </a:t>
            </a:r>
            <a:r>
              <a:rPr lang="en-US" dirty="0"/>
              <a:t>– </a:t>
            </a:r>
            <a:r>
              <a:rPr lang="en-US" dirty="0" smtClean="0"/>
              <a:t>Undergrad, CSE</a:t>
            </a:r>
          </a:p>
          <a:p>
            <a:endParaRPr lang="en-US" dirty="0"/>
          </a:p>
          <a:p>
            <a:r>
              <a:rPr lang="en-US" dirty="0" smtClean="0"/>
              <a:t>Email are posted on the course website</a:t>
            </a:r>
          </a:p>
          <a:p>
            <a:pPr lvl="1"/>
            <a:r>
              <a:rPr lang="en-US" dirty="0" smtClean="0"/>
              <a:t>But try to use the staff email instead of our individual emails</a:t>
            </a:r>
          </a:p>
          <a:p>
            <a:r>
              <a:rPr lang="en-US" dirty="0" smtClean="0"/>
              <a:t>Office hours will be posted soon</a:t>
            </a:r>
          </a:p>
          <a:p>
            <a:endParaRPr lang="en-US" dirty="0"/>
          </a:p>
          <a:p>
            <a:r>
              <a:rPr lang="en-US" dirty="0" smtClean="0"/>
              <a:t>Please use the discussion board!</a:t>
            </a:r>
          </a:p>
        </p:txBody>
      </p:sp>
    </p:spTree>
    <p:extLst>
      <p:ext uri="{BB962C8B-B14F-4D97-AF65-F5344CB8AC3E}">
        <p14:creationId xmlns:p14="http://schemas.microsoft.com/office/powerpoint/2010/main" val="26364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any?</a:t>
            </a:r>
          </a:p>
          <a:p>
            <a:r>
              <a:rPr lang="en-US" dirty="0" smtClean="0"/>
              <a:t>Exercises going ok?</a:t>
            </a:r>
          </a:p>
          <a:p>
            <a:r>
              <a:rPr lang="en-US" dirty="0" smtClean="0"/>
              <a:t>Lectures make sense?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9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Refresher on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purpose programming language</a:t>
            </a:r>
          </a:p>
          <a:p>
            <a:r>
              <a:rPr lang="en-US" dirty="0" smtClean="0"/>
              <a:t>Procedural</a:t>
            </a:r>
          </a:p>
          <a:p>
            <a:r>
              <a:rPr lang="en-US" dirty="0" smtClean="0"/>
              <a:t>Often used in low-level system programming</a:t>
            </a:r>
          </a:p>
          <a:p>
            <a:r>
              <a:rPr lang="en-US" dirty="0" smtClean="0"/>
              <a:t>Supports use of pointer arithmetic</a:t>
            </a:r>
          </a:p>
          <a:p>
            <a:r>
              <a:rPr lang="en-US" dirty="0" smtClean="0"/>
              <a:t>Provides facilities for managing memory</a:t>
            </a:r>
          </a:p>
          <a:p>
            <a:r>
              <a:rPr lang="en-US" dirty="0" smtClean="0"/>
              <a:t>C </a:t>
            </a:r>
            <a:r>
              <a:rPr lang="en-US" dirty="0"/>
              <a:t>passes all of its arguments by value</a:t>
            </a:r>
          </a:p>
          <a:p>
            <a:pPr lvl="1"/>
            <a:r>
              <a:rPr lang="en-US" dirty="0"/>
              <a:t>Pass-by-reference is simulated by passing the address of a variable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A data type that stores an address</a:t>
            </a:r>
          </a:p>
          <a:p>
            <a:r>
              <a:rPr lang="en-US" dirty="0" smtClean="0"/>
              <a:t>Used to indirectly refer to values</a:t>
            </a:r>
          </a:p>
          <a:p>
            <a:r>
              <a:rPr lang="en-US" dirty="0" smtClean="0"/>
              <a:t>Can add/subtract to the address</a:t>
            </a:r>
          </a:p>
          <a:p>
            <a:pPr lvl="1"/>
            <a:r>
              <a:rPr lang="en-US" dirty="0" smtClean="0"/>
              <a:t>It’s just another number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9113"/>
            <a:ext cx="177165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972050" y="2057401"/>
            <a:ext cx="2647950" cy="985883"/>
            <a:chOff x="5105400" y="1600200"/>
            <a:chExt cx="3352800" cy="1314509"/>
          </a:xfrm>
        </p:grpSpPr>
        <p:grpSp>
          <p:nvGrpSpPr>
            <p:cNvPr id="9" name="Group 8"/>
            <p:cNvGrpSpPr/>
            <p:nvPr/>
          </p:nvGrpSpPr>
          <p:grpSpPr>
            <a:xfrm>
              <a:off x="5105400" y="1905000"/>
              <a:ext cx="3352800" cy="609600"/>
              <a:chOff x="1447800" y="4419600"/>
              <a:chExt cx="3352800" cy="609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447800" y="4419600"/>
                <a:ext cx="1143000" cy="609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dirty="0">
                    <a:solidFill>
                      <a:schemeClr val="tx1"/>
                    </a:solidFill>
                  </a:rPr>
                  <a:t>Value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657600" y="4419600"/>
                <a:ext cx="1143000" cy="6096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dirty="0">
                    <a:solidFill>
                      <a:schemeClr val="tx1"/>
                    </a:solidFill>
                  </a:rPr>
                  <a:t>Address</a:t>
                </a:r>
              </a:p>
            </p:txBody>
          </p:sp>
          <p:cxnSp>
            <p:nvCxnSpPr>
              <p:cNvPr id="8" name="Straight Arrow Connector 7"/>
              <p:cNvCxnSpPr>
                <a:stCxn id="6" idx="1"/>
                <a:endCxn id="5" idx="3"/>
              </p:cNvCxnSpPr>
              <p:nvPr/>
            </p:nvCxnSpPr>
            <p:spPr>
              <a:xfrm flipH="1">
                <a:off x="2590800" y="4724400"/>
                <a:ext cx="1066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5105400" y="1600200"/>
              <a:ext cx="1397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 smtClean="0">
                  <a:latin typeface="Courier New" pitchFamily="49" charset="0"/>
                  <a:cs typeface="Courier New" pitchFamily="49" charset="0"/>
                </a:rPr>
                <a:t>Address</a:t>
              </a:r>
              <a:endParaRPr lang="en-US" sz="135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01681" y="2514599"/>
              <a:ext cx="1143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latin typeface="Courier New" pitchFamily="49" charset="0"/>
                  <a:cs typeface="Courier New" pitchFamily="49" charset="0"/>
                </a:rPr>
                <a:t>p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2514600"/>
              <a:ext cx="11430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50" dirty="0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6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100" dirty="0"/>
              <a:t>a[0] &lt;==&gt; *a</a:t>
            </a:r>
          </a:p>
          <a:p>
            <a:r>
              <a:rPr lang="en-US" sz="2100" dirty="0"/>
              <a:t>a[3] &lt;==&gt; *(a + 3)</a:t>
            </a:r>
          </a:p>
          <a:p>
            <a:endParaRPr lang="en-US" sz="2100" dirty="0"/>
          </a:p>
          <a:p>
            <a:r>
              <a:rPr lang="en-US" sz="2100" dirty="0"/>
              <a:t>How about a, a+3,</a:t>
            </a:r>
          </a:p>
          <a:p>
            <a:r>
              <a:rPr lang="en-US" sz="2100" dirty="0"/>
              <a:t>*a+3 or *a++?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278857"/>
            <a:ext cx="3514725" cy="217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2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65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5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basic_pointer.c</a:t>
            </a:r>
            <a:r>
              <a:rPr lang="en-US" sz="165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303020" lvl="8" indent="0" fontAlgn="base">
              <a:buNone/>
            </a:pPr>
            <a:r>
              <a:rPr lang="en-US" sz="165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5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5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303020" lvl="8" indent="0" fontAlgn="base">
              <a:buNone/>
            </a:pPr>
            <a:r>
              <a:rPr lang="en-US" sz="165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*j) {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(*j)++;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303020" lvl="8" indent="0" fontAlgn="base">
              <a:buNone/>
            </a:pP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50" b="1" dirty="0">
                <a:solidFill>
                  <a:srgbClr val="104E17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5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= 20;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*p = &amp;</a:t>
            </a:r>
            <a:r>
              <a:rPr lang="en-US" sz="165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f(p);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 err="1">
                <a:solidFill>
                  <a:srgbClr val="104E17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5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5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%d\n"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65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5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5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50" b="1" dirty="0">
                <a:latin typeface="Courier New" pitchFamily="49" charset="0"/>
                <a:cs typeface="Courier New" pitchFamily="49" charset="0"/>
              </a:rPr>
              <a:t> 0; </a:t>
            </a:r>
          </a:p>
          <a:p>
            <a:pPr marL="1303020" lvl="8" indent="0" fontAlgn="base">
              <a:buNone/>
            </a:pPr>
            <a:r>
              <a:rPr lang="en-US" sz="165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2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to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*c =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“hello”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&amp;c;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***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cpp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could this be useful?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114551"/>
            <a:ext cx="6057900" cy="78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4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We can have pointers to functions as well</a:t>
            </a:r>
          </a:p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Syntax is a little awkward</a:t>
            </a:r>
          </a:p>
          <a:p>
            <a:pPr lvl="1" algn="just"/>
            <a:r>
              <a:rPr lang="en-US" sz="17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ptr_to_int_fn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)(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just"/>
            <a:r>
              <a:rPr lang="en-US" sz="1700" dirty="0" smtClean="0">
                <a:latin typeface="+mj-lt"/>
                <a:cs typeface="Courier New" pitchFamily="49" charset="0"/>
              </a:rPr>
              <a:t>Makes sense if you think about it hard</a:t>
            </a:r>
          </a:p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We will be using these in the homework assignments!</a:t>
            </a:r>
          </a:p>
          <a:p>
            <a:pPr algn="just"/>
            <a:r>
              <a:rPr lang="en-US" sz="2000" dirty="0" smtClean="0">
                <a:latin typeface="+mj-lt"/>
                <a:cs typeface="Courier New" pitchFamily="49" charset="0"/>
              </a:rPr>
              <a:t>Demo: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function_pointer.c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4363</TotalTime>
  <Words>437</Words>
  <Application>Microsoft Office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Courier New</vt:lpstr>
      <vt:lpstr>Clarity</vt:lpstr>
      <vt:lpstr>CSE 333 – SECTION 1</vt:lpstr>
      <vt:lpstr>Your TAs</vt:lpstr>
      <vt:lpstr>Questions, Comments, Concerns</vt:lpstr>
      <vt:lpstr>Quick Refresher on C</vt:lpstr>
      <vt:lpstr>Pointers</vt:lpstr>
      <vt:lpstr>Arrays and pointers</vt:lpstr>
      <vt:lpstr>Example</vt:lpstr>
      <vt:lpstr>Pointers to pointers</vt:lpstr>
      <vt:lpstr>Function pointers</vt:lpstr>
      <vt:lpstr>Debugging with gdb</vt:lpstr>
      <vt:lpstr>Looking up documentation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1</dc:title>
  <dc:creator/>
  <cp:lastModifiedBy>sunjayc99</cp:lastModifiedBy>
  <cp:revision>70</cp:revision>
  <dcterms:created xsi:type="dcterms:W3CDTF">2013-06-25T16:15:24Z</dcterms:created>
  <dcterms:modified xsi:type="dcterms:W3CDTF">2014-01-10T17:06:06Z</dcterms:modified>
</cp:coreProperties>
</file>