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5"/>
  </p:notesMasterIdLst>
  <p:sldIdLst>
    <p:sldId id="256" r:id="rId2"/>
    <p:sldId id="258" r:id="rId3"/>
    <p:sldId id="263" r:id="rId4"/>
    <p:sldId id="268" r:id="rId5"/>
    <p:sldId id="269" r:id="rId6"/>
    <p:sldId id="454" r:id="rId7"/>
    <p:sldId id="271" r:id="rId8"/>
    <p:sldId id="270" r:id="rId9"/>
    <p:sldId id="272" r:id="rId10"/>
    <p:sldId id="455" r:id="rId11"/>
    <p:sldId id="274" r:id="rId12"/>
    <p:sldId id="275" r:id="rId13"/>
    <p:sldId id="276" r:id="rId14"/>
    <p:sldId id="456" r:id="rId15"/>
    <p:sldId id="467" r:id="rId16"/>
    <p:sldId id="278" r:id="rId17"/>
    <p:sldId id="279" r:id="rId18"/>
    <p:sldId id="280" r:id="rId19"/>
    <p:sldId id="281" r:id="rId20"/>
    <p:sldId id="282" r:id="rId21"/>
    <p:sldId id="284" r:id="rId22"/>
    <p:sldId id="283" r:id="rId23"/>
    <p:sldId id="285" r:id="rId24"/>
    <p:sldId id="286" r:id="rId25"/>
    <p:sldId id="468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300" r:id="rId39"/>
    <p:sldId id="299" r:id="rId40"/>
    <p:sldId id="301" r:id="rId41"/>
    <p:sldId id="302" r:id="rId42"/>
    <p:sldId id="303" r:id="rId43"/>
    <p:sldId id="305" r:id="rId44"/>
  </p:sldIdLst>
  <p:sldSz cx="12192000" cy="6858000"/>
  <p:notesSz cx="6858000" cy="9144000"/>
  <p:embeddedFontLst>
    <p:embeddedFont>
      <p:font typeface="Cambria Math" panose="02040503050406030204" pitchFamily="18" charset="0"/>
      <p:regular r:id="rId4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24.png"/><Relationship Id="rId18" Type="http://schemas.openxmlformats.org/officeDocument/2006/relationships/image" Target="../media/image170.png"/><Relationship Id="rId3" Type="http://schemas.openxmlformats.org/officeDocument/2006/relationships/image" Target="../media/image210.png"/><Relationship Id="rId21" Type="http://schemas.openxmlformats.org/officeDocument/2006/relationships/image" Target="../media/image5.png"/><Relationship Id="rId7" Type="http://schemas.openxmlformats.org/officeDocument/2006/relationships/image" Target="../media/image610.png"/><Relationship Id="rId12" Type="http://schemas.openxmlformats.org/officeDocument/2006/relationships/image" Target="../media/image1110.png"/><Relationship Id="rId17" Type="http://schemas.openxmlformats.org/officeDocument/2006/relationships/image" Target="../media/image160.png"/><Relationship Id="rId2" Type="http://schemas.openxmlformats.org/officeDocument/2006/relationships/image" Target="../media/image2.png"/><Relationship Id="rId16" Type="http://schemas.openxmlformats.org/officeDocument/2006/relationships/image" Target="../media/image150.pn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10.png"/><Relationship Id="rId24" Type="http://schemas.openxmlformats.org/officeDocument/2006/relationships/image" Target="../media/image8.png"/><Relationship Id="rId5" Type="http://schemas.openxmlformats.org/officeDocument/2006/relationships/image" Target="../media/image410.png"/><Relationship Id="rId15" Type="http://schemas.openxmlformats.org/officeDocument/2006/relationships/image" Target="../media/image140.png"/><Relationship Id="rId23" Type="http://schemas.openxmlformats.org/officeDocument/2006/relationships/image" Target="../media/image7.png"/><Relationship Id="rId10" Type="http://schemas.openxmlformats.org/officeDocument/2006/relationships/image" Target="../media/image910.png"/><Relationship Id="rId19" Type="http://schemas.openxmlformats.org/officeDocument/2006/relationships/image" Target="../media/image180.png"/><Relationship Id="rId4" Type="http://schemas.openxmlformats.org/officeDocument/2006/relationships/image" Target="../media/image310.png"/><Relationship Id="rId9" Type="http://schemas.openxmlformats.org/officeDocument/2006/relationships/image" Target="../media/image810.png"/><Relationship Id="rId14" Type="http://schemas.openxmlformats.org/officeDocument/2006/relationships/image" Target="../media/image130.png"/><Relationship Id="rId22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0.png"/><Relationship Id="rId21" Type="http://schemas.openxmlformats.org/officeDocument/2006/relationships/image" Target="../media/image42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10.png"/><Relationship Id="rId16" Type="http://schemas.openxmlformats.org/officeDocument/2006/relationships/image" Target="../media/image37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24" Type="http://schemas.openxmlformats.org/officeDocument/2006/relationships/image" Target="../media/image45.png"/><Relationship Id="rId5" Type="http://schemas.openxmlformats.org/officeDocument/2006/relationships/image" Target="../media/image260.png"/><Relationship Id="rId15" Type="http://schemas.openxmlformats.org/officeDocument/2006/relationships/image" Target="../media/image36.png"/><Relationship Id="rId23" Type="http://schemas.openxmlformats.org/officeDocument/2006/relationships/image" Target="../media/image44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4" Type="http://schemas.openxmlformats.org/officeDocument/2006/relationships/image" Target="../media/image250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26" Type="http://schemas.openxmlformats.org/officeDocument/2006/relationships/image" Target="../media/image69.png"/><Relationship Id="rId39" Type="http://schemas.openxmlformats.org/officeDocument/2006/relationships/image" Target="../media/image82.png"/><Relationship Id="rId21" Type="http://schemas.openxmlformats.org/officeDocument/2006/relationships/image" Target="../media/image64.png"/><Relationship Id="rId34" Type="http://schemas.openxmlformats.org/officeDocument/2006/relationships/image" Target="../media/image77.png"/><Relationship Id="rId42" Type="http://schemas.openxmlformats.org/officeDocument/2006/relationships/image" Target="../media/image17.png"/><Relationship Id="rId7" Type="http://schemas.openxmlformats.org/officeDocument/2006/relationships/image" Target="../media/image50.png"/><Relationship Id="rId2" Type="http://schemas.openxmlformats.org/officeDocument/2006/relationships/image" Target="../media/image11.png"/><Relationship Id="rId16" Type="http://schemas.openxmlformats.org/officeDocument/2006/relationships/image" Target="../media/image59.png"/><Relationship Id="rId29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24" Type="http://schemas.openxmlformats.org/officeDocument/2006/relationships/image" Target="../media/image67.png"/><Relationship Id="rId32" Type="http://schemas.openxmlformats.org/officeDocument/2006/relationships/image" Target="../media/image75.png"/><Relationship Id="rId37" Type="http://schemas.openxmlformats.org/officeDocument/2006/relationships/image" Target="../media/image80.png"/><Relationship Id="rId40" Type="http://schemas.openxmlformats.org/officeDocument/2006/relationships/image" Target="../media/image83.png"/><Relationship Id="rId45" Type="http://schemas.openxmlformats.org/officeDocument/2006/relationships/image" Target="../media/image88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23" Type="http://schemas.openxmlformats.org/officeDocument/2006/relationships/image" Target="../media/image66.png"/><Relationship Id="rId28" Type="http://schemas.openxmlformats.org/officeDocument/2006/relationships/image" Target="../media/image71.png"/><Relationship Id="rId36" Type="http://schemas.openxmlformats.org/officeDocument/2006/relationships/image" Target="../media/image79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31" Type="http://schemas.openxmlformats.org/officeDocument/2006/relationships/image" Target="../media/image74.png"/><Relationship Id="rId44" Type="http://schemas.openxmlformats.org/officeDocument/2006/relationships/image" Target="../media/image87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Relationship Id="rId22" Type="http://schemas.openxmlformats.org/officeDocument/2006/relationships/image" Target="../media/image65.png"/><Relationship Id="rId27" Type="http://schemas.openxmlformats.org/officeDocument/2006/relationships/image" Target="../media/image70.png"/><Relationship Id="rId30" Type="http://schemas.openxmlformats.org/officeDocument/2006/relationships/image" Target="../media/image73.png"/><Relationship Id="rId35" Type="http://schemas.openxmlformats.org/officeDocument/2006/relationships/image" Target="../media/image78.png"/><Relationship Id="rId43" Type="http://schemas.openxmlformats.org/officeDocument/2006/relationships/image" Target="../media/image86.png"/><Relationship Id="rId8" Type="http://schemas.openxmlformats.org/officeDocument/2006/relationships/image" Target="../media/image51.png"/><Relationship Id="rId3" Type="http://schemas.openxmlformats.org/officeDocument/2006/relationships/image" Target="../media/image18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5" Type="http://schemas.openxmlformats.org/officeDocument/2006/relationships/image" Target="../media/image68.png"/><Relationship Id="rId33" Type="http://schemas.openxmlformats.org/officeDocument/2006/relationships/image" Target="../media/image76.png"/><Relationship Id="rId38" Type="http://schemas.openxmlformats.org/officeDocument/2006/relationships/image" Target="../media/image81.png"/><Relationship Id="rId46" Type="http://schemas.openxmlformats.org/officeDocument/2006/relationships/image" Target="../media/image20.png"/><Relationship Id="rId20" Type="http://schemas.openxmlformats.org/officeDocument/2006/relationships/image" Target="../media/image63.png"/><Relationship Id="rId41" Type="http://schemas.openxmlformats.org/officeDocument/2006/relationships/image" Target="../media/image84.png"/></Relationships>
</file>

<file path=ppt/slides/_rels/slide4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9" Type="http://schemas.openxmlformats.org/officeDocument/2006/relationships/image" Target="../media/image115.png"/><Relationship Id="rId21" Type="http://schemas.openxmlformats.org/officeDocument/2006/relationships/image" Target="../media/image78.png"/><Relationship Id="rId34" Type="http://schemas.openxmlformats.org/officeDocument/2006/relationships/image" Target="../media/image110.png"/><Relationship Id="rId42" Type="http://schemas.openxmlformats.org/officeDocument/2006/relationships/image" Target="../media/image118.png"/><Relationship Id="rId7" Type="http://schemas.openxmlformats.org/officeDocument/2006/relationships/image" Target="../media/image94.png"/><Relationship Id="rId2" Type="http://schemas.openxmlformats.org/officeDocument/2006/relationships/image" Target="../media/image12.png"/><Relationship Id="rId16" Type="http://schemas.openxmlformats.org/officeDocument/2006/relationships/image" Target="../media/image103.png"/><Relationship Id="rId29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24" Type="http://schemas.openxmlformats.org/officeDocument/2006/relationships/image" Target="../media/image106.png"/><Relationship Id="rId32" Type="http://schemas.openxmlformats.org/officeDocument/2006/relationships/image" Target="../media/image41.png"/><Relationship Id="rId37" Type="http://schemas.openxmlformats.org/officeDocument/2006/relationships/image" Target="../media/image113.png"/><Relationship Id="rId40" Type="http://schemas.openxmlformats.org/officeDocument/2006/relationships/image" Target="../media/image116.png"/><Relationship Id="rId45" Type="http://schemas.openxmlformats.org/officeDocument/2006/relationships/image" Target="../media/image121.png"/><Relationship Id="rId5" Type="http://schemas.openxmlformats.org/officeDocument/2006/relationships/image" Target="../media/image92.png"/><Relationship Id="rId15" Type="http://schemas.openxmlformats.org/officeDocument/2006/relationships/image" Target="../media/image102.png"/><Relationship Id="rId23" Type="http://schemas.openxmlformats.org/officeDocument/2006/relationships/image" Target="../media/image80.png"/><Relationship Id="rId28" Type="http://schemas.openxmlformats.org/officeDocument/2006/relationships/image" Target="../media/image107.png"/><Relationship Id="rId36" Type="http://schemas.openxmlformats.org/officeDocument/2006/relationships/image" Target="../media/image112.png"/><Relationship Id="rId10" Type="http://schemas.openxmlformats.org/officeDocument/2006/relationships/image" Target="../media/image97.png"/><Relationship Id="rId19" Type="http://schemas.openxmlformats.org/officeDocument/2006/relationships/image" Target="../media/image76.png"/><Relationship Id="rId31" Type="http://schemas.openxmlformats.org/officeDocument/2006/relationships/image" Target="../media/image88.png"/><Relationship Id="rId44" Type="http://schemas.openxmlformats.org/officeDocument/2006/relationships/image" Target="../media/image120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101.png"/><Relationship Id="rId22" Type="http://schemas.openxmlformats.org/officeDocument/2006/relationships/image" Target="../media/image105.png"/><Relationship Id="rId27" Type="http://schemas.openxmlformats.org/officeDocument/2006/relationships/image" Target="../media/image84.png"/><Relationship Id="rId30" Type="http://schemas.openxmlformats.org/officeDocument/2006/relationships/image" Target="../media/image87.png"/><Relationship Id="rId35" Type="http://schemas.openxmlformats.org/officeDocument/2006/relationships/image" Target="../media/image111.png"/><Relationship Id="rId43" Type="http://schemas.openxmlformats.org/officeDocument/2006/relationships/image" Target="../media/image119.png"/><Relationship Id="rId8" Type="http://schemas.openxmlformats.org/officeDocument/2006/relationships/image" Target="../media/image95.png"/><Relationship Id="rId3" Type="http://schemas.openxmlformats.org/officeDocument/2006/relationships/image" Target="../media/image311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82.png"/><Relationship Id="rId33" Type="http://schemas.openxmlformats.org/officeDocument/2006/relationships/image" Target="../media/image109.png"/><Relationship Id="rId38" Type="http://schemas.openxmlformats.org/officeDocument/2006/relationships/image" Target="../media/image114.png"/><Relationship Id="rId46" Type="http://schemas.openxmlformats.org/officeDocument/2006/relationships/image" Target="../media/image122.png"/><Relationship Id="rId20" Type="http://schemas.openxmlformats.org/officeDocument/2006/relationships/image" Target="../media/image77.png"/><Relationship Id="rId41" Type="http://schemas.openxmlformats.org/officeDocument/2006/relationships/image" Target="../media/image11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8: AVL Trees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if (root == Null){ </a:t>
            </a:r>
            <a:r>
              <a:rPr lang="en-US" dirty="0" err="1"/>
              <a:t>this.root</a:t>
            </a:r>
            <a:r>
              <a:rPr lang="en-US" dirty="0"/>
              <a:t> = new Node(key, value); }</a:t>
            </a:r>
          </a:p>
          <a:p>
            <a:pPr marL="0" indent="0">
              <a:buNone/>
            </a:pPr>
            <a:r>
              <a:rPr lang="en-US" dirty="0"/>
              <a:t>	parent = Null;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parent = root;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!= Null){ </a:t>
            </a:r>
            <a:r>
              <a:rPr lang="en-US" dirty="0" err="1"/>
              <a:t>root.value</a:t>
            </a:r>
            <a:r>
              <a:rPr lang="en-US" dirty="0"/>
              <a:t> = value; }</a:t>
            </a:r>
          </a:p>
          <a:p>
            <a:pPr marL="0" indent="0">
              <a:buNone/>
            </a:pPr>
            <a:r>
              <a:rPr lang="en-US" dirty="0"/>
              <a:t>	else if (key &lt; </a:t>
            </a:r>
            <a:r>
              <a:rPr lang="en-US" dirty="0" err="1"/>
              <a:t>parent.key</a:t>
            </a:r>
            <a:r>
              <a:rPr lang="en-US" dirty="0"/>
              <a:t>){ </a:t>
            </a:r>
            <a:r>
              <a:rPr lang="en-US" dirty="0" err="1"/>
              <a:t>parent.left</a:t>
            </a:r>
            <a:r>
              <a:rPr lang="en-US" dirty="0"/>
              <a:t> = new Node(key, value); }</a:t>
            </a:r>
          </a:p>
          <a:p>
            <a:pPr marL="0" indent="0">
              <a:buNone/>
            </a:pPr>
            <a:r>
              <a:rPr lang="en-US" dirty="0"/>
              <a:t>	else{ </a:t>
            </a:r>
            <a:r>
              <a:rPr lang="en-US" dirty="0" err="1"/>
              <a:t>parent.right</a:t>
            </a:r>
            <a:r>
              <a:rPr lang="en-US" dirty="0"/>
              <a:t> = new Node (key, value);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28BCDDF-B493-4857-C77E-F1CA84F2DE5D}"/>
              </a:ext>
            </a:extLst>
          </p:cNvPr>
          <p:cNvSpPr txBox="1"/>
          <p:nvPr/>
        </p:nvSpPr>
        <p:spPr>
          <a:xfrm>
            <a:off x="6956564" y="6312842"/>
            <a:ext cx="516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Note: Insert happens only at the leaves!</a:t>
            </a:r>
          </a:p>
        </p:txBody>
      </p:sp>
    </p:spTree>
    <p:extLst>
      <p:ext uri="{BB962C8B-B14F-4D97-AF65-F5344CB8AC3E}">
        <p14:creationId xmlns:p14="http://schemas.microsoft.com/office/powerpoint/2010/main" val="3235347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 return; 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// Now root is the node to delete, what happens next?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84246F8-D514-89E9-07BE-E764FD3DDE5E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170735B-03F0-160D-23CF-0D614E00B4D4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0A1F936-94E3-B970-9075-7FDD968CD1F3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950B02B1-9B98-2BBC-8CE2-98986D25F159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375DB836-C24D-B0D7-C861-32998C858A21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B0170677-49FE-DA4D-C375-3C8BA0C66CF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434C13F0-4203-47AB-2431-B2ED32886F9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AFBCF91-BBF7-4271-9169-45F56648DD7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5AC532E5-2A85-D663-8446-585A13F92E62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09125AD-9B5C-7493-9272-2F1DA89CE01F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593D686-AF2B-E9E1-76F6-D11031779EE4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7955860-35DB-B2E4-DCE1-B378FA7BC357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D523286C-EC12-D977-43D0-51802A0AC727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C3623BC4-097B-A907-A1CC-F4A3083684DE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F637BB8-2207-4532-477F-45453B8D7C4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C3B42508-3220-7F2F-F806-D6A321054F05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3A21A5-2643-9862-95E7-21A8A804461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8A649D9-8400-9565-121B-970C2A8B192B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A1C5561-F71C-BB55-B723-357F94648CC6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E5CEB3B-8BE4-AFAA-1FF9-30DE6145E6CA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525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AF61-C0E9-5358-15F9-71C3896E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– 3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EAC8-3204-C998-083A-0CA3CB38D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0 Children (i.e. it’s a leaf)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1 Child</a:t>
            </a:r>
          </a:p>
          <a:p>
            <a:pPr lvl="1"/>
            <a:r>
              <a:rPr lang="en-US" dirty="0"/>
              <a:t>Replace the deleted node with its child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 Children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Replace the deleted with the largest node to its left or else the smallest node to its right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7AC3D59-3E05-191D-A7BF-6AC36E848F5B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333A002-A754-52F5-FA72-68624BE2C8D0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08219CE-3255-59E4-61D6-419B3BAFB9D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2142312F-4523-0F4A-18D6-D202467C630B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EB78B0BF-9986-AD99-C54F-D7B175C1C6D9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7B86446-8709-F970-19FA-1560746A8F8B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12845EA2-0AD9-0332-93AD-E32D492ACF75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5DC21F3-A9FD-FEF7-D158-D2B83E668A9A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C2595E8C-ACCE-26C0-95A6-DF31D51FB635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B09B76C-5533-8CEE-1C8E-C13D430D6C0A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C6BA5A95-4800-75BA-5CE6-E383F92011EB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9AC4D699-B4C5-E5A7-F3D0-4965AD3CEF52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BE01189-9D86-9F73-E90F-C51F6D57DB47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F6CAF12A-D2DF-12A3-D54E-B3E2AADBEE87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D0412F1-A696-4E74-5C2D-01D272BC7D1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0FEBA68-EB7A-A625-123F-3DFEFE9705FD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46FB638-874C-F8CE-DA66-D385D2D1E610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rgbClr val="FF646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C35A3DD-4BC9-7373-F046-80248E667B84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0A20141-63E4-638D-8E70-95A8CD7079FC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9F92928-0AF8-46E7-0CF2-997221C964DA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2148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D992-8A3B-FA6D-C215-0B6ED397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Max and 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004EE-D13B-45D9-058D-3DB66EC3D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 of a BST:</a:t>
            </a:r>
          </a:p>
          <a:p>
            <a:pPr lvl="1"/>
            <a:r>
              <a:rPr lang="en-US" dirty="0"/>
              <a:t>Right-most Thing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Min of a BST:</a:t>
            </a:r>
          </a:p>
          <a:p>
            <a:pPr lvl="1"/>
            <a:r>
              <a:rPr lang="en-US" dirty="0"/>
              <a:t>Left-most Thing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BF0BCB-E919-4887-EA0E-2950E757CB98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9003D4F-20EE-2715-9BC2-D19DE4581AEE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68D83DF-C06D-6B78-1A7C-F817960D477A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CA2EDFBE-0A1B-19F2-557F-3B1A84B93183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55E32266-34D1-3723-EBDF-C9A36280C466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81D17E1C-7320-E465-2AF6-0DFBD16C3748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582C6223-5B81-9C2F-51F0-9A31796FD9C1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DE529F80-9D8C-AD5B-0003-47F0052FA1C6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3DB1C023-75B2-F46B-74A7-E40104367967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9B93E87A-6C9B-1D2C-C84A-2AA38EABAC4D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9DE72BA0-DEC4-4371-557B-FD0A27B58A15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14E1AA9-03DC-F6A2-880E-44E821AD716D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46D2F62-F574-C773-B0F2-218AD20D8DB1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6265655F-9185-06A5-BD36-032DE2A30AAE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2F28718-ABD4-67D4-B846-AEAE833BCF68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F8DDC98-3F89-07C7-160A-648B352778FE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76F51E-8B90-CBD3-7E71-086AF7DF6FD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8BD72FE-0A5E-9EC8-90AC-E805731A3D95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5A2F8EA-25C5-E8CC-7AA6-AA386BB59595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D5ECE53-FA8D-7B43-2013-D57B557F7DCC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317041B-3D3A-8B57-9A2C-1609D76990ED}"/>
              </a:ext>
            </a:extLst>
          </p:cNvPr>
          <p:cNvSpPr txBox="1"/>
          <p:nvPr/>
        </p:nvSpPr>
        <p:spPr>
          <a:xfrm>
            <a:off x="4450489" y="1515664"/>
            <a:ext cx="38700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maxNode</a:t>
            </a:r>
            <a:r>
              <a:rPr lang="en-US" dirty="0"/>
              <a:t>(root){</a:t>
            </a:r>
          </a:p>
          <a:p>
            <a:r>
              <a:rPr lang="en-US" dirty="0"/>
              <a:t>	if (root == Null){ return Null; }</a:t>
            </a:r>
          </a:p>
          <a:p>
            <a:r>
              <a:rPr lang="en-US" dirty="0"/>
              <a:t>	while (</a:t>
            </a:r>
            <a:r>
              <a:rPr lang="en-US" dirty="0" err="1"/>
              <a:t>root.right</a:t>
            </a:r>
            <a:r>
              <a:rPr lang="en-US" dirty="0"/>
              <a:t> != Null){</a:t>
            </a:r>
          </a:p>
          <a:p>
            <a:r>
              <a:rPr lang="en-US" dirty="0"/>
              <a:t>		root = </a:t>
            </a:r>
            <a:r>
              <a:rPr lang="en-US" dirty="0" err="1"/>
              <a:t>root.right</a:t>
            </a:r>
            <a:r>
              <a:rPr lang="en-US" dirty="0"/>
              <a:t>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return root;</a:t>
            </a:r>
          </a:p>
          <a:p>
            <a:r>
              <a:rPr lang="en-US" dirty="0"/>
              <a:t>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A3E0CB-96F1-9F4E-AA9E-AFD3225402CD}"/>
              </a:ext>
            </a:extLst>
          </p:cNvPr>
          <p:cNvSpPr txBox="1"/>
          <p:nvPr/>
        </p:nvSpPr>
        <p:spPr>
          <a:xfrm>
            <a:off x="4450489" y="4145638"/>
            <a:ext cx="38700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minNode</a:t>
            </a:r>
            <a:r>
              <a:rPr lang="en-US" dirty="0"/>
              <a:t>(root){</a:t>
            </a:r>
          </a:p>
          <a:p>
            <a:r>
              <a:rPr lang="en-US" dirty="0"/>
              <a:t>	if (root == Null){ return Null; }</a:t>
            </a:r>
          </a:p>
          <a:p>
            <a:r>
              <a:rPr lang="en-US" dirty="0"/>
              <a:t>	while (</a:t>
            </a:r>
            <a:r>
              <a:rPr lang="en-US" dirty="0" err="1"/>
              <a:t>root.left</a:t>
            </a:r>
            <a:r>
              <a:rPr lang="en-US" dirty="0"/>
              <a:t> != Null){</a:t>
            </a:r>
          </a:p>
          <a:p>
            <a:r>
              <a:rPr lang="en-US" dirty="0"/>
              <a:t>		root = </a:t>
            </a:r>
            <a:r>
              <a:rPr lang="en-US" dirty="0" err="1"/>
              <a:t>root.left</a:t>
            </a:r>
            <a:r>
              <a:rPr lang="en-US" dirty="0"/>
              <a:t>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return root;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2177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	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 return; 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if (root has no children){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Null Instead;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if (root has one child){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that child instead;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if (root has two children){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either the max from the left or min from the right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84246F8-D514-89E9-07BE-E764FD3DDE5E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170735B-03F0-160D-23CF-0D614E00B4D4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0A1F936-94E3-B970-9075-7FDD968CD1F3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950B02B1-9B98-2BBC-8CE2-98986D25F159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375DB836-C24D-B0D7-C861-32998C858A21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B0170677-49FE-DA4D-C375-3C8BA0C66CF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434C13F0-4203-47AB-2431-B2ED32886F9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AFBCF91-BBF7-4271-9169-45F56648DD7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5AC532E5-2A85-D663-8446-585A13F92E62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09125AD-9B5C-7493-9272-2F1DA89CE01F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593D686-AF2B-E9E1-76F6-D11031779EE4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7955860-35DB-B2E4-DCE1-B378FA7BC357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D523286C-EC12-D977-43D0-51802A0AC727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C3623BC4-097B-A907-A1CC-F4A3083684DE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F637BB8-2207-4532-477F-45453B8D7C4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C3B42508-3220-7F2F-F806-D6A321054F05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3A21A5-2643-9862-95E7-21A8A804461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8A649D9-8400-9565-121B-970C2A8B192B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A1C5561-F71C-BB55-B723-357F94648CC6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E5CEB3B-8BE4-AFAA-1FF9-30DE6145E6CA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6672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768D2-3B25-68DF-253C-F021135BA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40637-A613-A9E7-519E-9AD94EB6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87991-6266-62EE-BEE3-DDCD294D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if (root == Null){ return; } // key not present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== key){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if (root has no children) { return Null;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if (root has one child) { return that child;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if (root has two children) {return </a:t>
            </a:r>
            <a:r>
              <a:rPr lang="en-US" dirty="0" err="1">
                <a:solidFill>
                  <a:srgbClr val="FF0000"/>
                </a:solidFill>
              </a:rPr>
              <a:t>removeMax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root.left</a:t>
            </a:r>
            <a:r>
              <a:rPr lang="en-US" dirty="0">
                <a:solidFill>
                  <a:srgbClr val="FF0000"/>
                </a:solidFill>
              </a:rPr>
              <a:t>);}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 { </a:t>
            </a:r>
            <a:r>
              <a:rPr lang="en-US" dirty="0" err="1"/>
              <a:t>root.right</a:t>
            </a:r>
            <a:r>
              <a:rPr lang="en-US" dirty="0"/>
              <a:t> = delete(key, </a:t>
            </a:r>
            <a:r>
              <a:rPr lang="en-US" dirty="0" err="1"/>
              <a:t>root.right</a:t>
            </a:r>
            <a:r>
              <a:rPr lang="en-US" dirty="0"/>
              <a:t>); }</a:t>
            </a:r>
          </a:p>
          <a:p>
            <a:pPr marL="0" indent="0">
              <a:buNone/>
            </a:pPr>
            <a:r>
              <a:rPr lang="en-US" dirty="0"/>
              <a:t>	else { </a:t>
            </a:r>
            <a:r>
              <a:rPr lang="en-US" dirty="0" err="1"/>
              <a:t>root.left</a:t>
            </a:r>
            <a:r>
              <a:rPr lang="en-US" dirty="0"/>
              <a:t> = delete(key, </a:t>
            </a:r>
            <a:r>
              <a:rPr lang="en-US" dirty="0" err="1"/>
              <a:t>root.left</a:t>
            </a:r>
            <a:r>
              <a:rPr lang="en-US" dirty="0"/>
              <a:t>); 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3061E36-B68E-3844-0FB4-D07CB8A59E36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C00FB46-1775-1E8D-BA80-A93F1F121BF6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3E2A454-89C6-127B-EEDC-99911058E492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C3DFA3AD-01DB-A6BE-8B5E-EA3CB1053BAE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4C4C4165-1130-AEE5-61C5-4DE2D95EA573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A39E2EB3-E5B7-3DE3-3F62-F2B09ABA2673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DE9FB5A6-B0C6-BAFA-8D92-7609CFD2317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42CFA475-7883-AB14-A0D1-C3DF86F38D5D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AB72759D-0EAB-AFEF-0BB4-FA089BCB0305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019D8E7-3242-85A5-59A4-389BF853E2D0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74F23168-F205-C5B7-7E6A-14F06968361F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01FE7DCC-114A-9A06-B5EE-CECB8ED7F293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41A82CAD-1880-2C4B-0C5A-19B5669309F8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B96F06EA-B6F9-E0D8-313A-EBB0BD27F9F7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E69FDC4-D3A5-1174-0261-BE45E67AE3EB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27285EB2-EF93-8085-1F22-7AE90F8D0C74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15B8BB4-D860-4551-F696-A573D5767851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B9E36-AE08-FB14-D41D-B0E6DF9762B3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110FEEE-2316-3BA5-CD0A-B7FE0EB615E7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AA4587B-2D59-D07E-BF69-10F62C0E0D85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9352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B8EB7-6A92-650F-ABB6-D01E0E9C2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 Case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B68B37-F1ED-0BE8-1F25-50E0D4A172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 of Find, insert, Delete:</a:t>
                </a:r>
              </a:p>
              <a:p>
                <a:pPr lvl="1"/>
                <a:r>
                  <a:rPr lang="en-US" dirty="0"/>
                  <a:t>Worst case running time matches height of the tree</a:t>
                </a:r>
              </a:p>
              <a:p>
                <a:r>
                  <a:rPr lang="en-US" dirty="0"/>
                  <a:t>What is the maximum height of a BST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nodes?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B68B37-F1ED-0BE8-1F25-50E0D4A172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0959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F468E-2A60-489B-E1DA-978D05AA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the worst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CD3BB-6320-6788-1CFA-3AF70EDAC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get a better worst case running time?</a:t>
            </a:r>
          </a:p>
          <a:p>
            <a:pPr lvl="1"/>
            <a:r>
              <a:rPr lang="en-US" dirty="0"/>
              <a:t>Add rules about the shape of our BST</a:t>
            </a:r>
          </a:p>
          <a:p>
            <a:r>
              <a:rPr lang="en-US" dirty="0"/>
              <a:t>AVL Tree</a:t>
            </a:r>
          </a:p>
          <a:p>
            <a:pPr lvl="1"/>
            <a:r>
              <a:rPr lang="en-US" dirty="0"/>
              <a:t>A BST with some shape rules</a:t>
            </a:r>
          </a:p>
          <a:p>
            <a:pPr lvl="2"/>
            <a:r>
              <a:rPr lang="en-US" dirty="0"/>
              <a:t>Algorithms need to change to accommodate those</a:t>
            </a:r>
          </a:p>
        </p:txBody>
      </p:sp>
    </p:spTree>
    <p:extLst>
      <p:ext uri="{BB962C8B-B14F-4D97-AF65-F5344CB8AC3E}">
        <p14:creationId xmlns:p14="http://schemas.microsoft.com/office/powerpoint/2010/main" val="2624880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08BB1-416B-D0E8-3322-4EB4D87A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“Balanced” Binary Search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4F05E-58AF-CEFF-09EC-B606D49F8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get better running times by having “shorter” trees</a:t>
            </a:r>
          </a:p>
          <a:p>
            <a:r>
              <a:rPr lang="en-US" dirty="0"/>
              <a:t>Trees get tall due to them being “sparse” (many one-child nodes)</a:t>
            </a:r>
          </a:p>
          <a:p>
            <a:r>
              <a:rPr lang="en-US" dirty="0"/>
              <a:t>Idea: modify how we insert/delete to keep the tree more “full”</a:t>
            </a:r>
          </a:p>
          <a:p>
            <a:pPr lvl="1"/>
            <a:r>
              <a:rPr lang="en-US" dirty="0"/>
              <a:t>Encourage Branches!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583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8056-BA8A-A42E-04AB-A7595D54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1: Both Subtrees of Root have same # 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73BD-27C0-9F21-C7E1-0C3564EC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dirty="0"/>
              <a:t>Keys must be comparable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8956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8056-BA8A-A42E-04AB-A7595D54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2: Both Subtrees of Root have same height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73BD-27C0-9F21-C7E1-0C3564EC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25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8056-BA8A-A42E-04AB-A7595D54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3: Both Subtrees of every Node have same # 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73BD-27C0-9F21-C7E1-0C3564EC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55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8056-BA8A-A42E-04AB-A7595D54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4: Both Subtrees of every Node have same height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73BD-27C0-9F21-C7E1-0C3564EC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49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296A-CD42-45E7-98AD-FD7A3DA1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912D5-9A57-CAC1-DDCB-41C25F19F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Binary Search tree that maintains that the left and right subtrees of every node have heights that differ by at most one.</a:t>
            </a:r>
          </a:p>
          <a:p>
            <a:pPr lvl="1"/>
            <a:r>
              <a:rPr lang="en-US" dirty="0"/>
              <a:t>height of left subtree and height of right subtree off by at most 1</a:t>
            </a:r>
          </a:p>
          <a:p>
            <a:pPr lvl="1"/>
            <a:r>
              <a:rPr lang="en-US" dirty="0"/>
              <a:t>Not too weak (ensures trees are short)</a:t>
            </a:r>
          </a:p>
          <a:p>
            <a:pPr lvl="1"/>
            <a:r>
              <a:rPr lang="en-US" dirty="0"/>
              <a:t>Not too strong (works for any number of nodes)</a:t>
            </a:r>
          </a:p>
          <a:p>
            <a:pPr lvl="1"/>
            <a:endParaRPr lang="en-US" dirty="0"/>
          </a:p>
          <a:p>
            <a:r>
              <a:rPr lang="en-US" dirty="0"/>
              <a:t>Idea of AVL Tree:</a:t>
            </a:r>
          </a:p>
          <a:p>
            <a:pPr lvl="1"/>
            <a:r>
              <a:rPr lang="en-US" dirty="0"/>
              <a:t>When you insert/delete nodes, if tree is “out of balance” then modify the tree</a:t>
            </a:r>
          </a:p>
          <a:p>
            <a:pPr lvl="1"/>
            <a:r>
              <a:rPr lang="en-US" dirty="0"/>
              <a:t>Modification = “rotation”</a:t>
            </a:r>
          </a:p>
        </p:txBody>
      </p:sp>
    </p:spTree>
    <p:extLst>
      <p:ext uri="{BB962C8B-B14F-4D97-AF65-F5344CB8AC3E}">
        <p14:creationId xmlns:p14="http://schemas.microsoft.com/office/powerpoint/2010/main" val="253067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472F6-F13B-0DF1-EAC1-489ECC357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it an AVL Tree?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FED6D48-5E24-DB75-D3E3-5C0CADE034A2}"/>
              </a:ext>
            </a:extLst>
          </p:cNvPr>
          <p:cNvGrpSpPr/>
          <p:nvPr/>
        </p:nvGrpSpPr>
        <p:grpSpPr>
          <a:xfrm>
            <a:off x="6506103" y="3683299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6C65F57-BD07-C988-424F-1901022809A5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0172DECA-9CF4-C026-86F8-572305EFD80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37FF0475-5D75-CF0C-8136-97716851B36C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223AC4B6-DB7D-5890-6A64-477F6C6C77B8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670C748E-BB84-63E7-3213-F881B3FCA272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5E897EFF-5936-9183-FECD-3B544ACA850D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A79B86E-3CF0-510F-C36F-A7094EAC53C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E9170083-3386-CC9C-2F47-3E3DFFB09367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6AADA609-CF5E-9A2D-FC7B-2E6E8FF30D5F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D2B2485C-2006-6033-2BAB-D5B86A851849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7043BCBC-FB82-358D-6CAC-1B72D1A66D2E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3D15677C-2B5C-0A79-A3E3-444660386785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5E1EA23F-2B79-BEC8-27A7-575927BA69A6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2B715D8A-7190-742D-28F2-786E284A0C79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ACD5366-1226-5B29-2497-C3943C29A7D2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BF5B753-8D05-CE5A-92EE-C6616E123724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61E78EB-6045-B14F-AF7D-FA0D62FF5057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80912B2-A430-F9D7-2FA2-998B5E70FC17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CEA98E0-23E4-F960-98AF-5A2FF311D2E1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59F6F06-42B4-2D4F-4E64-F28A916FCD8E}"/>
              </a:ext>
            </a:extLst>
          </p:cNvPr>
          <p:cNvGrpSpPr/>
          <p:nvPr/>
        </p:nvGrpSpPr>
        <p:grpSpPr>
          <a:xfrm>
            <a:off x="7614255" y="194375"/>
            <a:ext cx="4036614" cy="2762801"/>
            <a:chOff x="8079280" y="365125"/>
            <a:chExt cx="4036614" cy="2762801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E49278E-15F7-4ACF-73F5-AE4768B45266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C55DBE0B-4748-1E4C-9541-AD320B2A2AA4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D8F0EF91-F5F4-DD5D-FE6E-31B40A9AC1FE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B9C2789A-81AF-240E-7951-D8B035D4B1A6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C5F0A19E-6C85-B11B-1660-E214D2991E0E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F7CC55A5-6AEC-196F-77B3-8C6CFB33D39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6F00F48B-D865-C5B3-BE04-5A5EA58F271A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04AF09A6-3DB3-6DC5-9B08-35F67C090287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929D1CC-D926-457D-D10B-143825F02C4F}"/>
                    </a:ext>
                  </a:extLst>
                </p:cNvPr>
                <p:cNvCxnSpPr>
                  <a:cxnSpLocks/>
                  <a:stCxn id="33" idx="3"/>
                  <a:endCxn id="3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E919BDA-0900-6F51-8AE4-138A92B2654C}"/>
                    </a:ext>
                  </a:extLst>
                </p:cNvPr>
                <p:cNvCxnSpPr>
                  <a:cxnSpLocks/>
                  <a:stCxn id="33" idx="5"/>
                  <a:endCxn id="3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419E6C1-CA0E-F43A-CF76-1A0FD37DF99E}"/>
                    </a:ext>
                  </a:extLst>
                </p:cNvPr>
                <p:cNvCxnSpPr>
                  <a:stCxn id="36" idx="7"/>
                  <a:endCxn id="3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B5C80C6C-CA87-0991-FE96-B02A5C8446BD}"/>
                    </a:ext>
                  </a:extLst>
                </p:cNvPr>
                <p:cNvCxnSpPr>
                  <a:cxnSpLocks/>
                  <a:stCxn id="38" idx="7"/>
                  <a:endCxn id="3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D336028-1575-EB9B-C2C5-E47D29C6B79E}"/>
                    </a:ext>
                  </a:extLst>
                </p:cNvPr>
                <p:cNvCxnSpPr>
                  <a:stCxn id="37" idx="1"/>
                  <a:endCxn id="3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7854C72C-2029-C4D8-4E58-32F76F1BC1A6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FE95C4B-7A54-4A81-0651-1BC490B1BF99}"/>
                  </a:ext>
                </a:extLst>
              </p:cNvPr>
              <p:cNvCxnSpPr>
                <a:cxnSpLocks/>
                <a:stCxn id="31" idx="1"/>
                <a:endCxn id="3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FE62612-5ADD-9CBC-FA67-EED45768DD90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47D72AF-E02B-2A3B-0F0F-92115EBC3ED7}"/>
                </a:ext>
              </a:extLst>
            </p:cNvPr>
            <p:cNvCxnSpPr>
              <a:cxnSpLocks/>
              <a:stCxn id="26" idx="7"/>
              <a:endCxn id="3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FC08893-2388-742F-D45D-63DD3B061FF7}"/>
              </a:ext>
            </a:extLst>
          </p:cNvPr>
          <p:cNvGrpSpPr/>
          <p:nvPr/>
        </p:nvGrpSpPr>
        <p:grpSpPr>
          <a:xfrm>
            <a:off x="3248333" y="775823"/>
            <a:ext cx="3424103" cy="2762801"/>
            <a:chOff x="8079280" y="365125"/>
            <a:chExt cx="3424103" cy="276280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1736A0D-A719-101D-1443-26D1F0A4D459}"/>
                </a:ext>
              </a:extLst>
            </p:cNvPr>
            <p:cNvGrpSpPr/>
            <p:nvPr/>
          </p:nvGrpSpPr>
          <p:grpSpPr>
            <a:xfrm>
              <a:off x="8079280" y="365125"/>
              <a:ext cx="3424103" cy="2762801"/>
              <a:chOff x="5413263" y="1203158"/>
              <a:chExt cx="3424103" cy="2762801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833BF0D4-1C80-D90C-A05A-3A1DC0B725C8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3424103" cy="2762801"/>
                <a:chOff x="131609" y="2379747"/>
                <a:chExt cx="3424103" cy="2762801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1DE79445-BB58-84F5-ADD5-DEC87E933CC8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D5FBEDC7-4459-4241-74B9-C25B45F5E924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11E873FA-A193-775F-E517-22B6C7F8F07D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F77CBDA4-D791-6573-555B-1C05112A5A80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1B93B657-1689-96E9-3CD1-39A6AFDCF784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211FEF2B-4A3C-2857-705F-C27137816CCA}"/>
                    </a:ext>
                  </a:extLst>
                </p:cNvPr>
                <p:cNvCxnSpPr>
                  <a:cxnSpLocks/>
                  <a:stCxn id="51" idx="3"/>
                  <a:endCxn id="52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99BCE812-C3F3-290B-21D4-64D41E37BD24}"/>
                    </a:ext>
                  </a:extLst>
                </p:cNvPr>
                <p:cNvCxnSpPr>
                  <a:cxnSpLocks/>
                  <a:stCxn id="51" idx="5"/>
                  <a:endCxn id="53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7F354A69-FB65-CE1F-143E-C254F58D4EE2}"/>
                    </a:ext>
                  </a:extLst>
                </p:cNvPr>
                <p:cNvCxnSpPr>
                  <a:stCxn id="54" idx="7"/>
                  <a:endCxn id="52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7C702CCE-7CE3-ACF3-0CE2-488EA3CA4BF6}"/>
                    </a:ext>
                  </a:extLst>
                </p:cNvPr>
                <p:cNvCxnSpPr>
                  <a:cxnSpLocks/>
                  <a:stCxn id="56" idx="7"/>
                  <a:endCxn id="54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7960D4F3-55A0-29FD-9364-574982274237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391B0700-4838-780B-291A-426BCA38A292}"/>
                  </a:ext>
                </a:extLst>
              </p:cNvPr>
              <p:cNvCxnSpPr>
                <a:cxnSpLocks/>
                <a:stCxn id="49" idx="1"/>
                <a:endCxn id="52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B7D1CCC-9844-B58D-10FD-DEACE300229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AEA43FC-AAEC-5D17-3A64-602B247A31FE}"/>
                </a:ext>
              </a:extLst>
            </p:cNvPr>
            <p:cNvCxnSpPr>
              <a:cxnSpLocks/>
              <a:stCxn id="46" idx="7"/>
              <a:endCxn id="49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4A1538D4-DB3F-F0C7-08AA-E0235DA7DCDD}"/>
              </a:ext>
            </a:extLst>
          </p:cNvPr>
          <p:cNvGrpSpPr/>
          <p:nvPr/>
        </p:nvGrpSpPr>
        <p:grpSpPr>
          <a:xfrm>
            <a:off x="950879" y="3544785"/>
            <a:ext cx="2612151" cy="2757506"/>
            <a:chOff x="9503743" y="365125"/>
            <a:chExt cx="2612151" cy="2757506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27CFB66F-9ED2-35C1-3299-FED15AFDAFC5}"/>
                </a:ext>
              </a:extLst>
            </p:cNvPr>
            <p:cNvGrpSpPr/>
            <p:nvPr/>
          </p:nvGrpSpPr>
          <p:grpSpPr>
            <a:xfrm>
              <a:off x="9503743" y="365125"/>
              <a:ext cx="2612151" cy="1930319"/>
              <a:chOff x="6837726" y="1203158"/>
              <a:chExt cx="2612151" cy="1930319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069196BE-31FA-F4A1-82AB-1BB164A23454}"/>
                  </a:ext>
                </a:extLst>
              </p:cNvPr>
              <p:cNvGrpSpPr/>
              <p:nvPr/>
            </p:nvGrpSpPr>
            <p:grpSpPr>
              <a:xfrm>
                <a:off x="6837726" y="1203158"/>
                <a:ext cx="2612151" cy="1930319"/>
                <a:chOff x="1556072" y="2379747"/>
                <a:chExt cx="2612151" cy="1930319"/>
              </a:xfrm>
            </p:grpSpPr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8F0470A7-2E15-6253-E0E8-9905C1C11D28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7FC6A5A0-3610-1B0B-2F52-E7E941F71673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3AF3B191-9F2E-0D59-5DDB-EAF05869733D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58255D38-D5E3-5580-E8CC-03127A6E349A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F4FDFEDC-199E-75E7-33CE-AAF0945EDC8C}"/>
                    </a:ext>
                  </a:extLst>
                </p:cNvPr>
                <p:cNvCxnSpPr>
                  <a:cxnSpLocks/>
                  <a:stCxn id="69" idx="3"/>
                  <a:endCxn id="70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ACB3BF2C-BA27-2F51-24A8-F788881E359C}"/>
                    </a:ext>
                  </a:extLst>
                </p:cNvPr>
                <p:cNvCxnSpPr>
                  <a:cxnSpLocks/>
                  <a:stCxn id="69" idx="5"/>
                  <a:endCxn id="71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9E7B233F-4AB5-0D44-1FA3-83ECC69D5BCE}"/>
                    </a:ext>
                  </a:extLst>
                </p:cNvPr>
                <p:cNvCxnSpPr>
                  <a:stCxn id="73" idx="1"/>
                  <a:endCxn id="71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B226864B-C381-4B00-2C1C-E4A9DB3B5B8B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24FCD201-2759-B496-3D9D-11D0A4042338}"/>
                  </a:ext>
                </a:extLst>
              </p:cNvPr>
              <p:cNvCxnSpPr>
                <a:cxnSpLocks/>
                <a:stCxn id="67" idx="1"/>
                <a:endCxn id="70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D6B2586-DA4B-8D8C-1582-996ECC02AB3F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7DEFAD0-8D4C-290A-0CCF-552C0C5AE42B}"/>
                </a:ext>
              </a:extLst>
            </p:cNvPr>
            <p:cNvCxnSpPr>
              <a:cxnSpLocks/>
              <a:stCxn id="64" idx="7"/>
              <a:endCxn id="67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2262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6D083-B54D-058B-9F1C-70C846514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E6A60-9EF8-CC19-2E6D-91930DA4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it an AVL Tree?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D5F1A1C-6D12-F9F9-D102-FFD875307732}"/>
              </a:ext>
            </a:extLst>
          </p:cNvPr>
          <p:cNvGrpSpPr/>
          <p:nvPr/>
        </p:nvGrpSpPr>
        <p:grpSpPr>
          <a:xfrm>
            <a:off x="6506103" y="3683299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D1AE03F-B8F4-7F6C-458C-E3089094B6D9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4D0B1ED-72F2-7609-EECA-37564A256AE0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4FC26629-D4A4-4877-2A29-7D449684BB38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8A9CAA12-C15D-5899-FEDE-5C4E04EF67D9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D3D70EA-D73F-D234-0A96-3521EC78E73F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2BF51135-79A2-6B7B-3EA4-6498001487E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8838633B-0DE2-4529-9896-F83D31001ADB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BCD958B8-43D7-AEE6-DC88-F7D944231450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E45CAB59-CED0-40B4-472F-9046412F8365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998A97B2-948F-2889-BA7D-8D456704AF00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55651DC2-88DA-C223-3269-422F3F18E96E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040EA64C-3F5E-953A-66B7-63F68B445995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7883F182-A26D-9CCB-424D-0BFDC522939D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9BFD85F-7F13-DB15-EC9F-B23C23365BC5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6385CDC-5210-4D68-5162-A76E8976B400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15A614E-2567-2846-785D-40BA47A0CD8D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F65CF4E-37B9-80A6-B703-BD24F64EE94A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39BE171-0FA5-B93B-B646-5380FDCEFF1D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8035554-CB41-12BC-01C7-0EF1B51BF663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BA6A0AB-BF20-925F-794F-2D27E92D60A3}"/>
              </a:ext>
            </a:extLst>
          </p:cNvPr>
          <p:cNvGrpSpPr/>
          <p:nvPr/>
        </p:nvGrpSpPr>
        <p:grpSpPr>
          <a:xfrm>
            <a:off x="7614255" y="194375"/>
            <a:ext cx="4036614" cy="2762801"/>
            <a:chOff x="8079280" y="365125"/>
            <a:chExt cx="4036614" cy="2762801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786FF62-F6D6-4AB0-63B1-19DE33ED1E87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56F58DAB-C197-6360-7792-F578DFA7E536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69115BD3-5BCE-B86B-CEDE-A190E067D47D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9E149999-AFCF-543E-455B-570A6FC2658F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6AE5E0AD-CF4B-75E9-8C7A-1159214213B2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356BE8D-1484-5304-6C54-3B0276AF5746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E3A28B2C-E186-AFBC-3022-1095BFF9005F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F91423AC-490C-ED5F-6778-5EF4A3D8BEF1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0C38827-1B3A-AD9B-2266-17B3171DE310}"/>
                    </a:ext>
                  </a:extLst>
                </p:cNvPr>
                <p:cNvCxnSpPr>
                  <a:cxnSpLocks/>
                  <a:stCxn id="33" idx="3"/>
                  <a:endCxn id="3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95C2D549-98FB-09D6-AE7F-6AA96FB9BD42}"/>
                    </a:ext>
                  </a:extLst>
                </p:cNvPr>
                <p:cNvCxnSpPr>
                  <a:cxnSpLocks/>
                  <a:stCxn id="33" idx="5"/>
                  <a:endCxn id="3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87537CA-491A-AE5D-6C08-132A9DA4621D}"/>
                    </a:ext>
                  </a:extLst>
                </p:cNvPr>
                <p:cNvCxnSpPr>
                  <a:stCxn id="36" idx="7"/>
                  <a:endCxn id="3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2F2FC09-4878-915E-1827-D0EC57964BEC}"/>
                    </a:ext>
                  </a:extLst>
                </p:cNvPr>
                <p:cNvCxnSpPr>
                  <a:cxnSpLocks/>
                  <a:stCxn id="38" idx="7"/>
                  <a:endCxn id="3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70D29E7C-C59F-7989-CAFB-CA149089DC40}"/>
                    </a:ext>
                  </a:extLst>
                </p:cNvPr>
                <p:cNvCxnSpPr>
                  <a:stCxn id="37" idx="1"/>
                  <a:endCxn id="3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1B77C09-C96B-745A-4F9F-9816478FEE70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B79A0CC-58EA-461C-94F0-2324BAEC3BC1}"/>
                  </a:ext>
                </a:extLst>
              </p:cNvPr>
              <p:cNvCxnSpPr>
                <a:cxnSpLocks/>
                <a:stCxn id="31" idx="1"/>
                <a:endCxn id="3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ACDDAB4-B0E8-E567-6D19-E26A38AA55B0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77FC101-7DC5-436B-E430-9BF018FEA965}"/>
                </a:ext>
              </a:extLst>
            </p:cNvPr>
            <p:cNvCxnSpPr>
              <a:cxnSpLocks/>
              <a:stCxn id="26" idx="7"/>
              <a:endCxn id="3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9D27363-3D3C-32E8-696C-D2785DDA379D}"/>
              </a:ext>
            </a:extLst>
          </p:cNvPr>
          <p:cNvGrpSpPr/>
          <p:nvPr/>
        </p:nvGrpSpPr>
        <p:grpSpPr>
          <a:xfrm>
            <a:off x="3248333" y="775823"/>
            <a:ext cx="3424103" cy="2762801"/>
            <a:chOff x="8079280" y="365125"/>
            <a:chExt cx="3424103" cy="276280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5555162-28A9-AEBD-F2C3-CB4BD139B201}"/>
                </a:ext>
              </a:extLst>
            </p:cNvPr>
            <p:cNvGrpSpPr/>
            <p:nvPr/>
          </p:nvGrpSpPr>
          <p:grpSpPr>
            <a:xfrm>
              <a:off x="8079280" y="365125"/>
              <a:ext cx="3424103" cy="2762801"/>
              <a:chOff x="5413263" y="1203158"/>
              <a:chExt cx="3424103" cy="2762801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AB970A81-5546-979C-F061-1A50AE1829A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3424103" cy="2762801"/>
                <a:chOff x="131609" y="2379747"/>
                <a:chExt cx="3424103" cy="2762801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B44B982F-910E-BEBA-EC5B-FAFC556DFDB2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2380CA75-AD77-6683-0BC9-7F2C016D5F1C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D3042753-F7E9-F5C5-75B9-E6367053EB2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12E8D3CB-288A-18A3-75C2-1C1C43623836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938691F0-1B46-0C00-5685-07E6648962AF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64164C29-FB40-6241-EEAF-BA4155007881}"/>
                    </a:ext>
                  </a:extLst>
                </p:cNvPr>
                <p:cNvCxnSpPr>
                  <a:cxnSpLocks/>
                  <a:stCxn id="51" idx="3"/>
                  <a:endCxn id="52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87862A3-31B7-516B-409B-6EEE9DC334CF}"/>
                    </a:ext>
                  </a:extLst>
                </p:cNvPr>
                <p:cNvCxnSpPr>
                  <a:cxnSpLocks/>
                  <a:stCxn id="51" idx="5"/>
                  <a:endCxn id="53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466F22DD-94ED-62FA-419D-6A3704EF46F4}"/>
                    </a:ext>
                  </a:extLst>
                </p:cNvPr>
                <p:cNvCxnSpPr>
                  <a:stCxn id="54" idx="7"/>
                  <a:endCxn id="52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5E899DEC-198A-EFA6-4A26-83BA99D8F0A1}"/>
                    </a:ext>
                  </a:extLst>
                </p:cNvPr>
                <p:cNvCxnSpPr>
                  <a:cxnSpLocks/>
                  <a:stCxn id="56" idx="7"/>
                  <a:endCxn id="54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00F6329C-0CCA-027A-A5C6-EF2ACB33F89E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0DC127A-1C6F-762E-EB07-B117220FFFE9}"/>
                  </a:ext>
                </a:extLst>
              </p:cNvPr>
              <p:cNvCxnSpPr>
                <a:cxnSpLocks/>
                <a:stCxn id="49" idx="1"/>
                <a:endCxn id="52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6EDC3A-9FC7-1881-08F2-3E94ACE57A45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C121F7C5-006C-BD0F-6B92-F4FF84805015}"/>
                </a:ext>
              </a:extLst>
            </p:cNvPr>
            <p:cNvCxnSpPr>
              <a:cxnSpLocks/>
              <a:stCxn id="46" idx="7"/>
              <a:endCxn id="49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C7A89FB-08E8-642E-B3EF-9AC6FE527A42}"/>
              </a:ext>
            </a:extLst>
          </p:cNvPr>
          <p:cNvGrpSpPr/>
          <p:nvPr/>
        </p:nvGrpSpPr>
        <p:grpSpPr>
          <a:xfrm>
            <a:off x="950879" y="3544785"/>
            <a:ext cx="2612151" cy="2757506"/>
            <a:chOff x="9503743" y="365125"/>
            <a:chExt cx="2612151" cy="2757506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A56BC58F-7B20-46E4-E4A9-389677C91272}"/>
                </a:ext>
              </a:extLst>
            </p:cNvPr>
            <p:cNvGrpSpPr/>
            <p:nvPr/>
          </p:nvGrpSpPr>
          <p:grpSpPr>
            <a:xfrm>
              <a:off x="9503743" y="365125"/>
              <a:ext cx="2612151" cy="1930319"/>
              <a:chOff x="6837726" y="1203158"/>
              <a:chExt cx="2612151" cy="1930319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FD895E71-8E91-0BD6-98EC-AC78CC386D60}"/>
                  </a:ext>
                </a:extLst>
              </p:cNvPr>
              <p:cNvGrpSpPr/>
              <p:nvPr/>
            </p:nvGrpSpPr>
            <p:grpSpPr>
              <a:xfrm>
                <a:off x="6837726" y="1203158"/>
                <a:ext cx="2612151" cy="1930319"/>
                <a:chOff x="1556072" y="2379747"/>
                <a:chExt cx="2612151" cy="1930319"/>
              </a:xfrm>
            </p:grpSpPr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497ED62B-A82D-0F21-7D3A-41097C01E50D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FC9EA922-3ADA-822B-7B90-74B530637BFF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2B9142CE-593B-1D9A-915D-AB273E67B10D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C98E5B71-1C38-F289-235A-C1F00BB825D5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6275589-EE23-A1B9-6728-6A2973866D68}"/>
                    </a:ext>
                  </a:extLst>
                </p:cNvPr>
                <p:cNvCxnSpPr>
                  <a:cxnSpLocks/>
                  <a:stCxn id="69" idx="3"/>
                  <a:endCxn id="70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9E202C90-7DF1-73FA-B13B-1C3139CC6CE7}"/>
                    </a:ext>
                  </a:extLst>
                </p:cNvPr>
                <p:cNvCxnSpPr>
                  <a:cxnSpLocks/>
                  <a:stCxn id="69" idx="5"/>
                  <a:endCxn id="71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B9A0D4A-668D-0DDF-D8F3-E922BA9AA868}"/>
                    </a:ext>
                  </a:extLst>
                </p:cNvPr>
                <p:cNvCxnSpPr>
                  <a:stCxn id="73" idx="1"/>
                  <a:endCxn id="71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F5C51FAB-C430-D174-7366-A52A4AD36665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336F9DD-D10A-0DF8-9F2F-FAFE89DBF406}"/>
                  </a:ext>
                </a:extLst>
              </p:cNvPr>
              <p:cNvCxnSpPr>
                <a:cxnSpLocks/>
                <a:stCxn id="67" idx="1"/>
                <a:endCxn id="70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91A308E-3459-0E58-45D3-7B81CC98A080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B23422E-BC3B-EFAA-861F-264672211BB1}"/>
                </a:ext>
              </a:extLst>
            </p:cNvPr>
            <p:cNvCxnSpPr>
              <a:cxnSpLocks/>
              <a:stCxn id="64" idx="7"/>
              <a:endCxn id="67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ABD1AC7-858A-D0A4-7B32-D9B1FB0CBE70}"/>
              </a:ext>
            </a:extLst>
          </p:cNvPr>
          <p:cNvSpPr txBox="1"/>
          <p:nvPr/>
        </p:nvSpPr>
        <p:spPr>
          <a:xfrm>
            <a:off x="10264820" y="2540000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Balanced!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90DE21-C1A0-22E0-07FF-9216DF18BE03}"/>
              </a:ext>
            </a:extLst>
          </p:cNvPr>
          <p:cNvSpPr txBox="1"/>
          <p:nvPr/>
        </p:nvSpPr>
        <p:spPr>
          <a:xfrm>
            <a:off x="10325663" y="5840626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Balanced!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C17867-3513-85D5-D22A-6E9F2CD5ABBE}"/>
              </a:ext>
            </a:extLst>
          </p:cNvPr>
          <p:cNvSpPr txBox="1"/>
          <p:nvPr/>
        </p:nvSpPr>
        <p:spPr>
          <a:xfrm>
            <a:off x="6059925" y="534355"/>
            <a:ext cx="1957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6C6E91A-33C1-8B28-B015-5FF36CEE5C4E}"/>
              </a:ext>
            </a:extLst>
          </p:cNvPr>
          <p:cNvSpPr txBox="1"/>
          <p:nvPr/>
        </p:nvSpPr>
        <p:spPr>
          <a:xfrm>
            <a:off x="1941373" y="5878160"/>
            <a:ext cx="1957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AABB28F-A9F5-FFDD-EEA4-696DD2BEBF19}"/>
              </a:ext>
            </a:extLst>
          </p:cNvPr>
          <p:cNvSpPr txBox="1"/>
          <p:nvPr/>
        </p:nvSpPr>
        <p:spPr>
          <a:xfrm>
            <a:off x="655034" y="1565930"/>
            <a:ext cx="2295485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“Problem” Node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Its children’s heights differ by more than 1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8A47E61-B721-8511-73ED-8E0813B8DEA5}"/>
              </a:ext>
            </a:extLst>
          </p:cNvPr>
          <p:cNvCxnSpPr>
            <a:cxnSpLocks/>
            <a:stCxn id="61" idx="3"/>
            <a:endCxn id="51" idx="2"/>
          </p:cNvCxnSpPr>
          <p:nvPr/>
        </p:nvCxnSpPr>
        <p:spPr>
          <a:xfrm flipV="1">
            <a:off x="2950519" y="1082079"/>
            <a:ext cx="2425568" cy="945516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4408432B-8D1B-7363-AC02-381CA116EA99}"/>
              </a:ext>
            </a:extLst>
          </p:cNvPr>
          <p:cNvCxnSpPr>
            <a:cxnSpLocks/>
            <a:stCxn id="61" idx="2"/>
            <a:endCxn id="70" idx="0"/>
          </p:cNvCxnSpPr>
          <p:nvPr/>
        </p:nvCxnSpPr>
        <p:spPr>
          <a:xfrm flipH="1">
            <a:off x="1257135" y="2489260"/>
            <a:ext cx="545642" cy="1718813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7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2C746-9E0B-4BF1-07D4-D40FC8365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AVL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C3DFC-1CE9-ABD9-C43C-C9A23894B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node has:</a:t>
            </a:r>
          </a:p>
          <a:p>
            <a:pPr lvl="1"/>
            <a:r>
              <a:rPr lang="en-US" dirty="0"/>
              <a:t>Key</a:t>
            </a:r>
          </a:p>
          <a:p>
            <a:pPr lvl="1"/>
            <a:r>
              <a:rPr lang="en-US" dirty="0"/>
              <a:t>Value</a:t>
            </a:r>
          </a:p>
          <a:p>
            <a:pPr lvl="1"/>
            <a:r>
              <a:rPr lang="en-US" dirty="0"/>
              <a:t>Height</a:t>
            </a:r>
          </a:p>
          <a:p>
            <a:pPr lvl="1"/>
            <a:r>
              <a:rPr lang="en-US" dirty="0"/>
              <a:t>Left child</a:t>
            </a:r>
          </a:p>
          <a:p>
            <a:pPr lvl="1"/>
            <a:r>
              <a:rPr lang="en-US" dirty="0"/>
              <a:t>Right child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58A99F-1847-D481-774A-4D5DC6C2A082}"/>
              </a:ext>
            </a:extLst>
          </p:cNvPr>
          <p:cNvGrpSpPr/>
          <p:nvPr/>
        </p:nvGrpSpPr>
        <p:grpSpPr>
          <a:xfrm>
            <a:off x="3539383" y="3429000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49C7837-8FCE-03E5-B43B-D5786CA97DEC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28F52BD-A626-46F3-0B20-3B43E12338BE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D9902920-9B9B-F235-C92C-129C755D98B1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C1C89C41-C239-559E-18AD-16F32BAA8281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DD073998-69BD-852D-E52E-E4ABAC12EC09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67C3CEE6-E524-6DC2-066A-F19263E7A5FF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B2AB9C0D-005F-CB10-E03E-815B7F18034A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D9C9BF70-9C22-F8E9-51DC-724A3C055068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E74AED30-E541-52CC-7D47-5C935247ACA5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AEB5754-167C-FAB7-7842-075733047665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2F9F1289-A234-47A9-98FA-5391A7849F50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2FDC785-9C50-940B-BC1D-6AC211CEF5F5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914ECBC6-29E7-0891-3C78-0BCCFF411029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6C55E1D-9C78-D397-45F2-164276F161C5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4411E5F-8F50-D821-E798-A1FD5F1BF1E9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A60367F-F5D8-42D7-D52B-D0D0E584C2ED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085FB90-BCD8-0D52-466E-B3B448756507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B15AD15-2F6E-6EE8-90BA-3900986D859E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107BD38-6042-9E3E-96FA-10756B9A3D16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53BFBD5E-6EA4-FD3F-C513-68CB7389664F}"/>
              </a:ext>
            </a:extLst>
          </p:cNvPr>
          <p:cNvSpPr/>
          <p:nvPr/>
        </p:nvSpPr>
        <p:spPr>
          <a:xfrm>
            <a:off x="7379046" y="893128"/>
            <a:ext cx="2703512" cy="270351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Key = 9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Value = “hello”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Height = 3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Left = Node 3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Right = Node 10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113039-E331-7A90-AF46-D6AE59F8D33D}"/>
              </a:ext>
            </a:extLst>
          </p:cNvPr>
          <p:cNvCxnSpPr>
            <a:cxnSpLocks/>
            <a:stCxn id="13" idx="1"/>
            <a:endCxn id="24" idx="1"/>
          </p:cNvCxnSpPr>
          <p:nvPr/>
        </p:nvCxnSpPr>
        <p:spPr>
          <a:xfrm flipV="1">
            <a:off x="5756837" y="1289048"/>
            <a:ext cx="2018129" cy="222965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7679B63-6FB9-9E76-66BB-7076A2014A3F}"/>
              </a:ext>
            </a:extLst>
          </p:cNvPr>
          <p:cNvCxnSpPr>
            <a:cxnSpLocks/>
            <a:stCxn id="13" idx="4"/>
            <a:endCxn id="24" idx="4"/>
          </p:cNvCxnSpPr>
          <p:nvPr/>
        </p:nvCxnSpPr>
        <p:spPr>
          <a:xfrm flipV="1">
            <a:off x="5973393" y="3596640"/>
            <a:ext cx="2757409" cy="44487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956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4F648-E67F-3270-9ABE-65A95085E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Inserting into an 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DC7C8-A176-31A9-28EA-8DF97A719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Starts out the same way as BST:</a:t>
            </a:r>
          </a:p>
          <a:p>
            <a:pPr lvl="1"/>
            <a:r>
              <a:rPr lang="en-US" dirty="0"/>
              <a:t>“Find” where the new node should go</a:t>
            </a:r>
          </a:p>
          <a:p>
            <a:pPr lvl="1"/>
            <a:r>
              <a:rPr lang="en-US" dirty="0"/>
              <a:t>Put it in the right place (it will be a leaf)</a:t>
            </a:r>
          </a:p>
          <a:p>
            <a:r>
              <a:rPr lang="en-US" dirty="0"/>
              <a:t>Next check the balance</a:t>
            </a:r>
          </a:p>
          <a:p>
            <a:pPr lvl="1"/>
            <a:r>
              <a:rPr lang="en-US" dirty="0"/>
              <a:t>If the tree is still balanced, you’re done!</a:t>
            </a:r>
          </a:p>
          <a:p>
            <a:pPr lvl="1"/>
            <a:r>
              <a:rPr lang="en-US" dirty="0"/>
              <a:t>Otherwise we need to do rotations</a:t>
            </a:r>
          </a:p>
        </p:txBody>
      </p:sp>
    </p:spTree>
    <p:extLst>
      <p:ext uri="{BB962C8B-B14F-4D97-AF65-F5344CB8AC3E}">
        <p14:creationId xmlns:p14="http://schemas.microsoft.com/office/powerpoint/2010/main" val="2248741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A09937D-E5F3-D019-530B-7A92F0280754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C3CF9AB-9F73-CE56-ECC0-821520B6D007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2E641959-57F1-A5D6-D64A-7E1F2F411725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E0B26C9B-5408-C183-74CF-17A2C191F544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D1D87951-98E5-8B68-5B32-53881174B3CA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7A231894-7ABB-1CCE-DB1B-2CCA89E0F42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D9A67541-A9FD-4C8C-787E-BADB8E57B97C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C8408EF0-E522-19E4-0E14-56CE513DC7E2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093B0A94-C79F-9A6D-40B4-69747128026A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1099560-4C15-3239-2340-87B6716CD622}"/>
                    </a:ext>
                  </a:extLst>
                </p:cNvPr>
                <p:cNvCxnSpPr>
                  <a:cxnSpLocks/>
                  <a:stCxn id="34" idx="3"/>
                  <a:endCxn id="35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05851001-F32E-C7EA-CA0A-E7DA8D38ACEB}"/>
                    </a:ext>
                  </a:extLst>
                </p:cNvPr>
                <p:cNvCxnSpPr>
                  <a:cxnSpLocks/>
                  <a:stCxn id="34" idx="5"/>
                  <a:endCxn id="36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ACA0DEC1-6E23-A49D-1D6D-2BC63400A91A}"/>
                    </a:ext>
                  </a:extLst>
                </p:cNvPr>
                <p:cNvCxnSpPr>
                  <a:stCxn id="37" idx="7"/>
                  <a:endCxn id="35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9BB1F9E-86E7-0890-9EF8-C42D04BFD1CD}"/>
                    </a:ext>
                  </a:extLst>
                </p:cNvPr>
                <p:cNvCxnSpPr>
                  <a:cxnSpLocks/>
                  <a:stCxn id="39" idx="7"/>
                  <a:endCxn id="37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015FB79-7546-7518-3DA4-4F5FF4D0F4CE}"/>
                    </a:ext>
                  </a:extLst>
                </p:cNvPr>
                <p:cNvCxnSpPr>
                  <a:stCxn id="38" idx="1"/>
                  <a:endCxn id="36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91223B37-4E68-3E4C-7455-07D7569E4B65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991FAB1-8E77-1558-030F-17257C90BEC0}"/>
                  </a:ext>
                </a:extLst>
              </p:cNvPr>
              <p:cNvCxnSpPr>
                <a:cxnSpLocks/>
                <a:stCxn id="32" idx="1"/>
                <a:endCxn id="35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AA47EE7-C232-A1F3-F15F-0E1E9ECAF9EE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FF8B556-BF39-9168-1287-2F7A38F0A6BA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AEDB08B-C0DB-02A2-6E90-BE3FB91E8ED7}"/>
                </a:ext>
              </a:extLst>
            </p:cNvPr>
            <p:cNvCxnSpPr>
              <a:cxnSpLocks/>
              <a:stCxn id="27" idx="1"/>
              <a:endCxn id="37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030A45F-F212-B052-04BA-2ED658B17A52}"/>
                </a:ext>
              </a:extLst>
            </p:cNvPr>
            <p:cNvCxnSpPr>
              <a:cxnSpLocks/>
              <a:stCxn id="28" idx="1"/>
              <a:endCxn id="32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77670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20C27-94E3-EF82-B066-C6C9318383F2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51145B-4143-BFCB-7640-8FD8DDFF7D48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2A3938F-B46C-93BC-ED09-2F255984F82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B7675288-6037-34B7-9E5C-D6D7949784B4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B704ECC7-9CA7-1E83-E3A9-2656F12C935F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20E0282-7434-FCEC-F4C6-75332C51EE8D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6EAA6EF-5E4C-14CF-6468-FF1412C45416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8648D38D-39F5-CD24-C125-A3F92C192133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9B5CC251-E35B-0E4A-E608-C8D59CFA39BA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57813C4-9171-1F70-AB27-FB5B3EBADCFE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81CB6E9-1646-FA1B-F36F-61E19B529632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64BECAB9-FB3B-AF93-8D29-10B949671677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FFE59C21-08AC-00A0-4ADA-A7361360A9F3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72642F43-8430-EC8F-D864-873EE7842B1A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9DD00EA-A418-BE18-C681-27FFFB3C4A1E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A12A2BC-B31E-4941-BFBF-ADA0D02D45AF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A19C799-DA8A-2F26-DC27-7578D35C4651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328692A-BCEB-ADDA-8859-370CE004120D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C1A7374-71FD-FD69-A95F-94455213B14E}"/>
                </a:ext>
              </a:extLst>
            </p:cNvPr>
            <p:cNvCxnSpPr>
              <a:cxnSpLocks/>
              <a:stCxn id="6" idx="1"/>
              <a:endCxn id="16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FA6DE27-BF70-6AE9-235C-E0A675DF8B03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428151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CFD5-6174-1FD7-60B7-64E10B65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attempts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9110336"/>
                  </p:ext>
                </p:extLst>
              </p:nvPr>
            </p:nvGraphicFramePr>
            <p:xfrm>
              <a:off x="1485900" y="1988820"/>
              <a:ext cx="9220199" cy="3611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9110336"/>
                  </p:ext>
                </p:extLst>
              </p:nvPr>
            </p:nvGraphicFramePr>
            <p:xfrm>
              <a:off x="1485900" y="1988820"/>
              <a:ext cx="9220199" cy="3611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686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686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6865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57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57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57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4850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4850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4850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37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37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37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2835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2835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2835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1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1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17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99167" r="-223975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99167" r="-139865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99167" r="-976" b="-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9687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Balanced!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186EDC3-E416-05CF-9067-F30AA73EF314}"/>
              </a:ext>
            </a:extLst>
          </p:cNvPr>
          <p:cNvSpPr/>
          <p:nvPr/>
        </p:nvSpPr>
        <p:spPr>
          <a:xfrm>
            <a:off x="3634272" y="492940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DDBCDF-B0E8-9E3D-618B-C5949394660A}"/>
              </a:ext>
            </a:extLst>
          </p:cNvPr>
          <p:cNvCxnSpPr>
            <a:cxnSpLocks/>
            <a:stCxn id="3" idx="7"/>
            <a:endCxn id="45" idx="3"/>
          </p:cNvCxnSpPr>
          <p:nvPr/>
        </p:nvCxnSpPr>
        <p:spPr>
          <a:xfrm flipV="1">
            <a:off x="4157083" y="4720700"/>
            <a:ext cx="274640" cy="2984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926A37C-DC4E-1DF1-E0A9-8D20590D823C}"/>
              </a:ext>
            </a:extLst>
          </p:cNvPr>
          <p:cNvSpPr txBox="1"/>
          <p:nvPr/>
        </p:nvSpPr>
        <p:spPr>
          <a:xfrm>
            <a:off x="4954854" y="2433907"/>
            <a:ext cx="11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 = 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235826-B7EF-1706-1639-379D27BA4AB3}"/>
              </a:ext>
            </a:extLst>
          </p:cNvPr>
          <p:cNvSpPr txBox="1"/>
          <p:nvPr/>
        </p:nvSpPr>
        <p:spPr>
          <a:xfrm>
            <a:off x="7527071" y="2442666"/>
            <a:ext cx="11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 = 1</a:t>
            </a:r>
          </a:p>
        </p:txBody>
      </p:sp>
      <p:sp>
        <p:nvSpPr>
          <p:cNvPr id="29" name="Arrow: Circular 28">
            <a:extLst>
              <a:ext uri="{FF2B5EF4-FFF2-40B4-BE49-F238E27FC236}">
                <a16:creationId xmlns:a16="http://schemas.microsoft.com/office/drawing/2014/main" id="{2DFE5A13-2615-2C1A-4922-C60FF284B30E}"/>
              </a:ext>
            </a:extLst>
          </p:cNvPr>
          <p:cNvSpPr/>
          <p:nvPr/>
        </p:nvSpPr>
        <p:spPr>
          <a:xfrm>
            <a:off x="5691768" y="1025131"/>
            <a:ext cx="1919157" cy="1919157"/>
          </a:xfrm>
          <a:prstGeom prst="circular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48F3C6-8527-ECD6-3799-58D47DA49C8A}"/>
              </a:ext>
            </a:extLst>
          </p:cNvPr>
          <p:cNvSpPr txBox="1"/>
          <p:nvPr/>
        </p:nvSpPr>
        <p:spPr>
          <a:xfrm>
            <a:off x="7445333" y="663181"/>
            <a:ext cx="4780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Solution: </a:t>
            </a:r>
          </a:p>
          <a:p>
            <a:r>
              <a:rPr lang="en-US" dirty="0">
                <a:solidFill>
                  <a:srgbClr val="FF0000"/>
                </a:solidFill>
              </a:rPr>
              <a:t>Take the subtree starting with the problem node,</a:t>
            </a:r>
          </a:p>
          <a:p>
            <a:r>
              <a:rPr lang="en-US" dirty="0">
                <a:solidFill>
                  <a:srgbClr val="FF0000"/>
                </a:solidFill>
              </a:rPr>
              <a:t>“Rotate” that tree to the right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6733F92-11CD-5111-7D00-6232BBC3E73A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D2AF4A6-4D89-1783-6181-E32934CFF5AC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33C35221-1551-0D95-4C4E-31EB65B01FA1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14D850BE-CEF1-9E8A-F61D-6A75E110BF83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BC64D0A1-366D-B24D-FF5C-8FCE0550DE07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D267B3C8-CF39-D972-D499-9B466E3823DE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BC524C98-F5EC-5235-543A-3DE282D01080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627DA89-CC89-5735-2F3D-1D6FDB0871B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6D11AC06-F107-E470-6719-E5EF9432BECC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194ECF9E-B94A-29E8-FF3E-B4E8FB25E852}"/>
                    </a:ext>
                  </a:extLst>
                </p:cNvPr>
                <p:cNvCxnSpPr>
                  <a:cxnSpLocks/>
                  <a:stCxn id="40" idx="3"/>
                  <a:endCxn id="41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786165BC-A4F3-4267-136E-7BD1A73A2C6D}"/>
                    </a:ext>
                  </a:extLst>
                </p:cNvPr>
                <p:cNvCxnSpPr>
                  <a:cxnSpLocks/>
                  <a:stCxn id="40" idx="5"/>
                  <a:endCxn id="42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26B6B665-BDEE-47DB-3C75-935F780313D8}"/>
                    </a:ext>
                  </a:extLst>
                </p:cNvPr>
                <p:cNvCxnSpPr>
                  <a:stCxn id="43" idx="7"/>
                  <a:endCxn id="41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D852F46-B979-52F6-E71D-FAF66FE1C2D6}"/>
                    </a:ext>
                  </a:extLst>
                </p:cNvPr>
                <p:cNvCxnSpPr>
                  <a:cxnSpLocks/>
                  <a:stCxn id="45" idx="7"/>
                  <a:endCxn id="43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C5382030-36B7-D8B2-23CF-5E65197EE9CC}"/>
                    </a:ext>
                  </a:extLst>
                </p:cNvPr>
                <p:cNvCxnSpPr>
                  <a:stCxn id="44" idx="1"/>
                  <a:endCxn id="42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BDC1F8CA-D134-02B9-8C5E-5669AEFDE40A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ED3D65B-D98F-3587-4AE2-40AAC38105E7}"/>
                  </a:ext>
                </a:extLst>
              </p:cNvPr>
              <p:cNvCxnSpPr>
                <a:cxnSpLocks/>
                <a:stCxn id="38" idx="1"/>
                <a:endCxn id="41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A47DF7D-077F-F394-C67E-662BC972EC19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92400DA-713E-E427-658F-8DA98C8225CE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CB30EAD-7061-219B-8773-2928FEFF31F6}"/>
                </a:ext>
              </a:extLst>
            </p:cNvPr>
            <p:cNvCxnSpPr>
              <a:cxnSpLocks/>
              <a:stCxn id="33" idx="1"/>
              <a:endCxn id="43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8AFBD25-F6C3-4DFD-B3CE-0BF40BF4A6B2}"/>
                </a:ext>
              </a:extLst>
            </p:cNvPr>
            <p:cNvCxnSpPr>
              <a:cxnSpLocks/>
              <a:stCxn id="34" idx="1"/>
              <a:endCxn id="38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9924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Balanced!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1785856-F7D1-1BE1-9B43-95957522BAE1}"/>
              </a:ext>
            </a:extLst>
          </p:cNvPr>
          <p:cNvSpPr/>
          <p:nvPr/>
        </p:nvSpPr>
        <p:spPr>
          <a:xfrm>
            <a:off x="3580150" y="422722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4F1625-A24E-B7B0-B1AC-C8E0AA472E32}"/>
              </a:ext>
            </a:extLst>
          </p:cNvPr>
          <p:cNvCxnSpPr>
            <a:cxnSpLocks/>
            <a:stCxn id="24" idx="7"/>
            <a:endCxn id="31" idx="3"/>
          </p:cNvCxnSpPr>
          <p:nvPr/>
        </p:nvCxnSpPr>
        <p:spPr>
          <a:xfrm flipV="1">
            <a:off x="4102961" y="4018515"/>
            <a:ext cx="274640" cy="2984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82C9481F-D7BC-8ABC-11A8-B4300A0C0DB3}"/>
              </a:ext>
            </a:extLst>
          </p:cNvPr>
          <p:cNvSpPr/>
          <p:nvPr/>
        </p:nvSpPr>
        <p:spPr>
          <a:xfrm>
            <a:off x="5922824" y="2052895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8A91F7B-A613-0646-466D-43229D2C4A7A}"/>
              </a:ext>
            </a:extLst>
          </p:cNvPr>
          <p:cNvSpPr/>
          <p:nvPr/>
        </p:nvSpPr>
        <p:spPr>
          <a:xfrm>
            <a:off x="7153615" y="267532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9714349-EA9A-CCD0-2ABA-2B6D452F9BF1}"/>
              </a:ext>
            </a:extLst>
          </p:cNvPr>
          <p:cNvSpPr/>
          <p:nvPr/>
        </p:nvSpPr>
        <p:spPr>
          <a:xfrm>
            <a:off x="4976644" y="276502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73B59CC-F80F-4B37-754E-66C6371FECF2}"/>
              </a:ext>
            </a:extLst>
          </p:cNvPr>
          <p:cNvSpPr/>
          <p:nvPr/>
        </p:nvSpPr>
        <p:spPr>
          <a:xfrm>
            <a:off x="7766126" y="336540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AC67DE9-1785-5DC7-A02E-6284D5D2A787}"/>
              </a:ext>
            </a:extLst>
          </p:cNvPr>
          <p:cNvSpPr/>
          <p:nvPr/>
        </p:nvSpPr>
        <p:spPr>
          <a:xfrm>
            <a:off x="4287901" y="349570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BEE4E21-1B14-9375-2511-1BC1E65A2337}"/>
              </a:ext>
            </a:extLst>
          </p:cNvPr>
          <p:cNvCxnSpPr>
            <a:cxnSpLocks/>
            <a:stCxn id="27" idx="3"/>
            <a:endCxn id="29" idx="7"/>
          </p:cNvCxnSpPr>
          <p:nvPr/>
        </p:nvCxnSpPr>
        <p:spPr>
          <a:xfrm flipH="1">
            <a:off x="5499455" y="2575706"/>
            <a:ext cx="513069" cy="279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275A34-A9F7-C85C-BB55-634C2014360D}"/>
              </a:ext>
            </a:extLst>
          </p:cNvPr>
          <p:cNvCxnSpPr>
            <a:cxnSpLocks/>
            <a:stCxn id="27" idx="5"/>
            <a:endCxn id="28" idx="1"/>
          </p:cNvCxnSpPr>
          <p:nvPr/>
        </p:nvCxnSpPr>
        <p:spPr>
          <a:xfrm>
            <a:off x="6445635" y="2575706"/>
            <a:ext cx="797680" cy="189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158A8A7-DA91-BFC7-267E-EE1ADC2AFAD1}"/>
              </a:ext>
            </a:extLst>
          </p:cNvPr>
          <p:cNvCxnSpPr>
            <a:cxnSpLocks/>
            <a:stCxn id="31" idx="7"/>
            <a:endCxn id="29" idx="3"/>
          </p:cNvCxnSpPr>
          <p:nvPr/>
        </p:nvCxnSpPr>
        <p:spPr>
          <a:xfrm flipV="1">
            <a:off x="4810712" y="3287838"/>
            <a:ext cx="255632" cy="2975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043DD9D-DC3F-D4C3-E8E4-F8B734534E7A}"/>
              </a:ext>
            </a:extLst>
          </p:cNvPr>
          <p:cNvCxnSpPr>
            <a:stCxn id="30" idx="1"/>
            <a:endCxn id="28" idx="5"/>
          </p:cNvCxnSpPr>
          <p:nvPr/>
        </p:nvCxnSpPr>
        <p:spPr>
          <a:xfrm flipH="1" flipV="1">
            <a:off x="7676426" y="3198138"/>
            <a:ext cx="179400" cy="2569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04B4E082-BB37-0C81-B004-42FD2C72E8FE}"/>
              </a:ext>
            </a:extLst>
          </p:cNvPr>
          <p:cNvSpPr/>
          <p:nvPr/>
        </p:nvSpPr>
        <p:spPr>
          <a:xfrm>
            <a:off x="6460050" y="3364665"/>
            <a:ext cx="612511" cy="61251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744E3A4-71E3-012A-3763-6DB759ED05E2}"/>
              </a:ext>
            </a:extLst>
          </p:cNvPr>
          <p:cNvCxnSpPr>
            <a:cxnSpLocks/>
            <a:stCxn id="36" idx="7"/>
            <a:endCxn id="28" idx="3"/>
          </p:cNvCxnSpPr>
          <p:nvPr/>
        </p:nvCxnSpPr>
        <p:spPr>
          <a:xfrm flipV="1">
            <a:off x="6982861" y="3198138"/>
            <a:ext cx="260454" cy="2562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A736EB0C-D686-901A-6CDA-A53FEEA51789}"/>
              </a:ext>
            </a:extLst>
          </p:cNvPr>
          <p:cNvSpPr/>
          <p:nvPr/>
        </p:nvSpPr>
        <p:spPr>
          <a:xfrm>
            <a:off x="5665098" y="349040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D91E44A-41B0-649E-E8D4-175EB89A8E5C}"/>
              </a:ext>
            </a:extLst>
          </p:cNvPr>
          <p:cNvSpPr/>
          <p:nvPr/>
        </p:nvSpPr>
        <p:spPr>
          <a:xfrm>
            <a:off x="7139078" y="419259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384D818-7216-A412-CF36-4301D0D15CB8}"/>
              </a:ext>
            </a:extLst>
          </p:cNvPr>
          <p:cNvCxnSpPr>
            <a:cxnSpLocks/>
            <a:stCxn id="38" idx="1"/>
            <a:endCxn id="29" idx="5"/>
          </p:cNvCxnSpPr>
          <p:nvPr/>
        </p:nvCxnSpPr>
        <p:spPr>
          <a:xfrm flipH="1" flipV="1">
            <a:off x="5499455" y="3287838"/>
            <a:ext cx="255343" cy="2922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DBF1CD2-9993-6FB5-B8A1-B746AB10DD80}"/>
              </a:ext>
            </a:extLst>
          </p:cNvPr>
          <p:cNvCxnSpPr>
            <a:cxnSpLocks/>
            <a:stCxn id="39" idx="1"/>
            <a:endCxn id="36" idx="5"/>
          </p:cNvCxnSpPr>
          <p:nvPr/>
        </p:nvCxnSpPr>
        <p:spPr>
          <a:xfrm flipH="1" flipV="1">
            <a:off x="6982861" y="3887476"/>
            <a:ext cx="245917" cy="3948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98A7DE07-5484-68E4-9D71-0213507A7CD5}"/>
              </a:ext>
            </a:extLst>
          </p:cNvPr>
          <p:cNvSpPr/>
          <p:nvPr/>
        </p:nvSpPr>
        <p:spPr>
          <a:xfrm>
            <a:off x="8402719" y="419259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FE89871-2215-25E8-8732-EAC76B4C17C0}"/>
              </a:ext>
            </a:extLst>
          </p:cNvPr>
          <p:cNvCxnSpPr>
            <a:cxnSpLocks/>
            <a:stCxn id="30" idx="5"/>
            <a:endCxn id="42" idx="1"/>
          </p:cNvCxnSpPr>
          <p:nvPr/>
        </p:nvCxnSpPr>
        <p:spPr>
          <a:xfrm>
            <a:off x="8288937" y="3888218"/>
            <a:ext cx="203482" cy="394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656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9B8-F2AC-70F1-15D5-9EA626BA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Rotation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2720" y="1334280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Make the left child the new root</a:t>
                </a:r>
              </a:p>
              <a:p>
                <a:r>
                  <a:rPr lang="en-US" dirty="0"/>
                  <a:t>Make the old root the right child of the new</a:t>
                </a:r>
              </a:p>
              <a:p>
                <a:r>
                  <a:rPr lang="en-US" dirty="0"/>
                  <a:t>Make the new root’s right subtree the old root’s left subtree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720" y="133428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F7EE3BEE-6549-5A90-A178-CB843F41D093}"/>
              </a:ext>
            </a:extLst>
          </p:cNvPr>
          <p:cNvGrpSpPr/>
          <p:nvPr/>
        </p:nvGrpSpPr>
        <p:grpSpPr>
          <a:xfrm>
            <a:off x="7578756" y="3457458"/>
            <a:ext cx="3385877" cy="2496093"/>
            <a:chOff x="7175930" y="136853"/>
            <a:chExt cx="3385877" cy="24960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45E7A0E4-A69B-B4AE-ACE7-EB5C89E52040}"/>
                    </a:ext>
                  </a:extLst>
                </p:cNvPr>
                <p:cNvSpPr/>
                <p:nvPr/>
              </p:nvSpPr>
              <p:spPr>
                <a:xfrm>
                  <a:off x="9124241" y="77239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45E7A0E4-A69B-B4AE-ACE7-EB5C89E5204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24241" y="772395"/>
                  <a:ext cx="612511" cy="612511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EF1554DF-5FD8-FE91-0B86-80799DED6758}"/>
                    </a:ext>
                  </a:extLst>
                </p:cNvPr>
                <p:cNvSpPr/>
                <p:nvPr/>
              </p:nvSpPr>
              <p:spPr>
                <a:xfrm>
                  <a:off x="7342089" y="772395"/>
                  <a:ext cx="1084977" cy="979594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EF1554DF-5FD8-FE91-0B86-80799DED67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2089" y="772395"/>
                  <a:ext cx="1084977" cy="979594"/>
                </a:xfrm>
                <a:prstGeom prst="triangle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1653A17-97F6-3907-7154-1E08B77D7E3B}"/>
                    </a:ext>
                  </a:extLst>
                </p:cNvPr>
                <p:cNvSpPr/>
                <p:nvPr/>
              </p:nvSpPr>
              <p:spPr>
                <a:xfrm>
                  <a:off x="8428629" y="13685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1653A17-97F6-3907-7154-1E08B77D7E3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28629" y="136853"/>
                  <a:ext cx="612511" cy="612511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Isosceles Triangle 36">
                  <a:extLst>
                    <a:ext uri="{FF2B5EF4-FFF2-40B4-BE49-F238E27FC236}">
                      <a16:creationId xmlns:a16="http://schemas.microsoft.com/office/drawing/2014/main" id="{99A0256F-8391-2976-BCFB-9053B00E322A}"/>
                    </a:ext>
                  </a:extLst>
                </p:cNvPr>
                <p:cNvSpPr/>
                <p:nvPr/>
              </p:nvSpPr>
              <p:spPr>
                <a:xfrm>
                  <a:off x="8345520" y="1578929"/>
                  <a:ext cx="1084977" cy="979594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Isosceles Triangle 36">
                  <a:extLst>
                    <a:ext uri="{FF2B5EF4-FFF2-40B4-BE49-F238E27FC236}">
                      <a16:creationId xmlns:a16="http://schemas.microsoft.com/office/drawing/2014/main" id="{99A0256F-8391-2976-BCFB-9053B00E32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5520" y="1578929"/>
                  <a:ext cx="1084977" cy="979594"/>
                </a:xfrm>
                <a:prstGeom prst="triangle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Isosceles Triangle 37">
                  <a:extLst>
                    <a:ext uri="{FF2B5EF4-FFF2-40B4-BE49-F238E27FC236}">
                      <a16:creationId xmlns:a16="http://schemas.microsoft.com/office/drawing/2014/main" id="{C8ABD725-951D-1EF5-BC3F-7698AB03ED12}"/>
                    </a:ext>
                  </a:extLst>
                </p:cNvPr>
                <p:cNvSpPr/>
                <p:nvPr/>
              </p:nvSpPr>
              <p:spPr>
                <a:xfrm>
                  <a:off x="9476830" y="1586367"/>
                  <a:ext cx="1084977" cy="979594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Isosceles Triangle 37">
                  <a:extLst>
                    <a:ext uri="{FF2B5EF4-FFF2-40B4-BE49-F238E27FC236}">
                      <a16:creationId xmlns:a16="http://schemas.microsoft.com/office/drawing/2014/main" id="{C8ABD725-951D-1EF5-BC3F-7698AB03E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76830" y="1586367"/>
                  <a:ext cx="1084977" cy="979594"/>
                </a:xfrm>
                <a:prstGeom prst="triangl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962564D-E372-F50C-5980-C112EF7ECA4D}"/>
                </a:ext>
              </a:extLst>
            </p:cNvPr>
            <p:cNvCxnSpPr>
              <a:cxnSpLocks/>
              <a:stCxn id="36" idx="3"/>
              <a:endCxn id="35" idx="0"/>
            </p:cNvCxnSpPr>
            <p:nvPr/>
          </p:nvCxnSpPr>
          <p:spPr>
            <a:xfrm flipH="1">
              <a:off x="7884578" y="659664"/>
              <a:ext cx="633751" cy="1127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738FD-1682-5EB7-685E-AE958F861694}"/>
                </a:ext>
              </a:extLst>
            </p:cNvPr>
            <p:cNvCxnSpPr>
              <a:cxnSpLocks/>
              <a:stCxn id="34" idx="3"/>
              <a:endCxn id="37" idx="0"/>
            </p:cNvCxnSpPr>
            <p:nvPr/>
          </p:nvCxnSpPr>
          <p:spPr>
            <a:xfrm flipH="1">
              <a:off x="8888009" y="1295206"/>
              <a:ext cx="325932" cy="2837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69BC999-CE86-9682-91DC-E9C0F86021D7}"/>
                </a:ext>
              </a:extLst>
            </p:cNvPr>
            <p:cNvCxnSpPr>
              <a:cxnSpLocks/>
              <a:stCxn id="36" idx="5"/>
              <a:endCxn id="34" idx="1"/>
            </p:cNvCxnSpPr>
            <p:nvPr/>
          </p:nvCxnSpPr>
          <p:spPr>
            <a:xfrm>
              <a:off x="8951440" y="659664"/>
              <a:ext cx="262501" cy="202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A19D79-2582-DF96-4EE4-A322DE8F4EFA}"/>
                </a:ext>
              </a:extLst>
            </p:cNvPr>
            <p:cNvCxnSpPr>
              <a:cxnSpLocks/>
              <a:stCxn id="38" idx="0"/>
              <a:endCxn id="34" idx="5"/>
            </p:cNvCxnSpPr>
            <p:nvPr/>
          </p:nvCxnSpPr>
          <p:spPr>
            <a:xfrm flipH="1" flipV="1">
              <a:off x="9647052" y="1295206"/>
              <a:ext cx="372267" cy="2911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0CFD8699-FE14-3065-4767-9AEE33B862FF}"/>
                    </a:ext>
                  </a:extLst>
                </p:cNvPr>
                <p:cNvSpPr/>
                <p:nvPr/>
              </p:nvSpPr>
              <p:spPr>
                <a:xfrm>
                  <a:off x="7175930" y="202043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0CFD8699-FE14-3065-4767-9AEE33B862F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5930" y="2020435"/>
                  <a:ext cx="612511" cy="612511"/>
                </a:xfrm>
                <a:prstGeom prst="ellipse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946C4ED-4422-1E95-01CC-240395B3A549}"/>
                </a:ext>
              </a:extLst>
            </p:cNvPr>
            <p:cNvCxnSpPr>
              <a:cxnSpLocks/>
              <a:stCxn id="43" idx="0"/>
            </p:cNvCxnSpPr>
            <p:nvPr/>
          </p:nvCxnSpPr>
          <p:spPr>
            <a:xfrm flipH="1" flipV="1">
              <a:off x="7482185" y="1751989"/>
              <a:ext cx="1" cy="2684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88549AC5-13F6-C0FF-FEBC-7A399516549C}"/>
              </a:ext>
            </a:extLst>
          </p:cNvPr>
          <p:cNvSpPr/>
          <p:nvPr/>
        </p:nvSpPr>
        <p:spPr>
          <a:xfrm>
            <a:off x="5315019" y="4410070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Right Rotation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ECBA3C8-A102-5ECE-C2C8-45E18D336C3D}"/>
              </a:ext>
            </a:extLst>
          </p:cNvPr>
          <p:cNvGrpSpPr/>
          <p:nvPr/>
        </p:nvGrpSpPr>
        <p:grpSpPr>
          <a:xfrm>
            <a:off x="726067" y="3346577"/>
            <a:ext cx="3585521" cy="3413842"/>
            <a:chOff x="726067" y="3227705"/>
            <a:chExt cx="3585521" cy="341384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FDCD005-FB82-BD66-A847-A2A9C4AA4C48}"/>
                </a:ext>
              </a:extLst>
            </p:cNvPr>
            <p:cNvGrpSpPr/>
            <p:nvPr/>
          </p:nvGrpSpPr>
          <p:grpSpPr>
            <a:xfrm>
              <a:off x="726067" y="3344160"/>
              <a:ext cx="3585521" cy="3297387"/>
              <a:chOff x="7048051" y="131613"/>
              <a:chExt cx="3585521" cy="329738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C1579C2A-B914-DA18-E033-AA17F1B05F5E}"/>
                      </a:ext>
                    </a:extLst>
                  </p:cNvPr>
                  <p:cNvSpPr/>
                  <p:nvPr/>
                </p:nvSpPr>
                <p:spPr>
                  <a:xfrm>
                    <a:off x="8817298" y="13161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C1579C2A-B914-DA18-E033-AA17F1B05F5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817298" y="131613"/>
                    <a:ext cx="612511" cy="612511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Isosceles Triangle 4">
                    <a:extLst>
                      <a:ext uri="{FF2B5EF4-FFF2-40B4-BE49-F238E27FC236}">
                        <a16:creationId xmlns:a16="http://schemas.microsoft.com/office/drawing/2014/main" id="{3C646EC5-C30F-BAB9-3C02-53BCFBF85885}"/>
                      </a:ext>
                    </a:extLst>
                  </p:cNvPr>
                  <p:cNvSpPr/>
                  <p:nvPr/>
                </p:nvSpPr>
                <p:spPr>
                  <a:xfrm>
                    <a:off x="7214210" y="1568449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" name="Isosceles Triangle 4">
                    <a:extLst>
                      <a:ext uri="{FF2B5EF4-FFF2-40B4-BE49-F238E27FC236}">
                        <a16:creationId xmlns:a16="http://schemas.microsoft.com/office/drawing/2014/main" id="{3C646EC5-C30F-BAB9-3C02-53BCFBF8588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14210" y="1568449"/>
                    <a:ext cx="1084977" cy="979594"/>
                  </a:xfrm>
                  <a:prstGeom prst="triangl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FE3B610-E75F-1020-CCA6-40C1B56408F0}"/>
                      </a:ext>
                    </a:extLst>
                  </p:cNvPr>
                  <p:cNvSpPr/>
                  <p:nvPr/>
                </p:nvSpPr>
                <p:spPr>
                  <a:xfrm>
                    <a:off x="7992931" y="772396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FE3B610-E75F-1020-CCA6-40C1B56408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92931" y="772396"/>
                    <a:ext cx="612511" cy="612511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Isosceles Triangle 6">
                    <a:extLst>
                      <a:ext uri="{FF2B5EF4-FFF2-40B4-BE49-F238E27FC236}">
                        <a16:creationId xmlns:a16="http://schemas.microsoft.com/office/drawing/2014/main" id="{3626D707-C34E-9327-B26E-2872891541EE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6844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" name="Isosceles Triangle 6">
                    <a:extLst>
                      <a:ext uri="{FF2B5EF4-FFF2-40B4-BE49-F238E27FC236}">
                        <a16:creationId xmlns:a16="http://schemas.microsoft.com/office/drawing/2014/main" id="{3626D707-C34E-9327-B26E-2872891541E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68449"/>
                    <a:ext cx="1084977" cy="979594"/>
                  </a:xfrm>
                  <a:prstGeom prst="triangl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Isosceles Triangle 7">
                    <a:extLst>
                      <a:ext uri="{FF2B5EF4-FFF2-40B4-BE49-F238E27FC236}">
                        <a16:creationId xmlns:a16="http://schemas.microsoft.com/office/drawing/2014/main" id="{1F4E81E5-66F7-19E2-D095-BE6AA12C1AC1}"/>
                      </a:ext>
                    </a:extLst>
                  </p:cNvPr>
                  <p:cNvSpPr/>
                  <p:nvPr/>
                </p:nvSpPr>
                <p:spPr>
                  <a:xfrm>
                    <a:off x="9548595" y="758260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Isosceles Triangle 7">
                    <a:extLst>
                      <a:ext uri="{FF2B5EF4-FFF2-40B4-BE49-F238E27FC236}">
                        <a16:creationId xmlns:a16="http://schemas.microsoft.com/office/drawing/2014/main" id="{1F4E81E5-66F7-19E2-D095-BE6AA12C1AC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48595" y="758260"/>
                    <a:ext cx="1084977" cy="979594"/>
                  </a:xfrm>
                  <a:prstGeom prst="triangl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7B7B1586-83AD-014F-F29B-ED7281AEF95D}"/>
                  </a:ext>
                </a:extLst>
              </p:cNvPr>
              <p:cNvCxnSpPr>
                <a:cxnSpLocks/>
                <a:stCxn id="6" idx="3"/>
                <a:endCxn id="5" idx="0"/>
              </p:cNvCxnSpPr>
              <p:nvPr/>
            </p:nvCxnSpPr>
            <p:spPr>
              <a:xfrm flipH="1">
                <a:off x="7756699" y="1295207"/>
                <a:ext cx="325932" cy="2732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1A6ADD7-48CD-EBB0-0667-39AD6203B8F4}"/>
                  </a:ext>
                </a:extLst>
              </p:cNvPr>
              <p:cNvCxnSpPr>
                <a:cxnSpLocks/>
                <a:stCxn id="6" idx="5"/>
                <a:endCxn id="7" idx="0"/>
              </p:cNvCxnSpPr>
              <p:nvPr/>
            </p:nvCxnSpPr>
            <p:spPr>
              <a:xfrm>
                <a:off x="8515742" y="1295207"/>
                <a:ext cx="372267" cy="2732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1A816D49-A49E-3DD3-C079-EE0D995FB3A7}"/>
                  </a:ext>
                </a:extLst>
              </p:cNvPr>
              <p:cNvCxnSpPr>
                <a:cxnSpLocks/>
                <a:stCxn id="6" idx="7"/>
                <a:endCxn id="4" idx="3"/>
              </p:cNvCxnSpPr>
              <p:nvPr/>
            </p:nvCxnSpPr>
            <p:spPr>
              <a:xfrm flipV="1">
                <a:off x="8515742" y="654424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B6498DDE-3587-8F96-6A1C-4AB53C4EC313}"/>
                  </a:ext>
                </a:extLst>
              </p:cNvPr>
              <p:cNvCxnSpPr>
                <a:cxnSpLocks/>
                <a:stCxn id="8" idx="0"/>
                <a:endCxn id="4" idx="5"/>
              </p:cNvCxnSpPr>
              <p:nvPr/>
            </p:nvCxnSpPr>
            <p:spPr>
              <a:xfrm flipH="1" flipV="1">
                <a:off x="9340109" y="654424"/>
                <a:ext cx="750975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239CFFC8-CF26-D2AD-E672-09061A5048B0}"/>
                      </a:ext>
                    </a:extLst>
                  </p:cNvPr>
                  <p:cNvSpPr/>
                  <p:nvPr/>
                </p:nvSpPr>
                <p:spPr>
                  <a:xfrm>
                    <a:off x="7048051" y="281648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239CFFC8-CF26-D2AD-E672-09061A5048B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48051" y="2816489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0E83608A-477E-6324-E54F-86966C47F633}"/>
                  </a:ext>
                </a:extLst>
              </p:cNvPr>
              <p:cNvCxnSpPr>
                <a:cxnSpLocks/>
                <a:stCxn id="27" idx="0"/>
              </p:cNvCxnSpPr>
              <p:nvPr/>
            </p:nvCxnSpPr>
            <p:spPr>
              <a:xfrm flipH="1" flipV="1">
                <a:off x="7354306" y="2548043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150729F-C8ED-BB5F-9CEB-CF399CB6A872}"/>
                    </a:ext>
                  </a:extLst>
                </p:cNvPr>
                <p:cNvSpPr txBox="1"/>
                <p:nvPr/>
              </p:nvSpPr>
              <p:spPr>
                <a:xfrm>
                  <a:off x="735435" y="4595206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150729F-C8ED-BB5F-9CEB-CF399CB6A87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435" y="4595206"/>
                  <a:ext cx="773738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18CD5917-6748-AFE6-4CA8-6A26740C5DD1}"/>
                    </a:ext>
                  </a:extLst>
                </p:cNvPr>
                <p:cNvSpPr txBox="1"/>
                <p:nvPr/>
              </p:nvSpPr>
              <p:spPr>
                <a:xfrm>
                  <a:off x="2172271" y="4638800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18CD5917-6748-AFE6-4CA8-6A26740C5D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2271" y="4638800"/>
                  <a:ext cx="369781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6FFBE299-FED8-D1B2-BD66-101DA35B695A}"/>
                    </a:ext>
                  </a:extLst>
                </p:cNvPr>
                <p:cNvSpPr txBox="1"/>
                <p:nvPr/>
              </p:nvSpPr>
              <p:spPr>
                <a:xfrm>
                  <a:off x="1157833" y="378614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6FFBE299-FED8-D1B2-BD66-101DA35B69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7833" y="3786141"/>
                  <a:ext cx="773738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113857C4-4F9F-E95E-044D-F1A4FA7A55E8}"/>
                    </a:ext>
                  </a:extLst>
                </p:cNvPr>
                <p:cNvSpPr txBox="1"/>
                <p:nvPr/>
              </p:nvSpPr>
              <p:spPr>
                <a:xfrm>
                  <a:off x="1835210" y="3227705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113857C4-4F9F-E95E-044D-F1A4FA7A55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5210" y="3227705"/>
                  <a:ext cx="773738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305BF72-9FFD-DF53-8C7C-A4B213E38B05}"/>
                    </a:ext>
                  </a:extLst>
                </p:cNvPr>
                <p:cNvSpPr txBox="1"/>
                <p:nvPr/>
              </p:nvSpPr>
              <p:spPr>
                <a:xfrm>
                  <a:off x="3343276" y="3879162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305BF72-9FFD-DF53-8C7C-A4B213E38B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3276" y="3879162"/>
                  <a:ext cx="369781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B41DCC-41DB-D581-B281-F635D03CF8ED}"/>
                  </a:ext>
                </a:extLst>
              </p:cNvPr>
              <p:cNvSpPr txBox="1"/>
              <p:nvPr/>
            </p:nvSpPr>
            <p:spPr>
              <a:xfrm>
                <a:off x="7493545" y="4002706"/>
                <a:ext cx="7737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B41DCC-41DB-D581-B281-F635D03CF8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545" y="4002706"/>
                <a:ext cx="773738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DD7BB27A-42A5-BE9A-F1FF-42EABAE1A987}"/>
                  </a:ext>
                </a:extLst>
              </p:cNvPr>
              <p:cNvSpPr txBox="1"/>
              <p:nvPr/>
            </p:nvSpPr>
            <p:spPr>
              <a:xfrm>
                <a:off x="8903142" y="4124889"/>
                <a:ext cx="7737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DD7BB27A-42A5-BE9A-F1FF-42EABAE1A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3142" y="4124889"/>
                <a:ext cx="773738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62FD0DC-BCE5-FBBA-1AFF-5D9EBF1AE5F1}"/>
                  </a:ext>
                </a:extLst>
              </p:cNvPr>
              <p:cNvSpPr txBox="1"/>
              <p:nvPr/>
            </p:nvSpPr>
            <p:spPr>
              <a:xfrm>
                <a:off x="8197681" y="3322521"/>
                <a:ext cx="773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62FD0DC-BCE5-FBBA-1AFF-5D9EBF1AE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7681" y="3322521"/>
                <a:ext cx="77373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14EBFC5-1ACD-0DA1-DFC1-D0673D9497BA}"/>
                  </a:ext>
                </a:extLst>
              </p:cNvPr>
              <p:cNvSpPr txBox="1"/>
              <p:nvPr/>
            </p:nvSpPr>
            <p:spPr>
              <a:xfrm>
                <a:off x="8967387" y="4738555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14EBFC5-1ACD-0DA1-DFC1-D0673D949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7387" y="4738555"/>
                <a:ext cx="369781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7634E40-271E-6922-B9EA-EFC82ADE55EC}"/>
                  </a:ext>
                </a:extLst>
              </p:cNvPr>
              <p:cNvSpPr txBox="1"/>
              <p:nvPr/>
            </p:nvSpPr>
            <p:spPr>
              <a:xfrm>
                <a:off x="10038951" y="4738555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7634E40-271E-6922-B9EA-EFC82ADE5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8951" y="4738555"/>
                <a:ext cx="369781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197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2446E4-9138-A2A4-E19E-29B53DF03839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CBD8AE1-725E-4680-44A4-75821DD1C63E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6EA20C27-94E3-EF82-B066-C6C9318383F2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8B51145B-4143-BFCB-7640-8FD8DDFF7D48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92A3938F-B46C-93BC-ED09-2F255984F827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3" name="Oval 12">
                      <a:extLst>
                        <a:ext uri="{FF2B5EF4-FFF2-40B4-BE49-F238E27FC236}">
                          <a16:creationId xmlns:a16="http://schemas.microsoft.com/office/drawing/2014/main" id="{B7675288-6037-34B7-9E5C-D6D7949784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4" name="Oval 13">
                      <a:extLst>
                        <a:ext uri="{FF2B5EF4-FFF2-40B4-BE49-F238E27FC236}">
                          <a16:creationId xmlns:a16="http://schemas.microsoft.com/office/drawing/2014/main" id="{B704ECC7-9CA7-1E83-E3A9-2656F12C93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5" name="Oval 14">
                      <a:extLst>
                        <a:ext uri="{FF2B5EF4-FFF2-40B4-BE49-F238E27FC236}">
                          <a16:creationId xmlns:a16="http://schemas.microsoft.com/office/drawing/2014/main" id="{B20E0282-7434-FCEC-F4C6-75332C51EE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06EAA6EF-5E4C-14CF-6468-FF1412C454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17" name="Oval 16">
                      <a:extLst>
                        <a:ext uri="{FF2B5EF4-FFF2-40B4-BE49-F238E27FC236}">
                          <a16:creationId xmlns:a16="http://schemas.microsoft.com/office/drawing/2014/main" id="{8648D38D-39F5-CD24-C125-A3F92C1921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p:txBody>
                </p:sp>
                <p:sp>
                  <p:nvSpPr>
                    <p:cNvPr id="18" name="Oval 17">
                      <a:extLst>
                        <a:ext uri="{FF2B5EF4-FFF2-40B4-BE49-F238E27FC236}">
                          <a16:creationId xmlns:a16="http://schemas.microsoft.com/office/drawing/2014/main" id="{9B5CC251-E35B-0E4A-E608-C8D59CFA39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257813C4-9171-1F70-AB27-FB5B3EBADCFE}"/>
                        </a:ext>
                      </a:extLst>
                    </p:cNvPr>
                    <p:cNvCxnSpPr>
                      <a:cxnSpLocks/>
                      <a:stCxn id="13" idx="3"/>
                      <a:endCxn id="14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381CB6E9-1646-FA1B-F36F-61E19B529632}"/>
                        </a:ext>
                      </a:extLst>
                    </p:cNvPr>
                    <p:cNvCxnSpPr>
                      <a:cxnSpLocks/>
                      <a:stCxn id="13" idx="5"/>
                      <a:endCxn id="15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64BECAB9-FB3B-AF93-8D29-10B949671677}"/>
                        </a:ext>
                      </a:extLst>
                    </p:cNvPr>
                    <p:cNvCxnSpPr>
                      <a:stCxn id="16" idx="7"/>
                      <a:endCxn id="14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FFE59C21-08AC-00A0-4ADA-A7361360A9F3}"/>
                        </a:ext>
                      </a:extLst>
                    </p:cNvPr>
                    <p:cNvCxnSpPr>
                      <a:cxnSpLocks/>
                      <a:stCxn id="18" idx="7"/>
                      <a:endCxn id="16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72642F43-8430-EC8F-D864-873EE7842B1A}"/>
                        </a:ext>
                      </a:extLst>
                    </p:cNvPr>
                    <p:cNvCxnSpPr>
                      <a:stCxn id="17" idx="1"/>
                      <a:endCxn id="15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" name="Oval 10">
                    <a:extLst>
                      <a:ext uri="{FF2B5EF4-FFF2-40B4-BE49-F238E27FC236}">
                        <a16:creationId xmlns:a16="http://schemas.microsoft.com/office/drawing/2014/main" id="{79DD00EA-A418-BE18-C681-27FFFB3C4A1E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0A12A2BC-B31E-4941-BFBF-ADA0D02D45AF}"/>
                      </a:ext>
                    </a:extLst>
                  </p:cNvPr>
                  <p:cNvCxnSpPr>
                    <a:cxnSpLocks/>
                    <a:stCxn id="11" idx="0"/>
                    <a:endCxn id="14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1A19C799-DA8A-2F26-DC27-7578D35C4651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FC1A7374-71FD-FD69-A95F-94455213B14E}"/>
                    </a:ext>
                  </a:extLst>
                </p:cNvPr>
                <p:cNvCxnSpPr>
                  <a:cxnSpLocks/>
                  <a:stCxn id="6" idx="1"/>
                  <a:endCxn id="16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493EE81-79AC-DE68-9A1F-CDA7EA42D76A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6F75729-F65E-C4F4-74CB-2513D6DBF1FD}"/>
                  </a:ext>
                </a:extLst>
              </p:cNvPr>
              <p:cNvCxnSpPr>
                <a:cxnSpLocks/>
                <a:stCxn id="3" idx="1"/>
                <a:endCxn id="17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FBF94FE-1225-CB32-42BB-5EC453023FB8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A5FFC1A-2EDE-F427-E8D4-554C6D0317D9}"/>
                </a:ext>
              </a:extLst>
            </p:cNvPr>
            <p:cNvCxnSpPr>
              <a:cxnSpLocks/>
              <a:stCxn id="40" idx="0"/>
              <a:endCxn id="15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91887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Balanced!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48F3C6-8527-ECD6-3799-58D47DA49C8A}"/>
              </a:ext>
            </a:extLst>
          </p:cNvPr>
          <p:cNvSpPr txBox="1"/>
          <p:nvPr/>
        </p:nvSpPr>
        <p:spPr>
          <a:xfrm>
            <a:off x="7348110" y="1696358"/>
            <a:ext cx="49845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Solution: </a:t>
            </a:r>
          </a:p>
          <a:p>
            <a:r>
              <a:rPr lang="en-US" dirty="0">
                <a:solidFill>
                  <a:srgbClr val="FF0000"/>
                </a:solidFill>
              </a:rPr>
              <a:t>Take the subtree starting with the problem node,</a:t>
            </a:r>
          </a:p>
          <a:p>
            <a:r>
              <a:rPr lang="en-US" dirty="0">
                <a:solidFill>
                  <a:srgbClr val="FF0000"/>
                </a:solidFill>
              </a:rPr>
              <a:t>“Rotate” that tree to the left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10B0969-2DC8-E369-208A-DA6169430CAA}"/>
              </a:ext>
            </a:extLst>
          </p:cNvPr>
          <p:cNvSpPr/>
          <p:nvPr/>
        </p:nvSpPr>
        <p:spPr>
          <a:xfrm>
            <a:off x="8900553" y="480510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BF52FE1-BD1F-28E9-967F-5676B0189442}"/>
              </a:ext>
            </a:extLst>
          </p:cNvPr>
          <p:cNvCxnSpPr>
            <a:cxnSpLocks/>
            <a:stCxn id="52" idx="1"/>
            <a:endCxn id="111" idx="5"/>
          </p:cNvCxnSpPr>
          <p:nvPr/>
        </p:nvCxnSpPr>
        <p:spPr>
          <a:xfrm flipH="1" flipV="1">
            <a:off x="8810853" y="4715404"/>
            <a:ext cx="179400" cy="1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231B4431-1959-3D11-4655-89732DFF56CB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896F7C7-534A-BA83-2083-347AFDB97A18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5A1733A1-39DF-181D-8445-504416FEB180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722102BA-7EB1-3CC8-6B87-3FCB4314BAE3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40FE6087-5C60-8EFC-C759-F31170E270EB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81A86D9D-A8BC-BEBB-ACF9-27675DAB40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20" name="Oval 119">
                      <a:extLst>
                        <a:ext uri="{FF2B5EF4-FFF2-40B4-BE49-F238E27FC236}">
                          <a16:creationId xmlns:a16="http://schemas.microsoft.com/office/drawing/2014/main" id="{A57F424B-C58D-2697-834B-452478446D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EFCBFD94-EE5F-3AF9-39E0-B4B10543E8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D3A23E20-3CB0-87BC-0099-DC459E7A00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8DD9A857-00C8-54C7-1978-1A88523D9C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p:txBody>
                </p:sp>
                <p:sp>
                  <p:nvSpPr>
                    <p:cNvPr id="124" name="Oval 123">
                      <a:extLst>
                        <a:ext uri="{FF2B5EF4-FFF2-40B4-BE49-F238E27FC236}">
                          <a16:creationId xmlns:a16="http://schemas.microsoft.com/office/drawing/2014/main" id="{53A96E6E-A6B1-7011-C366-6002F16619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125" name="Straight Connector 124">
                      <a:extLst>
                        <a:ext uri="{FF2B5EF4-FFF2-40B4-BE49-F238E27FC236}">
                          <a16:creationId xmlns:a16="http://schemas.microsoft.com/office/drawing/2014/main" id="{2671A4FC-C97C-8D2A-9E81-C0F57BD1E072}"/>
                        </a:ext>
                      </a:extLst>
                    </p:cNvPr>
                    <p:cNvCxnSpPr>
                      <a:cxnSpLocks/>
                      <a:stCxn id="119" idx="3"/>
                      <a:endCxn id="120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>
                      <a:extLst>
                        <a:ext uri="{FF2B5EF4-FFF2-40B4-BE49-F238E27FC236}">
                          <a16:creationId xmlns:a16="http://schemas.microsoft.com/office/drawing/2014/main" id="{18E43C2C-053B-2FFA-A3C0-95EF3D43DEEA}"/>
                        </a:ext>
                      </a:extLst>
                    </p:cNvPr>
                    <p:cNvCxnSpPr>
                      <a:cxnSpLocks/>
                      <a:stCxn id="119" idx="5"/>
                      <a:endCxn id="121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>
                      <a:extLst>
                        <a:ext uri="{FF2B5EF4-FFF2-40B4-BE49-F238E27FC236}">
                          <a16:creationId xmlns:a16="http://schemas.microsoft.com/office/drawing/2014/main" id="{D4483605-8E24-A998-E0BA-7F7BC322B54D}"/>
                        </a:ext>
                      </a:extLst>
                    </p:cNvPr>
                    <p:cNvCxnSpPr>
                      <a:stCxn id="122" idx="7"/>
                      <a:endCxn id="120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>
                      <a:extLst>
                        <a:ext uri="{FF2B5EF4-FFF2-40B4-BE49-F238E27FC236}">
                          <a16:creationId xmlns:a16="http://schemas.microsoft.com/office/drawing/2014/main" id="{17EA3640-F0AB-3515-A0ED-7F01750FF9CF}"/>
                        </a:ext>
                      </a:extLst>
                    </p:cNvPr>
                    <p:cNvCxnSpPr>
                      <a:cxnSpLocks/>
                      <a:stCxn id="124" idx="7"/>
                      <a:endCxn id="122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>
                      <a:extLst>
                        <a:ext uri="{FF2B5EF4-FFF2-40B4-BE49-F238E27FC236}">
                          <a16:creationId xmlns:a16="http://schemas.microsoft.com/office/drawing/2014/main" id="{543CC303-32F1-6884-6C24-F7F185458274}"/>
                        </a:ext>
                      </a:extLst>
                    </p:cNvPr>
                    <p:cNvCxnSpPr>
                      <a:stCxn id="123" idx="1"/>
                      <a:endCxn id="121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8BA96AB7-84DA-A8F0-5521-204310BFF733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ECAA481E-776D-9B89-B8FD-403378272D14}"/>
                      </a:ext>
                    </a:extLst>
                  </p:cNvPr>
                  <p:cNvCxnSpPr>
                    <a:cxnSpLocks/>
                    <a:stCxn id="117" idx="0"/>
                    <a:endCxn id="120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A3302FBF-673C-34CF-7EC7-65E7FC047B38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92304523-CC16-84B8-325C-4329D7B2AF56}"/>
                    </a:ext>
                  </a:extLst>
                </p:cNvPr>
                <p:cNvCxnSpPr>
                  <a:cxnSpLocks/>
                  <a:stCxn id="114" idx="1"/>
                  <a:endCxn id="122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F99CA63D-421D-0FEC-0398-481D99062410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9562526B-32DD-4639-8BFB-3BE6AD2C2AF6}"/>
                  </a:ext>
                </a:extLst>
              </p:cNvPr>
              <p:cNvCxnSpPr>
                <a:cxnSpLocks/>
                <a:stCxn id="111" idx="1"/>
                <a:endCxn id="123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EC321388-EEEE-EAFE-94E4-295071FEF5FB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7C393D2-AA50-0F70-D168-B8CB09AF8565}"/>
                </a:ext>
              </a:extLst>
            </p:cNvPr>
            <p:cNvCxnSpPr>
              <a:cxnSpLocks/>
              <a:stCxn id="108" idx="0"/>
              <a:endCxn id="121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TextBox 131">
            <a:extLst>
              <a:ext uri="{FF2B5EF4-FFF2-40B4-BE49-F238E27FC236}">
                <a16:creationId xmlns:a16="http://schemas.microsoft.com/office/drawing/2014/main" id="{FB723C54-63EC-6DE8-BA12-643E13A12FC3}"/>
              </a:ext>
            </a:extLst>
          </p:cNvPr>
          <p:cNvSpPr txBox="1"/>
          <p:nvPr/>
        </p:nvSpPr>
        <p:spPr>
          <a:xfrm rot="2221255">
            <a:off x="8601562" y="4136113"/>
            <a:ext cx="11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 = 1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9359697-2338-D819-5D10-8C6111F51754}"/>
              </a:ext>
            </a:extLst>
          </p:cNvPr>
          <p:cNvSpPr txBox="1"/>
          <p:nvPr/>
        </p:nvSpPr>
        <p:spPr>
          <a:xfrm rot="20288515">
            <a:off x="6736461" y="4308694"/>
            <a:ext cx="115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 =-1</a:t>
            </a:r>
          </a:p>
        </p:txBody>
      </p:sp>
      <p:sp>
        <p:nvSpPr>
          <p:cNvPr id="29" name="Arrow: Circular 28">
            <a:extLst>
              <a:ext uri="{FF2B5EF4-FFF2-40B4-BE49-F238E27FC236}">
                <a16:creationId xmlns:a16="http://schemas.microsoft.com/office/drawing/2014/main" id="{2DFE5A13-2615-2C1A-4922-C60FF284B30E}"/>
              </a:ext>
            </a:extLst>
          </p:cNvPr>
          <p:cNvSpPr/>
          <p:nvPr/>
        </p:nvSpPr>
        <p:spPr>
          <a:xfrm flipH="1">
            <a:off x="7187861" y="2924063"/>
            <a:ext cx="1639005" cy="1919157"/>
          </a:xfrm>
          <a:prstGeom prst="circular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533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Balanced!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0588142-BA3E-214A-5F91-4641F9260F24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5A2B72C-3787-FADF-273F-8EFDEB4113C1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340ACB14-EB47-703E-DD87-A3F1F2D8DD59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FCCAEE77-93ED-0577-3519-0BE15EA2B58A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7CB93A83-875B-9031-7072-EAA750E4F3BA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2DA4BADD-BD84-1D65-6F34-911460C260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7" name="Oval 16">
                      <a:extLst>
                        <a:ext uri="{FF2B5EF4-FFF2-40B4-BE49-F238E27FC236}">
                          <a16:creationId xmlns:a16="http://schemas.microsoft.com/office/drawing/2014/main" id="{F6628CEA-2BED-8F15-29D4-04C515C3C7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8" name="Oval 17">
                      <a:extLst>
                        <a:ext uri="{FF2B5EF4-FFF2-40B4-BE49-F238E27FC236}">
                          <a16:creationId xmlns:a16="http://schemas.microsoft.com/office/drawing/2014/main" id="{D82CEA20-3D90-9CDB-6145-EE3D68EC4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9" name="Oval 18">
                      <a:extLst>
                        <a:ext uri="{FF2B5EF4-FFF2-40B4-BE49-F238E27FC236}">
                          <a16:creationId xmlns:a16="http://schemas.microsoft.com/office/drawing/2014/main" id="{C71173B0-3AC1-D397-A5F8-45A759F359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20" name="Oval 19">
                      <a:extLst>
                        <a:ext uri="{FF2B5EF4-FFF2-40B4-BE49-F238E27FC236}">
                          <a16:creationId xmlns:a16="http://schemas.microsoft.com/office/drawing/2014/main" id="{E533412E-9EAE-77B6-2680-1BB250C02C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p:txBody>
                </p:sp>
                <p:sp>
                  <p:nvSpPr>
                    <p:cNvPr id="21" name="Oval 20">
                      <a:extLst>
                        <a:ext uri="{FF2B5EF4-FFF2-40B4-BE49-F238E27FC236}">
                          <a16:creationId xmlns:a16="http://schemas.microsoft.com/office/drawing/2014/main" id="{F6653EAB-CF92-DEBF-F06A-D237E8EABB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E8FBF119-F10A-E70F-C0C1-02D1344DA65F}"/>
                        </a:ext>
                      </a:extLst>
                    </p:cNvPr>
                    <p:cNvCxnSpPr>
                      <a:cxnSpLocks/>
                      <a:stCxn id="16" idx="3"/>
                      <a:endCxn id="17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57BD4C3-36E7-353E-BB50-27F28FA99852}"/>
                        </a:ext>
                      </a:extLst>
                    </p:cNvPr>
                    <p:cNvCxnSpPr>
                      <a:cxnSpLocks/>
                      <a:stCxn id="16" idx="5"/>
                      <a:endCxn id="18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44D0C602-88EC-28E1-0AEB-C7FCBFBF1429}"/>
                        </a:ext>
                      </a:extLst>
                    </p:cNvPr>
                    <p:cNvCxnSpPr>
                      <a:stCxn id="19" idx="7"/>
                      <a:endCxn id="17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B3BFD3E6-80D7-C7DF-7AD5-855E06F45B88}"/>
                        </a:ext>
                      </a:extLst>
                    </p:cNvPr>
                    <p:cNvCxnSpPr>
                      <a:cxnSpLocks/>
                      <a:stCxn id="21" idx="7"/>
                      <a:endCxn id="19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86E39809-0AB7-8376-C608-D4413B311DE4}"/>
                        </a:ext>
                      </a:extLst>
                    </p:cNvPr>
                    <p:cNvCxnSpPr>
                      <a:stCxn id="20" idx="1"/>
                      <a:endCxn id="18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B529E4C8-B415-7106-BF86-FEF8E6D36950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EF2EE05A-0721-4CAF-3B48-766628E89B24}"/>
                      </a:ext>
                    </a:extLst>
                  </p:cNvPr>
                  <p:cNvCxnSpPr>
                    <a:cxnSpLocks/>
                    <a:stCxn id="14" idx="0"/>
                    <a:endCxn id="17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E61B257E-2ABA-7A4A-4B7F-B3C6FBFBB6C5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0E128ED-F352-D598-5852-55CCCA74DB6D}"/>
                    </a:ext>
                  </a:extLst>
                </p:cNvPr>
                <p:cNvCxnSpPr>
                  <a:cxnSpLocks/>
                  <a:stCxn id="11" idx="1"/>
                  <a:endCxn id="19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C70EDA9A-0F72-9D02-B87D-BB7B1AE1D91E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20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CF606FF-5AFD-CD0E-72DD-0FDCC5448A87}"/>
                  </a:ext>
                </a:extLst>
              </p:cNvPr>
              <p:cNvCxnSpPr>
                <a:cxnSpLocks/>
                <a:stCxn id="8" idx="1"/>
                <a:endCxn id="20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B0842E4-0F10-4833-6EED-5DA6E1A35AEE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352AA8-ED33-0160-5DBE-E55F432391BF}"/>
                </a:ext>
              </a:extLst>
            </p:cNvPr>
            <p:cNvCxnSpPr>
              <a:cxnSpLocks/>
              <a:stCxn id="5" idx="0"/>
              <a:endCxn id="18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F840B66A-9063-6327-AA78-D06A587F2ED7}"/>
              </a:ext>
            </a:extLst>
          </p:cNvPr>
          <p:cNvSpPr/>
          <p:nvPr/>
        </p:nvSpPr>
        <p:spPr>
          <a:xfrm>
            <a:off x="7348110" y="4192593"/>
            <a:ext cx="612511" cy="61251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62B4773-3E77-95DD-3111-2661C2B0A23A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654366" y="3923519"/>
            <a:ext cx="121959" cy="269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9944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9B8-F2AC-70F1-15D5-9EA626BA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Rotation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80160"/>
                <a:ext cx="10515600" cy="4896803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Make the right child the new root</a:t>
                </a:r>
              </a:p>
              <a:p>
                <a:r>
                  <a:rPr lang="en-US" dirty="0"/>
                  <a:t>Make the old root the left child of the new</a:t>
                </a:r>
              </a:p>
              <a:p>
                <a:r>
                  <a:rPr lang="en-US" dirty="0"/>
                  <a:t>Make the new root’s left subtree the old root’s right subtree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80160"/>
                <a:ext cx="10515600" cy="4896803"/>
              </a:xfrm>
              <a:blipFill>
                <a:blip r:embed="rId2"/>
                <a:stretch>
                  <a:fillRect l="-1043" t="-1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F7EE3BEE-6549-5A90-A178-CB843F41D093}"/>
              </a:ext>
            </a:extLst>
          </p:cNvPr>
          <p:cNvGrpSpPr/>
          <p:nvPr/>
        </p:nvGrpSpPr>
        <p:grpSpPr>
          <a:xfrm>
            <a:off x="1617721" y="3522256"/>
            <a:ext cx="3289741" cy="3302627"/>
            <a:chOff x="7342089" y="136853"/>
            <a:chExt cx="3289741" cy="3302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45E7A0E4-A69B-B4AE-ACE7-EB5C89E52040}"/>
                    </a:ext>
                  </a:extLst>
                </p:cNvPr>
                <p:cNvSpPr/>
                <p:nvPr/>
              </p:nvSpPr>
              <p:spPr>
                <a:xfrm>
                  <a:off x="9124241" y="77239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45E7A0E4-A69B-B4AE-ACE7-EB5C89E5204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24241" y="772395"/>
                  <a:ext cx="612511" cy="612511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EF1554DF-5FD8-FE91-0B86-80799DED6758}"/>
                    </a:ext>
                  </a:extLst>
                </p:cNvPr>
                <p:cNvSpPr/>
                <p:nvPr/>
              </p:nvSpPr>
              <p:spPr>
                <a:xfrm>
                  <a:off x="7342089" y="772395"/>
                  <a:ext cx="1084977" cy="979594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EF1554DF-5FD8-FE91-0B86-80799DED67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2089" y="772395"/>
                  <a:ext cx="1084977" cy="979594"/>
                </a:xfrm>
                <a:prstGeom prst="triangle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1653A17-97F6-3907-7154-1E08B77D7E3B}"/>
                    </a:ext>
                  </a:extLst>
                </p:cNvPr>
                <p:cNvSpPr/>
                <p:nvPr/>
              </p:nvSpPr>
              <p:spPr>
                <a:xfrm>
                  <a:off x="8428629" y="13685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1653A17-97F6-3907-7154-1E08B77D7E3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28629" y="136853"/>
                  <a:ext cx="612511" cy="612511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Isosceles Triangle 36">
                  <a:extLst>
                    <a:ext uri="{FF2B5EF4-FFF2-40B4-BE49-F238E27FC236}">
                      <a16:creationId xmlns:a16="http://schemas.microsoft.com/office/drawing/2014/main" id="{99A0256F-8391-2976-BCFB-9053B00E322A}"/>
                    </a:ext>
                  </a:extLst>
                </p:cNvPr>
                <p:cNvSpPr/>
                <p:nvPr/>
              </p:nvSpPr>
              <p:spPr>
                <a:xfrm>
                  <a:off x="8345520" y="1578929"/>
                  <a:ext cx="1084977" cy="979594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Isosceles Triangle 36">
                  <a:extLst>
                    <a:ext uri="{FF2B5EF4-FFF2-40B4-BE49-F238E27FC236}">
                      <a16:creationId xmlns:a16="http://schemas.microsoft.com/office/drawing/2014/main" id="{99A0256F-8391-2976-BCFB-9053B00E32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5520" y="1578929"/>
                  <a:ext cx="1084977" cy="979594"/>
                </a:xfrm>
                <a:prstGeom prst="triangle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Isosceles Triangle 37">
                  <a:extLst>
                    <a:ext uri="{FF2B5EF4-FFF2-40B4-BE49-F238E27FC236}">
                      <a16:creationId xmlns:a16="http://schemas.microsoft.com/office/drawing/2014/main" id="{C8ABD725-951D-1EF5-BC3F-7698AB03ED12}"/>
                    </a:ext>
                  </a:extLst>
                </p:cNvPr>
                <p:cNvSpPr/>
                <p:nvPr/>
              </p:nvSpPr>
              <p:spPr>
                <a:xfrm>
                  <a:off x="9476830" y="1586367"/>
                  <a:ext cx="1084977" cy="979594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Isosceles Triangle 37">
                  <a:extLst>
                    <a:ext uri="{FF2B5EF4-FFF2-40B4-BE49-F238E27FC236}">
                      <a16:creationId xmlns:a16="http://schemas.microsoft.com/office/drawing/2014/main" id="{C8ABD725-951D-1EF5-BC3F-7698AB03ED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76830" y="1586367"/>
                  <a:ext cx="1084977" cy="979594"/>
                </a:xfrm>
                <a:prstGeom prst="triangl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962564D-E372-F50C-5980-C112EF7ECA4D}"/>
                </a:ext>
              </a:extLst>
            </p:cNvPr>
            <p:cNvCxnSpPr>
              <a:cxnSpLocks/>
              <a:stCxn id="36" idx="3"/>
              <a:endCxn id="35" idx="0"/>
            </p:cNvCxnSpPr>
            <p:nvPr/>
          </p:nvCxnSpPr>
          <p:spPr>
            <a:xfrm flipH="1">
              <a:off x="7884578" y="659664"/>
              <a:ext cx="633751" cy="1127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738FD-1682-5EB7-685E-AE958F861694}"/>
                </a:ext>
              </a:extLst>
            </p:cNvPr>
            <p:cNvCxnSpPr>
              <a:cxnSpLocks/>
              <a:stCxn id="34" idx="3"/>
              <a:endCxn id="37" idx="0"/>
            </p:cNvCxnSpPr>
            <p:nvPr/>
          </p:nvCxnSpPr>
          <p:spPr>
            <a:xfrm flipH="1">
              <a:off x="8888009" y="1295206"/>
              <a:ext cx="325932" cy="2837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69BC999-CE86-9682-91DC-E9C0F86021D7}"/>
                </a:ext>
              </a:extLst>
            </p:cNvPr>
            <p:cNvCxnSpPr>
              <a:cxnSpLocks/>
              <a:stCxn id="36" idx="5"/>
              <a:endCxn id="34" idx="1"/>
            </p:cNvCxnSpPr>
            <p:nvPr/>
          </p:nvCxnSpPr>
          <p:spPr>
            <a:xfrm>
              <a:off x="8951440" y="659664"/>
              <a:ext cx="262501" cy="202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A19D79-2582-DF96-4EE4-A322DE8F4EFA}"/>
                </a:ext>
              </a:extLst>
            </p:cNvPr>
            <p:cNvCxnSpPr>
              <a:cxnSpLocks/>
              <a:stCxn id="38" idx="0"/>
              <a:endCxn id="34" idx="5"/>
            </p:cNvCxnSpPr>
            <p:nvPr/>
          </p:nvCxnSpPr>
          <p:spPr>
            <a:xfrm flipH="1" flipV="1">
              <a:off x="9647052" y="1295206"/>
              <a:ext cx="372267" cy="2911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0CFD8699-FE14-3065-4767-9AEE33B862FF}"/>
                    </a:ext>
                  </a:extLst>
                </p:cNvPr>
                <p:cNvSpPr/>
                <p:nvPr/>
              </p:nvSpPr>
              <p:spPr>
                <a:xfrm>
                  <a:off x="10019319" y="2826969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0CFD8699-FE14-3065-4767-9AEE33B862F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19319" y="2826969"/>
                  <a:ext cx="612511" cy="612511"/>
                </a:xfrm>
                <a:prstGeom prst="ellipse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946C4ED-4422-1E95-01CC-240395B3A549}"/>
                </a:ext>
              </a:extLst>
            </p:cNvPr>
            <p:cNvCxnSpPr>
              <a:cxnSpLocks/>
              <a:stCxn id="43" idx="0"/>
            </p:cNvCxnSpPr>
            <p:nvPr/>
          </p:nvCxnSpPr>
          <p:spPr>
            <a:xfrm flipH="1" flipV="1">
              <a:off x="10325574" y="2558523"/>
              <a:ext cx="1" cy="2684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88549AC5-13F6-C0FF-FEBC-7A399516549C}"/>
              </a:ext>
            </a:extLst>
          </p:cNvPr>
          <p:cNvSpPr/>
          <p:nvPr/>
        </p:nvSpPr>
        <p:spPr>
          <a:xfrm>
            <a:off x="5315019" y="4291198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Left Rotation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ECBA3C8-A102-5ECE-C2C8-45E18D336C3D}"/>
              </a:ext>
            </a:extLst>
          </p:cNvPr>
          <p:cNvGrpSpPr/>
          <p:nvPr/>
        </p:nvGrpSpPr>
        <p:grpSpPr>
          <a:xfrm>
            <a:off x="7628306" y="3393143"/>
            <a:ext cx="3527516" cy="2616071"/>
            <a:chOff x="892226" y="3227705"/>
            <a:chExt cx="3527516" cy="2616071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FDCD005-FB82-BD66-A847-A2A9C4AA4C48}"/>
                </a:ext>
              </a:extLst>
            </p:cNvPr>
            <p:cNvGrpSpPr/>
            <p:nvPr/>
          </p:nvGrpSpPr>
          <p:grpSpPr>
            <a:xfrm>
              <a:off x="892226" y="3344160"/>
              <a:ext cx="3527516" cy="2499616"/>
              <a:chOff x="7214210" y="131613"/>
              <a:chExt cx="3527516" cy="249961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C1579C2A-B914-DA18-E033-AA17F1B05F5E}"/>
                      </a:ext>
                    </a:extLst>
                  </p:cNvPr>
                  <p:cNvSpPr/>
                  <p:nvPr/>
                </p:nvSpPr>
                <p:spPr>
                  <a:xfrm>
                    <a:off x="8817298" y="13161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C1579C2A-B914-DA18-E033-AA17F1B05F5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817298" y="131613"/>
                    <a:ext cx="612511" cy="612511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Isosceles Triangle 4">
                    <a:extLst>
                      <a:ext uri="{FF2B5EF4-FFF2-40B4-BE49-F238E27FC236}">
                        <a16:creationId xmlns:a16="http://schemas.microsoft.com/office/drawing/2014/main" id="{3C646EC5-C30F-BAB9-3C02-53BCFBF85885}"/>
                      </a:ext>
                    </a:extLst>
                  </p:cNvPr>
                  <p:cNvSpPr/>
                  <p:nvPr/>
                </p:nvSpPr>
                <p:spPr>
                  <a:xfrm>
                    <a:off x="7214210" y="1568449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" name="Isosceles Triangle 4">
                    <a:extLst>
                      <a:ext uri="{FF2B5EF4-FFF2-40B4-BE49-F238E27FC236}">
                        <a16:creationId xmlns:a16="http://schemas.microsoft.com/office/drawing/2014/main" id="{3C646EC5-C30F-BAB9-3C02-53BCFBF8588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14210" y="1568449"/>
                    <a:ext cx="1084977" cy="979594"/>
                  </a:xfrm>
                  <a:prstGeom prst="triangl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FE3B610-E75F-1020-CCA6-40C1B56408F0}"/>
                      </a:ext>
                    </a:extLst>
                  </p:cNvPr>
                  <p:cNvSpPr/>
                  <p:nvPr/>
                </p:nvSpPr>
                <p:spPr>
                  <a:xfrm>
                    <a:off x="7992931" y="772396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FE3B610-E75F-1020-CCA6-40C1B56408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92931" y="772396"/>
                    <a:ext cx="612511" cy="612511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Isosceles Triangle 6">
                    <a:extLst>
                      <a:ext uri="{FF2B5EF4-FFF2-40B4-BE49-F238E27FC236}">
                        <a16:creationId xmlns:a16="http://schemas.microsoft.com/office/drawing/2014/main" id="{3626D707-C34E-9327-B26E-2872891541EE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6844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" name="Isosceles Triangle 6">
                    <a:extLst>
                      <a:ext uri="{FF2B5EF4-FFF2-40B4-BE49-F238E27FC236}">
                        <a16:creationId xmlns:a16="http://schemas.microsoft.com/office/drawing/2014/main" id="{3626D707-C34E-9327-B26E-2872891541E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68449"/>
                    <a:ext cx="1084977" cy="979594"/>
                  </a:xfrm>
                  <a:prstGeom prst="triangl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Isosceles Triangle 7">
                    <a:extLst>
                      <a:ext uri="{FF2B5EF4-FFF2-40B4-BE49-F238E27FC236}">
                        <a16:creationId xmlns:a16="http://schemas.microsoft.com/office/drawing/2014/main" id="{1F4E81E5-66F7-19E2-D095-BE6AA12C1AC1}"/>
                      </a:ext>
                    </a:extLst>
                  </p:cNvPr>
                  <p:cNvSpPr/>
                  <p:nvPr/>
                </p:nvSpPr>
                <p:spPr>
                  <a:xfrm>
                    <a:off x="9548595" y="758260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Isosceles Triangle 7">
                    <a:extLst>
                      <a:ext uri="{FF2B5EF4-FFF2-40B4-BE49-F238E27FC236}">
                        <a16:creationId xmlns:a16="http://schemas.microsoft.com/office/drawing/2014/main" id="{1F4E81E5-66F7-19E2-D095-BE6AA12C1AC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48595" y="758260"/>
                    <a:ext cx="1084977" cy="979594"/>
                  </a:xfrm>
                  <a:prstGeom prst="triangl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7B7B1586-83AD-014F-F29B-ED7281AEF95D}"/>
                  </a:ext>
                </a:extLst>
              </p:cNvPr>
              <p:cNvCxnSpPr>
                <a:cxnSpLocks/>
                <a:stCxn id="6" idx="3"/>
                <a:endCxn id="5" idx="0"/>
              </p:cNvCxnSpPr>
              <p:nvPr/>
            </p:nvCxnSpPr>
            <p:spPr>
              <a:xfrm flipH="1">
                <a:off x="7756699" y="1295207"/>
                <a:ext cx="325932" cy="2732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1A6ADD7-48CD-EBB0-0667-39AD6203B8F4}"/>
                  </a:ext>
                </a:extLst>
              </p:cNvPr>
              <p:cNvCxnSpPr>
                <a:cxnSpLocks/>
                <a:stCxn id="6" idx="5"/>
                <a:endCxn id="7" idx="0"/>
              </p:cNvCxnSpPr>
              <p:nvPr/>
            </p:nvCxnSpPr>
            <p:spPr>
              <a:xfrm>
                <a:off x="8515742" y="1295207"/>
                <a:ext cx="372267" cy="2732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1A816D49-A49E-3DD3-C079-EE0D995FB3A7}"/>
                  </a:ext>
                </a:extLst>
              </p:cNvPr>
              <p:cNvCxnSpPr>
                <a:cxnSpLocks/>
                <a:stCxn id="6" idx="7"/>
                <a:endCxn id="4" idx="3"/>
              </p:cNvCxnSpPr>
              <p:nvPr/>
            </p:nvCxnSpPr>
            <p:spPr>
              <a:xfrm flipV="1">
                <a:off x="8515742" y="654424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B6498DDE-3587-8F96-6A1C-4AB53C4EC313}"/>
                  </a:ext>
                </a:extLst>
              </p:cNvPr>
              <p:cNvCxnSpPr>
                <a:cxnSpLocks/>
                <a:stCxn id="8" idx="0"/>
                <a:endCxn id="4" idx="5"/>
              </p:cNvCxnSpPr>
              <p:nvPr/>
            </p:nvCxnSpPr>
            <p:spPr>
              <a:xfrm flipH="1" flipV="1">
                <a:off x="9340109" y="654424"/>
                <a:ext cx="750975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239CFFC8-CF26-D2AD-E672-09061A5048B0}"/>
                      </a:ext>
                    </a:extLst>
                  </p:cNvPr>
                  <p:cNvSpPr/>
                  <p:nvPr/>
                </p:nvSpPr>
                <p:spPr>
                  <a:xfrm>
                    <a:off x="10129215" y="201871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Oval 26">
                    <a:extLst>
                      <a:ext uri="{FF2B5EF4-FFF2-40B4-BE49-F238E27FC236}">
                        <a16:creationId xmlns:a16="http://schemas.microsoft.com/office/drawing/2014/main" id="{239CFFC8-CF26-D2AD-E672-09061A5048B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29215" y="2018718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0E83608A-477E-6324-E54F-86966C47F633}"/>
                  </a:ext>
                </a:extLst>
              </p:cNvPr>
              <p:cNvCxnSpPr>
                <a:cxnSpLocks/>
                <a:stCxn id="27" idx="0"/>
              </p:cNvCxnSpPr>
              <p:nvPr/>
            </p:nvCxnSpPr>
            <p:spPr>
              <a:xfrm flipH="1" flipV="1">
                <a:off x="10435470" y="1750272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150729F-C8ED-BB5F-9CEB-CF399CB6A872}"/>
                    </a:ext>
                  </a:extLst>
                </p:cNvPr>
                <p:cNvSpPr txBox="1"/>
                <p:nvPr/>
              </p:nvSpPr>
              <p:spPr>
                <a:xfrm>
                  <a:off x="1131726" y="4604871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150729F-C8ED-BB5F-9CEB-CF399CB6A87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1726" y="4604871"/>
                  <a:ext cx="36978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18CD5917-6748-AFE6-4CA8-6A26740C5DD1}"/>
                    </a:ext>
                  </a:extLst>
                </p:cNvPr>
                <p:cNvSpPr txBox="1"/>
                <p:nvPr/>
              </p:nvSpPr>
              <p:spPr>
                <a:xfrm>
                  <a:off x="2172271" y="4638800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18CD5917-6748-AFE6-4CA8-6A26740C5D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2271" y="4638800"/>
                  <a:ext cx="369781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6FFBE299-FED8-D1B2-BD66-101DA35B695A}"/>
                    </a:ext>
                  </a:extLst>
                </p:cNvPr>
                <p:cNvSpPr txBox="1"/>
                <p:nvPr/>
              </p:nvSpPr>
              <p:spPr>
                <a:xfrm>
                  <a:off x="1157833" y="3786141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6FFBE299-FED8-D1B2-BD66-101DA35B69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7833" y="3786141"/>
                  <a:ext cx="773737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113857C4-4F9F-E95E-044D-F1A4FA7A55E8}"/>
                    </a:ext>
                  </a:extLst>
                </p:cNvPr>
                <p:cNvSpPr txBox="1"/>
                <p:nvPr/>
              </p:nvSpPr>
              <p:spPr>
                <a:xfrm>
                  <a:off x="1835210" y="3227705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113857C4-4F9F-E95E-044D-F1A4FA7A55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5210" y="3227705"/>
                  <a:ext cx="773738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305BF72-9FFD-DF53-8C7C-A4B213E38B05}"/>
                    </a:ext>
                  </a:extLst>
                </p:cNvPr>
                <p:cNvSpPr txBox="1"/>
                <p:nvPr/>
              </p:nvSpPr>
              <p:spPr>
                <a:xfrm>
                  <a:off x="3006743" y="385823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305BF72-9FFD-DF53-8C7C-A4B213E38B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06743" y="3858231"/>
                  <a:ext cx="773738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B41DCC-41DB-D581-B281-F635D03CF8ED}"/>
                  </a:ext>
                </a:extLst>
              </p:cNvPr>
              <p:cNvSpPr txBox="1"/>
              <p:nvPr/>
            </p:nvSpPr>
            <p:spPr>
              <a:xfrm>
                <a:off x="1780247" y="3937443"/>
                <a:ext cx="458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FB41DCC-41DB-D581-B281-F635D03CF8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247" y="3937443"/>
                <a:ext cx="45837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DD7BB27A-42A5-BE9A-F1FF-42EABAE1A987}"/>
                  </a:ext>
                </a:extLst>
              </p:cNvPr>
              <p:cNvSpPr txBox="1"/>
              <p:nvPr/>
            </p:nvSpPr>
            <p:spPr>
              <a:xfrm>
                <a:off x="2775405" y="4157987"/>
                <a:ext cx="773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DD7BB27A-42A5-BE9A-F1FF-42EABAE1A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5405" y="4157987"/>
                <a:ext cx="773737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62FD0DC-BCE5-FBBA-1AFF-5D9EBF1AE5F1}"/>
                  </a:ext>
                </a:extLst>
              </p:cNvPr>
              <p:cNvSpPr txBox="1"/>
              <p:nvPr/>
            </p:nvSpPr>
            <p:spPr>
              <a:xfrm>
                <a:off x="2070487" y="3387319"/>
                <a:ext cx="773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62FD0DC-BCE5-FBBA-1AFF-5D9EBF1AE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487" y="3387319"/>
                <a:ext cx="773737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14EBFC5-1ACD-0DA1-DFC1-D0673D9497BA}"/>
                  </a:ext>
                </a:extLst>
              </p:cNvPr>
              <p:cNvSpPr txBox="1"/>
              <p:nvPr/>
            </p:nvSpPr>
            <p:spPr>
              <a:xfrm>
                <a:off x="2840193" y="4803353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14EBFC5-1ACD-0DA1-DFC1-D0673D949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193" y="4803353"/>
                <a:ext cx="369781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7634E40-271E-6922-B9EA-EFC82ADE55EC}"/>
                  </a:ext>
                </a:extLst>
              </p:cNvPr>
              <p:cNvSpPr txBox="1"/>
              <p:nvPr/>
            </p:nvSpPr>
            <p:spPr>
              <a:xfrm>
                <a:off x="3635693" y="4822513"/>
                <a:ext cx="7737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7634E40-271E-6922-B9EA-EFC82ADE5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693" y="4822513"/>
                <a:ext cx="773738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7840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E77-05C1-1C54-DEB1-448604C9C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Story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07298-D3B7-0EF9-F77A-68F62C0E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insertion, update the heights of the node’s ancestors</a:t>
            </a:r>
          </a:p>
          <a:p>
            <a:r>
              <a:rPr lang="en-US" dirty="0"/>
              <a:t>Check for unbalance</a:t>
            </a:r>
          </a:p>
          <a:p>
            <a:r>
              <a:rPr lang="en-US" dirty="0"/>
              <a:t>If unbalanced then at the deepest unbalanced root: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If the left subtree was deeper then rotate right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If the right subtree was deeper then rotate left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37A4C-AE25-0094-226B-7CBE929413AE}"/>
              </a:ext>
            </a:extLst>
          </p:cNvPr>
          <p:cNvSpPr txBox="1"/>
          <p:nvPr/>
        </p:nvSpPr>
        <p:spPr>
          <a:xfrm>
            <a:off x="9174480" y="3302000"/>
            <a:ext cx="2814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is incomplete!</a:t>
            </a:r>
          </a:p>
          <a:p>
            <a:r>
              <a:rPr lang="en-US" dirty="0">
                <a:solidFill>
                  <a:srgbClr val="FF0000"/>
                </a:solidFill>
              </a:rPr>
              <a:t>There are some cases where this doesn’t work!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F213B004-97DB-03A7-6A1C-75CCF67C4A77}"/>
              </a:ext>
            </a:extLst>
          </p:cNvPr>
          <p:cNvSpPr/>
          <p:nvPr/>
        </p:nvSpPr>
        <p:spPr>
          <a:xfrm>
            <a:off x="8539480" y="3302000"/>
            <a:ext cx="421640" cy="87376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AB0E231-ACD0-4376-13A9-B2E3CECC7E75}"/>
              </a:ext>
            </a:extLst>
          </p:cNvPr>
          <p:cNvSpPr/>
          <p:nvPr/>
        </p:nvSpPr>
        <p:spPr>
          <a:xfrm>
            <a:off x="5250577" y="448599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A066E91-6261-28B5-79EA-F2337E950C4B}"/>
              </a:ext>
            </a:extLst>
          </p:cNvPr>
          <p:cNvCxnSpPr>
            <a:cxnSpLocks/>
            <a:stCxn id="6" idx="3"/>
            <a:endCxn id="8" idx="7"/>
          </p:cNvCxnSpPr>
          <p:nvPr/>
        </p:nvCxnSpPr>
        <p:spPr>
          <a:xfrm flipH="1">
            <a:off x="5160877" y="5008810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2E8085A8-8ACA-A61B-DDE5-2348D2C8504B}"/>
              </a:ext>
            </a:extLst>
          </p:cNvPr>
          <p:cNvSpPr/>
          <p:nvPr/>
        </p:nvSpPr>
        <p:spPr>
          <a:xfrm>
            <a:off x="4638066" y="515134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ADC63A-4A00-8681-FD15-37E6D5EFF908}"/>
              </a:ext>
            </a:extLst>
          </p:cNvPr>
          <p:cNvSpPr/>
          <p:nvPr/>
        </p:nvSpPr>
        <p:spPr>
          <a:xfrm>
            <a:off x="5250576" y="579343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408C7C-3A85-4014-3B0D-4A34EF2B9B8A}"/>
              </a:ext>
            </a:extLst>
          </p:cNvPr>
          <p:cNvCxnSpPr>
            <a:cxnSpLocks/>
            <a:stCxn id="8" idx="5"/>
            <a:endCxn id="10" idx="1"/>
          </p:cNvCxnSpPr>
          <p:nvPr/>
        </p:nvCxnSpPr>
        <p:spPr>
          <a:xfrm>
            <a:off x="5160877" y="5674154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973665DF-E9D2-6454-316C-8563B3AE523A}"/>
              </a:ext>
            </a:extLst>
          </p:cNvPr>
          <p:cNvSpPr/>
          <p:nvPr/>
        </p:nvSpPr>
        <p:spPr>
          <a:xfrm>
            <a:off x="1557962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8C5308-D447-67FD-BBB9-A04E53DB1131}"/>
              </a:ext>
            </a:extLst>
          </p:cNvPr>
          <p:cNvCxnSpPr>
            <a:cxnSpLocks/>
            <a:stCxn id="14" idx="3"/>
            <a:endCxn id="16" idx="7"/>
          </p:cNvCxnSpPr>
          <p:nvPr/>
        </p:nvCxnSpPr>
        <p:spPr>
          <a:xfrm flipH="1">
            <a:off x="1468262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2A845875-D65B-ADE5-49C8-573AA1ABCC45}"/>
              </a:ext>
            </a:extLst>
          </p:cNvPr>
          <p:cNvSpPr/>
          <p:nvPr/>
        </p:nvSpPr>
        <p:spPr>
          <a:xfrm>
            <a:off x="945451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3A1A1638-F1A8-3ACC-6CEB-132BD8676A70}"/>
              </a:ext>
            </a:extLst>
          </p:cNvPr>
          <p:cNvSpPr/>
          <p:nvPr/>
        </p:nvSpPr>
        <p:spPr>
          <a:xfrm>
            <a:off x="2602969" y="4900194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7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7DA40D0-AF2C-3155-5C7D-33072472EB44}"/>
              </a:ext>
            </a:extLst>
          </p:cNvPr>
          <p:cNvSpPr/>
          <p:nvPr/>
        </p:nvSpPr>
        <p:spPr>
          <a:xfrm>
            <a:off x="6464931" y="4900193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Right Rotation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8424B86-5ECA-32CB-E562-5238E76E7D74}"/>
              </a:ext>
            </a:extLst>
          </p:cNvPr>
          <p:cNvSpPr/>
          <p:nvPr/>
        </p:nvSpPr>
        <p:spPr>
          <a:xfrm>
            <a:off x="9210288" y="452727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3EBB2B0-BB57-A284-8E49-E3E2892CF64D}"/>
              </a:ext>
            </a:extLst>
          </p:cNvPr>
          <p:cNvCxnSpPr>
            <a:cxnSpLocks/>
            <a:stCxn id="21" idx="5"/>
            <a:endCxn id="23" idx="1"/>
          </p:cNvCxnSpPr>
          <p:nvPr/>
        </p:nvCxnSpPr>
        <p:spPr>
          <a:xfrm>
            <a:off x="9733099" y="5050085"/>
            <a:ext cx="179399" cy="164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18CDB0E3-5691-3556-AC39-F712FA0F1510}"/>
              </a:ext>
            </a:extLst>
          </p:cNvPr>
          <p:cNvSpPr/>
          <p:nvPr/>
        </p:nvSpPr>
        <p:spPr>
          <a:xfrm>
            <a:off x="9822798" y="512492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A6407C6-210A-1A8E-09B1-48436A1DED4D}"/>
              </a:ext>
            </a:extLst>
          </p:cNvPr>
          <p:cNvSpPr/>
          <p:nvPr/>
        </p:nvSpPr>
        <p:spPr>
          <a:xfrm>
            <a:off x="9210287" y="583470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861A9C9-0AC1-6F87-74B4-7E8BE75D14AE}"/>
              </a:ext>
            </a:extLst>
          </p:cNvPr>
          <p:cNvCxnSpPr>
            <a:cxnSpLocks/>
            <a:stCxn id="23" idx="3"/>
            <a:endCxn id="24" idx="7"/>
          </p:cNvCxnSpPr>
          <p:nvPr/>
        </p:nvCxnSpPr>
        <p:spPr>
          <a:xfrm flipH="1">
            <a:off x="9733098" y="5647737"/>
            <a:ext cx="179400" cy="276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8310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E77-05C1-1C54-DEB1-448604C9C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Story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07298-D3B7-0EF9-F77A-68F62C0E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insertion, update the heights of the node’s ancestors</a:t>
            </a:r>
          </a:p>
          <a:p>
            <a:r>
              <a:rPr lang="en-US" dirty="0"/>
              <a:t>Check for unbalance</a:t>
            </a:r>
          </a:p>
          <a:p>
            <a:r>
              <a:rPr lang="en-US" dirty="0"/>
              <a:t>If unbalanced then at the deepest unbalanced root: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Case LL: If we inserted in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subtree of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child then rotate right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Case RR: If we inserted in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right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subtree of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right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child then rotate left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Case LR: If we inserted into the </a:t>
            </a:r>
            <a:r>
              <a:rPr lang="en-US" b="1" dirty="0">
                <a:solidFill>
                  <a:srgbClr val="7030A0"/>
                </a:solidFill>
              </a:rPr>
              <a:t>right</a:t>
            </a:r>
            <a:r>
              <a:rPr lang="en-US" dirty="0">
                <a:solidFill>
                  <a:srgbClr val="7030A0"/>
                </a:solidFill>
              </a:rPr>
              <a:t> subtree of the </a:t>
            </a:r>
            <a:r>
              <a:rPr lang="en-US" b="1" dirty="0">
                <a:solidFill>
                  <a:srgbClr val="7030A0"/>
                </a:solidFill>
              </a:rPr>
              <a:t>left</a:t>
            </a:r>
            <a:r>
              <a:rPr lang="en-US" dirty="0">
                <a:solidFill>
                  <a:srgbClr val="7030A0"/>
                </a:solidFill>
              </a:rPr>
              <a:t> child then ???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Case RL: If we inserted into the </a:t>
            </a:r>
            <a:r>
              <a:rPr lang="en-US" b="1" dirty="0">
                <a:solidFill>
                  <a:srgbClr val="7030A0"/>
                </a:solidFill>
              </a:rPr>
              <a:t>left</a:t>
            </a:r>
            <a:r>
              <a:rPr lang="en-US" dirty="0">
                <a:solidFill>
                  <a:srgbClr val="7030A0"/>
                </a:solidFill>
              </a:rPr>
              <a:t> subtree of the </a:t>
            </a:r>
            <a:r>
              <a:rPr lang="en-US" b="1" dirty="0">
                <a:solidFill>
                  <a:srgbClr val="7030A0"/>
                </a:solidFill>
              </a:rPr>
              <a:t>right</a:t>
            </a:r>
            <a:r>
              <a:rPr lang="en-US" dirty="0">
                <a:solidFill>
                  <a:srgbClr val="7030A0"/>
                </a:solidFill>
              </a:rPr>
              <a:t> child then ???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9D6ED-3387-8B72-28D4-14AAF129AEBD}"/>
              </a:ext>
            </a:extLst>
          </p:cNvPr>
          <p:cNvSpPr txBox="1"/>
          <p:nvPr/>
        </p:nvSpPr>
        <p:spPr>
          <a:xfrm>
            <a:off x="8046720" y="5345966"/>
            <a:ext cx="376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Cases LR and RL require 2 rotations!</a:t>
            </a:r>
          </a:p>
        </p:txBody>
      </p:sp>
    </p:spTree>
    <p:extLst>
      <p:ext uri="{BB962C8B-B14F-4D97-AF65-F5344CB8AC3E}">
        <p14:creationId xmlns:p14="http://schemas.microsoft.com/office/powerpoint/2010/main" val="20749139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8BB0-634C-0E06-0E55-88F3C06A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LR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C4D3C-5855-79DC-21CA-F4FF5C8D9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deepest problem node:</a:t>
            </a:r>
          </a:p>
          <a:p>
            <a:pPr lvl="1"/>
            <a:r>
              <a:rPr lang="en-US" dirty="0"/>
              <a:t>Rotate left at the left child</a:t>
            </a:r>
          </a:p>
          <a:p>
            <a:pPr lvl="1"/>
            <a:r>
              <a:rPr lang="en-US" dirty="0"/>
              <a:t>Rotate right at the problem node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67EFC82-BEF2-2666-E744-53FFED95DD5C}"/>
              </a:ext>
            </a:extLst>
          </p:cNvPr>
          <p:cNvSpPr/>
          <p:nvPr/>
        </p:nvSpPr>
        <p:spPr>
          <a:xfrm>
            <a:off x="4516498" y="426944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6A37623-312C-AF43-EBC3-2909908D157A}"/>
              </a:ext>
            </a:extLst>
          </p:cNvPr>
          <p:cNvCxnSpPr>
            <a:cxnSpLocks/>
            <a:stCxn id="4" idx="3"/>
            <a:endCxn id="6" idx="7"/>
          </p:cNvCxnSpPr>
          <p:nvPr/>
        </p:nvCxnSpPr>
        <p:spPr>
          <a:xfrm flipH="1">
            <a:off x="4426798" y="4792254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3A1332B-AF7A-F4E1-4459-C37D21CAA899}"/>
              </a:ext>
            </a:extLst>
          </p:cNvPr>
          <p:cNvSpPr/>
          <p:nvPr/>
        </p:nvSpPr>
        <p:spPr>
          <a:xfrm>
            <a:off x="3903987" y="493478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2F4987C-AE8F-B3EA-BABC-33BC2679C7B5}"/>
              </a:ext>
            </a:extLst>
          </p:cNvPr>
          <p:cNvSpPr/>
          <p:nvPr/>
        </p:nvSpPr>
        <p:spPr>
          <a:xfrm>
            <a:off x="4516497" y="557687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8EBC17-CE55-6EAD-3F0A-10577D40A671}"/>
              </a:ext>
            </a:extLst>
          </p:cNvPr>
          <p:cNvCxnSpPr>
            <a:cxnSpLocks/>
            <a:stCxn id="6" idx="5"/>
            <a:endCxn id="7" idx="1"/>
          </p:cNvCxnSpPr>
          <p:nvPr/>
        </p:nvCxnSpPr>
        <p:spPr>
          <a:xfrm>
            <a:off x="4426798" y="5457598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97CBF2A2-742F-6A7A-261C-E848A712AAA6}"/>
              </a:ext>
            </a:extLst>
          </p:cNvPr>
          <p:cNvSpPr/>
          <p:nvPr/>
        </p:nvSpPr>
        <p:spPr>
          <a:xfrm>
            <a:off x="1557962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A37A59-9056-E0BA-1B9F-BC09D014B49C}"/>
              </a:ext>
            </a:extLst>
          </p:cNvPr>
          <p:cNvCxnSpPr>
            <a:cxnSpLocks/>
            <a:stCxn id="9" idx="3"/>
            <a:endCxn id="11" idx="7"/>
          </p:cNvCxnSpPr>
          <p:nvPr/>
        </p:nvCxnSpPr>
        <p:spPr>
          <a:xfrm flipH="1">
            <a:off x="1468262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13BFB7D-C4B0-C514-C2C8-7C7F32ED2FA8}"/>
              </a:ext>
            </a:extLst>
          </p:cNvPr>
          <p:cNvSpPr/>
          <p:nvPr/>
        </p:nvSpPr>
        <p:spPr>
          <a:xfrm>
            <a:off x="945451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5F72CE5-F998-3ACA-89F8-5D891F7ADFC3}"/>
              </a:ext>
            </a:extLst>
          </p:cNvPr>
          <p:cNvSpPr/>
          <p:nvPr/>
        </p:nvSpPr>
        <p:spPr>
          <a:xfrm>
            <a:off x="2233450" y="4673138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1673636-A52E-5ADC-7259-70CBC20C0255}"/>
              </a:ext>
            </a:extLst>
          </p:cNvPr>
          <p:cNvSpPr/>
          <p:nvPr/>
        </p:nvSpPr>
        <p:spPr>
          <a:xfrm>
            <a:off x="7948509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88FDAA3-1AF5-A991-98C9-E90C7382FE4C}"/>
              </a:ext>
            </a:extLst>
          </p:cNvPr>
          <p:cNvCxnSpPr>
            <a:cxnSpLocks/>
            <a:stCxn id="13" idx="3"/>
            <a:endCxn id="15" idx="7"/>
          </p:cNvCxnSpPr>
          <p:nvPr/>
        </p:nvCxnSpPr>
        <p:spPr>
          <a:xfrm flipH="1">
            <a:off x="7858809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1511884-6514-33CD-4747-F65C563228FE}"/>
              </a:ext>
            </a:extLst>
          </p:cNvPr>
          <p:cNvSpPr/>
          <p:nvPr/>
        </p:nvSpPr>
        <p:spPr>
          <a:xfrm>
            <a:off x="7335998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B1F6B7-AF1F-43B9-4EFF-686D75FC1B54}"/>
              </a:ext>
            </a:extLst>
          </p:cNvPr>
          <p:cNvCxnSpPr>
            <a:cxnSpLocks/>
            <a:stCxn id="15" idx="3"/>
            <a:endCxn id="17" idx="7"/>
          </p:cNvCxnSpPr>
          <p:nvPr/>
        </p:nvCxnSpPr>
        <p:spPr>
          <a:xfrm flipH="1">
            <a:off x="7273021" y="5580111"/>
            <a:ext cx="152677" cy="25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1D02E25E-9633-F215-A570-AFE6223E36A1}"/>
              </a:ext>
            </a:extLst>
          </p:cNvPr>
          <p:cNvSpPr/>
          <p:nvPr/>
        </p:nvSpPr>
        <p:spPr>
          <a:xfrm>
            <a:off x="6750210" y="574059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3829990-E44A-C9E6-2A7B-8CE2CDBE4B38}"/>
              </a:ext>
            </a:extLst>
          </p:cNvPr>
          <p:cNvSpPr/>
          <p:nvPr/>
        </p:nvSpPr>
        <p:spPr>
          <a:xfrm>
            <a:off x="5312373" y="4623731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Rotate Left at 5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829D90F-F2DA-6969-758B-433DB919A22D}"/>
              </a:ext>
            </a:extLst>
          </p:cNvPr>
          <p:cNvSpPr/>
          <p:nvPr/>
        </p:nvSpPr>
        <p:spPr>
          <a:xfrm>
            <a:off x="8714196" y="4810802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Rotate Right at 9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B26D1A8-61E4-E223-6F4B-C98A1AD87DE1}"/>
              </a:ext>
            </a:extLst>
          </p:cNvPr>
          <p:cNvSpPr/>
          <p:nvPr/>
        </p:nvSpPr>
        <p:spPr>
          <a:xfrm>
            <a:off x="10811057" y="481858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5D34475-D6E2-BCA3-8F72-C5F2E7FF07AC}"/>
              </a:ext>
            </a:extLst>
          </p:cNvPr>
          <p:cNvCxnSpPr>
            <a:cxnSpLocks/>
            <a:stCxn id="21" idx="3"/>
            <a:endCxn id="23" idx="7"/>
          </p:cNvCxnSpPr>
          <p:nvPr/>
        </p:nvCxnSpPr>
        <p:spPr>
          <a:xfrm flipH="1">
            <a:off x="10721357" y="5341393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76E6958E-81CD-4735-D2BE-7985977B05FD}"/>
              </a:ext>
            </a:extLst>
          </p:cNvPr>
          <p:cNvSpPr/>
          <p:nvPr/>
        </p:nvSpPr>
        <p:spPr>
          <a:xfrm>
            <a:off x="10198546" y="548392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2ACBD0-46C0-DF87-864E-F608F3A30754}"/>
              </a:ext>
            </a:extLst>
          </p:cNvPr>
          <p:cNvSpPr/>
          <p:nvPr/>
        </p:nvSpPr>
        <p:spPr>
          <a:xfrm>
            <a:off x="11423792" y="547571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3AAA8F0-7C9E-DAB3-6C20-5E649D554512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11334093" y="5356435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2B5E9-06A8-32A2-7716-F22B52B4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297E-7EE5-3C68-FD59-6C568325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7763"/>
            <a:ext cx="10515600" cy="4351338"/>
          </a:xfrm>
        </p:spPr>
        <p:txBody>
          <a:bodyPr/>
          <a:lstStyle/>
          <a:p>
            <a:r>
              <a:rPr lang="en-US" dirty="0"/>
              <a:t>Binary Tree</a:t>
            </a:r>
          </a:p>
          <a:p>
            <a:pPr lvl="1"/>
            <a:r>
              <a:rPr lang="en-US" dirty="0"/>
              <a:t>Definition:</a:t>
            </a:r>
          </a:p>
          <a:p>
            <a:pPr lvl="2"/>
            <a:r>
              <a:rPr lang="en-US" dirty="0"/>
              <a:t>Tree where each node has at most 2 children</a:t>
            </a:r>
          </a:p>
          <a:p>
            <a:r>
              <a:rPr lang="en-US" dirty="0"/>
              <a:t>Order Property</a:t>
            </a:r>
          </a:p>
          <a:p>
            <a:pPr lvl="1"/>
            <a:r>
              <a:rPr lang="en-US" dirty="0"/>
              <a:t>All keys in the left subtree are smaller than the root</a:t>
            </a:r>
          </a:p>
          <a:p>
            <a:pPr lvl="1"/>
            <a:r>
              <a:rPr lang="en-US" dirty="0"/>
              <a:t>All keys in the right subtree are larger than the root</a:t>
            </a:r>
          </a:p>
          <a:p>
            <a:pPr lvl="1"/>
            <a:r>
              <a:rPr lang="en-US" dirty="0"/>
              <a:t>Consequence: cannot have repeated values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71E9C4-A101-FA4C-0659-721A14214FB9}"/>
              </a:ext>
            </a:extLst>
          </p:cNvPr>
          <p:cNvGrpSpPr/>
          <p:nvPr/>
        </p:nvGrpSpPr>
        <p:grpSpPr>
          <a:xfrm>
            <a:off x="5719609" y="-50800"/>
            <a:ext cx="6172672" cy="2998788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7790789-87A7-46C0-EA6C-2277D13D78EE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A295B32-4297-8096-ECFD-F8DF78979C08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BB6D470-F748-CAA2-B85B-F5670795C1A8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D716C2-27E6-7E2D-7139-2D180A5286B4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18C3C5-E267-10AD-79B8-85A8152A145D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E710BDE-CE64-A054-63A0-910654063B2A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3D2F92E-73DC-0C75-E9E1-B514E3CDE03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CB0BCFA-A5E6-EA50-A0E5-4E556987C546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4C1969-2C20-D8A3-AF4D-89148C62640C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A44E483-8BEE-9320-2C66-83FC9EA0B1AE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2371AA0-D30E-E312-E5A8-C884765372F5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773C3A7-61D8-70EC-4EEE-3D6FE811705B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13F9A90-2C43-EFB7-CB66-282BFFEA2185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EEC53A-1AFB-D890-5A14-FFCEFA2A15B8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BA74E8D-B454-F5F2-6149-D711F44D4890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2211060-D69A-92CF-3F0C-77A1BD53CDBE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0372726-C603-E467-D286-87E153C707A7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98844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9D1-38EF-34FB-AA19-B51EE438C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LR in General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6314"/>
                <a:ext cx="10515600" cy="4730649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Imbalance caused by inserting in the left child’s right subtree</a:t>
                </a:r>
              </a:p>
              <a:p>
                <a:r>
                  <a:rPr lang="en-US" dirty="0"/>
                  <a:t>Rotate left at the left child</a:t>
                </a:r>
              </a:p>
              <a:p>
                <a:r>
                  <a:rPr lang="en-US" dirty="0"/>
                  <a:t>Rotate right at the unbalanced node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6314"/>
                <a:ext cx="10515600" cy="4730649"/>
              </a:xfrm>
              <a:blipFill>
                <a:blip r:embed="rId2"/>
                <a:stretch>
                  <a:fillRect l="-1043" t="-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Arrow: Right 56">
                <a:extLst>
                  <a:ext uri="{FF2B5EF4-FFF2-40B4-BE49-F238E27FC236}">
                    <a16:creationId xmlns:a16="http://schemas.microsoft.com/office/drawing/2014/main" id="{2579B664-35B2-8BC9-C7AE-59DC3F70286E}"/>
                  </a:ext>
                </a:extLst>
              </p:cNvPr>
              <p:cNvSpPr/>
              <p:nvPr/>
            </p:nvSpPr>
            <p:spPr>
              <a:xfrm>
                <a:off x="3147296" y="3743675"/>
                <a:ext cx="1340568" cy="11055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Rotate </a:t>
                </a:r>
              </a:p>
              <a:p>
                <a:pPr algn="ctr"/>
                <a:r>
                  <a:rPr lang="en-US" sz="1400" dirty="0"/>
                  <a:t>Left at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57" name="Arrow: Right 56">
                <a:extLst>
                  <a:ext uri="{FF2B5EF4-FFF2-40B4-BE49-F238E27FC236}">
                    <a16:creationId xmlns:a16="http://schemas.microsoft.com/office/drawing/2014/main" id="{2579B664-35B2-8BC9-C7AE-59DC3F7028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96" y="3743675"/>
                <a:ext cx="1340568" cy="1105505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1" name="Group 210">
            <a:extLst>
              <a:ext uri="{FF2B5EF4-FFF2-40B4-BE49-F238E27FC236}">
                <a16:creationId xmlns:a16="http://schemas.microsoft.com/office/drawing/2014/main" id="{74201A59-A51B-31FF-D7D6-0994EDC48DEF}"/>
              </a:ext>
            </a:extLst>
          </p:cNvPr>
          <p:cNvGrpSpPr/>
          <p:nvPr/>
        </p:nvGrpSpPr>
        <p:grpSpPr>
          <a:xfrm>
            <a:off x="41937" y="3425666"/>
            <a:ext cx="3470746" cy="3365086"/>
            <a:chOff x="25572" y="2621130"/>
            <a:chExt cx="3470746" cy="33650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1B98852D-205A-51D4-3306-7B5B8D49C4F2}"/>
                    </a:ext>
                  </a:extLst>
                </p:cNvPr>
                <p:cNvSpPr/>
                <p:nvPr/>
              </p:nvSpPr>
              <p:spPr>
                <a:xfrm>
                  <a:off x="1628660" y="273758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1B98852D-205A-51D4-3306-7B5B8D49C4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8660" y="2737585"/>
                  <a:ext cx="612511" cy="612511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Isosceles Triangle 28">
                  <a:extLst>
                    <a:ext uri="{FF2B5EF4-FFF2-40B4-BE49-F238E27FC236}">
                      <a16:creationId xmlns:a16="http://schemas.microsoft.com/office/drawing/2014/main" id="{2C6EEFCF-AA4B-26C3-6FEA-8A72B21D0331}"/>
                    </a:ext>
                  </a:extLst>
                </p:cNvPr>
                <p:cNvSpPr/>
                <p:nvPr/>
              </p:nvSpPr>
              <p:spPr>
                <a:xfrm>
                  <a:off x="25572" y="4174420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Isosceles Triangle 28">
                  <a:extLst>
                    <a:ext uri="{FF2B5EF4-FFF2-40B4-BE49-F238E27FC236}">
                      <a16:creationId xmlns:a16="http://schemas.microsoft.com/office/drawing/2014/main" id="{2C6EEFCF-AA4B-26C3-6FEA-8A72B21D033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72" y="4174420"/>
                  <a:ext cx="1084977" cy="1204653"/>
                </a:xfrm>
                <a:prstGeom prst="triangle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1579D4BE-258A-C182-9117-C65813326EE0}"/>
                    </a:ext>
                  </a:extLst>
                </p:cNvPr>
                <p:cNvSpPr/>
                <p:nvPr/>
              </p:nvSpPr>
              <p:spPr>
                <a:xfrm>
                  <a:off x="804293" y="3378368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1579D4BE-258A-C182-9117-C65813326E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293" y="3378368"/>
                  <a:ext cx="612511" cy="612511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Isosceles Triangle 30">
                  <a:extLst>
                    <a:ext uri="{FF2B5EF4-FFF2-40B4-BE49-F238E27FC236}">
                      <a16:creationId xmlns:a16="http://schemas.microsoft.com/office/drawing/2014/main" id="{8F2EF0F1-26EC-4612-40DA-D1BBDC59014C}"/>
                    </a:ext>
                  </a:extLst>
                </p:cNvPr>
                <p:cNvSpPr/>
                <p:nvPr/>
              </p:nvSpPr>
              <p:spPr>
                <a:xfrm>
                  <a:off x="1095397" y="4725122"/>
                  <a:ext cx="869999" cy="653951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1" name="Isosceles Triangle 30">
                  <a:extLst>
                    <a:ext uri="{FF2B5EF4-FFF2-40B4-BE49-F238E27FC236}">
                      <a16:creationId xmlns:a16="http://schemas.microsoft.com/office/drawing/2014/main" id="{8F2EF0F1-26EC-4612-40DA-D1BBDC59014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5397" y="4725122"/>
                  <a:ext cx="869999" cy="653951"/>
                </a:xfrm>
                <a:prstGeom prst="triangl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8D5DB45B-533B-E849-8A47-BE24445D59B1}"/>
                    </a:ext>
                  </a:extLst>
                </p:cNvPr>
                <p:cNvSpPr/>
                <p:nvPr/>
              </p:nvSpPr>
              <p:spPr>
                <a:xfrm>
                  <a:off x="2420567" y="3364232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8D5DB45B-533B-E849-8A47-BE24445D59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0567" y="3364232"/>
                  <a:ext cx="1075751" cy="1237660"/>
                </a:xfrm>
                <a:prstGeom prst="triangle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DBCA999-8DC0-9098-FB48-AE1087F593CA}"/>
                </a:ext>
              </a:extLst>
            </p:cNvPr>
            <p:cNvCxnSpPr>
              <a:cxnSpLocks/>
              <a:stCxn id="30" idx="3"/>
              <a:endCxn id="29" idx="0"/>
            </p:cNvCxnSpPr>
            <p:nvPr/>
          </p:nvCxnSpPr>
          <p:spPr>
            <a:xfrm flipH="1">
              <a:off x="568061" y="3901179"/>
              <a:ext cx="325932" cy="2732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744797F-F7DE-97F3-FF6E-70DC1DDCA740}"/>
                </a:ext>
              </a:extLst>
            </p:cNvPr>
            <p:cNvCxnSpPr>
              <a:cxnSpLocks/>
              <a:stCxn id="30" idx="5"/>
              <a:endCxn id="59" idx="1"/>
            </p:cNvCxnSpPr>
            <p:nvPr/>
          </p:nvCxnSpPr>
          <p:spPr>
            <a:xfrm>
              <a:off x="1327104" y="3901179"/>
              <a:ext cx="394676" cy="1831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410D731-C65C-498A-7568-D9E87AB56EF3}"/>
                </a:ext>
              </a:extLst>
            </p:cNvPr>
            <p:cNvCxnSpPr>
              <a:cxnSpLocks/>
              <a:stCxn id="30" idx="7"/>
              <a:endCxn id="28" idx="3"/>
            </p:cNvCxnSpPr>
            <p:nvPr/>
          </p:nvCxnSpPr>
          <p:spPr>
            <a:xfrm flipV="1">
              <a:off x="1327104" y="3260396"/>
              <a:ext cx="391256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E51A72-E1F3-12DE-B72B-9ADDA8C223D5}"/>
                </a:ext>
              </a:extLst>
            </p:cNvPr>
            <p:cNvCxnSpPr>
              <a:cxnSpLocks/>
              <a:stCxn id="32" idx="0"/>
              <a:endCxn id="28" idx="5"/>
            </p:cNvCxnSpPr>
            <p:nvPr/>
          </p:nvCxnSpPr>
          <p:spPr>
            <a:xfrm flipH="1" flipV="1">
              <a:off x="2151471" y="3260396"/>
              <a:ext cx="806972" cy="1038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8E86B79-6E30-B984-DD39-77F1EE734F0F}"/>
                    </a:ext>
                  </a:extLst>
                </p:cNvPr>
                <p:cNvSpPr txBox="1"/>
                <p:nvPr/>
              </p:nvSpPr>
              <p:spPr>
                <a:xfrm>
                  <a:off x="239209" y="394002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8E86B79-6E30-B984-DD39-77F1EE734F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209" y="3940026"/>
                  <a:ext cx="36978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D37377-9D4D-8D7C-8200-32A6160CCCFF}"/>
                    </a:ext>
                  </a:extLst>
                </p:cNvPr>
                <p:cNvSpPr txBox="1"/>
                <p:nvPr/>
              </p:nvSpPr>
              <p:spPr>
                <a:xfrm>
                  <a:off x="932166" y="4044644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D37377-9D4D-8D7C-8200-32A6160CCC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2166" y="4044644"/>
                  <a:ext cx="773738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0508C7D2-E38C-7EE4-73DC-299152A31917}"/>
                    </a:ext>
                  </a:extLst>
                </p:cNvPr>
                <p:cNvSpPr txBox="1"/>
                <p:nvPr/>
              </p:nvSpPr>
              <p:spPr>
                <a:xfrm>
                  <a:off x="291179" y="3179566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0508C7D2-E38C-7EE4-73DC-299152A319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179" y="3179566"/>
                  <a:ext cx="773738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AB902FA-69DB-0439-2D99-AA29699CC6B3}"/>
                    </a:ext>
                  </a:extLst>
                </p:cNvPr>
                <p:cNvSpPr txBox="1"/>
                <p:nvPr/>
              </p:nvSpPr>
              <p:spPr>
                <a:xfrm>
                  <a:off x="968556" y="2621130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AB902FA-69DB-0439-2D99-AA29699CC6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556" y="2621130"/>
                  <a:ext cx="773738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D98147D4-25AB-AB4E-74C3-62B623CA8EBB}"/>
                    </a:ext>
                  </a:extLst>
                </p:cNvPr>
                <p:cNvSpPr txBox="1"/>
                <p:nvPr/>
              </p:nvSpPr>
              <p:spPr>
                <a:xfrm>
                  <a:off x="2476622" y="3272587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D98147D4-25AB-AB4E-74C3-62B623CA8E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6622" y="3272587"/>
                  <a:ext cx="36978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9C7BA64-67D6-292B-6912-550CBC90A422}"/>
                    </a:ext>
                  </a:extLst>
                </p:cNvPr>
                <p:cNvSpPr/>
                <p:nvPr/>
              </p:nvSpPr>
              <p:spPr>
                <a:xfrm>
                  <a:off x="1632080" y="3994639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9C7BA64-67D6-292B-6912-550CBC90A4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2080" y="3994639"/>
                  <a:ext cx="612511" cy="612511"/>
                </a:xfrm>
                <a:prstGeom prst="ellipse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FF39DA8C-B895-101C-CF55-99795016CCBA}"/>
                    </a:ext>
                  </a:extLst>
                </p:cNvPr>
                <p:cNvSpPr/>
                <p:nvPr/>
              </p:nvSpPr>
              <p:spPr>
                <a:xfrm>
                  <a:off x="1970408" y="4725122"/>
                  <a:ext cx="869999" cy="653951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FF39DA8C-B895-101C-CF55-99795016CC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0408" y="4725122"/>
                  <a:ext cx="869999" cy="653951"/>
                </a:xfrm>
                <a:prstGeom prst="triangle">
                  <a:avLst/>
                </a:prstGeom>
                <a:blipFill>
                  <a:blip r:embed="rId15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6EF9D228-EBDD-4AE6-93FE-BA18C66B99A2}"/>
                </a:ext>
              </a:extLst>
            </p:cNvPr>
            <p:cNvCxnSpPr>
              <a:cxnSpLocks/>
              <a:stCxn id="59" idx="3"/>
              <a:endCxn id="31" idx="0"/>
            </p:cNvCxnSpPr>
            <p:nvPr/>
          </p:nvCxnSpPr>
          <p:spPr>
            <a:xfrm flipH="1">
              <a:off x="1530397" y="4517450"/>
              <a:ext cx="191383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D9059CC-8849-ADB1-E738-A6B2C00EDEBD}"/>
                </a:ext>
              </a:extLst>
            </p:cNvPr>
            <p:cNvCxnSpPr>
              <a:cxnSpLocks/>
              <a:stCxn id="59" idx="5"/>
              <a:endCxn id="63" idx="0"/>
            </p:cNvCxnSpPr>
            <p:nvPr/>
          </p:nvCxnSpPr>
          <p:spPr>
            <a:xfrm>
              <a:off x="2154891" y="4517450"/>
              <a:ext cx="250517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04B02F9E-1880-E493-E071-FE1CA912DC8E}"/>
                    </a:ext>
                  </a:extLst>
                </p:cNvPr>
                <p:cNvSpPr/>
                <p:nvPr/>
              </p:nvSpPr>
              <p:spPr>
                <a:xfrm>
                  <a:off x="1302483" y="5507530"/>
                  <a:ext cx="476146" cy="47614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8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04B02F9E-1880-E493-E071-FE1CA912DC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2483" y="5507530"/>
                  <a:ext cx="476146" cy="476146"/>
                </a:xfrm>
                <a:prstGeom prst="ellipse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284A82A-4A90-A421-C3CD-653404692203}"/>
                </a:ext>
              </a:extLst>
            </p:cNvPr>
            <p:cNvCxnSpPr>
              <a:cxnSpLocks/>
              <a:stCxn id="70" idx="0"/>
              <a:endCxn id="31" idx="3"/>
            </p:cNvCxnSpPr>
            <p:nvPr/>
          </p:nvCxnSpPr>
          <p:spPr>
            <a:xfrm flipH="1" flipV="1">
              <a:off x="1530397" y="5379073"/>
              <a:ext cx="10159" cy="128457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44650BE5-1644-C668-066D-2B3D2096D59C}"/>
                    </a:ext>
                  </a:extLst>
                </p:cNvPr>
                <p:cNvSpPr/>
                <p:nvPr/>
              </p:nvSpPr>
              <p:spPr>
                <a:xfrm>
                  <a:off x="2162524" y="5510070"/>
                  <a:ext cx="476146" cy="47614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8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44650BE5-1644-C668-066D-2B3D2096D5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2524" y="5510070"/>
                  <a:ext cx="476146" cy="476146"/>
                </a:xfrm>
                <a:prstGeom prst="ellipse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9F048E1-C759-B57C-AD51-051719B5F906}"/>
                </a:ext>
              </a:extLst>
            </p:cNvPr>
            <p:cNvCxnSpPr>
              <a:cxnSpLocks/>
              <a:stCxn id="76" idx="0"/>
              <a:endCxn id="63" idx="3"/>
            </p:cNvCxnSpPr>
            <p:nvPr/>
          </p:nvCxnSpPr>
          <p:spPr>
            <a:xfrm flipV="1">
              <a:off x="2400597" y="5379073"/>
              <a:ext cx="4811" cy="130997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A97EE6A6-E40F-28B2-A707-C9D5A101EAE6}"/>
              </a:ext>
            </a:extLst>
          </p:cNvPr>
          <p:cNvGrpSpPr/>
          <p:nvPr/>
        </p:nvGrpSpPr>
        <p:grpSpPr>
          <a:xfrm>
            <a:off x="3777627" y="3313028"/>
            <a:ext cx="3837793" cy="3469270"/>
            <a:chOff x="4378760" y="2820523"/>
            <a:chExt cx="3837793" cy="34692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8F809D24-0EA0-AD2C-8CCB-3BC5F24F7F26}"/>
                    </a:ext>
                  </a:extLst>
                </p:cNvPr>
                <p:cNvSpPr/>
                <p:nvPr/>
              </p:nvSpPr>
              <p:spPr>
                <a:xfrm>
                  <a:off x="6531775" y="2936978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8F809D24-0EA0-AD2C-8CCB-3BC5F24F7F2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31775" y="2936978"/>
                  <a:ext cx="612511" cy="612511"/>
                </a:xfrm>
                <a:prstGeom prst="ellipse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Isosceles Triangle 135">
                  <a:extLst>
                    <a:ext uri="{FF2B5EF4-FFF2-40B4-BE49-F238E27FC236}">
                      <a16:creationId xmlns:a16="http://schemas.microsoft.com/office/drawing/2014/main" id="{35B1F3D4-194F-7932-CA70-04F0AC1A5EC5}"/>
                    </a:ext>
                  </a:extLst>
                </p:cNvPr>
                <p:cNvSpPr/>
                <p:nvPr/>
              </p:nvSpPr>
              <p:spPr>
                <a:xfrm>
                  <a:off x="4378760" y="5046478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Isosceles Triangle 135">
                  <a:extLst>
                    <a:ext uri="{FF2B5EF4-FFF2-40B4-BE49-F238E27FC236}">
                      <a16:creationId xmlns:a16="http://schemas.microsoft.com/office/drawing/2014/main" id="{35B1F3D4-194F-7932-CA70-04F0AC1A5EC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8760" y="5046478"/>
                  <a:ext cx="1084977" cy="1204653"/>
                </a:xfrm>
                <a:prstGeom prst="triangle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6E235EB5-4F7E-74E6-B4C2-3E1AE8911C19}"/>
                    </a:ext>
                  </a:extLst>
                </p:cNvPr>
                <p:cNvSpPr/>
                <p:nvPr/>
              </p:nvSpPr>
              <p:spPr>
                <a:xfrm>
                  <a:off x="5707408" y="3577761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6E235EB5-4F7E-74E6-B4C2-3E1AE8911C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07408" y="3577761"/>
                  <a:ext cx="612511" cy="612511"/>
                </a:xfrm>
                <a:prstGeom prst="ellipse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Isosceles Triangle 138">
                  <a:extLst>
                    <a:ext uri="{FF2B5EF4-FFF2-40B4-BE49-F238E27FC236}">
                      <a16:creationId xmlns:a16="http://schemas.microsoft.com/office/drawing/2014/main" id="{9D516006-D536-C9F5-D25D-D09AD7CBA374}"/>
                    </a:ext>
                  </a:extLst>
                </p:cNvPr>
                <p:cNvSpPr/>
                <p:nvPr/>
              </p:nvSpPr>
              <p:spPr>
                <a:xfrm>
                  <a:off x="7140802" y="3563625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Isosceles Triangle 138">
                  <a:extLst>
                    <a:ext uri="{FF2B5EF4-FFF2-40B4-BE49-F238E27FC236}">
                      <a16:creationId xmlns:a16="http://schemas.microsoft.com/office/drawing/2014/main" id="{9D516006-D536-C9F5-D25D-D09AD7CBA3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40802" y="3563625"/>
                  <a:ext cx="1075751" cy="1237660"/>
                </a:xfrm>
                <a:prstGeom prst="triangle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9D174F5B-EC74-7DF2-ABEF-633091780687}"/>
                </a:ext>
              </a:extLst>
            </p:cNvPr>
            <p:cNvCxnSpPr>
              <a:cxnSpLocks/>
              <a:stCxn id="137" idx="3"/>
              <a:endCxn id="159" idx="7"/>
            </p:cNvCxnSpPr>
            <p:nvPr/>
          </p:nvCxnSpPr>
          <p:spPr>
            <a:xfrm flipH="1">
              <a:off x="5663346" y="4100572"/>
              <a:ext cx="133762" cy="2487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C7B8D9F9-6416-E827-E795-6F3123793DD2}"/>
                </a:ext>
              </a:extLst>
            </p:cNvPr>
            <p:cNvCxnSpPr>
              <a:cxnSpLocks/>
              <a:stCxn id="137" idx="5"/>
            </p:cNvCxnSpPr>
            <p:nvPr/>
          </p:nvCxnSpPr>
          <p:spPr>
            <a:xfrm>
              <a:off x="6230219" y="4100572"/>
              <a:ext cx="394676" cy="1831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60C68CB-DC8A-D45B-E834-15874F4A15CE}"/>
                </a:ext>
              </a:extLst>
            </p:cNvPr>
            <p:cNvCxnSpPr>
              <a:cxnSpLocks/>
              <a:stCxn id="137" idx="7"/>
              <a:endCxn id="135" idx="3"/>
            </p:cNvCxnSpPr>
            <p:nvPr/>
          </p:nvCxnSpPr>
          <p:spPr>
            <a:xfrm flipV="1">
              <a:off x="6230219" y="3459789"/>
              <a:ext cx="391256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D349555-8247-C1D8-969C-2A99C7630775}"/>
                </a:ext>
              </a:extLst>
            </p:cNvPr>
            <p:cNvCxnSpPr>
              <a:cxnSpLocks/>
              <a:stCxn id="139" idx="0"/>
              <a:endCxn id="135" idx="5"/>
            </p:cNvCxnSpPr>
            <p:nvPr/>
          </p:nvCxnSpPr>
          <p:spPr>
            <a:xfrm flipH="1" flipV="1">
              <a:off x="7054586" y="3459789"/>
              <a:ext cx="624092" cy="1038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88B2D769-7FC5-E189-559D-256522242E9C}"/>
                    </a:ext>
                  </a:extLst>
                </p:cNvPr>
                <p:cNvSpPr txBox="1"/>
                <p:nvPr/>
              </p:nvSpPr>
              <p:spPr>
                <a:xfrm>
                  <a:off x="4582437" y="4888692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88B2D769-7FC5-E189-559D-256522242E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37" y="4888692"/>
                  <a:ext cx="369781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26F12A-73C3-A545-8A6A-1FB7371A4210}"/>
                    </a:ext>
                  </a:extLst>
                </p:cNvPr>
                <p:cNvSpPr txBox="1"/>
                <p:nvPr/>
              </p:nvSpPr>
              <p:spPr>
                <a:xfrm>
                  <a:off x="5194294" y="3378959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26F12A-73C3-A545-8A6A-1FB7371A42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4294" y="3378959"/>
                  <a:ext cx="773738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E7DDC433-A39C-9D72-0893-3EE12F71DF52}"/>
                    </a:ext>
                  </a:extLst>
                </p:cNvPr>
                <p:cNvSpPr txBox="1"/>
                <p:nvPr/>
              </p:nvSpPr>
              <p:spPr>
                <a:xfrm>
                  <a:off x="5871671" y="2820523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E7DDC433-A39C-9D72-0893-3EE12F71DF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71671" y="2820523"/>
                  <a:ext cx="773738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0D538E86-780E-3019-582B-FDB16AE9B559}"/>
                    </a:ext>
                  </a:extLst>
                </p:cNvPr>
                <p:cNvSpPr txBox="1"/>
                <p:nvPr/>
              </p:nvSpPr>
              <p:spPr>
                <a:xfrm>
                  <a:off x="7379737" y="3471980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0D538E86-780E-3019-582B-FDB16AE9B5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9737" y="3471980"/>
                  <a:ext cx="369781" cy="369332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B8816186-073F-043E-FC13-8FAA2A388594}"/>
                </a:ext>
              </a:extLst>
            </p:cNvPr>
            <p:cNvGrpSpPr/>
            <p:nvPr/>
          </p:nvGrpSpPr>
          <p:grpSpPr>
            <a:xfrm>
              <a:off x="5587925" y="5031239"/>
              <a:ext cx="869999" cy="1258554"/>
              <a:chOff x="7671946" y="5192984"/>
              <a:chExt cx="869999" cy="12585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Isosceles Triangle 137">
                    <a:extLst>
                      <a:ext uri="{FF2B5EF4-FFF2-40B4-BE49-F238E27FC236}">
                        <a16:creationId xmlns:a16="http://schemas.microsoft.com/office/drawing/2014/main" id="{74A22E81-AB42-2FE9-9E89-350215CFD416}"/>
                      </a:ext>
                    </a:extLst>
                  </p:cNvPr>
                  <p:cNvSpPr/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Isosceles Triangle 137">
                    <a:extLst>
                      <a:ext uri="{FF2B5EF4-FFF2-40B4-BE49-F238E27FC236}">
                        <a16:creationId xmlns:a16="http://schemas.microsoft.com/office/drawing/2014/main" id="{74A22E81-AB42-2FE9-9E89-350215CFD41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C9792623-4F10-6F7E-FC1A-66157314FC92}"/>
                      </a:ext>
                    </a:extLst>
                  </p:cNvPr>
                  <p:cNvSpPr/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C9792623-4F10-6F7E-FC1A-66157314FC9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F1E1B38D-B8F5-89BD-8822-57A80C5777D7}"/>
                  </a:ext>
                </a:extLst>
              </p:cNvPr>
              <p:cNvCxnSpPr>
                <a:cxnSpLocks/>
                <a:stCxn id="153" idx="0"/>
                <a:endCxn id="138" idx="3"/>
              </p:cNvCxnSpPr>
              <p:nvPr/>
            </p:nvCxnSpPr>
            <p:spPr>
              <a:xfrm flipH="1" flipV="1">
                <a:off x="8106946" y="5846935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3F3ADB01-DD8A-7E18-1091-482C3EF244C6}"/>
                </a:ext>
              </a:extLst>
            </p:cNvPr>
            <p:cNvGrpSpPr/>
            <p:nvPr/>
          </p:nvGrpSpPr>
          <p:grpSpPr>
            <a:xfrm>
              <a:off x="6194563" y="4283732"/>
              <a:ext cx="869999" cy="1261094"/>
              <a:chOff x="6540271" y="4283732"/>
              <a:chExt cx="869999" cy="12610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Isosceles Triangle 149">
                    <a:extLst>
                      <a:ext uri="{FF2B5EF4-FFF2-40B4-BE49-F238E27FC236}">
                        <a16:creationId xmlns:a16="http://schemas.microsoft.com/office/drawing/2014/main" id="{DA48F5F6-29AE-2B9B-C661-FC0F9D14E43E}"/>
                      </a:ext>
                    </a:extLst>
                  </p:cNvPr>
                  <p:cNvSpPr/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0" name="Isosceles Triangle 149">
                    <a:extLst>
                      <a:ext uri="{FF2B5EF4-FFF2-40B4-BE49-F238E27FC236}">
                        <a16:creationId xmlns:a16="http://schemas.microsoft.com/office/drawing/2014/main" id="{DA48F5F6-29AE-2B9B-C661-FC0F9D14E4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blipFill>
                    <a:blip r:embed="rId28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FA2F515E-F9F8-11B1-7B8F-6B879A34E224}"/>
                      </a:ext>
                    </a:extLst>
                  </p:cNvPr>
                  <p:cNvSpPr/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FA2F515E-F9F8-11B1-7B8F-6B879A34E22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0972C351-F425-B44E-0B07-B669029C0077}"/>
                  </a:ext>
                </a:extLst>
              </p:cNvPr>
              <p:cNvCxnSpPr>
                <a:cxnSpLocks/>
                <a:stCxn id="155" idx="0"/>
                <a:endCxn id="150" idx="3"/>
              </p:cNvCxnSpPr>
              <p:nvPr/>
            </p:nvCxnSpPr>
            <p:spPr>
              <a:xfrm flipV="1">
                <a:off x="6970460" y="493768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C665C09B-FCE3-FD4E-BB9E-596B4AC626E5}"/>
                    </a:ext>
                  </a:extLst>
                </p:cNvPr>
                <p:cNvSpPr/>
                <p:nvPr/>
              </p:nvSpPr>
              <p:spPr>
                <a:xfrm>
                  <a:off x="5140535" y="425965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C665C09B-FCE3-FD4E-BB9E-596B4AC626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0535" y="4259650"/>
                  <a:ext cx="612511" cy="612511"/>
                </a:xfrm>
                <a:prstGeom prst="ellipse">
                  <a:avLst/>
                </a:prstGeom>
                <a:blipFill>
                  <a:blip r:embed="rId30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EC4B5B0F-33AE-6957-F3BD-9DD89F822A3F}"/>
                </a:ext>
              </a:extLst>
            </p:cNvPr>
            <p:cNvCxnSpPr>
              <a:cxnSpLocks/>
              <a:stCxn id="159" idx="3"/>
            </p:cNvCxnSpPr>
            <p:nvPr/>
          </p:nvCxnSpPr>
          <p:spPr>
            <a:xfrm flipH="1">
              <a:off x="4904303" y="4782461"/>
              <a:ext cx="325932" cy="2732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7DAE403D-175A-E073-47F4-74F08CC347DC}"/>
                </a:ext>
              </a:extLst>
            </p:cNvPr>
            <p:cNvCxnSpPr>
              <a:cxnSpLocks/>
              <a:stCxn id="159" idx="5"/>
              <a:endCxn id="138" idx="0"/>
            </p:cNvCxnSpPr>
            <p:nvPr/>
          </p:nvCxnSpPr>
          <p:spPr>
            <a:xfrm>
              <a:off x="5663346" y="4782461"/>
              <a:ext cx="359579" cy="2487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680E6224-B30D-AB0B-1DD3-2319A9852042}"/>
                    </a:ext>
                  </a:extLst>
                </p:cNvPr>
                <p:cNvSpPr txBox="1"/>
                <p:nvPr/>
              </p:nvSpPr>
              <p:spPr>
                <a:xfrm>
                  <a:off x="4605876" y="405937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680E6224-B30D-AB0B-1DD3-2319A98520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5876" y="4059371"/>
                  <a:ext cx="773738" cy="369332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E5E38041-E10B-4A4D-A3C2-68BEEB799918}"/>
              </a:ext>
            </a:extLst>
          </p:cNvPr>
          <p:cNvGrpSpPr/>
          <p:nvPr/>
        </p:nvGrpSpPr>
        <p:grpSpPr>
          <a:xfrm>
            <a:off x="8270097" y="3441735"/>
            <a:ext cx="3918102" cy="2771603"/>
            <a:chOff x="8140409" y="588651"/>
            <a:chExt cx="3918102" cy="27716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Isosceles Triangle 169">
                  <a:extLst>
                    <a:ext uri="{FF2B5EF4-FFF2-40B4-BE49-F238E27FC236}">
                      <a16:creationId xmlns:a16="http://schemas.microsoft.com/office/drawing/2014/main" id="{C25823D2-DAC3-871C-723F-191069584EC5}"/>
                    </a:ext>
                  </a:extLst>
                </p:cNvPr>
                <p:cNvSpPr/>
                <p:nvPr/>
              </p:nvSpPr>
              <p:spPr>
                <a:xfrm>
                  <a:off x="8140409" y="2112531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Isosceles Triangle 169">
                  <a:extLst>
                    <a:ext uri="{FF2B5EF4-FFF2-40B4-BE49-F238E27FC236}">
                      <a16:creationId xmlns:a16="http://schemas.microsoft.com/office/drawing/2014/main" id="{C25823D2-DAC3-871C-723F-191069584EC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0409" y="2112531"/>
                  <a:ext cx="1084977" cy="1204653"/>
                </a:xfrm>
                <a:prstGeom prst="triangle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4C113044-D157-8620-6804-52D9DA4967AE}"/>
                    </a:ext>
                  </a:extLst>
                </p:cNvPr>
                <p:cNvSpPr txBox="1"/>
                <p:nvPr/>
              </p:nvSpPr>
              <p:spPr>
                <a:xfrm>
                  <a:off x="8344086" y="1954745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4C113044-D157-8620-6804-52D9DA4967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4086" y="1954745"/>
                  <a:ext cx="369781" cy="369332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99054CB1-B927-D8F8-9D76-8BEA4252BC30}"/>
                </a:ext>
              </a:extLst>
            </p:cNvPr>
            <p:cNvGrpSpPr/>
            <p:nvPr/>
          </p:nvGrpSpPr>
          <p:grpSpPr>
            <a:xfrm>
              <a:off x="9176854" y="2097292"/>
              <a:ext cx="869999" cy="1258554"/>
              <a:chOff x="7671946" y="5192984"/>
              <a:chExt cx="869999" cy="12585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3" name="Isosceles Triangle 172">
                    <a:extLst>
                      <a:ext uri="{FF2B5EF4-FFF2-40B4-BE49-F238E27FC236}">
                        <a16:creationId xmlns:a16="http://schemas.microsoft.com/office/drawing/2014/main" id="{33E3DEA3-62F5-9A21-A1AF-32B5934C0028}"/>
                      </a:ext>
                    </a:extLst>
                  </p:cNvPr>
                  <p:cNvSpPr/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3" name="Isosceles Triangle 172">
                    <a:extLst>
                      <a:ext uri="{FF2B5EF4-FFF2-40B4-BE49-F238E27FC236}">
                        <a16:creationId xmlns:a16="http://schemas.microsoft.com/office/drawing/2014/main" id="{33E3DEA3-62F5-9A21-A1AF-32B5934C002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A3A04AC9-36A0-F0D6-51CD-09EA0CC8A9FC}"/>
                      </a:ext>
                    </a:extLst>
                  </p:cNvPr>
                  <p:cNvSpPr/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A3A04AC9-36A0-F0D6-51CD-09EA0CC8A9F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457CD7AD-B073-71BC-32B2-1F83D3698991}"/>
                  </a:ext>
                </a:extLst>
              </p:cNvPr>
              <p:cNvCxnSpPr>
                <a:cxnSpLocks/>
                <a:stCxn id="174" idx="0"/>
                <a:endCxn id="173" idx="3"/>
              </p:cNvCxnSpPr>
              <p:nvPr/>
            </p:nvCxnSpPr>
            <p:spPr>
              <a:xfrm flipH="1" flipV="1">
                <a:off x="8106946" y="5846935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452292C6-8418-3C31-7700-3D9FF2963B66}"/>
                    </a:ext>
                  </a:extLst>
                </p:cNvPr>
                <p:cNvSpPr/>
                <p:nvPr/>
              </p:nvSpPr>
              <p:spPr>
                <a:xfrm>
                  <a:off x="8729464" y="132570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452292C6-8418-3C31-7700-3D9FF2963B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9464" y="1325703"/>
                  <a:ext cx="612511" cy="612511"/>
                </a:xfrm>
                <a:prstGeom prst="ellipse">
                  <a:avLst/>
                </a:prstGeom>
                <a:blipFill>
                  <a:blip r:embed="rId3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B368218B-D599-293E-8520-1EDF1AF788AE}"/>
                </a:ext>
              </a:extLst>
            </p:cNvPr>
            <p:cNvCxnSpPr>
              <a:cxnSpLocks/>
              <a:stCxn id="176" idx="3"/>
              <a:endCxn id="170" idx="0"/>
            </p:cNvCxnSpPr>
            <p:nvPr/>
          </p:nvCxnSpPr>
          <p:spPr>
            <a:xfrm flipH="1">
              <a:off x="8682898" y="1848514"/>
              <a:ext cx="136266" cy="2640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8E236D99-EEC0-660E-D756-8D23C54FBEEC}"/>
                </a:ext>
              </a:extLst>
            </p:cNvPr>
            <p:cNvCxnSpPr>
              <a:cxnSpLocks/>
              <a:stCxn id="176" idx="5"/>
              <a:endCxn id="173" idx="0"/>
            </p:cNvCxnSpPr>
            <p:nvPr/>
          </p:nvCxnSpPr>
          <p:spPr>
            <a:xfrm>
              <a:off x="9252275" y="1848514"/>
              <a:ext cx="359579" cy="2487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88AB6AFA-9DBC-21DE-A2FA-96A3FBADDA7E}"/>
                    </a:ext>
                  </a:extLst>
                </p:cNvPr>
                <p:cNvSpPr/>
                <p:nvPr/>
              </p:nvSpPr>
              <p:spPr>
                <a:xfrm>
                  <a:off x="9696812" y="653978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88AB6AFA-9DBC-21DE-A2FA-96A3FBADDA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96812" y="653978"/>
                  <a:ext cx="612511" cy="612511"/>
                </a:xfrm>
                <a:prstGeom prst="ellipse">
                  <a:avLst/>
                </a:prstGeom>
                <a:blipFill>
                  <a:blip r:embed="rId3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C5D3DFF8-4333-B418-38AD-CF4E9D93458D}"/>
                </a:ext>
              </a:extLst>
            </p:cNvPr>
            <p:cNvCxnSpPr>
              <a:cxnSpLocks/>
              <a:stCxn id="179" idx="3"/>
              <a:endCxn id="176" idx="7"/>
            </p:cNvCxnSpPr>
            <p:nvPr/>
          </p:nvCxnSpPr>
          <p:spPr>
            <a:xfrm flipH="1">
              <a:off x="9252275" y="1176789"/>
              <a:ext cx="534237" cy="238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D83976AB-65B2-8850-79A9-42465DB338BE}"/>
                    </a:ext>
                  </a:extLst>
                </p:cNvPr>
                <p:cNvSpPr/>
                <p:nvPr/>
              </p:nvSpPr>
              <p:spPr>
                <a:xfrm>
                  <a:off x="10709178" y="130962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D83976AB-65B2-8850-79A9-42465DB338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09178" y="1309625"/>
                  <a:ext cx="612511" cy="612511"/>
                </a:xfrm>
                <a:prstGeom prst="ellipse">
                  <a:avLst/>
                </a:prstGeom>
                <a:blipFill>
                  <a:blip r:embed="rId3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B33CF570-0BE4-CFC1-9D13-EDE157E161A5}"/>
                </a:ext>
              </a:extLst>
            </p:cNvPr>
            <p:cNvCxnSpPr>
              <a:cxnSpLocks/>
              <a:stCxn id="179" idx="5"/>
              <a:endCxn id="184" idx="1"/>
            </p:cNvCxnSpPr>
            <p:nvPr/>
          </p:nvCxnSpPr>
          <p:spPr>
            <a:xfrm>
              <a:off x="10219623" y="1176789"/>
              <a:ext cx="579255" cy="222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69C87E80-31C8-E02F-3628-0BCC11D8902C}"/>
                </a:ext>
              </a:extLst>
            </p:cNvPr>
            <p:cNvGrpSpPr/>
            <p:nvPr/>
          </p:nvGrpSpPr>
          <p:grpSpPr>
            <a:xfrm>
              <a:off x="10108368" y="2099160"/>
              <a:ext cx="869999" cy="1261094"/>
              <a:chOff x="6540271" y="4283732"/>
              <a:chExt cx="869999" cy="12610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0" name="Isosceles Triangle 189">
                    <a:extLst>
                      <a:ext uri="{FF2B5EF4-FFF2-40B4-BE49-F238E27FC236}">
                        <a16:creationId xmlns:a16="http://schemas.microsoft.com/office/drawing/2014/main" id="{5D4DF5AF-C25E-2F47-6BE2-A399D674056B}"/>
                      </a:ext>
                    </a:extLst>
                  </p:cNvPr>
                  <p:cNvSpPr/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0" name="Isosceles Triangle 189">
                    <a:extLst>
                      <a:ext uri="{FF2B5EF4-FFF2-40B4-BE49-F238E27FC236}">
                        <a16:creationId xmlns:a16="http://schemas.microsoft.com/office/drawing/2014/main" id="{5D4DF5AF-C25E-2F47-6BE2-A399D674056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blipFill>
                    <a:blip r:embed="rId39"/>
                    <a:stretch>
                      <a:fillRect b="-45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EB784F25-9843-9BE9-7020-6E352EB3FEB5}"/>
                      </a:ext>
                    </a:extLst>
                  </p:cNvPr>
                  <p:cNvSpPr/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EB784F25-9843-9BE9-7020-6E352EB3FEB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blipFill>
                    <a:blip r:embed="rId40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B8ED8602-70AC-B60A-9584-F249BE0C49F5}"/>
                  </a:ext>
                </a:extLst>
              </p:cNvPr>
              <p:cNvCxnSpPr>
                <a:cxnSpLocks/>
                <a:stCxn id="191" idx="0"/>
                <a:endCxn id="190" idx="3"/>
              </p:cNvCxnSpPr>
              <p:nvPr/>
            </p:nvCxnSpPr>
            <p:spPr>
              <a:xfrm flipV="1">
                <a:off x="6970460" y="493768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B1F243D2-573D-DDB7-0020-990CC6487B3C}"/>
                </a:ext>
              </a:extLst>
            </p:cNvPr>
            <p:cNvCxnSpPr>
              <a:cxnSpLocks/>
              <a:stCxn id="190" idx="0"/>
              <a:endCxn id="184" idx="3"/>
            </p:cNvCxnSpPr>
            <p:nvPr/>
          </p:nvCxnSpPr>
          <p:spPr>
            <a:xfrm flipV="1">
              <a:off x="10543368" y="1832436"/>
              <a:ext cx="255510" cy="2667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Isosceles Triangle 199">
                  <a:extLst>
                    <a:ext uri="{FF2B5EF4-FFF2-40B4-BE49-F238E27FC236}">
                      <a16:creationId xmlns:a16="http://schemas.microsoft.com/office/drawing/2014/main" id="{28B5D586-A402-959F-4FDB-13C6689E7A03}"/>
                    </a:ext>
                  </a:extLst>
                </p:cNvPr>
                <p:cNvSpPr/>
                <p:nvPr/>
              </p:nvSpPr>
              <p:spPr>
                <a:xfrm>
                  <a:off x="10982760" y="2112436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0" name="Isosceles Triangle 199">
                  <a:extLst>
                    <a:ext uri="{FF2B5EF4-FFF2-40B4-BE49-F238E27FC236}">
                      <a16:creationId xmlns:a16="http://schemas.microsoft.com/office/drawing/2014/main" id="{28B5D586-A402-959F-4FDB-13C6689E7A0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82760" y="2112436"/>
                  <a:ext cx="1075751" cy="1237660"/>
                </a:xfrm>
                <a:prstGeom prst="triangle">
                  <a:avLst/>
                </a:prstGeom>
                <a:blipFill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9E3D8FA9-E98C-9904-CBAA-D3635057EA08}"/>
                </a:ext>
              </a:extLst>
            </p:cNvPr>
            <p:cNvCxnSpPr>
              <a:cxnSpLocks/>
              <a:stCxn id="184" idx="5"/>
              <a:endCxn id="200" idx="0"/>
            </p:cNvCxnSpPr>
            <p:nvPr/>
          </p:nvCxnSpPr>
          <p:spPr>
            <a:xfrm>
              <a:off x="11231989" y="1832436"/>
              <a:ext cx="288647" cy="2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0B7D7CDD-9A28-E18F-A378-2680AEEB2E55}"/>
                    </a:ext>
                  </a:extLst>
                </p:cNvPr>
                <p:cNvSpPr txBox="1"/>
                <p:nvPr/>
              </p:nvSpPr>
              <p:spPr>
                <a:xfrm>
                  <a:off x="8451648" y="1044905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0B7D7CDD-9A28-E18F-A378-2680AEEB2E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1648" y="1044905"/>
                  <a:ext cx="773738" cy="369332"/>
                </a:xfrm>
                <a:prstGeom prst="rect">
                  <a:avLst/>
                </a:prstGeom>
                <a:blipFill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DF9DF62C-47F9-B2E9-36A2-A550465CB1E6}"/>
                    </a:ext>
                  </a:extLst>
                </p:cNvPr>
                <p:cNvSpPr txBox="1"/>
                <p:nvPr/>
              </p:nvSpPr>
              <p:spPr>
                <a:xfrm>
                  <a:off x="9071953" y="58865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DF9DF62C-47F9-B2E9-36A2-A550465CB1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71953" y="588651"/>
                  <a:ext cx="773738" cy="369332"/>
                </a:xfrm>
                <a:prstGeom prst="rect">
                  <a:avLst/>
                </a:prstGeom>
                <a:blipFill>
                  <a:blip r:embed="rId4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ACA3E047-9D22-A0B0-4202-55FC2D21415A}"/>
                    </a:ext>
                  </a:extLst>
                </p:cNvPr>
                <p:cNvSpPr txBox="1"/>
                <p:nvPr/>
              </p:nvSpPr>
              <p:spPr>
                <a:xfrm>
                  <a:off x="10108368" y="1367745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ACA3E047-9D22-A0B0-4202-55FC2D2141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08368" y="1367745"/>
                  <a:ext cx="773738" cy="369332"/>
                </a:xfrm>
                <a:prstGeom prst="rect">
                  <a:avLst/>
                </a:prstGeom>
                <a:blipFill>
                  <a:blip r:embed="rId4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F1177122-3180-10D4-692A-E74CE5ABFC12}"/>
                    </a:ext>
                  </a:extLst>
                </p:cNvPr>
                <p:cNvSpPr txBox="1"/>
                <p:nvPr/>
              </p:nvSpPr>
              <p:spPr>
                <a:xfrm>
                  <a:off x="11150854" y="1964587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F1177122-3180-10D4-692A-E74CE5ABFC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50854" y="1964587"/>
                  <a:ext cx="369781" cy="369332"/>
                </a:xfrm>
                <a:prstGeom prst="rect">
                  <a:avLst/>
                </a:prstGeom>
                <a:blipFill>
                  <a:blip r:embed="rId4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5" name="Arrow: Right 214">
                <a:extLst>
                  <a:ext uri="{FF2B5EF4-FFF2-40B4-BE49-F238E27FC236}">
                    <a16:creationId xmlns:a16="http://schemas.microsoft.com/office/drawing/2014/main" id="{2DAE4AAD-4DCC-1580-C1EC-074617400EC7}"/>
                  </a:ext>
                </a:extLst>
              </p:cNvPr>
              <p:cNvSpPr/>
              <p:nvPr/>
            </p:nvSpPr>
            <p:spPr>
              <a:xfrm>
                <a:off x="7390965" y="3689910"/>
                <a:ext cx="1287919" cy="11055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Rotate Right at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15" name="Arrow: Right 214">
                <a:extLst>
                  <a:ext uri="{FF2B5EF4-FFF2-40B4-BE49-F238E27FC236}">
                    <a16:creationId xmlns:a16="http://schemas.microsoft.com/office/drawing/2014/main" id="{2DAE4AAD-4DCC-1580-C1EC-074617400E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965" y="3689910"/>
                <a:ext cx="1287919" cy="1105505"/>
              </a:xfrm>
              <a:prstGeom prst="rightArrow">
                <a:avLst/>
              </a:prstGeom>
              <a:blipFill>
                <a:blip r:embed="rId4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98263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9D1-38EF-34FB-AA19-B51EE438C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RL in General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56289"/>
                <a:ext cx="10515600" cy="4820674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Imbalance caused by inserting in the right child’s left subtree</a:t>
                </a:r>
              </a:p>
              <a:p>
                <a:r>
                  <a:rPr lang="en-US" dirty="0"/>
                  <a:t>Rotate right at the right child</a:t>
                </a:r>
              </a:p>
              <a:p>
                <a:r>
                  <a:rPr lang="en-US" dirty="0"/>
                  <a:t>Rotate left at the unbalanced node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56289"/>
                <a:ext cx="10515600" cy="4820674"/>
              </a:xfrm>
              <a:blipFill>
                <a:blip r:embed="rId2"/>
                <a:stretch>
                  <a:fillRect l="-1043" t="-2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Arrow: Right 56">
                <a:extLst>
                  <a:ext uri="{FF2B5EF4-FFF2-40B4-BE49-F238E27FC236}">
                    <a16:creationId xmlns:a16="http://schemas.microsoft.com/office/drawing/2014/main" id="{2579B664-35B2-8BC9-C7AE-59DC3F70286E}"/>
                  </a:ext>
                </a:extLst>
              </p:cNvPr>
              <p:cNvSpPr/>
              <p:nvPr/>
            </p:nvSpPr>
            <p:spPr>
              <a:xfrm>
                <a:off x="3025687" y="3743675"/>
                <a:ext cx="1213048" cy="11055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Rotate Right at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57" name="Arrow: Right 56">
                <a:extLst>
                  <a:ext uri="{FF2B5EF4-FFF2-40B4-BE49-F238E27FC236}">
                    <a16:creationId xmlns:a16="http://schemas.microsoft.com/office/drawing/2014/main" id="{2579B664-35B2-8BC9-C7AE-59DC3F7028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687" y="3743675"/>
                <a:ext cx="1213048" cy="1105505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10C3AA56-9E9C-D85E-FA44-02B025396446}"/>
              </a:ext>
            </a:extLst>
          </p:cNvPr>
          <p:cNvGrpSpPr/>
          <p:nvPr/>
        </p:nvGrpSpPr>
        <p:grpSpPr>
          <a:xfrm>
            <a:off x="102706" y="3496659"/>
            <a:ext cx="3693255" cy="3248631"/>
            <a:chOff x="102706" y="3496659"/>
            <a:chExt cx="3693255" cy="32486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1B98852D-205A-51D4-3306-7B5B8D49C4F2}"/>
                    </a:ext>
                  </a:extLst>
                </p:cNvPr>
                <p:cNvSpPr/>
                <p:nvPr/>
              </p:nvSpPr>
              <p:spPr>
                <a:xfrm>
                  <a:off x="1450820" y="3496659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1B98852D-205A-51D4-3306-7B5B8D49C4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50820" y="3496659"/>
                  <a:ext cx="612511" cy="612511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Isosceles Triangle 28">
                  <a:extLst>
                    <a:ext uri="{FF2B5EF4-FFF2-40B4-BE49-F238E27FC236}">
                      <a16:creationId xmlns:a16="http://schemas.microsoft.com/office/drawing/2014/main" id="{2C6EEFCF-AA4B-26C3-6FEA-8A72B21D0331}"/>
                    </a:ext>
                  </a:extLst>
                </p:cNvPr>
                <p:cNvSpPr/>
                <p:nvPr/>
              </p:nvSpPr>
              <p:spPr>
                <a:xfrm>
                  <a:off x="102706" y="4414804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Isosceles Triangle 28">
                  <a:extLst>
                    <a:ext uri="{FF2B5EF4-FFF2-40B4-BE49-F238E27FC236}">
                      <a16:creationId xmlns:a16="http://schemas.microsoft.com/office/drawing/2014/main" id="{2C6EEFCF-AA4B-26C3-6FEA-8A72B21D033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706" y="4414804"/>
                  <a:ext cx="1084977" cy="1204653"/>
                </a:xfrm>
                <a:prstGeom prst="triangle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1579D4BE-258A-C182-9117-C65813326EE0}"/>
                    </a:ext>
                  </a:extLst>
                </p:cNvPr>
                <p:cNvSpPr/>
                <p:nvPr/>
              </p:nvSpPr>
              <p:spPr>
                <a:xfrm>
                  <a:off x="2169594" y="414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1579D4BE-258A-C182-9117-C65813326E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9594" y="4149747"/>
                  <a:ext cx="612511" cy="612511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Isosceles Triangle 30">
                  <a:extLst>
                    <a:ext uri="{FF2B5EF4-FFF2-40B4-BE49-F238E27FC236}">
                      <a16:creationId xmlns:a16="http://schemas.microsoft.com/office/drawing/2014/main" id="{8F2EF0F1-26EC-4612-40DA-D1BBDC59014C}"/>
                    </a:ext>
                  </a:extLst>
                </p:cNvPr>
                <p:cNvSpPr/>
                <p:nvPr/>
              </p:nvSpPr>
              <p:spPr>
                <a:xfrm>
                  <a:off x="917557" y="5484196"/>
                  <a:ext cx="869999" cy="653951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1" name="Isosceles Triangle 30">
                  <a:extLst>
                    <a:ext uri="{FF2B5EF4-FFF2-40B4-BE49-F238E27FC236}">
                      <a16:creationId xmlns:a16="http://schemas.microsoft.com/office/drawing/2014/main" id="{8F2EF0F1-26EC-4612-40DA-D1BBDC59014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7557" y="5484196"/>
                  <a:ext cx="869999" cy="653951"/>
                </a:xfrm>
                <a:prstGeom prst="triangl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8D5DB45B-533B-E849-8A47-BE24445D59B1}"/>
                    </a:ext>
                  </a:extLst>
                </p:cNvPr>
                <p:cNvSpPr/>
                <p:nvPr/>
              </p:nvSpPr>
              <p:spPr>
                <a:xfrm>
                  <a:off x="2720210" y="4904914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8D5DB45B-533B-E849-8A47-BE24445D59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0210" y="4904914"/>
                  <a:ext cx="1075751" cy="1237660"/>
                </a:xfrm>
                <a:prstGeom prst="triangle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DBCA999-8DC0-9098-FB48-AE1087F593CA}"/>
                </a:ext>
              </a:extLst>
            </p:cNvPr>
            <p:cNvCxnSpPr>
              <a:cxnSpLocks/>
              <a:stCxn id="28" idx="3"/>
              <a:endCxn id="29" idx="0"/>
            </p:cNvCxnSpPr>
            <p:nvPr/>
          </p:nvCxnSpPr>
          <p:spPr>
            <a:xfrm flipH="1">
              <a:off x="645195" y="4019470"/>
              <a:ext cx="895325" cy="3953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744797F-F7DE-97F3-FF6E-70DC1DDCA740}"/>
                </a:ext>
              </a:extLst>
            </p:cNvPr>
            <p:cNvCxnSpPr>
              <a:cxnSpLocks/>
              <a:stCxn id="30" idx="3"/>
              <a:endCxn id="59" idx="7"/>
            </p:cNvCxnSpPr>
            <p:nvPr/>
          </p:nvCxnSpPr>
          <p:spPr>
            <a:xfrm flipH="1">
              <a:off x="1977051" y="4672558"/>
              <a:ext cx="282243" cy="1708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410D731-C65C-498A-7568-D9E87AB56EF3}"/>
                </a:ext>
              </a:extLst>
            </p:cNvPr>
            <p:cNvCxnSpPr>
              <a:cxnSpLocks/>
              <a:stCxn id="30" idx="1"/>
              <a:endCxn id="28" idx="5"/>
            </p:cNvCxnSpPr>
            <p:nvPr/>
          </p:nvCxnSpPr>
          <p:spPr>
            <a:xfrm flipH="1" flipV="1">
              <a:off x="1973631" y="4019470"/>
              <a:ext cx="285663" cy="2199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E51A72-E1F3-12DE-B72B-9ADDA8C223D5}"/>
                </a:ext>
              </a:extLst>
            </p:cNvPr>
            <p:cNvCxnSpPr>
              <a:cxnSpLocks/>
              <a:stCxn id="32" idx="0"/>
              <a:endCxn id="30" idx="5"/>
            </p:cNvCxnSpPr>
            <p:nvPr/>
          </p:nvCxnSpPr>
          <p:spPr>
            <a:xfrm flipH="1" flipV="1">
              <a:off x="2692405" y="4672558"/>
              <a:ext cx="565681" cy="2323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8E86B79-6E30-B984-DD39-77F1EE734F0F}"/>
                    </a:ext>
                  </a:extLst>
                </p:cNvPr>
                <p:cNvSpPr txBox="1"/>
                <p:nvPr/>
              </p:nvSpPr>
              <p:spPr>
                <a:xfrm>
                  <a:off x="352905" y="4252409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8E86B79-6E30-B984-DD39-77F1EE734F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905" y="4252409"/>
                  <a:ext cx="36978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D37377-9D4D-8D7C-8200-32A6160CCCFF}"/>
                    </a:ext>
                  </a:extLst>
                </p:cNvPr>
                <p:cNvSpPr txBox="1"/>
                <p:nvPr/>
              </p:nvSpPr>
              <p:spPr>
                <a:xfrm>
                  <a:off x="957078" y="454819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BD37377-9D4D-8D7C-8200-32A6160CCC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7078" y="4548191"/>
                  <a:ext cx="773738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0508C7D2-E38C-7EE4-73DC-299152A31917}"/>
                    </a:ext>
                  </a:extLst>
                </p:cNvPr>
                <p:cNvSpPr txBox="1"/>
                <p:nvPr/>
              </p:nvSpPr>
              <p:spPr>
                <a:xfrm>
                  <a:off x="1525171" y="4121093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0508C7D2-E38C-7EE4-73DC-299152A319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5171" y="4121093"/>
                  <a:ext cx="773738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AB902FA-69DB-0439-2D99-AA29699CC6B3}"/>
                    </a:ext>
                  </a:extLst>
                </p:cNvPr>
                <p:cNvSpPr txBox="1"/>
                <p:nvPr/>
              </p:nvSpPr>
              <p:spPr>
                <a:xfrm>
                  <a:off x="769980" y="3592372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AB902FA-69DB-0439-2D99-AA29699CC6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980" y="3592372"/>
                  <a:ext cx="773738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D98147D4-25AB-AB4E-74C3-62B623CA8EBB}"/>
                    </a:ext>
                  </a:extLst>
                </p:cNvPr>
                <p:cNvSpPr txBox="1"/>
                <p:nvPr/>
              </p:nvSpPr>
              <p:spPr>
                <a:xfrm>
                  <a:off x="2910336" y="4786812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D98147D4-25AB-AB4E-74C3-62B623CA8E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0336" y="4786812"/>
                  <a:ext cx="36978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9C7BA64-67D6-292B-6912-550CBC90A422}"/>
                    </a:ext>
                  </a:extLst>
                </p:cNvPr>
                <p:cNvSpPr/>
                <p:nvPr/>
              </p:nvSpPr>
              <p:spPr>
                <a:xfrm>
                  <a:off x="1454240" y="475371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9C7BA64-67D6-292B-6912-550CBC90A4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54240" y="4753713"/>
                  <a:ext cx="612511" cy="612511"/>
                </a:xfrm>
                <a:prstGeom prst="ellipse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FF39DA8C-B895-101C-CF55-99795016CCBA}"/>
                    </a:ext>
                  </a:extLst>
                </p:cNvPr>
                <p:cNvSpPr/>
                <p:nvPr/>
              </p:nvSpPr>
              <p:spPr>
                <a:xfrm>
                  <a:off x="1792568" y="5484196"/>
                  <a:ext cx="869999" cy="653951"/>
                </a:xfrm>
                <a:prstGeom prst="triangl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FF39DA8C-B895-101C-CF55-99795016CC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92568" y="5484196"/>
                  <a:ext cx="869999" cy="653951"/>
                </a:xfrm>
                <a:prstGeom prst="triangle">
                  <a:avLst/>
                </a:prstGeom>
                <a:blipFill>
                  <a:blip r:embed="rId15"/>
                  <a:stretch>
                    <a:fillRect b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6EF9D228-EBDD-4AE6-93FE-BA18C66B99A2}"/>
                </a:ext>
              </a:extLst>
            </p:cNvPr>
            <p:cNvCxnSpPr>
              <a:cxnSpLocks/>
              <a:stCxn id="59" idx="3"/>
              <a:endCxn id="31" idx="0"/>
            </p:cNvCxnSpPr>
            <p:nvPr/>
          </p:nvCxnSpPr>
          <p:spPr>
            <a:xfrm flipH="1">
              <a:off x="1352557" y="5276524"/>
              <a:ext cx="191383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D9059CC-8849-ADB1-E738-A6B2C00EDEBD}"/>
                </a:ext>
              </a:extLst>
            </p:cNvPr>
            <p:cNvCxnSpPr>
              <a:cxnSpLocks/>
              <a:stCxn id="59" idx="5"/>
              <a:endCxn id="63" idx="0"/>
            </p:cNvCxnSpPr>
            <p:nvPr/>
          </p:nvCxnSpPr>
          <p:spPr>
            <a:xfrm>
              <a:off x="1977051" y="5276524"/>
              <a:ext cx="250517" cy="207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04B02F9E-1880-E493-E071-FE1CA912DC8E}"/>
                    </a:ext>
                  </a:extLst>
                </p:cNvPr>
                <p:cNvSpPr/>
                <p:nvPr/>
              </p:nvSpPr>
              <p:spPr>
                <a:xfrm>
                  <a:off x="1124643" y="6266604"/>
                  <a:ext cx="476146" cy="47614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8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04B02F9E-1880-E493-E071-FE1CA912DC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4643" y="6266604"/>
                  <a:ext cx="476146" cy="476146"/>
                </a:xfrm>
                <a:prstGeom prst="ellipse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284A82A-4A90-A421-C3CD-653404692203}"/>
                </a:ext>
              </a:extLst>
            </p:cNvPr>
            <p:cNvCxnSpPr>
              <a:cxnSpLocks/>
              <a:stCxn id="70" idx="0"/>
              <a:endCxn id="31" idx="3"/>
            </p:cNvCxnSpPr>
            <p:nvPr/>
          </p:nvCxnSpPr>
          <p:spPr>
            <a:xfrm flipH="1" flipV="1">
              <a:off x="1352557" y="6138147"/>
              <a:ext cx="10159" cy="128457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44650BE5-1644-C668-066D-2B3D2096D59C}"/>
                    </a:ext>
                  </a:extLst>
                </p:cNvPr>
                <p:cNvSpPr/>
                <p:nvPr/>
              </p:nvSpPr>
              <p:spPr>
                <a:xfrm>
                  <a:off x="1984684" y="6269144"/>
                  <a:ext cx="476146" cy="47614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8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44650BE5-1644-C668-066D-2B3D2096D5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84684" y="6269144"/>
                  <a:ext cx="476146" cy="476146"/>
                </a:xfrm>
                <a:prstGeom prst="ellipse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9F048E1-C759-B57C-AD51-051719B5F906}"/>
                </a:ext>
              </a:extLst>
            </p:cNvPr>
            <p:cNvCxnSpPr>
              <a:cxnSpLocks/>
              <a:stCxn id="76" idx="0"/>
              <a:endCxn id="63" idx="3"/>
            </p:cNvCxnSpPr>
            <p:nvPr/>
          </p:nvCxnSpPr>
          <p:spPr>
            <a:xfrm flipV="1">
              <a:off x="2222757" y="6138147"/>
              <a:ext cx="4811" cy="130997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E5E38041-E10B-4A4D-A3C2-68BEEB799918}"/>
              </a:ext>
            </a:extLst>
          </p:cNvPr>
          <p:cNvGrpSpPr/>
          <p:nvPr/>
        </p:nvGrpSpPr>
        <p:grpSpPr>
          <a:xfrm>
            <a:off x="8270097" y="3441735"/>
            <a:ext cx="3918102" cy="2771603"/>
            <a:chOff x="8140409" y="588651"/>
            <a:chExt cx="3918102" cy="27716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Isosceles Triangle 169">
                  <a:extLst>
                    <a:ext uri="{FF2B5EF4-FFF2-40B4-BE49-F238E27FC236}">
                      <a16:creationId xmlns:a16="http://schemas.microsoft.com/office/drawing/2014/main" id="{C25823D2-DAC3-871C-723F-191069584EC5}"/>
                    </a:ext>
                  </a:extLst>
                </p:cNvPr>
                <p:cNvSpPr/>
                <p:nvPr/>
              </p:nvSpPr>
              <p:spPr>
                <a:xfrm>
                  <a:off x="8140409" y="2112531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Isosceles Triangle 169">
                  <a:extLst>
                    <a:ext uri="{FF2B5EF4-FFF2-40B4-BE49-F238E27FC236}">
                      <a16:creationId xmlns:a16="http://schemas.microsoft.com/office/drawing/2014/main" id="{C25823D2-DAC3-871C-723F-191069584EC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0409" y="2112531"/>
                  <a:ext cx="1084977" cy="1204653"/>
                </a:xfrm>
                <a:prstGeom prst="triangle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4C113044-D157-8620-6804-52D9DA4967AE}"/>
                    </a:ext>
                  </a:extLst>
                </p:cNvPr>
                <p:cNvSpPr txBox="1"/>
                <p:nvPr/>
              </p:nvSpPr>
              <p:spPr>
                <a:xfrm>
                  <a:off x="8344086" y="1954745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4C113044-D157-8620-6804-52D9DA4967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4086" y="1954745"/>
                  <a:ext cx="369781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99054CB1-B927-D8F8-9D76-8BEA4252BC30}"/>
                </a:ext>
              </a:extLst>
            </p:cNvPr>
            <p:cNvGrpSpPr/>
            <p:nvPr/>
          </p:nvGrpSpPr>
          <p:grpSpPr>
            <a:xfrm>
              <a:off x="9176854" y="2097292"/>
              <a:ext cx="869999" cy="1258554"/>
              <a:chOff x="7671946" y="5192984"/>
              <a:chExt cx="869999" cy="12585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3" name="Isosceles Triangle 172">
                    <a:extLst>
                      <a:ext uri="{FF2B5EF4-FFF2-40B4-BE49-F238E27FC236}">
                        <a16:creationId xmlns:a16="http://schemas.microsoft.com/office/drawing/2014/main" id="{33E3DEA3-62F5-9A21-A1AF-32B5934C0028}"/>
                      </a:ext>
                    </a:extLst>
                  </p:cNvPr>
                  <p:cNvSpPr/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3" name="Isosceles Triangle 172">
                    <a:extLst>
                      <a:ext uri="{FF2B5EF4-FFF2-40B4-BE49-F238E27FC236}">
                        <a16:creationId xmlns:a16="http://schemas.microsoft.com/office/drawing/2014/main" id="{33E3DEA3-62F5-9A21-A1AF-32B5934C002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A3A04AC9-36A0-F0D6-51CD-09EA0CC8A9FC}"/>
                      </a:ext>
                    </a:extLst>
                  </p:cNvPr>
                  <p:cNvSpPr/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A3A04AC9-36A0-F0D6-51CD-09EA0CC8A9F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457CD7AD-B073-71BC-32B2-1F83D3698991}"/>
                  </a:ext>
                </a:extLst>
              </p:cNvPr>
              <p:cNvCxnSpPr>
                <a:cxnSpLocks/>
                <a:stCxn id="174" idx="0"/>
                <a:endCxn id="173" idx="3"/>
              </p:cNvCxnSpPr>
              <p:nvPr/>
            </p:nvCxnSpPr>
            <p:spPr>
              <a:xfrm flipH="1" flipV="1">
                <a:off x="8106946" y="5846935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452292C6-8418-3C31-7700-3D9FF2963B66}"/>
                    </a:ext>
                  </a:extLst>
                </p:cNvPr>
                <p:cNvSpPr/>
                <p:nvPr/>
              </p:nvSpPr>
              <p:spPr>
                <a:xfrm>
                  <a:off x="8729464" y="132570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452292C6-8418-3C31-7700-3D9FF2963B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9464" y="1325703"/>
                  <a:ext cx="612511" cy="612511"/>
                </a:xfrm>
                <a:prstGeom prst="ellipse">
                  <a:avLst/>
                </a:prstGeom>
                <a:blipFill>
                  <a:blip r:embed="rId2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B368218B-D599-293E-8520-1EDF1AF788AE}"/>
                </a:ext>
              </a:extLst>
            </p:cNvPr>
            <p:cNvCxnSpPr>
              <a:cxnSpLocks/>
              <a:stCxn id="176" idx="3"/>
              <a:endCxn id="170" idx="0"/>
            </p:cNvCxnSpPr>
            <p:nvPr/>
          </p:nvCxnSpPr>
          <p:spPr>
            <a:xfrm flipH="1">
              <a:off x="8682898" y="1848514"/>
              <a:ext cx="136266" cy="2640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8E236D99-EEC0-660E-D756-8D23C54FBEEC}"/>
                </a:ext>
              </a:extLst>
            </p:cNvPr>
            <p:cNvCxnSpPr>
              <a:cxnSpLocks/>
              <a:stCxn id="176" idx="5"/>
              <a:endCxn id="173" idx="0"/>
            </p:cNvCxnSpPr>
            <p:nvPr/>
          </p:nvCxnSpPr>
          <p:spPr>
            <a:xfrm>
              <a:off x="9252275" y="1848514"/>
              <a:ext cx="359579" cy="2487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88AB6AFA-9DBC-21DE-A2FA-96A3FBADDA7E}"/>
                    </a:ext>
                  </a:extLst>
                </p:cNvPr>
                <p:cNvSpPr/>
                <p:nvPr/>
              </p:nvSpPr>
              <p:spPr>
                <a:xfrm>
                  <a:off x="9696812" y="653978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88AB6AFA-9DBC-21DE-A2FA-96A3FBADDA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96812" y="653978"/>
                  <a:ext cx="612511" cy="612511"/>
                </a:xfrm>
                <a:prstGeom prst="ellipse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C5D3DFF8-4333-B418-38AD-CF4E9D93458D}"/>
                </a:ext>
              </a:extLst>
            </p:cNvPr>
            <p:cNvCxnSpPr>
              <a:cxnSpLocks/>
              <a:stCxn id="179" idx="3"/>
              <a:endCxn id="176" idx="7"/>
            </p:cNvCxnSpPr>
            <p:nvPr/>
          </p:nvCxnSpPr>
          <p:spPr>
            <a:xfrm flipH="1">
              <a:off x="9252275" y="1176789"/>
              <a:ext cx="534237" cy="238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D83976AB-65B2-8850-79A9-42465DB338BE}"/>
                    </a:ext>
                  </a:extLst>
                </p:cNvPr>
                <p:cNvSpPr/>
                <p:nvPr/>
              </p:nvSpPr>
              <p:spPr>
                <a:xfrm>
                  <a:off x="10709178" y="130962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D83976AB-65B2-8850-79A9-42465DB338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09178" y="1309625"/>
                  <a:ext cx="612511" cy="612511"/>
                </a:xfrm>
                <a:prstGeom prst="ellipse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B33CF570-0BE4-CFC1-9D13-EDE157E161A5}"/>
                </a:ext>
              </a:extLst>
            </p:cNvPr>
            <p:cNvCxnSpPr>
              <a:cxnSpLocks/>
              <a:stCxn id="179" idx="5"/>
              <a:endCxn id="184" idx="1"/>
            </p:cNvCxnSpPr>
            <p:nvPr/>
          </p:nvCxnSpPr>
          <p:spPr>
            <a:xfrm>
              <a:off x="10219623" y="1176789"/>
              <a:ext cx="579255" cy="222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69C87E80-31C8-E02F-3628-0BCC11D8902C}"/>
                </a:ext>
              </a:extLst>
            </p:cNvPr>
            <p:cNvGrpSpPr/>
            <p:nvPr/>
          </p:nvGrpSpPr>
          <p:grpSpPr>
            <a:xfrm>
              <a:off x="10108368" y="2099160"/>
              <a:ext cx="869999" cy="1261094"/>
              <a:chOff x="6540271" y="4283732"/>
              <a:chExt cx="869999" cy="12610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0" name="Isosceles Triangle 189">
                    <a:extLst>
                      <a:ext uri="{FF2B5EF4-FFF2-40B4-BE49-F238E27FC236}">
                        <a16:creationId xmlns:a16="http://schemas.microsoft.com/office/drawing/2014/main" id="{5D4DF5AF-C25E-2F47-6BE2-A399D674056B}"/>
                      </a:ext>
                    </a:extLst>
                  </p:cNvPr>
                  <p:cNvSpPr/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0" name="Isosceles Triangle 189">
                    <a:extLst>
                      <a:ext uri="{FF2B5EF4-FFF2-40B4-BE49-F238E27FC236}">
                        <a16:creationId xmlns:a16="http://schemas.microsoft.com/office/drawing/2014/main" id="{5D4DF5AF-C25E-2F47-6BE2-A399D674056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blipFill>
                    <a:blip r:embed="rId25"/>
                    <a:stretch>
                      <a:fillRect b="-45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EB784F25-9843-9BE9-7020-6E352EB3FEB5}"/>
                      </a:ext>
                    </a:extLst>
                  </p:cNvPr>
                  <p:cNvSpPr/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EB784F25-9843-9BE9-7020-6E352EB3FEB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B8ED8602-70AC-B60A-9584-F249BE0C49F5}"/>
                  </a:ext>
                </a:extLst>
              </p:cNvPr>
              <p:cNvCxnSpPr>
                <a:cxnSpLocks/>
                <a:stCxn id="191" idx="0"/>
                <a:endCxn id="190" idx="3"/>
              </p:cNvCxnSpPr>
              <p:nvPr/>
            </p:nvCxnSpPr>
            <p:spPr>
              <a:xfrm flipV="1">
                <a:off x="6970460" y="493768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B1F243D2-573D-DDB7-0020-990CC6487B3C}"/>
                </a:ext>
              </a:extLst>
            </p:cNvPr>
            <p:cNvCxnSpPr>
              <a:cxnSpLocks/>
              <a:stCxn id="190" idx="0"/>
              <a:endCxn id="184" idx="3"/>
            </p:cNvCxnSpPr>
            <p:nvPr/>
          </p:nvCxnSpPr>
          <p:spPr>
            <a:xfrm flipV="1">
              <a:off x="10543368" y="1832436"/>
              <a:ext cx="255510" cy="2667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Isosceles Triangle 199">
                  <a:extLst>
                    <a:ext uri="{FF2B5EF4-FFF2-40B4-BE49-F238E27FC236}">
                      <a16:creationId xmlns:a16="http://schemas.microsoft.com/office/drawing/2014/main" id="{28B5D586-A402-959F-4FDB-13C6689E7A03}"/>
                    </a:ext>
                  </a:extLst>
                </p:cNvPr>
                <p:cNvSpPr/>
                <p:nvPr/>
              </p:nvSpPr>
              <p:spPr>
                <a:xfrm>
                  <a:off x="10982760" y="2112436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0" name="Isosceles Triangle 199">
                  <a:extLst>
                    <a:ext uri="{FF2B5EF4-FFF2-40B4-BE49-F238E27FC236}">
                      <a16:creationId xmlns:a16="http://schemas.microsoft.com/office/drawing/2014/main" id="{28B5D586-A402-959F-4FDB-13C6689E7A0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82760" y="2112436"/>
                  <a:ext cx="1075751" cy="1237660"/>
                </a:xfrm>
                <a:prstGeom prst="triangle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9E3D8FA9-E98C-9904-CBAA-D3635057EA08}"/>
                </a:ext>
              </a:extLst>
            </p:cNvPr>
            <p:cNvCxnSpPr>
              <a:cxnSpLocks/>
              <a:stCxn id="184" idx="5"/>
              <a:endCxn id="200" idx="0"/>
            </p:cNvCxnSpPr>
            <p:nvPr/>
          </p:nvCxnSpPr>
          <p:spPr>
            <a:xfrm>
              <a:off x="11231989" y="1832436"/>
              <a:ext cx="288647" cy="2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0B7D7CDD-9A28-E18F-A378-2680AEEB2E55}"/>
                    </a:ext>
                  </a:extLst>
                </p:cNvPr>
                <p:cNvSpPr txBox="1"/>
                <p:nvPr/>
              </p:nvSpPr>
              <p:spPr>
                <a:xfrm>
                  <a:off x="8272434" y="1174212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0B7D7CDD-9A28-E18F-A378-2680AEEB2E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434" y="1174212"/>
                  <a:ext cx="773738" cy="369332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DF9DF62C-47F9-B2E9-36A2-A550465CB1E6}"/>
                    </a:ext>
                  </a:extLst>
                </p:cNvPr>
                <p:cNvSpPr txBox="1"/>
                <p:nvPr/>
              </p:nvSpPr>
              <p:spPr>
                <a:xfrm>
                  <a:off x="9071953" y="588651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DF9DF62C-47F9-B2E9-36A2-A550465CB1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71953" y="588651"/>
                  <a:ext cx="773738" cy="369332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ACA3E047-9D22-A0B0-4202-55FC2D21415A}"/>
                    </a:ext>
                  </a:extLst>
                </p:cNvPr>
                <p:cNvSpPr txBox="1"/>
                <p:nvPr/>
              </p:nvSpPr>
              <p:spPr>
                <a:xfrm>
                  <a:off x="10108368" y="1367745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ACA3E047-9D22-A0B0-4202-55FC2D2141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08368" y="1367745"/>
                  <a:ext cx="773738" cy="369332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F1177122-3180-10D4-692A-E74CE5ABFC12}"/>
                    </a:ext>
                  </a:extLst>
                </p:cNvPr>
                <p:cNvSpPr txBox="1"/>
                <p:nvPr/>
              </p:nvSpPr>
              <p:spPr>
                <a:xfrm>
                  <a:off x="11150854" y="1964587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F1177122-3180-10D4-692A-E74CE5ABFC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50854" y="1964587"/>
                  <a:ext cx="369781" cy="369332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5" name="Arrow: Right 214">
                <a:extLst>
                  <a:ext uri="{FF2B5EF4-FFF2-40B4-BE49-F238E27FC236}">
                    <a16:creationId xmlns:a16="http://schemas.microsoft.com/office/drawing/2014/main" id="{2DAE4AAD-4DCC-1580-C1EC-074617400EC7}"/>
                  </a:ext>
                </a:extLst>
              </p:cNvPr>
              <p:cNvSpPr/>
              <p:nvPr/>
            </p:nvSpPr>
            <p:spPr>
              <a:xfrm>
                <a:off x="7072247" y="3750990"/>
                <a:ext cx="1240599" cy="11055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Rotate Left at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15" name="Arrow: Right 214">
                <a:extLst>
                  <a:ext uri="{FF2B5EF4-FFF2-40B4-BE49-F238E27FC236}">
                    <a16:creationId xmlns:a16="http://schemas.microsoft.com/office/drawing/2014/main" id="{2DAE4AAD-4DCC-1580-C1EC-074617400E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2247" y="3750990"/>
                <a:ext cx="1240599" cy="1105505"/>
              </a:xfrm>
              <a:prstGeom prst="rightArrow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>
            <a:extLst>
              <a:ext uri="{FF2B5EF4-FFF2-40B4-BE49-F238E27FC236}">
                <a16:creationId xmlns:a16="http://schemas.microsoft.com/office/drawing/2014/main" id="{A77DECA6-C80C-5701-7DE1-06AC88937B23}"/>
              </a:ext>
            </a:extLst>
          </p:cNvPr>
          <p:cNvGrpSpPr/>
          <p:nvPr/>
        </p:nvGrpSpPr>
        <p:grpSpPr>
          <a:xfrm>
            <a:off x="4114944" y="3281195"/>
            <a:ext cx="3755568" cy="3442284"/>
            <a:chOff x="4183702" y="3313028"/>
            <a:chExt cx="3755568" cy="34422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8F809D24-0EA0-AD2C-8CCB-3BC5F24F7F26}"/>
                    </a:ext>
                  </a:extLst>
                </p:cNvPr>
                <p:cNvSpPr/>
                <p:nvPr/>
              </p:nvSpPr>
              <p:spPr>
                <a:xfrm>
                  <a:off x="5199860" y="3614836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8F809D24-0EA0-AD2C-8CCB-3BC5F24F7F2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9860" y="3614836"/>
                  <a:ext cx="612511" cy="612511"/>
                </a:xfrm>
                <a:prstGeom prst="ellipse">
                  <a:avLst/>
                </a:prstGeom>
                <a:blipFill>
                  <a:blip r:embed="rId3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Isosceles Triangle 135">
                  <a:extLst>
                    <a:ext uri="{FF2B5EF4-FFF2-40B4-BE49-F238E27FC236}">
                      <a16:creationId xmlns:a16="http://schemas.microsoft.com/office/drawing/2014/main" id="{35B1F3D4-194F-7932-CA70-04F0AC1A5EC5}"/>
                    </a:ext>
                  </a:extLst>
                </p:cNvPr>
                <p:cNvSpPr/>
                <p:nvPr/>
              </p:nvSpPr>
              <p:spPr>
                <a:xfrm>
                  <a:off x="4183702" y="4289248"/>
                  <a:ext cx="1084977" cy="1204653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Isosceles Triangle 135">
                  <a:extLst>
                    <a:ext uri="{FF2B5EF4-FFF2-40B4-BE49-F238E27FC236}">
                      <a16:creationId xmlns:a16="http://schemas.microsoft.com/office/drawing/2014/main" id="{35B1F3D4-194F-7932-CA70-04F0AC1A5EC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3702" y="4289248"/>
                  <a:ext cx="1084977" cy="1204653"/>
                </a:xfrm>
                <a:prstGeom prst="triangle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6E235EB5-4F7E-74E6-B4C2-3E1AE8911C19}"/>
                    </a:ext>
                  </a:extLst>
                </p:cNvPr>
                <p:cNvSpPr/>
                <p:nvPr/>
              </p:nvSpPr>
              <p:spPr>
                <a:xfrm>
                  <a:off x="6102674" y="411129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6E235EB5-4F7E-74E6-B4C2-3E1AE8911C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2674" y="4111293"/>
                  <a:ext cx="612511" cy="612511"/>
                </a:xfrm>
                <a:prstGeom prst="ellipse">
                  <a:avLst/>
                </a:prstGeom>
                <a:blipFill>
                  <a:blip r:embed="rId3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Isosceles Triangle 138">
                  <a:extLst>
                    <a:ext uri="{FF2B5EF4-FFF2-40B4-BE49-F238E27FC236}">
                      <a16:creationId xmlns:a16="http://schemas.microsoft.com/office/drawing/2014/main" id="{9D516006-D536-C9F5-D25D-D09AD7CBA374}"/>
                    </a:ext>
                  </a:extLst>
                </p:cNvPr>
                <p:cNvSpPr/>
                <p:nvPr/>
              </p:nvSpPr>
              <p:spPr>
                <a:xfrm>
                  <a:off x="6863519" y="5486122"/>
                  <a:ext cx="1075751" cy="1237660"/>
                </a:xfrm>
                <a:prstGeom prst="triangl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Isosceles Triangle 138">
                  <a:extLst>
                    <a:ext uri="{FF2B5EF4-FFF2-40B4-BE49-F238E27FC236}">
                      <a16:creationId xmlns:a16="http://schemas.microsoft.com/office/drawing/2014/main" id="{9D516006-D536-C9F5-D25D-D09AD7CBA3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63519" y="5486122"/>
                  <a:ext cx="1075751" cy="1237660"/>
                </a:xfrm>
                <a:prstGeom prst="triangle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9D174F5B-EC74-7DF2-ABEF-633091780687}"/>
                </a:ext>
              </a:extLst>
            </p:cNvPr>
            <p:cNvCxnSpPr>
              <a:cxnSpLocks/>
              <a:stCxn id="137" idx="5"/>
              <a:endCxn id="159" idx="1"/>
            </p:cNvCxnSpPr>
            <p:nvPr/>
          </p:nvCxnSpPr>
          <p:spPr>
            <a:xfrm>
              <a:off x="6625485" y="4634104"/>
              <a:ext cx="151335" cy="1869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60C68CB-DC8A-D45B-E834-15874F4A15CE}"/>
                </a:ext>
              </a:extLst>
            </p:cNvPr>
            <p:cNvCxnSpPr>
              <a:cxnSpLocks/>
              <a:stCxn id="137" idx="1"/>
              <a:endCxn id="135" idx="5"/>
            </p:cNvCxnSpPr>
            <p:nvPr/>
          </p:nvCxnSpPr>
          <p:spPr>
            <a:xfrm flipH="1" flipV="1">
              <a:off x="5722671" y="4137647"/>
              <a:ext cx="469703" cy="633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D349555-8247-C1D8-969C-2A99C7630775}"/>
                </a:ext>
              </a:extLst>
            </p:cNvPr>
            <p:cNvCxnSpPr>
              <a:cxnSpLocks/>
              <a:stCxn id="139" idx="0"/>
              <a:endCxn id="159" idx="5"/>
            </p:cNvCxnSpPr>
            <p:nvPr/>
          </p:nvCxnSpPr>
          <p:spPr>
            <a:xfrm flipH="1" flipV="1">
              <a:off x="7209931" y="5254194"/>
              <a:ext cx="191464" cy="2319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88B2D769-7FC5-E189-559D-256522242E9C}"/>
                    </a:ext>
                  </a:extLst>
                </p:cNvPr>
                <p:cNvSpPr txBox="1"/>
                <p:nvPr/>
              </p:nvSpPr>
              <p:spPr>
                <a:xfrm>
                  <a:off x="4356795" y="4140155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88B2D769-7FC5-E189-559D-256522242E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6795" y="4140155"/>
                  <a:ext cx="369781" cy="369332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26F12A-73C3-A545-8A6A-1FB7371A4210}"/>
                    </a:ext>
                  </a:extLst>
                </p:cNvPr>
                <p:cNvSpPr txBox="1"/>
                <p:nvPr/>
              </p:nvSpPr>
              <p:spPr>
                <a:xfrm>
                  <a:off x="5467770" y="4215176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26F12A-73C3-A545-8A6A-1FB7371A42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67770" y="4215176"/>
                  <a:ext cx="773738" cy="369332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E7DDC433-A39C-9D72-0893-3EE12F71DF52}"/>
                    </a:ext>
                  </a:extLst>
                </p:cNvPr>
                <p:cNvSpPr txBox="1"/>
                <p:nvPr/>
              </p:nvSpPr>
              <p:spPr>
                <a:xfrm>
                  <a:off x="5270538" y="3313028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E7DDC433-A39C-9D72-0893-3EE12F71DF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0538" y="3313028"/>
                  <a:ext cx="773738" cy="369332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0D538E86-780E-3019-582B-FDB16AE9B559}"/>
                    </a:ext>
                  </a:extLst>
                </p:cNvPr>
                <p:cNvSpPr txBox="1"/>
                <p:nvPr/>
              </p:nvSpPr>
              <p:spPr>
                <a:xfrm>
                  <a:off x="7043103" y="5344545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0D538E86-780E-3019-582B-FDB16AE9B5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3103" y="5344545"/>
                  <a:ext cx="369781" cy="369332"/>
                </a:xfrm>
                <a:prstGeom prst="rect">
                  <a:avLst/>
                </a:prstGeom>
                <a:blipFill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B8816186-073F-043E-FC13-8FAA2A388594}"/>
                </a:ext>
              </a:extLst>
            </p:cNvPr>
            <p:cNvGrpSpPr/>
            <p:nvPr/>
          </p:nvGrpSpPr>
          <p:grpSpPr>
            <a:xfrm>
              <a:off x="5444564" y="4879593"/>
              <a:ext cx="869999" cy="1258554"/>
              <a:chOff x="7671946" y="5192984"/>
              <a:chExt cx="869999" cy="12585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Isosceles Triangle 137">
                    <a:extLst>
                      <a:ext uri="{FF2B5EF4-FFF2-40B4-BE49-F238E27FC236}">
                        <a16:creationId xmlns:a16="http://schemas.microsoft.com/office/drawing/2014/main" id="{74A22E81-AB42-2FE9-9E89-350215CFD416}"/>
                      </a:ext>
                    </a:extLst>
                  </p:cNvPr>
                  <p:cNvSpPr/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Isosceles Triangle 137">
                    <a:extLst>
                      <a:ext uri="{FF2B5EF4-FFF2-40B4-BE49-F238E27FC236}">
                        <a16:creationId xmlns:a16="http://schemas.microsoft.com/office/drawing/2014/main" id="{74A22E81-AB42-2FE9-9E89-350215CFD41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71946" y="5192984"/>
                    <a:ext cx="869999" cy="653951"/>
                  </a:xfrm>
                  <a:prstGeom prst="triangle">
                    <a:avLst/>
                  </a:prstGeom>
                  <a:blipFill>
                    <a:blip r:embed="rId4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C9792623-4F10-6F7E-FC1A-66157314FC92}"/>
                      </a:ext>
                    </a:extLst>
                  </p:cNvPr>
                  <p:cNvSpPr/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C9792623-4F10-6F7E-FC1A-66157314FC9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9032" y="5975392"/>
                    <a:ext cx="476146" cy="476146"/>
                  </a:xfrm>
                  <a:prstGeom prst="ellipse">
                    <a:avLst/>
                  </a:prstGeom>
                  <a:blipFill>
                    <a:blip r:embed="rId42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F1E1B38D-B8F5-89BD-8822-57A80C5777D7}"/>
                  </a:ext>
                </a:extLst>
              </p:cNvPr>
              <p:cNvCxnSpPr>
                <a:cxnSpLocks/>
                <a:stCxn id="153" idx="0"/>
                <a:endCxn id="138" idx="3"/>
              </p:cNvCxnSpPr>
              <p:nvPr/>
            </p:nvCxnSpPr>
            <p:spPr>
              <a:xfrm flipH="1" flipV="1">
                <a:off x="8106946" y="5846935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3F3ADB01-DD8A-7E18-1091-482C3EF244C6}"/>
                </a:ext>
              </a:extLst>
            </p:cNvPr>
            <p:cNvGrpSpPr/>
            <p:nvPr/>
          </p:nvGrpSpPr>
          <p:grpSpPr>
            <a:xfrm>
              <a:off x="6130081" y="5494218"/>
              <a:ext cx="869999" cy="1261094"/>
              <a:chOff x="6540271" y="4283732"/>
              <a:chExt cx="869999" cy="12610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Isosceles Triangle 149">
                    <a:extLst>
                      <a:ext uri="{FF2B5EF4-FFF2-40B4-BE49-F238E27FC236}">
                        <a16:creationId xmlns:a16="http://schemas.microsoft.com/office/drawing/2014/main" id="{DA48F5F6-29AE-2B9B-C661-FC0F9D14E43E}"/>
                      </a:ext>
                    </a:extLst>
                  </p:cNvPr>
                  <p:cNvSpPr/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0" name="Isosceles Triangle 149">
                    <a:extLst>
                      <a:ext uri="{FF2B5EF4-FFF2-40B4-BE49-F238E27FC236}">
                        <a16:creationId xmlns:a16="http://schemas.microsoft.com/office/drawing/2014/main" id="{DA48F5F6-29AE-2B9B-C661-FC0F9D14E4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0271" y="4283732"/>
                    <a:ext cx="869999" cy="653951"/>
                  </a:xfrm>
                  <a:prstGeom prst="triangle">
                    <a:avLst/>
                  </a:prstGeom>
                  <a:blipFill>
                    <a:blip r:embed="rId43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FA2F515E-F9F8-11B1-7B8F-6B879A34E224}"/>
                      </a:ext>
                    </a:extLst>
                  </p:cNvPr>
                  <p:cNvSpPr/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FA2F515E-F9F8-11B1-7B8F-6B879A34E22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32387" y="5068680"/>
                    <a:ext cx="476146" cy="476146"/>
                  </a:xfrm>
                  <a:prstGeom prst="ellipse">
                    <a:avLst/>
                  </a:prstGeom>
                  <a:blipFill>
                    <a:blip r:embed="rId44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0972C351-F425-B44E-0B07-B669029C0077}"/>
                  </a:ext>
                </a:extLst>
              </p:cNvPr>
              <p:cNvCxnSpPr>
                <a:cxnSpLocks/>
                <a:stCxn id="155" idx="0"/>
                <a:endCxn id="150" idx="3"/>
              </p:cNvCxnSpPr>
              <p:nvPr/>
            </p:nvCxnSpPr>
            <p:spPr>
              <a:xfrm flipV="1">
                <a:off x="6970460" y="493768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C665C09B-FCE3-FD4E-BB9E-596B4AC626E5}"/>
                    </a:ext>
                  </a:extLst>
                </p:cNvPr>
                <p:cNvSpPr/>
                <p:nvPr/>
              </p:nvSpPr>
              <p:spPr>
                <a:xfrm>
                  <a:off x="6687120" y="4731383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C665C09B-FCE3-FD4E-BB9E-596B4AC626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7120" y="4731383"/>
                  <a:ext cx="612511" cy="612511"/>
                </a:xfrm>
                <a:prstGeom prst="ellipse">
                  <a:avLst/>
                </a:prstGeom>
                <a:blipFill>
                  <a:blip r:embed="rId4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680E6224-B30D-AB0B-1DD3-2319A9852042}"/>
                    </a:ext>
                  </a:extLst>
                </p:cNvPr>
                <p:cNvSpPr txBox="1"/>
                <p:nvPr/>
              </p:nvSpPr>
              <p:spPr>
                <a:xfrm>
                  <a:off x="6076964" y="4826344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680E6224-B30D-AB0B-1DD3-2319A98520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6964" y="4826344"/>
                  <a:ext cx="773738" cy="369332"/>
                </a:xfrm>
                <a:prstGeom prst="rect">
                  <a:avLst/>
                </a:prstGeom>
                <a:blipFill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AD35802-B314-EB92-AE84-8AE7647C1D0C}"/>
                </a:ext>
              </a:extLst>
            </p:cNvPr>
            <p:cNvCxnSpPr>
              <a:cxnSpLocks/>
              <a:stCxn id="159" idx="3"/>
              <a:endCxn id="150" idx="0"/>
            </p:cNvCxnSpPr>
            <p:nvPr/>
          </p:nvCxnSpPr>
          <p:spPr>
            <a:xfrm flipH="1">
              <a:off x="6565081" y="5254194"/>
              <a:ext cx="211739" cy="240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CBED269-3ABC-4229-FFCC-10436A813B7C}"/>
                </a:ext>
              </a:extLst>
            </p:cNvPr>
            <p:cNvCxnSpPr>
              <a:cxnSpLocks/>
              <a:stCxn id="137" idx="3"/>
              <a:endCxn id="138" idx="0"/>
            </p:cNvCxnSpPr>
            <p:nvPr/>
          </p:nvCxnSpPr>
          <p:spPr>
            <a:xfrm flipH="1">
              <a:off x="5879564" y="4634104"/>
              <a:ext cx="312810" cy="2454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58AE3F03-F6A8-38DC-86AA-AF599D392549}"/>
                </a:ext>
              </a:extLst>
            </p:cNvPr>
            <p:cNvCxnSpPr>
              <a:cxnSpLocks/>
              <a:stCxn id="136" idx="0"/>
              <a:endCxn id="135" idx="3"/>
            </p:cNvCxnSpPr>
            <p:nvPr/>
          </p:nvCxnSpPr>
          <p:spPr>
            <a:xfrm flipV="1">
              <a:off x="4726191" y="4137647"/>
              <a:ext cx="563369" cy="1516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20935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48D2-3237-9162-34D2-68F2C73F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F4FF-B4BB-916D-E680-D5F940C43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5781" cy="4351338"/>
          </a:xfrm>
        </p:spPr>
        <p:txBody>
          <a:bodyPr>
            <a:normAutofit/>
          </a:bodyPr>
          <a:lstStyle/>
          <a:p>
            <a:r>
              <a:rPr lang="en-US" dirty="0"/>
              <a:t>After a BST insertion, update the heights of the node’s ancestors</a:t>
            </a:r>
          </a:p>
          <a:p>
            <a:r>
              <a:rPr lang="en-US" dirty="0"/>
              <a:t>From leaf to root, check if each node is balanced</a:t>
            </a:r>
          </a:p>
          <a:p>
            <a:r>
              <a:rPr lang="en-US" dirty="0"/>
              <a:t>If a node is unbalanced then at the deepest unbalanced node:</a:t>
            </a:r>
          </a:p>
          <a:p>
            <a:pPr lvl="1"/>
            <a:r>
              <a:rPr lang="en-US" dirty="0"/>
              <a:t>Case LL: If we inserted in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rotate right</a:t>
            </a:r>
          </a:p>
          <a:p>
            <a:pPr lvl="1"/>
            <a:r>
              <a:rPr lang="en-US" dirty="0"/>
              <a:t>Case RR: If we inserted in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rotate left</a:t>
            </a:r>
          </a:p>
          <a:p>
            <a:pPr lvl="1"/>
            <a:r>
              <a:rPr lang="en-US" dirty="0"/>
              <a:t>Case LR: If we inserted into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rotate left at the left child and then rotate right at the root</a:t>
            </a:r>
          </a:p>
          <a:p>
            <a:pPr lvl="1"/>
            <a:r>
              <a:rPr lang="en-US" dirty="0"/>
              <a:t>Case RL: If we inserted into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rotate right at the right child and then rotate left at the root</a:t>
            </a:r>
          </a:p>
          <a:p>
            <a:r>
              <a:rPr lang="en-US" dirty="0"/>
              <a:t>Done after either reaching the root or applying </a:t>
            </a:r>
            <a:r>
              <a:rPr lang="en-US" b="1" dirty="0"/>
              <a:t>one</a:t>
            </a:r>
            <a:r>
              <a:rPr lang="en-US" dirty="0"/>
              <a:t> of the above cases</a:t>
            </a:r>
          </a:p>
        </p:txBody>
      </p:sp>
    </p:spTree>
    <p:extLst>
      <p:ext uri="{BB962C8B-B14F-4D97-AF65-F5344CB8AC3E}">
        <p14:creationId xmlns:p14="http://schemas.microsoft.com/office/powerpoint/2010/main" val="29213257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48D2-3237-9162-34D2-68F2C73F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F4FF-B4BB-916D-E680-D5F940C43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Tldr</a:t>
            </a:r>
            <a:r>
              <a:rPr lang="en-US" dirty="0"/>
              <a:t>: same cases, reverse direction of rotation, may need to repeat with ancestors</a:t>
            </a:r>
          </a:p>
          <a:p>
            <a:r>
              <a:rPr lang="en-US" dirty="0"/>
              <a:t>After a BST deletion, update the heights of the node’s ancestors</a:t>
            </a:r>
          </a:p>
          <a:p>
            <a:r>
              <a:rPr lang="en-US" dirty="0"/>
              <a:t>From leaf to root, check if each node is unbalanced</a:t>
            </a:r>
          </a:p>
          <a:p>
            <a:r>
              <a:rPr lang="en-US" dirty="0"/>
              <a:t>If a node is unbalanced then at the deepest unbalanced node:</a:t>
            </a:r>
          </a:p>
          <a:p>
            <a:pPr lvl="1"/>
            <a:r>
              <a:rPr lang="en-US" dirty="0"/>
              <a:t>Case LL: If we deleted in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left</a:t>
            </a:r>
          </a:p>
          <a:p>
            <a:pPr lvl="1"/>
            <a:r>
              <a:rPr lang="en-US" dirty="0"/>
              <a:t>Case RR: If we deleted in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right</a:t>
            </a:r>
          </a:p>
          <a:p>
            <a:pPr lvl="1"/>
            <a:r>
              <a:rPr lang="en-US" dirty="0"/>
              <a:t>Case LR: If we deleted into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right</a:t>
            </a:r>
            <a:r>
              <a:rPr lang="en-US" dirty="0"/>
              <a:t> at the left child and then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left</a:t>
            </a:r>
            <a:r>
              <a:rPr lang="en-US" dirty="0"/>
              <a:t> at the root</a:t>
            </a:r>
          </a:p>
          <a:p>
            <a:pPr lvl="1"/>
            <a:r>
              <a:rPr lang="en-US" dirty="0"/>
              <a:t>Case RL: If we deleted into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 left</a:t>
            </a:r>
            <a:r>
              <a:rPr lang="en-US" dirty="0"/>
              <a:t> at the right child and then </a:t>
            </a:r>
            <a:r>
              <a:rPr lang="en-US" dirty="0">
                <a:solidFill>
                  <a:srgbClr val="FF0000"/>
                </a:solidFill>
              </a:rPr>
              <a:t>rotate right</a:t>
            </a:r>
            <a:r>
              <a:rPr lang="en-US" dirty="0"/>
              <a:t> at the root</a:t>
            </a:r>
          </a:p>
          <a:p>
            <a:r>
              <a:rPr lang="en-US" dirty="0">
                <a:solidFill>
                  <a:srgbClr val="FF0000"/>
                </a:solidFill>
              </a:rPr>
              <a:t>Continue checking until reach the root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6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F6548-9D98-39FE-74B0-AE28060A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these BSTs?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0E5AD0C-4A2B-9A16-4E21-6AB1559EA083}"/>
              </a:ext>
            </a:extLst>
          </p:cNvPr>
          <p:cNvGrpSpPr/>
          <p:nvPr/>
        </p:nvGrpSpPr>
        <p:grpSpPr>
          <a:xfrm>
            <a:off x="200248" y="1567009"/>
            <a:ext cx="4036614" cy="2762801"/>
            <a:chOff x="131609" y="2379747"/>
            <a:chExt cx="4036614" cy="276280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16A6EC8-5DF8-4AA2-99AA-01038135CE44}"/>
                </a:ext>
              </a:extLst>
            </p:cNvPr>
            <p:cNvSpPr/>
            <p:nvPr/>
          </p:nvSpPr>
          <p:spPr>
            <a:xfrm>
              <a:off x="2259363" y="2379747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9805804-F2DC-C6FD-B8E9-574ACB44AD21}"/>
                </a:ext>
              </a:extLst>
            </p:cNvPr>
            <p:cNvSpPr/>
            <p:nvPr/>
          </p:nvSpPr>
          <p:spPr>
            <a:xfrm>
              <a:off x="1556072" y="3043035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B2B5938-265F-ABFC-25F4-5D8918243D7E}"/>
                </a:ext>
              </a:extLst>
            </p:cNvPr>
            <p:cNvSpPr/>
            <p:nvPr/>
          </p:nvSpPr>
          <p:spPr>
            <a:xfrm>
              <a:off x="2943201" y="3007475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4FF0C916-C4B6-92D6-8494-EA5DFFA91B3D}"/>
                </a:ext>
              </a:extLst>
            </p:cNvPr>
            <p:cNvSpPr/>
            <p:nvPr/>
          </p:nvSpPr>
          <p:spPr>
            <a:xfrm>
              <a:off x="820352" y="379936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A91AC77-7F7D-F3E6-C149-208F5C5970A9}"/>
                </a:ext>
              </a:extLst>
            </p:cNvPr>
            <p:cNvSpPr/>
            <p:nvPr/>
          </p:nvSpPr>
          <p:spPr>
            <a:xfrm>
              <a:off x="3555712" y="3697555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C1FA898-5F86-702E-BACF-23EAF0ED22D9}"/>
                </a:ext>
              </a:extLst>
            </p:cNvPr>
            <p:cNvSpPr/>
            <p:nvPr/>
          </p:nvSpPr>
          <p:spPr>
            <a:xfrm>
              <a:off x="131609" y="4530037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0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BF02345-0F06-9D9F-427F-6826149A089F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2078883" y="2902558"/>
              <a:ext cx="270180" cy="230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FF37D10-ECAB-4C4B-8186-21080F7EB02A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2782174" y="2902558"/>
              <a:ext cx="250727" cy="1946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3B40EF5-F8EE-E10F-696D-062B8556F3FC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1343163" y="3565846"/>
              <a:ext cx="302609" cy="3232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4C5E63E-B3AA-4E99-B718-95F43830258A}"/>
                </a:ext>
              </a:extLst>
            </p:cNvPr>
            <p:cNvCxnSpPr>
              <a:cxnSpLocks/>
              <a:stCxn id="12" idx="7"/>
              <a:endCxn id="8" idx="3"/>
            </p:cNvCxnSpPr>
            <p:nvPr/>
          </p:nvCxnSpPr>
          <p:spPr>
            <a:xfrm flipV="1">
              <a:off x="654420" y="4322171"/>
              <a:ext cx="255632" cy="2975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5BC7B60-9565-522D-D281-1C17537B9FCE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3466012" y="3530286"/>
              <a:ext cx="179400" cy="2569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884F94-B209-66BE-9805-70530BB7643C}"/>
              </a:ext>
            </a:extLst>
          </p:cNvPr>
          <p:cNvGrpSpPr/>
          <p:nvPr/>
        </p:nvGrpSpPr>
        <p:grpSpPr>
          <a:xfrm>
            <a:off x="6758024" y="2938268"/>
            <a:ext cx="3877904" cy="3796337"/>
            <a:chOff x="41909" y="1095926"/>
            <a:chExt cx="3877904" cy="3796337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48C104B-2AC3-76E9-2B47-DAB7FCAFA33F}"/>
                </a:ext>
              </a:extLst>
            </p:cNvPr>
            <p:cNvSpPr/>
            <p:nvPr/>
          </p:nvSpPr>
          <p:spPr>
            <a:xfrm>
              <a:off x="2032627" y="237198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9204F87-3913-03CF-D0FF-35DB4BAA0656}"/>
                </a:ext>
              </a:extLst>
            </p:cNvPr>
            <p:cNvSpPr/>
            <p:nvPr/>
          </p:nvSpPr>
          <p:spPr>
            <a:xfrm>
              <a:off x="1339516" y="302554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7C5F20C-29FD-AE0D-F4C5-50410235796D}"/>
                </a:ext>
              </a:extLst>
            </p:cNvPr>
            <p:cNvSpPr/>
            <p:nvPr/>
          </p:nvSpPr>
          <p:spPr>
            <a:xfrm>
              <a:off x="2694793" y="1728962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8EF4C2-E99D-433A-7E38-FD10C7AE2AA5}"/>
                </a:ext>
              </a:extLst>
            </p:cNvPr>
            <p:cNvSpPr/>
            <p:nvPr/>
          </p:nvSpPr>
          <p:spPr>
            <a:xfrm>
              <a:off x="674261" y="3667241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766E27F-8D6C-3E0B-4F79-2A655295B958}"/>
                </a:ext>
              </a:extLst>
            </p:cNvPr>
            <p:cNvSpPr/>
            <p:nvPr/>
          </p:nvSpPr>
          <p:spPr>
            <a:xfrm>
              <a:off x="3307302" y="1095926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B54C4440-F81A-3A7F-27E9-725F1CAA06F4}"/>
                </a:ext>
              </a:extLst>
            </p:cNvPr>
            <p:cNvSpPr/>
            <p:nvPr/>
          </p:nvSpPr>
          <p:spPr>
            <a:xfrm>
              <a:off x="41909" y="4279752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0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7012BB1-0ABB-B4AD-2F57-9C1110B619BB}"/>
                </a:ext>
              </a:extLst>
            </p:cNvPr>
            <p:cNvCxnSpPr>
              <a:cxnSpLocks/>
              <a:stCxn id="25" idx="3"/>
              <a:endCxn id="26" idx="7"/>
            </p:cNvCxnSpPr>
            <p:nvPr/>
          </p:nvCxnSpPr>
          <p:spPr>
            <a:xfrm flipH="1">
              <a:off x="1862327" y="2894791"/>
              <a:ext cx="260000" cy="220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783DAE3-3D5D-15E4-B689-776BBAEF2CA2}"/>
                </a:ext>
              </a:extLst>
            </p:cNvPr>
            <p:cNvCxnSpPr>
              <a:cxnSpLocks/>
              <a:stCxn id="25" idx="7"/>
              <a:endCxn id="27" idx="3"/>
            </p:cNvCxnSpPr>
            <p:nvPr/>
          </p:nvCxnSpPr>
          <p:spPr>
            <a:xfrm flipV="1">
              <a:off x="2555438" y="2251773"/>
              <a:ext cx="229055" cy="2099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5E6B326-F8D7-83A0-7746-675AF1939561}"/>
                </a:ext>
              </a:extLst>
            </p:cNvPr>
            <p:cNvCxnSpPr>
              <a:stCxn id="28" idx="7"/>
              <a:endCxn id="26" idx="3"/>
            </p:cNvCxnSpPr>
            <p:nvPr/>
          </p:nvCxnSpPr>
          <p:spPr>
            <a:xfrm flipV="1">
              <a:off x="1197072" y="3548353"/>
              <a:ext cx="232144" cy="208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325648F-1B77-2F45-09C7-4D83E88B0D3C}"/>
                </a:ext>
              </a:extLst>
            </p:cNvPr>
            <p:cNvCxnSpPr>
              <a:cxnSpLocks/>
              <a:stCxn id="30" idx="7"/>
              <a:endCxn id="28" idx="3"/>
            </p:cNvCxnSpPr>
            <p:nvPr/>
          </p:nvCxnSpPr>
          <p:spPr>
            <a:xfrm flipV="1">
              <a:off x="564720" y="4190052"/>
              <a:ext cx="199241" cy="179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518FA16-BC35-AB0B-3154-ED1E47669354}"/>
                </a:ext>
              </a:extLst>
            </p:cNvPr>
            <p:cNvCxnSpPr>
              <a:cxnSpLocks/>
              <a:stCxn id="29" idx="3"/>
              <a:endCxn id="27" idx="7"/>
            </p:cNvCxnSpPr>
            <p:nvPr/>
          </p:nvCxnSpPr>
          <p:spPr>
            <a:xfrm flipH="1">
              <a:off x="3217604" y="1618737"/>
              <a:ext cx="179398" cy="199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DE8E303-07A5-0FEA-D6A9-AA75413C8B43}"/>
              </a:ext>
            </a:extLst>
          </p:cNvPr>
          <p:cNvGrpSpPr/>
          <p:nvPr/>
        </p:nvGrpSpPr>
        <p:grpSpPr>
          <a:xfrm>
            <a:off x="5894880" y="334374"/>
            <a:ext cx="4036614" cy="2762801"/>
            <a:chOff x="5413263" y="1203158"/>
            <a:chExt cx="4036614" cy="2762801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DE93E5E-47AF-DA70-5553-9B15F4248E19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A0D95083-1032-E089-E0A6-2DDC0645E5CD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540CD5BB-759D-9930-59D7-E866E894F84D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EAFB0B45-1D09-7FB3-2584-B1C055243DC8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8E7364C8-CE67-2CDD-F323-1DB8BA6ED0FC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07B236FA-64A2-FF24-C027-2E1851FDA694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2469DE87-EE49-BE73-3F23-F86634871488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3B9DA36-B4DF-1C20-A4FD-670899389501}"/>
                  </a:ext>
                </a:extLst>
              </p:cNvPr>
              <p:cNvCxnSpPr>
                <a:cxnSpLocks/>
                <a:stCxn id="58" idx="3"/>
                <a:endCxn id="5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5C94700-070A-B561-8ADC-5D4F8C148F03}"/>
                  </a:ext>
                </a:extLst>
              </p:cNvPr>
              <p:cNvCxnSpPr>
                <a:cxnSpLocks/>
                <a:stCxn id="58" idx="5"/>
                <a:endCxn id="6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3319A1F-7FEA-B5E1-183D-B46A7BD98F7A}"/>
                  </a:ext>
                </a:extLst>
              </p:cNvPr>
              <p:cNvCxnSpPr>
                <a:stCxn id="61" idx="7"/>
                <a:endCxn id="5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FDEE638-D040-5710-1D02-39AA593813D4}"/>
                  </a:ext>
                </a:extLst>
              </p:cNvPr>
              <p:cNvCxnSpPr>
                <a:cxnSpLocks/>
                <a:stCxn id="63" idx="7"/>
                <a:endCxn id="6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4BFAE1A-394A-A2F5-3B40-B82D2E654900}"/>
                  </a:ext>
                </a:extLst>
              </p:cNvPr>
              <p:cNvCxnSpPr>
                <a:stCxn id="62" idx="1"/>
                <a:endCxn id="6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9FA0846D-5821-0C57-9E29-76E3C1337D8F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2250BAC-0A03-1B48-1E20-909F0F10479D}"/>
                </a:ext>
              </a:extLst>
            </p:cNvPr>
            <p:cNvCxnSpPr>
              <a:cxnSpLocks/>
              <a:stCxn id="69" idx="1"/>
              <a:endCxn id="5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BACDE4A-98B0-022C-87D8-15AEA4022316}"/>
              </a:ext>
            </a:extLst>
          </p:cNvPr>
          <p:cNvGrpSpPr/>
          <p:nvPr/>
        </p:nvGrpSpPr>
        <p:grpSpPr>
          <a:xfrm>
            <a:off x="2376685" y="3800627"/>
            <a:ext cx="4036614" cy="2762801"/>
            <a:chOff x="5413263" y="1203158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CEFED0A-5C34-B6F0-549E-4E88321F4178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1714744-621D-F5E0-3846-0DE7B9124DEE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EE982F01-E273-B8BE-B119-E2CC24AD004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8860A6C0-91DB-9D6E-4E29-D2DA63F0461F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0A5ED5B8-C63A-1E80-38DD-8981EBB048FF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21801A08-6C6E-24D9-1F1A-23D7CC5BB202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3A063D3F-1277-6121-2D74-062102099201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21B54F0-6F9E-6234-A5A1-BF7815089EA1}"/>
                  </a:ext>
                </a:extLst>
              </p:cNvPr>
              <p:cNvCxnSpPr>
                <a:cxnSpLocks/>
                <a:stCxn id="13" idx="3"/>
                <a:endCxn id="16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5AF691C-C423-88A5-793D-69792CD41AA7}"/>
                  </a:ext>
                </a:extLst>
              </p:cNvPr>
              <p:cNvCxnSpPr>
                <a:cxnSpLocks/>
                <a:stCxn id="13" idx="5"/>
                <a:endCxn id="18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50A1733-3E9B-E375-CD65-075CED3234CA}"/>
                  </a:ext>
                </a:extLst>
              </p:cNvPr>
              <p:cNvCxnSpPr>
                <a:stCxn id="20" idx="7"/>
                <a:endCxn id="16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397CF2A-3C8F-10A1-2382-29256DF9A85E}"/>
                  </a:ext>
                </a:extLst>
              </p:cNvPr>
              <p:cNvCxnSpPr>
                <a:cxnSpLocks/>
                <a:stCxn id="36" idx="7"/>
                <a:endCxn id="20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EDE9409-B167-DA3A-92F3-63FF2E4C3C11}"/>
                  </a:ext>
                </a:extLst>
              </p:cNvPr>
              <p:cNvCxnSpPr>
                <a:stCxn id="22" idx="1"/>
                <a:endCxn id="18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9CB6E68-1D64-B8A9-6FEF-CE6C62F71FBC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59C2F0-D084-076D-73BD-249FCD714F8D}"/>
                </a:ext>
              </a:extLst>
            </p:cNvPr>
            <p:cNvCxnSpPr>
              <a:cxnSpLocks/>
              <a:stCxn id="9" idx="1"/>
              <a:endCxn id="16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5263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B08E2-751D-F879-3C45-BB45A6036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Why not use an array?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5E47A-18BE-FF51-7E6C-F3393F2D65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represented a heap using an array, finding children/parents by index</a:t>
                </a:r>
              </a:p>
              <a:p>
                <a:r>
                  <a:rPr lang="en-US" dirty="0"/>
                  <a:t>We will represent BSTs with nodes and references. Why?</a:t>
                </a:r>
              </a:p>
              <a:p>
                <a:pPr lvl="1"/>
                <a:r>
                  <a:rPr lang="en-US" dirty="0"/>
                  <a:t>We might have “gaps” in our tree</a:t>
                </a:r>
              </a:p>
              <a:p>
                <a:pPr lvl="1"/>
                <a:r>
                  <a:rPr lang="en-US" dirty="0"/>
                  <a:t>Memory!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5E47A-18BE-FF51-7E6C-F3393F2D65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992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find(key, root){</a:t>
            </a:r>
          </a:p>
          <a:p>
            <a:pPr marL="0" indent="0">
              <a:buNone/>
            </a:pPr>
            <a:r>
              <a:rPr lang="en-US" dirty="0"/>
              <a:t>	if (root == Null){</a:t>
            </a:r>
          </a:p>
          <a:p>
            <a:pPr marL="0" indent="0">
              <a:buNone/>
            </a:pPr>
            <a:r>
              <a:rPr lang="en-US" dirty="0"/>
              <a:t>		return Null;</a:t>
            </a:r>
          </a:p>
          <a:p>
            <a:pPr marL="0" indent="0">
              <a:buNone/>
            </a:pPr>
            <a:r>
              <a:rPr lang="en-US" dirty="0"/>
              <a:t>	{</a:t>
            </a:r>
          </a:p>
          <a:p>
            <a:pPr marL="0" indent="0">
              <a:buNone/>
            </a:pPr>
            <a:r>
              <a:rPr lang="en-US" dirty="0"/>
              <a:t>	if (key ==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</a:t>
            </a:r>
            <a:r>
              <a:rPr lang="en-US" dirty="0" err="1"/>
              <a:t>root.value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&lt;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&gt;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return Null;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771352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0917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3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find(key,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	root = </a:t>
            </a:r>
            <a:r>
              <a:rPr lang="en-US" dirty="0" err="1"/>
              <a:t>root.left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	root = </a:t>
            </a:r>
            <a:r>
              <a:rPr lang="en-US" dirty="0" err="1"/>
              <a:t>root.right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</a:t>
            </a:r>
          </a:p>
          <a:p>
            <a:pPr marL="0" indent="0">
              <a:buNone/>
            </a:pPr>
            <a:r>
              <a:rPr lang="en-US" dirty="0"/>
              <a:t>		return Null;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root.value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771352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6835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root = </a:t>
            </a:r>
            <a:r>
              <a:rPr lang="en-US" dirty="0" err="1"/>
              <a:t>insertHelper</a:t>
            </a:r>
            <a:r>
              <a:rPr lang="en-US" dirty="0"/>
              <a:t>(key, value, root);	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insertHelper</a:t>
            </a:r>
            <a:r>
              <a:rPr lang="en-US" dirty="0"/>
              <a:t>(key, value, root){</a:t>
            </a:r>
          </a:p>
          <a:p>
            <a:pPr marL="0" indent="0">
              <a:buNone/>
            </a:pPr>
            <a:r>
              <a:rPr lang="en-US" dirty="0"/>
              <a:t>	if(root == null)</a:t>
            </a:r>
          </a:p>
          <a:p>
            <a:pPr marL="0" indent="0">
              <a:buNone/>
            </a:pPr>
            <a:r>
              <a:rPr lang="en-US" dirty="0"/>
              <a:t>		return new Node(key, value);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root.right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else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root.left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return root;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28BCDDF-B493-4857-C77E-F1CA84F2DE5D}"/>
              </a:ext>
            </a:extLst>
          </p:cNvPr>
          <p:cNvSpPr txBox="1"/>
          <p:nvPr/>
        </p:nvSpPr>
        <p:spPr>
          <a:xfrm>
            <a:off x="6956564" y="6312842"/>
            <a:ext cx="516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Note: Insert happens only at the leaves!</a:t>
            </a:r>
          </a:p>
        </p:txBody>
      </p:sp>
    </p:spTree>
    <p:extLst>
      <p:ext uri="{BB962C8B-B14F-4D97-AF65-F5344CB8AC3E}">
        <p14:creationId xmlns:p14="http://schemas.microsoft.com/office/powerpoint/2010/main" val="2267298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18453</TotalTime>
  <Words>2810</Words>
  <Application>Microsoft Office PowerPoint</Application>
  <PresentationFormat>Widescreen</PresentationFormat>
  <Paragraphs>730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Calibri Light</vt:lpstr>
      <vt:lpstr>Cambria Math</vt:lpstr>
      <vt:lpstr>Calibri</vt:lpstr>
      <vt:lpstr>Arial</vt:lpstr>
      <vt:lpstr>Office Theme</vt:lpstr>
      <vt:lpstr>CSE 332 Winter 2026 Lecture 8: AVL Trees</vt:lpstr>
      <vt:lpstr>Dictionary (Map) ADT</vt:lpstr>
      <vt:lpstr>Naïve attempts</vt:lpstr>
      <vt:lpstr>Binary Search Tree</vt:lpstr>
      <vt:lpstr>Are these BSTs?</vt:lpstr>
      <vt:lpstr>Aside: Why not use an array?</vt:lpstr>
      <vt:lpstr>Find Operation (recursive)</vt:lpstr>
      <vt:lpstr>Find Operation (iterative)</vt:lpstr>
      <vt:lpstr>Insert Operation (recursive)</vt:lpstr>
      <vt:lpstr>Insert Operation (iterative)</vt:lpstr>
      <vt:lpstr>Delete Operation (iterative)</vt:lpstr>
      <vt:lpstr>Delete – 3 Cases</vt:lpstr>
      <vt:lpstr>Finding the Max and Min</vt:lpstr>
      <vt:lpstr>Delete Operation (iterative)</vt:lpstr>
      <vt:lpstr>Delete Operation (recursive)</vt:lpstr>
      <vt:lpstr>Worst Case Analysis</vt:lpstr>
      <vt:lpstr>Improving the worst case</vt:lpstr>
      <vt:lpstr>“Balanced” Binary Search Trees</vt:lpstr>
      <vt:lpstr>Idea 1: Both Subtrees of Root have same # Nodes</vt:lpstr>
      <vt:lpstr>Idea 2: Both Subtrees of Root have same height</vt:lpstr>
      <vt:lpstr>Idea 3: Both Subtrees of every Node have same # Nodes</vt:lpstr>
      <vt:lpstr>Idea 4: Both Subtrees of every Node have same height</vt:lpstr>
      <vt:lpstr>AVL Tree</vt:lpstr>
      <vt:lpstr>Is it an AVL Tree?</vt:lpstr>
      <vt:lpstr>Is it an AVL Tree?</vt:lpstr>
      <vt:lpstr>Using AVL Trees</vt:lpstr>
      <vt:lpstr>Inserting into an AVL Tree</vt:lpstr>
      <vt:lpstr>Insert Example</vt:lpstr>
      <vt:lpstr>Insert Example</vt:lpstr>
      <vt:lpstr>Not Balanced!</vt:lpstr>
      <vt:lpstr>Balanced!</vt:lpstr>
      <vt:lpstr>Right Rotation</vt:lpstr>
      <vt:lpstr>Insert Example</vt:lpstr>
      <vt:lpstr>Not Balanced!</vt:lpstr>
      <vt:lpstr>Balanced!</vt:lpstr>
      <vt:lpstr>Left Rotation</vt:lpstr>
      <vt:lpstr>Insertion Story So Far</vt:lpstr>
      <vt:lpstr>Insertion Story So Far</vt:lpstr>
      <vt:lpstr>Case LR </vt:lpstr>
      <vt:lpstr>Case LR in General</vt:lpstr>
      <vt:lpstr>Case RL in General</vt:lpstr>
      <vt:lpstr>Insert Summary</vt:lpstr>
      <vt:lpstr>Delete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85</cp:revision>
  <dcterms:created xsi:type="dcterms:W3CDTF">2023-09-26T20:08:20Z</dcterms:created>
  <dcterms:modified xsi:type="dcterms:W3CDTF">2026-01-23T03:35:21Z</dcterms:modified>
</cp:coreProperties>
</file>