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  <p:sldMasterId id="2147483672" r:id="rId3"/>
  </p:sldMasterIdLst>
  <p:notesMasterIdLst>
    <p:notesMasterId r:id="rId34"/>
  </p:notesMasterIdLst>
  <p:sldIdLst>
    <p:sldId id="257" r:id="rId4"/>
    <p:sldId id="453" r:id="rId5"/>
    <p:sldId id="457" r:id="rId6"/>
    <p:sldId id="385" r:id="rId7"/>
    <p:sldId id="465" r:id="rId8"/>
    <p:sldId id="466" r:id="rId9"/>
    <p:sldId id="459" r:id="rId10"/>
    <p:sldId id="460" r:id="rId11"/>
    <p:sldId id="461" r:id="rId12"/>
    <p:sldId id="462" r:id="rId13"/>
    <p:sldId id="463" r:id="rId14"/>
    <p:sldId id="464" r:id="rId15"/>
    <p:sldId id="358" r:id="rId16"/>
    <p:sldId id="357" r:id="rId17"/>
    <p:sldId id="258" r:id="rId18"/>
    <p:sldId id="263" r:id="rId19"/>
    <p:sldId id="262" r:id="rId20"/>
    <p:sldId id="267" r:id="rId21"/>
    <p:sldId id="268" r:id="rId22"/>
    <p:sldId id="269" r:id="rId23"/>
    <p:sldId id="454" r:id="rId24"/>
    <p:sldId id="271" r:id="rId25"/>
    <p:sldId id="270" r:id="rId26"/>
    <p:sldId id="272" r:id="rId27"/>
    <p:sldId id="455" r:id="rId28"/>
    <p:sldId id="274" r:id="rId29"/>
    <p:sldId id="275" r:id="rId30"/>
    <p:sldId id="276" r:id="rId31"/>
    <p:sldId id="277" r:id="rId32"/>
    <p:sldId id="467" r:id="rId3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60"/>
  </p:normalViewPr>
  <p:slideViewPr>
    <p:cSldViewPr snapToGrid="0">
      <p:cViewPr varScale="1">
        <p:scale>
          <a:sx n="64" d="100"/>
          <a:sy n="64" d="100"/>
        </p:scale>
        <p:origin x="712" y="2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slide" Target="slides/slide23.xml"/><Relationship Id="rId21" Type="http://schemas.openxmlformats.org/officeDocument/2006/relationships/slide" Target="slides/slide18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33" Type="http://schemas.openxmlformats.org/officeDocument/2006/relationships/slide" Target="slides/slide30.xml"/><Relationship Id="rId38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slide" Target="slides/slide26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32" Type="http://schemas.openxmlformats.org/officeDocument/2006/relationships/slide" Target="slides/slide29.xml"/><Relationship Id="rId37" Type="http://schemas.openxmlformats.org/officeDocument/2006/relationships/theme" Target="theme/theme1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slide" Target="slides/slide25.xml"/><Relationship Id="rId36" Type="http://schemas.openxmlformats.org/officeDocument/2006/relationships/viewProps" Target="viewProps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31" Type="http://schemas.openxmlformats.org/officeDocument/2006/relationships/slide" Target="slides/slide28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slide" Target="slides/slide24.xml"/><Relationship Id="rId30" Type="http://schemas.openxmlformats.org/officeDocument/2006/relationships/slide" Target="slides/slide27.xml"/><Relationship Id="rId35" Type="http://schemas.openxmlformats.org/officeDocument/2006/relationships/presProps" Target="presProps.xml"/><Relationship Id="rId8" Type="http://schemas.openxmlformats.org/officeDocument/2006/relationships/slide" Target="slides/slide5.xml"/><Relationship Id="rId3" Type="http://schemas.openxmlformats.org/officeDocument/2006/relationships/slideMaster" Target="slideMasters/slideMaster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A1AFC52-F46C-4845-B64D-0DCC1AECCCC6}" type="datetimeFigureOut">
              <a:rPr lang="en-US" smtClean="0"/>
              <a:t>1/22/2026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5D97389-0441-4D4C-B013-3AC3B33670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03640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5D97389-0441-4D4C-B013-3AC3B336705E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27673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EEEDFD-05A3-AB2C-28EA-1F10E5D2125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C1A4A9E-A38E-8FAD-4725-63270224CCE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7024BA-3F6E-B600-8DEF-F5B8815AD0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FB5B7B-F51D-4CAE-B141-34246E39C0D6}" type="datetimeFigureOut">
              <a:rPr lang="en-US" smtClean="0"/>
              <a:t>1/22/2026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5D1B921-02AB-A8AB-A0C8-655556AFEA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CCED915-48D5-56D7-32CC-399EFE7FE2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467764-5149-49EB-A53E-E807869452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93804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E77187-FA0C-1996-5F4B-01C6D21DC0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6C32157-1E29-206A-A4D1-E079FFF5CFD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4BED6E6-27DC-9868-8ED6-B497F6664A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FB5B7B-F51D-4CAE-B141-34246E39C0D6}" type="datetimeFigureOut">
              <a:rPr lang="en-US" smtClean="0"/>
              <a:t>1/22/2026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E4E3647-A949-3CDF-67EE-AB590EDCA7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0C6DF69-C102-21BC-88B3-80F4E212C8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467764-5149-49EB-A53E-E807869452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61316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C9C123A-D9AF-475A-C065-C2FA1596425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9927EB4-E58B-3FD3-E171-2FF9248A2A3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EA4642-AEF9-1A45-F614-49CABD0DF3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FB5B7B-F51D-4CAE-B141-34246E39C0D6}" type="datetimeFigureOut">
              <a:rPr lang="en-US" smtClean="0"/>
              <a:t>1/22/2026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CA41C59-45AB-EDDF-36FA-E3E263F9F8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9E2C6A-7AA0-08EE-B17B-CA0D2FF9EF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467764-5149-49EB-A53E-E807869452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587259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441DCF-5FA9-3BBE-A6DC-4C4767E77E2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7D8AAD4-9F4E-2546-4A20-345BE6926F6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EB68BC9-B242-D863-6297-36224D351B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B93FBE-67AC-4C5C-B62E-CFFDEAF9BE53}" type="datetimeFigureOut">
              <a:rPr lang="en-US" smtClean="0"/>
              <a:t>1/22/2026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B6D43E7-A090-881E-D908-BB9CC53DDD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2DFBC9-B9F9-85A6-26A1-9D7E515D03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4D5A7D-FFFE-410B-BEE5-702232F4B1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975609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8BB011-50E5-247E-0EB3-D47C59C4FF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A71371-A022-A3A5-E49C-D2CCEC4E252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8F92F8-B436-FF4B-567C-6CF9F3F685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B93FBE-67AC-4C5C-B62E-CFFDEAF9BE53}" type="datetimeFigureOut">
              <a:rPr lang="en-US" smtClean="0"/>
              <a:t>1/22/2026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9C755B9-83BE-E117-954F-A47925F5BF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7E45716-8D01-8E2F-8276-3A903E607C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4D5A7D-FFFE-410B-BEE5-702232F4B1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514340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0264CF-1BBA-680C-4F96-017144A15A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089E9BE-1B28-C587-A2C5-253ECF74E1D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33E3E68-CE19-CACB-1EDD-351F4F9C94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B93FBE-67AC-4C5C-B62E-CFFDEAF9BE53}" type="datetimeFigureOut">
              <a:rPr lang="en-US" smtClean="0"/>
              <a:t>1/22/2026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DE49855-AB14-5CF9-EE88-AB42D1DF4D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DE2C96-8A85-4C99-39A1-9B9DB31D7A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4D5A7D-FFFE-410B-BEE5-702232F4B1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765076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E89EEC-003E-DFFB-2D04-A2E70FE13D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BFE0F4-58A0-D6D9-6AAC-CD97965C20C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77E4C68-9C36-2696-B323-CF0642D6DBE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49713B3-5A96-0F1A-CFE7-8563FD24B8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B93FBE-67AC-4C5C-B62E-CFFDEAF9BE53}" type="datetimeFigureOut">
              <a:rPr lang="en-US" smtClean="0"/>
              <a:t>1/22/2026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18D724B-C264-2548-CAFF-305FE7D37B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B193A13-EBDF-17F2-DF34-5BA3D79328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4D5A7D-FFFE-410B-BEE5-702232F4B1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304055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519F2D-6C68-B3F6-3BC7-2A9EE6BE2B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32A2B36-9CB6-0E61-D14F-48AD642FCA8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E551B63-A4A2-BD66-BF76-72528E69BA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3EF4911-72D8-7120-897F-434F05D8DA2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1354135-3D54-9447-778A-86081F0473D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7F52A4A-AE91-8A3A-8DE2-74205F39FD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B93FBE-67AC-4C5C-B62E-CFFDEAF9BE53}" type="datetimeFigureOut">
              <a:rPr lang="en-US" smtClean="0"/>
              <a:t>1/22/2026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8FC667D-AA9E-21BF-66F2-755D86E708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D8E628E-2723-30DA-D22D-BFF79CE056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4D5A7D-FFFE-410B-BEE5-702232F4B1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349434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F41984-7865-CBC1-7E39-27325050C7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D341811-B828-6912-5458-2BC9266D21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B93FBE-67AC-4C5C-B62E-CFFDEAF9BE53}" type="datetimeFigureOut">
              <a:rPr lang="en-US" smtClean="0"/>
              <a:t>1/22/2026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A1DF831-0A64-24F5-806E-B3EBA55914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CEFD212-56D6-B7F8-FC27-BC4BF7386D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4D5A7D-FFFE-410B-BEE5-702232F4B1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507156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5903B13-E121-53F2-65F9-41E383C574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B93FBE-67AC-4C5C-B62E-CFFDEAF9BE53}" type="datetimeFigureOut">
              <a:rPr lang="en-US" smtClean="0"/>
              <a:t>1/22/2026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2814793-9D7D-32F8-795A-31644DBAB3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D76B231-FE15-2561-B700-2506AC7131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4D5A7D-FFFE-410B-BEE5-702232F4B1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021169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CB5398-EEBA-42F4-3948-4DF36A153E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E000E0-12D7-545A-0B4A-64A8B51A9F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9585510-3798-210C-EC55-29C449719B8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CE698E8-2EE7-873D-A608-9A260F5DDD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B93FBE-67AC-4C5C-B62E-CFFDEAF9BE53}" type="datetimeFigureOut">
              <a:rPr lang="en-US" smtClean="0"/>
              <a:t>1/22/2026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8D5F347-CF7A-10E6-8DC6-FA1E5DB6DB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85E452D-F82A-718F-94C2-C889F622E5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4D5A7D-FFFE-410B-BEE5-702232F4B1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96578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5CF38B-CB5A-B13E-F5D7-2DA1A6B917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AE2621-C1D2-6EA5-9C00-AD4D21D63F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FAB215E-AE4B-9861-F145-FDA28262E9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FB5B7B-F51D-4CAE-B141-34246E39C0D6}" type="datetimeFigureOut">
              <a:rPr lang="en-US" smtClean="0"/>
              <a:t>1/22/2026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AEC039-B059-ECCC-530A-3AB6CB0A1D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8BEA18-99AF-5466-77A2-2ED025B81C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467764-5149-49EB-A53E-E807869452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58954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DE1DDD-DB8D-6429-4235-465780A7B8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042B9E5-6756-3695-C94E-93A464783ED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A170C60-CA85-5E67-14F6-3176093E55F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3325D70-D5F0-5123-66A9-63D9B82E92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B93FBE-67AC-4C5C-B62E-CFFDEAF9BE53}" type="datetimeFigureOut">
              <a:rPr lang="en-US" smtClean="0"/>
              <a:t>1/22/2026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977B62A-8600-7CE9-095E-82CDE4E176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558F328-EF42-0E10-9C29-12A53381D4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4D5A7D-FFFE-410B-BEE5-702232F4B1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76407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424705-3181-4743-BF72-E5B55E6278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8D9669D-6765-7CD2-C040-D4C5E44BAB3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8E5E7B0-5065-8FAA-2D02-01DC4905B3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B93FBE-67AC-4C5C-B62E-CFFDEAF9BE53}" type="datetimeFigureOut">
              <a:rPr lang="en-US" smtClean="0"/>
              <a:t>1/22/2026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487F4E-481E-5CA4-5AC0-EF15EBAF8D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05C81A-1EC7-F85E-A5DB-0F7CA62EC0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4D5A7D-FFFE-410B-BEE5-702232F4B1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615342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0F8F565-D4D2-A972-147D-1A41777B264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8813695-1D6C-4A4F-7F94-13466638117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6AEB8A-EA17-E1E1-8CD3-B7AF8E3F28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B93FBE-67AC-4C5C-B62E-CFFDEAF9BE53}" type="datetimeFigureOut">
              <a:rPr lang="en-US" smtClean="0"/>
              <a:t>1/22/2026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B6AF905-A88D-ED4C-DD07-098840D4AB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D1A03B8-DD10-B6B6-6B59-3EB669F377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4D5A7D-FFFE-410B-BEE5-702232F4B1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126467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28AD1-28C6-4DBC-B0D5-638143145F9E}" type="datetimeFigureOut">
              <a:rPr lang="en-US" smtClean="0"/>
              <a:t>1/22/2026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8603E-186F-4CC7-B8E2-5FD613D3E2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885455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28AD1-28C6-4DBC-B0D5-638143145F9E}" type="datetimeFigureOut">
              <a:rPr lang="en-US" smtClean="0"/>
              <a:t>1/22/2026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8603E-186F-4CC7-B8E2-5FD613D3E2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140556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28AD1-28C6-4DBC-B0D5-638143145F9E}" type="datetimeFigureOut">
              <a:rPr lang="en-US" smtClean="0"/>
              <a:t>1/22/2026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8603E-186F-4CC7-B8E2-5FD613D3E2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649736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28AD1-28C6-4DBC-B0D5-638143145F9E}" type="datetimeFigureOut">
              <a:rPr lang="en-US" smtClean="0"/>
              <a:t>1/22/2026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8603E-186F-4CC7-B8E2-5FD613D3E2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7164407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28AD1-28C6-4DBC-B0D5-638143145F9E}" type="datetimeFigureOut">
              <a:rPr lang="en-US" smtClean="0"/>
              <a:t>1/22/2026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8603E-186F-4CC7-B8E2-5FD613D3E2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5578128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28AD1-28C6-4DBC-B0D5-638143145F9E}" type="datetimeFigureOut">
              <a:rPr lang="en-US" smtClean="0"/>
              <a:t>1/22/2026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8603E-186F-4CC7-B8E2-5FD613D3E2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9823233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28AD1-28C6-4DBC-B0D5-638143145F9E}" type="datetimeFigureOut">
              <a:rPr lang="en-US" smtClean="0"/>
              <a:t>1/22/2026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8603E-186F-4CC7-B8E2-5FD613D3E2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76460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2A553B-F670-1604-5051-C69575AB04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A3F92DB-5E7F-F49E-F5A2-4CD71172F3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3C1753E-851C-6254-0D25-2F887273D5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FB5B7B-F51D-4CAE-B141-34246E39C0D6}" type="datetimeFigureOut">
              <a:rPr lang="en-US" smtClean="0"/>
              <a:t>1/22/2026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B9E8AB3-1264-7FDE-D829-8552CB0E7F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F85CDF-C478-A7EF-68E9-A9B03181DF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467764-5149-49EB-A53E-E807869452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3693441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28AD1-28C6-4DBC-B0D5-638143145F9E}" type="datetimeFigureOut">
              <a:rPr lang="en-US" smtClean="0"/>
              <a:t>1/22/2026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8603E-186F-4CC7-B8E2-5FD613D3E2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4911322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28AD1-28C6-4DBC-B0D5-638143145F9E}" type="datetimeFigureOut">
              <a:rPr lang="en-US" smtClean="0"/>
              <a:t>1/22/2026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8603E-186F-4CC7-B8E2-5FD613D3E2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779085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28AD1-28C6-4DBC-B0D5-638143145F9E}" type="datetimeFigureOut">
              <a:rPr lang="en-US" smtClean="0"/>
              <a:t>1/22/2026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8603E-186F-4CC7-B8E2-5FD613D3E2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3969030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28AD1-28C6-4DBC-B0D5-638143145F9E}" type="datetimeFigureOut">
              <a:rPr lang="en-US" smtClean="0"/>
              <a:t>1/22/2026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8603E-186F-4CC7-B8E2-5FD613D3E2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75680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E764F7-D59E-B01A-8BD5-00384E223F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82F09C-F9B9-2C50-7C6F-29C12551611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41A614B-6667-7695-5A04-2F636199B94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5DCB1E8-E8EC-EC48-AC56-00B0294D4E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FB5B7B-F51D-4CAE-B141-34246E39C0D6}" type="datetimeFigureOut">
              <a:rPr lang="en-US" smtClean="0"/>
              <a:t>1/22/2026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6E72EA3-CE48-C170-7657-2D913ED3E2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1E736BE-3261-CE4F-7435-03969F8ED2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467764-5149-49EB-A53E-E807869452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85417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3D765F-128C-5F4B-4E20-D385D2B404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E4B8912-9AF9-E09C-E9BF-C1A2354403C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817D6C8-55A2-957D-7F4E-CC7BCF01E73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1C7549B-8BC6-6148-ACAA-049554DFE2F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2C1610D-E8FB-B2C8-5980-6848B27C49F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7F98579-8216-620D-1649-3AF68889B1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FB5B7B-F51D-4CAE-B141-34246E39C0D6}" type="datetimeFigureOut">
              <a:rPr lang="en-US" smtClean="0"/>
              <a:t>1/22/2026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A47186D-AE3C-BCC2-5CC7-DFDB1E9C01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3D3C042-93EE-DFEB-EB11-59AE48DBB3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467764-5149-49EB-A53E-E807869452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94848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D993B1-B34F-DEF0-36F0-9044F5D7D2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852A602-329F-B48E-59DF-A750E7867E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FB5B7B-F51D-4CAE-B141-34246E39C0D6}" type="datetimeFigureOut">
              <a:rPr lang="en-US" smtClean="0"/>
              <a:t>1/22/2026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583EDF7-DE2E-A73E-8F31-9D5E4D89C8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5012E61-B33E-641F-586B-715580997B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467764-5149-49EB-A53E-E807869452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09965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3A244B7-1B24-A316-4AE0-092CD30B90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FB5B7B-F51D-4CAE-B141-34246E39C0D6}" type="datetimeFigureOut">
              <a:rPr lang="en-US" smtClean="0"/>
              <a:t>1/22/2026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DAF25EA-9B44-0E03-1033-8525546E05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C925D09-469B-22B7-3367-45C141A2FC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467764-5149-49EB-A53E-E807869452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5674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321B2F-B9E6-9510-4D05-E3D54924E1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6FE975-5B17-DA24-6CEB-DC943E8B86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FB5A351-A381-B7DE-629A-344A1879098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7BDD2EF-7CF7-DD3F-F641-183E8B2BF1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FB5B7B-F51D-4CAE-B141-34246E39C0D6}" type="datetimeFigureOut">
              <a:rPr lang="en-US" smtClean="0"/>
              <a:t>1/22/2026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7F85405-E07D-ACE1-4750-3CCE6C35E5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10E168D-7644-1D4C-5394-6437965553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467764-5149-49EB-A53E-E807869452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1755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54801B-B60C-BB23-B536-10DDE66CB8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E6861CE-32FE-1378-773F-41832B9FF6A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1D2144C-D26D-D14D-26EE-59C3FC1E590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04EF677-D138-7015-213C-2BB3F4A738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FB5B7B-F51D-4CAE-B141-34246E39C0D6}" type="datetimeFigureOut">
              <a:rPr lang="en-US" smtClean="0"/>
              <a:t>1/22/2026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9F190E5-FB64-35C9-62D3-131BE33150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BE729FB-47F6-106B-7BD5-F020310364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467764-5149-49EB-A53E-E807869452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15156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DB7B289-BD5E-5EED-C530-FE49EC1FB3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0E5310A-CDE1-6296-A6C7-FAD4EBB46E1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1630977-A77A-05DC-ACE8-6F1D91538C5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CFB5B7B-F51D-4CAE-B141-34246E39C0D6}" type="datetimeFigureOut">
              <a:rPr lang="en-US" smtClean="0"/>
              <a:t>1/22/2026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6EC77BE-A1DA-9A34-23FB-D1B3BF2A8C8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BEA4270-8225-31C5-8BCA-531C6C5C8B1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9467764-5149-49EB-A53E-E807869452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21592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BBC2B57-F2EC-C92D-BAFA-C36FE7F31C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40AE8E8-3549-4143-3C3F-38529FA5532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162DEB0-3161-B686-27DF-345950BFF04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B93FBE-67AC-4C5C-B62E-CFFDEAF9BE53}" type="datetimeFigureOut">
              <a:rPr lang="en-US" smtClean="0"/>
              <a:t>1/22/2026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B5E12D-E358-B346-0620-4D8545C52B8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B1C4BA-D22A-5462-8F71-6F616DC8FA2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4D5A7D-FFFE-410B-BEE5-702232F4B1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92348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C28AD1-28C6-4DBC-B0D5-638143145F9E}" type="datetimeFigureOut">
              <a:rPr lang="en-US" smtClean="0"/>
              <a:t>1/22/2026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E8603E-186F-4CC7-B8E2-5FD613D3E2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34136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s.uw.edu/332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52.png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2.png"/><Relationship Id="rId13" Type="http://schemas.openxmlformats.org/officeDocument/2006/relationships/image" Target="../media/image350.png"/><Relationship Id="rId18" Type="http://schemas.openxmlformats.org/officeDocument/2006/relationships/image" Target="../media/image78.png"/><Relationship Id="rId3" Type="http://schemas.openxmlformats.org/officeDocument/2006/relationships/image" Target="../media/image68.png"/><Relationship Id="rId21" Type="http://schemas.openxmlformats.org/officeDocument/2006/relationships/image" Target="../media/image81.png"/><Relationship Id="rId7" Type="http://schemas.openxmlformats.org/officeDocument/2006/relationships/image" Target="../media/image71.png"/><Relationship Id="rId12" Type="http://schemas.openxmlformats.org/officeDocument/2006/relationships/image" Target="../media/image76.png"/><Relationship Id="rId17" Type="http://schemas.openxmlformats.org/officeDocument/2006/relationships/image" Target="../media/image77.png"/><Relationship Id="rId25" Type="http://schemas.openxmlformats.org/officeDocument/2006/relationships/image" Target="../media/image46.png"/><Relationship Id="rId2" Type="http://schemas.openxmlformats.org/officeDocument/2006/relationships/image" Target="../media/image67.png"/><Relationship Id="rId16" Type="http://schemas.openxmlformats.org/officeDocument/2006/relationships/image" Target="../media/image38.png"/><Relationship Id="rId20" Type="http://schemas.openxmlformats.org/officeDocument/2006/relationships/image" Target="../media/image80.png"/><Relationship Id="rId1" Type="http://schemas.openxmlformats.org/officeDocument/2006/relationships/slideLayout" Target="../slideLayouts/slideLayout17.xml"/><Relationship Id="rId6" Type="http://schemas.openxmlformats.org/officeDocument/2006/relationships/image" Target="../media/image22.png"/><Relationship Id="rId11" Type="http://schemas.openxmlformats.org/officeDocument/2006/relationships/image" Target="../media/image75.png"/><Relationship Id="rId24" Type="http://schemas.openxmlformats.org/officeDocument/2006/relationships/image" Target="../media/image45.png"/><Relationship Id="rId5" Type="http://schemas.openxmlformats.org/officeDocument/2006/relationships/image" Target="../media/image69.png"/><Relationship Id="rId15" Type="http://schemas.openxmlformats.org/officeDocument/2006/relationships/image" Target="../media/image370.png"/><Relationship Id="rId23" Type="http://schemas.openxmlformats.org/officeDocument/2006/relationships/image" Target="../media/image83.png"/><Relationship Id="rId10" Type="http://schemas.openxmlformats.org/officeDocument/2006/relationships/image" Target="../media/image74.png"/><Relationship Id="rId19" Type="http://schemas.openxmlformats.org/officeDocument/2006/relationships/image" Target="../media/image79.png"/><Relationship Id="rId4" Type="http://schemas.openxmlformats.org/officeDocument/2006/relationships/image" Target="../media/image271.png"/><Relationship Id="rId9" Type="http://schemas.openxmlformats.org/officeDocument/2006/relationships/image" Target="../media/image73.png"/><Relationship Id="rId14" Type="http://schemas.openxmlformats.org/officeDocument/2006/relationships/image" Target="../media/image360.png"/><Relationship Id="rId22" Type="http://schemas.openxmlformats.org/officeDocument/2006/relationships/image" Target="../media/image82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60.png"/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10.png"/><Relationship Id="rId3" Type="http://schemas.openxmlformats.org/officeDocument/2006/relationships/image" Target="../media/image910.png"/><Relationship Id="rId7" Type="http://schemas.openxmlformats.org/officeDocument/2006/relationships/image" Target="../media/image1110.png"/><Relationship Id="rId2" Type="http://schemas.openxmlformats.org/officeDocument/2006/relationships/image" Target="../media/image811.png"/><Relationship Id="rId1" Type="http://schemas.openxmlformats.org/officeDocument/2006/relationships/slideLayout" Target="../slideLayouts/slideLayout24.xml"/><Relationship Id="rId6" Type="http://schemas.openxmlformats.org/officeDocument/2006/relationships/image" Target="../media/image710.png"/><Relationship Id="rId11" Type="http://schemas.openxmlformats.org/officeDocument/2006/relationships/image" Target="../media/image163.png"/><Relationship Id="rId5" Type="http://schemas.openxmlformats.org/officeDocument/2006/relationships/image" Target="../media/image1700.png"/><Relationship Id="rId10" Type="http://schemas.openxmlformats.org/officeDocument/2006/relationships/image" Target="../media/image1410.png"/><Relationship Id="rId4" Type="http://schemas.openxmlformats.org/officeDocument/2006/relationships/image" Target="../media/image1010.png"/><Relationship Id="rId9" Type="http://schemas.openxmlformats.org/officeDocument/2006/relationships/image" Target="../media/image1310.pn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10.png"/><Relationship Id="rId3" Type="http://schemas.openxmlformats.org/officeDocument/2006/relationships/image" Target="../media/image811.png"/><Relationship Id="rId7" Type="http://schemas.openxmlformats.org/officeDocument/2006/relationships/image" Target="../media/image1210.png"/><Relationship Id="rId2" Type="http://schemas.openxmlformats.org/officeDocument/2006/relationships/image" Target="../media/image710.png"/><Relationship Id="rId1" Type="http://schemas.openxmlformats.org/officeDocument/2006/relationships/slideLayout" Target="../slideLayouts/slideLayout24.xml"/><Relationship Id="rId6" Type="http://schemas.openxmlformats.org/officeDocument/2006/relationships/image" Target="../media/image1110.png"/><Relationship Id="rId11" Type="http://schemas.openxmlformats.org/officeDocument/2006/relationships/image" Target="../media/image163.png"/><Relationship Id="rId5" Type="http://schemas.openxmlformats.org/officeDocument/2006/relationships/image" Target="../media/image1010.png"/><Relationship Id="rId10" Type="http://schemas.openxmlformats.org/officeDocument/2006/relationships/image" Target="../media/image155.png"/><Relationship Id="rId4" Type="http://schemas.openxmlformats.org/officeDocument/2006/relationships/image" Target="../media/image910.png"/><Relationship Id="rId9" Type="http://schemas.openxmlformats.org/officeDocument/2006/relationships/image" Target="../media/image1410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1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310.png"/><Relationship Id="rId13" Type="http://schemas.openxmlformats.org/officeDocument/2006/relationships/image" Target="../media/image360.png"/><Relationship Id="rId18" Type="http://schemas.openxmlformats.org/officeDocument/2006/relationships/image" Target="../media/image8.png"/><Relationship Id="rId3" Type="http://schemas.openxmlformats.org/officeDocument/2006/relationships/image" Target="../media/image261.png"/><Relationship Id="rId21" Type="http://schemas.openxmlformats.org/officeDocument/2006/relationships/image" Target="../media/image11.png"/><Relationship Id="rId7" Type="http://schemas.openxmlformats.org/officeDocument/2006/relationships/image" Target="../media/image300.png"/><Relationship Id="rId12" Type="http://schemas.openxmlformats.org/officeDocument/2006/relationships/image" Target="../media/image350.png"/><Relationship Id="rId17" Type="http://schemas.openxmlformats.org/officeDocument/2006/relationships/image" Target="../media/image7.png"/><Relationship Id="rId2" Type="http://schemas.openxmlformats.org/officeDocument/2006/relationships/image" Target="../media/image3.png"/><Relationship Id="rId16" Type="http://schemas.openxmlformats.org/officeDocument/2006/relationships/image" Target="../media/image6.png"/><Relationship Id="rId20" Type="http://schemas.openxmlformats.org/officeDocument/2006/relationships/image" Target="../media/image10.png"/><Relationship Id="rId1" Type="http://schemas.openxmlformats.org/officeDocument/2006/relationships/slideLayout" Target="../slideLayouts/slideLayout17.xml"/><Relationship Id="rId6" Type="http://schemas.openxmlformats.org/officeDocument/2006/relationships/image" Target="../media/image5.png"/><Relationship Id="rId11" Type="http://schemas.openxmlformats.org/officeDocument/2006/relationships/image" Target="../media/image340.png"/><Relationship Id="rId24" Type="http://schemas.openxmlformats.org/officeDocument/2006/relationships/image" Target="../media/image46.png"/><Relationship Id="rId5" Type="http://schemas.openxmlformats.org/officeDocument/2006/relationships/image" Target="../media/image4.png"/><Relationship Id="rId15" Type="http://schemas.openxmlformats.org/officeDocument/2006/relationships/image" Target="../media/image38.png"/><Relationship Id="rId23" Type="http://schemas.openxmlformats.org/officeDocument/2006/relationships/image" Target="../media/image45.png"/><Relationship Id="rId10" Type="http://schemas.openxmlformats.org/officeDocument/2006/relationships/image" Target="../media/image330.png"/><Relationship Id="rId19" Type="http://schemas.openxmlformats.org/officeDocument/2006/relationships/image" Target="../media/image9.png"/><Relationship Id="rId4" Type="http://schemas.openxmlformats.org/officeDocument/2006/relationships/image" Target="../media/image271.png"/><Relationship Id="rId9" Type="http://schemas.openxmlformats.org/officeDocument/2006/relationships/image" Target="../media/image320.png"/><Relationship Id="rId14" Type="http://schemas.openxmlformats.org/officeDocument/2006/relationships/image" Target="../media/image370.png"/><Relationship Id="rId22" Type="http://schemas.openxmlformats.org/officeDocument/2006/relationships/image" Target="../media/image12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2.png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9.png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310.png"/><Relationship Id="rId13" Type="http://schemas.openxmlformats.org/officeDocument/2006/relationships/image" Target="../media/image360.png"/><Relationship Id="rId18" Type="http://schemas.openxmlformats.org/officeDocument/2006/relationships/image" Target="../media/image47.png"/><Relationship Id="rId3" Type="http://schemas.openxmlformats.org/officeDocument/2006/relationships/image" Target="../media/image261.png"/><Relationship Id="rId21" Type="http://schemas.openxmlformats.org/officeDocument/2006/relationships/image" Target="../media/image50.png"/><Relationship Id="rId7" Type="http://schemas.openxmlformats.org/officeDocument/2006/relationships/image" Target="../media/image300.png"/><Relationship Id="rId12" Type="http://schemas.openxmlformats.org/officeDocument/2006/relationships/image" Target="../media/image350.png"/><Relationship Id="rId17" Type="http://schemas.openxmlformats.org/officeDocument/2006/relationships/image" Target="../media/image44.png"/><Relationship Id="rId2" Type="http://schemas.openxmlformats.org/officeDocument/2006/relationships/image" Target="../media/image40.png"/><Relationship Id="rId16" Type="http://schemas.openxmlformats.org/officeDocument/2006/relationships/image" Target="../media/image43.png"/><Relationship Id="rId20" Type="http://schemas.openxmlformats.org/officeDocument/2006/relationships/image" Target="../media/image49.png"/><Relationship Id="rId1" Type="http://schemas.openxmlformats.org/officeDocument/2006/relationships/slideLayout" Target="../slideLayouts/slideLayout17.xml"/><Relationship Id="rId6" Type="http://schemas.openxmlformats.org/officeDocument/2006/relationships/image" Target="../media/image16.png"/><Relationship Id="rId11" Type="http://schemas.openxmlformats.org/officeDocument/2006/relationships/image" Target="../media/image340.png"/><Relationship Id="rId24" Type="http://schemas.openxmlformats.org/officeDocument/2006/relationships/image" Target="../media/image46.png"/><Relationship Id="rId5" Type="http://schemas.openxmlformats.org/officeDocument/2006/relationships/image" Target="../media/image41.png"/><Relationship Id="rId15" Type="http://schemas.openxmlformats.org/officeDocument/2006/relationships/image" Target="../media/image38.png"/><Relationship Id="rId23" Type="http://schemas.openxmlformats.org/officeDocument/2006/relationships/image" Target="../media/image45.png"/><Relationship Id="rId10" Type="http://schemas.openxmlformats.org/officeDocument/2006/relationships/image" Target="../media/image330.png"/><Relationship Id="rId19" Type="http://schemas.openxmlformats.org/officeDocument/2006/relationships/image" Target="../media/image48.png"/><Relationship Id="rId4" Type="http://schemas.openxmlformats.org/officeDocument/2006/relationships/image" Target="../media/image271.png"/><Relationship Id="rId9" Type="http://schemas.openxmlformats.org/officeDocument/2006/relationships/image" Target="../media/image320.png"/><Relationship Id="rId14" Type="http://schemas.openxmlformats.org/officeDocument/2006/relationships/image" Target="../media/image370.png"/><Relationship Id="rId22" Type="http://schemas.openxmlformats.org/officeDocument/2006/relationships/image" Target="../media/image51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310.png"/><Relationship Id="rId13" Type="http://schemas.openxmlformats.org/officeDocument/2006/relationships/image" Target="../media/image360.png"/><Relationship Id="rId18" Type="http://schemas.openxmlformats.org/officeDocument/2006/relationships/image" Target="../media/image590.png"/><Relationship Id="rId3" Type="http://schemas.openxmlformats.org/officeDocument/2006/relationships/image" Target="../media/image54.png"/><Relationship Id="rId21" Type="http://schemas.openxmlformats.org/officeDocument/2006/relationships/image" Target="../media/image620.png"/><Relationship Id="rId7" Type="http://schemas.openxmlformats.org/officeDocument/2006/relationships/image" Target="../media/image300.png"/><Relationship Id="rId12" Type="http://schemas.openxmlformats.org/officeDocument/2006/relationships/image" Target="../media/image350.png"/><Relationship Id="rId17" Type="http://schemas.openxmlformats.org/officeDocument/2006/relationships/image" Target="../media/image58.png"/><Relationship Id="rId2" Type="http://schemas.openxmlformats.org/officeDocument/2006/relationships/image" Target="../media/image53.png"/><Relationship Id="rId16" Type="http://schemas.openxmlformats.org/officeDocument/2006/relationships/image" Target="../media/image57.png"/><Relationship Id="rId20" Type="http://schemas.openxmlformats.org/officeDocument/2006/relationships/image" Target="../media/image611.png"/><Relationship Id="rId1" Type="http://schemas.openxmlformats.org/officeDocument/2006/relationships/slideLayout" Target="../slideLayouts/slideLayout17.xml"/><Relationship Id="rId6" Type="http://schemas.openxmlformats.org/officeDocument/2006/relationships/image" Target="../media/image18.png"/><Relationship Id="rId11" Type="http://schemas.openxmlformats.org/officeDocument/2006/relationships/image" Target="../media/image340.png"/><Relationship Id="rId24" Type="http://schemas.openxmlformats.org/officeDocument/2006/relationships/image" Target="../media/image46.png"/><Relationship Id="rId5" Type="http://schemas.openxmlformats.org/officeDocument/2006/relationships/image" Target="../media/image55.png"/><Relationship Id="rId15" Type="http://schemas.openxmlformats.org/officeDocument/2006/relationships/image" Target="../media/image38.png"/><Relationship Id="rId23" Type="http://schemas.openxmlformats.org/officeDocument/2006/relationships/image" Target="../media/image45.png"/><Relationship Id="rId10" Type="http://schemas.openxmlformats.org/officeDocument/2006/relationships/image" Target="../media/image330.png"/><Relationship Id="rId19" Type="http://schemas.openxmlformats.org/officeDocument/2006/relationships/image" Target="../media/image600.png"/><Relationship Id="rId4" Type="http://schemas.openxmlformats.org/officeDocument/2006/relationships/image" Target="../media/image271.png"/><Relationship Id="rId9" Type="http://schemas.openxmlformats.org/officeDocument/2006/relationships/image" Target="../media/image320.png"/><Relationship Id="rId14" Type="http://schemas.openxmlformats.org/officeDocument/2006/relationships/image" Target="../media/image370.png"/><Relationship Id="rId22" Type="http://schemas.openxmlformats.org/officeDocument/2006/relationships/image" Target="../media/image6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02029F-F4C6-FDAD-6A00-4E30C8EE848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CSE 332 Winter 2026</a:t>
            </a:r>
            <a:br>
              <a:rPr lang="en-US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</a:br>
            <a:r>
              <a:rPr lang="en-US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Lecture 7: Recurrences, Dictionaries, BSTs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B96019E-F067-13A3-DC5B-9F49CCFEF43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Nathan Brunelle</a:t>
            </a:r>
          </a:p>
          <a:p>
            <a:r>
              <a:rPr lang="en-US" dirty="0">
                <a:hlinkClick r:id="rId3"/>
              </a:rPr>
              <a:t>http://www.cs.uw.edu/332</a:t>
            </a:r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3303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39BAE782-C07E-8C9D-F03B-E1555654D0F6}"/>
                  </a:ext>
                </a:extLst>
              </p:cNvPr>
              <p:cNvSpPr>
                <a:spLocks noGrp="1"/>
              </p:cNvSpPr>
              <p:nvPr>
                <p:ph type="title"/>
              </p:nvPr>
            </p:nvSpPr>
            <p:spPr/>
            <p:txBody>
              <a:bodyPr/>
              <a:lstStyle/>
              <a:p>
                <a:r>
                  <a:rPr lang="en-US" dirty="0"/>
                  <a:t>Solving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𝑇</m:t>
                    </m:r>
                    <m:d>
                      <m:d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=2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𝑇</m:t>
                    </m:r>
                    <m:d>
                      <m:d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𝑛</m:t>
                            </m:r>
                          </m:num>
                          <m:den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den>
                        </m:f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+</m:t>
                    </m:r>
                    <m:sSup>
                      <m:sSup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39BAE782-C07E-8C9D-F03B-E1555654D0F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>
                <a:blip r:embed="rId2"/>
                <a:stretch>
                  <a:fillRect l="-237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324CB12C-1484-4384-0A8A-F40C8F089090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pPr marL="457200" lvl="1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i="1" smtClean="0">
                          <a:latin typeface="Cambria Math"/>
                        </a:rPr>
                        <m:t>𝑇</m:t>
                      </m:r>
                      <m:d>
                        <m:dPr>
                          <m:ctrlPr>
                            <a:rPr lang="en-US" sz="28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i="1">
                              <a:latin typeface="Cambria Math"/>
                            </a:rPr>
                            <m:t>𝑛</m:t>
                          </m:r>
                        </m:e>
                      </m:d>
                      <m:r>
                        <a:rPr lang="en-US" sz="2800" i="1">
                          <a:latin typeface="Cambria Math"/>
                        </a:rPr>
                        <m:t>=</m:t>
                      </m:r>
                      <m:nary>
                        <m:naryPr>
                          <m:chr m:val="∑"/>
                          <m:ctrlPr>
                            <a:rPr lang="en-US" sz="2800" i="1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2800" i="1">
                              <a:latin typeface="Cambria Math"/>
                            </a:rPr>
                            <m:t>𝑖</m:t>
                          </m:r>
                          <m:r>
                            <a:rPr lang="en-US" sz="2800" i="1">
                              <a:latin typeface="Cambria Math"/>
                            </a:rPr>
                            <m:t>=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  <m:sup>
                          <m:func>
                            <m:funcPr>
                              <m:ctrlPr>
                                <a:rPr lang="en-US" sz="2800" i="1"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sSub>
                                <m:sSubPr>
                                  <m:ctrlPr>
                                    <a:rPr lang="en-US" sz="28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m:rPr>
                                      <m:sty m:val="p"/>
                                    </m:rPr>
                                    <a:rPr lang="en-US" sz="2800">
                                      <a:latin typeface="Cambria Math"/>
                                    </a:rPr>
                                    <m:t>log</m:t>
                                  </m:r>
                                </m:e>
                                <m:sub>
                                  <m:r>
                                    <a:rPr lang="en-US" sz="2800">
                                      <a:latin typeface="Cambria Math"/>
                                    </a:rPr>
                                    <m:t>2</m:t>
                                  </m:r>
                                </m:sub>
                              </m:sSub>
                            </m:fName>
                            <m:e>
                              <m:r>
                                <a:rPr lang="en-US" sz="2800" i="1">
                                  <a:latin typeface="Cambria Math"/>
                                </a:rPr>
                                <m:t>𝑛</m:t>
                              </m:r>
                            </m:e>
                          </m:func>
                        </m:sup>
                        <m:e>
                          <m:f>
                            <m:f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p>
                                <m:sSupPr>
                                  <m:ctrlPr>
                                    <a:rPr lang="en-US" sz="28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2800" b="0" i="1" smtClean="0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e>
                                <m:sup>
                                  <m:r>
                                    <a:rPr lang="en-US" sz="2800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num>
                            <m:den>
                              <m:sSup>
                                <m:sSupPr>
                                  <m:ctrlPr>
                                    <a:rPr lang="en-US" sz="28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2800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e>
                                <m:sup>
                                  <m:r>
                                    <a:rPr lang="en-US" sz="2800" b="0" i="1" smtClean="0"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</m:sup>
                              </m:sSup>
                            </m:den>
                          </m:f>
                        </m:e>
                      </m:nary>
                    </m:oMath>
                  </m:oMathPara>
                </a14:m>
                <a:endParaRPr lang="en-US" sz="2800" b="0" dirty="0"/>
              </a:p>
              <a:p>
                <a:pPr marL="457200" lvl="1" indent="0">
                  <a:buNone/>
                </a:pPr>
                <a:endParaRPr lang="en-US" sz="2800" dirty="0"/>
              </a:p>
              <a:p>
                <a:pPr marL="457200" lvl="1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i="1" smtClean="0">
                          <a:latin typeface="Cambria Math"/>
                        </a:rPr>
                        <m:t>=</m:t>
                      </m:r>
                      <m:sSup>
                        <m:sSup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e>
                        <m:sup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⋅</m:t>
                      </m:r>
                      <m:nary>
                        <m:naryPr>
                          <m:chr m:val="∑"/>
                          <m:ctrlPr>
                            <a:rPr lang="en-US" sz="2800" i="1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2800" i="1">
                              <a:latin typeface="Cambria Math"/>
                            </a:rPr>
                            <m:t>𝑖</m:t>
                          </m:r>
                          <m:r>
                            <a:rPr lang="en-US" sz="2800" i="1">
                              <a:latin typeface="Cambria Math"/>
                            </a:rPr>
                            <m:t>=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  <m:sup>
                          <m:func>
                            <m:funcPr>
                              <m:ctrlPr>
                                <a:rPr lang="en-US" sz="2800" i="1"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sSub>
                                <m:sSubPr>
                                  <m:ctrlPr>
                                    <a:rPr lang="en-US" sz="28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m:rPr>
                                      <m:sty m:val="p"/>
                                    </m:rPr>
                                    <a:rPr lang="en-US" sz="2800">
                                      <a:latin typeface="Cambria Math"/>
                                    </a:rPr>
                                    <m:t>log</m:t>
                                  </m:r>
                                </m:e>
                                <m:sub>
                                  <m:r>
                                    <a:rPr lang="en-US" sz="2800">
                                      <a:latin typeface="Cambria Math"/>
                                    </a:rPr>
                                    <m:t>2</m:t>
                                  </m:r>
                                </m:sub>
                              </m:sSub>
                            </m:fName>
                            <m:e>
                              <m:r>
                                <a:rPr lang="en-US" sz="2800" i="1">
                                  <a:latin typeface="Cambria Math"/>
                                </a:rPr>
                                <m:t>𝑛</m:t>
                              </m:r>
                            </m:e>
                          </m:func>
                        </m:sup>
                        <m:e>
                          <m:sSup>
                            <m:sSup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US" sz="28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f>
                                    <m:fPr>
                                      <m:ctrlPr>
                                        <a:rPr lang="en-US" sz="28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en-US" sz="2800" b="0" i="1" smtClean="0"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num>
                                    <m:den>
                                      <m:r>
                                        <a:rPr lang="en-US" sz="2800" b="0" i="1" smtClean="0"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</m:den>
                                  </m:f>
                                </m:e>
                              </m:d>
                            </m:e>
                            <m:sup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sup>
                          </m:sSup>
                        </m:e>
                      </m:nary>
                    </m:oMath>
                  </m:oMathPara>
                </a14:m>
                <a:endParaRPr lang="en-US" sz="2800" b="0" dirty="0"/>
              </a:p>
              <a:p>
                <a:pPr marL="457200" lvl="1" indent="0">
                  <a:buNone/>
                </a:pPr>
                <a:endParaRPr lang="en-US" sz="2800" dirty="0"/>
              </a:p>
              <a:p>
                <a:pPr marL="457200" lvl="1" indent="0">
                  <a:buNone/>
                </a:pPr>
                <a:endParaRPr lang="en-US" sz="2800" dirty="0"/>
              </a:p>
              <a:p>
                <a:pPr marL="457200" lvl="1" indent="0">
                  <a:buNone/>
                </a:pPr>
                <a:endParaRPr lang="en-US" sz="2800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324CB12C-1484-4384-0A8A-F40C8F089090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03496270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Tree Method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1" name="Text Box 2"/>
              <p:cNvSpPr txBox="1">
                <a:spLocks noChangeArrowheads="1"/>
              </p:cNvSpPr>
              <p:nvPr/>
            </p:nvSpPr>
            <p:spPr bwMode="auto">
              <a:xfrm>
                <a:off x="8267700" y="2051914"/>
                <a:ext cx="3733827" cy="50539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en-US" sz="2600" dirty="0">
                    <a:latin typeface="Symbol" pitchFamily="18" charset="2"/>
                  </a:rPr>
                  <a:t>Þ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6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6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en-US" sz="26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</m:sup>
                    </m:sSup>
                  </m:oMath>
                </a14:m>
                <a:r>
                  <a:rPr lang="en-US" sz="2600" dirty="0">
                    <a:solidFill>
                      <a:srgbClr val="FF0000"/>
                    </a:solidFill>
                  </a:rPr>
                  <a:t> </a:t>
                </a:r>
                <a:r>
                  <a:rPr lang="en-US" sz="2600" dirty="0"/>
                  <a:t>work per level</a:t>
                </a:r>
              </a:p>
            </p:txBody>
          </p:sp>
        </mc:Choice>
        <mc:Fallback xmlns="">
          <p:sp>
            <p:nvSpPr>
              <p:cNvPr id="41" name="Text 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8267700" y="2051914"/>
                <a:ext cx="3733827" cy="505395"/>
              </a:xfrm>
              <a:prstGeom prst="rect">
                <a:avLst/>
              </a:prstGeom>
              <a:blipFill>
                <a:blip r:embed="rId2"/>
                <a:stretch>
                  <a:fillRect t="-12048" b="-30120"/>
                </a:stretch>
              </a:blip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2" name="Left Brace 41"/>
          <p:cNvSpPr/>
          <p:nvPr/>
        </p:nvSpPr>
        <p:spPr>
          <a:xfrm flipH="1" flipV="1">
            <a:off x="8395065" y="2133600"/>
            <a:ext cx="250372" cy="3553177"/>
          </a:xfrm>
          <a:prstGeom prst="leftBrace">
            <a:avLst>
              <a:gd name="adj1" fmla="val 83199"/>
              <a:gd name="adj2" fmla="val 49631"/>
            </a:avLst>
          </a:prstGeom>
          <a:ln w="19050">
            <a:solidFill>
              <a:srgbClr val="FF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3" name="Text Box 2"/>
              <p:cNvSpPr txBox="1">
                <a:spLocks noChangeArrowheads="1"/>
              </p:cNvSpPr>
              <p:nvPr/>
            </p:nvSpPr>
            <p:spPr bwMode="auto">
              <a:xfrm>
                <a:off x="8433165" y="3676688"/>
                <a:ext cx="2312388" cy="95410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algn="ctr"/>
                <a14:m>
                  <m:oMath xmlns:m="http://schemas.openxmlformats.org/officeDocument/2006/math">
                    <m:sSub>
                      <m:sSubPr>
                        <m:ctrlPr>
                          <a:rPr lang="en-US" sz="2800" i="1" dirty="0" smtClean="0">
                            <a:solidFill>
                              <a:srgbClr val="FF00FF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sz="2800" dirty="0">
                            <a:solidFill>
                              <a:srgbClr val="FF00FF"/>
                            </a:solidFill>
                            <a:latin typeface="Cambria Math"/>
                          </a:rPr>
                          <m:t>log</m:t>
                        </m:r>
                      </m:e>
                      <m:sub>
                        <m:r>
                          <a:rPr lang="en-US" sz="2800" b="0" i="1" dirty="0" smtClean="0">
                            <a:solidFill>
                              <a:srgbClr val="FF00FF"/>
                            </a:solidFill>
                            <a:latin typeface="Cambria Math" panose="02040503050406030204" pitchFamily="18" charset="0"/>
                          </a:rPr>
                          <m:t>8</m:t>
                        </m:r>
                      </m:sub>
                    </m:sSub>
                    <m:r>
                      <a:rPr lang="en-US" sz="2800" i="1" dirty="0">
                        <a:solidFill>
                          <a:srgbClr val="FF00FF"/>
                        </a:solidFill>
                        <a:latin typeface="Cambria Math"/>
                      </a:rPr>
                      <m:t>⁡</m:t>
                    </m:r>
                    <m:r>
                      <a:rPr lang="en-US" sz="2800" i="1" dirty="0">
                        <a:solidFill>
                          <a:srgbClr val="FF00FF"/>
                        </a:solidFill>
                        <a:latin typeface="Cambria Math"/>
                      </a:rPr>
                      <m:t>𝑛</m:t>
                    </m:r>
                  </m:oMath>
                </a14:m>
                <a:r>
                  <a:rPr lang="en-US" sz="2800" dirty="0">
                    <a:solidFill>
                      <a:srgbClr val="FF00FF"/>
                    </a:solidFill>
                  </a:rPr>
                  <a:t> </a:t>
                </a:r>
                <a:r>
                  <a:rPr lang="en-US" sz="2800" dirty="0"/>
                  <a:t>levels</a:t>
                </a:r>
              </a:p>
              <a:p>
                <a:pPr algn="ctr"/>
                <a:r>
                  <a:rPr lang="en-US" sz="2800" dirty="0"/>
                  <a:t>of recursion</a:t>
                </a:r>
              </a:p>
            </p:txBody>
          </p:sp>
        </mc:Choice>
        <mc:Fallback xmlns="">
          <p:sp>
            <p:nvSpPr>
              <p:cNvPr id="43" name="Text 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8433165" y="3676688"/>
                <a:ext cx="2312388" cy="954107"/>
              </a:xfrm>
              <a:prstGeom prst="rect">
                <a:avLst/>
              </a:prstGeom>
              <a:blipFill>
                <a:blip r:embed="rId3"/>
                <a:stretch>
                  <a:fillRect t="-5732" b="-17197"/>
                </a:stretch>
              </a:blip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4" name="Text Box 41"/>
              <p:cNvSpPr txBox="1">
                <a:spLocks noChangeArrowheads="1"/>
              </p:cNvSpPr>
              <p:nvPr/>
            </p:nvSpPr>
            <p:spPr bwMode="auto">
              <a:xfrm>
                <a:off x="4381500" y="2133600"/>
                <a:ext cx="1333500" cy="457200"/>
              </a:xfrm>
              <a:prstGeom prst="rect">
                <a:avLst/>
              </a:prstGeom>
              <a:noFill/>
              <a:ln w="9525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 lIns="0" tIns="0" rIns="0" bIns="0" anchor="ctr"/>
              <a:lstStyle/>
              <a:p>
                <a:pPr algn="ctr">
                  <a:lnSpc>
                    <a:spcPct val="10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i="1" dirty="0">
                          <a:latin typeface="Cambria Math"/>
                        </a:rPr>
                        <m:t>𝑛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44" name="Text Box 4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4381500" y="2133600"/>
                <a:ext cx="1333500" cy="45720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  <a:ln w="9525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5" name="Rectangle 44"/>
              <p:cNvSpPr/>
              <p:nvPr/>
            </p:nvSpPr>
            <p:spPr>
              <a:xfrm>
                <a:off x="4465610" y="1182558"/>
                <a:ext cx="3241721" cy="74546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lvl="1"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US" sz="2400" i="1" smtClean="0">
                          <a:latin typeface="Cambria Math"/>
                        </a:rPr>
                        <m:t>𝑇</m:t>
                      </m:r>
                      <m:d>
                        <m:d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i="1">
                              <a:latin typeface="Cambria Math"/>
                            </a:rPr>
                            <m:t>𝑛</m:t>
                          </m:r>
                        </m:e>
                      </m:d>
                      <m:r>
                        <a:rPr lang="en-US" sz="2400" i="1">
                          <a:latin typeface="Cambria Math"/>
                        </a:rPr>
                        <m:t>=2</m:t>
                      </m:r>
                      <m:r>
                        <a:rPr lang="en-US" sz="2400" i="1">
                          <a:latin typeface="Cambria Math"/>
                        </a:rPr>
                        <m:t>𝑇</m:t>
                      </m:r>
                      <m:d>
                        <m:d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400" i="1">
                                  <a:latin typeface="Cambria Math"/>
                                </a:rPr>
                                <m:t>𝑛</m:t>
                              </m:r>
                            </m:num>
                            <m:den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8</m:t>
                              </m:r>
                            </m:den>
                          </m:f>
                          <m:r>
                            <a:rPr lang="en-US" sz="2400" i="1">
                              <a:latin typeface="Cambria Math"/>
                            </a:rPr>
                            <m:t> </m:t>
                          </m:r>
                        </m:e>
                      </m:d>
                      <m:r>
                        <a:rPr lang="en-US" sz="2400" i="1">
                          <a:latin typeface="Cambria Math"/>
                        </a:rPr>
                        <m:t>+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1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45" name="Rectangle 4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65610" y="1182558"/>
                <a:ext cx="3241721" cy="745460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6" name="Rectangle 45"/>
              <p:cNvSpPr/>
              <p:nvPr/>
            </p:nvSpPr>
            <p:spPr>
              <a:xfrm>
                <a:off x="8419870" y="5302056"/>
                <a:ext cx="3641760" cy="132408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lvl="1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i="1" smtClean="0">
                          <a:latin typeface="Cambria Math"/>
                        </a:rPr>
                        <m:t>𝑇</m:t>
                      </m:r>
                      <m:d>
                        <m:dPr>
                          <m:ctrlPr>
                            <a:rPr lang="en-US" sz="28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i="1">
                              <a:latin typeface="Cambria Math"/>
                            </a:rPr>
                            <m:t>𝑛</m:t>
                          </m:r>
                        </m:e>
                      </m:d>
                      <m:r>
                        <a:rPr lang="en-US" sz="2800" i="1">
                          <a:latin typeface="Cambria Math"/>
                        </a:rPr>
                        <m:t>=</m:t>
                      </m:r>
                      <m:nary>
                        <m:naryPr>
                          <m:chr m:val="∑"/>
                          <m:ctrlPr>
                            <a:rPr lang="en-US" sz="2800" i="1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2800" i="1">
                              <a:latin typeface="Cambria Math"/>
                            </a:rPr>
                            <m:t>𝑖</m:t>
                          </m:r>
                          <m:r>
                            <a:rPr lang="en-US" sz="2800" i="1">
                              <a:latin typeface="Cambria Math"/>
                            </a:rPr>
                            <m:t>=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  <m:sup>
                          <m:func>
                            <m:funcPr>
                              <m:ctrlPr>
                                <a:rPr lang="en-US" sz="2800" i="1"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sSub>
                                <m:sSubPr>
                                  <m:ctrlPr>
                                    <a:rPr lang="en-US" sz="28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m:rPr>
                                      <m:sty m:val="p"/>
                                    </m:rPr>
                                    <a:rPr lang="en-US" sz="2800">
                                      <a:latin typeface="Cambria Math"/>
                                    </a:rPr>
                                    <m:t>log</m:t>
                                  </m:r>
                                </m:e>
                                <m:sub>
                                  <m:r>
                                    <a:rPr lang="en-US" sz="2800" b="0" i="0" smtClean="0">
                                      <a:latin typeface="Cambria Math" panose="02040503050406030204" pitchFamily="18" charset="0"/>
                                    </a:rPr>
                                    <m:t>8</m:t>
                                  </m:r>
                                </m:sub>
                              </m:sSub>
                            </m:fName>
                            <m:e>
                              <m:r>
                                <a:rPr lang="en-US" sz="2800" i="1">
                                  <a:latin typeface="Cambria Math"/>
                                </a:rPr>
                                <m:t>𝑛</m:t>
                              </m:r>
                            </m:e>
                          </m:func>
                        </m:sup>
                        <m:e>
                          <m:sSup>
                            <m:sSup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  <m:sup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sup>
                          </m:sSup>
                        </m:e>
                      </m:nary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46" name="Rectangle 4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419870" y="5302056"/>
                <a:ext cx="3641760" cy="1324080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7" name="Text Box 41"/>
              <p:cNvSpPr txBox="1">
                <a:spLocks noChangeArrowheads="1"/>
              </p:cNvSpPr>
              <p:nvPr/>
            </p:nvSpPr>
            <p:spPr bwMode="auto">
              <a:xfrm>
                <a:off x="2690604" y="3028252"/>
                <a:ext cx="1333500" cy="457200"/>
              </a:xfrm>
              <a:prstGeom prst="rect">
                <a:avLst/>
              </a:prstGeom>
              <a:noFill/>
              <a:ln w="9525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 lIns="0" tIns="0" rIns="0" bIns="0" anchor="ctr"/>
              <a:lstStyle/>
              <a:p>
                <a:pPr algn="ctr">
                  <a:lnSpc>
                    <a:spcPct val="10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type m:val="lin"/>
                          <m:ctrlPr>
                            <a:rPr lang="en-US" sz="28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i="1">
                              <a:latin typeface="Cambria Math"/>
                            </a:rPr>
                            <m:t>𝑛</m:t>
                          </m:r>
                        </m:num>
                        <m:den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8</m:t>
                          </m:r>
                        </m:den>
                      </m:f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47" name="Text Box 4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2690604" y="3028252"/>
                <a:ext cx="1333500" cy="457200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  <a:ln w="9525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8" name="Text Box 41"/>
              <p:cNvSpPr txBox="1">
                <a:spLocks noChangeArrowheads="1"/>
              </p:cNvSpPr>
              <p:nvPr/>
            </p:nvSpPr>
            <p:spPr bwMode="auto">
              <a:xfrm>
                <a:off x="5981700" y="3028252"/>
                <a:ext cx="1333500" cy="457200"/>
              </a:xfrm>
              <a:prstGeom prst="rect">
                <a:avLst/>
              </a:prstGeom>
              <a:noFill/>
              <a:ln w="9525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 lIns="0" tIns="0" rIns="0" bIns="0" anchor="ctr"/>
              <a:lstStyle/>
              <a:p>
                <a:pPr algn="ctr">
                  <a:lnSpc>
                    <a:spcPct val="10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type m:val="lin"/>
                          <m:ctrlPr>
                            <a:rPr lang="en-US" sz="28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i="1">
                              <a:latin typeface="Cambria Math"/>
                            </a:rPr>
                            <m:t>𝑛</m:t>
                          </m:r>
                        </m:num>
                        <m:den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8</m:t>
                          </m:r>
                        </m:den>
                      </m:f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48" name="Text Box 4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5981700" y="3028252"/>
                <a:ext cx="1333500" cy="457200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  <a:ln w="9525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9" name="Text Box 41"/>
              <p:cNvSpPr txBox="1">
                <a:spLocks noChangeArrowheads="1"/>
              </p:cNvSpPr>
              <p:nvPr/>
            </p:nvSpPr>
            <p:spPr bwMode="auto">
              <a:xfrm>
                <a:off x="1573880" y="3834326"/>
                <a:ext cx="1333500" cy="457200"/>
              </a:xfrm>
              <a:prstGeom prst="rect">
                <a:avLst/>
              </a:prstGeom>
              <a:noFill/>
              <a:ln w="9525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 lIns="0" tIns="0" rIns="0" bIns="0" anchor="ctr"/>
              <a:lstStyle/>
              <a:p>
                <a:pPr algn="ctr">
                  <a:lnSpc>
                    <a:spcPct val="10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type m:val="lin"/>
                          <m:ctrlPr>
                            <a:rPr lang="en-US" sz="28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i="1">
                              <a:latin typeface="Cambria Math"/>
                            </a:rPr>
                            <m:t>𝑛</m:t>
                          </m:r>
                        </m:num>
                        <m:den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6</m:t>
                          </m:r>
                          <m:r>
                            <a:rPr lang="en-US" sz="2800" i="1">
                              <a:latin typeface="Cambria Math"/>
                            </a:rPr>
                            <m:t>4</m:t>
                          </m:r>
                        </m:den>
                      </m:f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49" name="Text Box 4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573880" y="3834326"/>
                <a:ext cx="1333500" cy="457200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  <a:ln w="9525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0" name="Text Box 41"/>
              <p:cNvSpPr txBox="1">
                <a:spLocks noChangeArrowheads="1"/>
              </p:cNvSpPr>
              <p:nvPr/>
            </p:nvSpPr>
            <p:spPr bwMode="auto">
              <a:xfrm>
                <a:off x="3314700" y="3834326"/>
                <a:ext cx="1333500" cy="457200"/>
              </a:xfrm>
              <a:prstGeom prst="rect">
                <a:avLst/>
              </a:prstGeom>
              <a:noFill/>
              <a:ln w="9525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 lIns="0" tIns="0" rIns="0" bIns="0" anchor="ctr"/>
              <a:lstStyle/>
              <a:p>
                <a:pPr algn="ctr">
                  <a:lnSpc>
                    <a:spcPct val="10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type m:val="lin"/>
                          <m:ctrlPr>
                            <a:rPr lang="en-US" sz="28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i="1">
                              <a:latin typeface="Cambria Math"/>
                            </a:rPr>
                            <m:t>𝑛</m:t>
                          </m:r>
                        </m:num>
                        <m:den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6</m:t>
                          </m:r>
                          <m:r>
                            <a:rPr lang="en-US" sz="2800" i="1">
                              <a:latin typeface="Cambria Math"/>
                            </a:rPr>
                            <m:t>4</m:t>
                          </m:r>
                        </m:den>
                      </m:f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50" name="Text Box 4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314700" y="3834326"/>
                <a:ext cx="1333500" cy="457200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  <a:ln w="9525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1" name="Text Box 41"/>
              <p:cNvSpPr txBox="1">
                <a:spLocks noChangeArrowheads="1"/>
              </p:cNvSpPr>
              <p:nvPr/>
            </p:nvSpPr>
            <p:spPr bwMode="auto">
              <a:xfrm>
                <a:off x="5181600" y="3832376"/>
                <a:ext cx="1333500" cy="457200"/>
              </a:xfrm>
              <a:prstGeom prst="rect">
                <a:avLst/>
              </a:prstGeom>
              <a:noFill/>
              <a:ln w="9525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 lIns="0" tIns="0" rIns="0" bIns="0" anchor="ctr"/>
              <a:lstStyle/>
              <a:p>
                <a:pPr algn="ctr">
                  <a:lnSpc>
                    <a:spcPct val="10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type m:val="lin"/>
                          <m:ctrlPr>
                            <a:rPr lang="en-US" sz="28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i="1">
                              <a:latin typeface="Cambria Math"/>
                            </a:rPr>
                            <m:t>𝑛</m:t>
                          </m:r>
                        </m:num>
                        <m:den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6</m:t>
                          </m:r>
                          <m:r>
                            <a:rPr lang="en-US" sz="2800" i="1">
                              <a:latin typeface="Cambria Math"/>
                            </a:rPr>
                            <m:t>4</m:t>
                          </m:r>
                        </m:den>
                      </m:f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51" name="Text Box 4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5181600" y="3832376"/>
                <a:ext cx="1333500" cy="457200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  <a:ln w="9525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2" name="Text Box 41"/>
              <p:cNvSpPr txBox="1">
                <a:spLocks noChangeArrowheads="1"/>
              </p:cNvSpPr>
              <p:nvPr/>
            </p:nvSpPr>
            <p:spPr bwMode="auto">
              <a:xfrm>
                <a:off x="6743700" y="3834326"/>
                <a:ext cx="1333500" cy="457200"/>
              </a:xfrm>
              <a:prstGeom prst="rect">
                <a:avLst/>
              </a:prstGeom>
              <a:noFill/>
              <a:ln w="9525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 lIns="0" tIns="0" rIns="0" bIns="0" anchor="ctr"/>
              <a:lstStyle/>
              <a:p>
                <a:pPr algn="ctr">
                  <a:lnSpc>
                    <a:spcPct val="10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type m:val="lin"/>
                          <m:ctrlPr>
                            <a:rPr lang="en-US" sz="28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i="1">
                              <a:latin typeface="Cambria Math"/>
                            </a:rPr>
                            <m:t>𝑛</m:t>
                          </m:r>
                        </m:num>
                        <m:den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6</m:t>
                          </m:r>
                          <m:r>
                            <a:rPr lang="en-US" sz="2800" i="1">
                              <a:latin typeface="Cambria Math"/>
                            </a:rPr>
                            <m:t>4</m:t>
                          </m:r>
                        </m:den>
                      </m:f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52" name="Text Box 4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6743700" y="3834326"/>
                <a:ext cx="1333500" cy="457200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  <a:ln w="9525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3" name="Rectangle 52"/>
          <p:cNvSpPr/>
          <p:nvPr/>
        </p:nvSpPr>
        <p:spPr>
          <a:xfrm rot="16200000">
            <a:off x="2018785" y="4281268"/>
            <a:ext cx="574196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400" dirty="0"/>
              <a:t>…</a:t>
            </a:r>
          </a:p>
        </p:txBody>
      </p:sp>
      <p:sp>
        <p:nvSpPr>
          <p:cNvPr id="54" name="Rectangle 53"/>
          <p:cNvSpPr/>
          <p:nvPr/>
        </p:nvSpPr>
        <p:spPr>
          <a:xfrm rot="16200000">
            <a:off x="3694351" y="4308283"/>
            <a:ext cx="574196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400" dirty="0"/>
              <a:t>…</a:t>
            </a:r>
          </a:p>
        </p:txBody>
      </p:sp>
      <p:sp>
        <p:nvSpPr>
          <p:cNvPr id="55" name="Rectangle 54"/>
          <p:cNvSpPr/>
          <p:nvPr/>
        </p:nvSpPr>
        <p:spPr>
          <a:xfrm rot="16200000">
            <a:off x="5637451" y="4308283"/>
            <a:ext cx="574196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400" dirty="0"/>
              <a:t>…</a:t>
            </a:r>
          </a:p>
        </p:txBody>
      </p:sp>
      <p:sp>
        <p:nvSpPr>
          <p:cNvPr id="56" name="Rectangle 55"/>
          <p:cNvSpPr/>
          <p:nvPr/>
        </p:nvSpPr>
        <p:spPr>
          <a:xfrm rot="16200000">
            <a:off x="7123351" y="4335298"/>
            <a:ext cx="574196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400" dirty="0"/>
              <a:t>…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7" name="Text Box 41"/>
              <p:cNvSpPr txBox="1">
                <a:spLocks noChangeArrowheads="1"/>
              </p:cNvSpPr>
              <p:nvPr/>
            </p:nvSpPr>
            <p:spPr bwMode="auto">
              <a:xfrm>
                <a:off x="1295400" y="5226656"/>
                <a:ext cx="716630" cy="457200"/>
              </a:xfrm>
              <a:prstGeom prst="rect">
                <a:avLst/>
              </a:prstGeom>
              <a:noFill/>
              <a:ln w="9525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 lIns="0" tIns="0" rIns="0" bIns="0" anchor="ctr"/>
              <a:lstStyle/>
              <a:p>
                <a:pPr algn="ctr">
                  <a:lnSpc>
                    <a:spcPct val="10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i="1">
                          <a:latin typeface="Cambria Math"/>
                        </a:rPr>
                        <m:t>1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57" name="Text Box 4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295400" y="5226656"/>
                <a:ext cx="716630" cy="457200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  <a:ln w="9525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8" name="Text Box 41"/>
              <p:cNvSpPr txBox="1">
                <a:spLocks noChangeArrowheads="1"/>
              </p:cNvSpPr>
              <p:nvPr/>
            </p:nvSpPr>
            <p:spPr bwMode="auto">
              <a:xfrm>
                <a:off x="2286000" y="5229577"/>
                <a:ext cx="716630" cy="457200"/>
              </a:xfrm>
              <a:prstGeom prst="rect">
                <a:avLst/>
              </a:prstGeom>
              <a:noFill/>
              <a:ln w="9525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 lIns="0" tIns="0" rIns="0" bIns="0" anchor="ctr"/>
              <a:lstStyle/>
              <a:p>
                <a:pPr algn="ctr">
                  <a:lnSpc>
                    <a:spcPct val="10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i="1">
                          <a:latin typeface="Cambria Math"/>
                        </a:rPr>
                        <m:t>1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58" name="Text Box 4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2286000" y="5229577"/>
                <a:ext cx="716630" cy="457200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  <a:ln w="9525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9" name="Text Box 41"/>
              <p:cNvSpPr txBox="1">
                <a:spLocks noChangeArrowheads="1"/>
              </p:cNvSpPr>
              <p:nvPr/>
            </p:nvSpPr>
            <p:spPr bwMode="auto">
              <a:xfrm>
                <a:off x="3201319" y="5229577"/>
                <a:ext cx="716630" cy="457200"/>
              </a:xfrm>
              <a:prstGeom prst="rect">
                <a:avLst/>
              </a:prstGeom>
              <a:noFill/>
              <a:ln w="9525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 lIns="0" tIns="0" rIns="0" bIns="0" anchor="ctr"/>
              <a:lstStyle/>
              <a:p>
                <a:pPr algn="ctr">
                  <a:lnSpc>
                    <a:spcPct val="10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i="1">
                          <a:latin typeface="Cambria Math"/>
                        </a:rPr>
                        <m:t>1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59" name="Text Box 4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201319" y="5229577"/>
                <a:ext cx="716630" cy="457200"/>
              </a:xfrm>
              <a:prstGeom prst="rect">
                <a:avLst/>
              </a:prstGeom>
              <a:blipFill>
                <a:blip r:embed="rId15"/>
                <a:stretch>
                  <a:fillRect/>
                </a:stretch>
              </a:blipFill>
              <a:ln w="9525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0" name="Rectangle 59"/>
          <p:cNvSpPr/>
          <p:nvPr/>
        </p:nvSpPr>
        <p:spPr>
          <a:xfrm>
            <a:off x="4133849" y="4917337"/>
            <a:ext cx="574196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400" dirty="0"/>
              <a:t>…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1" name="Text Box 41"/>
              <p:cNvSpPr txBox="1">
                <a:spLocks noChangeArrowheads="1"/>
              </p:cNvSpPr>
              <p:nvPr/>
            </p:nvSpPr>
            <p:spPr bwMode="auto">
              <a:xfrm>
                <a:off x="5348411" y="5226656"/>
                <a:ext cx="716630" cy="457200"/>
              </a:xfrm>
              <a:prstGeom prst="rect">
                <a:avLst/>
              </a:prstGeom>
              <a:noFill/>
              <a:ln w="9525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 lIns="0" tIns="0" rIns="0" bIns="0" anchor="ctr"/>
              <a:lstStyle/>
              <a:p>
                <a:pPr algn="ctr">
                  <a:lnSpc>
                    <a:spcPct val="10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i="1">
                          <a:latin typeface="Cambria Math"/>
                        </a:rPr>
                        <m:t>1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61" name="Text Box 4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5348411" y="5226656"/>
                <a:ext cx="716630" cy="457200"/>
              </a:xfrm>
              <a:prstGeom prst="rect">
                <a:avLst/>
              </a:prstGeom>
              <a:blipFill>
                <a:blip r:embed="rId16"/>
                <a:stretch>
                  <a:fillRect/>
                </a:stretch>
              </a:blipFill>
              <a:ln w="9525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2" name="Text Box 41"/>
              <p:cNvSpPr txBox="1">
                <a:spLocks noChangeArrowheads="1"/>
              </p:cNvSpPr>
              <p:nvPr/>
            </p:nvSpPr>
            <p:spPr bwMode="auto">
              <a:xfrm>
                <a:off x="6324600" y="5229577"/>
                <a:ext cx="716630" cy="457200"/>
              </a:xfrm>
              <a:prstGeom prst="rect">
                <a:avLst/>
              </a:prstGeom>
              <a:noFill/>
              <a:ln w="9525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 lIns="0" tIns="0" rIns="0" bIns="0" anchor="ctr"/>
              <a:lstStyle/>
              <a:p>
                <a:pPr algn="ctr">
                  <a:lnSpc>
                    <a:spcPct val="10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i="1">
                          <a:latin typeface="Cambria Math"/>
                        </a:rPr>
                        <m:t>1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62" name="Text Box 4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6324600" y="5229577"/>
                <a:ext cx="716630" cy="457200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  <a:ln w="9525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3" name="Text Box 41"/>
              <p:cNvSpPr txBox="1">
                <a:spLocks noChangeArrowheads="1"/>
              </p:cNvSpPr>
              <p:nvPr/>
            </p:nvSpPr>
            <p:spPr bwMode="auto">
              <a:xfrm>
                <a:off x="7201056" y="5229577"/>
                <a:ext cx="716630" cy="457200"/>
              </a:xfrm>
              <a:prstGeom prst="rect">
                <a:avLst/>
              </a:prstGeom>
              <a:noFill/>
              <a:ln w="9525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 lIns="0" tIns="0" rIns="0" bIns="0" anchor="ctr"/>
              <a:lstStyle/>
              <a:p>
                <a:pPr algn="ctr">
                  <a:lnSpc>
                    <a:spcPct val="10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i="1">
                          <a:latin typeface="Cambria Math"/>
                        </a:rPr>
                        <m:t>1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63" name="Text Box 4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7201056" y="5229577"/>
                <a:ext cx="716630" cy="457200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  <a:ln w="9525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65" name="Straight Connector 64"/>
          <p:cNvCxnSpPr>
            <a:stCxn id="44" idx="2"/>
            <a:endCxn id="47" idx="0"/>
          </p:cNvCxnSpPr>
          <p:nvPr/>
        </p:nvCxnSpPr>
        <p:spPr>
          <a:xfrm flipH="1">
            <a:off x="3357354" y="2590800"/>
            <a:ext cx="1690896" cy="437452"/>
          </a:xfrm>
          <a:prstGeom prst="line">
            <a:avLst/>
          </a:prstGeom>
          <a:ln w="28575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Straight Connector 68"/>
          <p:cNvCxnSpPr>
            <a:stCxn id="44" idx="2"/>
            <a:endCxn id="48" idx="0"/>
          </p:cNvCxnSpPr>
          <p:nvPr/>
        </p:nvCxnSpPr>
        <p:spPr>
          <a:xfrm>
            <a:off x="5048250" y="2590800"/>
            <a:ext cx="1600200" cy="437452"/>
          </a:xfrm>
          <a:prstGeom prst="line">
            <a:avLst/>
          </a:prstGeom>
          <a:ln w="28575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Straight Connector 72"/>
          <p:cNvCxnSpPr>
            <a:stCxn id="47" idx="2"/>
            <a:endCxn id="49" idx="0"/>
          </p:cNvCxnSpPr>
          <p:nvPr/>
        </p:nvCxnSpPr>
        <p:spPr>
          <a:xfrm flipH="1">
            <a:off x="2240630" y="3485452"/>
            <a:ext cx="1116724" cy="348874"/>
          </a:xfrm>
          <a:prstGeom prst="line">
            <a:avLst/>
          </a:prstGeom>
          <a:ln w="28575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Connector 75"/>
          <p:cNvCxnSpPr>
            <a:stCxn id="47" idx="2"/>
            <a:endCxn id="50" idx="0"/>
          </p:cNvCxnSpPr>
          <p:nvPr/>
        </p:nvCxnSpPr>
        <p:spPr>
          <a:xfrm>
            <a:off x="3357354" y="3485452"/>
            <a:ext cx="624096" cy="348874"/>
          </a:xfrm>
          <a:prstGeom prst="line">
            <a:avLst/>
          </a:prstGeom>
          <a:ln w="28575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Straight Connector 78"/>
          <p:cNvCxnSpPr>
            <a:stCxn id="48" idx="2"/>
            <a:endCxn id="51" idx="0"/>
          </p:cNvCxnSpPr>
          <p:nvPr/>
        </p:nvCxnSpPr>
        <p:spPr>
          <a:xfrm flipH="1">
            <a:off x="5848350" y="3485452"/>
            <a:ext cx="800100" cy="346924"/>
          </a:xfrm>
          <a:prstGeom prst="line">
            <a:avLst/>
          </a:prstGeom>
          <a:ln w="28575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Straight Connector 81"/>
          <p:cNvCxnSpPr>
            <a:stCxn id="48" idx="2"/>
            <a:endCxn id="52" idx="0"/>
          </p:cNvCxnSpPr>
          <p:nvPr/>
        </p:nvCxnSpPr>
        <p:spPr>
          <a:xfrm>
            <a:off x="6648450" y="3485452"/>
            <a:ext cx="762000" cy="348874"/>
          </a:xfrm>
          <a:prstGeom prst="line">
            <a:avLst/>
          </a:prstGeom>
          <a:ln w="28575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Straight Connector 84"/>
          <p:cNvCxnSpPr/>
          <p:nvPr/>
        </p:nvCxnSpPr>
        <p:spPr>
          <a:xfrm>
            <a:off x="7486650" y="4291526"/>
            <a:ext cx="499546" cy="339268"/>
          </a:xfrm>
          <a:prstGeom prst="line">
            <a:avLst/>
          </a:prstGeom>
          <a:ln w="28575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Straight Connector 87"/>
          <p:cNvCxnSpPr>
            <a:stCxn id="52" idx="2"/>
          </p:cNvCxnSpPr>
          <p:nvPr/>
        </p:nvCxnSpPr>
        <p:spPr>
          <a:xfrm flipH="1">
            <a:off x="7143432" y="4291526"/>
            <a:ext cx="267019" cy="339268"/>
          </a:xfrm>
          <a:prstGeom prst="line">
            <a:avLst/>
          </a:prstGeom>
          <a:ln w="28575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Straight Connector 91"/>
          <p:cNvCxnSpPr>
            <a:stCxn id="51" idx="2"/>
          </p:cNvCxnSpPr>
          <p:nvPr/>
        </p:nvCxnSpPr>
        <p:spPr>
          <a:xfrm>
            <a:off x="5848351" y="4289576"/>
            <a:ext cx="499545" cy="320454"/>
          </a:xfrm>
          <a:prstGeom prst="line">
            <a:avLst/>
          </a:prstGeom>
          <a:ln w="28575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Straight Connector 92"/>
          <p:cNvCxnSpPr>
            <a:stCxn id="51" idx="2"/>
          </p:cNvCxnSpPr>
          <p:nvPr/>
        </p:nvCxnSpPr>
        <p:spPr>
          <a:xfrm flipH="1">
            <a:off x="5581332" y="4289576"/>
            <a:ext cx="267019" cy="320454"/>
          </a:xfrm>
          <a:prstGeom prst="line">
            <a:avLst/>
          </a:prstGeom>
          <a:ln w="28575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Straight Connector 95"/>
          <p:cNvCxnSpPr>
            <a:stCxn id="50" idx="2"/>
          </p:cNvCxnSpPr>
          <p:nvPr/>
        </p:nvCxnSpPr>
        <p:spPr>
          <a:xfrm>
            <a:off x="3981450" y="4291526"/>
            <a:ext cx="526860" cy="313382"/>
          </a:xfrm>
          <a:prstGeom prst="line">
            <a:avLst/>
          </a:prstGeom>
          <a:ln w="28575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Straight Connector 96"/>
          <p:cNvCxnSpPr>
            <a:stCxn id="50" idx="2"/>
          </p:cNvCxnSpPr>
          <p:nvPr/>
        </p:nvCxnSpPr>
        <p:spPr>
          <a:xfrm flipH="1">
            <a:off x="3741748" y="4291526"/>
            <a:ext cx="239703" cy="313382"/>
          </a:xfrm>
          <a:prstGeom prst="line">
            <a:avLst/>
          </a:prstGeom>
          <a:ln w="28575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0" name="Straight Connector 99"/>
          <p:cNvCxnSpPr>
            <a:stCxn id="49" idx="2"/>
          </p:cNvCxnSpPr>
          <p:nvPr/>
        </p:nvCxnSpPr>
        <p:spPr>
          <a:xfrm>
            <a:off x="2240631" y="4291527"/>
            <a:ext cx="474963" cy="308485"/>
          </a:xfrm>
          <a:prstGeom prst="line">
            <a:avLst/>
          </a:prstGeom>
          <a:ln w="28575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1" name="Straight Connector 100"/>
          <p:cNvCxnSpPr>
            <a:stCxn id="49" idx="2"/>
          </p:cNvCxnSpPr>
          <p:nvPr/>
        </p:nvCxnSpPr>
        <p:spPr>
          <a:xfrm flipH="1">
            <a:off x="1949032" y="4291527"/>
            <a:ext cx="291599" cy="308485"/>
          </a:xfrm>
          <a:prstGeom prst="line">
            <a:avLst/>
          </a:prstGeom>
          <a:ln w="28575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64" name="TextBox 63"/>
              <p:cNvSpPr txBox="1"/>
              <p:nvPr/>
            </p:nvSpPr>
            <p:spPr>
              <a:xfrm>
                <a:off x="5668215" y="1992868"/>
                <a:ext cx="36580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1</m:t>
                      </m:r>
                    </m:oMath>
                  </m:oMathPara>
                </a14:m>
                <a:endParaRPr lang="en-US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64" name="TextBox 6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68215" y="1992868"/>
                <a:ext cx="365806" cy="369332"/>
              </a:xfrm>
              <a:prstGeom prst="rect">
                <a:avLst/>
              </a:prstGeom>
              <a:blipFill>
                <a:blip r:embed="rId1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6" name="TextBox 65"/>
              <p:cNvSpPr txBox="1"/>
              <p:nvPr/>
            </p:nvSpPr>
            <p:spPr>
              <a:xfrm>
                <a:off x="3962400" y="2940302"/>
                <a:ext cx="36580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1</m:t>
                      </m:r>
                    </m:oMath>
                  </m:oMathPara>
                </a14:m>
                <a:endParaRPr lang="en-US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66" name="TextBox 6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62400" y="2940302"/>
                <a:ext cx="365806" cy="369332"/>
              </a:xfrm>
              <a:prstGeom prst="rect">
                <a:avLst/>
              </a:prstGeom>
              <a:blipFill>
                <a:blip r:embed="rId1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7" name="TextBox 66"/>
              <p:cNvSpPr txBox="1"/>
              <p:nvPr/>
            </p:nvSpPr>
            <p:spPr>
              <a:xfrm>
                <a:off x="7246374" y="2974403"/>
                <a:ext cx="36580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1</m:t>
                      </m:r>
                    </m:oMath>
                  </m:oMathPara>
                </a14:m>
                <a:endParaRPr lang="en-US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67" name="TextBox 6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46374" y="2974403"/>
                <a:ext cx="365806" cy="369332"/>
              </a:xfrm>
              <a:prstGeom prst="rect">
                <a:avLst/>
              </a:prstGeom>
              <a:blipFill>
                <a:blip r:embed="rId1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8" name="TextBox 67"/>
              <p:cNvSpPr txBox="1"/>
              <p:nvPr/>
            </p:nvSpPr>
            <p:spPr>
              <a:xfrm>
                <a:off x="2819400" y="3778527"/>
                <a:ext cx="36580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1</m:t>
                      </m:r>
                    </m:oMath>
                  </m:oMathPara>
                </a14:m>
                <a:endParaRPr lang="en-US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68" name="TextBox 6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19400" y="3778527"/>
                <a:ext cx="365806" cy="369332"/>
              </a:xfrm>
              <a:prstGeom prst="rect">
                <a:avLst/>
              </a:prstGeom>
              <a:blipFill>
                <a:blip r:embed="rId2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0" name="TextBox 69"/>
              <p:cNvSpPr txBox="1"/>
              <p:nvPr/>
            </p:nvSpPr>
            <p:spPr>
              <a:xfrm>
                <a:off x="4639597" y="3774093"/>
                <a:ext cx="36580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1</m:t>
                      </m:r>
                    </m:oMath>
                  </m:oMathPara>
                </a14:m>
                <a:endParaRPr lang="en-US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70" name="TextBox 6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39597" y="3774093"/>
                <a:ext cx="365806" cy="369332"/>
              </a:xfrm>
              <a:prstGeom prst="rect">
                <a:avLst/>
              </a:prstGeom>
              <a:blipFill>
                <a:blip r:embed="rId2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1" name="TextBox 70"/>
              <p:cNvSpPr txBox="1"/>
              <p:nvPr/>
            </p:nvSpPr>
            <p:spPr>
              <a:xfrm>
                <a:off x="6432433" y="3783622"/>
                <a:ext cx="36580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1</m:t>
                      </m:r>
                    </m:oMath>
                  </m:oMathPara>
                </a14:m>
                <a:endParaRPr lang="en-US" b="0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71" name="TextBox 7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32433" y="3783622"/>
                <a:ext cx="365806" cy="369332"/>
              </a:xfrm>
              <a:prstGeom prst="rect">
                <a:avLst/>
              </a:prstGeom>
              <a:blipFill>
                <a:blip r:embed="rId2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2" name="TextBox 71"/>
              <p:cNvSpPr txBox="1"/>
              <p:nvPr/>
            </p:nvSpPr>
            <p:spPr>
              <a:xfrm>
                <a:off x="8001000" y="3779188"/>
                <a:ext cx="36580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1</m:t>
                      </m:r>
                    </m:oMath>
                  </m:oMathPara>
                </a14:m>
                <a:endParaRPr lang="en-US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72" name="TextBox 7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01000" y="3779188"/>
                <a:ext cx="365806" cy="369332"/>
              </a:xfrm>
              <a:prstGeom prst="rect">
                <a:avLst/>
              </a:prstGeom>
              <a:blipFill>
                <a:blip r:embed="rId2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4" name="TextBox 73"/>
              <p:cNvSpPr txBox="1"/>
              <p:nvPr/>
            </p:nvSpPr>
            <p:spPr>
              <a:xfrm>
                <a:off x="1905000" y="5105400"/>
                <a:ext cx="36580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>
                          <a:solidFill>
                            <a:srgbClr val="0070C0"/>
                          </a:solidFill>
                          <a:latin typeface="Cambria Math"/>
                        </a:rPr>
                        <m:t>1</m:t>
                      </m:r>
                    </m:oMath>
                  </m:oMathPara>
                </a14:m>
                <a:endParaRPr lang="en-US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74" name="TextBox 7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05000" y="5105400"/>
                <a:ext cx="365806" cy="369332"/>
              </a:xfrm>
              <a:prstGeom prst="rect">
                <a:avLst/>
              </a:prstGeom>
              <a:blipFill>
                <a:blip r:embed="rId2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5" name="TextBox 74"/>
              <p:cNvSpPr txBox="1"/>
              <p:nvPr/>
            </p:nvSpPr>
            <p:spPr>
              <a:xfrm>
                <a:off x="2907380" y="5105400"/>
                <a:ext cx="36580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>
                          <a:solidFill>
                            <a:srgbClr val="0070C0"/>
                          </a:solidFill>
                          <a:latin typeface="Cambria Math"/>
                        </a:rPr>
                        <m:t>1</m:t>
                      </m:r>
                    </m:oMath>
                  </m:oMathPara>
                </a14:m>
                <a:endParaRPr lang="en-US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75" name="TextBox 7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07380" y="5105400"/>
                <a:ext cx="365806" cy="369332"/>
              </a:xfrm>
              <a:prstGeom prst="rect">
                <a:avLst/>
              </a:prstGeom>
              <a:blipFill>
                <a:blip r:embed="rId2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7" name="TextBox 76"/>
              <p:cNvSpPr txBox="1"/>
              <p:nvPr/>
            </p:nvSpPr>
            <p:spPr>
              <a:xfrm>
                <a:off x="3821292" y="5105400"/>
                <a:ext cx="36580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>
                          <a:solidFill>
                            <a:srgbClr val="0070C0"/>
                          </a:solidFill>
                          <a:latin typeface="Cambria Math"/>
                        </a:rPr>
                        <m:t>1</m:t>
                      </m:r>
                    </m:oMath>
                  </m:oMathPara>
                </a14:m>
                <a:endParaRPr lang="en-US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77" name="TextBox 7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21292" y="5105400"/>
                <a:ext cx="365806" cy="369332"/>
              </a:xfrm>
              <a:prstGeom prst="rect">
                <a:avLst/>
              </a:prstGeom>
              <a:blipFill>
                <a:blip r:embed="rId2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8" name="TextBox 77"/>
              <p:cNvSpPr txBox="1"/>
              <p:nvPr/>
            </p:nvSpPr>
            <p:spPr>
              <a:xfrm>
                <a:off x="5958794" y="5117390"/>
                <a:ext cx="36580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>
                          <a:solidFill>
                            <a:srgbClr val="0070C0"/>
                          </a:solidFill>
                          <a:latin typeface="Cambria Math"/>
                        </a:rPr>
                        <m:t>1</m:t>
                      </m:r>
                    </m:oMath>
                  </m:oMathPara>
                </a14:m>
                <a:endParaRPr lang="en-US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78" name="TextBox 7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58794" y="5117390"/>
                <a:ext cx="365806" cy="369332"/>
              </a:xfrm>
              <a:prstGeom prst="rect">
                <a:avLst/>
              </a:prstGeom>
              <a:blipFill>
                <a:blip r:embed="rId2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0" name="TextBox 79"/>
              <p:cNvSpPr txBox="1"/>
              <p:nvPr/>
            </p:nvSpPr>
            <p:spPr>
              <a:xfrm>
                <a:off x="6949394" y="5117390"/>
                <a:ext cx="36580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>
                          <a:solidFill>
                            <a:srgbClr val="0070C0"/>
                          </a:solidFill>
                          <a:latin typeface="Cambria Math"/>
                        </a:rPr>
                        <m:t>1</m:t>
                      </m:r>
                    </m:oMath>
                  </m:oMathPara>
                </a14:m>
                <a:endParaRPr lang="en-US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80" name="TextBox 7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49394" y="5117390"/>
                <a:ext cx="365806" cy="369332"/>
              </a:xfrm>
              <a:prstGeom prst="rect">
                <a:avLst/>
              </a:prstGeom>
              <a:blipFill>
                <a:blip r:embed="rId2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1" name="TextBox 80"/>
              <p:cNvSpPr txBox="1"/>
              <p:nvPr/>
            </p:nvSpPr>
            <p:spPr>
              <a:xfrm>
                <a:off x="7863794" y="5117390"/>
                <a:ext cx="36580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>
                          <a:solidFill>
                            <a:srgbClr val="0070C0"/>
                          </a:solidFill>
                          <a:latin typeface="Cambria Math"/>
                        </a:rPr>
                        <m:t>1</m:t>
                      </m:r>
                    </m:oMath>
                  </m:oMathPara>
                </a14:m>
                <a:endParaRPr lang="en-US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81" name="TextBox 8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63794" y="5117390"/>
                <a:ext cx="365806" cy="369332"/>
              </a:xfrm>
              <a:prstGeom prst="rect">
                <a:avLst/>
              </a:prstGeom>
              <a:blipFill>
                <a:blip r:embed="rId2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Rectangle 3">
            <a:extLst>
              <a:ext uri="{FF2B5EF4-FFF2-40B4-BE49-F238E27FC236}">
                <a16:creationId xmlns:a16="http://schemas.microsoft.com/office/drawing/2014/main" id="{9012C2DE-48D7-4255-8090-ED57B66C05A8}"/>
              </a:ext>
            </a:extLst>
          </p:cNvPr>
          <p:cNvSpPr/>
          <p:nvPr/>
        </p:nvSpPr>
        <p:spPr>
          <a:xfrm>
            <a:off x="304801" y="1463359"/>
            <a:ext cx="2602580" cy="63976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Red box represents a problem instance</a:t>
            </a:r>
          </a:p>
        </p:txBody>
      </p:sp>
      <p:sp>
        <p:nvSpPr>
          <p:cNvPr id="83" name="Rectangle 82">
            <a:extLst>
              <a:ext uri="{FF2B5EF4-FFF2-40B4-BE49-F238E27FC236}">
                <a16:creationId xmlns:a16="http://schemas.microsoft.com/office/drawing/2014/main" id="{77C56E80-DC90-4EC4-92E0-C4399C5085E9}"/>
              </a:ext>
            </a:extLst>
          </p:cNvPr>
          <p:cNvSpPr/>
          <p:nvPr/>
        </p:nvSpPr>
        <p:spPr>
          <a:xfrm>
            <a:off x="304801" y="2129739"/>
            <a:ext cx="2602580" cy="81158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rgbClr val="0070C0"/>
                </a:solidFill>
              </a:rPr>
              <a:t>Blue value represents time spent at that level of recursion</a:t>
            </a:r>
          </a:p>
        </p:txBody>
      </p:sp>
    </p:spTree>
    <p:extLst>
      <p:ext uri="{BB962C8B-B14F-4D97-AF65-F5344CB8AC3E}">
        <p14:creationId xmlns:p14="http://schemas.microsoft.com/office/powerpoint/2010/main" val="297021642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39BAE782-C07E-8C9D-F03B-E1555654D0F6}"/>
                  </a:ext>
                </a:extLst>
              </p:cNvPr>
              <p:cNvSpPr>
                <a:spLocks noGrp="1"/>
              </p:cNvSpPr>
              <p:nvPr>
                <p:ph type="title"/>
              </p:nvPr>
            </p:nvSpPr>
            <p:spPr/>
            <p:txBody>
              <a:bodyPr/>
              <a:lstStyle/>
              <a:p>
                <a:r>
                  <a:rPr lang="en-US" dirty="0"/>
                  <a:t>Solving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𝑇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=2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𝑇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𝑛</m:t>
                            </m:r>
                          </m:num>
                          <m:den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8</m:t>
                            </m:r>
                          </m:den>
                        </m:f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+1</m:t>
                    </m:r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39BAE782-C07E-8C9D-F03B-E1555654D0F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>
                <a:blip r:embed="rId2"/>
                <a:stretch>
                  <a:fillRect l="-237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324CB12C-1484-4384-0A8A-F40C8F089090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85000" lnSpcReduction="10000"/>
              </a:bodyPr>
              <a:lstStyle/>
              <a:p>
                <a:pPr marL="457200" lvl="1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i="1" smtClean="0">
                          <a:latin typeface="Cambria Math"/>
                        </a:rPr>
                        <m:t>𝑇</m:t>
                      </m:r>
                      <m:d>
                        <m:dPr>
                          <m:ctrlPr>
                            <a:rPr lang="en-US" sz="28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i="1">
                              <a:latin typeface="Cambria Math"/>
                            </a:rPr>
                            <m:t>𝑛</m:t>
                          </m:r>
                        </m:e>
                      </m:d>
                      <m:r>
                        <a:rPr lang="en-US" sz="2800" i="1">
                          <a:latin typeface="Cambria Math"/>
                        </a:rPr>
                        <m:t>=</m:t>
                      </m:r>
                      <m:nary>
                        <m:naryPr>
                          <m:chr m:val="∑"/>
                          <m:ctrlPr>
                            <a:rPr lang="en-US" sz="2800" i="1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2800" i="1">
                              <a:latin typeface="Cambria Math"/>
                            </a:rPr>
                            <m:t>𝑖</m:t>
                          </m:r>
                          <m:r>
                            <a:rPr lang="en-US" sz="2800" i="1">
                              <a:latin typeface="Cambria Math"/>
                            </a:rPr>
                            <m:t>=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  <m:sup>
                          <m:func>
                            <m:funcPr>
                              <m:ctrlPr>
                                <a:rPr lang="en-US" sz="2800" i="1"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sSub>
                                <m:sSubPr>
                                  <m:ctrlPr>
                                    <a:rPr lang="en-US" sz="28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m:rPr>
                                      <m:sty m:val="p"/>
                                    </m:rPr>
                                    <a:rPr lang="en-US" sz="2800">
                                      <a:latin typeface="Cambria Math"/>
                                    </a:rPr>
                                    <m:t>log</m:t>
                                  </m:r>
                                </m:e>
                                <m:sub>
                                  <m:r>
                                    <a:rPr lang="en-US" sz="2800" b="0" i="0" smtClean="0">
                                      <a:latin typeface="Cambria Math" panose="02040503050406030204" pitchFamily="18" charset="0"/>
                                    </a:rPr>
                                    <m:t>8</m:t>
                                  </m:r>
                                </m:sub>
                              </m:sSub>
                            </m:fName>
                            <m:e>
                              <m:r>
                                <a:rPr lang="en-US" sz="2800" i="1">
                                  <a:latin typeface="Cambria Math"/>
                                </a:rPr>
                                <m:t>𝑛</m:t>
                              </m:r>
                            </m:e>
                          </m:func>
                        </m:sup>
                        <m:e>
                          <m:sSup>
                            <m:sSup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  <m:sup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sup>
                          </m:sSup>
                        </m:e>
                      </m:nary>
                    </m:oMath>
                  </m:oMathPara>
                </a14:m>
                <a:endParaRPr lang="en-US" sz="2800" b="0" dirty="0"/>
              </a:p>
              <a:p>
                <a:pPr marL="457200" lvl="1" indent="0">
                  <a:buNone/>
                </a:pPr>
                <a:endParaRPr lang="en-US" sz="2800" dirty="0"/>
              </a:p>
              <a:p>
                <a:pPr marL="457200" lvl="1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1−</m:t>
                              </m:r>
                              <m:sSup>
                                <m:sSupPr>
                                  <m:ctrlPr>
                                    <a:rPr lang="en-US" sz="28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2800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e>
                                <m:sup>
                                  <m:func>
                                    <m:funcPr>
                                      <m:ctrlPr>
                                        <a:rPr lang="en-US" sz="28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funcPr>
                                    <m:fName>
                                      <m:sSub>
                                        <m:sSubPr>
                                          <m:ctrlPr>
                                            <a:rPr lang="en-US" sz="2800" b="0" i="1" smtClean="0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m:rPr>
                                              <m:sty m:val="p"/>
                                            </m:rPr>
                                            <a:rPr lang="en-US" sz="2800" b="0" i="0" smtClean="0">
                                              <a:latin typeface="Cambria Math" panose="02040503050406030204" pitchFamily="18" charset="0"/>
                                            </a:rPr>
                                            <m:t>log</m:t>
                                          </m:r>
                                        </m:e>
                                        <m:sub>
                                          <m:r>
                                            <a:rPr lang="en-US" sz="2800" b="0" i="1" smtClean="0">
                                              <a:latin typeface="Cambria Math" panose="02040503050406030204" pitchFamily="18" charset="0"/>
                                            </a:rPr>
                                            <m:t>8</m:t>
                                          </m:r>
                                        </m:sub>
                                      </m:sSub>
                                    </m:fName>
                                    <m:e>
                                      <m:r>
                                        <a:rPr lang="en-US" sz="2800" b="0" i="1" smtClean="0">
                                          <a:latin typeface="Cambria Math" panose="02040503050406030204" pitchFamily="18" charset="0"/>
                                        </a:rPr>
                                        <m:t>𝑛</m:t>
                                      </m:r>
                                    </m:e>
                                  </m:func>
                                </m:sup>
                              </m:sSup>
                            </m:num>
                            <m:den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1−2</m:t>
                              </m:r>
                            </m:den>
                          </m:f>
                        </m:e>
                      </m:d>
                    </m:oMath>
                  </m:oMathPara>
                </a14:m>
                <a:endParaRPr lang="en-US" sz="2800" dirty="0"/>
              </a:p>
              <a:p>
                <a:pPr marL="457200" lvl="1" indent="0">
                  <a:buNone/>
                </a:pPr>
                <a:endParaRPr lang="en-US" sz="2800" dirty="0"/>
              </a:p>
              <a:p>
                <a:pPr marL="457200" lvl="1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e>
                        <m:sup>
                          <m:func>
                            <m:func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sSub>
                                <m:sSubPr>
                                  <m:ctrlPr>
                                    <a:rPr lang="en-US" sz="28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m:rPr>
                                      <m:sty m:val="p"/>
                                    </m:rPr>
                                    <a:rPr lang="en-US" sz="2800" b="0" i="0" smtClean="0">
                                      <a:latin typeface="Cambria Math" panose="02040503050406030204" pitchFamily="18" charset="0"/>
                                    </a:rPr>
                                    <m:t>log</m:t>
                                  </m:r>
                                </m:e>
                                <m:sub>
                                  <m:r>
                                    <a:rPr lang="en-US" sz="2800" b="0" i="1" smtClean="0">
                                      <a:latin typeface="Cambria Math" panose="02040503050406030204" pitchFamily="18" charset="0"/>
                                    </a:rPr>
                                    <m:t>8</m:t>
                                  </m:r>
                                </m:sub>
                              </m:sSub>
                            </m:fName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e>
                          </m:func>
                        </m:sup>
                      </m:sSup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−1</m:t>
                      </m:r>
                    </m:oMath>
                  </m:oMathPara>
                </a14:m>
                <a:endParaRPr lang="en-US" sz="2800" dirty="0"/>
              </a:p>
              <a:p>
                <a:pPr marL="457200" lvl="1" indent="0">
                  <a:buNone/>
                </a:pPr>
                <a:endParaRPr lang="en-US" sz="2800" dirty="0"/>
              </a:p>
              <a:p>
                <a:pPr marL="457200" lvl="1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e>
                        <m:sup>
                          <m:func>
                            <m:func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sSub>
                                <m:sSubPr>
                                  <m:ctrlPr>
                                    <a:rPr lang="en-US" sz="28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m:rPr>
                                      <m:sty m:val="p"/>
                                    </m:rPr>
                                    <a:rPr lang="en-US" sz="2800" b="0" i="0" smtClean="0">
                                      <a:latin typeface="Cambria Math" panose="02040503050406030204" pitchFamily="18" charset="0"/>
                                    </a:rPr>
                                    <m:t>log</m:t>
                                  </m:r>
                                </m:e>
                                <m:sub>
                                  <m:r>
                                    <a:rPr lang="en-US" sz="2800" b="0" i="1" smtClean="0">
                                      <a:latin typeface="Cambria Math" panose="02040503050406030204" pitchFamily="18" charset="0"/>
                                    </a:rPr>
                                    <m:t>8</m:t>
                                  </m:r>
                                </m:sub>
                              </m:sSub>
                            </m:fName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</m:func>
                        </m:sup>
                      </m:sSup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−1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e>
                        <m:sup>
                          <m:f>
                            <m:f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den>
                          </m:f>
                        </m:sup>
                      </m:sSup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−1</m:t>
                      </m:r>
                    </m:oMath>
                  </m:oMathPara>
                </a14:m>
                <a:endParaRPr lang="en-US" sz="2800" b="0" dirty="0"/>
              </a:p>
              <a:p>
                <a:pPr marL="457200" lvl="1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m:rPr>
                          <m:sty m:val="p"/>
                        </m:rPr>
                        <a:rPr lang="en-US" sz="2800" b="0" i="0" smtClean="0">
                          <a:latin typeface="Cambria Math" panose="02040503050406030204" pitchFamily="18" charset="0"/>
                        </a:rPr>
                        <m:t>Θ</m:t>
                      </m:r>
                      <m:d>
                        <m:d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e>
                            <m:sup>
                              <m:f>
                                <m:fPr>
                                  <m:ctrlPr>
                                    <a:rPr lang="en-US" sz="28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800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US" sz="2800" b="0" i="1" smtClean="0"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den>
                              </m:f>
                            </m:sup>
                          </m:sSup>
                        </m:e>
                      </m:d>
                    </m:oMath>
                  </m:oMathPara>
                </a14:m>
                <a:endParaRPr lang="en-US" sz="2800" dirty="0"/>
              </a:p>
              <a:p>
                <a:pPr marL="457200" lvl="1" indent="0">
                  <a:buNone/>
                </a:pPr>
                <a:endParaRPr lang="en-US" sz="2800" dirty="0"/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324CB12C-1484-4384-0A8A-F40C8F089090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85437105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8" name="Group 37"/>
          <p:cNvGrpSpPr/>
          <p:nvPr/>
        </p:nvGrpSpPr>
        <p:grpSpPr>
          <a:xfrm>
            <a:off x="4759872" y="3301829"/>
            <a:ext cx="918341" cy="1828800"/>
            <a:chOff x="2434459" y="1295400"/>
            <a:chExt cx="918341" cy="3657600"/>
          </a:xfrm>
        </p:grpSpPr>
        <p:sp>
          <p:nvSpPr>
            <p:cNvPr id="39" name="Rectangle 38"/>
            <p:cNvSpPr/>
            <p:nvPr/>
          </p:nvSpPr>
          <p:spPr>
            <a:xfrm>
              <a:off x="2434459" y="4495800"/>
              <a:ext cx="228600" cy="457200"/>
            </a:xfrm>
            <a:prstGeom prst="rect">
              <a:avLst/>
            </a:prstGeom>
            <a:solidFill>
              <a:schemeClr val="accent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41" name="Rectangle 40"/>
            <p:cNvSpPr/>
            <p:nvPr/>
          </p:nvSpPr>
          <p:spPr>
            <a:xfrm>
              <a:off x="2667000" y="4038600"/>
              <a:ext cx="228600" cy="914400"/>
            </a:xfrm>
            <a:prstGeom prst="rect">
              <a:avLst/>
            </a:prstGeom>
            <a:solidFill>
              <a:schemeClr val="accent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51" name="Rectangle 50"/>
            <p:cNvSpPr/>
            <p:nvPr/>
          </p:nvSpPr>
          <p:spPr>
            <a:xfrm>
              <a:off x="2895600" y="3124200"/>
              <a:ext cx="228600" cy="1828800"/>
            </a:xfrm>
            <a:prstGeom prst="rect">
              <a:avLst/>
            </a:prstGeom>
            <a:solidFill>
              <a:schemeClr val="accent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52" name="Rectangle 51"/>
            <p:cNvSpPr/>
            <p:nvPr/>
          </p:nvSpPr>
          <p:spPr>
            <a:xfrm>
              <a:off x="3124200" y="1295400"/>
              <a:ext cx="228600" cy="3657600"/>
            </a:xfrm>
            <a:prstGeom prst="rect">
              <a:avLst/>
            </a:prstGeom>
            <a:solidFill>
              <a:schemeClr val="accent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grpSp>
        <p:nvGrpSpPr>
          <p:cNvPr id="33" name="Group 32"/>
          <p:cNvGrpSpPr/>
          <p:nvPr/>
        </p:nvGrpSpPr>
        <p:grpSpPr>
          <a:xfrm>
            <a:off x="2476500" y="1473029"/>
            <a:ext cx="914400" cy="3657600"/>
            <a:chOff x="2667000" y="-2362200"/>
            <a:chExt cx="914400" cy="7315200"/>
          </a:xfrm>
          <a:solidFill>
            <a:schemeClr val="tx2">
              <a:lumMod val="60000"/>
              <a:lumOff val="40000"/>
            </a:schemeClr>
          </a:solidFill>
        </p:grpSpPr>
        <p:sp>
          <p:nvSpPr>
            <p:cNvPr id="34" name="Rectangle 33"/>
            <p:cNvSpPr/>
            <p:nvPr/>
          </p:nvSpPr>
          <p:spPr>
            <a:xfrm>
              <a:off x="2667000" y="4038600"/>
              <a:ext cx="228600" cy="914400"/>
            </a:xfrm>
            <a:prstGeom prst="rect">
              <a:avLst/>
            </a:prstGeom>
            <a:solidFill>
              <a:schemeClr val="accent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35" name="Rectangle 34"/>
            <p:cNvSpPr/>
            <p:nvPr/>
          </p:nvSpPr>
          <p:spPr>
            <a:xfrm>
              <a:off x="2895600" y="3124200"/>
              <a:ext cx="228600" cy="1828800"/>
            </a:xfrm>
            <a:prstGeom prst="rect">
              <a:avLst/>
            </a:prstGeom>
            <a:solidFill>
              <a:schemeClr val="accent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36" name="Rectangle 35"/>
            <p:cNvSpPr/>
            <p:nvPr/>
          </p:nvSpPr>
          <p:spPr>
            <a:xfrm>
              <a:off x="3124200" y="1295400"/>
              <a:ext cx="228600" cy="3657600"/>
            </a:xfrm>
            <a:prstGeom prst="rect">
              <a:avLst/>
            </a:prstGeom>
            <a:solidFill>
              <a:schemeClr val="accent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37" name="Rectangle 36"/>
            <p:cNvSpPr/>
            <p:nvPr/>
          </p:nvSpPr>
          <p:spPr>
            <a:xfrm>
              <a:off x="3352800" y="-2362200"/>
              <a:ext cx="228600" cy="7315200"/>
            </a:xfrm>
            <a:prstGeom prst="rect">
              <a:avLst/>
            </a:prstGeom>
            <a:solidFill>
              <a:schemeClr val="accent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15" name="Rectangle 14"/>
          <p:cNvSpPr/>
          <p:nvPr/>
        </p:nvSpPr>
        <p:spPr>
          <a:xfrm>
            <a:off x="7316513" y="1473029"/>
            <a:ext cx="228600" cy="36576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Finite Geometric Series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BADE50-950A-4D58-BFB2-FA2C6A8B385D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grpSp>
        <p:nvGrpSpPr>
          <p:cNvPr id="23" name="Group 22"/>
          <p:cNvGrpSpPr/>
          <p:nvPr/>
        </p:nvGrpSpPr>
        <p:grpSpPr>
          <a:xfrm>
            <a:off x="4759872" y="3301829"/>
            <a:ext cx="918341" cy="1828800"/>
            <a:chOff x="2434459" y="1295400"/>
            <a:chExt cx="918341" cy="3657600"/>
          </a:xfrm>
        </p:grpSpPr>
        <p:sp>
          <p:nvSpPr>
            <p:cNvPr id="24" name="Rectangle 23"/>
            <p:cNvSpPr/>
            <p:nvPr/>
          </p:nvSpPr>
          <p:spPr>
            <a:xfrm>
              <a:off x="2434459" y="4495800"/>
              <a:ext cx="228600" cy="4572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25" name="Rectangle 24"/>
            <p:cNvSpPr/>
            <p:nvPr/>
          </p:nvSpPr>
          <p:spPr>
            <a:xfrm>
              <a:off x="2667000" y="4038600"/>
              <a:ext cx="228600" cy="914400"/>
            </a:xfrm>
            <a:prstGeom prst="rect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26" name="Rectangle 25"/>
            <p:cNvSpPr/>
            <p:nvPr/>
          </p:nvSpPr>
          <p:spPr>
            <a:xfrm>
              <a:off x="2895600" y="3124200"/>
              <a:ext cx="228600" cy="1828800"/>
            </a:xfrm>
            <a:prstGeom prst="rect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27" name="Rectangle 26"/>
            <p:cNvSpPr/>
            <p:nvPr/>
          </p:nvSpPr>
          <p:spPr>
            <a:xfrm>
              <a:off x="3124200" y="1295400"/>
              <a:ext cx="228600" cy="3657600"/>
            </a:xfrm>
            <a:prstGeom prst="rect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grpSp>
        <p:nvGrpSpPr>
          <p:cNvPr id="40" name="Group 39"/>
          <p:cNvGrpSpPr/>
          <p:nvPr/>
        </p:nvGrpSpPr>
        <p:grpSpPr>
          <a:xfrm>
            <a:off x="2476500" y="1473029"/>
            <a:ext cx="914400" cy="3657600"/>
            <a:chOff x="2667000" y="-2362200"/>
            <a:chExt cx="914400" cy="7315200"/>
          </a:xfrm>
          <a:solidFill>
            <a:schemeClr val="tx2">
              <a:lumMod val="60000"/>
              <a:lumOff val="40000"/>
            </a:schemeClr>
          </a:solidFill>
        </p:grpSpPr>
        <p:sp>
          <p:nvSpPr>
            <p:cNvPr id="42" name="Rectangle 41"/>
            <p:cNvSpPr/>
            <p:nvPr/>
          </p:nvSpPr>
          <p:spPr>
            <a:xfrm>
              <a:off x="2667000" y="4038600"/>
              <a:ext cx="228600" cy="914400"/>
            </a:xfrm>
            <a:prstGeom prst="rect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43" name="Rectangle 42"/>
            <p:cNvSpPr/>
            <p:nvPr/>
          </p:nvSpPr>
          <p:spPr>
            <a:xfrm>
              <a:off x="2895600" y="3124200"/>
              <a:ext cx="228600" cy="1828800"/>
            </a:xfrm>
            <a:prstGeom prst="rect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44" name="Rectangle 43"/>
            <p:cNvSpPr/>
            <p:nvPr/>
          </p:nvSpPr>
          <p:spPr>
            <a:xfrm>
              <a:off x="3124200" y="1295400"/>
              <a:ext cx="228600" cy="3657600"/>
            </a:xfrm>
            <a:prstGeom prst="rect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45" name="Rectangle 44"/>
            <p:cNvSpPr/>
            <p:nvPr/>
          </p:nvSpPr>
          <p:spPr>
            <a:xfrm>
              <a:off x="3352800" y="-2362200"/>
              <a:ext cx="228600" cy="7315200"/>
            </a:xfrm>
            <a:prstGeom prst="rect">
              <a:avLst/>
            </a:prstGeom>
            <a:grpFill/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46" name="Rectangle 45"/>
          <p:cNvSpPr/>
          <p:nvPr/>
        </p:nvSpPr>
        <p:spPr>
          <a:xfrm>
            <a:off x="9373913" y="4978229"/>
            <a:ext cx="228600" cy="228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0" name="TextBox 49"/>
              <p:cNvSpPr txBox="1"/>
              <p:nvPr/>
            </p:nvSpPr>
            <p:spPr>
              <a:xfrm>
                <a:off x="5984313" y="3353646"/>
                <a:ext cx="683200" cy="70788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sz="4000" b="0" i="1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/>
                          <a:ea typeface="+mn-ea"/>
                          <a:cs typeface="+mn-cs"/>
                        </a:rPr>
                        <m:t>=</m:t>
                      </m:r>
                    </m:oMath>
                  </m:oMathPara>
                </a14:m>
                <a:endParaRPr kumimoji="0" lang="en-US" sz="4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50" name="TextBox 4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84313" y="3353646"/>
                <a:ext cx="683200" cy="707886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/>
              <p:cNvSpPr txBox="1"/>
              <p:nvPr/>
            </p:nvSpPr>
            <p:spPr>
              <a:xfrm>
                <a:off x="8078513" y="3102114"/>
                <a:ext cx="683200" cy="70788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sz="4000" b="0" i="1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/>
                          <a:ea typeface="+mn-ea"/>
                          <a:cs typeface="+mn-cs"/>
                        </a:rPr>
                        <m:t>−</m:t>
                      </m:r>
                    </m:oMath>
                  </m:oMathPara>
                </a14:m>
                <a:endParaRPr kumimoji="0" lang="en-US" sz="4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78513" y="3102114"/>
                <a:ext cx="683200" cy="707886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/>
              <p:cNvSpPr txBox="1"/>
              <p:nvPr/>
            </p:nvSpPr>
            <p:spPr>
              <a:xfrm>
                <a:off x="3810000" y="3117163"/>
                <a:ext cx="683200" cy="70788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sz="4000" b="0" i="1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/>
                          <a:ea typeface="+mn-ea"/>
                          <a:cs typeface="+mn-cs"/>
                        </a:rPr>
                        <m:t>−</m:t>
                      </m:r>
                    </m:oMath>
                  </m:oMathPara>
                </a14:m>
                <a:endParaRPr kumimoji="0" lang="en-US" sz="4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21" name="Text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10000" y="3117163"/>
                <a:ext cx="683200" cy="707886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2" name="TextBox 31"/>
              <p:cNvSpPr txBox="1"/>
              <p:nvPr/>
            </p:nvSpPr>
            <p:spPr>
              <a:xfrm>
                <a:off x="679733" y="1463695"/>
                <a:ext cx="1499898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32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rPr>
                  <a:t>If </a:t>
                </a:r>
                <a14:m>
                  <m:oMath xmlns:m="http://schemas.openxmlformats.org/officeDocument/2006/math">
                    <m:r>
                      <a:rPr kumimoji="0" lang="en-US" sz="3200" b="0" i="1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/>
                        <a:ea typeface="+mn-ea"/>
                        <a:cs typeface="+mn-cs"/>
                      </a:rPr>
                      <m:t>𝑎</m:t>
                    </m:r>
                    <m:r>
                      <a:rPr kumimoji="0" lang="en-US" sz="3200" b="0" i="1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/>
                        <a:ea typeface="+mn-ea"/>
                        <a:cs typeface="+mn-cs"/>
                      </a:rPr>
                      <m:t>&gt;1</m:t>
                    </m:r>
                  </m:oMath>
                </a14:m>
                <a:endParaRPr kumimoji="0" lang="en-US" sz="3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32" name="TextBox 3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9733" y="1463695"/>
                <a:ext cx="1499898" cy="584775"/>
              </a:xfrm>
              <a:prstGeom prst="rect">
                <a:avLst/>
              </a:prstGeom>
              <a:blipFill rotWithShape="1">
                <a:blip r:embed="rId5"/>
                <a:stretch>
                  <a:fillRect l="-10569" t="-12500" b="-3437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3" name="TextBox 52"/>
              <p:cNvSpPr txBox="1"/>
              <p:nvPr/>
            </p:nvSpPr>
            <p:spPr>
              <a:xfrm>
                <a:off x="1981200" y="5206830"/>
                <a:ext cx="2012952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rPr>
                  <a:t>The series multiplied by </a:t>
                </a:r>
                <a14:m>
                  <m:oMath xmlns:m="http://schemas.openxmlformats.org/officeDocument/2006/math">
                    <m:r>
                      <a:rPr kumimoji="0" lang="en-US" sz="1800" b="0" i="1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/>
                        <a:ea typeface="+mn-ea"/>
                        <a:cs typeface="+mn-cs"/>
                      </a:rPr>
                      <m:t>𝑎</m:t>
                    </m:r>
                  </m:oMath>
                </a14:m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53" name="TextBox 5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81200" y="5206830"/>
                <a:ext cx="2012952" cy="646331"/>
              </a:xfrm>
              <a:prstGeom prst="rect">
                <a:avLst/>
              </a:prstGeom>
              <a:blipFill>
                <a:blip r:embed="rId6"/>
                <a:stretch>
                  <a:fillRect l="-2516" t="-1923" b="-1346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4" name="TextBox 53"/>
          <p:cNvSpPr txBox="1"/>
          <p:nvPr/>
        </p:nvSpPr>
        <p:spPr>
          <a:xfrm>
            <a:off x="4616448" y="5345328"/>
            <a:ext cx="20129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The series</a:t>
            </a:r>
          </a:p>
        </p:txBody>
      </p:sp>
      <p:sp>
        <p:nvSpPr>
          <p:cNvPr id="55" name="TextBox 54"/>
          <p:cNvSpPr txBox="1"/>
          <p:nvPr/>
        </p:nvSpPr>
        <p:spPr>
          <a:xfrm>
            <a:off x="8786537" y="5359229"/>
            <a:ext cx="15779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The first term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6" name="TextBox 55"/>
              <p:cNvSpPr txBox="1"/>
              <p:nvPr/>
            </p:nvSpPr>
            <p:spPr>
              <a:xfrm>
                <a:off x="1429682" y="5791200"/>
                <a:ext cx="2592889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kumimoji="0" lang="en-US" sz="1800" b="0" i="1" u="none" strike="noStrike" kern="1200" cap="none" spc="0" normalizeH="0" baseline="0" noProof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dPr>
                        <m:e>
                          <m:r>
                            <a:rPr kumimoji="0" lang="en-US" sz="1800" b="0" i="1" u="none" strike="noStrike" kern="1200" cap="none" spc="0" normalizeH="0" baseline="0" noProof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/>
                              <a:ea typeface="+mn-ea"/>
                              <a:cs typeface="+mn-cs"/>
                            </a:rPr>
                            <m:t>1+</m:t>
                          </m:r>
                          <m:r>
                            <a:rPr kumimoji="0" lang="en-US" sz="1800" b="0" i="1" u="none" strike="noStrike" kern="1200" cap="none" spc="0" normalizeH="0" baseline="0" noProof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/>
                              <a:ea typeface="+mn-ea"/>
                              <a:cs typeface="+mn-cs"/>
                            </a:rPr>
                            <m:t>𝑎</m:t>
                          </m:r>
                          <m:r>
                            <a:rPr kumimoji="0" lang="en-US" sz="1800" b="0" i="1" u="none" strike="noStrike" kern="1200" cap="none" spc="0" normalizeH="0" baseline="0" noProof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/>
                              <a:ea typeface="+mn-ea"/>
                              <a:cs typeface="+mn-cs"/>
                            </a:rPr>
                            <m:t>+</m:t>
                          </m:r>
                          <m:sSup>
                            <m:sSupPr>
                              <m:ctrlPr>
                                <a:rPr kumimoji="0" lang="en-US" sz="1800" b="0" i="1" u="none" strike="noStrike" kern="1200" cap="none" spc="0" normalizeH="0" baseline="0" noProof="0">
                                  <a:ln>
                                    <a:noFill/>
                                  </a:ln>
                                  <a:solidFill>
                                    <a:prstClr val="black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</m:ctrlPr>
                            </m:sSupPr>
                            <m:e>
                              <m:r>
                                <a:rPr kumimoji="0" lang="en-US" sz="1800" b="0" i="1" u="none" strike="noStrike" kern="1200" cap="none" spc="0" normalizeH="0" baseline="0" noProof="0">
                                  <a:ln>
                                    <a:noFill/>
                                  </a:ln>
                                  <a:solidFill>
                                    <a:prstClr val="black"/>
                                  </a:solidFill>
                                  <a:effectLst/>
                                  <a:uLnTx/>
                                  <a:uFillTx/>
                                  <a:latin typeface="Cambria Math"/>
                                  <a:ea typeface="+mn-ea"/>
                                  <a:cs typeface="+mn-cs"/>
                                </a:rPr>
                                <m:t>𝑎</m:t>
                              </m:r>
                            </m:e>
                            <m:sup>
                              <m:r>
                                <a:rPr kumimoji="0" lang="en-US" sz="1800" b="0" i="1" u="none" strike="noStrike" kern="1200" cap="none" spc="0" normalizeH="0" baseline="0" noProof="0">
                                  <a:ln>
                                    <a:noFill/>
                                  </a:ln>
                                  <a:solidFill>
                                    <a:prstClr val="black"/>
                                  </a:solidFill>
                                  <a:effectLst/>
                                  <a:uLnTx/>
                                  <a:uFillTx/>
                                  <a:latin typeface="Cambria Math"/>
                                  <a:ea typeface="+mn-ea"/>
                                  <a:cs typeface="+mn-cs"/>
                                </a:rPr>
                                <m:t>2</m:t>
                              </m:r>
                            </m:sup>
                          </m:sSup>
                          <m:r>
                            <a:rPr kumimoji="0" lang="en-US" sz="1800" b="0" i="1" u="none" strike="noStrike" kern="1200" cap="none" spc="0" normalizeH="0" baseline="0" noProof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/>
                              <a:ea typeface="+mn-ea"/>
                              <a:cs typeface="+mn-cs"/>
                            </a:rPr>
                            <m:t>+…+</m:t>
                          </m:r>
                          <m:sSup>
                            <m:sSupPr>
                              <m:ctrlPr>
                                <a:rPr kumimoji="0" lang="en-US" sz="1800" b="0" i="1" u="none" strike="noStrike" kern="1200" cap="none" spc="0" normalizeH="0" baseline="0" noProof="0">
                                  <a:ln>
                                    <a:noFill/>
                                  </a:ln>
                                  <a:solidFill>
                                    <a:prstClr val="black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</m:ctrlPr>
                            </m:sSupPr>
                            <m:e>
                              <m:r>
                                <a:rPr kumimoji="0" lang="en-US" sz="1800" b="0" i="1" u="none" strike="noStrike" kern="1200" cap="none" spc="0" normalizeH="0" baseline="0" noProof="0">
                                  <a:ln>
                                    <a:noFill/>
                                  </a:ln>
                                  <a:solidFill>
                                    <a:prstClr val="black"/>
                                  </a:solidFill>
                                  <a:effectLst/>
                                  <a:uLnTx/>
                                  <a:uFillTx/>
                                  <a:latin typeface="Cambria Math"/>
                                  <a:ea typeface="+mn-ea"/>
                                  <a:cs typeface="+mn-cs"/>
                                </a:rPr>
                                <m:t>𝑎</m:t>
                              </m:r>
                            </m:e>
                            <m:sup>
                              <m:r>
                                <a:rPr kumimoji="0" lang="en-US" sz="1800" b="0" i="1" u="none" strike="noStrike" kern="1200" cap="none" spc="0" normalizeH="0" baseline="0" noProof="0">
                                  <a:ln>
                                    <a:noFill/>
                                  </a:ln>
                                  <a:solidFill>
                                    <a:prstClr val="black"/>
                                  </a:solidFill>
                                  <a:effectLst/>
                                  <a:uLnTx/>
                                  <a:uFillTx/>
                                  <a:latin typeface="Cambria Math"/>
                                  <a:ea typeface="+mn-ea"/>
                                  <a:cs typeface="+mn-cs"/>
                                </a:rPr>
                                <m:t>𝐿</m:t>
                              </m:r>
                            </m:sup>
                          </m:sSup>
                        </m:e>
                      </m:d>
                      <m:r>
                        <a:rPr kumimoji="0" lang="en-US" sz="1800" b="0" i="1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/>
                          <a:ea typeface="+mn-ea"/>
                          <a:cs typeface="+mn-cs"/>
                        </a:rPr>
                        <m:t>𝑎</m:t>
                      </m:r>
                    </m:oMath>
                  </m:oMathPara>
                </a14:m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56" name="TextBox 5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29682" y="5791200"/>
                <a:ext cx="2592889" cy="369332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7" name="TextBox 56"/>
              <p:cNvSpPr txBox="1"/>
              <p:nvPr/>
            </p:nvSpPr>
            <p:spPr>
              <a:xfrm>
                <a:off x="4038601" y="5791200"/>
                <a:ext cx="2587247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kumimoji="0" lang="en-US" sz="1800" b="0" i="1" u="none" strike="noStrike" kern="1200" cap="none" spc="0" normalizeH="0" baseline="0" noProof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dPr>
                        <m:e>
                          <m:r>
                            <a:rPr kumimoji="0" lang="en-US" sz="1800" b="0" i="1" u="none" strike="noStrike" kern="1200" cap="none" spc="0" normalizeH="0" baseline="0" noProof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/>
                              <a:ea typeface="+mn-ea"/>
                              <a:cs typeface="+mn-cs"/>
                            </a:rPr>
                            <m:t>1+</m:t>
                          </m:r>
                          <m:r>
                            <a:rPr kumimoji="0" lang="en-US" sz="1800" b="0" i="1" u="none" strike="noStrike" kern="1200" cap="none" spc="0" normalizeH="0" baseline="0" noProof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/>
                              <a:ea typeface="+mn-ea"/>
                              <a:cs typeface="+mn-cs"/>
                            </a:rPr>
                            <m:t>𝑎</m:t>
                          </m:r>
                          <m:r>
                            <a:rPr kumimoji="0" lang="en-US" sz="1800" b="0" i="1" u="none" strike="noStrike" kern="1200" cap="none" spc="0" normalizeH="0" baseline="0" noProof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/>
                              <a:ea typeface="+mn-ea"/>
                              <a:cs typeface="+mn-cs"/>
                            </a:rPr>
                            <m:t>+</m:t>
                          </m:r>
                          <m:sSup>
                            <m:sSupPr>
                              <m:ctrlPr>
                                <a:rPr kumimoji="0" lang="en-US" sz="1800" b="0" i="1" u="none" strike="noStrike" kern="1200" cap="none" spc="0" normalizeH="0" baseline="0" noProof="0">
                                  <a:ln>
                                    <a:noFill/>
                                  </a:ln>
                                  <a:solidFill>
                                    <a:prstClr val="black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</m:ctrlPr>
                            </m:sSupPr>
                            <m:e>
                              <m:r>
                                <a:rPr kumimoji="0" lang="en-US" sz="1800" b="0" i="1" u="none" strike="noStrike" kern="1200" cap="none" spc="0" normalizeH="0" baseline="0" noProof="0">
                                  <a:ln>
                                    <a:noFill/>
                                  </a:ln>
                                  <a:solidFill>
                                    <a:prstClr val="black"/>
                                  </a:solidFill>
                                  <a:effectLst/>
                                  <a:uLnTx/>
                                  <a:uFillTx/>
                                  <a:latin typeface="Cambria Math"/>
                                  <a:ea typeface="+mn-ea"/>
                                  <a:cs typeface="+mn-cs"/>
                                </a:rPr>
                                <m:t>𝑎</m:t>
                              </m:r>
                            </m:e>
                            <m:sup>
                              <m:r>
                                <a:rPr kumimoji="0" lang="en-US" sz="1800" b="0" i="1" u="none" strike="noStrike" kern="1200" cap="none" spc="0" normalizeH="0" baseline="0" noProof="0">
                                  <a:ln>
                                    <a:noFill/>
                                  </a:ln>
                                  <a:solidFill>
                                    <a:prstClr val="black"/>
                                  </a:solidFill>
                                  <a:effectLst/>
                                  <a:uLnTx/>
                                  <a:uFillTx/>
                                  <a:latin typeface="Cambria Math"/>
                                  <a:ea typeface="+mn-ea"/>
                                  <a:cs typeface="+mn-cs"/>
                                </a:rPr>
                                <m:t>2</m:t>
                              </m:r>
                            </m:sup>
                          </m:sSup>
                          <m:r>
                            <a:rPr kumimoji="0" lang="en-US" sz="1800" b="0" i="1" u="none" strike="noStrike" kern="1200" cap="none" spc="0" normalizeH="0" baseline="0" noProof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/>
                              <a:ea typeface="+mn-ea"/>
                              <a:cs typeface="+mn-cs"/>
                            </a:rPr>
                            <m:t>+…+</m:t>
                          </m:r>
                          <m:sSup>
                            <m:sSupPr>
                              <m:ctrlPr>
                                <a:rPr kumimoji="0" lang="en-US" sz="1800" b="0" i="1" u="none" strike="noStrike" kern="1200" cap="none" spc="0" normalizeH="0" baseline="0" noProof="0">
                                  <a:ln>
                                    <a:noFill/>
                                  </a:ln>
                                  <a:solidFill>
                                    <a:prstClr val="black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</m:ctrlPr>
                            </m:sSupPr>
                            <m:e>
                              <m:r>
                                <a:rPr kumimoji="0" lang="en-US" sz="1800" b="0" i="1" u="none" strike="noStrike" kern="1200" cap="none" spc="0" normalizeH="0" baseline="0" noProof="0">
                                  <a:ln>
                                    <a:noFill/>
                                  </a:ln>
                                  <a:solidFill>
                                    <a:prstClr val="black"/>
                                  </a:solidFill>
                                  <a:effectLst/>
                                  <a:uLnTx/>
                                  <a:uFillTx/>
                                  <a:latin typeface="Cambria Math"/>
                                  <a:ea typeface="+mn-ea"/>
                                  <a:cs typeface="+mn-cs"/>
                                </a:rPr>
                                <m:t>𝑎</m:t>
                              </m:r>
                            </m:e>
                            <m:sup>
                              <m:r>
                                <a:rPr kumimoji="0" lang="en-US" sz="1800" b="0" i="1" u="none" strike="noStrike" kern="1200" cap="none" spc="0" normalizeH="0" baseline="0" noProof="0">
                                  <a:ln>
                                    <a:noFill/>
                                  </a:ln>
                                  <a:solidFill>
                                    <a:prstClr val="black"/>
                                  </a:solidFill>
                                  <a:effectLst/>
                                  <a:uLnTx/>
                                  <a:uFillTx/>
                                  <a:latin typeface="Cambria Math"/>
                                  <a:ea typeface="+mn-ea"/>
                                  <a:cs typeface="+mn-cs"/>
                                </a:rPr>
                                <m:t>𝐿</m:t>
                              </m:r>
                            </m:sup>
                          </m:sSup>
                        </m:e>
                      </m:d>
                      <m:r>
                        <a:rPr kumimoji="0" lang="en-US" sz="1800" b="0" i="1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/>
                          <a:ea typeface="+mn-ea"/>
                          <a:cs typeface="+mn-cs"/>
                        </a:rPr>
                        <m:t>1</m:t>
                      </m:r>
                    </m:oMath>
                  </m:oMathPara>
                </a14:m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57" name="TextBox 5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38601" y="5791200"/>
                <a:ext cx="2587247" cy="369332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8" name="TextBox 57"/>
              <p:cNvSpPr txBox="1"/>
              <p:nvPr/>
            </p:nvSpPr>
            <p:spPr>
              <a:xfrm>
                <a:off x="7015809" y="5822085"/>
                <a:ext cx="696473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kumimoji="0" lang="en-US" sz="1800" b="0" i="1" u="none" strike="noStrike" kern="1200" cap="none" spc="0" normalizeH="0" baseline="0" noProof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sSupPr>
                        <m:e>
                          <m:r>
                            <a:rPr kumimoji="0" lang="en-US" sz="1800" b="0" i="1" u="none" strike="noStrike" kern="1200" cap="none" spc="0" normalizeH="0" baseline="0" noProof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/>
                              <a:ea typeface="+mn-ea"/>
                              <a:cs typeface="+mn-cs"/>
                            </a:rPr>
                            <m:t>𝑎</m:t>
                          </m:r>
                        </m:e>
                        <m:sup>
                          <m:r>
                            <a:rPr kumimoji="0" lang="en-US" sz="1800" b="0" i="1" u="none" strike="noStrike" kern="1200" cap="none" spc="0" normalizeH="0" baseline="0" noProof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/>
                              <a:ea typeface="+mn-ea"/>
                              <a:cs typeface="+mn-cs"/>
                            </a:rPr>
                            <m:t>𝐿</m:t>
                          </m:r>
                          <m:r>
                            <a:rPr kumimoji="0" lang="en-US" sz="1800" b="0" i="1" u="none" strike="noStrike" kern="1200" cap="none" spc="0" normalizeH="0" baseline="0" noProof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/>
                              <a:ea typeface="+mn-ea"/>
                              <a:cs typeface="+mn-cs"/>
                            </a:rPr>
                            <m:t>+1</m:t>
                          </m:r>
                        </m:sup>
                      </m:sSup>
                    </m:oMath>
                  </m:oMathPara>
                </a14:m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58" name="TextBox 5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15809" y="5822085"/>
                <a:ext cx="696473" cy="369332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9" name="TextBox 58"/>
              <p:cNvSpPr txBox="1"/>
              <p:nvPr/>
            </p:nvSpPr>
            <p:spPr>
              <a:xfrm>
                <a:off x="9296401" y="5822085"/>
                <a:ext cx="365805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sz="1800" b="0" i="1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/>
                          <a:ea typeface="+mn-ea"/>
                          <a:cs typeface="+mn-cs"/>
                        </a:rPr>
                        <m:t>1</m:t>
                      </m:r>
                    </m:oMath>
                  </m:oMathPara>
                </a14:m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59" name="TextBox 5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296401" y="5822085"/>
                <a:ext cx="365805" cy="369332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1" name="TextBox 60"/>
          <p:cNvSpPr txBox="1"/>
          <p:nvPr/>
        </p:nvSpPr>
        <p:spPr>
          <a:xfrm>
            <a:off x="6783114" y="5283030"/>
            <a:ext cx="1522686" cy="6605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The next term in the series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7" name="TextBox 46"/>
              <p:cNvSpPr txBox="1"/>
              <p:nvPr/>
            </p:nvSpPr>
            <p:spPr>
              <a:xfrm>
                <a:off x="76200" y="0"/>
                <a:ext cx="1126590" cy="130426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kumimoji="0" lang="en-US" sz="28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kumimoji="0" lang="en-US" sz="28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/>
                              <a:ea typeface="+mn-ea"/>
                              <a:cs typeface="+mn-cs"/>
                            </a:rPr>
                            <m:t>𝑖</m:t>
                          </m:r>
                          <m:r>
                            <a:rPr kumimoji="0" lang="en-US" sz="28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/>
                              <a:ea typeface="+mn-ea"/>
                              <a:cs typeface="+mn-cs"/>
                            </a:rPr>
                            <m:t>=0</m:t>
                          </m:r>
                        </m:sub>
                        <m:sup>
                          <m:r>
                            <a:rPr kumimoji="0" lang="en-US" sz="28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/>
                              <a:ea typeface="+mn-ea"/>
                              <a:cs typeface="+mn-cs"/>
                            </a:rPr>
                            <m:t>𝐿</m:t>
                          </m:r>
                        </m:sup>
                        <m:e>
                          <m:sSup>
                            <m:sSupPr>
                              <m:ctrlPr>
                                <a:rPr kumimoji="0" lang="en-US" sz="2800" b="0" i="1" u="none" strike="noStrike" kern="120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prstClr val="black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</m:ctrlPr>
                            </m:sSupPr>
                            <m:e>
                              <m:r>
                                <a:rPr kumimoji="0" lang="en-US" sz="2800" b="0" i="1" u="none" strike="noStrike" kern="120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prstClr val="black"/>
                                  </a:solidFill>
                                  <a:effectLst/>
                                  <a:uLnTx/>
                                  <a:uFillTx/>
                                  <a:latin typeface="Cambria Math"/>
                                  <a:ea typeface="+mn-ea"/>
                                  <a:cs typeface="+mn-cs"/>
                                </a:rPr>
                                <m:t>𝑎</m:t>
                              </m:r>
                            </m:e>
                            <m:sup>
                              <m:r>
                                <a:rPr kumimoji="0" lang="en-US" sz="2800" b="0" i="1" u="none" strike="noStrike" kern="120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prstClr val="black"/>
                                  </a:solidFill>
                                  <a:effectLst/>
                                  <a:uLnTx/>
                                  <a:uFillTx/>
                                  <a:latin typeface="Cambria Math"/>
                                  <a:ea typeface="+mn-ea"/>
                                  <a:cs typeface="+mn-cs"/>
                                </a:rPr>
                                <m:t>𝑖</m:t>
                              </m:r>
                            </m:sup>
                          </m:sSup>
                        </m:e>
                      </m:nary>
                    </m:oMath>
                  </m:oMathPara>
                </a14:m>
                <a:endParaRPr kumimoji="0" lang="en-US" sz="2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47" name="TextBox 4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200" y="0"/>
                <a:ext cx="1126590" cy="1304268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8916675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46" grpId="0" animBg="1"/>
      <p:bldP spid="20" grpId="0"/>
      <p:bldP spid="55" grpId="0"/>
      <p:bldP spid="58" grpId="0"/>
      <p:bldP spid="59" grpId="0"/>
      <p:bldP spid="61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5" name="Group 44"/>
          <p:cNvGrpSpPr/>
          <p:nvPr/>
        </p:nvGrpSpPr>
        <p:grpSpPr>
          <a:xfrm>
            <a:off x="4630082" y="1438616"/>
            <a:ext cx="1143000" cy="3657600"/>
            <a:chOff x="533400" y="1473029"/>
            <a:chExt cx="1143000" cy="3657600"/>
          </a:xfrm>
        </p:grpSpPr>
        <p:sp>
          <p:nvSpPr>
            <p:cNvPr id="46" name="Rectangle 45"/>
            <p:cNvSpPr/>
            <p:nvPr/>
          </p:nvSpPr>
          <p:spPr>
            <a:xfrm>
              <a:off x="1219200" y="4673429"/>
              <a:ext cx="228600" cy="457200"/>
            </a:xfrm>
            <a:prstGeom prst="rect">
              <a:avLst/>
            </a:prstGeom>
            <a:solidFill>
              <a:schemeClr val="accent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57" name="Rectangle 56"/>
            <p:cNvSpPr/>
            <p:nvPr/>
          </p:nvSpPr>
          <p:spPr>
            <a:xfrm>
              <a:off x="990600" y="4216229"/>
              <a:ext cx="228600" cy="914400"/>
            </a:xfrm>
            <a:prstGeom prst="rect">
              <a:avLst/>
            </a:prstGeom>
            <a:solidFill>
              <a:schemeClr val="accent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60" name="Rectangle 59"/>
            <p:cNvSpPr/>
            <p:nvPr/>
          </p:nvSpPr>
          <p:spPr>
            <a:xfrm>
              <a:off x="762000" y="3301829"/>
              <a:ext cx="228600" cy="1828800"/>
            </a:xfrm>
            <a:prstGeom prst="rect">
              <a:avLst/>
            </a:prstGeom>
            <a:solidFill>
              <a:schemeClr val="accent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61" name="Rectangle 60"/>
            <p:cNvSpPr/>
            <p:nvPr/>
          </p:nvSpPr>
          <p:spPr>
            <a:xfrm>
              <a:off x="533400" y="1473029"/>
              <a:ext cx="228600" cy="3657600"/>
            </a:xfrm>
            <a:prstGeom prst="rect">
              <a:avLst/>
            </a:prstGeom>
            <a:solidFill>
              <a:schemeClr val="accent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62" name="Rectangle 61"/>
            <p:cNvSpPr/>
            <p:nvPr/>
          </p:nvSpPr>
          <p:spPr>
            <a:xfrm>
              <a:off x="1447800" y="4902029"/>
              <a:ext cx="228600" cy="228600"/>
            </a:xfrm>
            <a:prstGeom prst="rect">
              <a:avLst/>
            </a:prstGeom>
            <a:solidFill>
              <a:schemeClr val="accent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grpSp>
        <p:nvGrpSpPr>
          <p:cNvPr id="37" name="Group 36"/>
          <p:cNvGrpSpPr/>
          <p:nvPr/>
        </p:nvGrpSpPr>
        <p:grpSpPr>
          <a:xfrm>
            <a:off x="2057400" y="3279706"/>
            <a:ext cx="1143000" cy="1828800"/>
            <a:chOff x="762000" y="3301829"/>
            <a:chExt cx="1143000" cy="1828800"/>
          </a:xfrm>
        </p:grpSpPr>
        <p:sp>
          <p:nvSpPr>
            <p:cNvPr id="40" name="Rectangle 39"/>
            <p:cNvSpPr/>
            <p:nvPr/>
          </p:nvSpPr>
          <p:spPr>
            <a:xfrm>
              <a:off x="1219200" y="4673429"/>
              <a:ext cx="228600" cy="457200"/>
            </a:xfrm>
            <a:prstGeom prst="rect">
              <a:avLst/>
            </a:prstGeom>
            <a:solidFill>
              <a:schemeClr val="accent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41" name="Rectangle 40"/>
            <p:cNvSpPr/>
            <p:nvPr/>
          </p:nvSpPr>
          <p:spPr>
            <a:xfrm>
              <a:off x="990600" y="4216229"/>
              <a:ext cx="228600" cy="914400"/>
            </a:xfrm>
            <a:prstGeom prst="rect">
              <a:avLst/>
            </a:prstGeom>
            <a:solidFill>
              <a:schemeClr val="accent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42" name="Rectangle 41"/>
            <p:cNvSpPr/>
            <p:nvPr/>
          </p:nvSpPr>
          <p:spPr>
            <a:xfrm>
              <a:off x="762000" y="3301829"/>
              <a:ext cx="228600" cy="1828800"/>
            </a:xfrm>
            <a:prstGeom prst="rect">
              <a:avLst/>
            </a:prstGeom>
            <a:solidFill>
              <a:schemeClr val="accent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43" name="Rectangle 42"/>
            <p:cNvSpPr/>
            <p:nvPr/>
          </p:nvSpPr>
          <p:spPr>
            <a:xfrm>
              <a:off x="1447800" y="4902029"/>
              <a:ext cx="228600" cy="228600"/>
            </a:xfrm>
            <a:prstGeom prst="rect">
              <a:avLst/>
            </a:prstGeom>
            <a:solidFill>
              <a:schemeClr val="accent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44" name="Rectangle 43"/>
            <p:cNvSpPr/>
            <p:nvPr/>
          </p:nvSpPr>
          <p:spPr>
            <a:xfrm>
              <a:off x="1676400" y="5009033"/>
              <a:ext cx="228600" cy="118872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Finite Geometric Series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BADE50-950A-4D58-BFB2-FA2C6A8B385D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7" name="TextBox 46"/>
              <p:cNvSpPr txBox="1"/>
              <p:nvPr/>
            </p:nvSpPr>
            <p:spPr>
              <a:xfrm>
                <a:off x="1981200" y="5206830"/>
                <a:ext cx="2012952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rPr>
                  <a:t>The series multiplied by </a:t>
                </a:r>
                <a14:m>
                  <m:oMath xmlns:m="http://schemas.openxmlformats.org/officeDocument/2006/math">
                    <m:r>
                      <a:rPr kumimoji="0" lang="en-US" sz="1800" b="0" i="1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/>
                        <a:ea typeface="+mn-ea"/>
                        <a:cs typeface="+mn-cs"/>
                      </a:rPr>
                      <m:t>𝑎</m:t>
                    </m:r>
                  </m:oMath>
                </a14:m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47" name="TextBox 4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81200" y="5206830"/>
                <a:ext cx="2012952" cy="646331"/>
              </a:xfrm>
              <a:prstGeom prst="rect">
                <a:avLst/>
              </a:prstGeom>
              <a:blipFill>
                <a:blip r:embed="rId2"/>
                <a:stretch>
                  <a:fillRect l="-2516" t="-1923" b="-1346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8" name="TextBox 47"/>
          <p:cNvSpPr txBox="1"/>
          <p:nvPr/>
        </p:nvSpPr>
        <p:spPr>
          <a:xfrm>
            <a:off x="4616448" y="5345328"/>
            <a:ext cx="20129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The series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8786537" y="5359229"/>
            <a:ext cx="15779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The first term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0" name="TextBox 49"/>
              <p:cNvSpPr txBox="1"/>
              <p:nvPr/>
            </p:nvSpPr>
            <p:spPr>
              <a:xfrm>
                <a:off x="5984313" y="3353646"/>
                <a:ext cx="683200" cy="70788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sz="4000" b="0" i="1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/>
                          <a:ea typeface="+mn-ea"/>
                          <a:cs typeface="+mn-cs"/>
                        </a:rPr>
                        <m:t>=</m:t>
                      </m:r>
                    </m:oMath>
                  </m:oMathPara>
                </a14:m>
                <a:endParaRPr kumimoji="0" lang="en-US" sz="4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50" name="TextBox 4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84313" y="3353646"/>
                <a:ext cx="683200" cy="707886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/>
              <p:cNvSpPr txBox="1"/>
              <p:nvPr/>
            </p:nvSpPr>
            <p:spPr>
              <a:xfrm>
                <a:off x="8078513" y="3102114"/>
                <a:ext cx="683200" cy="70788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sz="4000" b="0" i="1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/>
                          <a:ea typeface="+mn-ea"/>
                          <a:cs typeface="+mn-cs"/>
                        </a:rPr>
                        <m:t>−</m:t>
                      </m:r>
                    </m:oMath>
                  </m:oMathPara>
                </a14:m>
                <a:endParaRPr kumimoji="0" lang="en-US" sz="4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78513" y="3102114"/>
                <a:ext cx="683200" cy="707886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/>
              <p:cNvSpPr txBox="1"/>
              <p:nvPr/>
            </p:nvSpPr>
            <p:spPr>
              <a:xfrm>
                <a:off x="3810000" y="3117163"/>
                <a:ext cx="683200" cy="70788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sz="4000" b="0" i="1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/>
                          <a:ea typeface="+mn-ea"/>
                          <a:cs typeface="+mn-cs"/>
                        </a:rPr>
                        <m:t>−</m:t>
                      </m:r>
                    </m:oMath>
                  </m:oMathPara>
                </a14:m>
                <a:endParaRPr kumimoji="0" lang="en-US" sz="4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21" name="Text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10000" y="3117163"/>
                <a:ext cx="683200" cy="707886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1429682" y="5791200"/>
                <a:ext cx="2592889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kumimoji="0" lang="en-US" sz="1800" b="0" i="1" u="none" strike="noStrike" kern="1200" cap="none" spc="0" normalizeH="0" baseline="0" noProof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dPr>
                        <m:e>
                          <m:r>
                            <a:rPr kumimoji="0" lang="en-US" sz="1800" b="0" i="1" u="none" strike="noStrike" kern="1200" cap="none" spc="0" normalizeH="0" baseline="0" noProof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/>
                              <a:ea typeface="+mn-ea"/>
                              <a:cs typeface="+mn-cs"/>
                            </a:rPr>
                            <m:t>1+</m:t>
                          </m:r>
                          <m:r>
                            <a:rPr kumimoji="0" lang="en-US" sz="1800" b="0" i="1" u="none" strike="noStrike" kern="1200" cap="none" spc="0" normalizeH="0" baseline="0" noProof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/>
                              <a:ea typeface="+mn-ea"/>
                              <a:cs typeface="+mn-cs"/>
                            </a:rPr>
                            <m:t>𝑎</m:t>
                          </m:r>
                          <m:r>
                            <a:rPr kumimoji="0" lang="en-US" sz="1800" b="0" i="1" u="none" strike="noStrike" kern="1200" cap="none" spc="0" normalizeH="0" baseline="0" noProof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/>
                              <a:ea typeface="+mn-ea"/>
                              <a:cs typeface="+mn-cs"/>
                            </a:rPr>
                            <m:t>+</m:t>
                          </m:r>
                          <m:sSup>
                            <m:sSupPr>
                              <m:ctrlPr>
                                <a:rPr kumimoji="0" lang="en-US" sz="1800" b="0" i="1" u="none" strike="noStrike" kern="1200" cap="none" spc="0" normalizeH="0" baseline="0" noProof="0">
                                  <a:ln>
                                    <a:noFill/>
                                  </a:ln>
                                  <a:solidFill>
                                    <a:prstClr val="black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</m:ctrlPr>
                            </m:sSupPr>
                            <m:e>
                              <m:r>
                                <a:rPr kumimoji="0" lang="en-US" sz="1800" b="0" i="1" u="none" strike="noStrike" kern="1200" cap="none" spc="0" normalizeH="0" baseline="0" noProof="0">
                                  <a:ln>
                                    <a:noFill/>
                                  </a:ln>
                                  <a:solidFill>
                                    <a:prstClr val="black"/>
                                  </a:solidFill>
                                  <a:effectLst/>
                                  <a:uLnTx/>
                                  <a:uFillTx/>
                                  <a:latin typeface="Cambria Math"/>
                                  <a:ea typeface="+mn-ea"/>
                                  <a:cs typeface="+mn-cs"/>
                                </a:rPr>
                                <m:t>𝑎</m:t>
                              </m:r>
                            </m:e>
                            <m:sup>
                              <m:r>
                                <a:rPr kumimoji="0" lang="en-US" sz="1800" b="0" i="1" u="none" strike="noStrike" kern="1200" cap="none" spc="0" normalizeH="0" baseline="0" noProof="0">
                                  <a:ln>
                                    <a:noFill/>
                                  </a:ln>
                                  <a:solidFill>
                                    <a:prstClr val="black"/>
                                  </a:solidFill>
                                  <a:effectLst/>
                                  <a:uLnTx/>
                                  <a:uFillTx/>
                                  <a:latin typeface="Cambria Math"/>
                                  <a:ea typeface="+mn-ea"/>
                                  <a:cs typeface="+mn-cs"/>
                                </a:rPr>
                                <m:t>2</m:t>
                              </m:r>
                            </m:sup>
                          </m:sSup>
                          <m:r>
                            <a:rPr kumimoji="0" lang="en-US" sz="1800" b="0" i="1" u="none" strike="noStrike" kern="1200" cap="none" spc="0" normalizeH="0" baseline="0" noProof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/>
                              <a:ea typeface="+mn-ea"/>
                              <a:cs typeface="+mn-cs"/>
                            </a:rPr>
                            <m:t>+…+</m:t>
                          </m:r>
                          <m:sSup>
                            <m:sSupPr>
                              <m:ctrlPr>
                                <a:rPr kumimoji="0" lang="en-US" sz="1800" b="0" i="1" u="none" strike="noStrike" kern="1200" cap="none" spc="0" normalizeH="0" baseline="0" noProof="0">
                                  <a:ln>
                                    <a:noFill/>
                                  </a:ln>
                                  <a:solidFill>
                                    <a:prstClr val="black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</m:ctrlPr>
                            </m:sSupPr>
                            <m:e>
                              <m:r>
                                <a:rPr kumimoji="0" lang="en-US" sz="1800" b="0" i="1" u="none" strike="noStrike" kern="1200" cap="none" spc="0" normalizeH="0" baseline="0" noProof="0">
                                  <a:ln>
                                    <a:noFill/>
                                  </a:ln>
                                  <a:solidFill>
                                    <a:prstClr val="black"/>
                                  </a:solidFill>
                                  <a:effectLst/>
                                  <a:uLnTx/>
                                  <a:uFillTx/>
                                  <a:latin typeface="Cambria Math"/>
                                  <a:ea typeface="+mn-ea"/>
                                  <a:cs typeface="+mn-cs"/>
                                </a:rPr>
                                <m:t>𝑎</m:t>
                              </m:r>
                            </m:e>
                            <m:sup>
                              <m:r>
                                <a:rPr kumimoji="0" lang="en-US" sz="1800" b="0" i="1" u="none" strike="noStrike" kern="1200" cap="none" spc="0" normalizeH="0" baseline="0" noProof="0">
                                  <a:ln>
                                    <a:noFill/>
                                  </a:ln>
                                  <a:solidFill>
                                    <a:prstClr val="black"/>
                                  </a:solidFill>
                                  <a:effectLst/>
                                  <a:uLnTx/>
                                  <a:uFillTx/>
                                  <a:latin typeface="Cambria Math"/>
                                  <a:ea typeface="+mn-ea"/>
                                  <a:cs typeface="+mn-cs"/>
                                </a:rPr>
                                <m:t>𝐿</m:t>
                              </m:r>
                            </m:sup>
                          </m:sSup>
                        </m:e>
                      </m:d>
                      <m:r>
                        <a:rPr kumimoji="0" lang="en-US" sz="1800" b="0" i="1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/>
                          <a:ea typeface="+mn-ea"/>
                          <a:cs typeface="+mn-cs"/>
                        </a:rPr>
                        <m:t>𝑎</m:t>
                      </m:r>
                    </m:oMath>
                  </m:oMathPara>
                </a14:m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29682" y="5791200"/>
                <a:ext cx="2592889" cy="369332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/>
              <p:cNvSpPr txBox="1"/>
              <p:nvPr/>
            </p:nvSpPr>
            <p:spPr>
              <a:xfrm>
                <a:off x="4038601" y="5791200"/>
                <a:ext cx="2587247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kumimoji="0" lang="en-US" sz="1800" b="0" i="1" u="none" strike="noStrike" kern="1200" cap="none" spc="0" normalizeH="0" baseline="0" noProof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dPr>
                        <m:e>
                          <m:r>
                            <a:rPr kumimoji="0" lang="en-US" sz="1800" b="0" i="1" u="none" strike="noStrike" kern="1200" cap="none" spc="0" normalizeH="0" baseline="0" noProof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/>
                              <a:ea typeface="+mn-ea"/>
                              <a:cs typeface="+mn-cs"/>
                            </a:rPr>
                            <m:t>1+</m:t>
                          </m:r>
                          <m:r>
                            <a:rPr kumimoji="0" lang="en-US" sz="1800" b="0" i="1" u="none" strike="noStrike" kern="1200" cap="none" spc="0" normalizeH="0" baseline="0" noProof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/>
                              <a:ea typeface="+mn-ea"/>
                              <a:cs typeface="+mn-cs"/>
                            </a:rPr>
                            <m:t>𝑎</m:t>
                          </m:r>
                          <m:r>
                            <a:rPr kumimoji="0" lang="en-US" sz="1800" b="0" i="1" u="none" strike="noStrike" kern="1200" cap="none" spc="0" normalizeH="0" baseline="0" noProof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/>
                              <a:ea typeface="+mn-ea"/>
                              <a:cs typeface="+mn-cs"/>
                            </a:rPr>
                            <m:t>+</m:t>
                          </m:r>
                          <m:sSup>
                            <m:sSupPr>
                              <m:ctrlPr>
                                <a:rPr kumimoji="0" lang="en-US" sz="1800" b="0" i="1" u="none" strike="noStrike" kern="1200" cap="none" spc="0" normalizeH="0" baseline="0" noProof="0">
                                  <a:ln>
                                    <a:noFill/>
                                  </a:ln>
                                  <a:solidFill>
                                    <a:prstClr val="black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</m:ctrlPr>
                            </m:sSupPr>
                            <m:e>
                              <m:r>
                                <a:rPr kumimoji="0" lang="en-US" sz="1800" b="0" i="1" u="none" strike="noStrike" kern="1200" cap="none" spc="0" normalizeH="0" baseline="0" noProof="0">
                                  <a:ln>
                                    <a:noFill/>
                                  </a:ln>
                                  <a:solidFill>
                                    <a:prstClr val="black"/>
                                  </a:solidFill>
                                  <a:effectLst/>
                                  <a:uLnTx/>
                                  <a:uFillTx/>
                                  <a:latin typeface="Cambria Math"/>
                                  <a:ea typeface="+mn-ea"/>
                                  <a:cs typeface="+mn-cs"/>
                                </a:rPr>
                                <m:t>𝑎</m:t>
                              </m:r>
                            </m:e>
                            <m:sup>
                              <m:r>
                                <a:rPr kumimoji="0" lang="en-US" sz="1800" b="0" i="1" u="none" strike="noStrike" kern="1200" cap="none" spc="0" normalizeH="0" baseline="0" noProof="0">
                                  <a:ln>
                                    <a:noFill/>
                                  </a:ln>
                                  <a:solidFill>
                                    <a:prstClr val="black"/>
                                  </a:solidFill>
                                  <a:effectLst/>
                                  <a:uLnTx/>
                                  <a:uFillTx/>
                                  <a:latin typeface="Cambria Math"/>
                                  <a:ea typeface="+mn-ea"/>
                                  <a:cs typeface="+mn-cs"/>
                                </a:rPr>
                                <m:t>2</m:t>
                              </m:r>
                            </m:sup>
                          </m:sSup>
                          <m:r>
                            <a:rPr kumimoji="0" lang="en-US" sz="1800" b="0" i="1" u="none" strike="noStrike" kern="1200" cap="none" spc="0" normalizeH="0" baseline="0" noProof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/>
                              <a:ea typeface="+mn-ea"/>
                              <a:cs typeface="+mn-cs"/>
                            </a:rPr>
                            <m:t>+…+</m:t>
                          </m:r>
                          <m:sSup>
                            <m:sSupPr>
                              <m:ctrlPr>
                                <a:rPr kumimoji="0" lang="en-US" sz="1800" b="0" i="1" u="none" strike="noStrike" kern="1200" cap="none" spc="0" normalizeH="0" baseline="0" noProof="0">
                                  <a:ln>
                                    <a:noFill/>
                                  </a:ln>
                                  <a:solidFill>
                                    <a:prstClr val="black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</m:ctrlPr>
                            </m:sSupPr>
                            <m:e>
                              <m:r>
                                <a:rPr kumimoji="0" lang="en-US" sz="1800" b="0" i="1" u="none" strike="noStrike" kern="1200" cap="none" spc="0" normalizeH="0" baseline="0" noProof="0">
                                  <a:ln>
                                    <a:noFill/>
                                  </a:ln>
                                  <a:solidFill>
                                    <a:prstClr val="black"/>
                                  </a:solidFill>
                                  <a:effectLst/>
                                  <a:uLnTx/>
                                  <a:uFillTx/>
                                  <a:latin typeface="Cambria Math"/>
                                  <a:ea typeface="+mn-ea"/>
                                  <a:cs typeface="+mn-cs"/>
                                </a:rPr>
                                <m:t>𝑎</m:t>
                              </m:r>
                            </m:e>
                            <m:sup>
                              <m:r>
                                <a:rPr kumimoji="0" lang="en-US" sz="1800" b="0" i="1" u="none" strike="noStrike" kern="1200" cap="none" spc="0" normalizeH="0" baseline="0" noProof="0">
                                  <a:ln>
                                    <a:noFill/>
                                  </a:ln>
                                  <a:solidFill>
                                    <a:prstClr val="black"/>
                                  </a:solidFill>
                                  <a:effectLst/>
                                  <a:uLnTx/>
                                  <a:uFillTx/>
                                  <a:latin typeface="Cambria Math"/>
                                  <a:ea typeface="+mn-ea"/>
                                  <a:cs typeface="+mn-cs"/>
                                </a:rPr>
                                <m:t>𝐿</m:t>
                              </m:r>
                            </m:sup>
                          </m:sSup>
                        </m:e>
                      </m:d>
                      <m:r>
                        <a:rPr kumimoji="0" lang="en-US" sz="1800" b="0" i="1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/>
                          <a:ea typeface="+mn-ea"/>
                          <a:cs typeface="+mn-cs"/>
                        </a:rPr>
                        <m:t>1</m:t>
                      </m:r>
                    </m:oMath>
                  </m:oMathPara>
                </a14:m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28" name="TextBox 2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38601" y="5791200"/>
                <a:ext cx="2587247" cy="369332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Box 29"/>
              <p:cNvSpPr txBox="1"/>
              <p:nvPr/>
            </p:nvSpPr>
            <p:spPr>
              <a:xfrm>
                <a:off x="7015809" y="5822085"/>
                <a:ext cx="696473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kumimoji="0" lang="en-US" sz="1800" b="0" i="1" u="none" strike="noStrike" kern="1200" cap="none" spc="0" normalizeH="0" baseline="0" noProof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sSupPr>
                        <m:e>
                          <m:r>
                            <a:rPr kumimoji="0" lang="en-US" sz="1800" b="0" i="1" u="none" strike="noStrike" kern="1200" cap="none" spc="0" normalizeH="0" baseline="0" noProof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/>
                              <a:ea typeface="+mn-ea"/>
                              <a:cs typeface="+mn-cs"/>
                            </a:rPr>
                            <m:t>𝑎</m:t>
                          </m:r>
                        </m:e>
                        <m:sup>
                          <m:r>
                            <a:rPr kumimoji="0" lang="en-US" sz="1800" b="0" i="1" u="none" strike="noStrike" kern="1200" cap="none" spc="0" normalizeH="0" baseline="0" noProof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/>
                              <a:ea typeface="+mn-ea"/>
                              <a:cs typeface="+mn-cs"/>
                            </a:rPr>
                            <m:t>𝐿</m:t>
                          </m:r>
                          <m:r>
                            <a:rPr kumimoji="0" lang="en-US" sz="1800" b="0" i="1" u="none" strike="noStrike" kern="1200" cap="none" spc="0" normalizeH="0" baseline="0" noProof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/>
                              <a:ea typeface="+mn-ea"/>
                              <a:cs typeface="+mn-cs"/>
                            </a:rPr>
                            <m:t>+1</m:t>
                          </m:r>
                        </m:sup>
                      </m:sSup>
                    </m:oMath>
                  </m:oMathPara>
                </a14:m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30" name="TextBox 2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15809" y="5822085"/>
                <a:ext cx="696473" cy="369332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TextBox 30"/>
              <p:cNvSpPr txBox="1"/>
              <p:nvPr/>
            </p:nvSpPr>
            <p:spPr>
              <a:xfrm>
                <a:off x="9296401" y="5822085"/>
                <a:ext cx="365805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sz="1800" b="0" i="1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/>
                          <a:ea typeface="+mn-ea"/>
                          <a:cs typeface="+mn-cs"/>
                        </a:rPr>
                        <m:t>1</m:t>
                      </m:r>
                    </m:oMath>
                  </m:oMathPara>
                </a14:m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31" name="TextBox 3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296401" y="5822085"/>
                <a:ext cx="365805" cy="369332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33" name="Group 32"/>
          <p:cNvGrpSpPr/>
          <p:nvPr/>
        </p:nvGrpSpPr>
        <p:grpSpPr>
          <a:xfrm>
            <a:off x="2057400" y="3276600"/>
            <a:ext cx="1143000" cy="1828800"/>
            <a:chOff x="762000" y="3301829"/>
            <a:chExt cx="1143000" cy="1828800"/>
          </a:xfrm>
        </p:grpSpPr>
        <p:sp>
          <p:nvSpPr>
            <p:cNvPr id="34" name="Rectangle 33"/>
            <p:cNvSpPr/>
            <p:nvPr/>
          </p:nvSpPr>
          <p:spPr>
            <a:xfrm>
              <a:off x="1219200" y="4673429"/>
              <a:ext cx="228600" cy="457200"/>
            </a:xfrm>
            <a:prstGeom prst="rect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35" name="Rectangle 34"/>
            <p:cNvSpPr/>
            <p:nvPr/>
          </p:nvSpPr>
          <p:spPr>
            <a:xfrm>
              <a:off x="990600" y="4216229"/>
              <a:ext cx="228600" cy="914400"/>
            </a:xfrm>
            <a:prstGeom prst="rect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36" name="Rectangle 35"/>
            <p:cNvSpPr/>
            <p:nvPr/>
          </p:nvSpPr>
          <p:spPr>
            <a:xfrm>
              <a:off x="762000" y="3301829"/>
              <a:ext cx="228600" cy="1828800"/>
            </a:xfrm>
            <a:prstGeom prst="rect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38" name="Rectangle 37"/>
            <p:cNvSpPr/>
            <p:nvPr/>
          </p:nvSpPr>
          <p:spPr>
            <a:xfrm>
              <a:off x="1447800" y="4902029"/>
              <a:ext cx="228600" cy="228600"/>
            </a:xfrm>
            <a:prstGeom prst="rect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39" name="Rectangle 38"/>
            <p:cNvSpPr/>
            <p:nvPr/>
          </p:nvSpPr>
          <p:spPr>
            <a:xfrm>
              <a:off x="1676400" y="5009033"/>
              <a:ext cx="228600" cy="118872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grpSp>
        <p:nvGrpSpPr>
          <p:cNvPr id="51" name="Group 50"/>
          <p:cNvGrpSpPr/>
          <p:nvPr/>
        </p:nvGrpSpPr>
        <p:grpSpPr>
          <a:xfrm>
            <a:off x="4630082" y="1438616"/>
            <a:ext cx="1143000" cy="3657600"/>
            <a:chOff x="533400" y="1473029"/>
            <a:chExt cx="1143000" cy="3657600"/>
          </a:xfrm>
        </p:grpSpPr>
        <p:sp>
          <p:nvSpPr>
            <p:cNvPr id="52" name="Rectangle 51"/>
            <p:cNvSpPr/>
            <p:nvPr/>
          </p:nvSpPr>
          <p:spPr>
            <a:xfrm>
              <a:off x="1219200" y="4673429"/>
              <a:ext cx="228600" cy="457200"/>
            </a:xfrm>
            <a:prstGeom prst="rect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53" name="Rectangle 52"/>
            <p:cNvSpPr/>
            <p:nvPr/>
          </p:nvSpPr>
          <p:spPr>
            <a:xfrm>
              <a:off x="990600" y="4216229"/>
              <a:ext cx="228600" cy="914400"/>
            </a:xfrm>
            <a:prstGeom prst="rect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54" name="Rectangle 53"/>
            <p:cNvSpPr/>
            <p:nvPr/>
          </p:nvSpPr>
          <p:spPr>
            <a:xfrm>
              <a:off x="762000" y="3301829"/>
              <a:ext cx="228600" cy="1828800"/>
            </a:xfrm>
            <a:prstGeom prst="rect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55" name="Rectangle 54"/>
            <p:cNvSpPr/>
            <p:nvPr/>
          </p:nvSpPr>
          <p:spPr>
            <a:xfrm>
              <a:off x="533400" y="1473029"/>
              <a:ext cx="228600" cy="3657600"/>
            </a:xfrm>
            <a:prstGeom prst="rect">
              <a:avLst/>
            </a:prstGeom>
            <a:solidFill>
              <a:schemeClr val="tx2">
                <a:lumMod val="60000"/>
                <a:lumOff val="40000"/>
              </a:schemeClr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56" name="Rectangle 55"/>
            <p:cNvSpPr/>
            <p:nvPr/>
          </p:nvSpPr>
          <p:spPr>
            <a:xfrm>
              <a:off x="1447800" y="4902029"/>
              <a:ext cx="228600" cy="228600"/>
            </a:xfrm>
            <a:prstGeom prst="rect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58" name="Rectangle 57"/>
          <p:cNvSpPr/>
          <p:nvPr/>
        </p:nvSpPr>
        <p:spPr>
          <a:xfrm>
            <a:off x="7391400" y="5011757"/>
            <a:ext cx="228600" cy="118872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9" name="Rectangle 58"/>
          <p:cNvSpPr/>
          <p:nvPr/>
        </p:nvSpPr>
        <p:spPr>
          <a:xfrm>
            <a:off x="9372600" y="1447800"/>
            <a:ext cx="228600" cy="3657600"/>
          </a:xfrm>
          <a:prstGeom prst="rect">
            <a:avLst/>
          </a:prstGeom>
          <a:solidFill>
            <a:schemeClr val="accent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3" name="TextBox 62"/>
          <p:cNvSpPr txBox="1"/>
          <p:nvPr/>
        </p:nvSpPr>
        <p:spPr>
          <a:xfrm>
            <a:off x="6783114" y="5283030"/>
            <a:ext cx="1522686" cy="6605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The next term in the series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4" name="TextBox 63"/>
              <p:cNvSpPr txBox="1"/>
              <p:nvPr/>
            </p:nvSpPr>
            <p:spPr>
              <a:xfrm>
                <a:off x="679733" y="1463695"/>
                <a:ext cx="1509516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32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rPr>
                  <a:t>If </a:t>
                </a:r>
                <a14:m>
                  <m:oMath xmlns:m="http://schemas.openxmlformats.org/officeDocument/2006/math">
                    <m:r>
                      <a:rPr kumimoji="0" lang="en-US" sz="3200" b="0" i="1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/>
                        <a:ea typeface="+mn-ea"/>
                        <a:cs typeface="+mn-cs"/>
                      </a:rPr>
                      <m:t>𝑎</m:t>
                    </m:r>
                    <m:r>
                      <a:rPr kumimoji="0" lang="en-US" sz="32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/>
                        <a:ea typeface="+mn-ea"/>
                        <a:cs typeface="+mn-cs"/>
                      </a:rPr>
                      <m:t>&lt;</m:t>
                    </m:r>
                    <m:r>
                      <a:rPr kumimoji="0" lang="en-US" sz="3200" b="0" i="1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/>
                        <a:ea typeface="+mn-ea"/>
                        <a:cs typeface="+mn-cs"/>
                      </a:rPr>
                      <m:t>1</m:t>
                    </m:r>
                  </m:oMath>
                </a14:m>
                <a:endParaRPr kumimoji="0" lang="en-US" sz="3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64" name="TextBox 6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9733" y="1463695"/>
                <a:ext cx="1509516" cy="584775"/>
              </a:xfrm>
              <a:prstGeom prst="rect">
                <a:avLst/>
              </a:prstGeom>
              <a:blipFill rotWithShape="1">
                <a:blip r:embed="rId10"/>
                <a:stretch>
                  <a:fillRect l="-10526" t="-12500" b="-3437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5" name="TextBox 64"/>
              <p:cNvSpPr txBox="1"/>
              <p:nvPr/>
            </p:nvSpPr>
            <p:spPr>
              <a:xfrm>
                <a:off x="76200" y="0"/>
                <a:ext cx="1126590" cy="130426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kumimoji="0" lang="en-US" sz="28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kumimoji="0" lang="en-US" sz="28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/>
                              <a:ea typeface="+mn-ea"/>
                              <a:cs typeface="+mn-cs"/>
                            </a:rPr>
                            <m:t>𝑖</m:t>
                          </m:r>
                          <m:r>
                            <a:rPr kumimoji="0" lang="en-US" sz="28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/>
                              <a:ea typeface="+mn-ea"/>
                              <a:cs typeface="+mn-cs"/>
                            </a:rPr>
                            <m:t>=0</m:t>
                          </m:r>
                        </m:sub>
                        <m:sup>
                          <m:r>
                            <a:rPr kumimoji="0" lang="en-US" sz="28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/>
                              <a:ea typeface="+mn-ea"/>
                              <a:cs typeface="+mn-cs"/>
                            </a:rPr>
                            <m:t>𝐿</m:t>
                          </m:r>
                        </m:sup>
                        <m:e>
                          <m:sSup>
                            <m:sSupPr>
                              <m:ctrlPr>
                                <a:rPr kumimoji="0" lang="en-US" sz="2800" b="0" i="1" u="none" strike="noStrike" kern="120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prstClr val="black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</m:ctrlPr>
                            </m:sSupPr>
                            <m:e>
                              <m:r>
                                <a:rPr kumimoji="0" lang="en-US" sz="2800" b="0" i="1" u="none" strike="noStrike" kern="120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prstClr val="black"/>
                                  </a:solidFill>
                                  <a:effectLst/>
                                  <a:uLnTx/>
                                  <a:uFillTx/>
                                  <a:latin typeface="Cambria Math"/>
                                  <a:ea typeface="+mn-ea"/>
                                  <a:cs typeface="+mn-cs"/>
                                </a:rPr>
                                <m:t>𝑎</m:t>
                              </m:r>
                            </m:e>
                            <m:sup>
                              <m:r>
                                <a:rPr kumimoji="0" lang="en-US" sz="2800" b="0" i="1" u="none" strike="noStrike" kern="120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prstClr val="black"/>
                                  </a:solidFill>
                                  <a:effectLst/>
                                  <a:uLnTx/>
                                  <a:uFillTx/>
                                  <a:latin typeface="Cambria Math"/>
                                  <a:ea typeface="+mn-ea"/>
                                  <a:cs typeface="+mn-cs"/>
                                </a:rPr>
                                <m:t>𝑖</m:t>
                              </m:r>
                            </m:sup>
                          </m:sSup>
                        </m:e>
                      </m:nary>
                    </m:oMath>
                  </m:oMathPara>
                </a14:m>
                <a:endParaRPr kumimoji="0" lang="en-US" sz="2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65" name="TextBox 6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200" y="0"/>
                <a:ext cx="1126590" cy="1304268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Left Brace 5"/>
          <p:cNvSpPr/>
          <p:nvPr/>
        </p:nvSpPr>
        <p:spPr>
          <a:xfrm rot="16200000">
            <a:off x="5329359" y="2124934"/>
            <a:ext cx="437983" cy="8227715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6" name="TextBox 65"/>
          <p:cNvSpPr txBox="1"/>
          <p:nvPr/>
        </p:nvSpPr>
        <p:spPr>
          <a:xfrm>
            <a:off x="4586700" y="6488668"/>
            <a:ext cx="19665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Solve for the series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378517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" grpId="0"/>
      <p:bldP spid="20" grpId="0"/>
      <p:bldP spid="30" grpId="0"/>
      <p:bldP spid="31" grpId="0"/>
      <p:bldP spid="58" grpId="0" animBg="1"/>
      <p:bldP spid="59" grpId="0" animBg="1"/>
      <p:bldP spid="63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23AD86-1571-D6FB-228A-8B563D15EC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Dictionary (Map) ADT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9F7E85-C0B2-0941-5469-FBEF3EEEF3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Contents:</a:t>
            </a:r>
          </a:p>
          <a:p>
            <a:pPr lvl="1"/>
            <a:r>
              <a:rPr lang="en-US" dirty="0"/>
              <a:t>Sets of </a:t>
            </a:r>
            <a:r>
              <a:rPr lang="en-US" dirty="0" err="1"/>
              <a:t>key+value</a:t>
            </a:r>
            <a:r>
              <a:rPr lang="en-US" dirty="0"/>
              <a:t> pairs</a:t>
            </a:r>
          </a:p>
          <a:p>
            <a:pPr lvl="1"/>
            <a:r>
              <a:rPr lang="en-US" dirty="0"/>
              <a:t>Keys must be comparable</a:t>
            </a:r>
          </a:p>
          <a:p>
            <a:r>
              <a:rPr lang="en-US" dirty="0"/>
              <a:t>Operations:</a:t>
            </a:r>
          </a:p>
          <a:p>
            <a:pPr lvl="1"/>
            <a:r>
              <a:rPr lang="en-US" dirty="0"/>
              <a:t>insert(key, value)</a:t>
            </a:r>
          </a:p>
          <a:p>
            <a:pPr lvl="2"/>
            <a:r>
              <a:rPr lang="en-US" dirty="0"/>
              <a:t>Adds the (</a:t>
            </a:r>
            <a:r>
              <a:rPr lang="en-US" dirty="0" err="1"/>
              <a:t>key,value</a:t>
            </a:r>
            <a:r>
              <a:rPr lang="en-US" dirty="0"/>
              <a:t>) pair into the dictionary</a:t>
            </a:r>
          </a:p>
          <a:p>
            <a:pPr lvl="2"/>
            <a:r>
              <a:rPr lang="en-US" dirty="0"/>
              <a:t>If the key already has a value, overwrite the old value</a:t>
            </a:r>
          </a:p>
          <a:p>
            <a:pPr lvl="3"/>
            <a:r>
              <a:rPr lang="en-US" dirty="0"/>
              <a:t>Consequence: Keys cannot be repeated</a:t>
            </a:r>
          </a:p>
          <a:p>
            <a:pPr lvl="1"/>
            <a:r>
              <a:rPr lang="en-US" dirty="0"/>
              <a:t>find(key)</a:t>
            </a:r>
          </a:p>
          <a:p>
            <a:pPr lvl="2"/>
            <a:r>
              <a:rPr lang="en-US" dirty="0"/>
              <a:t>Returns the value associated with the given key</a:t>
            </a:r>
          </a:p>
          <a:p>
            <a:pPr lvl="1"/>
            <a:r>
              <a:rPr lang="en-US" dirty="0"/>
              <a:t>delete(key)</a:t>
            </a:r>
          </a:p>
          <a:p>
            <a:pPr lvl="2"/>
            <a:r>
              <a:rPr lang="en-US" dirty="0"/>
              <a:t>Remove the key (and its associated value)</a:t>
            </a:r>
          </a:p>
        </p:txBody>
      </p:sp>
    </p:spTree>
    <p:extLst>
      <p:ext uri="{BB962C8B-B14F-4D97-AF65-F5344CB8AC3E}">
        <p14:creationId xmlns:p14="http://schemas.microsoft.com/office/powerpoint/2010/main" val="356895635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84CFD5-6174-1FD7-60B7-64E10B65BB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Naïve attempts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graphicFrame>
            <p:nvGraphicFramePr>
              <p:cNvPr id="4" name="Content Placeholder 3">
                <a:extLst>
                  <a:ext uri="{FF2B5EF4-FFF2-40B4-BE49-F238E27FC236}">
                    <a16:creationId xmlns:a16="http://schemas.microsoft.com/office/drawing/2014/main" id="{7B359D6B-9B11-EAD4-2DE3-EB38FA61CE14}"/>
                  </a:ext>
                </a:extLst>
              </p:cNvPr>
              <p:cNvGraphicFramePr>
                <a:graphicFrameLocks/>
              </p:cNvGraphicFramePr>
              <p:nvPr>
                <p:extLst>
                  <p:ext uri="{D42A27DB-BD31-4B8C-83A1-F6EECF244321}">
                    <p14:modId xmlns:p14="http://schemas.microsoft.com/office/powerpoint/2010/main" val="2531404319"/>
                  </p:ext>
                </p:extLst>
              </p:nvPr>
            </p:nvGraphicFramePr>
            <p:xfrm>
              <a:off x="1485900" y="1988820"/>
              <a:ext cx="9220199" cy="393192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2992120">
                      <a:extLst>
                        <a:ext uri="{9D8B030D-6E8A-4147-A177-3AD203B41FA5}">
                          <a16:colId xmlns:a16="http://schemas.microsoft.com/office/drawing/2014/main" val="3859037791"/>
                        </a:ext>
                      </a:extLst>
                    </a:gridCol>
                    <a:gridCol w="1930400">
                      <a:extLst>
                        <a:ext uri="{9D8B030D-6E8A-4147-A177-3AD203B41FA5}">
                          <a16:colId xmlns:a16="http://schemas.microsoft.com/office/drawing/2014/main" val="1986166423"/>
                        </a:ext>
                      </a:extLst>
                    </a:gridCol>
                    <a:gridCol w="1798320">
                      <a:extLst>
                        <a:ext uri="{9D8B030D-6E8A-4147-A177-3AD203B41FA5}">
                          <a16:colId xmlns:a16="http://schemas.microsoft.com/office/drawing/2014/main" val="3667104526"/>
                        </a:ext>
                      </a:extLst>
                    </a:gridCol>
                    <a:gridCol w="2499359">
                      <a:extLst>
                        <a:ext uri="{9D8B030D-6E8A-4147-A177-3AD203B41FA5}">
                          <a16:colId xmlns:a16="http://schemas.microsoft.com/office/drawing/2014/main" val="265108309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sz="2100" dirty="0"/>
                            <a:t>Data Structure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sz="2100" dirty="0"/>
                            <a:t>Time to insert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2100" dirty="0"/>
                            <a:t>Time to find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2100" dirty="0"/>
                            <a:t>Time to delete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526940656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sz="2100" dirty="0"/>
                            <a:t>Unsorted Array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m:rPr>
                                    <m:sty m:val="p"/>
                                  </m:rPr>
                                  <a:rPr lang="en-US" sz="2100" b="0" i="0" smtClean="0">
                                    <a:latin typeface="Cambria Math" panose="02040503050406030204" pitchFamily="18" charset="0"/>
                                  </a:rPr>
                                  <m:t>Θ</m:t>
                                </m:r>
                                <m:r>
                                  <a:rPr lang="en-US" sz="2100" b="0" i="1" smtClean="0">
                                    <a:latin typeface="Cambria Math" panose="02040503050406030204" pitchFamily="18" charset="0"/>
                                  </a:rPr>
                                  <m:t>(</m:t>
                                </m:r>
                                <m:r>
                                  <a:rPr lang="en-US" sz="2100" b="0" i="1" smtClean="0"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  <m:r>
                                  <a:rPr lang="en-US" sz="2100" b="0" i="1" smtClean="0">
                                    <a:latin typeface="Cambria Math" panose="02040503050406030204" pitchFamily="18" charset="0"/>
                                  </a:rPr>
                                  <m:t>)</m:t>
                                </m:r>
                              </m:oMath>
                            </m:oMathPara>
                          </a14:m>
                          <a:endParaRPr lang="en-US" sz="21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m:rPr>
                                    <m:sty m:val="p"/>
                                  </m:rPr>
                                  <a:rPr lang="en-US" sz="2100" b="0" i="0" smtClean="0">
                                    <a:latin typeface="Cambria Math" panose="02040503050406030204" pitchFamily="18" charset="0"/>
                                  </a:rPr>
                                  <m:t>Θ</m:t>
                                </m:r>
                                <m:r>
                                  <a:rPr lang="en-US" sz="2100" b="0" i="1" smtClean="0">
                                    <a:latin typeface="Cambria Math" panose="02040503050406030204" pitchFamily="18" charset="0"/>
                                  </a:rPr>
                                  <m:t>(</m:t>
                                </m:r>
                                <m:r>
                                  <a:rPr lang="en-US" sz="2100" b="0" i="1" smtClean="0"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  <m:r>
                                  <a:rPr lang="en-US" sz="2100" b="0" i="1" smtClean="0">
                                    <a:latin typeface="Cambria Math" panose="02040503050406030204" pitchFamily="18" charset="0"/>
                                  </a:rPr>
                                  <m:t>)</m:t>
                                </m:r>
                              </m:oMath>
                            </m:oMathPara>
                          </a14:m>
                          <a:endParaRPr lang="en-US" sz="21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m:rPr>
                                    <m:sty m:val="p"/>
                                  </m:rPr>
                                  <a:rPr lang="en-US" sz="2100" b="0" i="0" smtClean="0">
                                    <a:latin typeface="Cambria Math" panose="02040503050406030204" pitchFamily="18" charset="0"/>
                                  </a:rPr>
                                  <m:t>Θ</m:t>
                                </m:r>
                                <m:r>
                                  <a:rPr lang="en-US" sz="2100" b="0" i="1" smtClean="0">
                                    <a:latin typeface="Cambria Math" panose="02040503050406030204" pitchFamily="18" charset="0"/>
                                  </a:rPr>
                                  <m:t>(</m:t>
                                </m:r>
                                <m:r>
                                  <a:rPr lang="en-US" sz="2100" b="0" i="1" smtClean="0"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  <m:r>
                                  <a:rPr lang="en-US" sz="2100" b="0" i="1" smtClean="0">
                                    <a:latin typeface="Cambria Math" panose="02040503050406030204" pitchFamily="18" charset="0"/>
                                  </a:rPr>
                                  <m:t>)</m:t>
                                </m:r>
                              </m:oMath>
                            </m:oMathPara>
                          </a14:m>
                          <a:endParaRPr lang="en-US" sz="210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999218032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sz="2100" dirty="0"/>
                            <a:t>Unsorted Linked List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m:rPr>
                                    <m:sty m:val="p"/>
                                  </m:rPr>
                                  <a:rPr lang="en-US" sz="2100" b="0" i="0" smtClean="0">
                                    <a:latin typeface="Cambria Math" panose="02040503050406030204" pitchFamily="18" charset="0"/>
                                  </a:rPr>
                                  <m:t>Θ</m:t>
                                </m:r>
                                <m:r>
                                  <a:rPr lang="en-US" sz="2100" b="0" i="1" smtClean="0">
                                    <a:latin typeface="Cambria Math" panose="02040503050406030204" pitchFamily="18" charset="0"/>
                                  </a:rPr>
                                  <m:t>(</m:t>
                                </m:r>
                                <m:r>
                                  <a:rPr lang="en-US" sz="2100" b="0" i="1" smtClean="0"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  <m:r>
                                  <a:rPr lang="en-US" sz="2100" b="0" i="1" smtClean="0">
                                    <a:latin typeface="Cambria Math" panose="02040503050406030204" pitchFamily="18" charset="0"/>
                                  </a:rPr>
                                  <m:t>)</m:t>
                                </m:r>
                              </m:oMath>
                            </m:oMathPara>
                          </a14:m>
                          <a:endParaRPr lang="en-US" sz="21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m:rPr>
                                    <m:sty m:val="p"/>
                                  </m:rPr>
                                  <a:rPr lang="en-US" sz="2100" b="0" i="0" smtClean="0">
                                    <a:latin typeface="Cambria Math" panose="02040503050406030204" pitchFamily="18" charset="0"/>
                                  </a:rPr>
                                  <m:t>Θ</m:t>
                                </m:r>
                                <m:r>
                                  <a:rPr lang="en-US" sz="2100" b="0" i="1" smtClean="0">
                                    <a:latin typeface="Cambria Math" panose="02040503050406030204" pitchFamily="18" charset="0"/>
                                  </a:rPr>
                                  <m:t>(</m:t>
                                </m:r>
                                <m:r>
                                  <a:rPr lang="en-US" sz="2100" b="0" i="1" smtClean="0"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  <m:r>
                                  <a:rPr lang="en-US" sz="2100" b="0" i="1" smtClean="0">
                                    <a:latin typeface="Cambria Math" panose="02040503050406030204" pitchFamily="18" charset="0"/>
                                  </a:rPr>
                                  <m:t>)</m:t>
                                </m:r>
                              </m:oMath>
                            </m:oMathPara>
                          </a14:m>
                          <a:endParaRPr lang="en-US" sz="21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m:rPr>
                                    <m:sty m:val="p"/>
                                  </m:rPr>
                                  <a:rPr lang="en-US" sz="2100" b="0" i="0" smtClean="0">
                                    <a:latin typeface="Cambria Math" panose="02040503050406030204" pitchFamily="18" charset="0"/>
                                  </a:rPr>
                                  <m:t>Θ</m:t>
                                </m:r>
                                <m:r>
                                  <a:rPr lang="en-US" sz="2100" b="0" i="1" smtClean="0">
                                    <a:latin typeface="Cambria Math" panose="02040503050406030204" pitchFamily="18" charset="0"/>
                                  </a:rPr>
                                  <m:t>(</m:t>
                                </m:r>
                                <m:r>
                                  <a:rPr lang="en-US" sz="2100" b="0" i="1" smtClean="0"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  <m:r>
                                  <a:rPr lang="en-US" sz="2100" b="0" i="1" smtClean="0">
                                    <a:latin typeface="Cambria Math" panose="02040503050406030204" pitchFamily="18" charset="0"/>
                                  </a:rPr>
                                  <m:t>)</m:t>
                                </m:r>
                              </m:oMath>
                            </m:oMathPara>
                          </a14:m>
                          <a:endParaRPr lang="en-US" sz="210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237532272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sz="2100" dirty="0"/>
                            <a:t>Sorted Array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m:rPr>
                                    <m:sty m:val="p"/>
                                  </m:rPr>
                                  <a:rPr lang="en-US" sz="2100" b="0" i="0" smtClean="0">
                                    <a:latin typeface="Cambria Math" panose="02040503050406030204" pitchFamily="18" charset="0"/>
                                  </a:rPr>
                                  <m:t>Θ</m:t>
                                </m:r>
                                <m:d>
                                  <m:dPr>
                                    <m:ctrlPr>
                                      <a:rPr lang="en-US" sz="21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sz="2100" b="0" i="1" smtClean="0">
                                        <a:latin typeface="Cambria Math" panose="02040503050406030204" pitchFamily="18" charset="0"/>
                                      </a:rPr>
                                      <m:t>𝑛</m:t>
                                    </m:r>
                                  </m:e>
                                </m:d>
                              </m:oMath>
                            </m:oMathPara>
                          </a14:m>
                          <a:endParaRPr lang="en-US" sz="21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m:rPr>
                                    <m:sty m:val="p"/>
                                  </m:rPr>
                                  <a:rPr lang="en-US" sz="2100" b="0" i="0" smtClean="0">
                                    <a:latin typeface="Cambria Math" panose="02040503050406030204" pitchFamily="18" charset="0"/>
                                  </a:rPr>
                                  <m:t>Θ</m:t>
                                </m:r>
                                <m:r>
                                  <a:rPr lang="en-US" sz="2100" b="0" i="1" smtClean="0">
                                    <a:latin typeface="Cambria Math" panose="02040503050406030204" pitchFamily="18" charset="0"/>
                                  </a:rPr>
                                  <m:t>(</m:t>
                                </m:r>
                                <m:func>
                                  <m:funcPr>
                                    <m:ctrlPr>
                                      <a:rPr lang="en-US" sz="21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uncPr>
                                  <m:fName>
                                    <m:r>
                                      <m:rPr>
                                        <m:sty m:val="p"/>
                                      </m:rPr>
                                      <a:rPr lang="en-US" sz="2100" b="0" i="0" smtClean="0">
                                        <a:latin typeface="Cambria Math" panose="02040503050406030204" pitchFamily="18" charset="0"/>
                                      </a:rPr>
                                      <m:t>log</m:t>
                                    </m:r>
                                  </m:fName>
                                  <m:e>
                                    <m:r>
                                      <a:rPr lang="en-US" sz="2100" b="0" i="1" smtClean="0">
                                        <a:latin typeface="Cambria Math" panose="02040503050406030204" pitchFamily="18" charset="0"/>
                                      </a:rPr>
                                      <m:t>𝑛</m:t>
                                    </m:r>
                                  </m:e>
                                </m:func>
                                <m:r>
                                  <a:rPr lang="en-US" sz="2100" b="0" i="1" smtClean="0">
                                    <a:latin typeface="Cambria Math" panose="02040503050406030204" pitchFamily="18" charset="0"/>
                                  </a:rPr>
                                  <m:t>)</m:t>
                                </m:r>
                              </m:oMath>
                            </m:oMathPara>
                          </a14:m>
                          <a:endParaRPr lang="en-US" sz="21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m:rPr>
                                    <m:sty m:val="p"/>
                                  </m:rPr>
                                  <a:rPr lang="en-US" sz="2100" b="0" i="0" smtClean="0">
                                    <a:latin typeface="Cambria Math" panose="02040503050406030204" pitchFamily="18" charset="0"/>
                                  </a:rPr>
                                  <m:t>Θ</m:t>
                                </m:r>
                                <m:r>
                                  <a:rPr lang="en-US" sz="2100" b="0" i="1" smtClean="0">
                                    <a:latin typeface="Cambria Math" panose="02040503050406030204" pitchFamily="18" charset="0"/>
                                  </a:rPr>
                                  <m:t>(</m:t>
                                </m:r>
                                <m:r>
                                  <a:rPr lang="en-US" sz="2100" b="0" i="1" smtClean="0"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  <m:r>
                                  <a:rPr lang="en-US" sz="2100" b="0" i="1" smtClean="0">
                                    <a:latin typeface="Cambria Math" panose="02040503050406030204" pitchFamily="18" charset="0"/>
                                  </a:rPr>
                                  <m:t>)</m:t>
                                </m:r>
                              </m:oMath>
                            </m:oMathPara>
                          </a14:m>
                          <a:endParaRPr lang="en-US" sz="210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851548857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sz="2100" dirty="0"/>
                            <a:t>Sorted Linked List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m:rPr>
                                    <m:sty m:val="p"/>
                                  </m:rPr>
                                  <a:rPr lang="en-US" sz="2100" b="0" i="0" smtClean="0">
                                    <a:latin typeface="Cambria Math" panose="02040503050406030204" pitchFamily="18" charset="0"/>
                                  </a:rPr>
                                  <m:t>Θ</m:t>
                                </m:r>
                                <m:d>
                                  <m:dPr>
                                    <m:ctrlPr>
                                      <a:rPr lang="en-US" sz="21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sz="2100" b="0" i="1" smtClean="0">
                                        <a:latin typeface="Cambria Math" panose="02040503050406030204" pitchFamily="18" charset="0"/>
                                      </a:rPr>
                                      <m:t>𝑛</m:t>
                                    </m:r>
                                  </m:e>
                                </m:d>
                              </m:oMath>
                            </m:oMathPara>
                          </a14:m>
                          <a:endParaRPr lang="en-US" sz="21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m:rPr>
                                    <m:sty m:val="p"/>
                                  </m:rPr>
                                  <a:rPr lang="en-US" sz="2100" b="0" i="0" smtClean="0">
                                    <a:latin typeface="Cambria Math" panose="02040503050406030204" pitchFamily="18" charset="0"/>
                                  </a:rPr>
                                  <m:t>Θ</m:t>
                                </m:r>
                                <m:d>
                                  <m:dPr>
                                    <m:ctrlPr>
                                      <a:rPr lang="en-US" sz="21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sz="2100" b="0" i="1" smtClean="0">
                                        <a:latin typeface="Cambria Math" panose="02040503050406030204" pitchFamily="18" charset="0"/>
                                      </a:rPr>
                                      <m:t>𝑛</m:t>
                                    </m:r>
                                  </m:e>
                                </m:d>
                              </m:oMath>
                            </m:oMathPara>
                          </a14:m>
                          <a:endParaRPr lang="en-US" sz="21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m:rPr>
                                    <m:sty m:val="p"/>
                                  </m:rPr>
                                  <a:rPr lang="en-US" sz="2100" b="0" i="0" smtClean="0">
                                    <a:latin typeface="Cambria Math" panose="02040503050406030204" pitchFamily="18" charset="0"/>
                                  </a:rPr>
                                  <m:t>Θ</m:t>
                                </m:r>
                                <m:d>
                                  <m:dPr>
                                    <m:ctrlPr>
                                      <a:rPr lang="en-US" sz="21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sz="2100" b="0" i="1" smtClean="0">
                                        <a:latin typeface="Cambria Math" panose="02040503050406030204" pitchFamily="18" charset="0"/>
                                      </a:rPr>
                                      <m:t>𝑛</m:t>
                                    </m:r>
                                  </m:e>
                                </m:d>
                              </m:oMath>
                            </m:oMathPara>
                          </a14:m>
                          <a:endParaRPr lang="en-US" sz="210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877379023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sz="2100" dirty="0"/>
                            <a:t>Heap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m:rPr>
                                    <m:sty m:val="p"/>
                                  </m:rPr>
                                  <a:rPr lang="en-US" sz="2100" b="0" i="0" smtClean="0">
                                    <a:latin typeface="Cambria Math" panose="02040503050406030204" pitchFamily="18" charset="0"/>
                                  </a:rPr>
                                  <m:t>Θ</m:t>
                                </m:r>
                                <m:r>
                                  <a:rPr lang="en-US" sz="2100" b="0" i="1" smtClean="0">
                                    <a:latin typeface="Cambria Math" panose="02040503050406030204" pitchFamily="18" charset="0"/>
                                  </a:rPr>
                                  <m:t>(</m:t>
                                </m:r>
                                <m:r>
                                  <a:rPr lang="en-US" sz="2100" b="0" i="1" smtClean="0"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  <m:r>
                                  <a:rPr lang="en-US" sz="2100" b="0" i="1" smtClean="0">
                                    <a:latin typeface="Cambria Math" panose="02040503050406030204" pitchFamily="18" charset="0"/>
                                  </a:rPr>
                                  <m:t>)</m:t>
                                </m:r>
                              </m:oMath>
                            </m:oMathPara>
                          </a14:m>
                          <a:endParaRPr lang="en-US" sz="21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m:rPr>
                                    <m:sty m:val="p"/>
                                  </m:rPr>
                                  <a:rPr lang="en-US" sz="2100" b="0" i="0" smtClean="0">
                                    <a:latin typeface="Cambria Math" panose="02040503050406030204" pitchFamily="18" charset="0"/>
                                  </a:rPr>
                                  <m:t>Θ</m:t>
                                </m:r>
                                <m:d>
                                  <m:dPr>
                                    <m:ctrlPr>
                                      <a:rPr lang="en-US" sz="21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sz="2100" b="0" i="1" smtClean="0">
                                        <a:latin typeface="Cambria Math" panose="02040503050406030204" pitchFamily="18" charset="0"/>
                                      </a:rPr>
                                      <m:t>𝑛</m:t>
                                    </m:r>
                                  </m:e>
                                </m:d>
                              </m:oMath>
                            </m:oMathPara>
                          </a14:m>
                          <a:endParaRPr lang="en-US" sz="21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m:rPr>
                                    <m:sty m:val="p"/>
                                  </m:rPr>
                                  <a:rPr lang="en-US" sz="2100" b="0" i="0" smtClean="0">
                                    <a:latin typeface="Cambria Math" panose="02040503050406030204" pitchFamily="18" charset="0"/>
                                  </a:rPr>
                                  <m:t>Θ</m:t>
                                </m:r>
                                <m:d>
                                  <m:dPr>
                                    <m:ctrlPr>
                                      <a:rPr lang="en-US" sz="21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sz="2100" b="0" i="1" smtClean="0">
                                        <a:latin typeface="Cambria Math" panose="02040503050406030204" pitchFamily="18" charset="0"/>
                                      </a:rPr>
                                      <m:t>𝑛</m:t>
                                    </m:r>
                                  </m:e>
                                </m:d>
                              </m:oMath>
                            </m:oMathPara>
                          </a14:m>
                          <a:endParaRPr lang="en-US" sz="210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468038284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sz="2100" dirty="0"/>
                            <a:t>Binary Search Tree </a:t>
                          </a:r>
                        </a:p>
                        <a:p>
                          <a:r>
                            <a:rPr lang="en-US" sz="2100" dirty="0"/>
                            <a:t>(worst)</a:t>
                          </a:r>
                        </a:p>
                      </a:txBody>
                      <a:tcPr>
                        <a:solidFill>
                          <a:schemeClr val="accent2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m:rPr>
                                    <m:sty m:val="p"/>
                                  </m:rPr>
                                  <a:rPr lang="en-US" sz="2100" b="0" i="0" smtClean="0">
                                    <a:latin typeface="Cambria Math" panose="02040503050406030204" pitchFamily="18" charset="0"/>
                                  </a:rPr>
                                  <m:t>Θ</m:t>
                                </m:r>
                                <m:d>
                                  <m:dPr>
                                    <m:ctrlPr>
                                      <a:rPr lang="en-US" sz="21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sz="2100" b="0" i="1" smtClean="0">
                                        <a:latin typeface="Cambria Math" panose="02040503050406030204" pitchFamily="18" charset="0"/>
                                      </a:rPr>
                                      <m:t>𝑛</m:t>
                                    </m:r>
                                  </m:e>
                                </m:d>
                              </m:oMath>
                            </m:oMathPara>
                          </a14:m>
                          <a:endParaRPr lang="en-US" sz="2100" dirty="0"/>
                        </a:p>
                      </a:txBody>
                      <a:tcPr>
                        <a:solidFill>
                          <a:schemeClr val="accent2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m:rPr>
                                    <m:sty m:val="p"/>
                                  </m:rPr>
                                  <a:rPr lang="en-US" sz="2100" b="0" i="0" smtClean="0">
                                    <a:latin typeface="Cambria Math" panose="02040503050406030204" pitchFamily="18" charset="0"/>
                                  </a:rPr>
                                  <m:t>Θ</m:t>
                                </m:r>
                                <m:d>
                                  <m:dPr>
                                    <m:ctrlPr>
                                      <a:rPr lang="en-US" sz="21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sz="2100" b="0" i="1" smtClean="0">
                                        <a:latin typeface="Cambria Math" panose="02040503050406030204" pitchFamily="18" charset="0"/>
                                      </a:rPr>
                                      <m:t>𝑛</m:t>
                                    </m:r>
                                  </m:e>
                                </m:d>
                              </m:oMath>
                            </m:oMathPara>
                          </a14:m>
                          <a:endParaRPr lang="en-US" sz="2100" dirty="0"/>
                        </a:p>
                      </a:txBody>
                      <a:tcPr>
                        <a:solidFill>
                          <a:schemeClr val="accent2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m:rPr>
                                    <m:sty m:val="p"/>
                                  </m:rPr>
                                  <a:rPr lang="en-US" sz="2100" b="0" i="0" smtClean="0">
                                    <a:latin typeface="Cambria Math" panose="02040503050406030204" pitchFamily="18" charset="0"/>
                                  </a:rPr>
                                  <m:t>Θ</m:t>
                                </m:r>
                                <m:d>
                                  <m:dPr>
                                    <m:ctrlPr>
                                      <a:rPr lang="en-US" sz="21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sz="2100" b="0" i="1" smtClean="0">
                                        <a:latin typeface="Cambria Math" panose="02040503050406030204" pitchFamily="18" charset="0"/>
                                      </a:rPr>
                                      <m:t>𝑛</m:t>
                                    </m:r>
                                  </m:e>
                                </m:d>
                              </m:oMath>
                            </m:oMathPara>
                          </a14:m>
                          <a:endParaRPr lang="en-US" sz="2100" dirty="0"/>
                        </a:p>
                      </a:txBody>
                      <a:tcPr>
                        <a:solidFill>
                          <a:schemeClr val="accent2">
                            <a:lumMod val="40000"/>
                            <a:lumOff val="6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292073772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sz="2100" dirty="0"/>
                            <a:t>Binary Search Tree (expected)</a:t>
                          </a:r>
                        </a:p>
                      </a:txBody>
                      <a:tcPr>
                        <a:solidFill>
                          <a:schemeClr val="accent2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m:rPr>
                                    <m:sty m:val="p"/>
                                  </m:rPr>
                                  <a:rPr lang="en-US" sz="2100" b="0" i="0" smtClean="0">
                                    <a:latin typeface="Cambria Math" panose="02040503050406030204" pitchFamily="18" charset="0"/>
                                  </a:rPr>
                                  <m:t>Θ</m:t>
                                </m:r>
                                <m:r>
                                  <a:rPr lang="en-US" sz="2100" b="0" i="1" smtClean="0">
                                    <a:latin typeface="Cambria Math" panose="02040503050406030204" pitchFamily="18" charset="0"/>
                                  </a:rPr>
                                  <m:t>(</m:t>
                                </m:r>
                                <m:func>
                                  <m:funcPr>
                                    <m:ctrlPr>
                                      <a:rPr lang="en-US" sz="21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uncPr>
                                  <m:fName>
                                    <m:r>
                                      <m:rPr>
                                        <m:sty m:val="p"/>
                                      </m:rPr>
                                      <a:rPr lang="en-US" sz="2100" b="0" i="0" smtClean="0">
                                        <a:latin typeface="Cambria Math" panose="02040503050406030204" pitchFamily="18" charset="0"/>
                                      </a:rPr>
                                      <m:t>log</m:t>
                                    </m:r>
                                  </m:fName>
                                  <m:e>
                                    <m:r>
                                      <a:rPr lang="en-US" sz="2100" b="0" i="1" smtClean="0">
                                        <a:latin typeface="Cambria Math" panose="02040503050406030204" pitchFamily="18" charset="0"/>
                                      </a:rPr>
                                      <m:t>𝑛</m:t>
                                    </m:r>
                                  </m:e>
                                </m:func>
                                <m:r>
                                  <a:rPr lang="en-US" sz="2100" b="0" i="1" smtClean="0">
                                    <a:latin typeface="Cambria Math" panose="02040503050406030204" pitchFamily="18" charset="0"/>
                                  </a:rPr>
                                  <m:t>)</m:t>
                                </m:r>
                              </m:oMath>
                            </m:oMathPara>
                          </a14:m>
                          <a:endParaRPr lang="en-US" sz="2100" dirty="0"/>
                        </a:p>
                        <a:p>
                          <a:endParaRPr lang="en-US" sz="2100" dirty="0"/>
                        </a:p>
                      </a:txBody>
                      <a:tcPr>
                        <a:solidFill>
                          <a:schemeClr val="accent2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m:rPr>
                                    <m:sty m:val="p"/>
                                  </m:rPr>
                                  <a:rPr lang="en-US" sz="2100" b="0" i="0" smtClean="0">
                                    <a:latin typeface="Cambria Math" panose="02040503050406030204" pitchFamily="18" charset="0"/>
                                  </a:rPr>
                                  <m:t>Θ</m:t>
                                </m:r>
                                <m:r>
                                  <a:rPr lang="en-US" sz="2100" b="0" i="1" smtClean="0">
                                    <a:latin typeface="Cambria Math" panose="02040503050406030204" pitchFamily="18" charset="0"/>
                                  </a:rPr>
                                  <m:t>(</m:t>
                                </m:r>
                                <m:func>
                                  <m:funcPr>
                                    <m:ctrlPr>
                                      <a:rPr lang="en-US" sz="21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uncPr>
                                  <m:fName>
                                    <m:r>
                                      <m:rPr>
                                        <m:sty m:val="p"/>
                                      </m:rPr>
                                      <a:rPr lang="en-US" sz="2100" b="0" i="0" smtClean="0">
                                        <a:latin typeface="Cambria Math" panose="02040503050406030204" pitchFamily="18" charset="0"/>
                                      </a:rPr>
                                      <m:t>log</m:t>
                                    </m:r>
                                  </m:fName>
                                  <m:e>
                                    <m:r>
                                      <a:rPr lang="en-US" sz="2100" b="0" i="1" smtClean="0">
                                        <a:latin typeface="Cambria Math" panose="02040503050406030204" pitchFamily="18" charset="0"/>
                                      </a:rPr>
                                      <m:t>𝑛</m:t>
                                    </m:r>
                                  </m:e>
                                </m:func>
                                <m:r>
                                  <a:rPr lang="en-US" sz="2100" b="0" i="1" smtClean="0">
                                    <a:latin typeface="Cambria Math" panose="02040503050406030204" pitchFamily="18" charset="0"/>
                                  </a:rPr>
                                  <m:t>)</m:t>
                                </m:r>
                              </m:oMath>
                            </m:oMathPara>
                          </a14:m>
                          <a:endParaRPr lang="en-US" sz="2100" dirty="0"/>
                        </a:p>
                        <a:p>
                          <a:endParaRPr lang="en-US" sz="2100" dirty="0"/>
                        </a:p>
                      </a:txBody>
                      <a:tcPr>
                        <a:solidFill>
                          <a:schemeClr val="accent2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m:rPr>
                                    <m:sty m:val="p"/>
                                  </m:rPr>
                                  <a:rPr lang="en-US" sz="2100" b="0" i="0" smtClean="0">
                                    <a:latin typeface="Cambria Math" panose="02040503050406030204" pitchFamily="18" charset="0"/>
                                  </a:rPr>
                                  <m:t>Θ</m:t>
                                </m:r>
                                <m:r>
                                  <a:rPr lang="en-US" sz="2100" b="0" i="1" smtClean="0">
                                    <a:latin typeface="Cambria Math" panose="02040503050406030204" pitchFamily="18" charset="0"/>
                                  </a:rPr>
                                  <m:t>(</m:t>
                                </m:r>
                                <m:func>
                                  <m:funcPr>
                                    <m:ctrlPr>
                                      <a:rPr lang="en-US" sz="21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uncPr>
                                  <m:fName>
                                    <m:r>
                                      <m:rPr>
                                        <m:sty m:val="p"/>
                                      </m:rPr>
                                      <a:rPr lang="en-US" sz="2100" b="0" i="0" smtClean="0">
                                        <a:latin typeface="Cambria Math" panose="02040503050406030204" pitchFamily="18" charset="0"/>
                                      </a:rPr>
                                      <m:t>log</m:t>
                                    </m:r>
                                  </m:fName>
                                  <m:e>
                                    <m:r>
                                      <a:rPr lang="en-US" sz="2100" b="0" i="1" smtClean="0">
                                        <a:latin typeface="Cambria Math" panose="02040503050406030204" pitchFamily="18" charset="0"/>
                                      </a:rPr>
                                      <m:t>𝑛</m:t>
                                    </m:r>
                                  </m:e>
                                </m:func>
                                <m:r>
                                  <a:rPr lang="en-US" sz="2100" b="0" i="1" smtClean="0">
                                    <a:latin typeface="Cambria Math" panose="02040503050406030204" pitchFamily="18" charset="0"/>
                                  </a:rPr>
                                  <m:t>)</m:t>
                                </m:r>
                              </m:oMath>
                            </m:oMathPara>
                          </a14:m>
                          <a:endParaRPr lang="en-US" sz="2100" dirty="0"/>
                        </a:p>
                        <a:p>
                          <a:endParaRPr lang="en-US" sz="2100" dirty="0"/>
                        </a:p>
                      </a:txBody>
                      <a:tcPr>
                        <a:solidFill>
                          <a:schemeClr val="accent2">
                            <a:lumMod val="40000"/>
                            <a:lumOff val="6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54752868"/>
                      </a:ext>
                    </a:extLst>
                  </a:tr>
                </a:tbl>
              </a:graphicData>
            </a:graphic>
          </p:graphicFrame>
        </mc:Choice>
        <mc:Fallback>
          <p:graphicFrame>
            <p:nvGraphicFramePr>
              <p:cNvPr id="4" name="Content Placeholder 3">
                <a:extLst>
                  <a:ext uri="{FF2B5EF4-FFF2-40B4-BE49-F238E27FC236}">
                    <a16:creationId xmlns:a16="http://schemas.microsoft.com/office/drawing/2014/main" id="{7B359D6B-9B11-EAD4-2DE3-EB38FA61CE14}"/>
                  </a:ext>
                </a:extLst>
              </p:cNvPr>
              <p:cNvGraphicFramePr>
                <a:graphicFrameLocks/>
              </p:cNvGraphicFramePr>
              <p:nvPr>
                <p:extLst>
                  <p:ext uri="{D42A27DB-BD31-4B8C-83A1-F6EECF244321}">
                    <p14:modId xmlns:p14="http://schemas.microsoft.com/office/powerpoint/2010/main" val="2531404319"/>
                  </p:ext>
                </p:extLst>
              </p:nvPr>
            </p:nvGraphicFramePr>
            <p:xfrm>
              <a:off x="1485900" y="1988820"/>
              <a:ext cx="9220199" cy="393192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2992120">
                      <a:extLst>
                        <a:ext uri="{9D8B030D-6E8A-4147-A177-3AD203B41FA5}">
                          <a16:colId xmlns:a16="http://schemas.microsoft.com/office/drawing/2014/main" val="3859037791"/>
                        </a:ext>
                      </a:extLst>
                    </a:gridCol>
                    <a:gridCol w="1930400">
                      <a:extLst>
                        <a:ext uri="{9D8B030D-6E8A-4147-A177-3AD203B41FA5}">
                          <a16:colId xmlns:a16="http://schemas.microsoft.com/office/drawing/2014/main" val="1986166423"/>
                        </a:ext>
                      </a:extLst>
                    </a:gridCol>
                    <a:gridCol w="1798320">
                      <a:extLst>
                        <a:ext uri="{9D8B030D-6E8A-4147-A177-3AD203B41FA5}">
                          <a16:colId xmlns:a16="http://schemas.microsoft.com/office/drawing/2014/main" val="3667104526"/>
                        </a:ext>
                      </a:extLst>
                    </a:gridCol>
                    <a:gridCol w="2499359">
                      <a:extLst>
                        <a:ext uri="{9D8B030D-6E8A-4147-A177-3AD203B41FA5}">
                          <a16:colId xmlns:a16="http://schemas.microsoft.com/office/drawing/2014/main" val="265108309"/>
                        </a:ext>
                      </a:extLst>
                    </a:gridCol>
                  </a:tblGrid>
                  <a:tr h="411480">
                    <a:tc>
                      <a:txBody>
                        <a:bodyPr/>
                        <a:lstStyle/>
                        <a:p>
                          <a:r>
                            <a:rPr lang="en-US" sz="2100" dirty="0"/>
                            <a:t>Data Structure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sz="2100" dirty="0"/>
                            <a:t>Time to insert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2100" dirty="0"/>
                            <a:t>Time to find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2100" dirty="0"/>
                            <a:t>Time to delete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526940656"/>
                      </a:ext>
                    </a:extLst>
                  </a:tr>
                  <a:tr h="411480">
                    <a:tc>
                      <a:txBody>
                        <a:bodyPr/>
                        <a:lstStyle/>
                        <a:p>
                          <a:r>
                            <a:rPr lang="en-US" sz="2100" dirty="0"/>
                            <a:t>Unsorted Array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55205" t="-110448" r="-223975" b="-79104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273311" t="-110448" r="-139865" b="-79104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269512" t="-110448" r="-976" b="-791045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999218032"/>
                      </a:ext>
                    </a:extLst>
                  </a:tr>
                  <a:tr h="411480">
                    <a:tc>
                      <a:txBody>
                        <a:bodyPr/>
                        <a:lstStyle/>
                        <a:p>
                          <a:r>
                            <a:rPr lang="en-US" sz="2100" dirty="0"/>
                            <a:t>Unsorted Linked List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55205" t="-207353" r="-223975" b="-67941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273311" t="-207353" r="-139865" b="-67941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269512" t="-207353" r="-976" b="-679412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237532272"/>
                      </a:ext>
                    </a:extLst>
                  </a:tr>
                  <a:tr h="411480">
                    <a:tc>
                      <a:txBody>
                        <a:bodyPr/>
                        <a:lstStyle/>
                        <a:p>
                          <a:r>
                            <a:rPr lang="en-US" sz="2100" dirty="0"/>
                            <a:t>Sorted Array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55205" t="-311940" r="-223975" b="-58955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273311" t="-311940" r="-139865" b="-58955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269512" t="-311940" r="-976" b="-589552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851548857"/>
                      </a:ext>
                    </a:extLst>
                  </a:tr>
                  <a:tr h="411480">
                    <a:tc>
                      <a:txBody>
                        <a:bodyPr/>
                        <a:lstStyle/>
                        <a:p>
                          <a:r>
                            <a:rPr lang="en-US" sz="2100" dirty="0"/>
                            <a:t>Sorted Linked List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55205" t="-405882" r="-223975" b="-48088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273311" t="-405882" r="-139865" b="-48088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269512" t="-405882" r="-976" b="-480882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877379023"/>
                      </a:ext>
                    </a:extLst>
                  </a:tr>
                  <a:tr h="411480">
                    <a:tc>
                      <a:txBody>
                        <a:bodyPr/>
                        <a:lstStyle/>
                        <a:p>
                          <a:r>
                            <a:rPr lang="en-US" sz="2100" dirty="0"/>
                            <a:t>Heap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55205" t="-505882" r="-223975" b="-38088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273311" t="-505882" r="-139865" b="-38088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269512" t="-505882" r="-976" b="-380882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468038284"/>
                      </a:ext>
                    </a:extLst>
                  </a:tr>
                  <a:tr h="731520">
                    <a:tc>
                      <a:txBody>
                        <a:bodyPr/>
                        <a:lstStyle/>
                        <a:p>
                          <a:r>
                            <a:rPr lang="en-US" sz="2100" dirty="0"/>
                            <a:t>Binary Search Tree </a:t>
                          </a:r>
                        </a:p>
                        <a:p>
                          <a:r>
                            <a:rPr lang="en-US" sz="2100" dirty="0"/>
                            <a:t>(worst)</a:t>
                          </a:r>
                        </a:p>
                      </a:txBody>
                      <a:tcPr>
                        <a:solidFill>
                          <a:schemeClr val="accent2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55205" t="-343333" r="-223975" b="-11583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273311" t="-343333" r="-139865" b="-11583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269512" t="-343333" r="-976" b="-115833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292073772"/>
                      </a:ext>
                    </a:extLst>
                  </a:tr>
                  <a:tr h="731520">
                    <a:tc>
                      <a:txBody>
                        <a:bodyPr/>
                        <a:lstStyle/>
                        <a:p>
                          <a:r>
                            <a:rPr lang="en-US" sz="2100" dirty="0"/>
                            <a:t>Binary Search Tree (expected)</a:t>
                          </a:r>
                        </a:p>
                      </a:txBody>
                      <a:tcPr>
                        <a:solidFill>
                          <a:schemeClr val="accent2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55205" t="-443333" r="-223975" b="-1583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273311" t="-443333" r="-139865" b="-1583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269512" t="-443333" r="-976" b="-15833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54752868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187968747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04AF19-ADB0-CEDA-E499-060E3A41CF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More Tree “Vocab”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2F1423-9B9F-8928-7B3D-7CF5E1C306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9398" y="1804594"/>
            <a:ext cx="10515600" cy="4351338"/>
          </a:xfrm>
        </p:spPr>
        <p:txBody>
          <a:bodyPr>
            <a:normAutofit lnSpcReduction="10000"/>
          </a:bodyPr>
          <a:lstStyle/>
          <a:p>
            <a:r>
              <a:rPr lang="en-US" dirty="0"/>
              <a:t>Traversal:</a:t>
            </a:r>
          </a:p>
          <a:p>
            <a:pPr lvl="1"/>
            <a:r>
              <a:rPr lang="en-US" dirty="0"/>
              <a:t>An algorithm for “visiting/processing” every node in a tree</a:t>
            </a:r>
          </a:p>
          <a:p>
            <a:r>
              <a:rPr lang="en-US" dirty="0"/>
              <a:t>Pre-Order Traversal:</a:t>
            </a:r>
          </a:p>
          <a:p>
            <a:pPr lvl="1"/>
            <a:r>
              <a:rPr lang="en-US" dirty="0"/>
              <a:t>Root, Left Subtree, Right Subtree</a:t>
            </a:r>
          </a:p>
          <a:p>
            <a:pPr lvl="1"/>
            <a:r>
              <a:rPr lang="en-US" dirty="0"/>
              <a:t>D U S 2 B</a:t>
            </a:r>
          </a:p>
          <a:p>
            <a:r>
              <a:rPr lang="en-US" dirty="0"/>
              <a:t>In-Order Traversal:</a:t>
            </a:r>
          </a:p>
          <a:p>
            <a:pPr lvl="1"/>
            <a:r>
              <a:rPr lang="en-US" dirty="0"/>
              <a:t>Left Subtree, Root, Right Subtree</a:t>
            </a:r>
          </a:p>
          <a:p>
            <a:pPr lvl="1"/>
            <a:r>
              <a:rPr lang="en-US" dirty="0"/>
              <a:t>S U 2 D B</a:t>
            </a:r>
          </a:p>
          <a:p>
            <a:r>
              <a:rPr lang="en-US" dirty="0"/>
              <a:t>Post-Order Traversal</a:t>
            </a:r>
          </a:p>
          <a:p>
            <a:pPr lvl="1"/>
            <a:r>
              <a:rPr lang="en-US" dirty="0"/>
              <a:t>Left Subtree, Right Subtree, Root</a:t>
            </a:r>
          </a:p>
          <a:p>
            <a:pPr lvl="1"/>
            <a:r>
              <a:rPr lang="en-US" dirty="0"/>
              <a:t>S 2 U B D </a:t>
            </a: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2871AA27-B709-68DB-ED61-5CFC34EE7535}"/>
              </a:ext>
            </a:extLst>
          </p:cNvPr>
          <p:cNvSpPr/>
          <p:nvPr/>
        </p:nvSpPr>
        <p:spPr>
          <a:xfrm>
            <a:off x="9921241" y="681037"/>
            <a:ext cx="688077" cy="688077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</a:t>
            </a: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6A90F0F4-CCA6-1F0F-2E8C-1EA305114FE8}"/>
              </a:ext>
            </a:extLst>
          </p:cNvPr>
          <p:cNvSpPr/>
          <p:nvPr/>
        </p:nvSpPr>
        <p:spPr>
          <a:xfrm>
            <a:off x="8930641" y="1382252"/>
            <a:ext cx="688077" cy="688077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U</a:t>
            </a: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2E07A1F2-30F9-729B-1528-91EAFB4D1467}"/>
              </a:ext>
            </a:extLst>
          </p:cNvPr>
          <p:cNvSpPr/>
          <p:nvPr/>
        </p:nvSpPr>
        <p:spPr>
          <a:xfrm>
            <a:off x="10941446" y="1424116"/>
            <a:ext cx="688077" cy="688077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</a:t>
            </a: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653BEA08-669E-B443-72F8-BA5F0CEEB896}"/>
              </a:ext>
            </a:extLst>
          </p:cNvPr>
          <p:cNvSpPr/>
          <p:nvPr/>
        </p:nvSpPr>
        <p:spPr>
          <a:xfrm>
            <a:off x="8321041" y="2351492"/>
            <a:ext cx="688077" cy="688077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</a:t>
            </a: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31BE23D9-06E9-66F6-B04D-AE64602081C5}"/>
              </a:ext>
            </a:extLst>
          </p:cNvPr>
          <p:cNvSpPr/>
          <p:nvPr/>
        </p:nvSpPr>
        <p:spPr>
          <a:xfrm>
            <a:off x="9464041" y="2351492"/>
            <a:ext cx="688077" cy="688077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2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3D00C509-5697-D96D-ED44-6AF53EE8DA7A}"/>
              </a:ext>
            </a:extLst>
          </p:cNvPr>
          <p:cNvCxnSpPr>
            <a:stCxn id="6" idx="1"/>
            <a:endCxn id="4" idx="5"/>
          </p:cNvCxnSpPr>
          <p:nvPr/>
        </p:nvCxnSpPr>
        <p:spPr>
          <a:xfrm flipH="1" flipV="1">
            <a:off x="10508550" y="1268346"/>
            <a:ext cx="533662" cy="25653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7622C071-DF0C-D512-68A9-B941D1228586}"/>
              </a:ext>
            </a:extLst>
          </p:cNvPr>
          <p:cNvCxnSpPr>
            <a:stCxn id="5" idx="7"/>
            <a:endCxn id="4" idx="3"/>
          </p:cNvCxnSpPr>
          <p:nvPr/>
        </p:nvCxnSpPr>
        <p:spPr>
          <a:xfrm flipV="1">
            <a:off x="9517951" y="1268346"/>
            <a:ext cx="504057" cy="21467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2B9E9506-B816-4FDB-6488-95FEF0DA2885}"/>
              </a:ext>
            </a:extLst>
          </p:cNvPr>
          <p:cNvCxnSpPr>
            <a:stCxn id="8" idx="0"/>
            <a:endCxn id="5" idx="5"/>
          </p:cNvCxnSpPr>
          <p:nvPr/>
        </p:nvCxnSpPr>
        <p:spPr>
          <a:xfrm flipH="1" flipV="1">
            <a:off x="9517951" y="1969561"/>
            <a:ext cx="290129" cy="38193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A8CC884B-01B4-13C8-F936-0590B4EE303A}"/>
              </a:ext>
            </a:extLst>
          </p:cNvPr>
          <p:cNvCxnSpPr>
            <a:stCxn id="7" idx="0"/>
            <a:endCxn id="5" idx="3"/>
          </p:cNvCxnSpPr>
          <p:nvPr/>
        </p:nvCxnSpPr>
        <p:spPr>
          <a:xfrm flipV="1">
            <a:off x="8665079" y="1969561"/>
            <a:ext cx="366328" cy="38193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8774781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5A41BB-3D3E-2892-1138-23936D229C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Name that Traversal!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1185F3B-810A-B300-B3D1-DB07A7B7626D}"/>
              </a:ext>
            </a:extLst>
          </p:cNvPr>
          <p:cNvSpPr txBox="1"/>
          <p:nvPr/>
        </p:nvSpPr>
        <p:spPr>
          <a:xfrm>
            <a:off x="0" y="1828800"/>
            <a:ext cx="4045338" cy="286232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AorderTraversal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(root){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	if (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root.left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!= Null){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		process(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root.left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);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	}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	if (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root.right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!= Null){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		process(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root.right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);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	}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	process(root);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}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AD21AD2-233A-B15D-281E-50F6C7B8EB57}"/>
              </a:ext>
            </a:extLst>
          </p:cNvPr>
          <p:cNvSpPr txBox="1"/>
          <p:nvPr/>
        </p:nvSpPr>
        <p:spPr>
          <a:xfrm>
            <a:off x="4045337" y="1822768"/>
            <a:ext cx="4045338" cy="286232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BorderTraversal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(root){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	process(root);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	if (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root.left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!= Null){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		process(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root.left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);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	}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	if (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root.right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!= Null){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		process(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root.right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);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	}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}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51AC02A-AE8D-56FD-438A-B6623B7BE486}"/>
              </a:ext>
            </a:extLst>
          </p:cNvPr>
          <p:cNvSpPr txBox="1"/>
          <p:nvPr/>
        </p:nvSpPr>
        <p:spPr>
          <a:xfrm>
            <a:off x="8146664" y="1822768"/>
            <a:ext cx="4045338" cy="286232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CorderTraversal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(root){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	if (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root.left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!= Null){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		process(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root.left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);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	}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	process(root)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	if (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root.right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!= Null){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		process(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root.right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);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	}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337621552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12B5E9-06A8-32A2-7716-F22B52B4BC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Binary Search Tree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2B297E-7EE5-3C68-FD59-6C56832550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307763"/>
            <a:ext cx="10515600" cy="4351338"/>
          </a:xfrm>
        </p:spPr>
        <p:txBody>
          <a:bodyPr/>
          <a:lstStyle/>
          <a:p>
            <a:r>
              <a:rPr lang="en-US" dirty="0"/>
              <a:t>Binary Tree</a:t>
            </a:r>
          </a:p>
          <a:p>
            <a:pPr lvl="1"/>
            <a:r>
              <a:rPr lang="en-US" dirty="0"/>
              <a:t>Definition:</a:t>
            </a:r>
          </a:p>
          <a:p>
            <a:pPr lvl="2"/>
            <a:r>
              <a:rPr lang="en-US" dirty="0"/>
              <a:t>Tree where each node has at most 2 children</a:t>
            </a:r>
          </a:p>
          <a:p>
            <a:r>
              <a:rPr lang="en-US" dirty="0"/>
              <a:t>Order Property</a:t>
            </a:r>
          </a:p>
          <a:p>
            <a:pPr lvl="1"/>
            <a:r>
              <a:rPr lang="en-US" dirty="0"/>
              <a:t>All keys in the left subtree are smaller than the root</a:t>
            </a:r>
          </a:p>
          <a:p>
            <a:pPr lvl="1"/>
            <a:r>
              <a:rPr lang="en-US" dirty="0"/>
              <a:t>All keys in the right subtree are larger than the root</a:t>
            </a:r>
          </a:p>
          <a:p>
            <a:pPr lvl="1"/>
            <a:r>
              <a:rPr lang="en-US" dirty="0"/>
              <a:t>Consequence: cannot have repeated values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2F71E9C4-A101-FA4C-0659-721A14214FB9}"/>
              </a:ext>
            </a:extLst>
          </p:cNvPr>
          <p:cNvGrpSpPr/>
          <p:nvPr/>
        </p:nvGrpSpPr>
        <p:grpSpPr>
          <a:xfrm>
            <a:off x="5719609" y="-50800"/>
            <a:ext cx="6172672" cy="2998788"/>
            <a:chOff x="2590801" y="2672070"/>
            <a:chExt cx="6934200" cy="3368751"/>
          </a:xfrm>
        </p:grpSpPr>
        <p:sp>
          <p:nvSpPr>
            <p:cNvPr id="5" name="Oval 4">
              <a:extLst>
                <a:ext uri="{FF2B5EF4-FFF2-40B4-BE49-F238E27FC236}">
                  <a16:creationId xmlns:a16="http://schemas.microsoft.com/office/drawing/2014/main" id="{27790789-87A7-46C0-EA6C-2277D13D78EE}"/>
                </a:ext>
              </a:extLst>
            </p:cNvPr>
            <p:cNvSpPr/>
            <p:nvPr/>
          </p:nvSpPr>
          <p:spPr>
            <a:xfrm>
              <a:off x="5996855" y="2672070"/>
              <a:ext cx="688077" cy="688077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7</a:t>
              </a:r>
            </a:p>
          </p:txBody>
        </p:sp>
        <p:sp>
          <p:nvSpPr>
            <p:cNvPr id="6" name="Oval 5">
              <a:extLst>
                <a:ext uri="{FF2B5EF4-FFF2-40B4-BE49-F238E27FC236}">
                  <a16:creationId xmlns:a16="http://schemas.microsoft.com/office/drawing/2014/main" id="{3A295B32-4297-8096-ECFD-F8DF78979C08}"/>
                </a:ext>
              </a:extLst>
            </p:cNvPr>
            <p:cNvSpPr/>
            <p:nvPr/>
          </p:nvSpPr>
          <p:spPr>
            <a:xfrm>
              <a:off x="4191001" y="3682289"/>
              <a:ext cx="688077" cy="688077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3</a:t>
              </a:r>
            </a:p>
          </p:txBody>
        </p:sp>
        <p:sp>
          <p:nvSpPr>
            <p:cNvPr id="7" name="Oval 6">
              <a:extLst>
                <a:ext uri="{FF2B5EF4-FFF2-40B4-BE49-F238E27FC236}">
                  <a16:creationId xmlns:a16="http://schemas.microsoft.com/office/drawing/2014/main" id="{BBB6D470-F748-CAA2-B85B-F5670795C1A8}"/>
                </a:ext>
              </a:extLst>
            </p:cNvPr>
            <p:cNvSpPr/>
            <p:nvPr/>
          </p:nvSpPr>
          <p:spPr>
            <a:xfrm>
              <a:off x="7858499" y="3653913"/>
              <a:ext cx="688077" cy="688077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10</a:t>
              </a:r>
            </a:p>
          </p:txBody>
        </p:sp>
        <p:sp>
          <p:nvSpPr>
            <p:cNvPr id="8" name="Oval 7">
              <a:extLst>
                <a:ext uri="{FF2B5EF4-FFF2-40B4-BE49-F238E27FC236}">
                  <a16:creationId xmlns:a16="http://schemas.microsoft.com/office/drawing/2014/main" id="{31D716C2-27E6-7E2D-7139-2D180A5286B4}"/>
                </a:ext>
              </a:extLst>
            </p:cNvPr>
            <p:cNvSpPr/>
            <p:nvPr/>
          </p:nvSpPr>
          <p:spPr>
            <a:xfrm>
              <a:off x="3200401" y="4383504"/>
              <a:ext cx="688077" cy="688077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1</a:t>
              </a:r>
            </a:p>
          </p:txBody>
        </p:sp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3518C3C5-E267-10AD-79B8-85A8152A145D}"/>
                </a:ext>
              </a:extLst>
            </p:cNvPr>
            <p:cNvSpPr/>
            <p:nvPr/>
          </p:nvSpPr>
          <p:spPr>
            <a:xfrm>
              <a:off x="5211206" y="4425368"/>
              <a:ext cx="688077" cy="688077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6</a:t>
              </a:r>
            </a:p>
          </p:txBody>
        </p:sp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7E710BDE-CE64-A054-63A0-910654063B2A}"/>
                </a:ext>
              </a:extLst>
            </p:cNvPr>
            <p:cNvSpPr/>
            <p:nvPr/>
          </p:nvSpPr>
          <p:spPr>
            <a:xfrm>
              <a:off x="6934201" y="4341990"/>
              <a:ext cx="688077" cy="688077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8</a:t>
              </a:r>
            </a:p>
          </p:txBody>
        </p:sp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13D2F92E-73DC-0C75-E9E1-B514E3CDE03D}"/>
                </a:ext>
              </a:extLst>
            </p:cNvPr>
            <p:cNvSpPr/>
            <p:nvPr/>
          </p:nvSpPr>
          <p:spPr>
            <a:xfrm>
              <a:off x="8836924" y="4341990"/>
              <a:ext cx="688077" cy="688077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16</a:t>
              </a:r>
            </a:p>
          </p:txBody>
        </p:sp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DCB0BCFA-A5E6-EA50-A0E5-4E556987C546}"/>
                </a:ext>
              </a:extLst>
            </p:cNvPr>
            <p:cNvSpPr/>
            <p:nvPr/>
          </p:nvSpPr>
          <p:spPr>
            <a:xfrm>
              <a:off x="2590801" y="5352744"/>
              <a:ext cx="688077" cy="688077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0</a:t>
              </a:r>
            </a:p>
          </p:txBody>
        </p: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1F4C1969-2C20-D8A3-AF4D-89148C62640C}"/>
                </a:ext>
              </a:extLst>
            </p:cNvPr>
            <p:cNvSpPr/>
            <p:nvPr/>
          </p:nvSpPr>
          <p:spPr>
            <a:xfrm>
              <a:off x="3733801" y="5352744"/>
              <a:ext cx="688077" cy="688077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2</a:t>
              </a:r>
            </a:p>
          </p:txBody>
        </p: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2A44E483-8BEE-9320-2C66-83FC9EA0B1AE}"/>
                </a:ext>
              </a:extLst>
            </p:cNvPr>
            <p:cNvCxnSpPr>
              <a:cxnSpLocks/>
              <a:stCxn id="5" idx="3"/>
              <a:endCxn id="6" idx="7"/>
            </p:cNvCxnSpPr>
            <p:nvPr/>
          </p:nvCxnSpPr>
          <p:spPr>
            <a:xfrm flipH="1">
              <a:off x="4778311" y="3259380"/>
              <a:ext cx="1319311" cy="52367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F2371AA0-D30E-E312-E5A8-C884765372F5}"/>
                </a:ext>
              </a:extLst>
            </p:cNvPr>
            <p:cNvCxnSpPr>
              <a:cxnSpLocks/>
              <a:stCxn id="5" idx="5"/>
              <a:endCxn id="7" idx="1"/>
            </p:cNvCxnSpPr>
            <p:nvPr/>
          </p:nvCxnSpPr>
          <p:spPr>
            <a:xfrm>
              <a:off x="6584165" y="3259380"/>
              <a:ext cx="1375101" cy="4953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3773C3A7-61D8-70EC-4EEE-3D6FE811705B}"/>
                </a:ext>
              </a:extLst>
            </p:cNvPr>
            <p:cNvCxnSpPr>
              <a:stCxn id="9" idx="1"/>
              <a:endCxn id="6" idx="5"/>
            </p:cNvCxnSpPr>
            <p:nvPr/>
          </p:nvCxnSpPr>
          <p:spPr>
            <a:xfrm flipH="1" flipV="1">
              <a:off x="4778310" y="4269598"/>
              <a:ext cx="533662" cy="25653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E13F9A90-2C43-EFB7-CB66-282BFFEA2185}"/>
                </a:ext>
              </a:extLst>
            </p:cNvPr>
            <p:cNvCxnSpPr>
              <a:stCxn id="8" idx="7"/>
              <a:endCxn id="6" idx="3"/>
            </p:cNvCxnSpPr>
            <p:nvPr/>
          </p:nvCxnSpPr>
          <p:spPr>
            <a:xfrm flipV="1">
              <a:off x="3787711" y="4269598"/>
              <a:ext cx="504057" cy="214672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A0EEC53A-1AFB-D890-5A14-FFCEFA2A15B8}"/>
                </a:ext>
              </a:extLst>
            </p:cNvPr>
            <p:cNvCxnSpPr>
              <a:stCxn id="13" idx="0"/>
              <a:endCxn id="8" idx="5"/>
            </p:cNvCxnSpPr>
            <p:nvPr/>
          </p:nvCxnSpPr>
          <p:spPr>
            <a:xfrm flipH="1" flipV="1">
              <a:off x="3787711" y="4970813"/>
              <a:ext cx="290129" cy="38193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EBA74E8D-B454-F5F2-6149-D711F44D4890}"/>
                </a:ext>
              </a:extLst>
            </p:cNvPr>
            <p:cNvCxnSpPr>
              <a:stCxn id="12" idx="0"/>
              <a:endCxn id="8" idx="3"/>
            </p:cNvCxnSpPr>
            <p:nvPr/>
          </p:nvCxnSpPr>
          <p:spPr>
            <a:xfrm flipV="1">
              <a:off x="2934839" y="4970813"/>
              <a:ext cx="366328" cy="38193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42211060-D69A-92CF-3F0C-77A1BD53CDBE}"/>
                </a:ext>
              </a:extLst>
            </p:cNvPr>
            <p:cNvCxnSpPr>
              <a:stCxn id="10" idx="7"/>
              <a:endCxn id="7" idx="3"/>
            </p:cNvCxnSpPr>
            <p:nvPr/>
          </p:nvCxnSpPr>
          <p:spPr>
            <a:xfrm flipV="1">
              <a:off x="7521511" y="4241222"/>
              <a:ext cx="437755" cy="201534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F0372726-C603-E467-D286-87E153C707A7}"/>
                </a:ext>
              </a:extLst>
            </p:cNvPr>
            <p:cNvCxnSpPr>
              <a:stCxn id="11" idx="1"/>
              <a:endCxn id="7" idx="5"/>
            </p:cNvCxnSpPr>
            <p:nvPr/>
          </p:nvCxnSpPr>
          <p:spPr>
            <a:xfrm flipH="1" flipV="1">
              <a:off x="8445808" y="4241222"/>
              <a:ext cx="491882" cy="201534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6498844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EC13A8-F389-D526-27E0-2C577B7919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Analysis of Recursive Algorithms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AB11F9DB-B627-51B1-AE8B-61E829E3EEB6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411480" y="1551304"/>
                <a:ext cx="10515600" cy="5103495"/>
              </a:xfrm>
            </p:spPr>
            <p:txBody>
              <a:bodyPr>
                <a:normAutofit fontScale="92500" lnSpcReduction="10000"/>
              </a:bodyPr>
              <a:lstStyle/>
              <a:p>
                <a:r>
                  <a:rPr lang="en-US" dirty="0"/>
                  <a:t>Overall structure of recursion:</a:t>
                </a:r>
              </a:p>
              <a:p>
                <a:pPr lvl="1"/>
                <a:r>
                  <a:rPr lang="en-US" dirty="0">
                    <a:solidFill>
                      <a:srgbClr val="FF0000"/>
                    </a:solidFill>
                  </a:rPr>
                  <a:t>Do some non-recursive “work”</a:t>
                </a:r>
              </a:p>
              <a:p>
                <a:pPr lvl="1"/>
                <a:r>
                  <a:rPr lang="en-US" dirty="0">
                    <a:solidFill>
                      <a:srgbClr val="0070C0"/>
                    </a:solidFill>
                  </a:rPr>
                  <a:t>Do one or more recursive calls on some portion of your input</a:t>
                </a:r>
              </a:p>
              <a:p>
                <a:pPr lvl="1"/>
                <a:r>
                  <a:rPr lang="en-US" dirty="0">
                    <a:solidFill>
                      <a:srgbClr val="FF0000"/>
                    </a:solidFill>
                  </a:rPr>
                  <a:t>Do some more non-recursive “work”</a:t>
                </a:r>
              </a:p>
              <a:p>
                <a:pPr lvl="1"/>
                <a:r>
                  <a:rPr lang="en-US" dirty="0"/>
                  <a:t>Repeat until you reach a base case</a:t>
                </a:r>
              </a:p>
              <a:p>
                <a:r>
                  <a:rPr lang="en-US" dirty="0"/>
                  <a:t>Running time: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𝑇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𝑇</m:t>
                    </m:r>
                    <m:d>
                      <m:dPr>
                        <m:ctrlPr>
                          <a:rPr lang="en-US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𝑝</m:t>
                            </m:r>
                          </m:e>
                          <m:sub>
                            <m:r>
                              <a:rPr lang="en-US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e>
                    </m:d>
                    <m:r>
                      <a:rPr lang="en-US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𝑇</m:t>
                    </m:r>
                    <m:d>
                      <m:dPr>
                        <m:ctrlPr>
                          <a:rPr lang="en-US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𝑝</m:t>
                            </m:r>
                          </m:e>
                          <m:sub>
                            <m:r>
                              <a:rPr lang="en-US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e>
                    </m:d>
                    <m:r>
                      <a:rPr lang="en-US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+…+</m:t>
                    </m:r>
                    <m:r>
                      <a:rPr lang="en-US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𝑇</m:t>
                    </m:r>
                    <m:d>
                      <m:dPr>
                        <m:ctrlPr>
                          <a:rPr lang="en-US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𝑝</m:t>
                            </m:r>
                          </m:e>
                          <m:sub>
                            <m:r>
                              <a:rPr lang="en-US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𝑥</m:t>
                            </m:r>
                          </m:sub>
                        </m:sSub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𝑓</m:t>
                    </m:r>
                    <m:r>
                      <a:rPr lang="en-US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US" dirty="0"/>
              </a:p>
              <a:p>
                <a:pPr lvl="1"/>
                <a:r>
                  <a:rPr lang="en-US" dirty="0"/>
                  <a:t>The time it takes to run the algorithm on an input of size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en-US" dirty="0"/>
                  <a:t> is:</a:t>
                </a:r>
              </a:p>
              <a:p>
                <a:pPr lvl="1"/>
                <a:r>
                  <a:rPr lang="en-US" dirty="0">
                    <a:solidFill>
                      <a:srgbClr val="0070C0"/>
                    </a:solidFill>
                  </a:rPr>
                  <a:t>The sum of how long it takes to run the same algorithm on each smaller input</a:t>
                </a:r>
              </a:p>
              <a:p>
                <a:pPr lvl="1"/>
                <a:r>
                  <a:rPr lang="en-US" dirty="0">
                    <a:solidFill>
                      <a:srgbClr val="FF0000"/>
                    </a:solidFill>
                  </a:rPr>
                  <a:t>Plus the total amount of non-recursive work done in that stack frame</a:t>
                </a:r>
              </a:p>
              <a:p>
                <a:r>
                  <a:rPr lang="en-US" dirty="0"/>
                  <a:t>Usually: </a:t>
                </a:r>
              </a:p>
              <a:p>
                <a:pPr lvl="1"/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𝑇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𝑎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⋅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𝑇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𝑛</m:t>
                            </m:r>
                          </m:num>
                          <m:den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𝑏</m:t>
                            </m:r>
                          </m:den>
                        </m:f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</m:d>
                  </m:oMath>
                </a14:m>
                <a:r>
                  <a:rPr lang="en-US" dirty="0"/>
                  <a:t> </a:t>
                </a:r>
              </a:p>
              <a:p>
                <a:pPr lvl="2"/>
                <a:r>
                  <a:rPr lang="en-US" dirty="0"/>
                  <a:t>Called “divide and conquer” </a:t>
                </a:r>
              </a:p>
              <a:p>
                <a:pPr lvl="1"/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𝑇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𝑇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𝑐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</m:d>
                  </m:oMath>
                </a14:m>
                <a:endParaRPr lang="en-US" dirty="0"/>
              </a:p>
              <a:p>
                <a:pPr lvl="2"/>
                <a:r>
                  <a:rPr lang="en-US" dirty="0"/>
                  <a:t>Called “chip and conquer”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AB11F9DB-B627-51B1-AE8B-61E829E3EEB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11480" y="1551304"/>
                <a:ext cx="10515600" cy="5103495"/>
              </a:xfrm>
              <a:blipFill>
                <a:blip r:embed="rId2"/>
                <a:stretch>
                  <a:fillRect l="-928" t="-2387" b="-83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58959419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0F6548-9D98-39FE-74B0-AE28060AF5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Are these BSTs?</a:t>
            </a:r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E0E5AD0C-4A2B-9A16-4E21-6AB1559EA083}"/>
              </a:ext>
            </a:extLst>
          </p:cNvPr>
          <p:cNvGrpSpPr/>
          <p:nvPr/>
        </p:nvGrpSpPr>
        <p:grpSpPr>
          <a:xfrm>
            <a:off x="200248" y="1567009"/>
            <a:ext cx="4036614" cy="2762801"/>
            <a:chOff x="131609" y="2379747"/>
            <a:chExt cx="4036614" cy="2762801"/>
          </a:xfrm>
        </p:grpSpPr>
        <p:sp>
          <p:nvSpPr>
            <p:cNvPr id="5" name="Oval 4">
              <a:extLst>
                <a:ext uri="{FF2B5EF4-FFF2-40B4-BE49-F238E27FC236}">
                  <a16:creationId xmlns:a16="http://schemas.microsoft.com/office/drawing/2014/main" id="{D16A6EC8-5DF8-4AA2-99AA-01038135CE44}"/>
                </a:ext>
              </a:extLst>
            </p:cNvPr>
            <p:cNvSpPr/>
            <p:nvPr/>
          </p:nvSpPr>
          <p:spPr>
            <a:xfrm>
              <a:off x="2259363" y="2379747"/>
              <a:ext cx="612511" cy="612511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7</a:t>
              </a:r>
            </a:p>
          </p:txBody>
        </p:sp>
        <p:sp>
          <p:nvSpPr>
            <p:cNvPr id="6" name="Oval 5">
              <a:extLst>
                <a:ext uri="{FF2B5EF4-FFF2-40B4-BE49-F238E27FC236}">
                  <a16:creationId xmlns:a16="http://schemas.microsoft.com/office/drawing/2014/main" id="{99805804-F2DC-C6FD-B8E9-574ACB44AD21}"/>
                </a:ext>
              </a:extLst>
            </p:cNvPr>
            <p:cNvSpPr/>
            <p:nvPr/>
          </p:nvSpPr>
          <p:spPr>
            <a:xfrm>
              <a:off x="1556072" y="3043035"/>
              <a:ext cx="612511" cy="612511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3</a:t>
              </a:r>
            </a:p>
          </p:txBody>
        </p:sp>
        <p:sp>
          <p:nvSpPr>
            <p:cNvPr id="7" name="Oval 6">
              <a:extLst>
                <a:ext uri="{FF2B5EF4-FFF2-40B4-BE49-F238E27FC236}">
                  <a16:creationId xmlns:a16="http://schemas.microsoft.com/office/drawing/2014/main" id="{9B2B5938-265F-ABFC-25F4-5D8918243D7E}"/>
                </a:ext>
              </a:extLst>
            </p:cNvPr>
            <p:cNvSpPr/>
            <p:nvPr/>
          </p:nvSpPr>
          <p:spPr>
            <a:xfrm>
              <a:off x="2943201" y="3007475"/>
              <a:ext cx="612511" cy="612511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10</a:t>
              </a:r>
            </a:p>
          </p:txBody>
        </p:sp>
        <p:sp>
          <p:nvSpPr>
            <p:cNvPr id="8" name="Oval 7">
              <a:extLst>
                <a:ext uri="{FF2B5EF4-FFF2-40B4-BE49-F238E27FC236}">
                  <a16:creationId xmlns:a16="http://schemas.microsoft.com/office/drawing/2014/main" id="{4FF0C916-C4B6-92D6-8494-EA5DFFA91B3D}"/>
                </a:ext>
              </a:extLst>
            </p:cNvPr>
            <p:cNvSpPr/>
            <p:nvPr/>
          </p:nvSpPr>
          <p:spPr>
            <a:xfrm>
              <a:off x="820352" y="3799360"/>
              <a:ext cx="612511" cy="612511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1</a:t>
              </a:r>
            </a:p>
          </p:txBody>
        </p:sp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0A91AC77-7F7D-F3E6-C149-208F5C5970A9}"/>
                </a:ext>
              </a:extLst>
            </p:cNvPr>
            <p:cNvSpPr/>
            <p:nvPr/>
          </p:nvSpPr>
          <p:spPr>
            <a:xfrm>
              <a:off x="3555712" y="3697555"/>
              <a:ext cx="612511" cy="612511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16</a:t>
              </a:r>
            </a:p>
          </p:txBody>
        </p:sp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0C1FA898-5F86-702E-BACF-23EAF0ED22D9}"/>
                </a:ext>
              </a:extLst>
            </p:cNvPr>
            <p:cNvSpPr/>
            <p:nvPr/>
          </p:nvSpPr>
          <p:spPr>
            <a:xfrm>
              <a:off x="131609" y="4530037"/>
              <a:ext cx="612511" cy="612511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0</a:t>
              </a:r>
            </a:p>
          </p:txBody>
        </p: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EBF02345-0F06-9D9F-427F-6826149A089F}"/>
                </a:ext>
              </a:extLst>
            </p:cNvPr>
            <p:cNvCxnSpPr>
              <a:cxnSpLocks/>
              <a:stCxn id="5" idx="3"/>
              <a:endCxn id="6" idx="7"/>
            </p:cNvCxnSpPr>
            <p:nvPr/>
          </p:nvCxnSpPr>
          <p:spPr>
            <a:xfrm flipH="1">
              <a:off x="2078883" y="2902558"/>
              <a:ext cx="270180" cy="230177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5FF37D10-ECAB-4C4B-8186-21080F7EB02A}"/>
                </a:ext>
              </a:extLst>
            </p:cNvPr>
            <p:cNvCxnSpPr>
              <a:cxnSpLocks/>
              <a:stCxn id="5" idx="5"/>
              <a:endCxn id="7" idx="1"/>
            </p:cNvCxnSpPr>
            <p:nvPr/>
          </p:nvCxnSpPr>
          <p:spPr>
            <a:xfrm>
              <a:off x="2782174" y="2902558"/>
              <a:ext cx="250727" cy="194617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F3B40EF5-F8EE-E10F-696D-062B8556F3FC}"/>
                </a:ext>
              </a:extLst>
            </p:cNvPr>
            <p:cNvCxnSpPr>
              <a:stCxn id="8" idx="7"/>
              <a:endCxn id="6" idx="3"/>
            </p:cNvCxnSpPr>
            <p:nvPr/>
          </p:nvCxnSpPr>
          <p:spPr>
            <a:xfrm flipV="1">
              <a:off x="1343163" y="3565846"/>
              <a:ext cx="302609" cy="323214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D4C5E63E-B3AA-4E99-B718-95F43830258A}"/>
                </a:ext>
              </a:extLst>
            </p:cNvPr>
            <p:cNvCxnSpPr>
              <a:cxnSpLocks/>
              <a:stCxn id="12" idx="7"/>
              <a:endCxn id="8" idx="3"/>
            </p:cNvCxnSpPr>
            <p:nvPr/>
          </p:nvCxnSpPr>
          <p:spPr>
            <a:xfrm flipV="1">
              <a:off x="654420" y="4322171"/>
              <a:ext cx="255632" cy="29756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E5BC7B60-9565-522D-D281-1C17537B9FCE}"/>
                </a:ext>
              </a:extLst>
            </p:cNvPr>
            <p:cNvCxnSpPr>
              <a:stCxn id="11" idx="1"/>
              <a:endCxn id="7" idx="5"/>
            </p:cNvCxnSpPr>
            <p:nvPr/>
          </p:nvCxnSpPr>
          <p:spPr>
            <a:xfrm flipH="1" flipV="1">
              <a:off x="3466012" y="3530286"/>
              <a:ext cx="179400" cy="256969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4" name="Group 23">
            <a:extLst>
              <a:ext uri="{FF2B5EF4-FFF2-40B4-BE49-F238E27FC236}">
                <a16:creationId xmlns:a16="http://schemas.microsoft.com/office/drawing/2014/main" id="{40884F94-B209-66BE-9805-70530BB7643C}"/>
              </a:ext>
            </a:extLst>
          </p:cNvPr>
          <p:cNvGrpSpPr/>
          <p:nvPr/>
        </p:nvGrpSpPr>
        <p:grpSpPr>
          <a:xfrm>
            <a:off x="6758024" y="2938268"/>
            <a:ext cx="3877904" cy="3796337"/>
            <a:chOff x="41909" y="1095926"/>
            <a:chExt cx="3877904" cy="3796337"/>
          </a:xfrm>
        </p:grpSpPr>
        <p:sp>
          <p:nvSpPr>
            <p:cNvPr id="25" name="Oval 24">
              <a:extLst>
                <a:ext uri="{FF2B5EF4-FFF2-40B4-BE49-F238E27FC236}">
                  <a16:creationId xmlns:a16="http://schemas.microsoft.com/office/drawing/2014/main" id="{948C104B-2AC3-76E9-2B47-DAB7FCAFA33F}"/>
                </a:ext>
              </a:extLst>
            </p:cNvPr>
            <p:cNvSpPr/>
            <p:nvPr/>
          </p:nvSpPr>
          <p:spPr>
            <a:xfrm>
              <a:off x="2032627" y="2371980"/>
              <a:ext cx="612511" cy="612511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7</a:t>
              </a:r>
            </a:p>
          </p:txBody>
        </p:sp>
        <p:sp>
          <p:nvSpPr>
            <p:cNvPr id="26" name="Oval 25">
              <a:extLst>
                <a:ext uri="{FF2B5EF4-FFF2-40B4-BE49-F238E27FC236}">
                  <a16:creationId xmlns:a16="http://schemas.microsoft.com/office/drawing/2014/main" id="{D9204F87-3913-03CF-D0FF-35DB4BAA0656}"/>
                </a:ext>
              </a:extLst>
            </p:cNvPr>
            <p:cNvSpPr/>
            <p:nvPr/>
          </p:nvSpPr>
          <p:spPr>
            <a:xfrm>
              <a:off x="1339516" y="3025542"/>
              <a:ext cx="612511" cy="612511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3</a:t>
              </a:r>
            </a:p>
          </p:txBody>
        </p:sp>
        <p:sp>
          <p:nvSpPr>
            <p:cNvPr id="27" name="Oval 26">
              <a:extLst>
                <a:ext uri="{FF2B5EF4-FFF2-40B4-BE49-F238E27FC236}">
                  <a16:creationId xmlns:a16="http://schemas.microsoft.com/office/drawing/2014/main" id="{97C5F20C-29FD-AE0D-F4C5-50410235796D}"/>
                </a:ext>
              </a:extLst>
            </p:cNvPr>
            <p:cNvSpPr/>
            <p:nvPr/>
          </p:nvSpPr>
          <p:spPr>
            <a:xfrm>
              <a:off x="2694793" y="1728962"/>
              <a:ext cx="612511" cy="612511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10</a:t>
              </a:r>
            </a:p>
          </p:txBody>
        </p:sp>
        <p:sp>
          <p:nvSpPr>
            <p:cNvPr id="28" name="Oval 27">
              <a:extLst>
                <a:ext uri="{FF2B5EF4-FFF2-40B4-BE49-F238E27FC236}">
                  <a16:creationId xmlns:a16="http://schemas.microsoft.com/office/drawing/2014/main" id="{AA8EF4C2-E99D-433A-7E38-FD10C7AE2AA5}"/>
                </a:ext>
              </a:extLst>
            </p:cNvPr>
            <p:cNvSpPr/>
            <p:nvPr/>
          </p:nvSpPr>
          <p:spPr>
            <a:xfrm>
              <a:off x="674261" y="3667241"/>
              <a:ext cx="612511" cy="612511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1</a:t>
              </a:r>
            </a:p>
          </p:txBody>
        </p:sp>
        <p:sp>
          <p:nvSpPr>
            <p:cNvPr id="29" name="Oval 28">
              <a:extLst>
                <a:ext uri="{FF2B5EF4-FFF2-40B4-BE49-F238E27FC236}">
                  <a16:creationId xmlns:a16="http://schemas.microsoft.com/office/drawing/2014/main" id="{F766E27F-8D6C-3E0B-4F79-2A655295B958}"/>
                </a:ext>
              </a:extLst>
            </p:cNvPr>
            <p:cNvSpPr/>
            <p:nvPr/>
          </p:nvSpPr>
          <p:spPr>
            <a:xfrm>
              <a:off x="3307302" y="1095926"/>
              <a:ext cx="612511" cy="612511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16</a:t>
              </a:r>
            </a:p>
          </p:txBody>
        </p:sp>
        <p:sp>
          <p:nvSpPr>
            <p:cNvPr id="30" name="Oval 29">
              <a:extLst>
                <a:ext uri="{FF2B5EF4-FFF2-40B4-BE49-F238E27FC236}">
                  <a16:creationId xmlns:a16="http://schemas.microsoft.com/office/drawing/2014/main" id="{B54C4440-F81A-3A7F-27E9-725F1CAA06F4}"/>
                </a:ext>
              </a:extLst>
            </p:cNvPr>
            <p:cNvSpPr/>
            <p:nvPr/>
          </p:nvSpPr>
          <p:spPr>
            <a:xfrm>
              <a:off x="41909" y="4279752"/>
              <a:ext cx="612511" cy="612511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0</a:t>
              </a:r>
            </a:p>
          </p:txBody>
        </p: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37012BB1-0ABB-B4AD-2F57-9C1110B619BB}"/>
                </a:ext>
              </a:extLst>
            </p:cNvPr>
            <p:cNvCxnSpPr>
              <a:cxnSpLocks/>
              <a:stCxn id="25" idx="3"/>
              <a:endCxn id="26" idx="7"/>
            </p:cNvCxnSpPr>
            <p:nvPr/>
          </p:nvCxnSpPr>
          <p:spPr>
            <a:xfrm flipH="1">
              <a:off x="1862327" y="2894791"/>
              <a:ext cx="260000" cy="220451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B783DAE3-3D5D-15E4-B689-776BBAEF2CA2}"/>
                </a:ext>
              </a:extLst>
            </p:cNvPr>
            <p:cNvCxnSpPr>
              <a:cxnSpLocks/>
              <a:stCxn id="25" idx="7"/>
              <a:endCxn id="27" idx="3"/>
            </p:cNvCxnSpPr>
            <p:nvPr/>
          </p:nvCxnSpPr>
          <p:spPr>
            <a:xfrm flipV="1">
              <a:off x="2555438" y="2251773"/>
              <a:ext cx="229055" cy="209907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55E6B326-F8D7-83A0-7746-675AF1939561}"/>
                </a:ext>
              </a:extLst>
            </p:cNvPr>
            <p:cNvCxnSpPr>
              <a:stCxn id="28" idx="7"/>
              <a:endCxn id="26" idx="3"/>
            </p:cNvCxnSpPr>
            <p:nvPr/>
          </p:nvCxnSpPr>
          <p:spPr>
            <a:xfrm flipV="1">
              <a:off x="1197072" y="3548353"/>
              <a:ext cx="232144" cy="20858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3325648F-1B77-2F45-09C7-4D83E88B0D3C}"/>
                </a:ext>
              </a:extLst>
            </p:cNvPr>
            <p:cNvCxnSpPr>
              <a:cxnSpLocks/>
              <a:stCxn id="30" idx="7"/>
              <a:endCxn id="28" idx="3"/>
            </p:cNvCxnSpPr>
            <p:nvPr/>
          </p:nvCxnSpPr>
          <p:spPr>
            <a:xfrm flipV="1">
              <a:off x="564720" y="4190052"/>
              <a:ext cx="199241" cy="1794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4518FA16-BC35-AB0B-3154-ED1E47669354}"/>
                </a:ext>
              </a:extLst>
            </p:cNvPr>
            <p:cNvCxnSpPr>
              <a:cxnSpLocks/>
              <a:stCxn id="29" idx="3"/>
              <a:endCxn id="27" idx="7"/>
            </p:cNvCxnSpPr>
            <p:nvPr/>
          </p:nvCxnSpPr>
          <p:spPr>
            <a:xfrm flipH="1">
              <a:off x="3217604" y="1618737"/>
              <a:ext cx="179398" cy="199925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3" name="Group 72">
            <a:extLst>
              <a:ext uri="{FF2B5EF4-FFF2-40B4-BE49-F238E27FC236}">
                <a16:creationId xmlns:a16="http://schemas.microsoft.com/office/drawing/2014/main" id="{4DE8E303-07A5-0FEA-D6A9-AA75413C8B43}"/>
              </a:ext>
            </a:extLst>
          </p:cNvPr>
          <p:cNvGrpSpPr/>
          <p:nvPr/>
        </p:nvGrpSpPr>
        <p:grpSpPr>
          <a:xfrm>
            <a:off x="5894880" y="334374"/>
            <a:ext cx="4036614" cy="2762801"/>
            <a:chOff x="5413263" y="1203158"/>
            <a:chExt cx="4036614" cy="2762801"/>
          </a:xfrm>
        </p:grpSpPr>
        <p:grpSp>
          <p:nvGrpSpPr>
            <p:cNvPr id="57" name="Group 56">
              <a:extLst>
                <a:ext uri="{FF2B5EF4-FFF2-40B4-BE49-F238E27FC236}">
                  <a16:creationId xmlns:a16="http://schemas.microsoft.com/office/drawing/2014/main" id="{2DE93E5E-47AF-DA70-5553-9B15F4248E19}"/>
                </a:ext>
              </a:extLst>
            </p:cNvPr>
            <p:cNvGrpSpPr/>
            <p:nvPr/>
          </p:nvGrpSpPr>
          <p:grpSpPr>
            <a:xfrm>
              <a:off x="5413263" y="1203158"/>
              <a:ext cx="4036614" cy="2762801"/>
              <a:chOff x="131609" y="2379747"/>
              <a:chExt cx="4036614" cy="2762801"/>
            </a:xfrm>
          </p:grpSpPr>
          <p:sp>
            <p:nvSpPr>
              <p:cNvPr id="58" name="Oval 57">
                <a:extLst>
                  <a:ext uri="{FF2B5EF4-FFF2-40B4-BE49-F238E27FC236}">
                    <a16:creationId xmlns:a16="http://schemas.microsoft.com/office/drawing/2014/main" id="{A0D95083-1032-E089-E0A6-2DDC0645E5CD}"/>
                  </a:ext>
                </a:extLst>
              </p:cNvPr>
              <p:cNvSpPr/>
              <p:nvPr/>
            </p:nvSpPr>
            <p:spPr>
              <a:xfrm>
                <a:off x="2259363" y="2379747"/>
                <a:ext cx="612511" cy="612511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7</a:t>
                </a:r>
              </a:p>
            </p:txBody>
          </p:sp>
          <p:sp>
            <p:nvSpPr>
              <p:cNvPr id="59" name="Oval 58">
                <a:extLst>
                  <a:ext uri="{FF2B5EF4-FFF2-40B4-BE49-F238E27FC236}">
                    <a16:creationId xmlns:a16="http://schemas.microsoft.com/office/drawing/2014/main" id="{540CD5BB-759D-9930-59D7-E866E894F84D}"/>
                  </a:ext>
                </a:extLst>
              </p:cNvPr>
              <p:cNvSpPr/>
              <p:nvPr/>
            </p:nvSpPr>
            <p:spPr>
              <a:xfrm>
                <a:off x="1556072" y="3043035"/>
                <a:ext cx="612511" cy="612511"/>
              </a:xfrm>
              <a:prstGeom prst="ellips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3</a:t>
                </a:r>
              </a:p>
            </p:txBody>
          </p:sp>
          <p:sp>
            <p:nvSpPr>
              <p:cNvPr id="60" name="Oval 59">
                <a:extLst>
                  <a:ext uri="{FF2B5EF4-FFF2-40B4-BE49-F238E27FC236}">
                    <a16:creationId xmlns:a16="http://schemas.microsoft.com/office/drawing/2014/main" id="{EAFB0B45-1D09-7FB3-2584-B1C055243DC8}"/>
                  </a:ext>
                </a:extLst>
              </p:cNvPr>
              <p:cNvSpPr/>
              <p:nvPr/>
            </p:nvSpPr>
            <p:spPr>
              <a:xfrm>
                <a:off x="2943201" y="3007475"/>
                <a:ext cx="612511" cy="612511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10</a:t>
                </a:r>
              </a:p>
            </p:txBody>
          </p:sp>
          <p:sp>
            <p:nvSpPr>
              <p:cNvPr id="61" name="Oval 60">
                <a:extLst>
                  <a:ext uri="{FF2B5EF4-FFF2-40B4-BE49-F238E27FC236}">
                    <a16:creationId xmlns:a16="http://schemas.microsoft.com/office/drawing/2014/main" id="{8E7364C8-CE67-2CDD-F323-1DB8BA6ED0FC}"/>
                  </a:ext>
                </a:extLst>
              </p:cNvPr>
              <p:cNvSpPr/>
              <p:nvPr/>
            </p:nvSpPr>
            <p:spPr>
              <a:xfrm>
                <a:off x="820352" y="3799360"/>
                <a:ext cx="612511" cy="612511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1</a:t>
                </a:r>
              </a:p>
            </p:txBody>
          </p:sp>
          <p:sp>
            <p:nvSpPr>
              <p:cNvPr id="62" name="Oval 61">
                <a:extLst>
                  <a:ext uri="{FF2B5EF4-FFF2-40B4-BE49-F238E27FC236}">
                    <a16:creationId xmlns:a16="http://schemas.microsoft.com/office/drawing/2014/main" id="{07B236FA-64A2-FF24-C027-2E1851FDA694}"/>
                  </a:ext>
                </a:extLst>
              </p:cNvPr>
              <p:cNvSpPr/>
              <p:nvPr/>
            </p:nvSpPr>
            <p:spPr>
              <a:xfrm>
                <a:off x="3555712" y="3697555"/>
                <a:ext cx="612511" cy="612511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16</a:t>
                </a:r>
              </a:p>
            </p:txBody>
          </p:sp>
          <p:sp>
            <p:nvSpPr>
              <p:cNvPr id="63" name="Oval 62">
                <a:extLst>
                  <a:ext uri="{FF2B5EF4-FFF2-40B4-BE49-F238E27FC236}">
                    <a16:creationId xmlns:a16="http://schemas.microsoft.com/office/drawing/2014/main" id="{2469DE87-EE49-BE73-3F23-F86634871488}"/>
                  </a:ext>
                </a:extLst>
              </p:cNvPr>
              <p:cNvSpPr/>
              <p:nvPr/>
            </p:nvSpPr>
            <p:spPr>
              <a:xfrm>
                <a:off x="131609" y="4530037"/>
                <a:ext cx="612511" cy="612511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0</a:t>
                </a:r>
              </a:p>
            </p:txBody>
          </p:sp>
          <p:cxnSp>
            <p:nvCxnSpPr>
              <p:cNvPr id="64" name="Straight Connector 63">
                <a:extLst>
                  <a:ext uri="{FF2B5EF4-FFF2-40B4-BE49-F238E27FC236}">
                    <a16:creationId xmlns:a16="http://schemas.microsoft.com/office/drawing/2014/main" id="{93B9DA36-B4DF-1C20-A4FD-670899389501}"/>
                  </a:ext>
                </a:extLst>
              </p:cNvPr>
              <p:cNvCxnSpPr>
                <a:cxnSpLocks/>
                <a:stCxn id="58" idx="3"/>
                <a:endCxn id="59" idx="7"/>
              </p:cNvCxnSpPr>
              <p:nvPr/>
            </p:nvCxnSpPr>
            <p:spPr>
              <a:xfrm flipH="1">
                <a:off x="2078883" y="2902558"/>
                <a:ext cx="270180" cy="230177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5" name="Straight Connector 64">
                <a:extLst>
                  <a:ext uri="{FF2B5EF4-FFF2-40B4-BE49-F238E27FC236}">
                    <a16:creationId xmlns:a16="http://schemas.microsoft.com/office/drawing/2014/main" id="{95C94700-070A-B561-8ADC-5D4F8C148F03}"/>
                  </a:ext>
                </a:extLst>
              </p:cNvPr>
              <p:cNvCxnSpPr>
                <a:cxnSpLocks/>
                <a:stCxn id="58" idx="5"/>
                <a:endCxn id="60" idx="1"/>
              </p:cNvCxnSpPr>
              <p:nvPr/>
            </p:nvCxnSpPr>
            <p:spPr>
              <a:xfrm>
                <a:off x="2782174" y="2902558"/>
                <a:ext cx="250727" cy="194617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6" name="Straight Connector 65">
                <a:extLst>
                  <a:ext uri="{FF2B5EF4-FFF2-40B4-BE49-F238E27FC236}">
                    <a16:creationId xmlns:a16="http://schemas.microsoft.com/office/drawing/2014/main" id="{A3319A1F-7FEA-B5E1-183D-B46A7BD98F7A}"/>
                  </a:ext>
                </a:extLst>
              </p:cNvPr>
              <p:cNvCxnSpPr>
                <a:stCxn id="61" idx="7"/>
                <a:endCxn id="59" idx="3"/>
              </p:cNvCxnSpPr>
              <p:nvPr/>
            </p:nvCxnSpPr>
            <p:spPr>
              <a:xfrm flipV="1">
                <a:off x="1343163" y="3565846"/>
                <a:ext cx="302609" cy="323214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7" name="Straight Connector 66">
                <a:extLst>
                  <a:ext uri="{FF2B5EF4-FFF2-40B4-BE49-F238E27FC236}">
                    <a16:creationId xmlns:a16="http://schemas.microsoft.com/office/drawing/2014/main" id="{AFDEE638-D040-5710-1D02-39AA593813D4}"/>
                  </a:ext>
                </a:extLst>
              </p:cNvPr>
              <p:cNvCxnSpPr>
                <a:cxnSpLocks/>
                <a:stCxn id="63" idx="7"/>
                <a:endCxn id="61" idx="3"/>
              </p:cNvCxnSpPr>
              <p:nvPr/>
            </p:nvCxnSpPr>
            <p:spPr>
              <a:xfrm flipV="1">
                <a:off x="654420" y="4322171"/>
                <a:ext cx="255632" cy="297566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8" name="Straight Connector 67">
                <a:extLst>
                  <a:ext uri="{FF2B5EF4-FFF2-40B4-BE49-F238E27FC236}">
                    <a16:creationId xmlns:a16="http://schemas.microsoft.com/office/drawing/2014/main" id="{54BFAE1A-394A-A2F5-3B40-B82D2E654900}"/>
                  </a:ext>
                </a:extLst>
              </p:cNvPr>
              <p:cNvCxnSpPr>
                <a:stCxn id="62" idx="1"/>
                <a:endCxn id="60" idx="5"/>
              </p:cNvCxnSpPr>
              <p:nvPr/>
            </p:nvCxnSpPr>
            <p:spPr>
              <a:xfrm flipH="1" flipV="1">
                <a:off x="3466012" y="3530286"/>
                <a:ext cx="179400" cy="256969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69" name="Oval 68">
              <a:extLst>
                <a:ext uri="{FF2B5EF4-FFF2-40B4-BE49-F238E27FC236}">
                  <a16:creationId xmlns:a16="http://schemas.microsoft.com/office/drawing/2014/main" id="{9FA0846D-5821-0C57-9E29-76E3C1337D8F}"/>
                </a:ext>
              </a:extLst>
            </p:cNvPr>
            <p:cNvSpPr/>
            <p:nvPr/>
          </p:nvSpPr>
          <p:spPr>
            <a:xfrm>
              <a:off x="7531290" y="2520224"/>
              <a:ext cx="612511" cy="612511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7</a:t>
              </a:r>
            </a:p>
          </p:txBody>
        </p:sp>
        <p:cxnSp>
          <p:nvCxnSpPr>
            <p:cNvPr id="70" name="Straight Connector 69">
              <a:extLst>
                <a:ext uri="{FF2B5EF4-FFF2-40B4-BE49-F238E27FC236}">
                  <a16:creationId xmlns:a16="http://schemas.microsoft.com/office/drawing/2014/main" id="{32250BAC-0A03-1B48-1E20-909F0F10479D}"/>
                </a:ext>
              </a:extLst>
            </p:cNvPr>
            <p:cNvCxnSpPr>
              <a:cxnSpLocks/>
              <a:stCxn id="69" idx="1"/>
              <a:endCxn id="59" idx="5"/>
            </p:cNvCxnSpPr>
            <p:nvPr/>
          </p:nvCxnSpPr>
          <p:spPr>
            <a:xfrm flipH="1" flipV="1">
              <a:off x="7360537" y="2389257"/>
              <a:ext cx="260453" cy="220667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" name="Group 2">
            <a:extLst>
              <a:ext uri="{FF2B5EF4-FFF2-40B4-BE49-F238E27FC236}">
                <a16:creationId xmlns:a16="http://schemas.microsoft.com/office/drawing/2014/main" id="{EBACDE4A-98B0-022C-87D8-15AEA4022316}"/>
              </a:ext>
            </a:extLst>
          </p:cNvPr>
          <p:cNvGrpSpPr/>
          <p:nvPr/>
        </p:nvGrpSpPr>
        <p:grpSpPr>
          <a:xfrm>
            <a:off x="2376685" y="3800627"/>
            <a:ext cx="4036614" cy="2762801"/>
            <a:chOff x="5413263" y="1203158"/>
            <a:chExt cx="4036614" cy="2762801"/>
          </a:xfrm>
        </p:grpSpPr>
        <p:grpSp>
          <p:nvGrpSpPr>
            <p:cNvPr id="4" name="Group 3">
              <a:extLst>
                <a:ext uri="{FF2B5EF4-FFF2-40B4-BE49-F238E27FC236}">
                  <a16:creationId xmlns:a16="http://schemas.microsoft.com/office/drawing/2014/main" id="{0CEFED0A-5C34-B6F0-549E-4E88321F4178}"/>
                </a:ext>
              </a:extLst>
            </p:cNvPr>
            <p:cNvGrpSpPr/>
            <p:nvPr/>
          </p:nvGrpSpPr>
          <p:grpSpPr>
            <a:xfrm>
              <a:off x="5413263" y="1203158"/>
              <a:ext cx="4036614" cy="2762801"/>
              <a:chOff x="131609" y="2379747"/>
              <a:chExt cx="4036614" cy="2762801"/>
            </a:xfrm>
          </p:grpSpPr>
          <p:sp>
            <p:nvSpPr>
              <p:cNvPr id="13" name="Oval 12">
                <a:extLst>
                  <a:ext uri="{FF2B5EF4-FFF2-40B4-BE49-F238E27FC236}">
                    <a16:creationId xmlns:a16="http://schemas.microsoft.com/office/drawing/2014/main" id="{C1714744-621D-F5E0-3846-0DE7B9124DEE}"/>
                  </a:ext>
                </a:extLst>
              </p:cNvPr>
              <p:cNvSpPr/>
              <p:nvPr/>
            </p:nvSpPr>
            <p:spPr>
              <a:xfrm>
                <a:off x="2259363" y="2379747"/>
                <a:ext cx="612511" cy="612511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7</a:t>
                </a:r>
              </a:p>
            </p:txBody>
          </p:sp>
          <p:sp>
            <p:nvSpPr>
              <p:cNvPr id="16" name="Oval 15">
                <a:extLst>
                  <a:ext uri="{FF2B5EF4-FFF2-40B4-BE49-F238E27FC236}">
                    <a16:creationId xmlns:a16="http://schemas.microsoft.com/office/drawing/2014/main" id="{EE982F01-E273-B8BE-B119-E2CC24AD0041}"/>
                  </a:ext>
                </a:extLst>
              </p:cNvPr>
              <p:cNvSpPr/>
              <p:nvPr/>
            </p:nvSpPr>
            <p:spPr>
              <a:xfrm>
                <a:off x="1556072" y="3043035"/>
                <a:ext cx="612511" cy="612511"/>
              </a:xfrm>
              <a:prstGeom prst="ellips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3</a:t>
                </a:r>
              </a:p>
            </p:txBody>
          </p:sp>
          <p:sp>
            <p:nvSpPr>
              <p:cNvPr id="18" name="Oval 17">
                <a:extLst>
                  <a:ext uri="{FF2B5EF4-FFF2-40B4-BE49-F238E27FC236}">
                    <a16:creationId xmlns:a16="http://schemas.microsoft.com/office/drawing/2014/main" id="{8860A6C0-91DB-9D6E-4E29-D2DA63F0461F}"/>
                  </a:ext>
                </a:extLst>
              </p:cNvPr>
              <p:cNvSpPr/>
              <p:nvPr/>
            </p:nvSpPr>
            <p:spPr>
              <a:xfrm>
                <a:off x="2943201" y="3007475"/>
                <a:ext cx="612511" cy="612511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10</a:t>
                </a:r>
              </a:p>
            </p:txBody>
          </p:sp>
          <p:sp>
            <p:nvSpPr>
              <p:cNvPr id="20" name="Oval 19">
                <a:extLst>
                  <a:ext uri="{FF2B5EF4-FFF2-40B4-BE49-F238E27FC236}">
                    <a16:creationId xmlns:a16="http://schemas.microsoft.com/office/drawing/2014/main" id="{0A5ED5B8-C63A-1E80-38DD-8981EBB048FF}"/>
                  </a:ext>
                </a:extLst>
              </p:cNvPr>
              <p:cNvSpPr/>
              <p:nvPr/>
            </p:nvSpPr>
            <p:spPr>
              <a:xfrm>
                <a:off x="820352" y="3799360"/>
                <a:ext cx="612511" cy="612511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1</a:t>
                </a:r>
              </a:p>
            </p:txBody>
          </p:sp>
          <p:sp>
            <p:nvSpPr>
              <p:cNvPr id="22" name="Oval 21">
                <a:extLst>
                  <a:ext uri="{FF2B5EF4-FFF2-40B4-BE49-F238E27FC236}">
                    <a16:creationId xmlns:a16="http://schemas.microsoft.com/office/drawing/2014/main" id="{21801A08-6C6E-24D9-1F1A-23D7CC5BB202}"/>
                  </a:ext>
                </a:extLst>
              </p:cNvPr>
              <p:cNvSpPr/>
              <p:nvPr/>
            </p:nvSpPr>
            <p:spPr>
              <a:xfrm>
                <a:off x="3555712" y="3697555"/>
                <a:ext cx="612511" cy="612511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16</a:t>
                </a:r>
              </a:p>
            </p:txBody>
          </p:sp>
          <p:sp>
            <p:nvSpPr>
              <p:cNvPr id="36" name="Oval 35">
                <a:extLst>
                  <a:ext uri="{FF2B5EF4-FFF2-40B4-BE49-F238E27FC236}">
                    <a16:creationId xmlns:a16="http://schemas.microsoft.com/office/drawing/2014/main" id="{3A063D3F-1277-6121-2D74-062102099201}"/>
                  </a:ext>
                </a:extLst>
              </p:cNvPr>
              <p:cNvSpPr/>
              <p:nvPr/>
            </p:nvSpPr>
            <p:spPr>
              <a:xfrm>
                <a:off x="131609" y="4530037"/>
                <a:ext cx="612511" cy="612511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0</a:t>
                </a:r>
              </a:p>
            </p:txBody>
          </p:sp>
          <p:cxnSp>
            <p:nvCxnSpPr>
              <p:cNvPr id="37" name="Straight Connector 36">
                <a:extLst>
                  <a:ext uri="{FF2B5EF4-FFF2-40B4-BE49-F238E27FC236}">
                    <a16:creationId xmlns:a16="http://schemas.microsoft.com/office/drawing/2014/main" id="{621B54F0-6F9E-6234-A5A1-BF7815089EA1}"/>
                  </a:ext>
                </a:extLst>
              </p:cNvPr>
              <p:cNvCxnSpPr>
                <a:cxnSpLocks/>
                <a:stCxn id="13" idx="3"/>
                <a:endCxn id="16" idx="7"/>
              </p:cNvCxnSpPr>
              <p:nvPr/>
            </p:nvCxnSpPr>
            <p:spPr>
              <a:xfrm flipH="1">
                <a:off x="2078883" y="2902558"/>
                <a:ext cx="270180" cy="230177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" name="Straight Connector 37">
                <a:extLst>
                  <a:ext uri="{FF2B5EF4-FFF2-40B4-BE49-F238E27FC236}">
                    <a16:creationId xmlns:a16="http://schemas.microsoft.com/office/drawing/2014/main" id="{85AF691C-C423-88A5-793D-69792CD41AA7}"/>
                  </a:ext>
                </a:extLst>
              </p:cNvPr>
              <p:cNvCxnSpPr>
                <a:cxnSpLocks/>
                <a:stCxn id="13" idx="5"/>
                <a:endCxn id="18" idx="1"/>
              </p:cNvCxnSpPr>
              <p:nvPr/>
            </p:nvCxnSpPr>
            <p:spPr>
              <a:xfrm>
                <a:off x="2782174" y="2902558"/>
                <a:ext cx="250727" cy="194617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" name="Straight Connector 38">
                <a:extLst>
                  <a:ext uri="{FF2B5EF4-FFF2-40B4-BE49-F238E27FC236}">
                    <a16:creationId xmlns:a16="http://schemas.microsoft.com/office/drawing/2014/main" id="{E50A1733-3E9B-E375-CD65-075CED3234CA}"/>
                  </a:ext>
                </a:extLst>
              </p:cNvPr>
              <p:cNvCxnSpPr>
                <a:stCxn id="20" idx="7"/>
                <a:endCxn id="16" idx="3"/>
              </p:cNvCxnSpPr>
              <p:nvPr/>
            </p:nvCxnSpPr>
            <p:spPr>
              <a:xfrm flipV="1">
                <a:off x="1343163" y="3565846"/>
                <a:ext cx="302609" cy="323214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" name="Straight Connector 39">
                <a:extLst>
                  <a:ext uri="{FF2B5EF4-FFF2-40B4-BE49-F238E27FC236}">
                    <a16:creationId xmlns:a16="http://schemas.microsoft.com/office/drawing/2014/main" id="{7397CF2A-3C8F-10A1-2382-29256DF9A85E}"/>
                  </a:ext>
                </a:extLst>
              </p:cNvPr>
              <p:cNvCxnSpPr>
                <a:cxnSpLocks/>
                <a:stCxn id="36" idx="7"/>
                <a:endCxn id="20" idx="3"/>
              </p:cNvCxnSpPr>
              <p:nvPr/>
            </p:nvCxnSpPr>
            <p:spPr>
              <a:xfrm flipV="1">
                <a:off x="654420" y="4322171"/>
                <a:ext cx="255632" cy="297566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1" name="Straight Connector 40">
                <a:extLst>
                  <a:ext uri="{FF2B5EF4-FFF2-40B4-BE49-F238E27FC236}">
                    <a16:creationId xmlns:a16="http://schemas.microsoft.com/office/drawing/2014/main" id="{BEDE9409-B167-DA3A-92F3-63FF2E4C3C11}"/>
                  </a:ext>
                </a:extLst>
              </p:cNvPr>
              <p:cNvCxnSpPr>
                <a:stCxn id="22" idx="1"/>
                <a:endCxn id="18" idx="5"/>
              </p:cNvCxnSpPr>
              <p:nvPr/>
            </p:nvCxnSpPr>
            <p:spPr>
              <a:xfrm flipH="1" flipV="1">
                <a:off x="3466012" y="3530286"/>
                <a:ext cx="179400" cy="256969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49CB6E68-1D64-B8A9-6FEF-CE6C62F71FBC}"/>
                </a:ext>
              </a:extLst>
            </p:cNvPr>
            <p:cNvSpPr/>
            <p:nvPr/>
          </p:nvSpPr>
          <p:spPr>
            <a:xfrm>
              <a:off x="7531290" y="2520224"/>
              <a:ext cx="612511" cy="612511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8</a:t>
              </a:r>
            </a:p>
          </p:txBody>
        </p: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DD59C2F0-D084-076D-73BD-249FCD714F8D}"/>
                </a:ext>
              </a:extLst>
            </p:cNvPr>
            <p:cNvCxnSpPr>
              <a:cxnSpLocks/>
              <a:stCxn id="9" idx="1"/>
              <a:endCxn id="16" idx="5"/>
            </p:cNvCxnSpPr>
            <p:nvPr/>
          </p:nvCxnSpPr>
          <p:spPr>
            <a:xfrm flipH="1" flipV="1">
              <a:off x="7360537" y="2389257"/>
              <a:ext cx="260453" cy="220667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74526342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EB08E2-751D-F879-3C45-BB45A60368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Aside: Why not use an array?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F2A5E47A-18BE-FF51-7E6C-F3393F2D6593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/>
                  <a:t>We represented a heap using an array, finding children/parents by index</a:t>
                </a:r>
              </a:p>
              <a:p>
                <a:r>
                  <a:rPr lang="en-US" dirty="0"/>
                  <a:t>We will represent BSTs with nodes and references. Why?</a:t>
                </a:r>
              </a:p>
              <a:p>
                <a:pPr lvl="1"/>
                <a:r>
                  <a:rPr lang="en-US" dirty="0"/>
                  <a:t>We might have “gaps” in our tree</a:t>
                </a:r>
              </a:p>
              <a:p>
                <a:pPr lvl="1"/>
                <a:r>
                  <a:rPr lang="en-US" dirty="0"/>
                  <a:t>Memory!</a:t>
                </a:r>
              </a:p>
              <a:p>
                <a:pPr lvl="2"/>
                <a14:m>
                  <m:oMath xmlns:m="http://schemas.openxmlformats.org/officeDocument/2006/math"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sup>
                    </m:sSup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F2A5E47A-18BE-FF51-7E6C-F3393F2D6593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43" t="-224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55992085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B2BD36-B9B4-B904-6568-7F4E476AC4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Find Operation (recursive)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B143F5-B6CB-752F-1E16-1BC1A8248E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71600"/>
            <a:ext cx="10515600" cy="5486399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dirty="0"/>
              <a:t>find(key, root){</a:t>
            </a:r>
          </a:p>
          <a:p>
            <a:pPr marL="0" indent="0">
              <a:buNone/>
            </a:pPr>
            <a:r>
              <a:rPr lang="en-US" dirty="0"/>
              <a:t>	if (root == Null){</a:t>
            </a:r>
          </a:p>
          <a:p>
            <a:pPr marL="0" indent="0">
              <a:buNone/>
            </a:pPr>
            <a:r>
              <a:rPr lang="en-US" dirty="0"/>
              <a:t>		return Null;</a:t>
            </a:r>
          </a:p>
          <a:p>
            <a:pPr marL="0" indent="0">
              <a:buNone/>
            </a:pPr>
            <a:r>
              <a:rPr lang="en-US" dirty="0"/>
              <a:t>	{</a:t>
            </a:r>
          </a:p>
          <a:p>
            <a:pPr marL="0" indent="0">
              <a:buNone/>
            </a:pPr>
            <a:r>
              <a:rPr lang="en-US" dirty="0"/>
              <a:t>	if (key == </a:t>
            </a:r>
            <a:r>
              <a:rPr lang="en-US" dirty="0" err="1"/>
              <a:t>root.key</a:t>
            </a:r>
            <a:r>
              <a:rPr lang="en-US" dirty="0"/>
              <a:t>){</a:t>
            </a:r>
          </a:p>
          <a:p>
            <a:pPr marL="0" indent="0">
              <a:buNone/>
            </a:pPr>
            <a:r>
              <a:rPr lang="en-US" dirty="0"/>
              <a:t>		return </a:t>
            </a:r>
            <a:r>
              <a:rPr lang="en-US" dirty="0" err="1"/>
              <a:t>root.value</a:t>
            </a:r>
            <a:r>
              <a:rPr lang="en-US" dirty="0"/>
              <a:t>;</a:t>
            </a:r>
          </a:p>
          <a:p>
            <a:pPr marL="0" indent="0">
              <a:buNone/>
            </a:pPr>
            <a:r>
              <a:rPr lang="en-US" dirty="0"/>
              <a:t>	}</a:t>
            </a:r>
          </a:p>
          <a:p>
            <a:pPr marL="0" indent="0">
              <a:buNone/>
            </a:pPr>
            <a:r>
              <a:rPr lang="en-US" dirty="0"/>
              <a:t>	if (key &lt; </a:t>
            </a:r>
            <a:r>
              <a:rPr lang="en-US" dirty="0" err="1"/>
              <a:t>root.key</a:t>
            </a:r>
            <a:r>
              <a:rPr lang="en-US" dirty="0"/>
              <a:t>){</a:t>
            </a:r>
          </a:p>
          <a:p>
            <a:pPr marL="0" indent="0">
              <a:buNone/>
            </a:pPr>
            <a:r>
              <a:rPr lang="en-US" dirty="0"/>
              <a:t>		return find(key, </a:t>
            </a:r>
            <a:r>
              <a:rPr lang="en-US" dirty="0" err="1"/>
              <a:t>root.left</a:t>
            </a:r>
            <a:r>
              <a:rPr lang="en-US" dirty="0"/>
              <a:t>);</a:t>
            </a:r>
          </a:p>
          <a:p>
            <a:pPr marL="0" indent="0">
              <a:buNone/>
            </a:pPr>
            <a:r>
              <a:rPr lang="en-US" dirty="0"/>
              <a:t>	}</a:t>
            </a:r>
          </a:p>
          <a:p>
            <a:pPr marL="0" indent="0">
              <a:buNone/>
            </a:pPr>
            <a:r>
              <a:rPr lang="en-US" dirty="0"/>
              <a:t>	if (key &gt; </a:t>
            </a:r>
            <a:r>
              <a:rPr lang="en-US" dirty="0" err="1"/>
              <a:t>root.key</a:t>
            </a:r>
            <a:r>
              <a:rPr lang="en-US" dirty="0"/>
              <a:t>){</a:t>
            </a:r>
          </a:p>
          <a:p>
            <a:pPr marL="0" indent="0">
              <a:buNone/>
            </a:pPr>
            <a:r>
              <a:rPr lang="en-US" dirty="0"/>
              <a:t>		return find(key, </a:t>
            </a:r>
            <a:r>
              <a:rPr lang="en-US" dirty="0" err="1"/>
              <a:t>root.right</a:t>
            </a:r>
            <a:r>
              <a:rPr lang="en-US" dirty="0"/>
              <a:t>);</a:t>
            </a:r>
          </a:p>
          <a:p>
            <a:pPr marL="0" indent="0">
              <a:buNone/>
            </a:pPr>
            <a:r>
              <a:rPr lang="en-US" dirty="0"/>
              <a:t>	} </a:t>
            </a:r>
          </a:p>
          <a:p>
            <a:pPr marL="0" indent="0">
              <a:buNone/>
            </a:pPr>
            <a:r>
              <a:rPr lang="en-US" dirty="0"/>
              <a:t>	return Null;</a:t>
            </a:r>
          </a:p>
          <a:p>
            <a:pPr marL="0" indent="0">
              <a:buNone/>
            </a:pPr>
            <a:r>
              <a:rPr lang="en-US" dirty="0"/>
              <a:t>}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9170735B-03F0-160D-23CF-0D614E00B4D4}"/>
              </a:ext>
            </a:extLst>
          </p:cNvPr>
          <p:cNvGrpSpPr/>
          <p:nvPr/>
        </p:nvGrpSpPr>
        <p:grpSpPr>
          <a:xfrm>
            <a:off x="7713520" y="365125"/>
            <a:ext cx="4036614" cy="2762801"/>
            <a:chOff x="5413263" y="1203158"/>
            <a:chExt cx="4036614" cy="2762801"/>
          </a:xfrm>
        </p:grpSpPr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F0A1F936-94E3-B970-9075-7FDD968CD1F3}"/>
                </a:ext>
              </a:extLst>
            </p:cNvPr>
            <p:cNvGrpSpPr/>
            <p:nvPr/>
          </p:nvGrpSpPr>
          <p:grpSpPr>
            <a:xfrm>
              <a:off x="5413263" y="1203158"/>
              <a:ext cx="4036614" cy="2762801"/>
              <a:chOff x="131609" y="2379747"/>
              <a:chExt cx="4036614" cy="2762801"/>
            </a:xfrm>
          </p:grpSpPr>
          <p:sp>
            <p:nvSpPr>
              <p:cNvPr id="8" name="Oval 7">
                <a:extLst>
                  <a:ext uri="{FF2B5EF4-FFF2-40B4-BE49-F238E27FC236}">
                    <a16:creationId xmlns:a16="http://schemas.microsoft.com/office/drawing/2014/main" id="{950B02B1-9B98-2BBC-8CE2-98986D25F159}"/>
                  </a:ext>
                </a:extLst>
              </p:cNvPr>
              <p:cNvSpPr/>
              <p:nvPr/>
            </p:nvSpPr>
            <p:spPr>
              <a:xfrm>
                <a:off x="2259363" y="2379747"/>
                <a:ext cx="612511" cy="612511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7</a:t>
                </a:r>
              </a:p>
            </p:txBody>
          </p:sp>
          <p:sp>
            <p:nvSpPr>
              <p:cNvPr id="9" name="Oval 8">
                <a:extLst>
                  <a:ext uri="{FF2B5EF4-FFF2-40B4-BE49-F238E27FC236}">
                    <a16:creationId xmlns:a16="http://schemas.microsoft.com/office/drawing/2014/main" id="{375DB836-C24D-B0D7-C861-32998C858A21}"/>
                  </a:ext>
                </a:extLst>
              </p:cNvPr>
              <p:cNvSpPr/>
              <p:nvPr/>
            </p:nvSpPr>
            <p:spPr>
              <a:xfrm>
                <a:off x="1556072" y="3043035"/>
                <a:ext cx="612511" cy="612511"/>
              </a:xfrm>
              <a:prstGeom prst="ellips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3</a:t>
                </a:r>
              </a:p>
            </p:txBody>
          </p:sp>
          <p:sp>
            <p:nvSpPr>
              <p:cNvPr id="10" name="Oval 9">
                <a:extLst>
                  <a:ext uri="{FF2B5EF4-FFF2-40B4-BE49-F238E27FC236}">
                    <a16:creationId xmlns:a16="http://schemas.microsoft.com/office/drawing/2014/main" id="{B0170677-49FE-DA4D-C375-3C8BA0C66CFA}"/>
                  </a:ext>
                </a:extLst>
              </p:cNvPr>
              <p:cNvSpPr/>
              <p:nvPr/>
            </p:nvSpPr>
            <p:spPr>
              <a:xfrm>
                <a:off x="2943201" y="3007475"/>
                <a:ext cx="612511" cy="612511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10</a:t>
                </a:r>
              </a:p>
            </p:txBody>
          </p:sp>
          <p:sp>
            <p:nvSpPr>
              <p:cNvPr id="11" name="Oval 10">
                <a:extLst>
                  <a:ext uri="{FF2B5EF4-FFF2-40B4-BE49-F238E27FC236}">
                    <a16:creationId xmlns:a16="http://schemas.microsoft.com/office/drawing/2014/main" id="{434C13F0-4203-47AB-2431-B2ED32886F93}"/>
                  </a:ext>
                </a:extLst>
              </p:cNvPr>
              <p:cNvSpPr/>
              <p:nvPr/>
            </p:nvSpPr>
            <p:spPr>
              <a:xfrm>
                <a:off x="820352" y="3799360"/>
                <a:ext cx="612511" cy="612511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1</a:t>
                </a:r>
              </a:p>
            </p:txBody>
          </p:sp>
          <p:sp>
            <p:nvSpPr>
              <p:cNvPr id="12" name="Oval 11">
                <a:extLst>
                  <a:ext uri="{FF2B5EF4-FFF2-40B4-BE49-F238E27FC236}">
                    <a16:creationId xmlns:a16="http://schemas.microsoft.com/office/drawing/2014/main" id="{1AFBCF91-BBF7-4271-9169-45F56648DD71}"/>
                  </a:ext>
                </a:extLst>
              </p:cNvPr>
              <p:cNvSpPr/>
              <p:nvPr/>
            </p:nvSpPr>
            <p:spPr>
              <a:xfrm>
                <a:off x="3555712" y="3697555"/>
                <a:ext cx="612511" cy="612511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16</a:t>
                </a:r>
              </a:p>
            </p:txBody>
          </p:sp>
          <p:sp>
            <p:nvSpPr>
              <p:cNvPr id="13" name="Oval 12">
                <a:extLst>
                  <a:ext uri="{FF2B5EF4-FFF2-40B4-BE49-F238E27FC236}">
                    <a16:creationId xmlns:a16="http://schemas.microsoft.com/office/drawing/2014/main" id="{5AC532E5-2A85-D663-8446-585A13F92E62}"/>
                  </a:ext>
                </a:extLst>
              </p:cNvPr>
              <p:cNvSpPr/>
              <p:nvPr/>
            </p:nvSpPr>
            <p:spPr>
              <a:xfrm>
                <a:off x="131609" y="4530037"/>
                <a:ext cx="612511" cy="612511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0</a:t>
                </a:r>
              </a:p>
            </p:txBody>
          </p:sp>
          <p:cxnSp>
            <p:nvCxnSpPr>
              <p:cNvPr id="14" name="Straight Connector 13">
                <a:extLst>
                  <a:ext uri="{FF2B5EF4-FFF2-40B4-BE49-F238E27FC236}">
                    <a16:creationId xmlns:a16="http://schemas.microsoft.com/office/drawing/2014/main" id="{B09125AD-9B5C-7493-9272-2F1DA89CE01F}"/>
                  </a:ext>
                </a:extLst>
              </p:cNvPr>
              <p:cNvCxnSpPr>
                <a:cxnSpLocks/>
                <a:stCxn id="8" idx="3"/>
                <a:endCxn id="9" idx="7"/>
              </p:cNvCxnSpPr>
              <p:nvPr/>
            </p:nvCxnSpPr>
            <p:spPr>
              <a:xfrm flipH="1">
                <a:off x="2078883" y="2902558"/>
                <a:ext cx="270180" cy="230177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" name="Straight Connector 14">
                <a:extLst>
                  <a:ext uri="{FF2B5EF4-FFF2-40B4-BE49-F238E27FC236}">
                    <a16:creationId xmlns:a16="http://schemas.microsoft.com/office/drawing/2014/main" id="{A593D686-AF2B-E9E1-76F6-D11031779EE4}"/>
                  </a:ext>
                </a:extLst>
              </p:cNvPr>
              <p:cNvCxnSpPr>
                <a:cxnSpLocks/>
                <a:stCxn id="8" idx="5"/>
                <a:endCxn id="10" idx="1"/>
              </p:cNvCxnSpPr>
              <p:nvPr/>
            </p:nvCxnSpPr>
            <p:spPr>
              <a:xfrm>
                <a:off x="2782174" y="2902558"/>
                <a:ext cx="250727" cy="194617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" name="Straight Connector 15">
                <a:extLst>
                  <a:ext uri="{FF2B5EF4-FFF2-40B4-BE49-F238E27FC236}">
                    <a16:creationId xmlns:a16="http://schemas.microsoft.com/office/drawing/2014/main" id="{97955860-35DB-B2E4-DCE1-B378FA7BC357}"/>
                  </a:ext>
                </a:extLst>
              </p:cNvPr>
              <p:cNvCxnSpPr>
                <a:stCxn id="11" idx="7"/>
                <a:endCxn id="9" idx="3"/>
              </p:cNvCxnSpPr>
              <p:nvPr/>
            </p:nvCxnSpPr>
            <p:spPr>
              <a:xfrm flipV="1">
                <a:off x="1343163" y="3565846"/>
                <a:ext cx="302609" cy="323214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" name="Straight Connector 16">
                <a:extLst>
                  <a:ext uri="{FF2B5EF4-FFF2-40B4-BE49-F238E27FC236}">
                    <a16:creationId xmlns:a16="http://schemas.microsoft.com/office/drawing/2014/main" id="{D523286C-EC12-D977-43D0-51802A0AC727}"/>
                  </a:ext>
                </a:extLst>
              </p:cNvPr>
              <p:cNvCxnSpPr>
                <a:cxnSpLocks/>
                <a:stCxn id="13" idx="7"/>
                <a:endCxn id="11" idx="3"/>
              </p:cNvCxnSpPr>
              <p:nvPr/>
            </p:nvCxnSpPr>
            <p:spPr>
              <a:xfrm flipV="1">
                <a:off x="654420" y="4322171"/>
                <a:ext cx="255632" cy="297566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" name="Straight Connector 17">
                <a:extLst>
                  <a:ext uri="{FF2B5EF4-FFF2-40B4-BE49-F238E27FC236}">
                    <a16:creationId xmlns:a16="http://schemas.microsoft.com/office/drawing/2014/main" id="{C3623BC4-097B-A907-A1CC-F4A3083684DE}"/>
                  </a:ext>
                </a:extLst>
              </p:cNvPr>
              <p:cNvCxnSpPr>
                <a:stCxn id="12" idx="1"/>
                <a:endCxn id="10" idx="5"/>
              </p:cNvCxnSpPr>
              <p:nvPr/>
            </p:nvCxnSpPr>
            <p:spPr>
              <a:xfrm flipH="1" flipV="1">
                <a:off x="3466012" y="3530286"/>
                <a:ext cx="179400" cy="256969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6" name="Oval 5">
              <a:extLst>
                <a:ext uri="{FF2B5EF4-FFF2-40B4-BE49-F238E27FC236}">
                  <a16:creationId xmlns:a16="http://schemas.microsoft.com/office/drawing/2014/main" id="{7F637BB8-2207-4532-477F-45453B8D7C43}"/>
                </a:ext>
              </a:extLst>
            </p:cNvPr>
            <p:cNvSpPr/>
            <p:nvPr/>
          </p:nvSpPr>
          <p:spPr>
            <a:xfrm>
              <a:off x="7531290" y="2520224"/>
              <a:ext cx="612511" cy="612511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6</a:t>
              </a:r>
            </a:p>
          </p:txBody>
        </p:sp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C3B42508-3220-7F2F-F806-D6A321054F05}"/>
                </a:ext>
              </a:extLst>
            </p:cNvPr>
            <p:cNvCxnSpPr>
              <a:cxnSpLocks/>
              <a:stCxn id="6" idx="1"/>
              <a:endCxn id="9" idx="5"/>
            </p:cNvCxnSpPr>
            <p:nvPr/>
          </p:nvCxnSpPr>
          <p:spPr>
            <a:xfrm flipH="1" flipV="1">
              <a:off x="7360537" y="2389257"/>
              <a:ext cx="260453" cy="220667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68091753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B2BD36-B9B4-B904-6568-7F4E476AC4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Find Operation (iterative)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B143F5-B6CB-752F-1E16-1BC1A8248E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71600"/>
            <a:ext cx="10515600" cy="5486399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dirty="0"/>
              <a:t>find(key, root){</a:t>
            </a:r>
          </a:p>
          <a:p>
            <a:pPr marL="0" indent="0">
              <a:buNone/>
            </a:pPr>
            <a:r>
              <a:rPr lang="en-US" dirty="0"/>
              <a:t>	while (root != Null &amp;&amp; key != </a:t>
            </a:r>
            <a:r>
              <a:rPr lang="en-US" dirty="0" err="1"/>
              <a:t>root.key</a:t>
            </a:r>
            <a:r>
              <a:rPr lang="en-US" dirty="0"/>
              <a:t>){</a:t>
            </a:r>
          </a:p>
          <a:p>
            <a:pPr marL="0" indent="0">
              <a:buNone/>
            </a:pPr>
            <a:r>
              <a:rPr lang="en-US" dirty="0"/>
              <a:t>		if (key &lt; </a:t>
            </a:r>
            <a:r>
              <a:rPr lang="en-US" dirty="0" err="1"/>
              <a:t>root.key</a:t>
            </a:r>
            <a:r>
              <a:rPr lang="en-US" dirty="0"/>
              <a:t>){</a:t>
            </a:r>
          </a:p>
          <a:p>
            <a:pPr marL="0" indent="0">
              <a:buNone/>
            </a:pPr>
            <a:r>
              <a:rPr lang="en-US" dirty="0"/>
              <a:t>			root = </a:t>
            </a:r>
            <a:r>
              <a:rPr lang="en-US" dirty="0" err="1"/>
              <a:t>root.left</a:t>
            </a:r>
            <a:r>
              <a:rPr lang="en-US" dirty="0"/>
              <a:t>;</a:t>
            </a:r>
          </a:p>
          <a:p>
            <a:pPr marL="0" indent="0">
              <a:buNone/>
            </a:pPr>
            <a:r>
              <a:rPr lang="en-US" dirty="0"/>
              <a:t>		}</a:t>
            </a:r>
          </a:p>
          <a:p>
            <a:pPr marL="0" indent="0">
              <a:buNone/>
            </a:pPr>
            <a:r>
              <a:rPr lang="en-US" dirty="0"/>
              <a:t>		else if (key &gt; </a:t>
            </a:r>
            <a:r>
              <a:rPr lang="en-US" dirty="0" err="1"/>
              <a:t>root.key</a:t>
            </a:r>
            <a:r>
              <a:rPr lang="en-US" dirty="0"/>
              <a:t>){</a:t>
            </a:r>
          </a:p>
          <a:p>
            <a:pPr marL="0" indent="0">
              <a:buNone/>
            </a:pPr>
            <a:r>
              <a:rPr lang="en-US" dirty="0"/>
              <a:t>			root = </a:t>
            </a:r>
            <a:r>
              <a:rPr lang="en-US" dirty="0" err="1"/>
              <a:t>root.right</a:t>
            </a:r>
            <a:r>
              <a:rPr lang="en-US" dirty="0"/>
              <a:t>;</a:t>
            </a:r>
          </a:p>
          <a:p>
            <a:pPr marL="0" indent="0">
              <a:buNone/>
            </a:pPr>
            <a:r>
              <a:rPr lang="en-US" dirty="0"/>
              <a:t>		}</a:t>
            </a:r>
          </a:p>
          <a:p>
            <a:pPr marL="0" indent="0">
              <a:buNone/>
            </a:pPr>
            <a:r>
              <a:rPr lang="en-US" dirty="0"/>
              <a:t>	}</a:t>
            </a:r>
          </a:p>
          <a:p>
            <a:pPr marL="0" indent="0">
              <a:buNone/>
            </a:pPr>
            <a:r>
              <a:rPr lang="en-US" dirty="0"/>
              <a:t>	if (root == Null){</a:t>
            </a:r>
          </a:p>
          <a:p>
            <a:pPr marL="0" indent="0">
              <a:buNone/>
            </a:pPr>
            <a:r>
              <a:rPr lang="en-US" dirty="0"/>
              <a:t>		return Null;</a:t>
            </a:r>
          </a:p>
          <a:p>
            <a:pPr marL="0" indent="0">
              <a:buNone/>
            </a:pPr>
            <a:r>
              <a:rPr lang="en-US" dirty="0"/>
              <a:t>	}</a:t>
            </a:r>
          </a:p>
          <a:p>
            <a:pPr marL="0" indent="0">
              <a:buNone/>
            </a:pPr>
            <a:r>
              <a:rPr lang="en-US" dirty="0"/>
              <a:t>	return </a:t>
            </a:r>
            <a:r>
              <a:rPr lang="en-US" dirty="0" err="1"/>
              <a:t>root.value</a:t>
            </a:r>
            <a:r>
              <a:rPr lang="en-US" dirty="0"/>
              <a:t>;</a:t>
            </a:r>
          </a:p>
          <a:p>
            <a:pPr marL="0" indent="0">
              <a:buNone/>
            </a:pPr>
            <a:r>
              <a:rPr lang="en-US" dirty="0"/>
              <a:t>}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9170735B-03F0-160D-23CF-0D614E00B4D4}"/>
              </a:ext>
            </a:extLst>
          </p:cNvPr>
          <p:cNvGrpSpPr/>
          <p:nvPr/>
        </p:nvGrpSpPr>
        <p:grpSpPr>
          <a:xfrm>
            <a:off x="7713520" y="365125"/>
            <a:ext cx="4036614" cy="2762801"/>
            <a:chOff x="5413263" y="1203158"/>
            <a:chExt cx="4036614" cy="2762801"/>
          </a:xfrm>
        </p:grpSpPr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F0A1F936-94E3-B970-9075-7FDD968CD1F3}"/>
                </a:ext>
              </a:extLst>
            </p:cNvPr>
            <p:cNvGrpSpPr/>
            <p:nvPr/>
          </p:nvGrpSpPr>
          <p:grpSpPr>
            <a:xfrm>
              <a:off x="5413263" y="1203158"/>
              <a:ext cx="4036614" cy="2762801"/>
              <a:chOff x="131609" y="2379747"/>
              <a:chExt cx="4036614" cy="2762801"/>
            </a:xfrm>
          </p:grpSpPr>
          <p:sp>
            <p:nvSpPr>
              <p:cNvPr id="8" name="Oval 7">
                <a:extLst>
                  <a:ext uri="{FF2B5EF4-FFF2-40B4-BE49-F238E27FC236}">
                    <a16:creationId xmlns:a16="http://schemas.microsoft.com/office/drawing/2014/main" id="{950B02B1-9B98-2BBC-8CE2-98986D25F159}"/>
                  </a:ext>
                </a:extLst>
              </p:cNvPr>
              <p:cNvSpPr/>
              <p:nvPr/>
            </p:nvSpPr>
            <p:spPr>
              <a:xfrm>
                <a:off x="2259363" y="2379747"/>
                <a:ext cx="612511" cy="612511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7</a:t>
                </a:r>
              </a:p>
            </p:txBody>
          </p:sp>
          <p:sp>
            <p:nvSpPr>
              <p:cNvPr id="9" name="Oval 8">
                <a:extLst>
                  <a:ext uri="{FF2B5EF4-FFF2-40B4-BE49-F238E27FC236}">
                    <a16:creationId xmlns:a16="http://schemas.microsoft.com/office/drawing/2014/main" id="{375DB836-C24D-B0D7-C861-32998C858A21}"/>
                  </a:ext>
                </a:extLst>
              </p:cNvPr>
              <p:cNvSpPr/>
              <p:nvPr/>
            </p:nvSpPr>
            <p:spPr>
              <a:xfrm>
                <a:off x="1556072" y="3043035"/>
                <a:ext cx="612511" cy="612511"/>
              </a:xfrm>
              <a:prstGeom prst="ellips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3</a:t>
                </a:r>
              </a:p>
            </p:txBody>
          </p:sp>
          <p:sp>
            <p:nvSpPr>
              <p:cNvPr id="10" name="Oval 9">
                <a:extLst>
                  <a:ext uri="{FF2B5EF4-FFF2-40B4-BE49-F238E27FC236}">
                    <a16:creationId xmlns:a16="http://schemas.microsoft.com/office/drawing/2014/main" id="{B0170677-49FE-DA4D-C375-3C8BA0C66CFA}"/>
                  </a:ext>
                </a:extLst>
              </p:cNvPr>
              <p:cNvSpPr/>
              <p:nvPr/>
            </p:nvSpPr>
            <p:spPr>
              <a:xfrm>
                <a:off x="2943201" y="3007475"/>
                <a:ext cx="612511" cy="612511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10</a:t>
                </a:r>
              </a:p>
            </p:txBody>
          </p:sp>
          <p:sp>
            <p:nvSpPr>
              <p:cNvPr id="11" name="Oval 10">
                <a:extLst>
                  <a:ext uri="{FF2B5EF4-FFF2-40B4-BE49-F238E27FC236}">
                    <a16:creationId xmlns:a16="http://schemas.microsoft.com/office/drawing/2014/main" id="{434C13F0-4203-47AB-2431-B2ED32886F93}"/>
                  </a:ext>
                </a:extLst>
              </p:cNvPr>
              <p:cNvSpPr/>
              <p:nvPr/>
            </p:nvSpPr>
            <p:spPr>
              <a:xfrm>
                <a:off x="820352" y="3799360"/>
                <a:ext cx="612511" cy="612511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1</a:t>
                </a:r>
              </a:p>
            </p:txBody>
          </p:sp>
          <p:sp>
            <p:nvSpPr>
              <p:cNvPr id="12" name="Oval 11">
                <a:extLst>
                  <a:ext uri="{FF2B5EF4-FFF2-40B4-BE49-F238E27FC236}">
                    <a16:creationId xmlns:a16="http://schemas.microsoft.com/office/drawing/2014/main" id="{1AFBCF91-BBF7-4271-9169-45F56648DD71}"/>
                  </a:ext>
                </a:extLst>
              </p:cNvPr>
              <p:cNvSpPr/>
              <p:nvPr/>
            </p:nvSpPr>
            <p:spPr>
              <a:xfrm>
                <a:off x="3555712" y="3697555"/>
                <a:ext cx="612511" cy="612511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16</a:t>
                </a:r>
              </a:p>
            </p:txBody>
          </p:sp>
          <p:sp>
            <p:nvSpPr>
              <p:cNvPr id="13" name="Oval 12">
                <a:extLst>
                  <a:ext uri="{FF2B5EF4-FFF2-40B4-BE49-F238E27FC236}">
                    <a16:creationId xmlns:a16="http://schemas.microsoft.com/office/drawing/2014/main" id="{5AC532E5-2A85-D663-8446-585A13F92E62}"/>
                  </a:ext>
                </a:extLst>
              </p:cNvPr>
              <p:cNvSpPr/>
              <p:nvPr/>
            </p:nvSpPr>
            <p:spPr>
              <a:xfrm>
                <a:off x="131609" y="4530037"/>
                <a:ext cx="612511" cy="612511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0</a:t>
                </a:r>
              </a:p>
            </p:txBody>
          </p:sp>
          <p:cxnSp>
            <p:nvCxnSpPr>
              <p:cNvPr id="14" name="Straight Connector 13">
                <a:extLst>
                  <a:ext uri="{FF2B5EF4-FFF2-40B4-BE49-F238E27FC236}">
                    <a16:creationId xmlns:a16="http://schemas.microsoft.com/office/drawing/2014/main" id="{B09125AD-9B5C-7493-9272-2F1DA89CE01F}"/>
                  </a:ext>
                </a:extLst>
              </p:cNvPr>
              <p:cNvCxnSpPr>
                <a:cxnSpLocks/>
                <a:stCxn id="8" idx="3"/>
                <a:endCxn id="9" idx="7"/>
              </p:cNvCxnSpPr>
              <p:nvPr/>
            </p:nvCxnSpPr>
            <p:spPr>
              <a:xfrm flipH="1">
                <a:off x="2078883" y="2902558"/>
                <a:ext cx="270180" cy="230177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" name="Straight Connector 14">
                <a:extLst>
                  <a:ext uri="{FF2B5EF4-FFF2-40B4-BE49-F238E27FC236}">
                    <a16:creationId xmlns:a16="http://schemas.microsoft.com/office/drawing/2014/main" id="{A593D686-AF2B-E9E1-76F6-D11031779EE4}"/>
                  </a:ext>
                </a:extLst>
              </p:cNvPr>
              <p:cNvCxnSpPr>
                <a:cxnSpLocks/>
                <a:stCxn id="8" idx="5"/>
                <a:endCxn id="10" idx="1"/>
              </p:cNvCxnSpPr>
              <p:nvPr/>
            </p:nvCxnSpPr>
            <p:spPr>
              <a:xfrm>
                <a:off x="2782174" y="2902558"/>
                <a:ext cx="250727" cy="194617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" name="Straight Connector 15">
                <a:extLst>
                  <a:ext uri="{FF2B5EF4-FFF2-40B4-BE49-F238E27FC236}">
                    <a16:creationId xmlns:a16="http://schemas.microsoft.com/office/drawing/2014/main" id="{97955860-35DB-B2E4-DCE1-B378FA7BC357}"/>
                  </a:ext>
                </a:extLst>
              </p:cNvPr>
              <p:cNvCxnSpPr>
                <a:stCxn id="11" idx="7"/>
                <a:endCxn id="9" idx="3"/>
              </p:cNvCxnSpPr>
              <p:nvPr/>
            </p:nvCxnSpPr>
            <p:spPr>
              <a:xfrm flipV="1">
                <a:off x="1343163" y="3565846"/>
                <a:ext cx="302609" cy="323214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" name="Straight Connector 16">
                <a:extLst>
                  <a:ext uri="{FF2B5EF4-FFF2-40B4-BE49-F238E27FC236}">
                    <a16:creationId xmlns:a16="http://schemas.microsoft.com/office/drawing/2014/main" id="{D523286C-EC12-D977-43D0-51802A0AC727}"/>
                  </a:ext>
                </a:extLst>
              </p:cNvPr>
              <p:cNvCxnSpPr>
                <a:cxnSpLocks/>
                <a:stCxn id="13" idx="7"/>
                <a:endCxn id="11" idx="3"/>
              </p:cNvCxnSpPr>
              <p:nvPr/>
            </p:nvCxnSpPr>
            <p:spPr>
              <a:xfrm flipV="1">
                <a:off x="654420" y="4322171"/>
                <a:ext cx="255632" cy="297566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" name="Straight Connector 17">
                <a:extLst>
                  <a:ext uri="{FF2B5EF4-FFF2-40B4-BE49-F238E27FC236}">
                    <a16:creationId xmlns:a16="http://schemas.microsoft.com/office/drawing/2014/main" id="{C3623BC4-097B-A907-A1CC-F4A3083684DE}"/>
                  </a:ext>
                </a:extLst>
              </p:cNvPr>
              <p:cNvCxnSpPr>
                <a:stCxn id="12" idx="1"/>
                <a:endCxn id="10" idx="5"/>
              </p:cNvCxnSpPr>
              <p:nvPr/>
            </p:nvCxnSpPr>
            <p:spPr>
              <a:xfrm flipH="1" flipV="1">
                <a:off x="3466012" y="3530286"/>
                <a:ext cx="179400" cy="256969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6" name="Oval 5">
              <a:extLst>
                <a:ext uri="{FF2B5EF4-FFF2-40B4-BE49-F238E27FC236}">
                  <a16:creationId xmlns:a16="http://schemas.microsoft.com/office/drawing/2014/main" id="{7F637BB8-2207-4532-477F-45453B8D7C43}"/>
                </a:ext>
              </a:extLst>
            </p:cNvPr>
            <p:cNvSpPr/>
            <p:nvPr/>
          </p:nvSpPr>
          <p:spPr>
            <a:xfrm>
              <a:off x="7531290" y="2520224"/>
              <a:ext cx="612511" cy="612511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6</a:t>
              </a:r>
            </a:p>
          </p:txBody>
        </p:sp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C3B42508-3220-7F2F-F806-D6A321054F05}"/>
                </a:ext>
              </a:extLst>
            </p:cNvPr>
            <p:cNvCxnSpPr>
              <a:cxnSpLocks/>
              <a:stCxn id="6" idx="1"/>
              <a:endCxn id="9" idx="5"/>
            </p:cNvCxnSpPr>
            <p:nvPr/>
          </p:nvCxnSpPr>
          <p:spPr>
            <a:xfrm flipH="1" flipV="1">
              <a:off x="7360537" y="2389257"/>
              <a:ext cx="260453" cy="220667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16683590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B2BD36-B9B4-B904-6568-7F4E476AC4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14325"/>
            <a:ext cx="10515600" cy="1325563"/>
          </a:xfrm>
        </p:spPr>
        <p:txBody>
          <a:bodyPr/>
          <a:lstStyle/>
          <a:p>
            <a:r>
              <a:rPr lang="en-US" dirty="0"/>
              <a:t>Insert Operation (recursive)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B143F5-B6CB-752F-1E16-1BC1A8248E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7960" y="1371600"/>
            <a:ext cx="10515600" cy="5486399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/>
              <a:t>insert(key, value, root){</a:t>
            </a:r>
          </a:p>
          <a:p>
            <a:pPr marL="0" indent="0">
              <a:buNone/>
            </a:pPr>
            <a:r>
              <a:rPr lang="en-US" dirty="0"/>
              <a:t>	root = </a:t>
            </a:r>
            <a:r>
              <a:rPr lang="en-US" dirty="0" err="1"/>
              <a:t>insertHelper</a:t>
            </a:r>
            <a:r>
              <a:rPr lang="en-US" dirty="0"/>
              <a:t>(key, value, root);		</a:t>
            </a:r>
          </a:p>
          <a:p>
            <a:pPr marL="0" indent="0">
              <a:buNone/>
            </a:pPr>
            <a:r>
              <a:rPr lang="en-US" dirty="0"/>
              <a:t>}</a:t>
            </a:r>
          </a:p>
          <a:p>
            <a:pPr marL="0" indent="0">
              <a:buNone/>
            </a:pPr>
            <a:r>
              <a:rPr lang="en-US" dirty="0" err="1"/>
              <a:t>insertHelper</a:t>
            </a:r>
            <a:r>
              <a:rPr lang="en-US" dirty="0"/>
              <a:t>(key, value, root){</a:t>
            </a:r>
          </a:p>
          <a:p>
            <a:pPr marL="0" indent="0">
              <a:buNone/>
            </a:pPr>
            <a:r>
              <a:rPr lang="en-US" dirty="0"/>
              <a:t>	if(root == null)</a:t>
            </a:r>
          </a:p>
          <a:p>
            <a:pPr marL="0" indent="0">
              <a:buNone/>
            </a:pPr>
            <a:r>
              <a:rPr lang="en-US" dirty="0"/>
              <a:t>		return new Node(key, value);</a:t>
            </a:r>
          </a:p>
          <a:p>
            <a:pPr marL="0" indent="0">
              <a:buNone/>
            </a:pPr>
            <a:r>
              <a:rPr lang="en-US" dirty="0"/>
              <a:t>	if (</a:t>
            </a:r>
            <a:r>
              <a:rPr lang="en-US" dirty="0" err="1"/>
              <a:t>root.key</a:t>
            </a:r>
            <a:r>
              <a:rPr lang="en-US" dirty="0"/>
              <a:t> &lt; key)</a:t>
            </a:r>
          </a:p>
          <a:p>
            <a:pPr marL="0" indent="0">
              <a:buNone/>
            </a:pPr>
            <a:r>
              <a:rPr lang="en-US" dirty="0"/>
              <a:t>		</a:t>
            </a:r>
            <a:r>
              <a:rPr lang="en-US" dirty="0" err="1"/>
              <a:t>root.right</a:t>
            </a:r>
            <a:r>
              <a:rPr lang="en-US" dirty="0"/>
              <a:t> = </a:t>
            </a:r>
            <a:r>
              <a:rPr lang="en-US" dirty="0" err="1"/>
              <a:t>insertHelper</a:t>
            </a:r>
            <a:r>
              <a:rPr lang="en-US" dirty="0"/>
              <a:t>(key, value, </a:t>
            </a:r>
            <a:r>
              <a:rPr lang="en-US" dirty="0" err="1"/>
              <a:t>root.right</a:t>
            </a:r>
            <a:r>
              <a:rPr lang="en-US" dirty="0"/>
              <a:t>);</a:t>
            </a:r>
          </a:p>
          <a:p>
            <a:pPr marL="0" indent="0">
              <a:buNone/>
            </a:pPr>
            <a:r>
              <a:rPr lang="en-US" dirty="0"/>
              <a:t>	else</a:t>
            </a:r>
          </a:p>
          <a:p>
            <a:pPr marL="0" indent="0">
              <a:buNone/>
            </a:pPr>
            <a:r>
              <a:rPr lang="en-US" dirty="0"/>
              <a:t>		</a:t>
            </a:r>
            <a:r>
              <a:rPr lang="en-US" dirty="0" err="1"/>
              <a:t>root.left</a:t>
            </a:r>
            <a:r>
              <a:rPr lang="en-US" dirty="0"/>
              <a:t> = </a:t>
            </a:r>
            <a:r>
              <a:rPr lang="en-US" dirty="0" err="1"/>
              <a:t>insertHelper</a:t>
            </a:r>
            <a:r>
              <a:rPr lang="en-US" dirty="0"/>
              <a:t>(key, value, </a:t>
            </a:r>
            <a:r>
              <a:rPr lang="en-US" dirty="0" err="1"/>
              <a:t>root.left</a:t>
            </a:r>
            <a:r>
              <a:rPr lang="en-US" dirty="0"/>
              <a:t>);</a:t>
            </a:r>
          </a:p>
          <a:p>
            <a:pPr marL="0" indent="0">
              <a:buNone/>
            </a:pPr>
            <a:r>
              <a:rPr lang="en-US" dirty="0"/>
              <a:t>	return root;</a:t>
            </a:r>
          </a:p>
          <a:p>
            <a:pPr marL="0" indent="0">
              <a:buNone/>
            </a:pPr>
            <a:r>
              <a:rPr lang="en-US" dirty="0"/>
              <a:t>}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9170735B-03F0-160D-23CF-0D614E00B4D4}"/>
              </a:ext>
            </a:extLst>
          </p:cNvPr>
          <p:cNvGrpSpPr/>
          <p:nvPr/>
        </p:nvGrpSpPr>
        <p:grpSpPr>
          <a:xfrm>
            <a:off x="8079280" y="365125"/>
            <a:ext cx="4036614" cy="2762801"/>
            <a:chOff x="5413263" y="1203158"/>
            <a:chExt cx="4036614" cy="2762801"/>
          </a:xfrm>
        </p:grpSpPr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F0A1F936-94E3-B970-9075-7FDD968CD1F3}"/>
                </a:ext>
              </a:extLst>
            </p:cNvPr>
            <p:cNvGrpSpPr/>
            <p:nvPr/>
          </p:nvGrpSpPr>
          <p:grpSpPr>
            <a:xfrm>
              <a:off x="5413263" y="1203158"/>
              <a:ext cx="4036614" cy="2762801"/>
              <a:chOff x="131609" y="2379747"/>
              <a:chExt cx="4036614" cy="2762801"/>
            </a:xfrm>
          </p:grpSpPr>
          <p:sp>
            <p:nvSpPr>
              <p:cNvPr id="8" name="Oval 7">
                <a:extLst>
                  <a:ext uri="{FF2B5EF4-FFF2-40B4-BE49-F238E27FC236}">
                    <a16:creationId xmlns:a16="http://schemas.microsoft.com/office/drawing/2014/main" id="{950B02B1-9B98-2BBC-8CE2-98986D25F159}"/>
                  </a:ext>
                </a:extLst>
              </p:cNvPr>
              <p:cNvSpPr/>
              <p:nvPr/>
            </p:nvSpPr>
            <p:spPr>
              <a:xfrm>
                <a:off x="2259363" y="2379747"/>
                <a:ext cx="612511" cy="612511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7</a:t>
                </a:r>
              </a:p>
            </p:txBody>
          </p:sp>
          <p:sp>
            <p:nvSpPr>
              <p:cNvPr id="9" name="Oval 8">
                <a:extLst>
                  <a:ext uri="{FF2B5EF4-FFF2-40B4-BE49-F238E27FC236}">
                    <a16:creationId xmlns:a16="http://schemas.microsoft.com/office/drawing/2014/main" id="{375DB836-C24D-B0D7-C861-32998C858A21}"/>
                  </a:ext>
                </a:extLst>
              </p:cNvPr>
              <p:cNvSpPr/>
              <p:nvPr/>
            </p:nvSpPr>
            <p:spPr>
              <a:xfrm>
                <a:off x="1556072" y="3043035"/>
                <a:ext cx="612511" cy="612511"/>
              </a:xfrm>
              <a:prstGeom prst="ellips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3</a:t>
                </a:r>
              </a:p>
            </p:txBody>
          </p:sp>
          <p:sp>
            <p:nvSpPr>
              <p:cNvPr id="10" name="Oval 9">
                <a:extLst>
                  <a:ext uri="{FF2B5EF4-FFF2-40B4-BE49-F238E27FC236}">
                    <a16:creationId xmlns:a16="http://schemas.microsoft.com/office/drawing/2014/main" id="{B0170677-49FE-DA4D-C375-3C8BA0C66CFA}"/>
                  </a:ext>
                </a:extLst>
              </p:cNvPr>
              <p:cNvSpPr/>
              <p:nvPr/>
            </p:nvSpPr>
            <p:spPr>
              <a:xfrm>
                <a:off x="2943201" y="3007475"/>
                <a:ext cx="612511" cy="612511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10</a:t>
                </a:r>
              </a:p>
            </p:txBody>
          </p:sp>
          <p:sp>
            <p:nvSpPr>
              <p:cNvPr id="11" name="Oval 10">
                <a:extLst>
                  <a:ext uri="{FF2B5EF4-FFF2-40B4-BE49-F238E27FC236}">
                    <a16:creationId xmlns:a16="http://schemas.microsoft.com/office/drawing/2014/main" id="{434C13F0-4203-47AB-2431-B2ED32886F93}"/>
                  </a:ext>
                </a:extLst>
              </p:cNvPr>
              <p:cNvSpPr/>
              <p:nvPr/>
            </p:nvSpPr>
            <p:spPr>
              <a:xfrm>
                <a:off x="820352" y="3799360"/>
                <a:ext cx="612511" cy="612511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1</a:t>
                </a:r>
              </a:p>
            </p:txBody>
          </p:sp>
          <p:sp>
            <p:nvSpPr>
              <p:cNvPr id="12" name="Oval 11">
                <a:extLst>
                  <a:ext uri="{FF2B5EF4-FFF2-40B4-BE49-F238E27FC236}">
                    <a16:creationId xmlns:a16="http://schemas.microsoft.com/office/drawing/2014/main" id="{1AFBCF91-BBF7-4271-9169-45F56648DD71}"/>
                  </a:ext>
                </a:extLst>
              </p:cNvPr>
              <p:cNvSpPr/>
              <p:nvPr/>
            </p:nvSpPr>
            <p:spPr>
              <a:xfrm>
                <a:off x="3555712" y="3697555"/>
                <a:ext cx="612511" cy="612511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16</a:t>
                </a:r>
              </a:p>
            </p:txBody>
          </p:sp>
          <p:sp>
            <p:nvSpPr>
              <p:cNvPr id="13" name="Oval 12">
                <a:extLst>
                  <a:ext uri="{FF2B5EF4-FFF2-40B4-BE49-F238E27FC236}">
                    <a16:creationId xmlns:a16="http://schemas.microsoft.com/office/drawing/2014/main" id="{5AC532E5-2A85-D663-8446-585A13F92E62}"/>
                  </a:ext>
                </a:extLst>
              </p:cNvPr>
              <p:cNvSpPr/>
              <p:nvPr/>
            </p:nvSpPr>
            <p:spPr>
              <a:xfrm>
                <a:off x="131609" y="4530037"/>
                <a:ext cx="612511" cy="612511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0</a:t>
                </a:r>
              </a:p>
            </p:txBody>
          </p:sp>
          <p:cxnSp>
            <p:nvCxnSpPr>
              <p:cNvPr id="14" name="Straight Connector 13">
                <a:extLst>
                  <a:ext uri="{FF2B5EF4-FFF2-40B4-BE49-F238E27FC236}">
                    <a16:creationId xmlns:a16="http://schemas.microsoft.com/office/drawing/2014/main" id="{B09125AD-9B5C-7493-9272-2F1DA89CE01F}"/>
                  </a:ext>
                </a:extLst>
              </p:cNvPr>
              <p:cNvCxnSpPr>
                <a:cxnSpLocks/>
                <a:stCxn id="8" idx="3"/>
                <a:endCxn id="9" idx="7"/>
              </p:cNvCxnSpPr>
              <p:nvPr/>
            </p:nvCxnSpPr>
            <p:spPr>
              <a:xfrm flipH="1">
                <a:off x="2078883" y="2902558"/>
                <a:ext cx="270180" cy="230177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" name="Straight Connector 14">
                <a:extLst>
                  <a:ext uri="{FF2B5EF4-FFF2-40B4-BE49-F238E27FC236}">
                    <a16:creationId xmlns:a16="http://schemas.microsoft.com/office/drawing/2014/main" id="{A593D686-AF2B-E9E1-76F6-D11031779EE4}"/>
                  </a:ext>
                </a:extLst>
              </p:cNvPr>
              <p:cNvCxnSpPr>
                <a:cxnSpLocks/>
                <a:stCxn id="8" idx="5"/>
                <a:endCxn id="10" idx="1"/>
              </p:cNvCxnSpPr>
              <p:nvPr/>
            </p:nvCxnSpPr>
            <p:spPr>
              <a:xfrm>
                <a:off x="2782174" y="2902558"/>
                <a:ext cx="250727" cy="194617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" name="Straight Connector 15">
                <a:extLst>
                  <a:ext uri="{FF2B5EF4-FFF2-40B4-BE49-F238E27FC236}">
                    <a16:creationId xmlns:a16="http://schemas.microsoft.com/office/drawing/2014/main" id="{97955860-35DB-B2E4-DCE1-B378FA7BC357}"/>
                  </a:ext>
                </a:extLst>
              </p:cNvPr>
              <p:cNvCxnSpPr>
                <a:stCxn id="11" idx="7"/>
                <a:endCxn id="9" idx="3"/>
              </p:cNvCxnSpPr>
              <p:nvPr/>
            </p:nvCxnSpPr>
            <p:spPr>
              <a:xfrm flipV="1">
                <a:off x="1343163" y="3565846"/>
                <a:ext cx="302609" cy="323214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" name="Straight Connector 16">
                <a:extLst>
                  <a:ext uri="{FF2B5EF4-FFF2-40B4-BE49-F238E27FC236}">
                    <a16:creationId xmlns:a16="http://schemas.microsoft.com/office/drawing/2014/main" id="{D523286C-EC12-D977-43D0-51802A0AC727}"/>
                  </a:ext>
                </a:extLst>
              </p:cNvPr>
              <p:cNvCxnSpPr>
                <a:cxnSpLocks/>
                <a:stCxn id="13" idx="7"/>
                <a:endCxn id="11" idx="3"/>
              </p:cNvCxnSpPr>
              <p:nvPr/>
            </p:nvCxnSpPr>
            <p:spPr>
              <a:xfrm flipV="1">
                <a:off x="654420" y="4322171"/>
                <a:ext cx="255632" cy="297566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" name="Straight Connector 17">
                <a:extLst>
                  <a:ext uri="{FF2B5EF4-FFF2-40B4-BE49-F238E27FC236}">
                    <a16:creationId xmlns:a16="http://schemas.microsoft.com/office/drawing/2014/main" id="{C3623BC4-097B-A907-A1CC-F4A3083684DE}"/>
                  </a:ext>
                </a:extLst>
              </p:cNvPr>
              <p:cNvCxnSpPr>
                <a:stCxn id="12" idx="1"/>
                <a:endCxn id="10" idx="5"/>
              </p:cNvCxnSpPr>
              <p:nvPr/>
            </p:nvCxnSpPr>
            <p:spPr>
              <a:xfrm flipH="1" flipV="1">
                <a:off x="3466012" y="3530286"/>
                <a:ext cx="179400" cy="256969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6" name="Oval 5">
              <a:extLst>
                <a:ext uri="{FF2B5EF4-FFF2-40B4-BE49-F238E27FC236}">
                  <a16:creationId xmlns:a16="http://schemas.microsoft.com/office/drawing/2014/main" id="{7F637BB8-2207-4532-477F-45453B8D7C43}"/>
                </a:ext>
              </a:extLst>
            </p:cNvPr>
            <p:cNvSpPr/>
            <p:nvPr/>
          </p:nvSpPr>
          <p:spPr>
            <a:xfrm>
              <a:off x="7531290" y="2520224"/>
              <a:ext cx="612511" cy="612511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6</a:t>
              </a:r>
            </a:p>
          </p:txBody>
        </p:sp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C3B42508-3220-7F2F-F806-D6A321054F05}"/>
                </a:ext>
              </a:extLst>
            </p:cNvPr>
            <p:cNvCxnSpPr>
              <a:cxnSpLocks/>
              <a:stCxn id="6" idx="1"/>
              <a:endCxn id="9" idx="5"/>
            </p:cNvCxnSpPr>
            <p:nvPr/>
          </p:nvCxnSpPr>
          <p:spPr>
            <a:xfrm flipH="1" flipV="1">
              <a:off x="7360537" y="2389257"/>
              <a:ext cx="260453" cy="220667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9" name="TextBox 18">
            <a:extLst>
              <a:ext uri="{FF2B5EF4-FFF2-40B4-BE49-F238E27FC236}">
                <a16:creationId xmlns:a16="http://schemas.microsoft.com/office/drawing/2014/main" id="{C28BCDDF-B493-4857-C77E-F1CA84F2DE5D}"/>
              </a:ext>
            </a:extLst>
          </p:cNvPr>
          <p:cNvSpPr txBox="1"/>
          <p:nvPr/>
        </p:nvSpPr>
        <p:spPr>
          <a:xfrm>
            <a:off x="6956564" y="6312842"/>
            <a:ext cx="51636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Note: Insert happens only at the leaves!</a:t>
            </a:r>
          </a:p>
        </p:txBody>
      </p:sp>
    </p:spTree>
    <p:extLst>
      <p:ext uri="{BB962C8B-B14F-4D97-AF65-F5344CB8AC3E}">
        <p14:creationId xmlns:p14="http://schemas.microsoft.com/office/powerpoint/2010/main" val="226729866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B2BD36-B9B4-B904-6568-7F4E476AC4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14325"/>
            <a:ext cx="10515600" cy="1325563"/>
          </a:xfrm>
        </p:spPr>
        <p:txBody>
          <a:bodyPr/>
          <a:lstStyle/>
          <a:p>
            <a:r>
              <a:rPr lang="en-US" dirty="0"/>
              <a:t>Insert Operation (iterative)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B143F5-B6CB-752F-1E16-1BC1A8248E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7960" y="1371600"/>
            <a:ext cx="10515600" cy="5486399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/>
              <a:t>insert(key, value, root){</a:t>
            </a:r>
          </a:p>
          <a:p>
            <a:pPr marL="0" indent="0">
              <a:buNone/>
            </a:pPr>
            <a:r>
              <a:rPr lang="en-US" dirty="0"/>
              <a:t>	if (root == Null){ </a:t>
            </a:r>
            <a:r>
              <a:rPr lang="en-US" dirty="0" err="1"/>
              <a:t>this.root</a:t>
            </a:r>
            <a:r>
              <a:rPr lang="en-US" dirty="0"/>
              <a:t> = new Node(key, value); }</a:t>
            </a:r>
          </a:p>
          <a:p>
            <a:pPr marL="0" indent="0">
              <a:buNone/>
            </a:pPr>
            <a:r>
              <a:rPr lang="en-US" dirty="0"/>
              <a:t>	parent = Null;</a:t>
            </a:r>
          </a:p>
          <a:p>
            <a:pPr marL="0" indent="0">
              <a:buNone/>
            </a:pPr>
            <a:r>
              <a:rPr lang="en-US" dirty="0"/>
              <a:t>	while (root != Null &amp;&amp; key != </a:t>
            </a:r>
            <a:r>
              <a:rPr lang="en-US" dirty="0" err="1"/>
              <a:t>root.key</a:t>
            </a:r>
            <a:r>
              <a:rPr lang="en-US" dirty="0"/>
              <a:t>){</a:t>
            </a:r>
          </a:p>
          <a:p>
            <a:pPr marL="0" indent="0">
              <a:buNone/>
            </a:pPr>
            <a:r>
              <a:rPr lang="en-US" dirty="0"/>
              <a:t>		parent = root;</a:t>
            </a:r>
          </a:p>
          <a:p>
            <a:pPr marL="0" indent="0">
              <a:buNone/>
            </a:pPr>
            <a:r>
              <a:rPr lang="en-US" dirty="0"/>
              <a:t>		if (key &lt; </a:t>
            </a:r>
            <a:r>
              <a:rPr lang="en-US" dirty="0" err="1"/>
              <a:t>root.key</a:t>
            </a:r>
            <a:r>
              <a:rPr lang="en-US" dirty="0"/>
              <a:t>){ root = </a:t>
            </a:r>
            <a:r>
              <a:rPr lang="en-US" dirty="0" err="1"/>
              <a:t>root.left</a:t>
            </a:r>
            <a:r>
              <a:rPr lang="en-US" dirty="0"/>
              <a:t>; }</a:t>
            </a:r>
          </a:p>
          <a:p>
            <a:pPr marL="0" indent="0">
              <a:buNone/>
            </a:pPr>
            <a:r>
              <a:rPr lang="en-US" dirty="0"/>
              <a:t>		else if (key &gt; </a:t>
            </a:r>
            <a:r>
              <a:rPr lang="en-US" dirty="0" err="1"/>
              <a:t>root.key</a:t>
            </a:r>
            <a:r>
              <a:rPr lang="en-US" dirty="0"/>
              <a:t>){ root = </a:t>
            </a:r>
            <a:r>
              <a:rPr lang="en-US" dirty="0" err="1"/>
              <a:t>root.right</a:t>
            </a:r>
            <a:r>
              <a:rPr lang="en-US" dirty="0"/>
              <a:t>; }</a:t>
            </a:r>
          </a:p>
          <a:p>
            <a:pPr marL="0" indent="0">
              <a:buNone/>
            </a:pPr>
            <a:r>
              <a:rPr lang="en-US" dirty="0"/>
              <a:t>	}</a:t>
            </a:r>
          </a:p>
          <a:p>
            <a:pPr marL="0" indent="0">
              <a:buNone/>
            </a:pPr>
            <a:r>
              <a:rPr lang="en-US" dirty="0"/>
              <a:t>	if (root != Null){ </a:t>
            </a:r>
            <a:r>
              <a:rPr lang="en-US" dirty="0" err="1"/>
              <a:t>root.value</a:t>
            </a:r>
            <a:r>
              <a:rPr lang="en-US" dirty="0"/>
              <a:t> = value; }</a:t>
            </a:r>
          </a:p>
          <a:p>
            <a:pPr marL="0" indent="0">
              <a:buNone/>
            </a:pPr>
            <a:r>
              <a:rPr lang="en-US" dirty="0"/>
              <a:t>	else if (key &lt; </a:t>
            </a:r>
            <a:r>
              <a:rPr lang="en-US" dirty="0" err="1"/>
              <a:t>parent.key</a:t>
            </a:r>
            <a:r>
              <a:rPr lang="en-US" dirty="0"/>
              <a:t>){ </a:t>
            </a:r>
            <a:r>
              <a:rPr lang="en-US" dirty="0" err="1"/>
              <a:t>parent.left</a:t>
            </a:r>
            <a:r>
              <a:rPr lang="en-US" dirty="0"/>
              <a:t> = new Node(key, value); }</a:t>
            </a:r>
          </a:p>
          <a:p>
            <a:pPr marL="0" indent="0">
              <a:buNone/>
            </a:pPr>
            <a:r>
              <a:rPr lang="en-US" dirty="0"/>
              <a:t>	else{ </a:t>
            </a:r>
            <a:r>
              <a:rPr lang="en-US" dirty="0" err="1"/>
              <a:t>parent.right</a:t>
            </a:r>
            <a:r>
              <a:rPr lang="en-US" dirty="0"/>
              <a:t> = new Node (key, value); }</a:t>
            </a:r>
          </a:p>
          <a:p>
            <a:pPr marL="0" indent="0">
              <a:buNone/>
            </a:pPr>
            <a:r>
              <a:rPr lang="en-US" dirty="0"/>
              <a:t>}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9170735B-03F0-160D-23CF-0D614E00B4D4}"/>
              </a:ext>
            </a:extLst>
          </p:cNvPr>
          <p:cNvGrpSpPr/>
          <p:nvPr/>
        </p:nvGrpSpPr>
        <p:grpSpPr>
          <a:xfrm>
            <a:off x="8079280" y="365125"/>
            <a:ext cx="4036614" cy="2762801"/>
            <a:chOff x="5413263" y="1203158"/>
            <a:chExt cx="4036614" cy="2762801"/>
          </a:xfrm>
        </p:grpSpPr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F0A1F936-94E3-B970-9075-7FDD968CD1F3}"/>
                </a:ext>
              </a:extLst>
            </p:cNvPr>
            <p:cNvGrpSpPr/>
            <p:nvPr/>
          </p:nvGrpSpPr>
          <p:grpSpPr>
            <a:xfrm>
              <a:off x="5413263" y="1203158"/>
              <a:ext cx="4036614" cy="2762801"/>
              <a:chOff x="131609" y="2379747"/>
              <a:chExt cx="4036614" cy="2762801"/>
            </a:xfrm>
          </p:grpSpPr>
          <p:sp>
            <p:nvSpPr>
              <p:cNvPr id="8" name="Oval 7">
                <a:extLst>
                  <a:ext uri="{FF2B5EF4-FFF2-40B4-BE49-F238E27FC236}">
                    <a16:creationId xmlns:a16="http://schemas.microsoft.com/office/drawing/2014/main" id="{950B02B1-9B98-2BBC-8CE2-98986D25F159}"/>
                  </a:ext>
                </a:extLst>
              </p:cNvPr>
              <p:cNvSpPr/>
              <p:nvPr/>
            </p:nvSpPr>
            <p:spPr>
              <a:xfrm>
                <a:off x="2259363" y="2379747"/>
                <a:ext cx="612511" cy="612511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7</a:t>
                </a:r>
              </a:p>
            </p:txBody>
          </p:sp>
          <p:sp>
            <p:nvSpPr>
              <p:cNvPr id="9" name="Oval 8">
                <a:extLst>
                  <a:ext uri="{FF2B5EF4-FFF2-40B4-BE49-F238E27FC236}">
                    <a16:creationId xmlns:a16="http://schemas.microsoft.com/office/drawing/2014/main" id="{375DB836-C24D-B0D7-C861-32998C858A21}"/>
                  </a:ext>
                </a:extLst>
              </p:cNvPr>
              <p:cNvSpPr/>
              <p:nvPr/>
            </p:nvSpPr>
            <p:spPr>
              <a:xfrm>
                <a:off x="1556072" y="3043035"/>
                <a:ext cx="612511" cy="612511"/>
              </a:xfrm>
              <a:prstGeom prst="ellips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3</a:t>
                </a:r>
              </a:p>
            </p:txBody>
          </p:sp>
          <p:sp>
            <p:nvSpPr>
              <p:cNvPr id="10" name="Oval 9">
                <a:extLst>
                  <a:ext uri="{FF2B5EF4-FFF2-40B4-BE49-F238E27FC236}">
                    <a16:creationId xmlns:a16="http://schemas.microsoft.com/office/drawing/2014/main" id="{B0170677-49FE-DA4D-C375-3C8BA0C66CFA}"/>
                  </a:ext>
                </a:extLst>
              </p:cNvPr>
              <p:cNvSpPr/>
              <p:nvPr/>
            </p:nvSpPr>
            <p:spPr>
              <a:xfrm>
                <a:off x="2943201" y="3007475"/>
                <a:ext cx="612511" cy="612511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10</a:t>
                </a:r>
              </a:p>
            </p:txBody>
          </p:sp>
          <p:sp>
            <p:nvSpPr>
              <p:cNvPr id="11" name="Oval 10">
                <a:extLst>
                  <a:ext uri="{FF2B5EF4-FFF2-40B4-BE49-F238E27FC236}">
                    <a16:creationId xmlns:a16="http://schemas.microsoft.com/office/drawing/2014/main" id="{434C13F0-4203-47AB-2431-B2ED32886F93}"/>
                  </a:ext>
                </a:extLst>
              </p:cNvPr>
              <p:cNvSpPr/>
              <p:nvPr/>
            </p:nvSpPr>
            <p:spPr>
              <a:xfrm>
                <a:off x="820352" y="3799360"/>
                <a:ext cx="612511" cy="612511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1</a:t>
                </a:r>
              </a:p>
            </p:txBody>
          </p:sp>
          <p:sp>
            <p:nvSpPr>
              <p:cNvPr id="12" name="Oval 11">
                <a:extLst>
                  <a:ext uri="{FF2B5EF4-FFF2-40B4-BE49-F238E27FC236}">
                    <a16:creationId xmlns:a16="http://schemas.microsoft.com/office/drawing/2014/main" id="{1AFBCF91-BBF7-4271-9169-45F56648DD71}"/>
                  </a:ext>
                </a:extLst>
              </p:cNvPr>
              <p:cNvSpPr/>
              <p:nvPr/>
            </p:nvSpPr>
            <p:spPr>
              <a:xfrm>
                <a:off x="3555712" y="3697555"/>
                <a:ext cx="612511" cy="612511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16</a:t>
                </a:r>
              </a:p>
            </p:txBody>
          </p:sp>
          <p:sp>
            <p:nvSpPr>
              <p:cNvPr id="13" name="Oval 12">
                <a:extLst>
                  <a:ext uri="{FF2B5EF4-FFF2-40B4-BE49-F238E27FC236}">
                    <a16:creationId xmlns:a16="http://schemas.microsoft.com/office/drawing/2014/main" id="{5AC532E5-2A85-D663-8446-585A13F92E62}"/>
                  </a:ext>
                </a:extLst>
              </p:cNvPr>
              <p:cNvSpPr/>
              <p:nvPr/>
            </p:nvSpPr>
            <p:spPr>
              <a:xfrm>
                <a:off x="131609" y="4530037"/>
                <a:ext cx="612511" cy="612511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0</a:t>
                </a:r>
              </a:p>
            </p:txBody>
          </p:sp>
          <p:cxnSp>
            <p:nvCxnSpPr>
              <p:cNvPr id="14" name="Straight Connector 13">
                <a:extLst>
                  <a:ext uri="{FF2B5EF4-FFF2-40B4-BE49-F238E27FC236}">
                    <a16:creationId xmlns:a16="http://schemas.microsoft.com/office/drawing/2014/main" id="{B09125AD-9B5C-7493-9272-2F1DA89CE01F}"/>
                  </a:ext>
                </a:extLst>
              </p:cNvPr>
              <p:cNvCxnSpPr>
                <a:cxnSpLocks/>
                <a:stCxn id="8" idx="3"/>
                <a:endCxn id="9" idx="7"/>
              </p:cNvCxnSpPr>
              <p:nvPr/>
            </p:nvCxnSpPr>
            <p:spPr>
              <a:xfrm flipH="1">
                <a:off x="2078883" y="2902558"/>
                <a:ext cx="270180" cy="230177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" name="Straight Connector 14">
                <a:extLst>
                  <a:ext uri="{FF2B5EF4-FFF2-40B4-BE49-F238E27FC236}">
                    <a16:creationId xmlns:a16="http://schemas.microsoft.com/office/drawing/2014/main" id="{A593D686-AF2B-E9E1-76F6-D11031779EE4}"/>
                  </a:ext>
                </a:extLst>
              </p:cNvPr>
              <p:cNvCxnSpPr>
                <a:cxnSpLocks/>
                <a:stCxn id="8" idx="5"/>
                <a:endCxn id="10" idx="1"/>
              </p:cNvCxnSpPr>
              <p:nvPr/>
            </p:nvCxnSpPr>
            <p:spPr>
              <a:xfrm>
                <a:off x="2782174" y="2902558"/>
                <a:ext cx="250727" cy="194617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" name="Straight Connector 15">
                <a:extLst>
                  <a:ext uri="{FF2B5EF4-FFF2-40B4-BE49-F238E27FC236}">
                    <a16:creationId xmlns:a16="http://schemas.microsoft.com/office/drawing/2014/main" id="{97955860-35DB-B2E4-DCE1-B378FA7BC357}"/>
                  </a:ext>
                </a:extLst>
              </p:cNvPr>
              <p:cNvCxnSpPr>
                <a:stCxn id="11" idx="7"/>
                <a:endCxn id="9" idx="3"/>
              </p:cNvCxnSpPr>
              <p:nvPr/>
            </p:nvCxnSpPr>
            <p:spPr>
              <a:xfrm flipV="1">
                <a:off x="1343163" y="3565846"/>
                <a:ext cx="302609" cy="323214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" name="Straight Connector 16">
                <a:extLst>
                  <a:ext uri="{FF2B5EF4-FFF2-40B4-BE49-F238E27FC236}">
                    <a16:creationId xmlns:a16="http://schemas.microsoft.com/office/drawing/2014/main" id="{D523286C-EC12-D977-43D0-51802A0AC727}"/>
                  </a:ext>
                </a:extLst>
              </p:cNvPr>
              <p:cNvCxnSpPr>
                <a:cxnSpLocks/>
                <a:stCxn id="13" idx="7"/>
                <a:endCxn id="11" idx="3"/>
              </p:cNvCxnSpPr>
              <p:nvPr/>
            </p:nvCxnSpPr>
            <p:spPr>
              <a:xfrm flipV="1">
                <a:off x="654420" y="4322171"/>
                <a:ext cx="255632" cy="297566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" name="Straight Connector 17">
                <a:extLst>
                  <a:ext uri="{FF2B5EF4-FFF2-40B4-BE49-F238E27FC236}">
                    <a16:creationId xmlns:a16="http://schemas.microsoft.com/office/drawing/2014/main" id="{C3623BC4-097B-A907-A1CC-F4A3083684DE}"/>
                  </a:ext>
                </a:extLst>
              </p:cNvPr>
              <p:cNvCxnSpPr>
                <a:stCxn id="12" idx="1"/>
                <a:endCxn id="10" idx="5"/>
              </p:cNvCxnSpPr>
              <p:nvPr/>
            </p:nvCxnSpPr>
            <p:spPr>
              <a:xfrm flipH="1" flipV="1">
                <a:off x="3466012" y="3530286"/>
                <a:ext cx="179400" cy="256969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6" name="Oval 5">
              <a:extLst>
                <a:ext uri="{FF2B5EF4-FFF2-40B4-BE49-F238E27FC236}">
                  <a16:creationId xmlns:a16="http://schemas.microsoft.com/office/drawing/2014/main" id="{7F637BB8-2207-4532-477F-45453B8D7C43}"/>
                </a:ext>
              </a:extLst>
            </p:cNvPr>
            <p:cNvSpPr/>
            <p:nvPr/>
          </p:nvSpPr>
          <p:spPr>
            <a:xfrm>
              <a:off x="7531290" y="2520224"/>
              <a:ext cx="612511" cy="612511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6</a:t>
              </a:r>
            </a:p>
          </p:txBody>
        </p:sp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C3B42508-3220-7F2F-F806-D6A321054F05}"/>
                </a:ext>
              </a:extLst>
            </p:cNvPr>
            <p:cNvCxnSpPr>
              <a:cxnSpLocks/>
              <a:stCxn id="6" idx="1"/>
              <a:endCxn id="9" idx="5"/>
            </p:cNvCxnSpPr>
            <p:nvPr/>
          </p:nvCxnSpPr>
          <p:spPr>
            <a:xfrm flipH="1" flipV="1">
              <a:off x="7360537" y="2389257"/>
              <a:ext cx="260453" cy="220667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9" name="TextBox 18">
            <a:extLst>
              <a:ext uri="{FF2B5EF4-FFF2-40B4-BE49-F238E27FC236}">
                <a16:creationId xmlns:a16="http://schemas.microsoft.com/office/drawing/2014/main" id="{C28BCDDF-B493-4857-C77E-F1CA84F2DE5D}"/>
              </a:ext>
            </a:extLst>
          </p:cNvPr>
          <p:cNvSpPr txBox="1"/>
          <p:nvPr/>
        </p:nvSpPr>
        <p:spPr>
          <a:xfrm>
            <a:off x="6956564" y="6312842"/>
            <a:ext cx="51636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Note: Insert happens only at the leaves!</a:t>
            </a:r>
          </a:p>
        </p:txBody>
      </p:sp>
    </p:spTree>
    <p:extLst>
      <p:ext uri="{BB962C8B-B14F-4D97-AF65-F5344CB8AC3E}">
        <p14:creationId xmlns:p14="http://schemas.microsoft.com/office/powerpoint/2010/main" val="323534733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B2BD36-B9B4-B904-6568-7F4E476AC4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14325"/>
            <a:ext cx="10515600" cy="1325563"/>
          </a:xfrm>
        </p:spPr>
        <p:txBody>
          <a:bodyPr/>
          <a:lstStyle/>
          <a:p>
            <a:r>
              <a:rPr lang="en-US" dirty="0"/>
              <a:t>Delete Operation (iterative)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B143F5-B6CB-752F-1E16-1BC1A8248E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7960" y="1371600"/>
            <a:ext cx="10515600" cy="548639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delete(key, root){</a:t>
            </a:r>
          </a:p>
          <a:p>
            <a:pPr marL="0" indent="0">
              <a:buNone/>
            </a:pPr>
            <a:r>
              <a:rPr lang="en-US" dirty="0"/>
              <a:t>	while (root != Null &amp;&amp; key != </a:t>
            </a:r>
            <a:r>
              <a:rPr lang="en-US" dirty="0" err="1"/>
              <a:t>root.key</a:t>
            </a:r>
            <a:r>
              <a:rPr lang="en-US" dirty="0"/>
              <a:t>){</a:t>
            </a:r>
          </a:p>
          <a:p>
            <a:pPr marL="0" indent="0">
              <a:buNone/>
            </a:pPr>
            <a:r>
              <a:rPr lang="en-US" dirty="0"/>
              <a:t>		if (key &lt; </a:t>
            </a:r>
            <a:r>
              <a:rPr lang="en-US" dirty="0" err="1"/>
              <a:t>root.key</a:t>
            </a:r>
            <a:r>
              <a:rPr lang="en-US" dirty="0"/>
              <a:t>){ root = </a:t>
            </a:r>
            <a:r>
              <a:rPr lang="en-US" dirty="0" err="1"/>
              <a:t>root.left</a:t>
            </a:r>
            <a:r>
              <a:rPr lang="en-US" dirty="0"/>
              <a:t>; }</a:t>
            </a:r>
          </a:p>
          <a:p>
            <a:pPr marL="0" indent="0">
              <a:buNone/>
            </a:pPr>
            <a:r>
              <a:rPr lang="en-US" dirty="0"/>
              <a:t>		else if (key &gt; </a:t>
            </a:r>
            <a:r>
              <a:rPr lang="en-US" dirty="0" err="1"/>
              <a:t>root.key</a:t>
            </a:r>
            <a:r>
              <a:rPr lang="en-US" dirty="0"/>
              <a:t>){ root = </a:t>
            </a:r>
            <a:r>
              <a:rPr lang="en-US" dirty="0" err="1"/>
              <a:t>root.right</a:t>
            </a:r>
            <a:r>
              <a:rPr lang="en-US" dirty="0"/>
              <a:t>; }</a:t>
            </a:r>
          </a:p>
          <a:p>
            <a:pPr marL="0" indent="0">
              <a:buNone/>
            </a:pPr>
            <a:r>
              <a:rPr lang="en-US" dirty="0"/>
              <a:t>	}</a:t>
            </a:r>
          </a:p>
          <a:p>
            <a:pPr marL="0" indent="0">
              <a:buNone/>
            </a:pPr>
            <a:r>
              <a:rPr lang="en-US" dirty="0"/>
              <a:t>	if (root == Null){ return; }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>
                <a:solidFill>
                  <a:srgbClr val="FF0000"/>
                </a:solidFill>
              </a:rPr>
              <a:t>// Now root is the node to delete, what happens next?</a:t>
            </a:r>
            <a:r>
              <a:rPr lang="en-US" dirty="0"/>
              <a:t>	</a:t>
            </a:r>
          </a:p>
          <a:p>
            <a:pPr marL="0" indent="0">
              <a:buNone/>
            </a:pPr>
            <a:r>
              <a:rPr lang="en-US" dirty="0"/>
              <a:t>}</a:t>
            </a:r>
          </a:p>
        </p:txBody>
      </p:sp>
      <p:grpSp>
        <p:nvGrpSpPr>
          <p:cNvPr id="30" name="Group 29">
            <a:extLst>
              <a:ext uri="{FF2B5EF4-FFF2-40B4-BE49-F238E27FC236}">
                <a16:creationId xmlns:a16="http://schemas.microsoft.com/office/drawing/2014/main" id="{C84246F8-D514-89E9-07BE-E764FD3DDE5E}"/>
              </a:ext>
            </a:extLst>
          </p:cNvPr>
          <p:cNvGrpSpPr/>
          <p:nvPr/>
        </p:nvGrpSpPr>
        <p:grpSpPr>
          <a:xfrm>
            <a:off x="8079280" y="365125"/>
            <a:ext cx="4036614" cy="2762801"/>
            <a:chOff x="8079280" y="365125"/>
            <a:chExt cx="4036614" cy="2762801"/>
          </a:xfrm>
        </p:grpSpPr>
        <p:grpSp>
          <p:nvGrpSpPr>
            <p:cNvPr id="4" name="Group 3">
              <a:extLst>
                <a:ext uri="{FF2B5EF4-FFF2-40B4-BE49-F238E27FC236}">
                  <a16:creationId xmlns:a16="http://schemas.microsoft.com/office/drawing/2014/main" id="{9170735B-03F0-160D-23CF-0D614E00B4D4}"/>
                </a:ext>
              </a:extLst>
            </p:cNvPr>
            <p:cNvGrpSpPr/>
            <p:nvPr/>
          </p:nvGrpSpPr>
          <p:grpSpPr>
            <a:xfrm>
              <a:off x="8079280" y="365125"/>
              <a:ext cx="4036614" cy="2762801"/>
              <a:chOff x="5413263" y="1203158"/>
              <a:chExt cx="4036614" cy="2762801"/>
            </a:xfrm>
          </p:grpSpPr>
          <p:grpSp>
            <p:nvGrpSpPr>
              <p:cNvPr id="5" name="Group 4">
                <a:extLst>
                  <a:ext uri="{FF2B5EF4-FFF2-40B4-BE49-F238E27FC236}">
                    <a16:creationId xmlns:a16="http://schemas.microsoft.com/office/drawing/2014/main" id="{F0A1F936-94E3-B970-9075-7FDD968CD1F3}"/>
                  </a:ext>
                </a:extLst>
              </p:cNvPr>
              <p:cNvGrpSpPr/>
              <p:nvPr/>
            </p:nvGrpSpPr>
            <p:grpSpPr>
              <a:xfrm>
                <a:off x="5413263" y="1203158"/>
                <a:ext cx="4036614" cy="2762801"/>
                <a:chOff x="131609" y="2379747"/>
                <a:chExt cx="4036614" cy="2762801"/>
              </a:xfrm>
            </p:grpSpPr>
            <p:sp>
              <p:nvSpPr>
                <p:cNvPr id="8" name="Oval 7">
                  <a:extLst>
                    <a:ext uri="{FF2B5EF4-FFF2-40B4-BE49-F238E27FC236}">
                      <a16:creationId xmlns:a16="http://schemas.microsoft.com/office/drawing/2014/main" id="{950B02B1-9B98-2BBC-8CE2-98986D25F159}"/>
                    </a:ext>
                  </a:extLst>
                </p:cNvPr>
                <p:cNvSpPr/>
                <p:nvPr/>
              </p:nvSpPr>
              <p:spPr>
                <a:xfrm>
                  <a:off x="2259363" y="2379747"/>
                  <a:ext cx="612511" cy="612511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8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rPr>
                    <a:t>9</a:t>
                  </a:r>
                </a:p>
              </p:txBody>
            </p:sp>
            <p:sp>
              <p:nvSpPr>
                <p:cNvPr id="9" name="Oval 8">
                  <a:extLst>
                    <a:ext uri="{FF2B5EF4-FFF2-40B4-BE49-F238E27FC236}">
                      <a16:creationId xmlns:a16="http://schemas.microsoft.com/office/drawing/2014/main" id="{375DB836-C24D-B0D7-C861-32998C858A21}"/>
                    </a:ext>
                  </a:extLst>
                </p:cNvPr>
                <p:cNvSpPr/>
                <p:nvPr/>
              </p:nvSpPr>
              <p:spPr>
                <a:xfrm>
                  <a:off x="1556072" y="3043035"/>
                  <a:ext cx="612511" cy="612511"/>
                </a:xfrm>
                <a:prstGeom prst="ellipse">
                  <a:avLst/>
                </a:pr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8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rPr>
                    <a:t>3</a:t>
                  </a:r>
                </a:p>
              </p:txBody>
            </p:sp>
            <p:sp>
              <p:nvSpPr>
                <p:cNvPr id="10" name="Oval 9">
                  <a:extLst>
                    <a:ext uri="{FF2B5EF4-FFF2-40B4-BE49-F238E27FC236}">
                      <a16:creationId xmlns:a16="http://schemas.microsoft.com/office/drawing/2014/main" id="{B0170677-49FE-DA4D-C375-3C8BA0C66CFA}"/>
                    </a:ext>
                  </a:extLst>
                </p:cNvPr>
                <p:cNvSpPr/>
                <p:nvPr/>
              </p:nvSpPr>
              <p:spPr>
                <a:xfrm>
                  <a:off x="2943201" y="3007475"/>
                  <a:ext cx="612511" cy="612511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8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rPr>
                    <a:t>10</a:t>
                  </a:r>
                </a:p>
              </p:txBody>
            </p:sp>
            <p:sp>
              <p:nvSpPr>
                <p:cNvPr id="11" name="Oval 10">
                  <a:extLst>
                    <a:ext uri="{FF2B5EF4-FFF2-40B4-BE49-F238E27FC236}">
                      <a16:creationId xmlns:a16="http://schemas.microsoft.com/office/drawing/2014/main" id="{434C13F0-4203-47AB-2431-B2ED32886F93}"/>
                    </a:ext>
                  </a:extLst>
                </p:cNvPr>
                <p:cNvSpPr/>
                <p:nvPr/>
              </p:nvSpPr>
              <p:spPr>
                <a:xfrm>
                  <a:off x="820352" y="3799360"/>
                  <a:ext cx="612511" cy="612511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8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rPr>
                    <a:t>1</a:t>
                  </a:r>
                </a:p>
              </p:txBody>
            </p:sp>
            <p:sp>
              <p:nvSpPr>
                <p:cNvPr id="12" name="Oval 11">
                  <a:extLst>
                    <a:ext uri="{FF2B5EF4-FFF2-40B4-BE49-F238E27FC236}">
                      <a16:creationId xmlns:a16="http://schemas.microsoft.com/office/drawing/2014/main" id="{1AFBCF91-BBF7-4271-9169-45F56648DD71}"/>
                    </a:ext>
                  </a:extLst>
                </p:cNvPr>
                <p:cNvSpPr/>
                <p:nvPr/>
              </p:nvSpPr>
              <p:spPr>
                <a:xfrm>
                  <a:off x="3555712" y="3697555"/>
                  <a:ext cx="612511" cy="612511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8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rPr>
                    <a:t>16</a:t>
                  </a:r>
                </a:p>
              </p:txBody>
            </p:sp>
            <p:sp>
              <p:nvSpPr>
                <p:cNvPr id="13" name="Oval 12">
                  <a:extLst>
                    <a:ext uri="{FF2B5EF4-FFF2-40B4-BE49-F238E27FC236}">
                      <a16:creationId xmlns:a16="http://schemas.microsoft.com/office/drawing/2014/main" id="{5AC532E5-2A85-D663-8446-585A13F92E62}"/>
                    </a:ext>
                  </a:extLst>
                </p:cNvPr>
                <p:cNvSpPr/>
                <p:nvPr/>
              </p:nvSpPr>
              <p:spPr>
                <a:xfrm>
                  <a:off x="131609" y="4530037"/>
                  <a:ext cx="612511" cy="612511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8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rPr>
                    <a:t>0</a:t>
                  </a:r>
                </a:p>
              </p:txBody>
            </p:sp>
            <p:cxnSp>
              <p:nvCxnSpPr>
                <p:cNvPr id="14" name="Straight Connector 13">
                  <a:extLst>
                    <a:ext uri="{FF2B5EF4-FFF2-40B4-BE49-F238E27FC236}">
                      <a16:creationId xmlns:a16="http://schemas.microsoft.com/office/drawing/2014/main" id="{B09125AD-9B5C-7493-9272-2F1DA89CE01F}"/>
                    </a:ext>
                  </a:extLst>
                </p:cNvPr>
                <p:cNvCxnSpPr>
                  <a:cxnSpLocks/>
                  <a:stCxn id="8" idx="3"/>
                  <a:endCxn id="9" idx="7"/>
                </p:cNvCxnSpPr>
                <p:nvPr/>
              </p:nvCxnSpPr>
              <p:spPr>
                <a:xfrm flipH="1">
                  <a:off x="2078883" y="2902558"/>
                  <a:ext cx="270180" cy="230177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" name="Straight Connector 14">
                  <a:extLst>
                    <a:ext uri="{FF2B5EF4-FFF2-40B4-BE49-F238E27FC236}">
                      <a16:creationId xmlns:a16="http://schemas.microsoft.com/office/drawing/2014/main" id="{A593D686-AF2B-E9E1-76F6-D11031779EE4}"/>
                    </a:ext>
                  </a:extLst>
                </p:cNvPr>
                <p:cNvCxnSpPr>
                  <a:cxnSpLocks/>
                  <a:stCxn id="8" idx="5"/>
                  <a:endCxn id="10" idx="1"/>
                </p:cNvCxnSpPr>
                <p:nvPr/>
              </p:nvCxnSpPr>
              <p:spPr>
                <a:xfrm>
                  <a:off x="2782174" y="2902558"/>
                  <a:ext cx="250727" cy="194617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" name="Straight Connector 15">
                  <a:extLst>
                    <a:ext uri="{FF2B5EF4-FFF2-40B4-BE49-F238E27FC236}">
                      <a16:creationId xmlns:a16="http://schemas.microsoft.com/office/drawing/2014/main" id="{97955860-35DB-B2E4-DCE1-B378FA7BC357}"/>
                    </a:ext>
                  </a:extLst>
                </p:cNvPr>
                <p:cNvCxnSpPr>
                  <a:stCxn id="11" idx="7"/>
                  <a:endCxn id="9" idx="3"/>
                </p:cNvCxnSpPr>
                <p:nvPr/>
              </p:nvCxnSpPr>
              <p:spPr>
                <a:xfrm flipV="1">
                  <a:off x="1343163" y="3565846"/>
                  <a:ext cx="302609" cy="323214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" name="Straight Connector 16">
                  <a:extLst>
                    <a:ext uri="{FF2B5EF4-FFF2-40B4-BE49-F238E27FC236}">
                      <a16:creationId xmlns:a16="http://schemas.microsoft.com/office/drawing/2014/main" id="{D523286C-EC12-D977-43D0-51802A0AC727}"/>
                    </a:ext>
                  </a:extLst>
                </p:cNvPr>
                <p:cNvCxnSpPr>
                  <a:cxnSpLocks/>
                  <a:stCxn id="13" idx="7"/>
                  <a:endCxn id="11" idx="3"/>
                </p:cNvCxnSpPr>
                <p:nvPr/>
              </p:nvCxnSpPr>
              <p:spPr>
                <a:xfrm flipV="1">
                  <a:off x="654420" y="4322171"/>
                  <a:ext cx="255632" cy="297566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" name="Straight Connector 17">
                  <a:extLst>
                    <a:ext uri="{FF2B5EF4-FFF2-40B4-BE49-F238E27FC236}">
                      <a16:creationId xmlns:a16="http://schemas.microsoft.com/office/drawing/2014/main" id="{C3623BC4-097B-A907-A1CC-F4A3083684DE}"/>
                    </a:ext>
                  </a:extLst>
                </p:cNvPr>
                <p:cNvCxnSpPr>
                  <a:stCxn id="12" idx="1"/>
                  <a:endCxn id="10" idx="5"/>
                </p:cNvCxnSpPr>
                <p:nvPr/>
              </p:nvCxnSpPr>
              <p:spPr>
                <a:xfrm flipH="1" flipV="1">
                  <a:off x="3466012" y="3530286"/>
                  <a:ext cx="179400" cy="256969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6" name="Oval 5">
                <a:extLst>
                  <a:ext uri="{FF2B5EF4-FFF2-40B4-BE49-F238E27FC236}">
                    <a16:creationId xmlns:a16="http://schemas.microsoft.com/office/drawing/2014/main" id="{7F637BB8-2207-4532-477F-45453B8D7C43}"/>
                  </a:ext>
                </a:extLst>
              </p:cNvPr>
              <p:cNvSpPr/>
              <p:nvPr/>
            </p:nvSpPr>
            <p:spPr>
              <a:xfrm>
                <a:off x="7531290" y="2520224"/>
                <a:ext cx="612511" cy="612511"/>
              </a:xfrm>
              <a:prstGeom prst="ellips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6</a:t>
                </a:r>
              </a:p>
            </p:txBody>
          </p:sp>
          <p:cxnSp>
            <p:nvCxnSpPr>
              <p:cNvPr id="7" name="Straight Connector 6">
                <a:extLst>
                  <a:ext uri="{FF2B5EF4-FFF2-40B4-BE49-F238E27FC236}">
                    <a16:creationId xmlns:a16="http://schemas.microsoft.com/office/drawing/2014/main" id="{C3B42508-3220-7F2F-F806-D6A321054F05}"/>
                  </a:ext>
                </a:extLst>
              </p:cNvPr>
              <p:cNvCxnSpPr>
                <a:cxnSpLocks/>
                <a:stCxn id="6" idx="1"/>
                <a:endCxn id="9" idx="5"/>
              </p:cNvCxnSpPr>
              <p:nvPr/>
            </p:nvCxnSpPr>
            <p:spPr>
              <a:xfrm flipH="1" flipV="1">
                <a:off x="7360537" y="2389257"/>
                <a:ext cx="260453" cy="220667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0" name="Oval 19">
              <a:extLst>
                <a:ext uri="{FF2B5EF4-FFF2-40B4-BE49-F238E27FC236}">
                  <a16:creationId xmlns:a16="http://schemas.microsoft.com/office/drawing/2014/main" id="{CE3A21A5-2643-9862-95E7-21A8A8044617}"/>
                </a:ext>
              </a:extLst>
            </p:cNvPr>
            <p:cNvSpPr/>
            <p:nvPr/>
          </p:nvSpPr>
          <p:spPr>
            <a:xfrm>
              <a:off x="9568237" y="2510120"/>
              <a:ext cx="612511" cy="612511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5</a:t>
              </a:r>
            </a:p>
          </p:txBody>
        </p:sp>
        <p:sp>
          <p:nvSpPr>
            <p:cNvPr id="21" name="Oval 20">
              <a:extLst>
                <a:ext uri="{FF2B5EF4-FFF2-40B4-BE49-F238E27FC236}">
                  <a16:creationId xmlns:a16="http://schemas.microsoft.com/office/drawing/2014/main" id="{48A649D9-8400-9565-121B-970C2A8B192B}"/>
                </a:ext>
              </a:extLst>
            </p:cNvPr>
            <p:cNvSpPr/>
            <p:nvPr/>
          </p:nvSpPr>
          <p:spPr>
            <a:xfrm>
              <a:off x="10876335" y="2510119"/>
              <a:ext cx="612511" cy="612511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7</a:t>
              </a:r>
            </a:p>
          </p:txBody>
        </p:sp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4A1C5561-F71C-BB55-B723-357F94648CC6}"/>
                </a:ext>
              </a:extLst>
            </p:cNvPr>
            <p:cNvCxnSpPr>
              <a:cxnSpLocks/>
              <a:stCxn id="20" idx="7"/>
              <a:endCxn id="6" idx="3"/>
            </p:cNvCxnSpPr>
            <p:nvPr/>
          </p:nvCxnSpPr>
          <p:spPr>
            <a:xfrm flipV="1">
              <a:off x="10091048" y="2205002"/>
              <a:ext cx="195959" cy="39481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FE5CEB3B-8BE4-AFAA-1FF9-30DE6145E6CA}"/>
                </a:ext>
              </a:extLst>
            </p:cNvPr>
            <p:cNvCxnSpPr>
              <a:cxnSpLocks/>
              <a:stCxn id="21" idx="1"/>
              <a:endCxn id="6" idx="5"/>
            </p:cNvCxnSpPr>
            <p:nvPr/>
          </p:nvCxnSpPr>
          <p:spPr>
            <a:xfrm flipH="1" flipV="1">
              <a:off x="10720118" y="2205002"/>
              <a:ext cx="245917" cy="394817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416525836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D6AF61-C0E9-5358-15F9-71C3896ED3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Delete – 3 Cases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BCEAC8-3204-C998-083A-0CA3CB38DC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rgbClr val="FF0000"/>
                </a:solidFill>
              </a:rPr>
              <a:t>0 Children (i.e. it’s a leaf)</a:t>
            </a:r>
          </a:p>
          <a:p>
            <a:pPr lvl="1"/>
            <a:endParaRPr lang="en-US" dirty="0"/>
          </a:p>
          <a:p>
            <a:r>
              <a:rPr lang="en-US" dirty="0">
                <a:solidFill>
                  <a:srgbClr val="0070C0"/>
                </a:solidFill>
              </a:rPr>
              <a:t>1 Child</a:t>
            </a:r>
          </a:p>
          <a:p>
            <a:pPr lvl="1"/>
            <a:r>
              <a:rPr lang="en-US" dirty="0"/>
              <a:t>Replace the deleted node with its child</a:t>
            </a:r>
          </a:p>
          <a:p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2 Children</a:t>
            </a:r>
          </a:p>
          <a:p>
            <a:pPr lvl="1"/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Replace the deleted with the largest node to its left or else the smallest node to its right</a:t>
            </a:r>
          </a:p>
          <a:p>
            <a:pPr lvl="1"/>
            <a:endParaRPr lang="en-US" dirty="0"/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87AC3D59-3E05-191D-A7BF-6AC36E848F5B}"/>
              </a:ext>
            </a:extLst>
          </p:cNvPr>
          <p:cNvGrpSpPr/>
          <p:nvPr/>
        </p:nvGrpSpPr>
        <p:grpSpPr>
          <a:xfrm>
            <a:off x="8079280" y="365125"/>
            <a:ext cx="4036614" cy="2762801"/>
            <a:chOff x="8079280" y="365125"/>
            <a:chExt cx="4036614" cy="2762801"/>
          </a:xfrm>
        </p:grpSpPr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1333A002-A754-52F5-FA72-68624BE2C8D0}"/>
                </a:ext>
              </a:extLst>
            </p:cNvPr>
            <p:cNvGrpSpPr/>
            <p:nvPr/>
          </p:nvGrpSpPr>
          <p:grpSpPr>
            <a:xfrm>
              <a:off x="8079280" y="365125"/>
              <a:ext cx="4036614" cy="2762801"/>
              <a:chOff x="5413263" y="1203158"/>
              <a:chExt cx="4036614" cy="2762801"/>
            </a:xfrm>
          </p:grpSpPr>
          <p:grpSp>
            <p:nvGrpSpPr>
              <p:cNvPr id="10" name="Group 9">
                <a:extLst>
                  <a:ext uri="{FF2B5EF4-FFF2-40B4-BE49-F238E27FC236}">
                    <a16:creationId xmlns:a16="http://schemas.microsoft.com/office/drawing/2014/main" id="{508219CE-3255-59E4-61D6-419B3BAFB9D7}"/>
                  </a:ext>
                </a:extLst>
              </p:cNvPr>
              <p:cNvGrpSpPr/>
              <p:nvPr/>
            </p:nvGrpSpPr>
            <p:grpSpPr>
              <a:xfrm>
                <a:off x="5413263" y="1203158"/>
                <a:ext cx="4036614" cy="2762801"/>
                <a:chOff x="131609" y="2379747"/>
                <a:chExt cx="4036614" cy="2762801"/>
              </a:xfrm>
            </p:grpSpPr>
            <p:sp>
              <p:nvSpPr>
                <p:cNvPr id="13" name="Oval 12">
                  <a:extLst>
                    <a:ext uri="{FF2B5EF4-FFF2-40B4-BE49-F238E27FC236}">
                      <a16:creationId xmlns:a16="http://schemas.microsoft.com/office/drawing/2014/main" id="{2142312F-4523-0F4A-18D6-D202467C630B}"/>
                    </a:ext>
                  </a:extLst>
                </p:cNvPr>
                <p:cNvSpPr/>
                <p:nvPr/>
              </p:nvSpPr>
              <p:spPr>
                <a:xfrm>
                  <a:off x="2259363" y="2379747"/>
                  <a:ext cx="612511" cy="612511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8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rPr>
                    <a:t>9</a:t>
                  </a:r>
                </a:p>
              </p:txBody>
            </p:sp>
            <p:sp>
              <p:nvSpPr>
                <p:cNvPr id="14" name="Oval 13">
                  <a:extLst>
                    <a:ext uri="{FF2B5EF4-FFF2-40B4-BE49-F238E27FC236}">
                      <a16:creationId xmlns:a16="http://schemas.microsoft.com/office/drawing/2014/main" id="{EB78B0BF-9986-AD99-C54F-D7B175C1C6D9}"/>
                    </a:ext>
                  </a:extLst>
                </p:cNvPr>
                <p:cNvSpPr/>
                <p:nvPr/>
              </p:nvSpPr>
              <p:spPr>
                <a:xfrm>
                  <a:off x="1556072" y="3043035"/>
                  <a:ext cx="612511" cy="612511"/>
                </a:xfrm>
                <a:prstGeom prst="ellipse">
                  <a:avLst/>
                </a:prstGeom>
                <a:solidFill>
                  <a:schemeClr val="accent2">
                    <a:lumMod val="60000"/>
                    <a:lumOff val="40000"/>
                  </a:schemeClr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8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rPr>
                    <a:t>3</a:t>
                  </a:r>
                </a:p>
              </p:txBody>
            </p:sp>
            <p:sp>
              <p:nvSpPr>
                <p:cNvPr id="15" name="Oval 14">
                  <a:extLst>
                    <a:ext uri="{FF2B5EF4-FFF2-40B4-BE49-F238E27FC236}">
                      <a16:creationId xmlns:a16="http://schemas.microsoft.com/office/drawing/2014/main" id="{B7B86446-8709-F970-19FA-1560746A8F8B}"/>
                    </a:ext>
                  </a:extLst>
                </p:cNvPr>
                <p:cNvSpPr/>
                <p:nvPr/>
              </p:nvSpPr>
              <p:spPr>
                <a:xfrm>
                  <a:off x="2943201" y="3007475"/>
                  <a:ext cx="612511" cy="612511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8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rPr>
                    <a:t>10</a:t>
                  </a:r>
                </a:p>
              </p:txBody>
            </p:sp>
            <p:sp>
              <p:nvSpPr>
                <p:cNvPr id="16" name="Oval 15">
                  <a:extLst>
                    <a:ext uri="{FF2B5EF4-FFF2-40B4-BE49-F238E27FC236}">
                      <a16:creationId xmlns:a16="http://schemas.microsoft.com/office/drawing/2014/main" id="{12845EA2-0AD9-0332-93AD-E32D492ACF75}"/>
                    </a:ext>
                  </a:extLst>
                </p:cNvPr>
                <p:cNvSpPr/>
                <p:nvPr/>
              </p:nvSpPr>
              <p:spPr>
                <a:xfrm>
                  <a:off x="820352" y="3799360"/>
                  <a:ext cx="612511" cy="612511"/>
                </a:xfrm>
                <a:prstGeom prst="ellipse">
                  <a:avLst/>
                </a:prstGeom>
                <a:solidFill>
                  <a:schemeClr val="accent1">
                    <a:lumMod val="60000"/>
                    <a:lumOff val="40000"/>
                  </a:schemeClr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8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rPr>
                    <a:t>1</a:t>
                  </a:r>
                </a:p>
              </p:txBody>
            </p:sp>
            <p:sp>
              <p:nvSpPr>
                <p:cNvPr id="17" name="Oval 16">
                  <a:extLst>
                    <a:ext uri="{FF2B5EF4-FFF2-40B4-BE49-F238E27FC236}">
                      <a16:creationId xmlns:a16="http://schemas.microsoft.com/office/drawing/2014/main" id="{45DC21F3-A9FD-FEF7-D158-D2B83E668A9A}"/>
                    </a:ext>
                  </a:extLst>
                </p:cNvPr>
                <p:cNvSpPr/>
                <p:nvPr/>
              </p:nvSpPr>
              <p:spPr>
                <a:xfrm>
                  <a:off x="3555712" y="3697555"/>
                  <a:ext cx="612511" cy="612511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8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rPr>
                    <a:t>16</a:t>
                  </a:r>
                </a:p>
              </p:txBody>
            </p:sp>
            <p:sp>
              <p:nvSpPr>
                <p:cNvPr id="18" name="Oval 17">
                  <a:extLst>
                    <a:ext uri="{FF2B5EF4-FFF2-40B4-BE49-F238E27FC236}">
                      <a16:creationId xmlns:a16="http://schemas.microsoft.com/office/drawing/2014/main" id="{C2595E8C-ACCE-26C0-95A6-DF31D51FB635}"/>
                    </a:ext>
                  </a:extLst>
                </p:cNvPr>
                <p:cNvSpPr/>
                <p:nvPr/>
              </p:nvSpPr>
              <p:spPr>
                <a:xfrm>
                  <a:off x="131609" y="4530037"/>
                  <a:ext cx="612511" cy="612511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8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rPr>
                    <a:t>0</a:t>
                  </a:r>
                </a:p>
              </p:txBody>
            </p:sp>
            <p:cxnSp>
              <p:nvCxnSpPr>
                <p:cNvPr id="19" name="Straight Connector 18">
                  <a:extLst>
                    <a:ext uri="{FF2B5EF4-FFF2-40B4-BE49-F238E27FC236}">
                      <a16:creationId xmlns:a16="http://schemas.microsoft.com/office/drawing/2014/main" id="{CB09B76C-5533-8CEE-1C8E-C13D430D6C0A}"/>
                    </a:ext>
                  </a:extLst>
                </p:cNvPr>
                <p:cNvCxnSpPr>
                  <a:cxnSpLocks/>
                  <a:stCxn id="13" idx="3"/>
                  <a:endCxn id="14" idx="7"/>
                </p:cNvCxnSpPr>
                <p:nvPr/>
              </p:nvCxnSpPr>
              <p:spPr>
                <a:xfrm flipH="1">
                  <a:off x="2078883" y="2902558"/>
                  <a:ext cx="270180" cy="230177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" name="Straight Connector 19">
                  <a:extLst>
                    <a:ext uri="{FF2B5EF4-FFF2-40B4-BE49-F238E27FC236}">
                      <a16:creationId xmlns:a16="http://schemas.microsoft.com/office/drawing/2014/main" id="{C6BA5A95-4800-75BA-5CE6-E383F92011EB}"/>
                    </a:ext>
                  </a:extLst>
                </p:cNvPr>
                <p:cNvCxnSpPr>
                  <a:cxnSpLocks/>
                  <a:stCxn id="13" idx="5"/>
                  <a:endCxn id="15" idx="1"/>
                </p:cNvCxnSpPr>
                <p:nvPr/>
              </p:nvCxnSpPr>
              <p:spPr>
                <a:xfrm>
                  <a:off x="2782174" y="2902558"/>
                  <a:ext cx="250727" cy="194617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" name="Straight Connector 20">
                  <a:extLst>
                    <a:ext uri="{FF2B5EF4-FFF2-40B4-BE49-F238E27FC236}">
                      <a16:creationId xmlns:a16="http://schemas.microsoft.com/office/drawing/2014/main" id="{9AC4D699-B4C5-E5A7-F3D0-4965AD3CEF52}"/>
                    </a:ext>
                  </a:extLst>
                </p:cNvPr>
                <p:cNvCxnSpPr>
                  <a:stCxn id="16" idx="7"/>
                  <a:endCxn id="14" idx="3"/>
                </p:cNvCxnSpPr>
                <p:nvPr/>
              </p:nvCxnSpPr>
              <p:spPr>
                <a:xfrm flipV="1">
                  <a:off x="1343163" y="3565846"/>
                  <a:ext cx="302609" cy="323214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" name="Straight Connector 21">
                  <a:extLst>
                    <a:ext uri="{FF2B5EF4-FFF2-40B4-BE49-F238E27FC236}">
                      <a16:creationId xmlns:a16="http://schemas.microsoft.com/office/drawing/2014/main" id="{DBE01189-9D86-9F73-E90F-C51F6D57DB47}"/>
                    </a:ext>
                  </a:extLst>
                </p:cNvPr>
                <p:cNvCxnSpPr>
                  <a:cxnSpLocks/>
                  <a:stCxn id="18" idx="7"/>
                  <a:endCxn id="16" idx="3"/>
                </p:cNvCxnSpPr>
                <p:nvPr/>
              </p:nvCxnSpPr>
              <p:spPr>
                <a:xfrm flipV="1">
                  <a:off x="654420" y="4322171"/>
                  <a:ext cx="255632" cy="297566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" name="Straight Connector 22">
                  <a:extLst>
                    <a:ext uri="{FF2B5EF4-FFF2-40B4-BE49-F238E27FC236}">
                      <a16:creationId xmlns:a16="http://schemas.microsoft.com/office/drawing/2014/main" id="{F6CAF12A-D2DF-12A3-D54E-B3E2AADBEE87}"/>
                    </a:ext>
                  </a:extLst>
                </p:cNvPr>
                <p:cNvCxnSpPr>
                  <a:stCxn id="17" idx="1"/>
                  <a:endCxn id="15" idx="5"/>
                </p:cNvCxnSpPr>
                <p:nvPr/>
              </p:nvCxnSpPr>
              <p:spPr>
                <a:xfrm flipH="1" flipV="1">
                  <a:off x="3466012" y="3530286"/>
                  <a:ext cx="179400" cy="256969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11" name="Oval 10">
                <a:extLst>
                  <a:ext uri="{FF2B5EF4-FFF2-40B4-BE49-F238E27FC236}">
                    <a16:creationId xmlns:a16="http://schemas.microsoft.com/office/drawing/2014/main" id="{9D0412F1-A696-4E74-5C2D-01D272BC7D13}"/>
                  </a:ext>
                </a:extLst>
              </p:cNvPr>
              <p:cNvSpPr/>
              <p:nvPr/>
            </p:nvSpPr>
            <p:spPr>
              <a:xfrm>
                <a:off x="7531290" y="2520224"/>
                <a:ext cx="612511" cy="612511"/>
              </a:xfrm>
              <a:prstGeom prst="ellips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6</a:t>
                </a:r>
              </a:p>
            </p:txBody>
          </p:sp>
          <p:cxnSp>
            <p:nvCxnSpPr>
              <p:cNvPr id="12" name="Straight Connector 11">
                <a:extLst>
                  <a:ext uri="{FF2B5EF4-FFF2-40B4-BE49-F238E27FC236}">
                    <a16:creationId xmlns:a16="http://schemas.microsoft.com/office/drawing/2014/main" id="{80FEBA68-EB7A-A625-123F-3DFEFE9705FD}"/>
                  </a:ext>
                </a:extLst>
              </p:cNvPr>
              <p:cNvCxnSpPr>
                <a:cxnSpLocks/>
                <a:stCxn id="11" idx="1"/>
                <a:endCxn id="14" idx="5"/>
              </p:cNvCxnSpPr>
              <p:nvPr/>
            </p:nvCxnSpPr>
            <p:spPr>
              <a:xfrm flipH="1" flipV="1">
                <a:off x="7360537" y="2389257"/>
                <a:ext cx="260453" cy="220667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6" name="Oval 5">
              <a:extLst>
                <a:ext uri="{FF2B5EF4-FFF2-40B4-BE49-F238E27FC236}">
                  <a16:creationId xmlns:a16="http://schemas.microsoft.com/office/drawing/2014/main" id="{F46FB638-874C-F8CE-DA66-D385D2D1E610}"/>
                </a:ext>
              </a:extLst>
            </p:cNvPr>
            <p:cNvSpPr/>
            <p:nvPr/>
          </p:nvSpPr>
          <p:spPr>
            <a:xfrm>
              <a:off x="9568237" y="2510120"/>
              <a:ext cx="612511" cy="612511"/>
            </a:xfrm>
            <a:prstGeom prst="ellipse">
              <a:avLst/>
            </a:prstGeom>
            <a:solidFill>
              <a:srgbClr val="FF6464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5</a:t>
              </a:r>
            </a:p>
          </p:txBody>
        </p:sp>
        <p:sp>
          <p:nvSpPr>
            <p:cNvPr id="7" name="Oval 6">
              <a:extLst>
                <a:ext uri="{FF2B5EF4-FFF2-40B4-BE49-F238E27FC236}">
                  <a16:creationId xmlns:a16="http://schemas.microsoft.com/office/drawing/2014/main" id="{9C35A3DD-4BC9-7373-F046-80248E667B84}"/>
                </a:ext>
              </a:extLst>
            </p:cNvPr>
            <p:cNvSpPr/>
            <p:nvPr/>
          </p:nvSpPr>
          <p:spPr>
            <a:xfrm>
              <a:off x="10876335" y="2510119"/>
              <a:ext cx="612511" cy="612511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7</a:t>
              </a:r>
            </a:p>
          </p:txBody>
        </p:sp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90A20141-63E4-638D-8E70-95A8CD7079FC}"/>
                </a:ext>
              </a:extLst>
            </p:cNvPr>
            <p:cNvCxnSpPr>
              <a:cxnSpLocks/>
              <a:stCxn id="6" idx="7"/>
              <a:endCxn id="11" idx="3"/>
            </p:cNvCxnSpPr>
            <p:nvPr/>
          </p:nvCxnSpPr>
          <p:spPr>
            <a:xfrm flipV="1">
              <a:off x="10091048" y="2205002"/>
              <a:ext cx="195959" cy="39481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89F92928-0AF8-46E7-0CF2-997221C964DA}"/>
                </a:ext>
              </a:extLst>
            </p:cNvPr>
            <p:cNvCxnSpPr>
              <a:cxnSpLocks/>
              <a:stCxn id="7" idx="1"/>
              <a:endCxn id="11" idx="5"/>
            </p:cNvCxnSpPr>
            <p:nvPr/>
          </p:nvCxnSpPr>
          <p:spPr>
            <a:xfrm flipH="1" flipV="1">
              <a:off x="10720118" y="2205002"/>
              <a:ext cx="245917" cy="394817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60214873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7DD992-8A3B-FA6D-C215-0B6ED397A6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Finding the Max and Min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E004EE-D13B-45D9-058D-3DB66EC3D3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Max of a BST:</a:t>
            </a:r>
          </a:p>
          <a:p>
            <a:pPr lvl="1"/>
            <a:r>
              <a:rPr lang="en-US" dirty="0"/>
              <a:t>Right-most Thing</a:t>
            </a:r>
          </a:p>
          <a:p>
            <a:pPr lvl="1"/>
            <a:endParaRPr lang="en-US" dirty="0"/>
          </a:p>
          <a:p>
            <a:pPr marL="457200" lvl="1" indent="0">
              <a:buNone/>
            </a:pPr>
            <a:endParaRPr lang="en-US" dirty="0"/>
          </a:p>
          <a:p>
            <a:r>
              <a:rPr lang="en-US" dirty="0"/>
              <a:t>Min of a BST:</a:t>
            </a:r>
          </a:p>
          <a:p>
            <a:pPr lvl="1"/>
            <a:r>
              <a:rPr lang="en-US" dirty="0"/>
              <a:t>Left-most Thing</a:t>
            </a:r>
          </a:p>
          <a:p>
            <a:pPr marL="457200" lvl="1" indent="0">
              <a:buNone/>
            </a:pPr>
            <a:endParaRPr lang="en-US" dirty="0"/>
          </a:p>
          <a:p>
            <a:pPr lvl="1"/>
            <a:endParaRPr lang="en-US" dirty="0"/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93BF0BCB-E919-4887-EA0E-2950E757CB98}"/>
              </a:ext>
            </a:extLst>
          </p:cNvPr>
          <p:cNvGrpSpPr/>
          <p:nvPr/>
        </p:nvGrpSpPr>
        <p:grpSpPr>
          <a:xfrm>
            <a:off x="8079280" y="365125"/>
            <a:ext cx="4036614" cy="2762801"/>
            <a:chOff x="8079280" y="365125"/>
            <a:chExt cx="4036614" cy="2762801"/>
          </a:xfrm>
        </p:grpSpPr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69003D4F-20EE-2715-9BC2-D19DE4581AEE}"/>
                </a:ext>
              </a:extLst>
            </p:cNvPr>
            <p:cNvGrpSpPr/>
            <p:nvPr/>
          </p:nvGrpSpPr>
          <p:grpSpPr>
            <a:xfrm>
              <a:off x="8079280" y="365125"/>
              <a:ext cx="4036614" cy="2762801"/>
              <a:chOff x="5413263" y="1203158"/>
              <a:chExt cx="4036614" cy="2762801"/>
            </a:xfrm>
          </p:grpSpPr>
          <p:grpSp>
            <p:nvGrpSpPr>
              <p:cNvPr id="10" name="Group 9">
                <a:extLst>
                  <a:ext uri="{FF2B5EF4-FFF2-40B4-BE49-F238E27FC236}">
                    <a16:creationId xmlns:a16="http://schemas.microsoft.com/office/drawing/2014/main" id="{968D83DF-C06D-6B78-1A7C-F817960D477A}"/>
                  </a:ext>
                </a:extLst>
              </p:cNvPr>
              <p:cNvGrpSpPr/>
              <p:nvPr/>
            </p:nvGrpSpPr>
            <p:grpSpPr>
              <a:xfrm>
                <a:off x="5413263" y="1203158"/>
                <a:ext cx="4036614" cy="2762801"/>
                <a:chOff x="131609" y="2379747"/>
                <a:chExt cx="4036614" cy="2762801"/>
              </a:xfrm>
            </p:grpSpPr>
            <p:sp>
              <p:nvSpPr>
                <p:cNvPr id="13" name="Oval 12">
                  <a:extLst>
                    <a:ext uri="{FF2B5EF4-FFF2-40B4-BE49-F238E27FC236}">
                      <a16:creationId xmlns:a16="http://schemas.microsoft.com/office/drawing/2014/main" id="{CA2EDFBE-0A1B-19F2-557F-3B1A84B93183}"/>
                    </a:ext>
                  </a:extLst>
                </p:cNvPr>
                <p:cNvSpPr/>
                <p:nvPr/>
              </p:nvSpPr>
              <p:spPr>
                <a:xfrm>
                  <a:off x="2259363" y="2379747"/>
                  <a:ext cx="612511" cy="612511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8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rPr>
                    <a:t>9</a:t>
                  </a:r>
                </a:p>
              </p:txBody>
            </p:sp>
            <p:sp>
              <p:nvSpPr>
                <p:cNvPr id="14" name="Oval 13">
                  <a:extLst>
                    <a:ext uri="{FF2B5EF4-FFF2-40B4-BE49-F238E27FC236}">
                      <a16:creationId xmlns:a16="http://schemas.microsoft.com/office/drawing/2014/main" id="{55E32266-34D1-3723-EBDF-C9A36280C466}"/>
                    </a:ext>
                  </a:extLst>
                </p:cNvPr>
                <p:cNvSpPr/>
                <p:nvPr/>
              </p:nvSpPr>
              <p:spPr>
                <a:xfrm>
                  <a:off x="1556072" y="3043035"/>
                  <a:ext cx="612511" cy="612511"/>
                </a:xfrm>
                <a:prstGeom prst="ellipse">
                  <a:avLst/>
                </a:pr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8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rPr>
                    <a:t>3</a:t>
                  </a:r>
                </a:p>
              </p:txBody>
            </p:sp>
            <p:sp>
              <p:nvSpPr>
                <p:cNvPr id="15" name="Oval 14">
                  <a:extLst>
                    <a:ext uri="{FF2B5EF4-FFF2-40B4-BE49-F238E27FC236}">
                      <a16:creationId xmlns:a16="http://schemas.microsoft.com/office/drawing/2014/main" id="{81D17E1C-7320-E465-2AF6-0DFBD16C3748}"/>
                    </a:ext>
                  </a:extLst>
                </p:cNvPr>
                <p:cNvSpPr/>
                <p:nvPr/>
              </p:nvSpPr>
              <p:spPr>
                <a:xfrm>
                  <a:off x="2943201" y="3007475"/>
                  <a:ext cx="612511" cy="612511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8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rPr>
                    <a:t>10</a:t>
                  </a:r>
                </a:p>
              </p:txBody>
            </p:sp>
            <p:sp>
              <p:nvSpPr>
                <p:cNvPr id="16" name="Oval 15">
                  <a:extLst>
                    <a:ext uri="{FF2B5EF4-FFF2-40B4-BE49-F238E27FC236}">
                      <a16:creationId xmlns:a16="http://schemas.microsoft.com/office/drawing/2014/main" id="{582C6223-5B81-9C2F-51F0-9A31796FD9C1}"/>
                    </a:ext>
                  </a:extLst>
                </p:cNvPr>
                <p:cNvSpPr/>
                <p:nvPr/>
              </p:nvSpPr>
              <p:spPr>
                <a:xfrm>
                  <a:off x="820352" y="3799360"/>
                  <a:ext cx="612511" cy="612511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8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rPr>
                    <a:t>1</a:t>
                  </a:r>
                </a:p>
              </p:txBody>
            </p:sp>
            <p:sp>
              <p:nvSpPr>
                <p:cNvPr id="17" name="Oval 16">
                  <a:extLst>
                    <a:ext uri="{FF2B5EF4-FFF2-40B4-BE49-F238E27FC236}">
                      <a16:creationId xmlns:a16="http://schemas.microsoft.com/office/drawing/2014/main" id="{DE529F80-9D8C-AD5B-0003-47F0052FA1C6}"/>
                    </a:ext>
                  </a:extLst>
                </p:cNvPr>
                <p:cNvSpPr/>
                <p:nvPr/>
              </p:nvSpPr>
              <p:spPr>
                <a:xfrm>
                  <a:off x="3555712" y="3697555"/>
                  <a:ext cx="612511" cy="612511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8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rPr>
                    <a:t>16</a:t>
                  </a:r>
                </a:p>
              </p:txBody>
            </p:sp>
            <p:sp>
              <p:nvSpPr>
                <p:cNvPr id="18" name="Oval 17">
                  <a:extLst>
                    <a:ext uri="{FF2B5EF4-FFF2-40B4-BE49-F238E27FC236}">
                      <a16:creationId xmlns:a16="http://schemas.microsoft.com/office/drawing/2014/main" id="{3DB1C023-75B2-F46B-74A7-E40104367967}"/>
                    </a:ext>
                  </a:extLst>
                </p:cNvPr>
                <p:cNvSpPr/>
                <p:nvPr/>
              </p:nvSpPr>
              <p:spPr>
                <a:xfrm>
                  <a:off x="131609" y="4530037"/>
                  <a:ext cx="612511" cy="612511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8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rPr>
                    <a:t>0</a:t>
                  </a:r>
                </a:p>
              </p:txBody>
            </p:sp>
            <p:cxnSp>
              <p:nvCxnSpPr>
                <p:cNvPr id="19" name="Straight Connector 18">
                  <a:extLst>
                    <a:ext uri="{FF2B5EF4-FFF2-40B4-BE49-F238E27FC236}">
                      <a16:creationId xmlns:a16="http://schemas.microsoft.com/office/drawing/2014/main" id="{9B93E87A-6C9B-1D2C-C84A-2AA38EABAC4D}"/>
                    </a:ext>
                  </a:extLst>
                </p:cNvPr>
                <p:cNvCxnSpPr>
                  <a:cxnSpLocks/>
                  <a:stCxn id="13" idx="3"/>
                  <a:endCxn id="14" idx="7"/>
                </p:cNvCxnSpPr>
                <p:nvPr/>
              </p:nvCxnSpPr>
              <p:spPr>
                <a:xfrm flipH="1">
                  <a:off x="2078883" y="2902558"/>
                  <a:ext cx="270180" cy="230177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" name="Straight Connector 19">
                  <a:extLst>
                    <a:ext uri="{FF2B5EF4-FFF2-40B4-BE49-F238E27FC236}">
                      <a16:creationId xmlns:a16="http://schemas.microsoft.com/office/drawing/2014/main" id="{9DE72BA0-DEC4-4371-557B-FD0A27B58A15}"/>
                    </a:ext>
                  </a:extLst>
                </p:cNvPr>
                <p:cNvCxnSpPr>
                  <a:cxnSpLocks/>
                  <a:stCxn id="13" idx="5"/>
                  <a:endCxn id="15" idx="1"/>
                </p:cNvCxnSpPr>
                <p:nvPr/>
              </p:nvCxnSpPr>
              <p:spPr>
                <a:xfrm>
                  <a:off x="2782174" y="2902558"/>
                  <a:ext cx="250727" cy="194617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" name="Straight Connector 20">
                  <a:extLst>
                    <a:ext uri="{FF2B5EF4-FFF2-40B4-BE49-F238E27FC236}">
                      <a16:creationId xmlns:a16="http://schemas.microsoft.com/office/drawing/2014/main" id="{E14E1AA9-03DC-F6A2-880E-44E821AD716D}"/>
                    </a:ext>
                  </a:extLst>
                </p:cNvPr>
                <p:cNvCxnSpPr>
                  <a:stCxn id="16" idx="7"/>
                  <a:endCxn id="14" idx="3"/>
                </p:cNvCxnSpPr>
                <p:nvPr/>
              </p:nvCxnSpPr>
              <p:spPr>
                <a:xfrm flipV="1">
                  <a:off x="1343163" y="3565846"/>
                  <a:ext cx="302609" cy="323214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" name="Straight Connector 21">
                  <a:extLst>
                    <a:ext uri="{FF2B5EF4-FFF2-40B4-BE49-F238E27FC236}">
                      <a16:creationId xmlns:a16="http://schemas.microsoft.com/office/drawing/2014/main" id="{146D2F62-F574-C773-B0F2-218AD20D8DB1}"/>
                    </a:ext>
                  </a:extLst>
                </p:cNvPr>
                <p:cNvCxnSpPr>
                  <a:cxnSpLocks/>
                  <a:stCxn id="18" idx="7"/>
                  <a:endCxn id="16" idx="3"/>
                </p:cNvCxnSpPr>
                <p:nvPr/>
              </p:nvCxnSpPr>
              <p:spPr>
                <a:xfrm flipV="1">
                  <a:off x="654420" y="4322171"/>
                  <a:ext cx="255632" cy="297566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" name="Straight Connector 22">
                  <a:extLst>
                    <a:ext uri="{FF2B5EF4-FFF2-40B4-BE49-F238E27FC236}">
                      <a16:creationId xmlns:a16="http://schemas.microsoft.com/office/drawing/2014/main" id="{6265655F-9185-06A5-BD36-032DE2A30AAE}"/>
                    </a:ext>
                  </a:extLst>
                </p:cNvPr>
                <p:cNvCxnSpPr>
                  <a:stCxn id="17" idx="1"/>
                  <a:endCxn id="15" idx="5"/>
                </p:cNvCxnSpPr>
                <p:nvPr/>
              </p:nvCxnSpPr>
              <p:spPr>
                <a:xfrm flipH="1" flipV="1">
                  <a:off x="3466012" y="3530286"/>
                  <a:ext cx="179400" cy="256969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11" name="Oval 10">
                <a:extLst>
                  <a:ext uri="{FF2B5EF4-FFF2-40B4-BE49-F238E27FC236}">
                    <a16:creationId xmlns:a16="http://schemas.microsoft.com/office/drawing/2014/main" id="{F2F28718-ABD4-67D4-B846-AEAE833BCF68}"/>
                  </a:ext>
                </a:extLst>
              </p:cNvPr>
              <p:cNvSpPr/>
              <p:nvPr/>
            </p:nvSpPr>
            <p:spPr>
              <a:xfrm>
                <a:off x="7531290" y="2520224"/>
                <a:ext cx="612511" cy="612511"/>
              </a:xfrm>
              <a:prstGeom prst="ellips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6</a:t>
                </a:r>
              </a:p>
            </p:txBody>
          </p:sp>
          <p:cxnSp>
            <p:nvCxnSpPr>
              <p:cNvPr id="12" name="Straight Connector 11">
                <a:extLst>
                  <a:ext uri="{FF2B5EF4-FFF2-40B4-BE49-F238E27FC236}">
                    <a16:creationId xmlns:a16="http://schemas.microsoft.com/office/drawing/2014/main" id="{CF8DDC98-3F89-07C7-160A-648B352778FE}"/>
                  </a:ext>
                </a:extLst>
              </p:cNvPr>
              <p:cNvCxnSpPr>
                <a:cxnSpLocks/>
                <a:stCxn id="11" idx="1"/>
                <a:endCxn id="14" idx="5"/>
              </p:cNvCxnSpPr>
              <p:nvPr/>
            </p:nvCxnSpPr>
            <p:spPr>
              <a:xfrm flipH="1" flipV="1">
                <a:off x="7360537" y="2389257"/>
                <a:ext cx="260453" cy="220667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6" name="Oval 5">
              <a:extLst>
                <a:ext uri="{FF2B5EF4-FFF2-40B4-BE49-F238E27FC236}">
                  <a16:creationId xmlns:a16="http://schemas.microsoft.com/office/drawing/2014/main" id="{B676F51E-8B90-CBD3-7E71-086AF7DF6FD7}"/>
                </a:ext>
              </a:extLst>
            </p:cNvPr>
            <p:cNvSpPr/>
            <p:nvPr/>
          </p:nvSpPr>
          <p:spPr>
            <a:xfrm>
              <a:off x="9568237" y="2510120"/>
              <a:ext cx="612511" cy="612511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5</a:t>
              </a:r>
            </a:p>
          </p:txBody>
        </p:sp>
        <p:sp>
          <p:nvSpPr>
            <p:cNvPr id="7" name="Oval 6">
              <a:extLst>
                <a:ext uri="{FF2B5EF4-FFF2-40B4-BE49-F238E27FC236}">
                  <a16:creationId xmlns:a16="http://schemas.microsoft.com/office/drawing/2014/main" id="{B8BD72FE-0A5E-9EC8-90AC-E805731A3D95}"/>
                </a:ext>
              </a:extLst>
            </p:cNvPr>
            <p:cNvSpPr/>
            <p:nvPr/>
          </p:nvSpPr>
          <p:spPr>
            <a:xfrm>
              <a:off x="10876335" y="2510119"/>
              <a:ext cx="612511" cy="612511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7</a:t>
              </a:r>
            </a:p>
          </p:txBody>
        </p:sp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85A2F8EA-25C5-E8CC-7AA6-AA386BB59595}"/>
                </a:ext>
              </a:extLst>
            </p:cNvPr>
            <p:cNvCxnSpPr>
              <a:cxnSpLocks/>
              <a:stCxn id="6" idx="7"/>
              <a:endCxn id="11" idx="3"/>
            </p:cNvCxnSpPr>
            <p:nvPr/>
          </p:nvCxnSpPr>
          <p:spPr>
            <a:xfrm flipV="1">
              <a:off x="10091048" y="2205002"/>
              <a:ext cx="195959" cy="39481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3D5ECE53-FA8D-7B43-2013-D57B557F7DCC}"/>
                </a:ext>
              </a:extLst>
            </p:cNvPr>
            <p:cNvCxnSpPr>
              <a:cxnSpLocks/>
              <a:stCxn id="7" idx="1"/>
              <a:endCxn id="11" idx="5"/>
            </p:cNvCxnSpPr>
            <p:nvPr/>
          </p:nvCxnSpPr>
          <p:spPr>
            <a:xfrm flipH="1" flipV="1">
              <a:off x="10720118" y="2205002"/>
              <a:ext cx="245917" cy="394817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4" name="TextBox 23">
            <a:extLst>
              <a:ext uri="{FF2B5EF4-FFF2-40B4-BE49-F238E27FC236}">
                <a16:creationId xmlns:a16="http://schemas.microsoft.com/office/drawing/2014/main" id="{B317041B-3D3A-8B57-9A2C-1609D76990ED}"/>
              </a:ext>
            </a:extLst>
          </p:cNvPr>
          <p:cNvSpPr txBox="1"/>
          <p:nvPr/>
        </p:nvSpPr>
        <p:spPr>
          <a:xfrm>
            <a:off x="4450489" y="1515664"/>
            <a:ext cx="3870034" cy="20313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maxNode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(root){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	if (root == Null){ return Null; }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	while (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root.right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!= Null){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		root =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root.right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;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	}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	return root;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}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17A3E0CB-96F1-9F4E-AA9E-AFD3225402CD}"/>
              </a:ext>
            </a:extLst>
          </p:cNvPr>
          <p:cNvSpPr txBox="1"/>
          <p:nvPr/>
        </p:nvSpPr>
        <p:spPr>
          <a:xfrm>
            <a:off x="4450489" y="4145638"/>
            <a:ext cx="3870034" cy="20313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minNode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(root){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	if (root == Null){ return Null; }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	while (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root.left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!= Null){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		root =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root.left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;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	}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	return root;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209217754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B2BD36-B9B4-B904-6568-7F4E476AC4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14325"/>
            <a:ext cx="10515600" cy="1325563"/>
          </a:xfrm>
        </p:spPr>
        <p:txBody>
          <a:bodyPr/>
          <a:lstStyle/>
          <a:p>
            <a:r>
              <a:rPr lang="en-US" dirty="0"/>
              <a:t>Delete Operation (iterative)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B143F5-B6CB-752F-1E16-1BC1A8248E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7960" y="1371600"/>
            <a:ext cx="10515600" cy="5486399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dirty="0"/>
              <a:t>delete(key, root){</a:t>
            </a:r>
          </a:p>
          <a:p>
            <a:pPr marL="0" indent="0">
              <a:buNone/>
            </a:pPr>
            <a:r>
              <a:rPr lang="en-US" dirty="0"/>
              <a:t>	while (root != Null &amp;&amp; key != </a:t>
            </a:r>
            <a:r>
              <a:rPr lang="en-US" dirty="0" err="1"/>
              <a:t>root.key</a:t>
            </a:r>
            <a:r>
              <a:rPr lang="en-US" dirty="0"/>
              <a:t>){</a:t>
            </a:r>
          </a:p>
          <a:p>
            <a:pPr marL="0" indent="0">
              <a:buNone/>
            </a:pPr>
            <a:r>
              <a:rPr lang="en-US" dirty="0"/>
              <a:t>		if (key &lt; </a:t>
            </a:r>
            <a:r>
              <a:rPr lang="en-US" dirty="0" err="1"/>
              <a:t>root.key</a:t>
            </a:r>
            <a:r>
              <a:rPr lang="en-US" dirty="0"/>
              <a:t>){ root = </a:t>
            </a:r>
            <a:r>
              <a:rPr lang="en-US" dirty="0" err="1"/>
              <a:t>root.left</a:t>
            </a:r>
            <a:r>
              <a:rPr lang="en-US" dirty="0"/>
              <a:t>; 	}</a:t>
            </a:r>
          </a:p>
          <a:p>
            <a:pPr marL="0" indent="0">
              <a:buNone/>
            </a:pPr>
            <a:r>
              <a:rPr lang="en-US" dirty="0"/>
              <a:t>		else if (key &gt; </a:t>
            </a:r>
            <a:r>
              <a:rPr lang="en-US" dirty="0" err="1"/>
              <a:t>root.key</a:t>
            </a:r>
            <a:r>
              <a:rPr lang="en-US" dirty="0"/>
              <a:t>){ root = </a:t>
            </a:r>
            <a:r>
              <a:rPr lang="en-US" dirty="0" err="1"/>
              <a:t>root.right</a:t>
            </a:r>
            <a:r>
              <a:rPr lang="en-US" dirty="0"/>
              <a:t>; }</a:t>
            </a:r>
          </a:p>
          <a:p>
            <a:pPr marL="0" indent="0">
              <a:buNone/>
            </a:pPr>
            <a:r>
              <a:rPr lang="en-US" dirty="0"/>
              <a:t>	}</a:t>
            </a:r>
          </a:p>
          <a:p>
            <a:pPr marL="0" indent="0">
              <a:buNone/>
            </a:pPr>
            <a:r>
              <a:rPr lang="en-US" dirty="0"/>
              <a:t>	if (root == Null){ return; }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>
                <a:solidFill>
                  <a:srgbClr val="FF0000"/>
                </a:solidFill>
              </a:rPr>
              <a:t>if (root has no children){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		make parent point to Null Instead;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	}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	if (root has one child){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		make parent point to that child instead;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	}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	if (root has two children){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		make parent point to either the max from the left or min from the right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	}</a:t>
            </a:r>
          </a:p>
          <a:p>
            <a:pPr marL="0" indent="0">
              <a:buNone/>
            </a:pPr>
            <a:r>
              <a:rPr lang="en-US" dirty="0"/>
              <a:t>}</a:t>
            </a:r>
          </a:p>
        </p:txBody>
      </p:sp>
      <p:grpSp>
        <p:nvGrpSpPr>
          <p:cNvPr id="30" name="Group 29">
            <a:extLst>
              <a:ext uri="{FF2B5EF4-FFF2-40B4-BE49-F238E27FC236}">
                <a16:creationId xmlns:a16="http://schemas.microsoft.com/office/drawing/2014/main" id="{C84246F8-D514-89E9-07BE-E764FD3DDE5E}"/>
              </a:ext>
            </a:extLst>
          </p:cNvPr>
          <p:cNvGrpSpPr/>
          <p:nvPr/>
        </p:nvGrpSpPr>
        <p:grpSpPr>
          <a:xfrm>
            <a:off x="8079280" y="365125"/>
            <a:ext cx="4036614" cy="2762801"/>
            <a:chOff x="8079280" y="365125"/>
            <a:chExt cx="4036614" cy="2762801"/>
          </a:xfrm>
        </p:grpSpPr>
        <p:grpSp>
          <p:nvGrpSpPr>
            <p:cNvPr id="4" name="Group 3">
              <a:extLst>
                <a:ext uri="{FF2B5EF4-FFF2-40B4-BE49-F238E27FC236}">
                  <a16:creationId xmlns:a16="http://schemas.microsoft.com/office/drawing/2014/main" id="{9170735B-03F0-160D-23CF-0D614E00B4D4}"/>
                </a:ext>
              </a:extLst>
            </p:cNvPr>
            <p:cNvGrpSpPr/>
            <p:nvPr/>
          </p:nvGrpSpPr>
          <p:grpSpPr>
            <a:xfrm>
              <a:off x="8079280" y="365125"/>
              <a:ext cx="4036614" cy="2762801"/>
              <a:chOff x="5413263" y="1203158"/>
              <a:chExt cx="4036614" cy="2762801"/>
            </a:xfrm>
          </p:grpSpPr>
          <p:grpSp>
            <p:nvGrpSpPr>
              <p:cNvPr id="5" name="Group 4">
                <a:extLst>
                  <a:ext uri="{FF2B5EF4-FFF2-40B4-BE49-F238E27FC236}">
                    <a16:creationId xmlns:a16="http://schemas.microsoft.com/office/drawing/2014/main" id="{F0A1F936-94E3-B970-9075-7FDD968CD1F3}"/>
                  </a:ext>
                </a:extLst>
              </p:cNvPr>
              <p:cNvGrpSpPr/>
              <p:nvPr/>
            </p:nvGrpSpPr>
            <p:grpSpPr>
              <a:xfrm>
                <a:off x="5413263" y="1203158"/>
                <a:ext cx="4036614" cy="2762801"/>
                <a:chOff x="131609" y="2379747"/>
                <a:chExt cx="4036614" cy="2762801"/>
              </a:xfrm>
            </p:grpSpPr>
            <p:sp>
              <p:nvSpPr>
                <p:cNvPr id="8" name="Oval 7">
                  <a:extLst>
                    <a:ext uri="{FF2B5EF4-FFF2-40B4-BE49-F238E27FC236}">
                      <a16:creationId xmlns:a16="http://schemas.microsoft.com/office/drawing/2014/main" id="{950B02B1-9B98-2BBC-8CE2-98986D25F159}"/>
                    </a:ext>
                  </a:extLst>
                </p:cNvPr>
                <p:cNvSpPr/>
                <p:nvPr/>
              </p:nvSpPr>
              <p:spPr>
                <a:xfrm>
                  <a:off x="2259363" y="2379747"/>
                  <a:ext cx="612511" cy="612511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8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rPr>
                    <a:t>9</a:t>
                  </a:r>
                </a:p>
              </p:txBody>
            </p:sp>
            <p:sp>
              <p:nvSpPr>
                <p:cNvPr id="9" name="Oval 8">
                  <a:extLst>
                    <a:ext uri="{FF2B5EF4-FFF2-40B4-BE49-F238E27FC236}">
                      <a16:creationId xmlns:a16="http://schemas.microsoft.com/office/drawing/2014/main" id="{375DB836-C24D-B0D7-C861-32998C858A21}"/>
                    </a:ext>
                  </a:extLst>
                </p:cNvPr>
                <p:cNvSpPr/>
                <p:nvPr/>
              </p:nvSpPr>
              <p:spPr>
                <a:xfrm>
                  <a:off x="1556072" y="3043035"/>
                  <a:ext cx="612511" cy="612511"/>
                </a:xfrm>
                <a:prstGeom prst="ellipse">
                  <a:avLst/>
                </a:pr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8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rPr>
                    <a:t>3</a:t>
                  </a:r>
                </a:p>
              </p:txBody>
            </p:sp>
            <p:sp>
              <p:nvSpPr>
                <p:cNvPr id="10" name="Oval 9">
                  <a:extLst>
                    <a:ext uri="{FF2B5EF4-FFF2-40B4-BE49-F238E27FC236}">
                      <a16:creationId xmlns:a16="http://schemas.microsoft.com/office/drawing/2014/main" id="{B0170677-49FE-DA4D-C375-3C8BA0C66CFA}"/>
                    </a:ext>
                  </a:extLst>
                </p:cNvPr>
                <p:cNvSpPr/>
                <p:nvPr/>
              </p:nvSpPr>
              <p:spPr>
                <a:xfrm>
                  <a:off x="2943201" y="3007475"/>
                  <a:ext cx="612511" cy="612511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8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rPr>
                    <a:t>10</a:t>
                  </a:r>
                </a:p>
              </p:txBody>
            </p:sp>
            <p:sp>
              <p:nvSpPr>
                <p:cNvPr id="11" name="Oval 10">
                  <a:extLst>
                    <a:ext uri="{FF2B5EF4-FFF2-40B4-BE49-F238E27FC236}">
                      <a16:creationId xmlns:a16="http://schemas.microsoft.com/office/drawing/2014/main" id="{434C13F0-4203-47AB-2431-B2ED32886F93}"/>
                    </a:ext>
                  </a:extLst>
                </p:cNvPr>
                <p:cNvSpPr/>
                <p:nvPr/>
              </p:nvSpPr>
              <p:spPr>
                <a:xfrm>
                  <a:off x="820352" y="3799360"/>
                  <a:ext cx="612511" cy="612511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8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rPr>
                    <a:t>1</a:t>
                  </a:r>
                </a:p>
              </p:txBody>
            </p:sp>
            <p:sp>
              <p:nvSpPr>
                <p:cNvPr id="12" name="Oval 11">
                  <a:extLst>
                    <a:ext uri="{FF2B5EF4-FFF2-40B4-BE49-F238E27FC236}">
                      <a16:creationId xmlns:a16="http://schemas.microsoft.com/office/drawing/2014/main" id="{1AFBCF91-BBF7-4271-9169-45F56648DD71}"/>
                    </a:ext>
                  </a:extLst>
                </p:cNvPr>
                <p:cNvSpPr/>
                <p:nvPr/>
              </p:nvSpPr>
              <p:spPr>
                <a:xfrm>
                  <a:off x="3555712" y="3697555"/>
                  <a:ext cx="612511" cy="612511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8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rPr>
                    <a:t>16</a:t>
                  </a:r>
                </a:p>
              </p:txBody>
            </p:sp>
            <p:sp>
              <p:nvSpPr>
                <p:cNvPr id="13" name="Oval 12">
                  <a:extLst>
                    <a:ext uri="{FF2B5EF4-FFF2-40B4-BE49-F238E27FC236}">
                      <a16:creationId xmlns:a16="http://schemas.microsoft.com/office/drawing/2014/main" id="{5AC532E5-2A85-D663-8446-585A13F92E62}"/>
                    </a:ext>
                  </a:extLst>
                </p:cNvPr>
                <p:cNvSpPr/>
                <p:nvPr/>
              </p:nvSpPr>
              <p:spPr>
                <a:xfrm>
                  <a:off x="131609" y="4530037"/>
                  <a:ext cx="612511" cy="612511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8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rPr>
                    <a:t>0</a:t>
                  </a:r>
                </a:p>
              </p:txBody>
            </p:sp>
            <p:cxnSp>
              <p:nvCxnSpPr>
                <p:cNvPr id="14" name="Straight Connector 13">
                  <a:extLst>
                    <a:ext uri="{FF2B5EF4-FFF2-40B4-BE49-F238E27FC236}">
                      <a16:creationId xmlns:a16="http://schemas.microsoft.com/office/drawing/2014/main" id="{B09125AD-9B5C-7493-9272-2F1DA89CE01F}"/>
                    </a:ext>
                  </a:extLst>
                </p:cNvPr>
                <p:cNvCxnSpPr>
                  <a:cxnSpLocks/>
                  <a:stCxn id="8" idx="3"/>
                  <a:endCxn id="9" idx="7"/>
                </p:cNvCxnSpPr>
                <p:nvPr/>
              </p:nvCxnSpPr>
              <p:spPr>
                <a:xfrm flipH="1">
                  <a:off x="2078883" y="2902558"/>
                  <a:ext cx="270180" cy="230177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" name="Straight Connector 14">
                  <a:extLst>
                    <a:ext uri="{FF2B5EF4-FFF2-40B4-BE49-F238E27FC236}">
                      <a16:creationId xmlns:a16="http://schemas.microsoft.com/office/drawing/2014/main" id="{A593D686-AF2B-E9E1-76F6-D11031779EE4}"/>
                    </a:ext>
                  </a:extLst>
                </p:cNvPr>
                <p:cNvCxnSpPr>
                  <a:cxnSpLocks/>
                  <a:stCxn id="8" idx="5"/>
                  <a:endCxn id="10" idx="1"/>
                </p:cNvCxnSpPr>
                <p:nvPr/>
              </p:nvCxnSpPr>
              <p:spPr>
                <a:xfrm>
                  <a:off x="2782174" y="2902558"/>
                  <a:ext cx="250727" cy="194617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" name="Straight Connector 15">
                  <a:extLst>
                    <a:ext uri="{FF2B5EF4-FFF2-40B4-BE49-F238E27FC236}">
                      <a16:creationId xmlns:a16="http://schemas.microsoft.com/office/drawing/2014/main" id="{97955860-35DB-B2E4-DCE1-B378FA7BC357}"/>
                    </a:ext>
                  </a:extLst>
                </p:cNvPr>
                <p:cNvCxnSpPr>
                  <a:stCxn id="11" idx="7"/>
                  <a:endCxn id="9" idx="3"/>
                </p:cNvCxnSpPr>
                <p:nvPr/>
              </p:nvCxnSpPr>
              <p:spPr>
                <a:xfrm flipV="1">
                  <a:off x="1343163" y="3565846"/>
                  <a:ext cx="302609" cy="323214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" name="Straight Connector 16">
                  <a:extLst>
                    <a:ext uri="{FF2B5EF4-FFF2-40B4-BE49-F238E27FC236}">
                      <a16:creationId xmlns:a16="http://schemas.microsoft.com/office/drawing/2014/main" id="{D523286C-EC12-D977-43D0-51802A0AC727}"/>
                    </a:ext>
                  </a:extLst>
                </p:cNvPr>
                <p:cNvCxnSpPr>
                  <a:cxnSpLocks/>
                  <a:stCxn id="13" idx="7"/>
                  <a:endCxn id="11" idx="3"/>
                </p:cNvCxnSpPr>
                <p:nvPr/>
              </p:nvCxnSpPr>
              <p:spPr>
                <a:xfrm flipV="1">
                  <a:off x="654420" y="4322171"/>
                  <a:ext cx="255632" cy="297566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" name="Straight Connector 17">
                  <a:extLst>
                    <a:ext uri="{FF2B5EF4-FFF2-40B4-BE49-F238E27FC236}">
                      <a16:creationId xmlns:a16="http://schemas.microsoft.com/office/drawing/2014/main" id="{C3623BC4-097B-A907-A1CC-F4A3083684DE}"/>
                    </a:ext>
                  </a:extLst>
                </p:cNvPr>
                <p:cNvCxnSpPr>
                  <a:stCxn id="12" idx="1"/>
                  <a:endCxn id="10" idx="5"/>
                </p:cNvCxnSpPr>
                <p:nvPr/>
              </p:nvCxnSpPr>
              <p:spPr>
                <a:xfrm flipH="1" flipV="1">
                  <a:off x="3466012" y="3530286"/>
                  <a:ext cx="179400" cy="256969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6" name="Oval 5">
                <a:extLst>
                  <a:ext uri="{FF2B5EF4-FFF2-40B4-BE49-F238E27FC236}">
                    <a16:creationId xmlns:a16="http://schemas.microsoft.com/office/drawing/2014/main" id="{7F637BB8-2207-4532-477F-45453B8D7C43}"/>
                  </a:ext>
                </a:extLst>
              </p:cNvPr>
              <p:cNvSpPr/>
              <p:nvPr/>
            </p:nvSpPr>
            <p:spPr>
              <a:xfrm>
                <a:off x="7531290" y="2520224"/>
                <a:ext cx="612511" cy="612511"/>
              </a:xfrm>
              <a:prstGeom prst="ellips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6</a:t>
                </a:r>
              </a:p>
            </p:txBody>
          </p:sp>
          <p:cxnSp>
            <p:nvCxnSpPr>
              <p:cNvPr id="7" name="Straight Connector 6">
                <a:extLst>
                  <a:ext uri="{FF2B5EF4-FFF2-40B4-BE49-F238E27FC236}">
                    <a16:creationId xmlns:a16="http://schemas.microsoft.com/office/drawing/2014/main" id="{C3B42508-3220-7F2F-F806-D6A321054F05}"/>
                  </a:ext>
                </a:extLst>
              </p:cNvPr>
              <p:cNvCxnSpPr>
                <a:cxnSpLocks/>
                <a:stCxn id="6" idx="1"/>
                <a:endCxn id="9" idx="5"/>
              </p:cNvCxnSpPr>
              <p:nvPr/>
            </p:nvCxnSpPr>
            <p:spPr>
              <a:xfrm flipH="1" flipV="1">
                <a:off x="7360537" y="2389257"/>
                <a:ext cx="260453" cy="220667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0" name="Oval 19">
              <a:extLst>
                <a:ext uri="{FF2B5EF4-FFF2-40B4-BE49-F238E27FC236}">
                  <a16:creationId xmlns:a16="http://schemas.microsoft.com/office/drawing/2014/main" id="{CE3A21A5-2643-9862-95E7-21A8A8044617}"/>
                </a:ext>
              </a:extLst>
            </p:cNvPr>
            <p:cNvSpPr/>
            <p:nvPr/>
          </p:nvSpPr>
          <p:spPr>
            <a:xfrm>
              <a:off x="9568237" y="2510120"/>
              <a:ext cx="612511" cy="612511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5</a:t>
              </a:r>
            </a:p>
          </p:txBody>
        </p:sp>
        <p:sp>
          <p:nvSpPr>
            <p:cNvPr id="21" name="Oval 20">
              <a:extLst>
                <a:ext uri="{FF2B5EF4-FFF2-40B4-BE49-F238E27FC236}">
                  <a16:creationId xmlns:a16="http://schemas.microsoft.com/office/drawing/2014/main" id="{48A649D9-8400-9565-121B-970C2A8B192B}"/>
                </a:ext>
              </a:extLst>
            </p:cNvPr>
            <p:cNvSpPr/>
            <p:nvPr/>
          </p:nvSpPr>
          <p:spPr>
            <a:xfrm>
              <a:off x="10876335" y="2510119"/>
              <a:ext cx="612511" cy="612511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7</a:t>
              </a:r>
            </a:p>
          </p:txBody>
        </p:sp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4A1C5561-F71C-BB55-B723-357F94648CC6}"/>
                </a:ext>
              </a:extLst>
            </p:cNvPr>
            <p:cNvCxnSpPr>
              <a:cxnSpLocks/>
              <a:stCxn id="20" idx="7"/>
              <a:endCxn id="6" idx="3"/>
            </p:cNvCxnSpPr>
            <p:nvPr/>
          </p:nvCxnSpPr>
          <p:spPr>
            <a:xfrm flipV="1">
              <a:off x="10091048" y="2205002"/>
              <a:ext cx="195959" cy="39481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FE5CEB3B-8BE4-AFAA-1FF9-30DE6145E6CA}"/>
                </a:ext>
              </a:extLst>
            </p:cNvPr>
            <p:cNvCxnSpPr>
              <a:cxnSpLocks/>
              <a:stCxn id="21" idx="1"/>
              <a:endCxn id="6" idx="5"/>
            </p:cNvCxnSpPr>
            <p:nvPr/>
          </p:nvCxnSpPr>
          <p:spPr>
            <a:xfrm flipH="1" flipV="1">
              <a:off x="10720118" y="2205002"/>
              <a:ext cx="245917" cy="394817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2317290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BAE782-C07E-8C9D-F03B-E1555654D0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Recursive List Summation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4CB12C-1484-4384-0A8A-F40C8F0890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1800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public</a:t>
            </a:r>
            <a:r>
              <a:rPr lang="en-US" sz="18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sz="1800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int</a:t>
            </a:r>
            <a:r>
              <a:rPr lang="en-US" sz="18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sum(</a:t>
            </a:r>
            <a:r>
              <a:rPr lang="en-US" sz="1800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int</a:t>
            </a:r>
            <a:r>
              <a:rPr lang="en-US" sz="18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[] list){</a:t>
            </a:r>
          </a:p>
          <a:p>
            <a:pPr marL="0" indent="0">
              <a:buNone/>
            </a:pPr>
            <a:r>
              <a:rPr lang="en-US" sz="18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  </a:t>
            </a:r>
            <a:r>
              <a:rPr lang="en-US" sz="1800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return</a:t>
            </a:r>
            <a:r>
              <a:rPr lang="en-US" sz="18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sz="1800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sum_helper</a:t>
            </a:r>
            <a:r>
              <a:rPr lang="en-US" sz="18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(list, </a:t>
            </a:r>
            <a:r>
              <a:rPr lang="en-US" sz="1800" b="0" dirty="0">
                <a:solidFill>
                  <a:srgbClr val="098658"/>
                </a:solidFill>
                <a:effectLst/>
                <a:latin typeface="Consolas" panose="020B0609020204030204" pitchFamily="49" charset="0"/>
              </a:rPr>
              <a:t>0</a:t>
            </a:r>
            <a:r>
              <a:rPr lang="en-US" sz="18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 </a:t>
            </a:r>
            <a:r>
              <a:rPr lang="en-US" sz="1800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list.size</a:t>
            </a:r>
            <a:r>
              <a:rPr lang="en-US" sz="18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);</a:t>
            </a:r>
          </a:p>
          <a:p>
            <a:pPr marL="0" indent="0">
              <a:buNone/>
            </a:pPr>
            <a:r>
              <a:rPr lang="en-US" sz="18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}</a:t>
            </a:r>
          </a:p>
          <a:p>
            <a:pPr marL="0" indent="0">
              <a:buNone/>
            </a:pPr>
            <a:r>
              <a:rPr lang="en-US" sz="1800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private</a:t>
            </a:r>
            <a:r>
              <a:rPr lang="en-US" sz="18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sz="1800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int</a:t>
            </a:r>
            <a:r>
              <a:rPr lang="en-US" sz="18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sz="1800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sum_helper</a:t>
            </a:r>
            <a:r>
              <a:rPr lang="en-US" sz="18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sz="1800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int</a:t>
            </a:r>
            <a:r>
              <a:rPr lang="en-US" sz="18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[] list, </a:t>
            </a:r>
            <a:r>
              <a:rPr lang="en-US" sz="1800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int</a:t>
            </a:r>
            <a:r>
              <a:rPr lang="en-US" sz="18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low, </a:t>
            </a:r>
            <a:r>
              <a:rPr lang="en-US" sz="1800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int</a:t>
            </a:r>
            <a:r>
              <a:rPr lang="en-US" sz="18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high){</a:t>
            </a:r>
          </a:p>
          <a:p>
            <a:pPr marL="0" indent="0">
              <a:buNone/>
            </a:pPr>
            <a:r>
              <a:rPr lang="en-US" sz="18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  </a:t>
            </a:r>
            <a:r>
              <a:rPr lang="en-US" sz="1800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if</a:t>
            </a:r>
            <a:r>
              <a:rPr lang="en-US" sz="18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(low == high){ </a:t>
            </a:r>
            <a:r>
              <a:rPr lang="en-US" sz="1800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return</a:t>
            </a:r>
            <a:r>
              <a:rPr lang="en-US" sz="18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sz="1800" b="0" dirty="0">
                <a:solidFill>
                  <a:srgbClr val="098658"/>
                </a:solidFill>
                <a:effectLst/>
                <a:latin typeface="Consolas" panose="020B0609020204030204" pitchFamily="49" charset="0"/>
              </a:rPr>
              <a:t>0</a:t>
            </a:r>
            <a:r>
              <a:rPr lang="en-US" sz="18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; }</a:t>
            </a:r>
          </a:p>
          <a:p>
            <a:pPr marL="0" indent="0">
              <a:buNone/>
            </a:pPr>
            <a:r>
              <a:rPr lang="en-US" sz="18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  </a:t>
            </a:r>
            <a:r>
              <a:rPr lang="en-US" sz="1800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if</a:t>
            </a:r>
            <a:r>
              <a:rPr lang="en-US" sz="18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(low == high-</a:t>
            </a:r>
            <a:r>
              <a:rPr lang="en-US" sz="1800" b="0" dirty="0">
                <a:solidFill>
                  <a:srgbClr val="098658"/>
                </a:solidFill>
                <a:effectLst/>
                <a:latin typeface="Consolas" panose="020B0609020204030204" pitchFamily="49" charset="0"/>
              </a:rPr>
              <a:t>1</a:t>
            </a:r>
            <a:r>
              <a:rPr lang="en-US" sz="18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){ </a:t>
            </a:r>
            <a:r>
              <a:rPr lang="en-US" sz="1800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return</a:t>
            </a:r>
            <a:r>
              <a:rPr lang="en-US" sz="18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list[low]; }</a:t>
            </a:r>
          </a:p>
          <a:p>
            <a:pPr marL="0" indent="0">
              <a:buNone/>
            </a:pPr>
            <a:r>
              <a:rPr lang="en-US" sz="18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  </a:t>
            </a:r>
            <a:r>
              <a:rPr lang="en-US" sz="1800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int</a:t>
            </a:r>
            <a:r>
              <a:rPr lang="en-US" sz="18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middle = (</a:t>
            </a:r>
            <a:r>
              <a:rPr lang="en-US" sz="1800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high+low</a:t>
            </a:r>
            <a:r>
              <a:rPr lang="en-US" sz="18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)/</a:t>
            </a:r>
            <a:r>
              <a:rPr lang="en-US" sz="1800" b="0" dirty="0">
                <a:solidFill>
                  <a:srgbClr val="098658"/>
                </a:solidFill>
                <a:effectLst/>
                <a:latin typeface="Consolas" panose="020B0609020204030204" pitchFamily="49" charset="0"/>
              </a:rPr>
              <a:t>2</a:t>
            </a:r>
            <a:r>
              <a:rPr lang="en-US" sz="18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;</a:t>
            </a:r>
          </a:p>
          <a:p>
            <a:pPr marL="0" indent="0">
              <a:buNone/>
            </a:pPr>
            <a:r>
              <a:rPr lang="en-US" sz="18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  </a:t>
            </a:r>
            <a:r>
              <a:rPr lang="en-US" sz="1800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return</a:t>
            </a:r>
            <a:r>
              <a:rPr lang="en-US" sz="18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sz="1800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sum_helper</a:t>
            </a:r>
            <a:r>
              <a:rPr lang="en-US" sz="18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(list, low, middle) + </a:t>
            </a:r>
            <a:r>
              <a:rPr lang="en-US" sz="1800" b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sum_helper</a:t>
            </a:r>
            <a:r>
              <a:rPr lang="en-US" sz="18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(list, middle, high);</a:t>
            </a:r>
          </a:p>
          <a:p>
            <a:pPr marL="0" indent="0">
              <a:buNone/>
            </a:pPr>
            <a:r>
              <a:rPr lang="en-US" sz="18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4256711054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47768D2-3B25-68DF-253C-F021135BAF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840637-A613-A9E7-519E-9AD94EB6A3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14325"/>
            <a:ext cx="10515600" cy="1325563"/>
          </a:xfrm>
        </p:spPr>
        <p:txBody>
          <a:bodyPr/>
          <a:lstStyle/>
          <a:p>
            <a:r>
              <a:rPr lang="en-US" dirty="0"/>
              <a:t>Delete Operation (recursive)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087991-6266-62EE-BEE3-DDCD294DF0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7960" y="1371600"/>
            <a:ext cx="10515600" cy="548639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delete(key, root){</a:t>
            </a:r>
          </a:p>
          <a:p>
            <a:pPr marL="0" indent="0">
              <a:buNone/>
            </a:pPr>
            <a:r>
              <a:rPr lang="en-US" dirty="0"/>
              <a:t>	if (root == Null){ return; } // key not present</a:t>
            </a:r>
          </a:p>
          <a:p>
            <a:pPr marL="0" indent="0">
              <a:buNone/>
            </a:pPr>
            <a:r>
              <a:rPr lang="en-US" dirty="0"/>
              <a:t>	if (</a:t>
            </a:r>
            <a:r>
              <a:rPr lang="en-US" dirty="0" err="1"/>
              <a:t>root.key</a:t>
            </a:r>
            <a:r>
              <a:rPr lang="en-US" dirty="0"/>
              <a:t> == key){</a:t>
            </a:r>
          </a:p>
          <a:p>
            <a:pPr marL="0" indent="0">
              <a:buNone/>
            </a:pPr>
            <a:r>
              <a:rPr lang="en-US" dirty="0"/>
              <a:t>		</a:t>
            </a:r>
            <a:r>
              <a:rPr lang="en-US" dirty="0">
                <a:solidFill>
                  <a:srgbClr val="FF0000"/>
                </a:solidFill>
              </a:rPr>
              <a:t>if (root has no children) { return Null; }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		if (root has one child) { return that child; }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		if (root has two children) {return </a:t>
            </a:r>
            <a:r>
              <a:rPr lang="en-US" dirty="0" err="1">
                <a:solidFill>
                  <a:srgbClr val="FF0000"/>
                </a:solidFill>
              </a:rPr>
              <a:t>removeMax</a:t>
            </a:r>
            <a:r>
              <a:rPr lang="en-US" dirty="0">
                <a:solidFill>
                  <a:srgbClr val="FF0000"/>
                </a:solidFill>
              </a:rPr>
              <a:t>(</a:t>
            </a:r>
            <a:r>
              <a:rPr lang="en-US" dirty="0" err="1">
                <a:solidFill>
                  <a:srgbClr val="FF0000"/>
                </a:solidFill>
              </a:rPr>
              <a:t>root.left</a:t>
            </a:r>
            <a:r>
              <a:rPr lang="en-US" dirty="0">
                <a:solidFill>
                  <a:srgbClr val="FF0000"/>
                </a:solidFill>
              </a:rPr>
              <a:t>);}</a:t>
            </a:r>
          </a:p>
          <a:p>
            <a:pPr marL="0" indent="0">
              <a:buNone/>
            </a:pPr>
            <a:r>
              <a:rPr lang="en-US" dirty="0"/>
              <a:t>	}</a:t>
            </a:r>
          </a:p>
          <a:p>
            <a:pPr marL="0" indent="0">
              <a:buNone/>
            </a:pPr>
            <a:r>
              <a:rPr lang="en-US" dirty="0"/>
              <a:t>	if (</a:t>
            </a:r>
            <a:r>
              <a:rPr lang="en-US" dirty="0" err="1"/>
              <a:t>root.key</a:t>
            </a:r>
            <a:r>
              <a:rPr lang="en-US" dirty="0"/>
              <a:t> &lt; key) { </a:t>
            </a:r>
            <a:r>
              <a:rPr lang="en-US" dirty="0" err="1"/>
              <a:t>root.right</a:t>
            </a:r>
            <a:r>
              <a:rPr lang="en-US" dirty="0"/>
              <a:t> = delete(key, </a:t>
            </a:r>
            <a:r>
              <a:rPr lang="en-US" dirty="0" err="1"/>
              <a:t>root.right</a:t>
            </a:r>
            <a:r>
              <a:rPr lang="en-US" dirty="0"/>
              <a:t>); }</a:t>
            </a:r>
          </a:p>
          <a:p>
            <a:pPr marL="0" indent="0">
              <a:buNone/>
            </a:pPr>
            <a:r>
              <a:rPr lang="en-US" dirty="0"/>
              <a:t>	else { </a:t>
            </a:r>
            <a:r>
              <a:rPr lang="en-US" dirty="0" err="1"/>
              <a:t>root.left</a:t>
            </a:r>
            <a:r>
              <a:rPr lang="en-US" dirty="0"/>
              <a:t> = delete(key, </a:t>
            </a:r>
            <a:r>
              <a:rPr lang="en-US" dirty="0" err="1"/>
              <a:t>root.left</a:t>
            </a:r>
            <a:r>
              <a:rPr lang="en-US" dirty="0"/>
              <a:t>); }</a:t>
            </a:r>
            <a:endParaRPr lang="en-US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dirty="0"/>
              <a:t>}</a:t>
            </a:r>
          </a:p>
        </p:txBody>
      </p:sp>
      <p:grpSp>
        <p:nvGrpSpPr>
          <p:cNvPr id="30" name="Group 29">
            <a:extLst>
              <a:ext uri="{FF2B5EF4-FFF2-40B4-BE49-F238E27FC236}">
                <a16:creationId xmlns:a16="http://schemas.microsoft.com/office/drawing/2014/main" id="{03061E36-B68E-3844-0FB4-D07CB8A59E36}"/>
              </a:ext>
            </a:extLst>
          </p:cNvPr>
          <p:cNvGrpSpPr/>
          <p:nvPr/>
        </p:nvGrpSpPr>
        <p:grpSpPr>
          <a:xfrm>
            <a:off x="8079280" y="365125"/>
            <a:ext cx="4036614" cy="2762801"/>
            <a:chOff x="8079280" y="365125"/>
            <a:chExt cx="4036614" cy="2762801"/>
          </a:xfrm>
        </p:grpSpPr>
        <p:grpSp>
          <p:nvGrpSpPr>
            <p:cNvPr id="4" name="Group 3">
              <a:extLst>
                <a:ext uri="{FF2B5EF4-FFF2-40B4-BE49-F238E27FC236}">
                  <a16:creationId xmlns:a16="http://schemas.microsoft.com/office/drawing/2014/main" id="{EC00FB46-1775-1E8D-BA80-A93F1F121BF6}"/>
                </a:ext>
              </a:extLst>
            </p:cNvPr>
            <p:cNvGrpSpPr/>
            <p:nvPr/>
          </p:nvGrpSpPr>
          <p:grpSpPr>
            <a:xfrm>
              <a:off x="8079280" y="365125"/>
              <a:ext cx="4036614" cy="2762801"/>
              <a:chOff x="5413263" y="1203158"/>
              <a:chExt cx="4036614" cy="2762801"/>
            </a:xfrm>
          </p:grpSpPr>
          <p:grpSp>
            <p:nvGrpSpPr>
              <p:cNvPr id="5" name="Group 4">
                <a:extLst>
                  <a:ext uri="{FF2B5EF4-FFF2-40B4-BE49-F238E27FC236}">
                    <a16:creationId xmlns:a16="http://schemas.microsoft.com/office/drawing/2014/main" id="{13E2A454-89C6-127B-EEDC-99911058E492}"/>
                  </a:ext>
                </a:extLst>
              </p:cNvPr>
              <p:cNvGrpSpPr/>
              <p:nvPr/>
            </p:nvGrpSpPr>
            <p:grpSpPr>
              <a:xfrm>
                <a:off x="5413263" y="1203158"/>
                <a:ext cx="4036614" cy="2762801"/>
                <a:chOff x="131609" y="2379747"/>
                <a:chExt cx="4036614" cy="2762801"/>
              </a:xfrm>
            </p:grpSpPr>
            <p:sp>
              <p:nvSpPr>
                <p:cNvPr id="8" name="Oval 7">
                  <a:extLst>
                    <a:ext uri="{FF2B5EF4-FFF2-40B4-BE49-F238E27FC236}">
                      <a16:creationId xmlns:a16="http://schemas.microsoft.com/office/drawing/2014/main" id="{C3DFA3AD-01DB-A6BE-8B5E-EA3CB1053BAE}"/>
                    </a:ext>
                  </a:extLst>
                </p:cNvPr>
                <p:cNvSpPr/>
                <p:nvPr/>
              </p:nvSpPr>
              <p:spPr>
                <a:xfrm>
                  <a:off x="2259363" y="2379747"/>
                  <a:ext cx="612511" cy="612511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8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rPr>
                    <a:t>9</a:t>
                  </a:r>
                </a:p>
              </p:txBody>
            </p:sp>
            <p:sp>
              <p:nvSpPr>
                <p:cNvPr id="9" name="Oval 8">
                  <a:extLst>
                    <a:ext uri="{FF2B5EF4-FFF2-40B4-BE49-F238E27FC236}">
                      <a16:creationId xmlns:a16="http://schemas.microsoft.com/office/drawing/2014/main" id="{4C4C4165-1130-AEE5-61C5-4DE2D95EA573}"/>
                    </a:ext>
                  </a:extLst>
                </p:cNvPr>
                <p:cNvSpPr/>
                <p:nvPr/>
              </p:nvSpPr>
              <p:spPr>
                <a:xfrm>
                  <a:off x="1556072" y="3043035"/>
                  <a:ext cx="612511" cy="612511"/>
                </a:xfrm>
                <a:prstGeom prst="ellipse">
                  <a:avLst/>
                </a:pr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8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rPr>
                    <a:t>3</a:t>
                  </a:r>
                </a:p>
              </p:txBody>
            </p:sp>
            <p:sp>
              <p:nvSpPr>
                <p:cNvPr id="10" name="Oval 9">
                  <a:extLst>
                    <a:ext uri="{FF2B5EF4-FFF2-40B4-BE49-F238E27FC236}">
                      <a16:creationId xmlns:a16="http://schemas.microsoft.com/office/drawing/2014/main" id="{A39E2EB3-E5B7-3DE3-3F62-F2B09ABA2673}"/>
                    </a:ext>
                  </a:extLst>
                </p:cNvPr>
                <p:cNvSpPr/>
                <p:nvPr/>
              </p:nvSpPr>
              <p:spPr>
                <a:xfrm>
                  <a:off x="2943201" y="3007475"/>
                  <a:ext cx="612511" cy="612511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8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rPr>
                    <a:t>10</a:t>
                  </a:r>
                </a:p>
              </p:txBody>
            </p:sp>
            <p:sp>
              <p:nvSpPr>
                <p:cNvPr id="11" name="Oval 10">
                  <a:extLst>
                    <a:ext uri="{FF2B5EF4-FFF2-40B4-BE49-F238E27FC236}">
                      <a16:creationId xmlns:a16="http://schemas.microsoft.com/office/drawing/2014/main" id="{DE9FB5A6-B0C6-BAFA-8D92-7609CFD23173}"/>
                    </a:ext>
                  </a:extLst>
                </p:cNvPr>
                <p:cNvSpPr/>
                <p:nvPr/>
              </p:nvSpPr>
              <p:spPr>
                <a:xfrm>
                  <a:off x="820352" y="3799360"/>
                  <a:ext cx="612511" cy="612511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8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rPr>
                    <a:t>1</a:t>
                  </a:r>
                </a:p>
              </p:txBody>
            </p:sp>
            <p:sp>
              <p:nvSpPr>
                <p:cNvPr id="12" name="Oval 11">
                  <a:extLst>
                    <a:ext uri="{FF2B5EF4-FFF2-40B4-BE49-F238E27FC236}">
                      <a16:creationId xmlns:a16="http://schemas.microsoft.com/office/drawing/2014/main" id="{42CFA475-7883-AB14-A0D1-C3DF86F38D5D}"/>
                    </a:ext>
                  </a:extLst>
                </p:cNvPr>
                <p:cNvSpPr/>
                <p:nvPr/>
              </p:nvSpPr>
              <p:spPr>
                <a:xfrm>
                  <a:off x="3555712" y="3697555"/>
                  <a:ext cx="612511" cy="612511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8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rPr>
                    <a:t>16</a:t>
                  </a:r>
                </a:p>
              </p:txBody>
            </p:sp>
            <p:sp>
              <p:nvSpPr>
                <p:cNvPr id="13" name="Oval 12">
                  <a:extLst>
                    <a:ext uri="{FF2B5EF4-FFF2-40B4-BE49-F238E27FC236}">
                      <a16:creationId xmlns:a16="http://schemas.microsoft.com/office/drawing/2014/main" id="{AB72759D-0EAB-AFEF-0BB4-FA089BCB0305}"/>
                    </a:ext>
                  </a:extLst>
                </p:cNvPr>
                <p:cNvSpPr/>
                <p:nvPr/>
              </p:nvSpPr>
              <p:spPr>
                <a:xfrm>
                  <a:off x="131609" y="4530037"/>
                  <a:ext cx="612511" cy="612511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8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rPr>
                    <a:t>0</a:t>
                  </a:r>
                </a:p>
              </p:txBody>
            </p:sp>
            <p:cxnSp>
              <p:nvCxnSpPr>
                <p:cNvPr id="14" name="Straight Connector 13">
                  <a:extLst>
                    <a:ext uri="{FF2B5EF4-FFF2-40B4-BE49-F238E27FC236}">
                      <a16:creationId xmlns:a16="http://schemas.microsoft.com/office/drawing/2014/main" id="{A019D8E7-3242-85A5-59A4-389BF853E2D0}"/>
                    </a:ext>
                  </a:extLst>
                </p:cNvPr>
                <p:cNvCxnSpPr>
                  <a:cxnSpLocks/>
                  <a:stCxn id="8" idx="3"/>
                  <a:endCxn id="9" idx="7"/>
                </p:cNvCxnSpPr>
                <p:nvPr/>
              </p:nvCxnSpPr>
              <p:spPr>
                <a:xfrm flipH="1">
                  <a:off x="2078883" y="2902558"/>
                  <a:ext cx="270180" cy="230177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" name="Straight Connector 14">
                  <a:extLst>
                    <a:ext uri="{FF2B5EF4-FFF2-40B4-BE49-F238E27FC236}">
                      <a16:creationId xmlns:a16="http://schemas.microsoft.com/office/drawing/2014/main" id="{74F23168-F205-C5B7-7E6A-14F06968361F}"/>
                    </a:ext>
                  </a:extLst>
                </p:cNvPr>
                <p:cNvCxnSpPr>
                  <a:cxnSpLocks/>
                  <a:stCxn id="8" idx="5"/>
                  <a:endCxn id="10" idx="1"/>
                </p:cNvCxnSpPr>
                <p:nvPr/>
              </p:nvCxnSpPr>
              <p:spPr>
                <a:xfrm>
                  <a:off x="2782174" y="2902558"/>
                  <a:ext cx="250727" cy="194617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" name="Straight Connector 15">
                  <a:extLst>
                    <a:ext uri="{FF2B5EF4-FFF2-40B4-BE49-F238E27FC236}">
                      <a16:creationId xmlns:a16="http://schemas.microsoft.com/office/drawing/2014/main" id="{01FE7DCC-114A-9A06-B5EE-CECB8ED7F293}"/>
                    </a:ext>
                  </a:extLst>
                </p:cNvPr>
                <p:cNvCxnSpPr>
                  <a:stCxn id="11" idx="7"/>
                  <a:endCxn id="9" idx="3"/>
                </p:cNvCxnSpPr>
                <p:nvPr/>
              </p:nvCxnSpPr>
              <p:spPr>
                <a:xfrm flipV="1">
                  <a:off x="1343163" y="3565846"/>
                  <a:ext cx="302609" cy="323214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" name="Straight Connector 16">
                  <a:extLst>
                    <a:ext uri="{FF2B5EF4-FFF2-40B4-BE49-F238E27FC236}">
                      <a16:creationId xmlns:a16="http://schemas.microsoft.com/office/drawing/2014/main" id="{41A82CAD-1880-2C4B-0C5A-19B5669309F8}"/>
                    </a:ext>
                  </a:extLst>
                </p:cNvPr>
                <p:cNvCxnSpPr>
                  <a:cxnSpLocks/>
                  <a:stCxn id="13" idx="7"/>
                  <a:endCxn id="11" idx="3"/>
                </p:cNvCxnSpPr>
                <p:nvPr/>
              </p:nvCxnSpPr>
              <p:spPr>
                <a:xfrm flipV="1">
                  <a:off x="654420" y="4322171"/>
                  <a:ext cx="255632" cy="297566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" name="Straight Connector 17">
                  <a:extLst>
                    <a:ext uri="{FF2B5EF4-FFF2-40B4-BE49-F238E27FC236}">
                      <a16:creationId xmlns:a16="http://schemas.microsoft.com/office/drawing/2014/main" id="{B96F06EA-B6F9-E0D8-313A-EBB0BD27F9F7}"/>
                    </a:ext>
                  </a:extLst>
                </p:cNvPr>
                <p:cNvCxnSpPr>
                  <a:stCxn id="12" idx="1"/>
                  <a:endCxn id="10" idx="5"/>
                </p:cNvCxnSpPr>
                <p:nvPr/>
              </p:nvCxnSpPr>
              <p:spPr>
                <a:xfrm flipH="1" flipV="1">
                  <a:off x="3466012" y="3530286"/>
                  <a:ext cx="179400" cy="256969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6" name="Oval 5">
                <a:extLst>
                  <a:ext uri="{FF2B5EF4-FFF2-40B4-BE49-F238E27FC236}">
                    <a16:creationId xmlns:a16="http://schemas.microsoft.com/office/drawing/2014/main" id="{9E69FDC4-D3A5-1174-0261-BE45E67AE3EB}"/>
                  </a:ext>
                </a:extLst>
              </p:cNvPr>
              <p:cNvSpPr/>
              <p:nvPr/>
            </p:nvSpPr>
            <p:spPr>
              <a:xfrm>
                <a:off x="7531290" y="2520224"/>
                <a:ext cx="612511" cy="612511"/>
              </a:xfrm>
              <a:prstGeom prst="ellips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6</a:t>
                </a:r>
              </a:p>
            </p:txBody>
          </p:sp>
          <p:cxnSp>
            <p:nvCxnSpPr>
              <p:cNvPr id="7" name="Straight Connector 6">
                <a:extLst>
                  <a:ext uri="{FF2B5EF4-FFF2-40B4-BE49-F238E27FC236}">
                    <a16:creationId xmlns:a16="http://schemas.microsoft.com/office/drawing/2014/main" id="{27285EB2-EF93-8085-1F22-7AE90F8D0C74}"/>
                  </a:ext>
                </a:extLst>
              </p:cNvPr>
              <p:cNvCxnSpPr>
                <a:cxnSpLocks/>
                <a:stCxn id="6" idx="1"/>
                <a:endCxn id="9" idx="5"/>
              </p:cNvCxnSpPr>
              <p:nvPr/>
            </p:nvCxnSpPr>
            <p:spPr>
              <a:xfrm flipH="1" flipV="1">
                <a:off x="7360537" y="2389257"/>
                <a:ext cx="260453" cy="220667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0" name="Oval 19">
              <a:extLst>
                <a:ext uri="{FF2B5EF4-FFF2-40B4-BE49-F238E27FC236}">
                  <a16:creationId xmlns:a16="http://schemas.microsoft.com/office/drawing/2014/main" id="{915B8BB4-D860-4551-F696-A573D5767851}"/>
                </a:ext>
              </a:extLst>
            </p:cNvPr>
            <p:cNvSpPr/>
            <p:nvPr/>
          </p:nvSpPr>
          <p:spPr>
            <a:xfrm>
              <a:off x="9568237" y="2510120"/>
              <a:ext cx="612511" cy="612511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5</a:t>
              </a:r>
            </a:p>
          </p:txBody>
        </p:sp>
        <p:sp>
          <p:nvSpPr>
            <p:cNvPr id="21" name="Oval 20">
              <a:extLst>
                <a:ext uri="{FF2B5EF4-FFF2-40B4-BE49-F238E27FC236}">
                  <a16:creationId xmlns:a16="http://schemas.microsoft.com/office/drawing/2014/main" id="{20EB9E36-AE08-FB14-D41D-B0E6DF9762B3}"/>
                </a:ext>
              </a:extLst>
            </p:cNvPr>
            <p:cNvSpPr/>
            <p:nvPr/>
          </p:nvSpPr>
          <p:spPr>
            <a:xfrm>
              <a:off x="10876335" y="2510119"/>
              <a:ext cx="612511" cy="612511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7</a:t>
              </a:r>
            </a:p>
          </p:txBody>
        </p:sp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4110FEEE-2316-3BA5-CD0A-B7FE0EB615E7}"/>
                </a:ext>
              </a:extLst>
            </p:cNvPr>
            <p:cNvCxnSpPr>
              <a:cxnSpLocks/>
              <a:stCxn id="20" idx="7"/>
              <a:endCxn id="6" idx="3"/>
            </p:cNvCxnSpPr>
            <p:nvPr/>
          </p:nvCxnSpPr>
          <p:spPr>
            <a:xfrm flipV="1">
              <a:off x="10091048" y="2205002"/>
              <a:ext cx="195959" cy="39481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2AA4587B-2D59-D07E-BF69-10F62C0E0D85}"/>
                </a:ext>
              </a:extLst>
            </p:cNvPr>
            <p:cNvCxnSpPr>
              <a:cxnSpLocks/>
              <a:stCxn id="21" idx="1"/>
              <a:endCxn id="6" idx="5"/>
            </p:cNvCxnSpPr>
            <p:nvPr/>
          </p:nvCxnSpPr>
          <p:spPr>
            <a:xfrm flipH="1" flipV="1">
              <a:off x="10720118" y="2205002"/>
              <a:ext cx="245917" cy="394817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0093522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Tree Method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1" name="Text Box 2"/>
              <p:cNvSpPr txBox="1">
                <a:spLocks noChangeArrowheads="1"/>
              </p:cNvSpPr>
              <p:nvPr/>
            </p:nvSpPr>
            <p:spPr bwMode="auto">
              <a:xfrm>
                <a:off x="8267700" y="2051914"/>
                <a:ext cx="3733827" cy="50539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en-US" sz="2600" dirty="0">
                    <a:latin typeface="Symbol" pitchFamily="18" charset="2"/>
                  </a:rPr>
                  <a:t>Þ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6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6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en-US" sz="26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</m:sup>
                    </m:sSup>
                  </m:oMath>
                </a14:m>
                <a:r>
                  <a:rPr lang="en-US" sz="2600" dirty="0">
                    <a:solidFill>
                      <a:srgbClr val="FF0000"/>
                    </a:solidFill>
                  </a:rPr>
                  <a:t> </a:t>
                </a:r>
                <a:r>
                  <a:rPr lang="en-US" sz="2600" dirty="0"/>
                  <a:t>work per level</a:t>
                </a:r>
              </a:p>
            </p:txBody>
          </p:sp>
        </mc:Choice>
        <mc:Fallback xmlns="">
          <p:sp>
            <p:nvSpPr>
              <p:cNvPr id="41" name="Text 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8267700" y="2051914"/>
                <a:ext cx="3733827" cy="505395"/>
              </a:xfrm>
              <a:prstGeom prst="rect">
                <a:avLst/>
              </a:prstGeom>
              <a:blipFill>
                <a:blip r:embed="rId2"/>
                <a:stretch>
                  <a:fillRect t="-12048" b="-30120"/>
                </a:stretch>
              </a:blip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2" name="Left Brace 41"/>
          <p:cNvSpPr/>
          <p:nvPr/>
        </p:nvSpPr>
        <p:spPr>
          <a:xfrm flipH="1" flipV="1">
            <a:off x="8229600" y="2133600"/>
            <a:ext cx="250372" cy="3553177"/>
          </a:xfrm>
          <a:prstGeom prst="leftBrace">
            <a:avLst>
              <a:gd name="adj1" fmla="val 83199"/>
              <a:gd name="adj2" fmla="val 49631"/>
            </a:avLst>
          </a:prstGeom>
          <a:ln w="19050">
            <a:solidFill>
              <a:srgbClr val="FF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3" name="Text Box 2"/>
              <p:cNvSpPr txBox="1">
                <a:spLocks noChangeArrowheads="1"/>
              </p:cNvSpPr>
              <p:nvPr/>
            </p:nvSpPr>
            <p:spPr bwMode="auto">
              <a:xfrm>
                <a:off x="8267700" y="3676688"/>
                <a:ext cx="2312388" cy="95410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algn="ctr"/>
                <a14:m>
                  <m:oMath xmlns:m="http://schemas.openxmlformats.org/officeDocument/2006/math">
                    <m:sSub>
                      <m:sSubPr>
                        <m:ctrlPr>
                          <a:rPr lang="en-US" sz="2800" i="1" dirty="0">
                            <a:solidFill>
                              <a:srgbClr val="FF00FF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sz="2800" dirty="0">
                            <a:solidFill>
                              <a:srgbClr val="FF00FF"/>
                            </a:solidFill>
                            <a:latin typeface="Cambria Math"/>
                          </a:rPr>
                          <m:t>log</m:t>
                        </m:r>
                      </m:e>
                      <m:sub>
                        <m:r>
                          <a:rPr lang="en-US" sz="2800" i="1" dirty="0">
                            <a:solidFill>
                              <a:srgbClr val="FF00FF"/>
                            </a:solidFill>
                            <a:latin typeface="Cambria Math"/>
                          </a:rPr>
                          <m:t>2</m:t>
                        </m:r>
                      </m:sub>
                    </m:sSub>
                    <m:r>
                      <a:rPr lang="en-US" sz="2800" i="1" dirty="0">
                        <a:solidFill>
                          <a:srgbClr val="FF00FF"/>
                        </a:solidFill>
                        <a:latin typeface="Cambria Math"/>
                      </a:rPr>
                      <m:t>⁡</m:t>
                    </m:r>
                    <m:r>
                      <a:rPr lang="en-US" sz="2800" i="1" dirty="0">
                        <a:solidFill>
                          <a:srgbClr val="FF00FF"/>
                        </a:solidFill>
                        <a:latin typeface="Cambria Math"/>
                      </a:rPr>
                      <m:t>𝑛</m:t>
                    </m:r>
                  </m:oMath>
                </a14:m>
                <a:r>
                  <a:rPr lang="en-US" sz="2800" dirty="0">
                    <a:solidFill>
                      <a:srgbClr val="FF00FF"/>
                    </a:solidFill>
                  </a:rPr>
                  <a:t> </a:t>
                </a:r>
                <a:r>
                  <a:rPr lang="en-US" sz="2800" dirty="0"/>
                  <a:t>levels</a:t>
                </a:r>
              </a:p>
              <a:p>
                <a:pPr algn="ctr"/>
                <a:r>
                  <a:rPr lang="en-US" sz="2800" dirty="0"/>
                  <a:t>of recursion</a:t>
                </a:r>
              </a:p>
            </p:txBody>
          </p:sp>
        </mc:Choice>
        <mc:Fallback xmlns="">
          <p:sp>
            <p:nvSpPr>
              <p:cNvPr id="43" name="Text 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8267700" y="3676688"/>
                <a:ext cx="2312388" cy="954107"/>
              </a:xfrm>
              <a:prstGeom prst="rect">
                <a:avLst/>
              </a:prstGeom>
              <a:blipFill>
                <a:blip r:embed="rId3"/>
                <a:stretch>
                  <a:fillRect t="-6579" b="-15789"/>
                </a:stretch>
              </a:blip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4" name="Text Box 41"/>
              <p:cNvSpPr txBox="1">
                <a:spLocks noChangeArrowheads="1"/>
              </p:cNvSpPr>
              <p:nvPr/>
            </p:nvSpPr>
            <p:spPr bwMode="auto">
              <a:xfrm>
                <a:off x="4381500" y="2133600"/>
                <a:ext cx="1333500" cy="457200"/>
              </a:xfrm>
              <a:prstGeom prst="rect">
                <a:avLst/>
              </a:prstGeom>
              <a:noFill/>
              <a:ln w="9525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 lIns="0" tIns="0" rIns="0" bIns="0" anchor="ctr"/>
              <a:lstStyle/>
              <a:p>
                <a:pPr algn="ctr">
                  <a:lnSpc>
                    <a:spcPct val="10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i="1" dirty="0">
                          <a:latin typeface="Cambria Math"/>
                        </a:rPr>
                        <m:t>𝑛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44" name="Text Box 4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4381500" y="2133600"/>
                <a:ext cx="1333500" cy="45720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  <a:ln w="9525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5" name="Rectangle 44"/>
              <p:cNvSpPr/>
              <p:nvPr/>
            </p:nvSpPr>
            <p:spPr>
              <a:xfrm>
                <a:off x="4465610" y="1182558"/>
                <a:ext cx="3241721" cy="74546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lvl="1"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US" sz="2400" i="1" smtClean="0">
                          <a:latin typeface="Cambria Math"/>
                        </a:rPr>
                        <m:t>𝑇</m:t>
                      </m:r>
                      <m:d>
                        <m:d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i="1">
                              <a:latin typeface="Cambria Math"/>
                            </a:rPr>
                            <m:t>𝑛</m:t>
                          </m:r>
                        </m:e>
                      </m:d>
                      <m:r>
                        <a:rPr lang="en-US" sz="2400" i="1">
                          <a:latin typeface="Cambria Math"/>
                        </a:rPr>
                        <m:t>=2</m:t>
                      </m:r>
                      <m:r>
                        <a:rPr lang="en-US" sz="2400" i="1">
                          <a:latin typeface="Cambria Math"/>
                        </a:rPr>
                        <m:t>𝑇</m:t>
                      </m:r>
                      <m:d>
                        <m:d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400" i="1">
                                  <a:latin typeface="Cambria Math"/>
                                </a:rPr>
                                <m:t>𝑛</m:t>
                              </m:r>
                            </m:num>
                            <m:den>
                              <m:r>
                                <a:rPr lang="en-US" sz="2400" i="1">
                                  <a:latin typeface="Cambria Math"/>
                                </a:rPr>
                                <m:t>2</m:t>
                              </m:r>
                            </m:den>
                          </m:f>
                          <m:r>
                            <a:rPr lang="en-US" sz="2400" i="1">
                              <a:latin typeface="Cambria Math"/>
                            </a:rPr>
                            <m:t> </m:t>
                          </m:r>
                        </m:e>
                      </m:d>
                      <m:r>
                        <a:rPr lang="en-US" sz="2400" i="1">
                          <a:latin typeface="Cambria Math"/>
                        </a:rPr>
                        <m:t>+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1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45" name="Rectangle 4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65610" y="1182558"/>
                <a:ext cx="3241721" cy="745460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6" name="Rectangle 45"/>
              <p:cNvSpPr/>
              <p:nvPr/>
            </p:nvSpPr>
            <p:spPr>
              <a:xfrm>
                <a:off x="8419870" y="5302056"/>
                <a:ext cx="3641760" cy="132408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lvl="1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i="1" smtClean="0">
                          <a:latin typeface="Cambria Math"/>
                        </a:rPr>
                        <m:t>𝑇</m:t>
                      </m:r>
                      <m:d>
                        <m:dPr>
                          <m:ctrlPr>
                            <a:rPr lang="en-US" sz="28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i="1">
                              <a:latin typeface="Cambria Math"/>
                            </a:rPr>
                            <m:t>𝑛</m:t>
                          </m:r>
                        </m:e>
                      </m:d>
                      <m:r>
                        <a:rPr lang="en-US" sz="2800" i="1">
                          <a:latin typeface="Cambria Math"/>
                        </a:rPr>
                        <m:t>=</m:t>
                      </m:r>
                      <m:nary>
                        <m:naryPr>
                          <m:chr m:val="∑"/>
                          <m:ctrlPr>
                            <a:rPr lang="en-US" sz="2800" i="1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2800" i="1">
                              <a:latin typeface="Cambria Math"/>
                            </a:rPr>
                            <m:t>𝑖</m:t>
                          </m:r>
                          <m:r>
                            <a:rPr lang="en-US" sz="2800" i="1">
                              <a:latin typeface="Cambria Math"/>
                            </a:rPr>
                            <m:t>=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  <m:sup>
                          <m:func>
                            <m:funcPr>
                              <m:ctrlPr>
                                <a:rPr lang="en-US" sz="2800" i="1"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sSub>
                                <m:sSubPr>
                                  <m:ctrlPr>
                                    <a:rPr lang="en-US" sz="28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m:rPr>
                                      <m:sty m:val="p"/>
                                    </m:rPr>
                                    <a:rPr lang="en-US" sz="2800">
                                      <a:latin typeface="Cambria Math"/>
                                    </a:rPr>
                                    <m:t>log</m:t>
                                  </m:r>
                                </m:e>
                                <m:sub>
                                  <m:r>
                                    <a:rPr lang="en-US" sz="2800">
                                      <a:latin typeface="Cambria Math"/>
                                    </a:rPr>
                                    <m:t>2</m:t>
                                  </m:r>
                                </m:sub>
                              </m:sSub>
                            </m:fName>
                            <m:e>
                              <m:r>
                                <a:rPr lang="en-US" sz="2800" i="1">
                                  <a:latin typeface="Cambria Math"/>
                                </a:rPr>
                                <m:t>𝑛</m:t>
                              </m:r>
                            </m:e>
                          </m:func>
                        </m:sup>
                        <m:e>
                          <m:sSup>
                            <m:sSup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  <m:sup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sup>
                          </m:sSup>
                        </m:e>
                      </m:nary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46" name="Rectangle 4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419870" y="5302056"/>
                <a:ext cx="3641760" cy="1324080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7" name="Text Box 41"/>
              <p:cNvSpPr txBox="1">
                <a:spLocks noChangeArrowheads="1"/>
              </p:cNvSpPr>
              <p:nvPr/>
            </p:nvSpPr>
            <p:spPr bwMode="auto">
              <a:xfrm>
                <a:off x="2690604" y="3028252"/>
                <a:ext cx="1333500" cy="457200"/>
              </a:xfrm>
              <a:prstGeom prst="rect">
                <a:avLst/>
              </a:prstGeom>
              <a:noFill/>
              <a:ln w="9525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 lIns="0" tIns="0" rIns="0" bIns="0" anchor="ctr"/>
              <a:lstStyle/>
              <a:p>
                <a:pPr algn="ctr">
                  <a:lnSpc>
                    <a:spcPct val="10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type m:val="lin"/>
                          <m:ctrlPr>
                            <a:rPr lang="en-US" sz="28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i="1">
                              <a:latin typeface="Cambria Math"/>
                            </a:rPr>
                            <m:t>𝑛</m:t>
                          </m:r>
                        </m:num>
                        <m:den>
                          <m:r>
                            <a:rPr lang="en-US" sz="2800" i="1">
                              <a:latin typeface="Cambria Math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47" name="Text Box 4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2690604" y="3028252"/>
                <a:ext cx="1333500" cy="457200"/>
              </a:xfrm>
              <a:prstGeom prst="rect">
                <a:avLst/>
              </a:prstGeom>
              <a:blipFill>
                <a:blip r:embed="rId7"/>
                <a:stretch>
                  <a:fillRect l="-7477" t="-144737" b="-215789"/>
                </a:stretch>
              </a:blipFill>
              <a:ln w="9525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8" name="Text Box 41"/>
              <p:cNvSpPr txBox="1">
                <a:spLocks noChangeArrowheads="1"/>
              </p:cNvSpPr>
              <p:nvPr/>
            </p:nvSpPr>
            <p:spPr bwMode="auto">
              <a:xfrm>
                <a:off x="5981700" y="3028252"/>
                <a:ext cx="1333500" cy="457200"/>
              </a:xfrm>
              <a:prstGeom prst="rect">
                <a:avLst/>
              </a:prstGeom>
              <a:noFill/>
              <a:ln w="9525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 lIns="0" tIns="0" rIns="0" bIns="0" anchor="ctr"/>
              <a:lstStyle/>
              <a:p>
                <a:pPr algn="ctr">
                  <a:lnSpc>
                    <a:spcPct val="10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type m:val="lin"/>
                          <m:ctrlPr>
                            <a:rPr lang="en-US" sz="28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i="1">
                              <a:latin typeface="Cambria Math"/>
                            </a:rPr>
                            <m:t>𝑛</m:t>
                          </m:r>
                        </m:num>
                        <m:den>
                          <m:r>
                            <a:rPr lang="en-US" sz="2800" i="1">
                              <a:latin typeface="Cambria Math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48" name="Text Box 4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5981700" y="3028252"/>
                <a:ext cx="1333500" cy="457200"/>
              </a:xfrm>
              <a:prstGeom prst="rect">
                <a:avLst/>
              </a:prstGeom>
              <a:blipFill>
                <a:blip r:embed="rId8"/>
                <a:stretch>
                  <a:fillRect l="-7477" t="-144737" b="-215789"/>
                </a:stretch>
              </a:blipFill>
              <a:ln w="9525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9" name="Text Box 41"/>
              <p:cNvSpPr txBox="1">
                <a:spLocks noChangeArrowheads="1"/>
              </p:cNvSpPr>
              <p:nvPr/>
            </p:nvSpPr>
            <p:spPr bwMode="auto">
              <a:xfrm>
                <a:off x="1573880" y="3834326"/>
                <a:ext cx="1333500" cy="457200"/>
              </a:xfrm>
              <a:prstGeom prst="rect">
                <a:avLst/>
              </a:prstGeom>
              <a:noFill/>
              <a:ln w="9525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 lIns="0" tIns="0" rIns="0" bIns="0" anchor="ctr"/>
              <a:lstStyle/>
              <a:p>
                <a:pPr algn="ctr">
                  <a:lnSpc>
                    <a:spcPct val="10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type m:val="lin"/>
                          <m:ctrlPr>
                            <a:rPr lang="en-US" sz="28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i="1">
                              <a:latin typeface="Cambria Math"/>
                            </a:rPr>
                            <m:t>𝑛</m:t>
                          </m:r>
                        </m:num>
                        <m:den>
                          <m:r>
                            <a:rPr lang="en-US" sz="2800" i="1">
                              <a:latin typeface="Cambria Math"/>
                            </a:rPr>
                            <m:t>4</m:t>
                          </m:r>
                        </m:den>
                      </m:f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49" name="Text Box 4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573880" y="3834326"/>
                <a:ext cx="1333500" cy="457200"/>
              </a:xfrm>
              <a:prstGeom prst="rect">
                <a:avLst/>
              </a:prstGeom>
              <a:blipFill>
                <a:blip r:embed="rId9"/>
                <a:stretch>
                  <a:fillRect l="-7477" t="-147368" b="-213158"/>
                </a:stretch>
              </a:blipFill>
              <a:ln w="9525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0" name="Text Box 41"/>
              <p:cNvSpPr txBox="1">
                <a:spLocks noChangeArrowheads="1"/>
              </p:cNvSpPr>
              <p:nvPr/>
            </p:nvSpPr>
            <p:spPr bwMode="auto">
              <a:xfrm>
                <a:off x="3314700" y="3834326"/>
                <a:ext cx="1333500" cy="457200"/>
              </a:xfrm>
              <a:prstGeom prst="rect">
                <a:avLst/>
              </a:prstGeom>
              <a:noFill/>
              <a:ln w="9525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 lIns="0" tIns="0" rIns="0" bIns="0" anchor="ctr"/>
              <a:lstStyle/>
              <a:p>
                <a:pPr algn="ctr">
                  <a:lnSpc>
                    <a:spcPct val="10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type m:val="lin"/>
                          <m:ctrlPr>
                            <a:rPr lang="en-US" sz="28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i="1">
                              <a:latin typeface="Cambria Math"/>
                            </a:rPr>
                            <m:t>𝑛</m:t>
                          </m:r>
                        </m:num>
                        <m:den>
                          <m:r>
                            <a:rPr lang="en-US" sz="2800" i="1">
                              <a:latin typeface="Cambria Math"/>
                            </a:rPr>
                            <m:t>4</m:t>
                          </m:r>
                        </m:den>
                      </m:f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50" name="Text Box 4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314700" y="3834326"/>
                <a:ext cx="1333500" cy="457200"/>
              </a:xfrm>
              <a:prstGeom prst="rect">
                <a:avLst/>
              </a:prstGeom>
              <a:blipFill>
                <a:blip r:embed="rId10"/>
                <a:stretch>
                  <a:fillRect l="-7477" t="-147368" b="-213158"/>
                </a:stretch>
              </a:blipFill>
              <a:ln w="9525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1" name="Text Box 41"/>
              <p:cNvSpPr txBox="1">
                <a:spLocks noChangeArrowheads="1"/>
              </p:cNvSpPr>
              <p:nvPr/>
            </p:nvSpPr>
            <p:spPr bwMode="auto">
              <a:xfrm>
                <a:off x="5181600" y="3832376"/>
                <a:ext cx="1333500" cy="457200"/>
              </a:xfrm>
              <a:prstGeom prst="rect">
                <a:avLst/>
              </a:prstGeom>
              <a:noFill/>
              <a:ln w="9525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 lIns="0" tIns="0" rIns="0" bIns="0" anchor="ctr"/>
              <a:lstStyle/>
              <a:p>
                <a:pPr algn="ctr">
                  <a:lnSpc>
                    <a:spcPct val="10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type m:val="lin"/>
                          <m:ctrlPr>
                            <a:rPr lang="en-US" sz="28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i="1">
                              <a:latin typeface="Cambria Math"/>
                            </a:rPr>
                            <m:t>𝑛</m:t>
                          </m:r>
                        </m:num>
                        <m:den>
                          <m:r>
                            <a:rPr lang="en-US" sz="2800" i="1">
                              <a:latin typeface="Cambria Math"/>
                            </a:rPr>
                            <m:t>4</m:t>
                          </m:r>
                        </m:den>
                      </m:f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51" name="Text Box 4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5181600" y="3832376"/>
                <a:ext cx="1333500" cy="457200"/>
              </a:xfrm>
              <a:prstGeom prst="rect">
                <a:avLst/>
              </a:prstGeom>
              <a:blipFill>
                <a:blip r:embed="rId10"/>
                <a:stretch>
                  <a:fillRect l="-8491" t="-147368" b="-213158"/>
                </a:stretch>
              </a:blipFill>
              <a:ln w="9525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2" name="Text Box 41"/>
              <p:cNvSpPr txBox="1">
                <a:spLocks noChangeArrowheads="1"/>
              </p:cNvSpPr>
              <p:nvPr/>
            </p:nvSpPr>
            <p:spPr bwMode="auto">
              <a:xfrm>
                <a:off x="6743700" y="3834326"/>
                <a:ext cx="1333500" cy="457200"/>
              </a:xfrm>
              <a:prstGeom prst="rect">
                <a:avLst/>
              </a:prstGeom>
              <a:noFill/>
              <a:ln w="9525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 lIns="0" tIns="0" rIns="0" bIns="0" anchor="ctr"/>
              <a:lstStyle/>
              <a:p>
                <a:pPr algn="ctr">
                  <a:lnSpc>
                    <a:spcPct val="10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type m:val="lin"/>
                          <m:ctrlPr>
                            <a:rPr lang="en-US" sz="28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i="1">
                              <a:latin typeface="Cambria Math"/>
                            </a:rPr>
                            <m:t>𝑛</m:t>
                          </m:r>
                        </m:num>
                        <m:den>
                          <m:r>
                            <a:rPr lang="en-US" sz="2800" i="1">
                              <a:latin typeface="Cambria Math"/>
                            </a:rPr>
                            <m:t>4</m:t>
                          </m:r>
                        </m:den>
                      </m:f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52" name="Text Box 4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6743700" y="3834326"/>
                <a:ext cx="1333500" cy="457200"/>
              </a:xfrm>
              <a:prstGeom prst="rect">
                <a:avLst/>
              </a:prstGeom>
              <a:blipFill>
                <a:blip r:embed="rId11"/>
                <a:stretch>
                  <a:fillRect l="-7477" t="-147368" b="-213158"/>
                </a:stretch>
              </a:blipFill>
              <a:ln w="9525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3" name="Rectangle 52"/>
          <p:cNvSpPr/>
          <p:nvPr/>
        </p:nvSpPr>
        <p:spPr>
          <a:xfrm rot="16200000">
            <a:off x="2018785" y="4281268"/>
            <a:ext cx="574196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400" dirty="0"/>
              <a:t>…</a:t>
            </a:r>
          </a:p>
        </p:txBody>
      </p:sp>
      <p:sp>
        <p:nvSpPr>
          <p:cNvPr id="54" name="Rectangle 53"/>
          <p:cNvSpPr/>
          <p:nvPr/>
        </p:nvSpPr>
        <p:spPr>
          <a:xfrm rot="16200000">
            <a:off x="3694351" y="4308283"/>
            <a:ext cx="574196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400" dirty="0"/>
              <a:t>…</a:t>
            </a:r>
          </a:p>
        </p:txBody>
      </p:sp>
      <p:sp>
        <p:nvSpPr>
          <p:cNvPr id="55" name="Rectangle 54"/>
          <p:cNvSpPr/>
          <p:nvPr/>
        </p:nvSpPr>
        <p:spPr>
          <a:xfrm rot="16200000">
            <a:off x="5637451" y="4308283"/>
            <a:ext cx="574196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400" dirty="0"/>
              <a:t>…</a:t>
            </a:r>
          </a:p>
        </p:txBody>
      </p:sp>
      <p:sp>
        <p:nvSpPr>
          <p:cNvPr id="56" name="Rectangle 55"/>
          <p:cNvSpPr/>
          <p:nvPr/>
        </p:nvSpPr>
        <p:spPr>
          <a:xfrm rot="16200000">
            <a:off x="7123351" y="4335298"/>
            <a:ext cx="574196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400" dirty="0"/>
              <a:t>…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7" name="Text Box 41"/>
              <p:cNvSpPr txBox="1">
                <a:spLocks noChangeArrowheads="1"/>
              </p:cNvSpPr>
              <p:nvPr/>
            </p:nvSpPr>
            <p:spPr bwMode="auto">
              <a:xfrm>
                <a:off x="1295400" y="5226656"/>
                <a:ext cx="716630" cy="457200"/>
              </a:xfrm>
              <a:prstGeom prst="rect">
                <a:avLst/>
              </a:prstGeom>
              <a:noFill/>
              <a:ln w="9525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 lIns="0" tIns="0" rIns="0" bIns="0" anchor="ctr"/>
              <a:lstStyle/>
              <a:p>
                <a:pPr algn="ctr">
                  <a:lnSpc>
                    <a:spcPct val="10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i="1">
                          <a:latin typeface="Cambria Math"/>
                        </a:rPr>
                        <m:t>1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57" name="Text Box 4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295400" y="5226656"/>
                <a:ext cx="716630" cy="457200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  <a:ln w="9525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8" name="Text Box 41"/>
              <p:cNvSpPr txBox="1">
                <a:spLocks noChangeArrowheads="1"/>
              </p:cNvSpPr>
              <p:nvPr/>
            </p:nvSpPr>
            <p:spPr bwMode="auto">
              <a:xfrm>
                <a:off x="2286000" y="5229577"/>
                <a:ext cx="716630" cy="457200"/>
              </a:xfrm>
              <a:prstGeom prst="rect">
                <a:avLst/>
              </a:prstGeom>
              <a:noFill/>
              <a:ln w="9525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 lIns="0" tIns="0" rIns="0" bIns="0" anchor="ctr"/>
              <a:lstStyle/>
              <a:p>
                <a:pPr algn="ctr">
                  <a:lnSpc>
                    <a:spcPct val="10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i="1">
                          <a:latin typeface="Cambria Math"/>
                        </a:rPr>
                        <m:t>1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58" name="Text Box 4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2286000" y="5229577"/>
                <a:ext cx="716630" cy="457200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  <a:ln w="9525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9" name="Text Box 41"/>
              <p:cNvSpPr txBox="1">
                <a:spLocks noChangeArrowheads="1"/>
              </p:cNvSpPr>
              <p:nvPr/>
            </p:nvSpPr>
            <p:spPr bwMode="auto">
              <a:xfrm>
                <a:off x="3201319" y="5229577"/>
                <a:ext cx="716630" cy="457200"/>
              </a:xfrm>
              <a:prstGeom prst="rect">
                <a:avLst/>
              </a:prstGeom>
              <a:noFill/>
              <a:ln w="9525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 lIns="0" tIns="0" rIns="0" bIns="0" anchor="ctr"/>
              <a:lstStyle/>
              <a:p>
                <a:pPr algn="ctr">
                  <a:lnSpc>
                    <a:spcPct val="10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i="1">
                          <a:latin typeface="Cambria Math"/>
                        </a:rPr>
                        <m:t>1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59" name="Text Box 4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201319" y="5229577"/>
                <a:ext cx="716630" cy="457200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  <a:ln w="9525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0" name="Rectangle 59"/>
          <p:cNvSpPr/>
          <p:nvPr/>
        </p:nvSpPr>
        <p:spPr>
          <a:xfrm>
            <a:off x="4133849" y="4917337"/>
            <a:ext cx="574196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400" dirty="0"/>
              <a:t>…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1" name="Text Box 41"/>
              <p:cNvSpPr txBox="1">
                <a:spLocks noChangeArrowheads="1"/>
              </p:cNvSpPr>
              <p:nvPr/>
            </p:nvSpPr>
            <p:spPr bwMode="auto">
              <a:xfrm>
                <a:off x="5348411" y="5226656"/>
                <a:ext cx="716630" cy="457200"/>
              </a:xfrm>
              <a:prstGeom prst="rect">
                <a:avLst/>
              </a:prstGeom>
              <a:noFill/>
              <a:ln w="9525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 lIns="0" tIns="0" rIns="0" bIns="0" anchor="ctr"/>
              <a:lstStyle/>
              <a:p>
                <a:pPr algn="ctr">
                  <a:lnSpc>
                    <a:spcPct val="10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i="1">
                          <a:latin typeface="Cambria Math"/>
                        </a:rPr>
                        <m:t>1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61" name="Text Box 4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5348411" y="5226656"/>
                <a:ext cx="716630" cy="457200"/>
              </a:xfrm>
              <a:prstGeom prst="rect">
                <a:avLst/>
              </a:prstGeom>
              <a:blipFill>
                <a:blip r:embed="rId15"/>
                <a:stretch>
                  <a:fillRect/>
                </a:stretch>
              </a:blipFill>
              <a:ln w="9525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2" name="Text Box 41"/>
              <p:cNvSpPr txBox="1">
                <a:spLocks noChangeArrowheads="1"/>
              </p:cNvSpPr>
              <p:nvPr/>
            </p:nvSpPr>
            <p:spPr bwMode="auto">
              <a:xfrm>
                <a:off x="6324600" y="5229577"/>
                <a:ext cx="716630" cy="457200"/>
              </a:xfrm>
              <a:prstGeom prst="rect">
                <a:avLst/>
              </a:prstGeom>
              <a:noFill/>
              <a:ln w="9525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 lIns="0" tIns="0" rIns="0" bIns="0" anchor="ctr"/>
              <a:lstStyle/>
              <a:p>
                <a:pPr algn="ctr">
                  <a:lnSpc>
                    <a:spcPct val="10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i="1">
                          <a:latin typeface="Cambria Math"/>
                        </a:rPr>
                        <m:t>1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62" name="Text Box 4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6324600" y="5229577"/>
                <a:ext cx="716630" cy="457200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  <a:ln w="9525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3" name="Text Box 41"/>
              <p:cNvSpPr txBox="1">
                <a:spLocks noChangeArrowheads="1"/>
              </p:cNvSpPr>
              <p:nvPr/>
            </p:nvSpPr>
            <p:spPr bwMode="auto">
              <a:xfrm>
                <a:off x="7201056" y="5229577"/>
                <a:ext cx="716630" cy="457200"/>
              </a:xfrm>
              <a:prstGeom prst="rect">
                <a:avLst/>
              </a:prstGeom>
              <a:noFill/>
              <a:ln w="9525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 lIns="0" tIns="0" rIns="0" bIns="0" anchor="ctr"/>
              <a:lstStyle/>
              <a:p>
                <a:pPr algn="ctr">
                  <a:lnSpc>
                    <a:spcPct val="10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i="1">
                          <a:latin typeface="Cambria Math"/>
                        </a:rPr>
                        <m:t>1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63" name="Text Box 4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7201056" y="5229577"/>
                <a:ext cx="716630" cy="457200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  <a:ln w="9525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65" name="Straight Connector 64"/>
          <p:cNvCxnSpPr>
            <a:stCxn id="44" idx="2"/>
            <a:endCxn id="47" idx="0"/>
          </p:cNvCxnSpPr>
          <p:nvPr/>
        </p:nvCxnSpPr>
        <p:spPr>
          <a:xfrm flipH="1">
            <a:off x="3357354" y="2590800"/>
            <a:ext cx="1690896" cy="437452"/>
          </a:xfrm>
          <a:prstGeom prst="line">
            <a:avLst/>
          </a:prstGeom>
          <a:ln w="28575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Straight Connector 68"/>
          <p:cNvCxnSpPr>
            <a:stCxn id="44" idx="2"/>
            <a:endCxn id="48" idx="0"/>
          </p:cNvCxnSpPr>
          <p:nvPr/>
        </p:nvCxnSpPr>
        <p:spPr>
          <a:xfrm>
            <a:off x="5048250" y="2590800"/>
            <a:ext cx="1600200" cy="437452"/>
          </a:xfrm>
          <a:prstGeom prst="line">
            <a:avLst/>
          </a:prstGeom>
          <a:ln w="28575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Straight Connector 72"/>
          <p:cNvCxnSpPr>
            <a:stCxn id="47" idx="2"/>
            <a:endCxn id="49" idx="0"/>
          </p:cNvCxnSpPr>
          <p:nvPr/>
        </p:nvCxnSpPr>
        <p:spPr>
          <a:xfrm flipH="1">
            <a:off x="2240630" y="3485452"/>
            <a:ext cx="1116724" cy="348874"/>
          </a:xfrm>
          <a:prstGeom prst="line">
            <a:avLst/>
          </a:prstGeom>
          <a:ln w="28575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Connector 75"/>
          <p:cNvCxnSpPr>
            <a:stCxn id="47" idx="2"/>
            <a:endCxn id="50" idx="0"/>
          </p:cNvCxnSpPr>
          <p:nvPr/>
        </p:nvCxnSpPr>
        <p:spPr>
          <a:xfrm>
            <a:off x="3357354" y="3485452"/>
            <a:ext cx="624096" cy="348874"/>
          </a:xfrm>
          <a:prstGeom prst="line">
            <a:avLst/>
          </a:prstGeom>
          <a:ln w="28575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Straight Connector 78"/>
          <p:cNvCxnSpPr>
            <a:stCxn id="48" idx="2"/>
            <a:endCxn id="51" idx="0"/>
          </p:cNvCxnSpPr>
          <p:nvPr/>
        </p:nvCxnSpPr>
        <p:spPr>
          <a:xfrm flipH="1">
            <a:off x="5848350" y="3485452"/>
            <a:ext cx="800100" cy="346924"/>
          </a:xfrm>
          <a:prstGeom prst="line">
            <a:avLst/>
          </a:prstGeom>
          <a:ln w="28575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Straight Connector 81"/>
          <p:cNvCxnSpPr>
            <a:stCxn id="48" idx="2"/>
            <a:endCxn id="52" idx="0"/>
          </p:cNvCxnSpPr>
          <p:nvPr/>
        </p:nvCxnSpPr>
        <p:spPr>
          <a:xfrm>
            <a:off x="6648450" y="3485452"/>
            <a:ext cx="762000" cy="348874"/>
          </a:xfrm>
          <a:prstGeom prst="line">
            <a:avLst/>
          </a:prstGeom>
          <a:ln w="28575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Straight Connector 84"/>
          <p:cNvCxnSpPr/>
          <p:nvPr/>
        </p:nvCxnSpPr>
        <p:spPr>
          <a:xfrm>
            <a:off x="7486650" y="4291526"/>
            <a:ext cx="499546" cy="339268"/>
          </a:xfrm>
          <a:prstGeom prst="line">
            <a:avLst/>
          </a:prstGeom>
          <a:ln w="28575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Straight Connector 87"/>
          <p:cNvCxnSpPr>
            <a:stCxn id="52" idx="2"/>
          </p:cNvCxnSpPr>
          <p:nvPr/>
        </p:nvCxnSpPr>
        <p:spPr>
          <a:xfrm flipH="1">
            <a:off x="7143432" y="4291526"/>
            <a:ext cx="267019" cy="339268"/>
          </a:xfrm>
          <a:prstGeom prst="line">
            <a:avLst/>
          </a:prstGeom>
          <a:ln w="28575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Straight Connector 91"/>
          <p:cNvCxnSpPr>
            <a:stCxn id="51" idx="2"/>
          </p:cNvCxnSpPr>
          <p:nvPr/>
        </p:nvCxnSpPr>
        <p:spPr>
          <a:xfrm>
            <a:off x="5848351" y="4289576"/>
            <a:ext cx="499545" cy="320454"/>
          </a:xfrm>
          <a:prstGeom prst="line">
            <a:avLst/>
          </a:prstGeom>
          <a:ln w="28575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Straight Connector 92"/>
          <p:cNvCxnSpPr>
            <a:stCxn id="51" idx="2"/>
          </p:cNvCxnSpPr>
          <p:nvPr/>
        </p:nvCxnSpPr>
        <p:spPr>
          <a:xfrm flipH="1">
            <a:off x="5581332" y="4289576"/>
            <a:ext cx="267019" cy="320454"/>
          </a:xfrm>
          <a:prstGeom prst="line">
            <a:avLst/>
          </a:prstGeom>
          <a:ln w="28575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Straight Connector 95"/>
          <p:cNvCxnSpPr>
            <a:stCxn id="50" idx="2"/>
          </p:cNvCxnSpPr>
          <p:nvPr/>
        </p:nvCxnSpPr>
        <p:spPr>
          <a:xfrm>
            <a:off x="3981450" y="4291526"/>
            <a:ext cx="526860" cy="313382"/>
          </a:xfrm>
          <a:prstGeom prst="line">
            <a:avLst/>
          </a:prstGeom>
          <a:ln w="28575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Straight Connector 96"/>
          <p:cNvCxnSpPr>
            <a:stCxn id="50" idx="2"/>
          </p:cNvCxnSpPr>
          <p:nvPr/>
        </p:nvCxnSpPr>
        <p:spPr>
          <a:xfrm flipH="1">
            <a:off x="3741748" y="4291526"/>
            <a:ext cx="239703" cy="313382"/>
          </a:xfrm>
          <a:prstGeom prst="line">
            <a:avLst/>
          </a:prstGeom>
          <a:ln w="28575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0" name="Straight Connector 99"/>
          <p:cNvCxnSpPr>
            <a:stCxn id="49" idx="2"/>
          </p:cNvCxnSpPr>
          <p:nvPr/>
        </p:nvCxnSpPr>
        <p:spPr>
          <a:xfrm>
            <a:off x="2240631" y="4291527"/>
            <a:ext cx="474963" cy="308485"/>
          </a:xfrm>
          <a:prstGeom prst="line">
            <a:avLst/>
          </a:prstGeom>
          <a:ln w="28575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1" name="Straight Connector 100"/>
          <p:cNvCxnSpPr>
            <a:stCxn id="49" idx="2"/>
          </p:cNvCxnSpPr>
          <p:nvPr/>
        </p:nvCxnSpPr>
        <p:spPr>
          <a:xfrm flipH="1">
            <a:off x="1949032" y="4291527"/>
            <a:ext cx="291599" cy="308485"/>
          </a:xfrm>
          <a:prstGeom prst="line">
            <a:avLst/>
          </a:prstGeom>
          <a:ln w="28575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64" name="TextBox 63"/>
              <p:cNvSpPr txBox="1"/>
              <p:nvPr/>
            </p:nvSpPr>
            <p:spPr>
              <a:xfrm>
                <a:off x="5668215" y="1992868"/>
                <a:ext cx="36580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1</m:t>
                      </m:r>
                    </m:oMath>
                  </m:oMathPara>
                </a14:m>
                <a:endParaRPr lang="en-US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64" name="TextBox 6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68215" y="1992868"/>
                <a:ext cx="365806" cy="369332"/>
              </a:xfrm>
              <a:prstGeom prst="rect">
                <a:avLst/>
              </a:prstGeom>
              <a:blipFill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6" name="TextBox 65"/>
              <p:cNvSpPr txBox="1"/>
              <p:nvPr/>
            </p:nvSpPr>
            <p:spPr>
              <a:xfrm>
                <a:off x="3962400" y="2940302"/>
                <a:ext cx="36580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1</m:t>
                      </m:r>
                    </m:oMath>
                  </m:oMathPara>
                </a14:m>
                <a:endParaRPr lang="en-US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66" name="TextBox 6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62400" y="2940302"/>
                <a:ext cx="365806" cy="369332"/>
              </a:xfrm>
              <a:prstGeom prst="rect">
                <a:avLst/>
              </a:prstGeom>
              <a:blipFill>
                <a:blip r:embed="rId1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7" name="TextBox 66"/>
              <p:cNvSpPr txBox="1"/>
              <p:nvPr/>
            </p:nvSpPr>
            <p:spPr>
              <a:xfrm>
                <a:off x="7246374" y="2974403"/>
                <a:ext cx="36580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1</m:t>
                      </m:r>
                    </m:oMath>
                  </m:oMathPara>
                </a14:m>
                <a:endParaRPr lang="en-US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67" name="TextBox 6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46374" y="2974403"/>
                <a:ext cx="365806" cy="369332"/>
              </a:xfrm>
              <a:prstGeom prst="rect">
                <a:avLst/>
              </a:prstGeom>
              <a:blipFill>
                <a:blip r:embed="rId1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8" name="TextBox 67"/>
              <p:cNvSpPr txBox="1"/>
              <p:nvPr/>
            </p:nvSpPr>
            <p:spPr>
              <a:xfrm>
                <a:off x="2819400" y="3778527"/>
                <a:ext cx="36580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1</m:t>
                      </m:r>
                    </m:oMath>
                  </m:oMathPara>
                </a14:m>
                <a:endParaRPr lang="en-US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68" name="TextBox 6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19400" y="3778527"/>
                <a:ext cx="365806" cy="369332"/>
              </a:xfrm>
              <a:prstGeom prst="rect">
                <a:avLst/>
              </a:prstGeom>
              <a:blipFill>
                <a:blip r:embed="rId1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0" name="TextBox 69"/>
              <p:cNvSpPr txBox="1"/>
              <p:nvPr/>
            </p:nvSpPr>
            <p:spPr>
              <a:xfrm>
                <a:off x="4639597" y="3774093"/>
                <a:ext cx="36580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1</m:t>
                      </m:r>
                    </m:oMath>
                  </m:oMathPara>
                </a14:m>
                <a:endParaRPr lang="en-US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70" name="TextBox 6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39597" y="3774093"/>
                <a:ext cx="365806" cy="369332"/>
              </a:xfrm>
              <a:prstGeom prst="rect">
                <a:avLst/>
              </a:prstGeom>
              <a:blipFill>
                <a:blip r:embed="rId2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1" name="TextBox 70"/>
              <p:cNvSpPr txBox="1"/>
              <p:nvPr/>
            </p:nvSpPr>
            <p:spPr>
              <a:xfrm>
                <a:off x="6432433" y="3783622"/>
                <a:ext cx="36580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1</m:t>
                      </m:r>
                    </m:oMath>
                  </m:oMathPara>
                </a14:m>
                <a:endParaRPr lang="en-US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71" name="TextBox 7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32433" y="3783622"/>
                <a:ext cx="365806" cy="369332"/>
              </a:xfrm>
              <a:prstGeom prst="rect">
                <a:avLst/>
              </a:prstGeom>
              <a:blipFill>
                <a:blip r:embed="rId2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2" name="TextBox 71"/>
              <p:cNvSpPr txBox="1"/>
              <p:nvPr/>
            </p:nvSpPr>
            <p:spPr>
              <a:xfrm>
                <a:off x="8001000" y="3779188"/>
                <a:ext cx="36580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1</m:t>
                      </m:r>
                    </m:oMath>
                  </m:oMathPara>
                </a14:m>
                <a:endParaRPr lang="en-US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72" name="TextBox 7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01000" y="3779188"/>
                <a:ext cx="365806" cy="369332"/>
              </a:xfrm>
              <a:prstGeom prst="rect">
                <a:avLst/>
              </a:prstGeom>
              <a:blipFill>
                <a:blip r:embed="rId2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4" name="TextBox 73"/>
              <p:cNvSpPr txBox="1"/>
              <p:nvPr/>
            </p:nvSpPr>
            <p:spPr>
              <a:xfrm>
                <a:off x="1905000" y="5105400"/>
                <a:ext cx="36580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>
                          <a:solidFill>
                            <a:srgbClr val="0070C0"/>
                          </a:solidFill>
                          <a:latin typeface="Cambria Math"/>
                        </a:rPr>
                        <m:t>1</m:t>
                      </m:r>
                    </m:oMath>
                  </m:oMathPara>
                </a14:m>
                <a:endParaRPr lang="en-US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74" name="TextBox 7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05000" y="5105400"/>
                <a:ext cx="365806" cy="369332"/>
              </a:xfrm>
              <a:prstGeom prst="rect">
                <a:avLst/>
              </a:prstGeom>
              <a:blipFill>
                <a:blip r:embed="rId2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5" name="TextBox 74"/>
              <p:cNvSpPr txBox="1"/>
              <p:nvPr/>
            </p:nvSpPr>
            <p:spPr>
              <a:xfrm>
                <a:off x="2907380" y="5105400"/>
                <a:ext cx="36580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>
                          <a:solidFill>
                            <a:srgbClr val="0070C0"/>
                          </a:solidFill>
                          <a:latin typeface="Cambria Math"/>
                        </a:rPr>
                        <m:t>1</m:t>
                      </m:r>
                    </m:oMath>
                  </m:oMathPara>
                </a14:m>
                <a:endParaRPr lang="en-US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75" name="TextBox 7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07380" y="5105400"/>
                <a:ext cx="365806" cy="369332"/>
              </a:xfrm>
              <a:prstGeom prst="rect">
                <a:avLst/>
              </a:prstGeom>
              <a:blipFill>
                <a:blip r:embed="rId2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7" name="TextBox 76"/>
              <p:cNvSpPr txBox="1"/>
              <p:nvPr/>
            </p:nvSpPr>
            <p:spPr>
              <a:xfrm>
                <a:off x="3821292" y="5105400"/>
                <a:ext cx="36580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>
                          <a:solidFill>
                            <a:srgbClr val="0070C0"/>
                          </a:solidFill>
                          <a:latin typeface="Cambria Math"/>
                        </a:rPr>
                        <m:t>1</m:t>
                      </m:r>
                    </m:oMath>
                  </m:oMathPara>
                </a14:m>
                <a:endParaRPr lang="en-US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77" name="TextBox 7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21292" y="5105400"/>
                <a:ext cx="365806" cy="369332"/>
              </a:xfrm>
              <a:prstGeom prst="rect">
                <a:avLst/>
              </a:prstGeom>
              <a:blipFill>
                <a:blip r:embed="rId2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8" name="TextBox 77"/>
              <p:cNvSpPr txBox="1"/>
              <p:nvPr/>
            </p:nvSpPr>
            <p:spPr>
              <a:xfrm>
                <a:off x="5958794" y="5117390"/>
                <a:ext cx="36580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>
                          <a:solidFill>
                            <a:srgbClr val="0070C0"/>
                          </a:solidFill>
                          <a:latin typeface="Cambria Math"/>
                        </a:rPr>
                        <m:t>1</m:t>
                      </m:r>
                    </m:oMath>
                  </m:oMathPara>
                </a14:m>
                <a:endParaRPr lang="en-US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78" name="TextBox 7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58794" y="5117390"/>
                <a:ext cx="365806" cy="369332"/>
              </a:xfrm>
              <a:prstGeom prst="rect">
                <a:avLst/>
              </a:prstGeom>
              <a:blipFill>
                <a:blip r:embed="rId2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0" name="TextBox 79"/>
              <p:cNvSpPr txBox="1"/>
              <p:nvPr/>
            </p:nvSpPr>
            <p:spPr>
              <a:xfrm>
                <a:off x="6949394" y="5117390"/>
                <a:ext cx="36580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>
                          <a:solidFill>
                            <a:srgbClr val="0070C0"/>
                          </a:solidFill>
                          <a:latin typeface="Cambria Math"/>
                        </a:rPr>
                        <m:t>1</m:t>
                      </m:r>
                    </m:oMath>
                  </m:oMathPara>
                </a14:m>
                <a:endParaRPr lang="en-US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80" name="TextBox 7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49394" y="5117390"/>
                <a:ext cx="365806" cy="369332"/>
              </a:xfrm>
              <a:prstGeom prst="rect">
                <a:avLst/>
              </a:prstGeom>
              <a:blipFill>
                <a:blip r:embed="rId2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1" name="TextBox 80"/>
              <p:cNvSpPr txBox="1"/>
              <p:nvPr/>
            </p:nvSpPr>
            <p:spPr>
              <a:xfrm>
                <a:off x="7863794" y="5117390"/>
                <a:ext cx="36580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>
                          <a:solidFill>
                            <a:srgbClr val="0070C0"/>
                          </a:solidFill>
                          <a:latin typeface="Cambria Math"/>
                        </a:rPr>
                        <m:t>1</m:t>
                      </m:r>
                    </m:oMath>
                  </m:oMathPara>
                </a14:m>
                <a:endParaRPr lang="en-US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81" name="TextBox 8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63794" y="5117390"/>
                <a:ext cx="365806" cy="369332"/>
              </a:xfrm>
              <a:prstGeom prst="rect">
                <a:avLst/>
              </a:prstGeom>
              <a:blipFill>
                <a:blip r:embed="rId2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Rectangle 3">
            <a:extLst>
              <a:ext uri="{FF2B5EF4-FFF2-40B4-BE49-F238E27FC236}">
                <a16:creationId xmlns:a16="http://schemas.microsoft.com/office/drawing/2014/main" id="{9012C2DE-48D7-4255-8090-ED57B66C05A8}"/>
              </a:ext>
            </a:extLst>
          </p:cNvPr>
          <p:cNvSpPr/>
          <p:nvPr/>
        </p:nvSpPr>
        <p:spPr>
          <a:xfrm>
            <a:off x="304801" y="1463359"/>
            <a:ext cx="2602580" cy="63976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Red box represents a problem instance</a:t>
            </a:r>
          </a:p>
        </p:txBody>
      </p:sp>
      <p:sp>
        <p:nvSpPr>
          <p:cNvPr id="83" name="Rectangle 82">
            <a:extLst>
              <a:ext uri="{FF2B5EF4-FFF2-40B4-BE49-F238E27FC236}">
                <a16:creationId xmlns:a16="http://schemas.microsoft.com/office/drawing/2014/main" id="{77C56E80-DC90-4EC4-92E0-C4399C5085E9}"/>
              </a:ext>
            </a:extLst>
          </p:cNvPr>
          <p:cNvSpPr/>
          <p:nvPr/>
        </p:nvSpPr>
        <p:spPr>
          <a:xfrm>
            <a:off x="304801" y="2129739"/>
            <a:ext cx="2602580" cy="81158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rgbClr val="0070C0"/>
                </a:solidFill>
              </a:rPr>
              <a:t>Blue value represents time spent at that level of recursion</a:t>
            </a:r>
          </a:p>
        </p:txBody>
      </p:sp>
    </p:spTree>
    <p:extLst>
      <p:ext uri="{BB962C8B-B14F-4D97-AF65-F5344CB8AC3E}">
        <p14:creationId xmlns:p14="http://schemas.microsoft.com/office/powerpoint/2010/main" val="9937025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6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1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6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9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4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7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0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3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>
                      <p:stCondLst>
                        <p:cond delay="indefinite"/>
                      </p:stCondLst>
                      <p:childTnLst>
                        <p:par>
                          <p:cTn id="135" fill="hold">
                            <p:stCondLst>
                              <p:cond delay="0"/>
                            </p:stCondLst>
                            <p:childTnLst>
                              <p:par>
                                <p:cTn id="1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8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1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4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7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0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3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4" fill="hold">
                      <p:stCondLst>
                        <p:cond delay="indefinite"/>
                      </p:stCondLst>
                      <p:childTnLst>
                        <p:par>
                          <p:cTn id="155" fill="hold">
                            <p:stCondLst>
                              <p:cond delay="0"/>
                            </p:stCondLst>
                            <p:childTnLst>
                              <p:par>
                                <p:cTn id="15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8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>
                      <p:stCondLst>
                        <p:cond delay="indefinite"/>
                      </p:stCondLst>
                      <p:childTnLst>
                        <p:par>
                          <p:cTn id="160" fill="hold">
                            <p:stCondLst>
                              <p:cond delay="0"/>
                            </p:stCondLst>
                            <p:childTnLst>
                              <p:par>
                                <p:cTn id="16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3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6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7" fill="hold">
                      <p:stCondLst>
                        <p:cond delay="indefinite"/>
                      </p:stCondLst>
                      <p:childTnLst>
                        <p:par>
                          <p:cTn id="168" fill="hold">
                            <p:stCondLst>
                              <p:cond delay="0"/>
                            </p:stCondLst>
                            <p:childTnLst>
                              <p:par>
                                <p:cTn id="16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1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" grpId="0"/>
      <p:bldP spid="42" grpId="0" animBg="1"/>
      <p:bldP spid="43" grpId="0"/>
      <p:bldP spid="44" grpId="0" animBg="1"/>
      <p:bldP spid="46" grpId="0"/>
      <p:bldP spid="47" grpId="0" animBg="1"/>
      <p:bldP spid="48" grpId="0" animBg="1"/>
      <p:bldP spid="49" grpId="0" animBg="1"/>
      <p:bldP spid="50" grpId="0" animBg="1"/>
      <p:bldP spid="51" grpId="0" animBg="1"/>
      <p:bldP spid="52" grpId="0" animBg="1"/>
      <p:bldP spid="53" grpId="0"/>
      <p:bldP spid="54" grpId="0"/>
      <p:bldP spid="55" grpId="0"/>
      <p:bldP spid="56" grpId="0"/>
      <p:bldP spid="57" grpId="0" animBg="1"/>
      <p:bldP spid="58" grpId="0" animBg="1"/>
      <p:bldP spid="59" grpId="0" animBg="1"/>
      <p:bldP spid="60" grpId="0"/>
      <p:bldP spid="61" grpId="0" animBg="1"/>
      <p:bldP spid="62" grpId="0" animBg="1"/>
      <p:bldP spid="63" grpId="0" animBg="1"/>
      <p:bldP spid="64" grpId="0"/>
      <p:bldP spid="66" grpId="0"/>
      <p:bldP spid="67" grpId="0"/>
      <p:bldP spid="68" grpId="0"/>
      <p:bldP spid="70" grpId="0"/>
      <p:bldP spid="71" grpId="0"/>
      <p:bldP spid="72" grpId="0"/>
      <p:bldP spid="74" grpId="0"/>
      <p:bldP spid="75" grpId="0"/>
      <p:bldP spid="77" grpId="0"/>
      <p:bldP spid="78" grpId="0"/>
      <p:bldP spid="80" grpId="0"/>
      <p:bldP spid="8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A63FB1-2024-3C2F-82C7-A570445A90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Tree Method Summary: Chip and Conquer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59E1F56D-397B-4864-2127-448D2A1008AD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10515600" cy="4813714"/>
              </a:xfrm>
            </p:spPr>
            <p:txBody>
              <a:bodyPr>
                <a:normAutofit fontScale="92500" lnSpcReduction="20000"/>
              </a:bodyPr>
              <a:lstStyle/>
              <a:p>
                <a:r>
                  <a:rPr lang="en-US" dirty="0"/>
                  <a:t>Recurrence looks like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𝑇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𝑎𝑇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𝑓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US" dirty="0"/>
              </a:p>
              <a:p>
                <a:r>
                  <a:rPr lang="en-US" dirty="0"/>
                  <a:t>Use the recurrence to draw a tree</a:t>
                </a:r>
              </a:p>
              <a:p>
                <a:pPr lvl="1"/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𝑎</m:t>
                    </m:r>
                  </m:oMath>
                </a14:m>
                <a:r>
                  <a:rPr lang="en-US" dirty="0"/>
                  <a:t> is the branching factor of the tree (e.g. if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𝑎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=2</m:t>
                    </m:r>
                  </m:oMath>
                </a14:m>
                <a:r>
                  <a:rPr lang="en-US" dirty="0"/>
                  <a:t> then it’s a binary tree)</a:t>
                </a:r>
              </a:p>
              <a:p>
                <a:pPr lvl="1"/>
                <a:r>
                  <a:rPr lang="en-US" dirty="0"/>
                  <a:t>Subtract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𝑏</m:t>
                    </m:r>
                  </m:oMath>
                </a14:m>
                <a:r>
                  <a:rPr lang="en-US" dirty="0"/>
                  <a:t> from the parent’s input size to get children’s input size</a:t>
                </a:r>
              </a:p>
              <a:p>
                <a:pPr lvl="1"/>
                <a:r>
                  <a:rPr lang="en-US" dirty="0"/>
                  <a:t>Work done per node is given by applying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</m:d>
                  </m:oMath>
                </a14:m>
                <a:r>
                  <a:rPr lang="en-US" dirty="0"/>
                  <a:t> to that node’s input size</a:t>
                </a:r>
              </a:p>
              <a:p>
                <a:pPr lvl="1"/>
                <a:r>
                  <a:rPr lang="en-US" dirty="0"/>
                  <a:t>Height of the tree is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𝑏</m:t>
                        </m:r>
                      </m:den>
                    </m:f>
                  </m:oMath>
                </a14:m>
                <a:endParaRPr lang="en-US" dirty="0"/>
              </a:p>
              <a:p>
                <a:pPr lvl="2"/>
                <a:r>
                  <a:rPr lang="en-US" dirty="0"/>
                  <a:t>Because that is the number of times we must subtract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𝑏</m:t>
                    </m:r>
                  </m:oMath>
                </a14:m>
                <a:r>
                  <a:rPr lang="en-US" dirty="0"/>
                  <a:t> until reaching a base case</a:t>
                </a:r>
              </a:p>
              <a:p>
                <a:pPr lvl="2"/>
                <a:r>
                  <a:rPr lang="en-US" dirty="0"/>
                  <a:t>Answer to the question “how many times must we subtract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𝑏</m:t>
                    </m:r>
                  </m:oMath>
                </a14:m>
                <a:r>
                  <a:rPr lang="en-US" dirty="0"/>
                  <a:t> until we reach 0?”</a:t>
                </a:r>
              </a:p>
              <a:p>
                <a:pPr lvl="3"/>
                <a:r>
                  <a:rPr lang="en-US" dirty="0"/>
                  <a:t>Any base case is a constant, so to reach a larger value would just be a constant change</a:t>
                </a:r>
              </a:p>
              <a:p>
                <a:r>
                  <a:rPr lang="en-US" dirty="0"/>
                  <a:t>Use the tree to express running time as a series</a:t>
                </a:r>
              </a:p>
              <a:p>
                <a:pPr lvl="1"/>
                <a:r>
                  <a:rPr lang="en-US" dirty="0"/>
                  <a:t>Adding work done for each node level-by-level</a:t>
                </a:r>
              </a:p>
              <a:p>
                <a:pPr lvl="1"/>
                <a:r>
                  <a:rPr lang="en-US" dirty="0"/>
                  <a:t>Identify a pattern to express work done at level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𝑖</m:t>
                    </m:r>
                  </m:oMath>
                </a14:m>
                <a:r>
                  <a:rPr lang="en-US" dirty="0"/>
                  <a:t> as a function of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𝑖</m:t>
                    </m:r>
                  </m:oMath>
                </a14:m>
                <a:endParaRPr lang="en-US" dirty="0"/>
              </a:p>
              <a:p>
                <a:pPr lvl="1"/>
                <a:r>
                  <a:rPr lang="en-US" dirty="0"/>
                  <a:t>Write a series using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𝑖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=0</m:t>
                    </m:r>
                  </m:oMath>
                </a14:m>
                <a:r>
                  <a:rPr lang="en-US" dirty="0"/>
                  <a:t> up to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𝑏</m:t>
                        </m:r>
                      </m:den>
                    </m:f>
                  </m:oMath>
                </a14:m>
                <a:endParaRPr lang="en-US" dirty="0"/>
              </a:p>
              <a:p>
                <a:r>
                  <a:rPr lang="en-US" dirty="0"/>
                  <a:t>Solve the series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59E1F56D-397B-4864-2127-448D2A1008AD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10515600" cy="4813714"/>
              </a:xfrm>
              <a:blipFill>
                <a:blip r:embed="rId2"/>
                <a:stretch>
                  <a:fillRect l="-928" t="-316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5935402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91150C5-7F4C-B114-9C6D-551C73509B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444591-7216-6863-6ED7-569C0FEECD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Tree Method Summary: Divide and Conquer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F6A3A40D-EE5F-5E3C-882C-C1065A998549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4"/>
                <a:ext cx="10515600" cy="4823653"/>
              </a:xfrm>
            </p:spPr>
            <p:txBody>
              <a:bodyPr>
                <a:normAutofit fontScale="92500" lnSpcReduction="20000"/>
              </a:bodyPr>
              <a:lstStyle/>
              <a:p>
                <a:r>
                  <a:rPr lang="en-US" dirty="0"/>
                  <a:t>Recurrence looks like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𝑇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𝑎𝑇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𝑛</m:t>
                            </m:r>
                          </m:num>
                          <m:den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𝑏</m:t>
                            </m:r>
                          </m:den>
                        </m:f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𝑓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US" dirty="0"/>
              </a:p>
              <a:p>
                <a:r>
                  <a:rPr lang="en-US" dirty="0"/>
                  <a:t>Use the recurrence to draw a tree</a:t>
                </a:r>
              </a:p>
              <a:p>
                <a:pPr lvl="1"/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𝑎</m:t>
                    </m:r>
                  </m:oMath>
                </a14:m>
                <a:r>
                  <a:rPr lang="en-US" dirty="0"/>
                  <a:t> is the branching factor of the tree (e.g. if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𝑎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=2</m:t>
                    </m:r>
                  </m:oMath>
                </a14:m>
                <a:r>
                  <a:rPr lang="en-US" dirty="0"/>
                  <a:t> then it’s a binary tree)</a:t>
                </a:r>
              </a:p>
              <a:p>
                <a:pPr lvl="1"/>
                <a:r>
                  <a:rPr lang="en-US" dirty="0"/>
                  <a:t>Divide the parent’s input size by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𝑏</m:t>
                    </m:r>
                  </m:oMath>
                </a14:m>
                <a:r>
                  <a:rPr lang="en-US" dirty="0"/>
                  <a:t> to get children’s input size</a:t>
                </a:r>
              </a:p>
              <a:p>
                <a:pPr lvl="1"/>
                <a:r>
                  <a:rPr lang="en-US" dirty="0"/>
                  <a:t>Work done per node is given by applying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</m:d>
                  </m:oMath>
                </a14:m>
                <a:r>
                  <a:rPr lang="en-US" dirty="0"/>
                  <a:t> to that node’s input size</a:t>
                </a:r>
              </a:p>
              <a:p>
                <a:pPr lvl="1"/>
                <a:r>
                  <a:rPr lang="en-US" dirty="0"/>
                  <a:t>Height of the tree is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 b="0" i="0" smtClean="0">
                                <a:latin typeface="Cambria Math" panose="02040503050406030204" pitchFamily="18" charset="0"/>
                              </a:rPr>
                              <m:t>log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𝑏</m:t>
                            </m:r>
                          </m:sub>
                        </m:sSub>
                      </m:fName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</m:func>
                  </m:oMath>
                </a14:m>
                <a:endParaRPr lang="en-US" dirty="0"/>
              </a:p>
              <a:p>
                <a:pPr lvl="2"/>
                <a:r>
                  <a:rPr lang="en-US" dirty="0"/>
                  <a:t>Because that is the number of times we must divide by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𝑏</m:t>
                    </m:r>
                  </m:oMath>
                </a14:m>
                <a:r>
                  <a:rPr lang="en-US" dirty="0"/>
                  <a:t> until reaching a base case</a:t>
                </a:r>
              </a:p>
              <a:p>
                <a:pPr lvl="2"/>
                <a:r>
                  <a:rPr lang="en-US" dirty="0"/>
                  <a:t>Answer to the question “how many times must we divide by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𝑏</m:t>
                    </m:r>
                  </m:oMath>
                </a14:m>
                <a:r>
                  <a:rPr lang="en-US" dirty="0"/>
                  <a:t> until we reach 1?”</a:t>
                </a:r>
              </a:p>
              <a:p>
                <a:pPr lvl="3"/>
                <a:r>
                  <a:rPr lang="en-US" dirty="0"/>
                  <a:t>Any base case is a constant, so to reach a larger value would just be a constant change</a:t>
                </a:r>
              </a:p>
              <a:p>
                <a:r>
                  <a:rPr lang="en-US" dirty="0"/>
                  <a:t>Use the tree to express running time as a series</a:t>
                </a:r>
              </a:p>
              <a:p>
                <a:pPr lvl="1"/>
                <a:r>
                  <a:rPr lang="en-US" dirty="0"/>
                  <a:t>Adding work done for each node level-by-level</a:t>
                </a:r>
              </a:p>
              <a:p>
                <a:pPr lvl="1"/>
                <a:r>
                  <a:rPr lang="en-US" dirty="0"/>
                  <a:t>Identify a pattern to express work done at level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𝑖</m:t>
                    </m:r>
                  </m:oMath>
                </a14:m>
                <a:r>
                  <a:rPr lang="en-US" dirty="0"/>
                  <a:t> as a function of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𝑖</m:t>
                    </m:r>
                  </m:oMath>
                </a14:m>
                <a:endParaRPr lang="en-US" dirty="0"/>
              </a:p>
              <a:p>
                <a:pPr lvl="1"/>
                <a:r>
                  <a:rPr lang="en-US" dirty="0"/>
                  <a:t>Write a series using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𝑖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=0</m:t>
                    </m:r>
                  </m:oMath>
                </a14:m>
                <a:r>
                  <a:rPr lang="en-US" dirty="0"/>
                  <a:t> up to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 b="0" i="0" smtClean="0">
                                <a:latin typeface="Cambria Math" panose="02040503050406030204" pitchFamily="18" charset="0"/>
                              </a:rPr>
                              <m:t>log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𝑏</m:t>
                            </m:r>
                          </m:sub>
                        </m:sSub>
                      </m:fName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</m:func>
                  </m:oMath>
                </a14:m>
                <a:endParaRPr lang="en-US" dirty="0"/>
              </a:p>
              <a:p>
                <a:r>
                  <a:rPr lang="en-US" dirty="0"/>
                  <a:t>Solve the series</a:t>
                </a:r>
              </a:p>
              <a:p>
                <a:pPr lvl="1"/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F6A3A40D-EE5F-5E3C-882C-C1065A998549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4"/>
                <a:ext cx="10515600" cy="4823653"/>
              </a:xfrm>
              <a:blipFill>
                <a:blip r:embed="rId2"/>
                <a:stretch>
                  <a:fillRect l="-928" t="-164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8310279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E252AD-3F4C-DE42-5E30-D2A783ABCB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Let’s do some more!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499C023E-2A8A-B7C5-6C27-1E2A5B41D782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/>
                  <a:t>For each, assume the base case is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=1</m:t>
                    </m:r>
                  </m:oMath>
                </a14:m>
                <a:r>
                  <a:rPr lang="en-US" dirty="0"/>
                  <a:t> and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𝑇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=1</m:t>
                    </m:r>
                  </m:oMath>
                </a14:m>
                <a:endParaRPr lang="en-US" dirty="0"/>
              </a:p>
              <a:p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𝑇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=2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𝑇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𝑛</m:t>
                            </m:r>
                          </m:num>
                          <m:den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den>
                        </m:f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endParaRPr lang="en-US" dirty="0"/>
              </a:p>
              <a:p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𝑇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=2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𝑇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𝑛</m:t>
                            </m:r>
                          </m:num>
                          <m:den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den>
                        </m:f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+</m:t>
                    </m:r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endParaRPr lang="en-US" dirty="0"/>
              </a:p>
              <a:p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𝑇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=2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𝑇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𝑛</m:t>
                            </m:r>
                          </m:num>
                          <m:den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8</m:t>
                            </m:r>
                          </m:den>
                        </m:f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+1</m:t>
                    </m:r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499C023E-2A8A-B7C5-6C27-1E2A5B41D782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43" t="-224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35797588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Tree Method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1" name="Text Box 2"/>
              <p:cNvSpPr txBox="1">
                <a:spLocks noChangeArrowheads="1"/>
              </p:cNvSpPr>
              <p:nvPr/>
            </p:nvSpPr>
            <p:spPr bwMode="auto">
              <a:xfrm>
                <a:off x="8267700" y="2051914"/>
                <a:ext cx="3733827" cy="50539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en-US" sz="2600" dirty="0">
                    <a:latin typeface="Symbol" pitchFamily="18" charset="2"/>
                  </a:rPr>
                  <a:t>Þ </a:t>
                </a:r>
                <a14:m>
                  <m:oMath xmlns:m="http://schemas.openxmlformats.org/officeDocument/2006/math">
                    <m:r>
                      <a:rPr lang="en-US" sz="26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en-US" sz="2600" dirty="0">
                    <a:solidFill>
                      <a:srgbClr val="FF0000"/>
                    </a:solidFill>
                  </a:rPr>
                  <a:t> </a:t>
                </a:r>
                <a:r>
                  <a:rPr lang="en-US" sz="2600" dirty="0"/>
                  <a:t>work per level</a:t>
                </a:r>
              </a:p>
            </p:txBody>
          </p:sp>
        </mc:Choice>
        <mc:Fallback xmlns="">
          <p:sp>
            <p:nvSpPr>
              <p:cNvPr id="41" name="Text 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8267700" y="2051914"/>
                <a:ext cx="3733827" cy="505395"/>
              </a:xfrm>
              <a:prstGeom prst="rect">
                <a:avLst/>
              </a:prstGeom>
              <a:blipFill>
                <a:blip r:embed="rId2"/>
                <a:stretch>
                  <a:fillRect t="-14458" b="-27711"/>
                </a:stretch>
              </a:blip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2" name="Left Brace 41"/>
          <p:cNvSpPr/>
          <p:nvPr/>
        </p:nvSpPr>
        <p:spPr>
          <a:xfrm flipH="1" flipV="1">
            <a:off x="8229600" y="2133600"/>
            <a:ext cx="250372" cy="3553177"/>
          </a:xfrm>
          <a:prstGeom prst="leftBrace">
            <a:avLst>
              <a:gd name="adj1" fmla="val 83199"/>
              <a:gd name="adj2" fmla="val 49631"/>
            </a:avLst>
          </a:prstGeom>
          <a:ln w="19050">
            <a:solidFill>
              <a:srgbClr val="FF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3" name="Text Box 2"/>
              <p:cNvSpPr txBox="1">
                <a:spLocks noChangeArrowheads="1"/>
              </p:cNvSpPr>
              <p:nvPr/>
            </p:nvSpPr>
            <p:spPr bwMode="auto">
              <a:xfrm>
                <a:off x="8267700" y="3676688"/>
                <a:ext cx="2312388" cy="95410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algn="ctr"/>
                <a14:m>
                  <m:oMath xmlns:m="http://schemas.openxmlformats.org/officeDocument/2006/math">
                    <m:sSub>
                      <m:sSubPr>
                        <m:ctrlPr>
                          <a:rPr lang="en-US" sz="2800" i="1" dirty="0">
                            <a:solidFill>
                              <a:srgbClr val="FF00FF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sz="2800" dirty="0">
                            <a:solidFill>
                              <a:srgbClr val="FF00FF"/>
                            </a:solidFill>
                            <a:latin typeface="Cambria Math"/>
                          </a:rPr>
                          <m:t>log</m:t>
                        </m:r>
                      </m:e>
                      <m:sub>
                        <m:r>
                          <a:rPr lang="en-US" sz="2800" i="1" dirty="0">
                            <a:solidFill>
                              <a:srgbClr val="FF00FF"/>
                            </a:solidFill>
                            <a:latin typeface="Cambria Math"/>
                          </a:rPr>
                          <m:t>2</m:t>
                        </m:r>
                      </m:sub>
                    </m:sSub>
                    <m:r>
                      <a:rPr lang="en-US" sz="2800" i="1" dirty="0">
                        <a:solidFill>
                          <a:srgbClr val="FF00FF"/>
                        </a:solidFill>
                        <a:latin typeface="Cambria Math"/>
                      </a:rPr>
                      <m:t>⁡</m:t>
                    </m:r>
                    <m:r>
                      <a:rPr lang="en-US" sz="2800" i="1" dirty="0">
                        <a:solidFill>
                          <a:srgbClr val="FF00FF"/>
                        </a:solidFill>
                        <a:latin typeface="Cambria Math"/>
                      </a:rPr>
                      <m:t>𝑛</m:t>
                    </m:r>
                  </m:oMath>
                </a14:m>
                <a:r>
                  <a:rPr lang="en-US" sz="2800" dirty="0">
                    <a:solidFill>
                      <a:srgbClr val="FF00FF"/>
                    </a:solidFill>
                  </a:rPr>
                  <a:t> </a:t>
                </a:r>
                <a:r>
                  <a:rPr lang="en-US" sz="2800" dirty="0"/>
                  <a:t>levels</a:t>
                </a:r>
              </a:p>
              <a:p>
                <a:pPr algn="ctr"/>
                <a:r>
                  <a:rPr lang="en-US" sz="2800" dirty="0"/>
                  <a:t>of recursion</a:t>
                </a:r>
              </a:p>
            </p:txBody>
          </p:sp>
        </mc:Choice>
        <mc:Fallback xmlns="">
          <p:sp>
            <p:nvSpPr>
              <p:cNvPr id="43" name="Text 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8267700" y="3676688"/>
                <a:ext cx="2312388" cy="954107"/>
              </a:xfrm>
              <a:prstGeom prst="rect">
                <a:avLst/>
              </a:prstGeom>
              <a:blipFill>
                <a:blip r:embed="rId3"/>
                <a:stretch>
                  <a:fillRect t="-6579" b="-15789"/>
                </a:stretch>
              </a:blip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4" name="Text Box 41"/>
              <p:cNvSpPr txBox="1">
                <a:spLocks noChangeArrowheads="1"/>
              </p:cNvSpPr>
              <p:nvPr/>
            </p:nvSpPr>
            <p:spPr bwMode="auto">
              <a:xfrm>
                <a:off x="4381500" y="2133600"/>
                <a:ext cx="1333500" cy="457200"/>
              </a:xfrm>
              <a:prstGeom prst="rect">
                <a:avLst/>
              </a:prstGeom>
              <a:noFill/>
              <a:ln w="9525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 lIns="0" tIns="0" rIns="0" bIns="0" anchor="ctr"/>
              <a:lstStyle/>
              <a:p>
                <a:pPr algn="ctr">
                  <a:lnSpc>
                    <a:spcPct val="10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i="1" dirty="0">
                          <a:latin typeface="Cambria Math"/>
                        </a:rPr>
                        <m:t>𝑛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44" name="Text Box 4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4381500" y="2133600"/>
                <a:ext cx="1333500" cy="45720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  <a:ln w="9525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5" name="Rectangle 44"/>
              <p:cNvSpPr/>
              <p:nvPr/>
            </p:nvSpPr>
            <p:spPr>
              <a:xfrm>
                <a:off x="4465610" y="1182558"/>
                <a:ext cx="3253391" cy="74546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lvl="1"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US" sz="2400" i="1" smtClean="0">
                          <a:latin typeface="Cambria Math"/>
                        </a:rPr>
                        <m:t>𝑇</m:t>
                      </m:r>
                      <m:d>
                        <m:d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i="1">
                              <a:latin typeface="Cambria Math"/>
                            </a:rPr>
                            <m:t>𝑛</m:t>
                          </m:r>
                        </m:e>
                      </m:d>
                      <m:r>
                        <a:rPr lang="en-US" sz="2400" i="1">
                          <a:latin typeface="Cambria Math"/>
                        </a:rPr>
                        <m:t>=2</m:t>
                      </m:r>
                      <m:r>
                        <a:rPr lang="en-US" sz="2400" i="1">
                          <a:latin typeface="Cambria Math"/>
                        </a:rPr>
                        <m:t>𝑇</m:t>
                      </m:r>
                      <m:d>
                        <m:d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400" i="1">
                                  <a:latin typeface="Cambria Math"/>
                                </a:rPr>
                                <m:t>𝑛</m:t>
                              </m:r>
                            </m:num>
                            <m:den>
                              <m:r>
                                <a:rPr lang="en-US" sz="2400" i="1">
                                  <a:latin typeface="Cambria Math"/>
                                </a:rPr>
                                <m:t>2</m:t>
                              </m:r>
                            </m:den>
                          </m:f>
                          <m:r>
                            <a:rPr lang="en-US" sz="2400" i="1">
                              <a:latin typeface="Cambria Math"/>
                            </a:rPr>
                            <m:t> </m:t>
                          </m:r>
                        </m:e>
                      </m:d>
                      <m:r>
                        <a:rPr lang="en-US" sz="2400" i="1">
                          <a:latin typeface="Cambria Math"/>
                        </a:rPr>
                        <m:t>+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𝑛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45" name="Rectangle 4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65610" y="1182558"/>
                <a:ext cx="3253391" cy="745460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6" name="Rectangle 45"/>
              <p:cNvSpPr/>
              <p:nvPr/>
            </p:nvSpPr>
            <p:spPr>
              <a:xfrm>
                <a:off x="8419870" y="5302056"/>
                <a:ext cx="3641760" cy="132408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lvl="1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i="1" smtClean="0">
                          <a:latin typeface="Cambria Math"/>
                        </a:rPr>
                        <m:t>𝑇</m:t>
                      </m:r>
                      <m:d>
                        <m:dPr>
                          <m:ctrlPr>
                            <a:rPr lang="en-US" sz="28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i="1">
                              <a:latin typeface="Cambria Math"/>
                            </a:rPr>
                            <m:t>𝑛</m:t>
                          </m:r>
                        </m:e>
                      </m:d>
                      <m:r>
                        <a:rPr lang="en-US" sz="2800" i="1">
                          <a:latin typeface="Cambria Math"/>
                        </a:rPr>
                        <m:t>=</m:t>
                      </m:r>
                      <m:nary>
                        <m:naryPr>
                          <m:chr m:val="∑"/>
                          <m:ctrlPr>
                            <a:rPr lang="en-US" sz="2800" i="1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2800" i="1">
                              <a:latin typeface="Cambria Math"/>
                            </a:rPr>
                            <m:t>𝑖</m:t>
                          </m:r>
                          <m:r>
                            <a:rPr lang="en-US" sz="2800" i="1">
                              <a:latin typeface="Cambria Math"/>
                            </a:rPr>
                            <m:t>=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  <m:sup>
                          <m:func>
                            <m:funcPr>
                              <m:ctrlPr>
                                <a:rPr lang="en-US" sz="2800" i="1"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sSub>
                                <m:sSubPr>
                                  <m:ctrlPr>
                                    <a:rPr lang="en-US" sz="28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m:rPr>
                                      <m:sty m:val="p"/>
                                    </m:rPr>
                                    <a:rPr lang="en-US" sz="2800">
                                      <a:latin typeface="Cambria Math"/>
                                    </a:rPr>
                                    <m:t>log</m:t>
                                  </m:r>
                                </m:e>
                                <m:sub>
                                  <m:r>
                                    <a:rPr lang="en-US" sz="2800">
                                      <a:latin typeface="Cambria Math"/>
                                    </a:rPr>
                                    <m:t>2</m:t>
                                  </m:r>
                                </m:sub>
                              </m:sSub>
                            </m:fName>
                            <m:e>
                              <m:r>
                                <a:rPr lang="en-US" sz="2800" i="1">
                                  <a:latin typeface="Cambria Math"/>
                                </a:rPr>
                                <m:t>𝑛</m:t>
                              </m:r>
                            </m:e>
                          </m:func>
                        </m:sup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e>
                      </m:nary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46" name="Rectangle 4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419870" y="5302056"/>
                <a:ext cx="3641760" cy="1324080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7" name="Text Box 41"/>
              <p:cNvSpPr txBox="1">
                <a:spLocks noChangeArrowheads="1"/>
              </p:cNvSpPr>
              <p:nvPr/>
            </p:nvSpPr>
            <p:spPr bwMode="auto">
              <a:xfrm>
                <a:off x="2690604" y="3028252"/>
                <a:ext cx="1333500" cy="457200"/>
              </a:xfrm>
              <a:prstGeom prst="rect">
                <a:avLst/>
              </a:prstGeom>
              <a:noFill/>
              <a:ln w="9525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 lIns="0" tIns="0" rIns="0" bIns="0" anchor="ctr"/>
              <a:lstStyle/>
              <a:p>
                <a:pPr algn="ctr">
                  <a:lnSpc>
                    <a:spcPct val="10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type m:val="lin"/>
                          <m:ctrlPr>
                            <a:rPr lang="en-US" sz="28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i="1">
                              <a:latin typeface="Cambria Math"/>
                            </a:rPr>
                            <m:t>𝑛</m:t>
                          </m:r>
                        </m:num>
                        <m:den>
                          <m:r>
                            <a:rPr lang="en-US" sz="2800" i="1">
                              <a:latin typeface="Cambria Math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47" name="Text Box 4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2690604" y="3028252"/>
                <a:ext cx="1333500" cy="457200"/>
              </a:xfrm>
              <a:prstGeom prst="rect">
                <a:avLst/>
              </a:prstGeom>
              <a:blipFill>
                <a:blip r:embed="rId7"/>
                <a:stretch>
                  <a:fillRect l="-7477" t="-144737" b="-215789"/>
                </a:stretch>
              </a:blipFill>
              <a:ln w="9525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8" name="Text Box 41"/>
              <p:cNvSpPr txBox="1">
                <a:spLocks noChangeArrowheads="1"/>
              </p:cNvSpPr>
              <p:nvPr/>
            </p:nvSpPr>
            <p:spPr bwMode="auto">
              <a:xfrm>
                <a:off x="5981700" y="3028252"/>
                <a:ext cx="1333500" cy="457200"/>
              </a:xfrm>
              <a:prstGeom prst="rect">
                <a:avLst/>
              </a:prstGeom>
              <a:noFill/>
              <a:ln w="9525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 lIns="0" tIns="0" rIns="0" bIns="0" anchor="ctr"/>
              <a:lstStyle/>
              <a:p>
                <a:pPr algn="ctr">
                  <a:lnSpc>
                    <a:spcPct val="10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type m:val="lin"/>
                          <m:ctrlPr>
                            <a:rPr lang="en-US" sz="28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i="1">
                              <a:latin typeface="Cambria Math"/>
                            </a:rPr>
                            <m:t>𝑛</m:t>
                          </m:r>
                        </m:num>
                        <m:den>
                          <m:r>
                            <a:rPr lang="en-US" sz="2800" i="1">
                              <a:latin typeface="Cambria Math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48" name="Text Box 4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5981700" y="3028252"/>
                <a:ext cx="1333500" cy="457200"/>
              </a:xfrm>
              <a:prstGeom prst="rect">
                <a:avLst/>
              </a:prstGeom>
              <a:blipFill>
                <a:blip r:embed="rId8"/>
                <a:stretch>
                  <a:fillRect l="-7477" t="-144737" b="-215789"/>
                </a:stretch>
              </a:blipFill>
              <a:ln w="9525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9" name="Text Box 41"/>
              <p:cNvSpPr txBox="1">
                <a:spLocks noChangeArrowheads="1"/>
              </p:cNvSpPr>
              <p:nvPr/>
            </p:nvSpPr>
            <p:spPr bwMode="auto">
              <a:xfrm>
                <a:off x="1573880" y="3834326"/>
                <a:ext cx="1333500" cy="457200"/>
              </a:xfrm>
              <a:prstGeom prst="rect">
                <a:avLst/>
              </a:prstGeom>
              <a:noFill/>
              <a:ln w="9525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 lIns="0" tIns="0" rIns="0" bIns="0" anchor="ctr"/>
              <a:lstStyle/>
              <a:p>
                <a:pPr algn="ctr">
                  <a:lnSpc>
                    <a:spcPct val="10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type m:val="lin"/>
                          <m:ctrlPr>
                            <a:rPr lang="en-US" sz="28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i="1">
                              <a:latin typeface="Cambria Math"/>
                            </a:rPr>
                            <m:t>𝑛</m:t>
                          </m:r>
                        </m:num>
                        <m:den>
                          <m:r>
                            <a:rPr lang="en-US" sz="2800" i="1">
                              <a:latin typeface="Cambria Math"/>
                            </a:rPr>
                            <m:t>4</m:t>
                          </m:r>
                        </m:den>
                      </m:f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49" name="Text Box 4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573880" y="3834326"/>
                <a:ext cx="1333500" cy="457200"/>
              </a:xfrm>
              <a:prstGeom prst="rect">
                <a:avLst/>
              </a:prstGeom>
              <a:blipFill>
                <a:blip r:embed="rId9"/>
                <a:stretch>
                  <a:fillRect l="-7477" t="-147368" b="-213158"/>
                </a:stretch>
              </a:blipFill>
              <a:ln w="9525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0" name="Text Box 41"/>
              <p:cNvSpPr txBox="1">
                <a:spLocks noChangeArrowheads="1"/>
              </p:cNvSpPr>
              <p:nvPr/>
            </p:nvSpPr>
            <p:spPr bwMode="auto">
              <a:xfrm>
                <a:off x="3314700" y="3834326"/>
                <a:ext cx="1333500" cy="457200"/>
              </a:xfrm>
              <a:prstGeom prst="rect">
                <a:avLst/>
              </a:prstGeom>
              <a:noFill/>
              <a:ln w="9525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 lIns="0" tIns="0" rIns="0" bIns="0" anchor="ctr"/>
              <a:lstStyle/>
              <a:p>
                <a:pPr algn="ctr">
                  <a:lnSpc>
                    <a:spcPct val="10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type m:val="lin"/>
                          <m:ctrlPr>
                            <a:rPr lang="en-US" sz="28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i="1">
                              <a:latin typeface="Cambria Math"/>
                            </a:rPr>
                            <m:t>𝑛</m:t>
                          </m:r>
                        </m:num>
                        <m:den>
                          <m:r>
                            <a:rPr lang="en-US" sz="2800" i="1">
                              <a:latin typeface="Cambria Math"/>
                            </a:rPr>
                            <m:t>4</m:t>
                          </m:r>
                        </m:den>
                      </m:f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50" name="Text Box 4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314700" y="3834326"/>
                <a:ext cx="1333500" cy="457200"/>
              </a:xfrm>
              <a:prstGeom prst="rect">
                <a:avLst/>
              </a:prstGeom>
              <a:blipFill>
                <a:blip r:embed="rId10"/>
                <a:stretch>
                  <a:fillRect l="-7477" t="-147368" b="-213158"/>
                </a:stretch>
              </a:blipFill>
              <a:ln w="9525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1" name="Text Box 41"/>
              <p:cNvSpPr txBox="1">
                <a:spLocks noChangeArrowheads="1"/>
              </p:cNvSpPr>
              <p:nvPr/>
            </p:nvSpPr>
            <p:spPr bwMode="auto">
              <a:xfrm>
                <a:off x="5181600" y="3832376"/>
                <a:ext cx="1333500" cy="457200"/>
              </a:xfrm>
              <a:prstGeom prst="rect">
                <a:avLst/>
              </a:prstGeom>
              <a:noFill/>
              <a:ln w="9525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 lIns="0" tIns="0" rIns="0" bIns="0" anchor="ctr"/>
              <a:lstStyle/>
              <a:p>
                <a:pPr algn="ctr">
                  <a:lnSpc>
                    <a:spcPct val="10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type m:val="lin"/>
                          <m:ctrlPr>
                            <a:rPr lang="en-US" sz="28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i="1">
                              <a:latin typeface="Cambria Math"/>
                            </a:rPr>
                            <m:t>𝑛</m:t>
                          </m:r>
                        </m:num>
                        <m:den>
                          <m:r>
                            <a:rPr lang="en-US" sz="2800" i="1">
                              <a:latin typeface="Cambria Math"/>
                            </a:rPr>
                            <m:t>4</m:t>
                          </m:r>
                        </m:den>
                      </m:f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51" name="Text Box 4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5181600" y="3832376"/>
                <a:ext cx="1333500" cy="457200"/>
              </a:xfrm>
              <a:prstGeom prst="rect">
                <a:avLst/>
              </a:prstGeom>
              <a:blipFill>
                <a:blip r:embed="rId10"/>
                <a:stretch>
                  <a:fillRect l="-8491" t="-147368" b="-213158"/>
                </a:stretch>
              </a:blipFill>
              <a:ln w="9525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2" name="Text Box 41"/>
              <p:cNvSpPr txBox="1">
                <a:spLocks noChangeArrowheads="1"/>
              </p:cNvSpPr>
              <p:nvPr/>
            </p:nvSpPr>
            <p:spPr bwMode="auto">
              <a:xfrm>
                <a:off x="6743700" y="3834326"/>
                <a:ext cx="1333500" cy="457200"/>
              </a:xfrm>
              <a:prstGeom prst="rect">
                <a:avLst/>
              </a:prstGeom>
              <a:noFill/>
              <a:ln w="9525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 lIns="0" tIns="0" rIns="0" bIns="0" anchor="ctr"/>
              <a:lstStyle/>
              <a:p>
                <a:pPr algn="ctr">
                  <a:lnSpc>
                    <a:spcPct val="10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type m:val="lin"/>
                          <m:ctrlPr>
                            <a:rPr lang="en-US" sz="28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i="1">
                              <a:latin typeface="Cambria Math"/>
                            </a:rPr>
                            <m:t>𝑛</m:t>
                          </m:r>
                        </m:num>
                        <m:den>
                          <m:r>
                            <a:rPr lang="en-US" sz="2800" i="1">
                              <a:latin typeface="Cambria Math"/>
                            </a:rPr>
                            <m:t>4</m:t>
                          </m:r>
                        </m:den>
                      </m:f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52" name="Text Box 4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6743700" y="3834326"/>
                <a:ext cx="1333500" cy="457200"/>
              </a:xfrm>
              <a:prstGeom prst="rect">
                <a:avLst/>
              </a:prstGeom>
              <a:blipFill>
                <a:blip r:embed="rId11"/>
                <a:stretch>
                  <a:fillRect l="-7477" t="-147368" b="-213158"/>
                </a:stretch>
              </a:blipFill>
              <a:ln w="9525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3" name="Rectangle 52"/>
          <p:cNvSpPr/>
          <p:nvPr/>
        </p:nvSpPr>
        <p:spPr>
          <a:xfrm rot="16200000">
            <a:off x="2018785" y="4281268"/>
            <a:ext cx="574196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400" dirty="0"/>
              <a:t>…</a:t>
            </a:r>
          </a:p>
        </p:txBody>
      </p:sp>
      <p:sp>
        <p:nvSpPr>
          <p:cNvPr id="54" name="Rectangle 53"/>
          <p:cNvSpPr/>
          <p:nvPr/>
        </p:nvSpPr>
        <p:spPr>
          <a:xfrm rot="16200000">
            <a:off x="3694351" y="4308283"/>
            <a:ext cx="574196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400" dirty="0"/>
              <a:t>…</a:t>
            </a:r>
          </a:p>
        </p:txBody>
      </p:sp>
      <p:sp>
        <p:nvSpPr>
          <p:cNvPr id="55" name="Rectangle 54"/>
          <p:cNvSpPr/>
          <p:nvPr/>
        </p:nvSpPr>
        <p:spPr>
          <a:xfrm rot="16200000">
            <a:off x="5637451" y="4308283"/>
            <a:ext cx="574196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400" dirty="0"/>
              <a:t>…</a:t>
            </a:r>
          </a:p>
        </p:txBody>
      </p:sp>
      <p:sp>
        <p:nvSpPr>
          <p:cNvPr id="56" name="Rectangle 55"/>
          <p:cNvSpPr/>
          <p:nvPr/>
        </p:nvSpPr>
        <p:spPr>
          <a:xfrm rot="16200000">
            <a:off x="7123351" y="4335298"/>
            <a:ext cx="574196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400" dirty="0"/>
              <a:t>…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7" name="Text Box 41"/>
              <p:cNvSpPr txBox="1">
                <a:spLocks noChangeArrowheads="1"/>
              </p:cNvSpPr>
              <p:nvPr/>
            </p:nvSpPr>
            <p:spPr bwMode="auto">
              <a:xfrm>
                <a:off x="1295400" y="5226656"/>
                <a:ext cx="716630" cy="457200"/>
              </a:xfrm>
              <a:prstGeom prst="rect">
                <a:avLst/>
              </a:prstGeom>
              <a:noFill/>
              <a:ln w="9525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 lIns="0" tIns="0" rIns="0" bIns="0" anchor="ctr"/>
              <a:lstStyle/>
              <a:p>
                <a:pPr algn="ctr">
                  <a:lnSpc>
                    <a:spcPct val="10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i="1">
                          <a:latin typeface="Cambria Math"/>
                        </a:rPr>
                        <m:t>1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57" name="Text Box 4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295400" y="5226656"/>
                <a:ext cx="716630" cy="457200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  <a:ln w="9525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8" name="Text Box 41"/>
              <p:cNvSpPr txBox="1">
                <a:spLocks noChangeArrowheads="1"/>
              </p:cNvSpPr>
              <p:nvPr/>
            </p:nvSpPr>
            <p:spPr bwMode="auto">
              <a:xfrm>
                <a:off x="2286000" y="5229577"/>
                <a:ext cx="716630" cy="457200"/>
              </a:xfrm>
              <a:prstGeom prst="rect">
                <a:avLst/>
              </a:prstGeom>
              <a:noFill/>
              <a:ln w="9525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 lIns="0" tIns="0" rIns="0" bIns="0" anchor="ctr"/>
              <a:lstStyle/>
              <a:p>
                <a:pPr algn="ctr">
                  <a:lnSpc>
                    <a:spcPct val="10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i="1">
                          <a:latin typeface="Cambria Math"/>
                        </a:rPr>
                        <m:t>1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58" name="Text Box 4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2286000" y="5229577"/>
                <a:ext cx="716630" cy="457200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  <a:ln w="9525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9" name="Text Box 41"/>
              <p:cNvSpPr txBox="1">
                <a:spLocks noChangeArrowheads="1"/>
              </p:cNvSpPr>
              <p:nvPr/>
            </p:nvSpPr>
            <p:spPr bwMode="auto">
              <a:xfrm>
                <a:off x="3201319" y="5229577"/>
                <a:ext cx="716630" cy="457200"/>
              </a:xfrm>
              <a:prstGeom prst="rect">
                <a:avLst/>
              </a:prstGeom>
              <a:noFill/>
              <a:ln w="9525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 lIns="0" tIns="0" rIns="0" bIns="0" anchor="ctr"/>
              <a:lstStyle/>
              <a:p>
                <a:pPr algn="ctr">
                  <a:lnSpc>
                    <a:spcPct val="10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i="1">
                          <a:latin typeface="Cambria Math"/>
                        </a:rPr>
                        <m:t>1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59" name="Text Box 4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201319" y="5229577"/>
                <a:ext cx="716630" cy="457200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  <a:ln w="9525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0" name="Rectangle 59"/>
          <p:cNvSpPr/>
          <p:nvPr/>
        </p:nvSpPr>
        <p:spPr>
          <a:xfrm>
            <a:off x="4133849" y="4917337"/>
            <a:ext cx="574196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400" dirty="0"/>
              <a:t>…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1" name="Text Box 41"/>
              <p:cNvSpPr txBox="1">
                <a:spLocks noChangeArrowheads="1"/>
              </p:cNvSpPr>
              <p:nvPr/>
            </p:nvSpPr>
            <p:spPr bwMode="auto">
              <a:xfrm>
                <a:off x="5348411" y="5226656"/>
                <a:ext cx="716630" cy="457200"/>
              </a:xfrm>
              <a:prstGeom prst="rect">
                <a:avLst/>
              </a:prstGeom>
              <a:noFill/>
              <a:ln w="9525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 lIns="0" tIns="0" rIns="0" bIns="0" anchor="ctr"/>
              <a:lstStyle/>
              <a:p>
                <a:pPr algn="ctr">
                  <a:lnSpc>
                    <a:spcPct val="10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i="1">
                          <a:latin typeface="Cambria Math"/>
                        </a:rPr>
                        <m:t>1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61" name="Text Box 4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5348411" y="5226656"/>
                <a:ext cx="716630" cy="457200"/>
              </a:xfrm>
              <a:prstGeom prst="rect">
                <a:avLst/>
              </a:prstGeom>
              <a:blipFill>
                <a:blip r:embed="rId15"/>
                <a:stretch>
                  <a:fillRect/>
                </a:stretch>
              </a:blipFill>
              <a:ln w="9525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2" name="Text Box 41"/>
              <p:cNvSpPr txBox="1">
                <a:spLocks noChangeArrowheads="1"/>
              </p:cNvSpPr>
              <p:nvPr/>
            </p:nvSpPr>
            <p:spPr bwMode="auto">
              <a:xfrm>
                <a:off x="6324600" y="5229577"/>
                <a:ext cx="716630" cy="457200"/>
              </a:xfrm>
              <a:prstGeom prst="rect">
                <a:avLst/>
              </a:prstGeom>
              <a:noFill/>
              <a:ln w="9525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 lIns="0" tIns="0" rIns="0" bIns="0" anchor="ctr"/>
              <a:lstStyle/>
              <a:p>
                <a:pPr algn="ctr">
                  <a:lnSpc>
                    <a:spcPct val="10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i="1">
                          <a:latin typeface="Cambria Math"/>
                        </a:rPr>
                        <m:t>1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62" name="Text Box 4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6324600" y="5229577"/>
                <a:ext cx="716630" cy="457200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  <a:ln w="9525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3" name="Text Box 41"/>
              <p:cNvSpPr txBox="1">
                <a:spLocks noChangeArrowheads="1"/>
              </p:cNvSpPr>
              <p:nvPr/>
            </p:nvSpPr>
            <p:spPr bwMode="auto">
              <a:xfrm>
                <a:off x="7201056" y="5229577"/>
                <a:ext cx="716630" cy="457200"/>
              </a:xfrm>
              <a:prstGeom prst="rect">
                <a:avLst/>
              </a:prstGeom>
              <a:noFill/>
              <a:ln w="9525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 lIns="0" tIns="0" rIns="0" bIns="0" anchor="ctr"/>
              <a:lstStyle/>
              <a:p>
                <a:pPr algn="ctr">
                  <a:lnSpc>
                    <a:spcPct val="10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i="1">
                          <a:latin typeface="Cambria Math"/>
                        </a:rPr>
                        <m:t>1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63" name="Text Box 4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7201056" y="5229577"/>
                <a:ext cx="716630" cy="457200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  <a:ln w="9525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65" name="Straight Connector 64"/>
          <p:cNvCxnSpPr>
            <a:stCxn id="44" idx="2"/>
            <a:endCxn id="47" idx="0"/>
          </p:cNvCxnSpPr>
          <p:nvPr/>
        </p:nvCxnSpPr>
        <p:spPr>
          <a:xfrm flipH="1">
            <a:off x="3357354" y="2590800"/>
            <a:ext cx="1690896" cy="437452"/>
          </a:xfrm>
          <a:prstGeom prst="line">
            <a:avLst/>
          </a:prstGeom>
          <a:ln w="28575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Straight Connector 68"/>
          <p:cNvCxnSpPr>
            <a:stCxn id="44" idx="2"/>
            <a:endCxn id="48" idx="0"/>
          </p:cNvCxnSpPr>
          <p:nvPr/>
        </p:nvCxnSpPr>
        <p:spPr>
          <a:xfrm>
            <a:off x="5048250" y="2590800"/>
            <a:ext cx="1600200" cy="437452"/>
          </a:xfrm>
          <a:prstGeom prst="line">
            <a:avLst/>
          </a:prstGeom>
          <a:ln w="28575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Straight Connector 72"/>
          <p:cNvCxnSpPr>
            <a:stCxn id="47" idx="2"/>
            <a:endCxn id="49" idx="0"/>
          </p:cNvCxnSpPr>
          <p:nvPr/>
        </p:nvCxnSpPr>
        <p:spPr>
          <a:xfrm flipH="1">
            <a:off x="2240630" y="3485452"/>
            <a:ext cx="1116724" cy="348874"/>
          </a:xfrm>
          <a:prstGeom prst="line">
            <a:avLst/>
          </a:prstGeom>
          <a:ln w="28575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Connector 75"/>
          <p:cNvCxnSpPr>
            <a:stCxn id="47" idx="2"/>
            <a:endCxn id="50" idx="0"/>
          </p:cNvCxnSpPr>
          <p:nvPr/>
        </p:nvCxnSpPr>
        <p:spPr>
          <a:xfrm>
            <a:off x="3357354" y="3485452"/>
            <a:ext cx="624096" cy="348874"/>
          </a:xfrm>
          <a:prstGeom prst="line">
            <a:avLst/>
          </a:prstGeom>
          <a:ln w="28575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Straight Connector 78"/>
          <p:cNvCxnSpPr>
            <a:stCxn id="48" idx="2"/>
            <a:endCxn id="51" idx="0"/>
          </p:cNvCxnSpPr>
          <p:nvPr/>
        </p:nvCxnSpPr>
        <p:spPr>
          <a:xfrm flipH="1">
            <a:off x="5848350" y="3485452"/>
            <a:ext cx="800100" cy="346924"/>
          </a:xfrm>
          <a:prstGeom prst="line">
            <a:avLst/>
          </a:prstGeom>
          <a:ln w="28575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Straight Connector 81"/>
          <p:cNvCxnSpPr>
            <a:stCxn id="48" idx="2"/>
            <a:endCxn id="52" idx="0"/>
          </p:cNvCxnSpPr>
          <p:nvPr/>
        </p:nvCxnSpPr>
        <p:spPr>
          <a:xfrm>
            <a:off x="6648450" y="3485452"/>
            <a:ext cx="762000" cy="348874"/>
          </a:xfrm>
          <a:prstGeom prst="line">
            <a:avLst/>
          </a:prstGeom>
          <a:ln w="28575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Straight Connector 84"/>
          <p:cNvCxnSpPr/>
          <p:nvPr/>
        </p:nvCxnSpPr>
        <p:spPr>
          <a:xfrm>
            <a:off x="7486650" y="4291526"/>
            <a:ext cx="499546" cy="339268"/>
          </a:xfrm>
          <a:prstGeom prst="line">
            <a:avLst/>
          </a:prstGeom>
          <a:ln w="28575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Straight Connector 87"/>
          <p:cNvCxnSpPr>
            <a:stCxn id="52" idx="2"/>
          </p:cNvCxnSpPr>
          <p:nvPr/>
        </p:nvCxnSpPr>
        <p:spPr>
          <a:xfrm flipH="1">
            <a:off x="7143432" y="4291526"/>
            <a:ext cx="267019" cy="339268"/>
          </a:xfrm>
          <a:prstGeom prst="line">
            <a:avLst/>
          </a:prstGeom>
          <a:ln w="28575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Straight Connector 91"/>
          <p:cNvCxnSpPr>
            <a:stCxn id="51" idx="2"/>
          </p:cNvCxnSpPr>
          <p:nvPr/>
        </p:nvCxnSpPr>
        <p:spPr>
          <a:xfrm>
            <a:off x="5848351" y="4289576"/>
            <a:ext cx="499545" cy="320454"/>
          </a:xfrm>
          <a:prstGeom prst="line">
            <a:avLst/>
          </a:prstGeom>
          <a:ln w="28575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Straight Connector 92"/>
          <p:cNvCxnSpPr>
            <a:stCxn id="51" idx="2"/>
          </p:cNvCxnSpPr>
          <p:nvPr/>
        </p:nvCxnSpPr>
        <p:spPr>
          <a:xfrm flipH="1">
            <a:off x="5581332" y="4289576"/>
            <a:ext cx="267019" cy="320454"/>
          </a:xfrm>
          <a:prstGeom prst="line">
            <a:avLst/>
          </a:prstGeom>
          <a:ln w="28575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Straight Connector 95"/>
          <p:cNvCxnSpPr>
            <a:stCxn id="50" idx="2"/>
          </p:cNvCxnSpPr>
          <p:nvPr/>
        </p:nvCxnSpPr>
        <p:spPr>
          <a:xfrm>
            <a:off x="3981450" y="4291526"/>
            <a:ext cx="526860" cy="313382"/>
          </a:xfrm>
          <a:prstGeom prst="line">
            <a:avLst/>
          </a:prstGeom>
          <a:ln w="28575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Straight Connector 96"/>
          <p:cNvCxnSpPr>
            <a:stCxn id="50" idx="2"/>
          </p:cNvCxnSpPr>
          <p:nvPr/>
        </p:nvCxnSpPr>
        <p:spPr>
          <a:xfrm flipH="1">
            <a:off x="3741748" y="4291526"/>
            <a:ext cx="239703" cy="313382"/>
          </a:xfrm>
          <a:prstGeom prst="line">
            <a:avLst/>
          </a:prstGeom>
          <a:ln w="28575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0" name="Straight Connector 99"/>
          <p:cNvCxnSpPr>
            <a:stCxn id="49" idx="2"/>
          </p:cNvCxnSpPr>
          <p:nvPr/>
        </p:nvCxnSpPr>
        <p:spPr>
          <a:xfrm>
            <a:off x="2240631" y="4291527"/>
            <a:ext cx="474963" cy="308485"/>
          </a:xfrm>
          <a:prstGeom prst="line">
            <a:avLst/>
          </a:prstGeom>
          <a:ln w="28575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1" name="Straight Connector 100"/>
          <p:cNvCxnSpPr>
            <a:stCxn id="49" idx="2"/>
          </p:cNvCxnSpPr>
          <p:nvPr/>
        </p:nvCxnSpPr>
        <p:spPr>
          <a:xfrm flipH="1">
            <a:off x="1949032" y="4291527"/>
            <a:ext cx="291599" cy="308485"/>
          </a:xfrm>
          <a:prstGeom prst="line">
            <a:avLst/>
          </a:prstGeom>
          <a:ln w="28575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64" name="TextBox 63"/>
              <p:cNvSpPr txBox="1"/>
              <p:nvPr/>
            </p:nvSpPr>
            <p:spPr>
              <a:xfrm>
                <a:off x="5668215" y="1992868"/>
                <a:ext cx="37459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𝑛</m:t>
                      </m:r>
                    </m:oMath>
                  </m:oMathPara>
                </a14:m>
                <a:endParaRPr lang="en-US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64" name="TextBox 6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68215" y="1992868"/>
                <a:ext cx="374590" cy="369332"/>
              </a:xfrm>
              <a:prstGeom prst="rect">
                <a:avLst/>
              </a:prstGeom>
              <a:blipFill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6" name="TextBox 65"/>
              <p:cNvSpPr txBox="1"/>
              <p:nvPr/>
            </p:nvSpPr>
            <p:spPr>
              <a:xfrm>
                <a:off x="3962400" y="2940302"/>
                <a:ext cx="374590" cy="56489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𝑛</m:t>
                          </m:r>
                        </m:num>
                        <m:den>
                          <m:r>
                            <a:rPr lang="en-US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en-US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66" name="TextBox 6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62400" y="2940302"/>
                <a:ext cx="374590" cy="564898"/>
              </a:xfrm>
              <a:prstGeom prst="rect">
                <a:avLst/>
              </a:prstGeom>
              <a:blipFill>
                <a:blip r:embed="rId1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7" name="TextBox 66"/>
              <p:cNvSpPr txBox="1"/>
              <p:nvPr/>
            </p:nvSpPr>
            <p:spPr>
              <a:xfrm>
                <a:off x="7246374" y="2974403"/>
                <a:ext cx="374590" cy="56489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𝑛</m:t>
                          </m:r>
                        </m:num>
                        <m:den>
                          <m:r>
                            <a:rPr lang="en-US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en-US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67" name="TextBox 6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46374" y="2974403"/>
                <a:ext cx="374590" cy="564898"/>
              </a:xfrm>
              <a:prstGeom prst="rect">
                <a:avLst/>
              </a:prstGeom>
              <a:blipFill>
                <a:blip r:embed="rId1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8" name="TextBox 67"/>
              <p:cNvSpPr txBox="1"/>
              <p:nvPr/>
            </p:nvSpPr>
            <p:spPr>
              <a:xfrm>
                <a:off x="2819400" y="3778527"/>
                <a:ext cx="374590" cy="56489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𝑛</m:t>
                          </m:r>
                        </m:num>
                        <m:den>
                          <m:r>
                            <a:rPr lang="en-US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4</m:t>
                          </m:r>
                        </m:den>
                      </m:f>
                    </m:oMath>
                  </m:oMathPara>
                </a14:m>
                <a:endParaRPr lang="en-US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68" name="TextBox 6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19400" y="3778527"/>
                <a:ext cx="374590" cy="564898"/>
              </a:xfrm>
              <a:prstGeom prst="rect">
                <a:avLst/>
              </a:prstGeom>
              <a:blipFill>
                <a:blip r:embed="rId1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0" name="TextBox 69"/>
              <p:cNvSpPr txBox="1"/>
              <p:nvPr/>
            </p:nvSpPr>
            <p:spPr>
              <a:xfrm>
                <a:off x="4639597" y="3774093"/>
                <a:ext cx="374590" cy="56489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𝑛</m:t>
                          </m:r>
                        </m:num>
                        <m:den>
                          <m:r>
                            <a:rPr lang="en-US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4</m:t>
                          </m:r>
                        </m:den>
                      </m:f>
                    </m:oMath>
                  </m:oMathPara>
                </a14:m>
                <a:endParaRPr lang="en-US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70" name="TextBox 6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39597" y="3774093"/>
                <a:ext cx="374590" cy="564898"/>
              </a:xfrm>
              <a:prstGeom prst="rect">
                <a:avLst/>
              </a:prstGeom>
              <a:blipFill>
                <a:blip r:embed="rId2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1" name="TextBox 70"/>
              <p:cNvSpPr txBox="1"/>
              <p:nvPr/>
            </p:nvSpPr>
            <p:spPr>
              <a:xfrm>
                <a:off x="6432433" y="3783622"/>
                <a:ext cx="374590" cy="56489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𝑛</m:t>
                          </m:r>
                        </m:num>
                        <m:den>
                          <m:r>
                            <a:rPr lang="en-US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4</m:t>
                          </m:r>
                        </m:den>
                      </m:f>
                    </m:oMath>
                  </m:oMathPara>
                </a14:m>
                <a:endParaRPr lang="en-US" b="0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71" name="TextBox 7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32433" y="3783622"/>
                <a:ext cx="374590" cy="564898"/>
              </a:xfrm>
              <a:prstGeom prst="rect">
                <a:avLst/>
              </a:prstGeom>
              <a:blipFill>
                <a:blip r:embed="rId2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2" name="TextBox 71"/>
              <p:cNvSpPr txBox="1"/>
              <p:nvPr/>
            </p:nvSpPr>
            <p:spPr>
              <a:xfrm>
                <a:off x="8001000" y="3779188"/>
                <a:ext cx="374590" cy="56489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𝑛</m:t>
                          </m:r>
                        </m:num>
                        <m:den>
                          <m:r>
                            <a:rPr lang="en-US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4</m:t>
                          </m:r>
                        </m:den>
                      </m:f>
                    </m:oMath>
                  </m:oMathPara>
                </a14:m>
                <a:endParaRPr lang="en-US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72" name="TextBox 7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01000" y="3779188"/>
                <a:ext cx="374590" cy="564898"/>
              </a:xfrm>
              <a:prstGeom prst="rect">
                <a:avLst/>
              </a:prstGeom>
              <a:blipFill>
                <a:blip r:embed="rId2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4" name="TextBox 73"/>
              <p:cNvSpPr txBox="1"/>
              <p:nvPr/>
            </p:nvSpPr>
            <p:spPr>
              <a:xfrm>
                <a:off x="1905000" y="5105400"/>
                <a:ext cx="36580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>
                          <a:solidFill>
                            <a:srgbClr val="0070C0"/>
                          </a:solidFill>
                          <a:latin typeface="Cambria Math"/>
                        </a:rPr>
                        <m:t>1</m:t>
                      </m:r>
                    </m:oMath>
                  </m:oMathPara>
                </a14:m>
                <a:endParaRPr lang="en-US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74" name="TextBox 7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05000" y="5105400"/>
                <a:ext cx="365806" cy="369332"/>
              </a:xfrm>
              <a:prstGeom prst="rect">
                <a:avLst/>
              </a:prstGeom>
              <a:blipFill>
                <a:blip r:embed="rId2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5" name="TextBox 74"/>
              <p:cNvSpPr txBox="1"/>
              <p:nvPr/>
            </p:nvSpPr>
            <p:spPr>
              <a:xfrm>
                <a:off x="2907380" y="5105400"/>
                <a:ext cx="36580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>
                          <a:solidFill>
                            <a:srgbClr val="0070C0"/>
                          </a:solidFill>
                          <a:latin typeface="Cambria Math"/>
                        </a:rPr>
                        <m:t>1</m:t>
                      </m:r>
                    </m:oMath>
                  </m:oMathPara>
                </a14:m>
                <a:endParaRPr lang="en-US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75" name="TextBox 7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07380" y="5105400"/>
                <a:ext cx="365806" cy="369332"/>
              </a:xfrm>
              <a:prstGeom prst="rect">
                <a:avLst/>
              </a:prstGeom>
              <a:blipFill>
                <a:blip r:embed="rId2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7" name="TextBox 76"/>
              <p:cNvSpPr txBox="1"/>
              <p:nvPr/>
            </p:nvSpPr>
            <p:spPr>
              <a:xfrm>
                <a:off x="3821292" y="5105400"/>
                <a:ext cx="36580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>
                          <a:solidFill>
                            <a:srgbClr val="0070C0"/>
                          </a:solidFill>
                          <a:latin typeface="Cambria Math"/>
                        </a:rPr>
                        <m:t>1</m:t>
                      </m:r>
                    </m:oMath>
                  </m:oMathPara>
                </a14:m>
                <a:endParaRPr lang="en-US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77" name="TextBox 7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21292" y="5105400"/>
                <a:ext cx="365806" cy="369332"/>
              </a:xfrm>
              <a:prstGeom prst="rect">
                <a:avLst/>
              </a:prstGeom>
              <a:blipFill>
                <a:blip r:embed="rId2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8" name="TextBox 77"/>
              <p:cNvSpPr txBox="1"/>
              <p:nvPr/>
            </p:nvSpPr>
            <p:spPr>
              <a:xfrm>
                <a:off x="5958794" y="5117390"/>
                <a:ext cx="36580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>
                          <a:solidFill>
                            <a:srgbClr val="0070C0"/>
                          </a:solidFill>
                          <a:latin typeface="Cambria Math"/>
                        </a:rPr>
                        <m:t>1</m:t>
                      </m:r>
                    </m:oMath>
                  </m:oMathPara>
                </a14:m>
                <a:endParaRPr lang="en-US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78" name="TextBox 7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58794" y="5117390"/>
                <a:ext cx="365806" cy="369332"/>
              </a:xfrm>
              <a:prstGeom prst="rect">
                <a:avLst/>
              </a:prstGeom>
              <a:blipFill>
                <a:blip r:embed="rId2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0" name="TextBox 79"/>
              <p:cNvSpPr txBox="1"/>
              <p:nvPr/>
            </p:nvSpPr>
            <p:spPr>
              <a:xfrm>
                <a:off x="6949394" y="5117390"/>
                <a:ext cx="36580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>
                          <a:solidFill>
                            <a:srgbClr val="0070C0"/>
                          </a:solidFill>
                          <a:latin typeface="Cambria Math"/>
                        </a:rPr>
                        <m:t>1</m:t>
                      </m:r>
                    </m:oMath>
                  </m:oMathPara>
                </a14:m>
                <a:endParaRPr lang="en-US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80" name="TextBox 7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49394" y="5117390"/>
                <a:ext cx="365806" cy="369332"/>
              </a:xfrm>
              <a:prstGeom prst="rect">
                <a:avLst/>
              </a:prstGeom>
              <a:blipFill>
                <a:blip r:embed="rId2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1" name="TextBox 80"/>
              <p:cNvSpPr txBox="1"/>
              <p:nvPr/>
            </p:nvSpPr>
            <p:spPr>
              <a:xfrm>
                <a:off x="7863794" y="5117390"/>
                <a:ext cx="36580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>
                          <a:solidFill>
                            <a:srgbClr val="0070C0"/>
                          </a:solidFill>
                          <a:latin typeface="Cambria Math"/>
                        </a:rPr>
                        <m:t>1</m:t>
                      </m:r>
                    </m:oMath>
                  </m:oMathPara>
                </a14:m>
                <a:endParaRPr lang="en-US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81" name="TextBox 8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63794" y="5117390"/>
                <a:ext cx="365806" cy="369332"/>
              </a:xfrm>
              <a:prstGeom prst="rect">
                <a:avLst/>
              </a:prstGeom>
              <a:blipFill>
                <a:blip r:embed="rId2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Rectangle 3">
            <a:extLst>
              <a:ext uri="{FF2B5EF4-FFF2-40B4-BE49-F238E27FC236}">
                <a16:creationId xmlns:a16="http://schemas.microsoft.com/office/drawing/2014/main" id="{9012C2DE-48D7-4255-8090-ED57B66C05A8}"/>
              </a:ext>
            </a:extLst>
          </p:cNvPr>
          <p:cNvSpPr/>
          <p:nvPr/>
        </p:nvSpPr>
        <p:spPr>
          <a:xfrm>
            <a:off x="304801" y="1463359"/>
            <a:ext cx="2602580" cy="63976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Red box represents a problem instance</a:t>
            </a:r>
          </a:p>
        </p:txBody>
      </p:sp>
      <p:sp>
        <p:nvSpPr>
          <p:cNvPr id="83" name="Rectangle 82">
            <a:extLst>
              <a:ext uri="{FF2B5EF4-FFF2-40B4-BE49-F238E27FC236}">
                <a16:creationId xmlns:a16="http://schemas.microsoft.com/office/drawing/2014/main" id="{77C56E80-DC90-4EC4-92E0-C4399C5085E9}"/>
              </a:ext>
            </a:extLst>
          </p:cNvPr>
          <p:cNvSpPr/>
          <p:nvPr/>
        </p:nvSpPr>
        <p:spPr>
          <a:xfrm>
            <a:off x="304801" y="2129739"/>
            <a:ext cx="2602580" cy="81158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rgbClr val="0070C0"/>
                </a:solidFill>
              </a:rPr>
              <a:t>Blue value represents time spent at that level of recursion</a:t>
            </a:r>
          </a:p>
        </p:txBody>
      </p:sp>
    </p:spTree>
    <p:extLst>
      <p:ext uri="{BB962C8B-B14F-4D97-AF65-F5344CB8AC3E}">
        <p14:creationId xmlns:p14="http://schemas.microsoft.com/office/powerpoint/2010/main" val="253910141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Tree Method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1" name="Text Box 2"/>
              <p:cNvSpPr txBox="1">
                <a:spLocks noChangeArrowheads="1"/>
              </p:cNvSpPr>
              <p:nvPr/>
            </p:nvSpPr>
            <p:spPr bwMode="auto">
              <a:xfrm>
                <a:off x="8267700" y="2051914"/>
                <a:ext cx="3733827" cy="50539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en-US" sz="2600" dirty="0">
                    <a:latin typeface="Symbol" pitchFamily="18" charset="2"/>
                  </a:rPr>
                  <a:t>Þ </a:t>
                </a:r>
                <a14:m>
                  <m:oMath xmlns:m="http://schemas.openxmlformats.org/officeDocument/2006/math">
                    <m:r>
                      <a:rPr lang="en-US" sz="26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??</m:t>
                    </m:r>
                  </m:oMath>
                </a14:m>
                <a:r>
                  <a:rPr lang="en-US" sz="2600" dirty="0">
                    <a:solidFill>
                      <a:srgbClr val="FF0000"/>
                    </a:solidFill>
                  </a:rPr>
                  <a:t> </a:t>
                </a:r>
                <a:r>
                  <a:rPr lang="en-US" sz="2600" dirty="0"/>
                  <a:t>work per level</a:t>
                </a:r>
              </a:p>
            </p:txBody>
          </p:sp>
        </mc:Choice>
        <mc:Fallback xmlns="">
          <p:sp>
            <p:nvSpPr>
              <p:cNvPr id="41" name="Text 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8267700" y="2051914"/>
                <a:ext cx="3733827" cy="505395"/>
              </a:xfrm>
              <a:prstGeom prst="rect">
                <a:avLst/>
              </a:prstGeom>
              <a:blipFill>
                <a:blip r:embed="rId2"/>
                <a:stretch>
                  <a:fillRect t="-14458" b="-27711"/>
                </a:stretch>
              </a:blip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2" name="Left Brace 41"/>
          <p:cNvSpPr/>
          <p:nvPr/>
        </p:nvSpPr>
        <p:spPr>
          <a:xfrm flipH="1" flipV="1">
            <a:off x="8395065" y="2133600"/>
            <a:ext cx="250372" cy="3553177"/>
          </a:xfrm>
          <a:prstGeom prst="leftBrace">
            <a:avLst>
              <a:gd name="adj1" fmla="val 83199"/>
              <a:gd name="adj2" fmla="val 49631"/>
            </a:avLst>
          </a:prstGeom>
          <a:ln w="19050">
            <a:solidFill>
              <a:srgbClr val="FF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3" name="Text Box 2"/>
              <p:cNvSpPr txBox="1">
                <a:spLocks noChangeArrowheads="1"/>
              </p:cNvSpPr>
              <p:nvPr/>
            </p:nvSpPr>
            <p:spPr bwMode="auto">
              <a:xfrm>
                <a:off x="8433165" y="3676688"/>
                <a:ext cx="2312388" cy="95410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algn="ctr"/>
                <a14:m>
                  <m:oMath xmlns:m="http://schemas.openxmlformats.org/officeDocument/2006/math">
                    <m:sSub>
                      <m:sSubPr>
                        <m:ctrlPr>
                          <a:rPr lang="en-US" sz="2800" i="1" dirty="0">
                            <a:solidFill>
                              <a:srgbClr val="FF00FF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sz="2800" dirty="0">
                            <a:solidFill>
                              <a:srgbClr val="FF00FF"/>
                            </a:solidFill>
                            <a:latin typeface="Cambria Math"/>
                          </a:rPr>
                          <m:t>log</m:t>
                        </m:r>
                      </m:e>
                      <m:sub>
                        <m:r>
                          <a:rPr lang="en-US" sz="2800" i="1" dirty="0">
                            <a:solidFill>
                              <a:srgbClr val="FF00FF"/>
                            </a:solidFill>
                            <a:latin typeface="Cambria Math"/>
                          </a:rPr>
                          <m:t>2</m:t>
                        </m:r>
                      </m:sub>
                    </m:sSub>
                    <m:r>
                      <a:rPr lang="en-US" sz="2800" i="1" dirty="0">
                        <a:solidFill>
                          <a:srgbClr val="FF00FF"/>
                        </a:solidFill>
                        <a:latin typeface="Cambria Math"/>
                      </a:rPr>
                      <m:t>⁡</m:t>
                    </m:r>
                    <m:r>
                      <a:rPr lang="en-US" sz="2800" i="1" dirty="0">
                        <a:solidFill>
                          <a:srgbClr val="FF00FF"/>
                        </a:solidFill>
                        <a:latin typeface="Cambria Math"/>
                      </a:rPr>
                      <m:t>𝑛</m:t>
                    </m:r>
                  </m:oMath>
                </a14:m>
                <a:r>
                  <a:rPr lang="en-US" sz="2800" dirty="0">
                    <a:solidFill>
                      <a:srgbClr val="FF00FF"/>
                    </a:solidFill>
                  </a:rPr>
                  <a:t> </a:t>
                </a:r>
                <a:r>
                  <a:rPr lang="en-US" sz="2800" dirty="0"/>
                  <a:t>levels</a:t>
                </a:r>
              </a:p>
              <a:p>
                <a:pPr algn="ctr"/>
                <a:r>
                  <a:rPr lang="en-US" sz="2800" dirty="0"/>
                  <a:t>of recursion</a:t>
                </a:r>
              </a:p>
            </p:txBody>
          </p:sp>
        </mc:Choice>
        <mc:Fallback xmlns="">
          <p:sp>
            <p:nvSpPr>
              <p:cNvPr id="43" name="Text 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8433165" y="3676688"/>
                <a:ext cx="2312388" cy="954107"/>
              </a:xfrm>
              <a:prstGeom prst="rect">
                <a:avLst/>
              </a:prstGeom>
              <a:blipFill>
                <a:blip r:embed="rId3"/>
                <a:stretch>
                  <a:fillRect t="-5732" b="-17197"/>
                </a:stretch>
              </a:blip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4" name="Text Box 41"/>
              <p:cNvSpPr txBox="1">
                <a:spLocks noChangeArrowheads="1"/>
              </p:cNvSpPr>
              <p:nvPr/>
            </p:nvSpPr>
            <p:spPr bwMode="auto">
              <a:xfrm>
                <a:off x="4381500" y="2133600"/>
                <a:ext cx="1333500" cy="457200"/>
              </a:xfrm>
              <a:prstGeom prst="rect">
                <a:avLst/>
              </a:prstGeom>
              <a:noFill/>
              <a:ln w="9525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 lIns="0" tIns="0" rIns="0" bIns="0" anchor="ctr"/>
              <a:lstStyle/>
              <a:p>
                <a:pPr algn="ctr">
                  <a:lnSpc>
                    <a:spcPct val="10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i="1" dirty="0">
                          <a:latin typeface="Cambria Math"/>
                        </a:rPr>
                        <m:t>𝑛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44" name="Text Box 4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4381500" y="2133600"/>
                <a:ext cx="1333500" cy="45720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  <a:ln w="9525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5" name="Rectangle 44"/>
              <p:cNvSpPr/>
              <p:nvPr/>
            </p:nvSpPr>
            <p:spPr>
              <a:xfrm>
                <a:off x="4465610" y="1182558"/>
                <a:ext cx="3395994" cy="74546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lvl="1"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US" sz="2400" i="1" smtClean="0">
                          <a:latin typeface="Cambria Math"/>
                        </a:rPr>
                        <m:t>𝑇</m:t>
                      </m:r>
                      <m:d>
                        <m:d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i="1">
                              <a:latin typeface="Cambria Math"/>
                            </a:rPr>
                            <m:t>𝑛</m:t>
                          </m:r>
                        </m:e>
                      </m:d>
                      <m:r>
                        <a:rPr lang="en-US" sz="2400" i="1">
                          <a:latin typeface="Cambria Math"/>
                        </a:rPr>
                        <m:t>=2</m:t>
                      </m:r>
                      <m:r>
                        <a:rPr lang="en-US" sz="2400" i="1">
                          <a:latin typeface="Cambria Math"/>
                        </a:rPr>
                        <m:t>𝑇</m:t>
                      </m:r>
                      <m:d>
                        <m:d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400" i="1">
                                  <a:latin typeface="Cambria Math"/>
                                </a:rPr>
                                <m:t>𝑛</m:t>
                              </m:r>
                            </m:num>
                            <m:den>
                              <m:r>
                                <a:rPr lang="en-US" sz="2400" i="1">
                                  <a:latin typeface="Cambria Math"/>
                                </a:rPr>
                                <m:t>2</m:t>
                              </m:r>
                            </m:den>
                          </m:f>
                          <m:r>
                            <a:rPr lang="en-US" sz="2400" i="1">
                              <a:latin typeface="Cambria Math"/>
                            </a:rPr>
                            <m:t> </m:t>
                          </m:r>
                        </m:e>
                      </m:d>
                      <m:r>
                        <a:rPr lang="en-US" sz="2400" i="1">
                          <a:latin typeface="Cambria Math"/>
                        </a:rPr>
                        <m:t>+</m:t>
                      </m:r>
                      <m:sSup>
                        <m:sSup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e>
                        <m:sup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45" name="Rectangle 4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65610" y="1182558"/>
                <a:ext cx="3395994" cy="745460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6" name="Rectangle 45"/>
              <p:cNvSpPr/>
              <p:nvPr/>
            </p:nvSpPr>
            <p:spPr>
              <a:xfrm>
                <a:off x="8419870" y="5302056"/>
                <a:ext cx="3641760" cy="132408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lvl="1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i="1" smtClean="0">
                          <a:latin typeface="Cambria Math"/>
                        </a:rPr>
                        <m:t>𝑇</m:t>
                      </m:r>
                      <m:d>
                        <m:dPr>
                          <m:ctrlPr>
                            <a:rPr lang="en-US" sz="28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i="1">
                              <a:latin typeface="Cambria Math"/>
                            </a:rPr>
                            <m:t>𝑛</m:t>
                          </m:r>
                        </m:e>
                      </m:d>
                      <m:r>
                        <a:rPr lang="en-US" sz="2800" i="1">
                          <a:latin typeface="Cambria Math"/>
                        </a:rPr>
                        <m:t>=</m:t>
                      </m:r>
                      <m:nary>
                        <m:naryPr>
                          <m:chr m:val="∑"/>
                          <m:ctrlPr>
                            <a:rPr lang="en-US" sz="2800" i="1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2800" i="1">
                              <a:latin typeface="Cambria Math"/>
                            </a:rPr>
                            <m:t>𝑖</m:t>
                          </m:r>
                          <m:r>
                            <a:rPr lang="en-US" sz="2800" i="1">
                              <a:latin typeface="Cambria Math"/>
                            </a:rPr>
                            <m:t>=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  <m:sup>
                          <m:func>
                            <m:funcPr>
                              <m:ctrlPr>
                                <a:rPr lang="en-US" sz="2800" i="1"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sSub>
                                <m:sSubPr>
                                  <m:ctrlPr>
                                    <a:rPr lang="en-US" sz="28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m:rPr>
                                      <m:sty m:val="p"/>
                                    </m:rPr>
                                    <a:rPr lang="en-US" sz="2800">
                                      <a:latin typeface="Cambria Math"/>
                                    </a:rPr>
                                    <m:t>log</m:t>
                                  </m:r>
                                </m:e>
                                <m:sub>
                                  <m:r>
                                    <a:rPr lang="en-US" sz="2800">
                                      <a:latin typeface="Cambria Math"/>
                                    </a:rPr>
                                    <m:t>2</m:t>
                                  </m:r>
                                </m:sub>
                              </m:sSub>
                            </m:fName>
                            <m:e>
                              <m:r>
                                <a:rPr lang="en-US" sz="2800" i="1">
                                  <a:latin typeface="Cambria Math"/>
                                </a:rPr>
                                <m:t>𝑛</m:t>
                              </m:r>
                            </m:e>
                          </m:func>
                        </m:sup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??</m:t>
                          </m:r>
                        </m:e>
                      </m:nary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46" name="Rectangle 4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419870" y="5302056"/>
                <a:ext cx="3641760" cy="1324080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7" name="Text Box 41"/>
              <p:cNvSpPr txBox="1">
                <a:spLocks noChangeArrowheads="1"/>
              </p:cNvSpPr>
              <p:nvPr/>
            </p:nvSpPr>
            <p:spPr bwMode="auto">
              <a:xfrm>
                <a:off x="2690604" y="3028252"/>
                <a:ext cx="1333500" cy="457200"/>
              </a:xfrm>
              <a:prstGeom prst="rect">
                <a:avLst/>
              </a:prstGeom>
              <a:noFill/>
              <a:ln w="9525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 lIns="0" tIns="0" rIns="0" bIns="0" anchor="ctr"/>
              <a:lstStyle/>
              <a:p>
                <a:pPr algn="ctr">
                  <a:lnSpc>
                    <a:spcPct val="10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type m:val="lin"/>
                          <m:ctrlPr>
                            <a:rPr lang="en-US" sz="28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i="1">
                              <a:latin typeface="Cambria Math"/>
                            </a:rPr>
                            <m:t>𝑛</m:t>
                          </m:r>
                        </m:num>
                        <m:den>
                          <m:r>
                            <a:rPr lang="en-US" sz="2800" i="1">
                              <a:latin typeface="Cambria Math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47" name="Text Box 4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2690604" y="3028252"/>
                <a:ext cx="1333500" cy="457200"/>
              </a:xfrm>
              <a:prstGeom prst="rect">
                <a:avLst/>
              </a:prstGeom>
              <a:blipFill>
                <a:blip r:embed="rId7"/>
                <a:stretch>
                  <a:fillRect l="-7477" t="-144737" b="-215789"/>
                </a:stretch>
              </a:blipFill>
              <a:ln w="9525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8" name="Text Box 41"/>
              <p:cNvSpPr txBox="1">
                <a:spLocks noChangeArrowheads="1"/>
              </p:cNvSpPr>
              <p:nvPr/>
            </p:nvSpPr>
            <p:spPr bwMode="auto">
              <a:xfrm>
                <a:off x="5981700" y="3028252"/>
                <a:ext cx="1333500" cy="457200"/>
              </a:xfrm>
              <a:prstGeom prst="rect">
                <a:avLst/>
              </a:prstGeom>
              <a:noFill/>
              <a:ln w="9525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 lIns="0" tIns="0" rIns="0" bIns="0" anchor="ctr"/>
              <a:lstStyle/>
              <a:p>
                <a:pPr algn="ctr">
                  <a:lnSpc>
                    <a:spcPct val="10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type m:val="lin"/>
                          <m:ctrlPr>
                            <a:rPr lang="en-US" sz="28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i="1">
                              <a:latin typeface="Cambria Math"/>
                            </a:rPr>
                            <m:t>𝑛</m:t>
                          </m:r>
                        </m:num>
                        <m:den>
                          <m:r>
                            <a:rPr lang="en-US" sz="2800" i="1">
                              <a:latin typeface="Cambria Math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48" name="Text Box 4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5981700" y="3028252"/>
                <a:ext cx="1333500" cy="457200"/>
              </a:xfrm>
              <a:prstGeom prst="rect">
                <a:avLst/>
              </a:prstGeom>
              <a:blipFill>
                <a:blip r:embed="rId8"/>
                <a:stretch>
                  <a:fillRect l="-7477" t="-144737" b="-215789"/>
                </a:stretch>
              </a:blipFill>
              <a:ln w="9525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9" name="Text Box 41"/>
              <p:cNvSpPr txBox="1">
                <a:spLocks noChangeArrowheads="1"/>
              </p:cNvSpPr>
              <p:nvPr/>
            </p:nvSpPr>
            <p:spPr bwMode="auto">
              <a:xfrm>
                <a:off x="1573880" y="3834326"/>
                <a:ext cx="1333500" cy="457200"/>
              </a:xfrm>
              <a:prstGeom prst="rect">
                <a:avLst/>
              </a:prstGeom>
              <a:noFill/>
              <a:ln w="9525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 lIns="0" tIns="0" rIns="0" bIns="0" anchor="ctr"/>
              <a:lstStyle/>
              <a:p>
                <a:pPr algn="ctr">
                  <a:lnSpc>
                    <a:spcPct val="10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type m:val="lin"/>
                          <m:ctrlPr>
                            <a:rPr lang="en-US" sz="28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i="1">
                              <a:latin typeface="Cambria Math"/>
                            </a:rPr>
                            <m:t>𝑛</m:t>
                          </m:r>
                        </m:num>
                        <m:den>
                          <m:r>
                            <a:rPr lang="en-US" sz="2800" i="1">
                              <a:latin typeface="Cambria Math"/>
                            </a:rPr>
                            <m:t>4</m:t>
                          </m:r>
                        </m:den>
                      </m:f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49" name="Text Box 4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573880" y="3834326"/>
                <a:ext cx="1333500" cy="457200"/>
              </a:xfrm>
              <a:prstGeom prst="rect">
                <a:avLst/>
              </a:prstGeom>
              <a:blipFill>
                <a:blip r:embed="rId9"/>
                <a:stretch>
                  <a:fillRect l="-7477" t="-147368" b="-213158"/>
                </a:stretch>
              </a:blipFill>
              <a:ln w="9525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0" name="Text Box 41"/>
              <p:cNvSpPr txBox="1">
                <a:spLocks noChangeArrowheads="1"/>
              </p:cNvSpPr>
              <p:nvPr/>
            </p:nvSpPr>
            <p:spPr bwMode="auto">
              <a:xfrm>
                <a:off x="3314700" y="3834326"/>
                <a:ext cx="1333500" cy="457200"/>
              </a:xfrm>
              <a:prstGeom prst="rect">
                <a:avLst/>
              </a:prstGeom>
              <a:noFill/>
              <a:ln w="9525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 lIns="0" tIns="0" rIns="0" bIns="0" anchor="ctr"/>
              <a:lstStyle/>
              <a:p>
                <a:pPr algn="ctr">
                  <a:lnSpc>
                    <a:spcPct val="10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type m:val="lin"/>
                          <m:ctrlPr>
                            <a:rPr lang="en-US" sz="28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i="1">
                              <a:latin typeface="Cambria Math"/>
                            </a:rPr>
                            <m:t>𝑛</m:t>
                          </m:r>
                        </m:num>
                        <m:den>
                          <m:r>
                            <a:rPr lang="en-US" sz="2800" i="1">
                              <a:latin typeface="Cambria Math"/>
                            </a:rPr>
                            <m:t>4</m:t>
                          </m:r>
                        </m:den>
                      </m:f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50" name="Text Box 4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314700" y="3834326"/>
                <a:ext cx="1333500" cy="457200"/>
              </a:xfrm>
              <a:prstGeom prst="rect">
                <a:avLst/>
              </a:prstGeom>
              <a:blipFill>
                <a:blip r:embed="rId10"/>
                <a:stretch>
                  <a:fillRect l="-7477" t="-147368" b="-213158"/>
                </a:stretch>
              </a:blipFill>
              <a:ln w="9525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1" name="Text Box 41"/>
              <p:cNvSpPr txBox="1">
                <a:spLocks noChangeArrowheads="1"/>
              </p:cNvSpPr>
              <p:nvPr/>
            </p:nvSpPr>
            <p:spPr bwMode="auto">
              <a:xfrm>
                <a:off x="5181600" y="3832376"/>
                <a:ext cx="1333500" cy="457200"/>
              </a:xfrm>
              <a:prstGeom prst="rect">
                <a:avLst/>
              </a:prstGeom>
              <a:noFill/>
              <a:ln w="9525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 lIns="0" tIns="0" rIns="0" bIns="0" anchor="ctr"/>
              <a:lstStyle/>
              <a:p>
                <a:pPr algn="ctr">
                  <a:lnSpc>
                    <a:spcPct val="10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type m:val="lin"/>
                          <m:ctrlPr>
                            <a:rPr lang="en-US" sz="28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i="1">
                              <a:latin typeface="Cambria Math"/>
                            </a:rPr>
                            <m:t>𝑛</m:t>
                          </m:r>
                        </m:num>
                        <m:den>
                          <m:r>
                            <a:rPr lang="en-US" sz="2800" i="1">
                              <a:latin typeface="Cambria Math"/>
                            </a:rPr>
                            <m:t>4</m:t>
                          </m:r>
                        </m:den>
                      </m:f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51" name="Text Box 4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5181600" y="3832376"/>
                <a:ext cx="1333500" cy="457200"/>
              </a:xfrm>
              <a:prstGeom prst="rect">
                <a:avLst/>
              </a:prstGeom>
              <a:blipFill>
                <a:blip r:embed="rId10"/>
                <a:stretch>
                  <a:fillRect l="-8491" t="-147368" b="-213158"/>
                </a:stretch>
              </a:blipFill>
              <a:ln w="9525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2" name="Text Box 41"/>
              <p:cNvSpPr txBox="1">
                <a:spLocks noChangeArrowheads="1"/>
              </p:cNvSpPr>
              <p:nvPr/>
            </p:nvSpPr>
            <p:spPr bwMode="auto">
              <a:xfrm>
                <a:off x="6743700" y="3834326"/>
                <a:ext cx="1333500" cy="457200"/>
              </a:xfrm>
              <a:prstGeom prst="rect">
                <a:avLst/>
              </a:prstGeom>
              <a:noFill/>
              <a:ln w="9525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 lIns="0" tIns="0" rIns="0" bIns="0" anchor="ctr"/>
              <a:lstStyle/>
              <a:p>
                <a:pPr algn="ctr">
                  <a:lnSpc>
                    <a:spcPct val="10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type m:val="lin"/>
                          <m:ctrlPr>
                            <a:rPr lang="en-US" sz="28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i="1">
                              <a:latin typeface="Cambria Math"/>
                            </a:rPr>
                            <m:t>𝑛</m:t>
                          </m:r>
                        </m:num>
                        <m:den>
                          <m:r>
                            <a:rPr lang="en-US" sz="2800" i="1">
                              <a:latin typeface="Cambria Math"/>
                            </a:rPr>
                            <m:t>4</m:t>
                          </m:r>
                        </m:den>
                      </m:f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52" name="Text Box 4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6743700" y="3834326"/>
                <a:ext cx="1333500" cy="457200"/>
              </a:xfrm>
              <a:prstGeom prst="rect">
                <a:avLst/>
              </a:prstGeom>
              <a:blipFill>
                <a:blip r:embed="rId11"/>
                <a:stretch>
                  <a:fillRect l="-7477" t="-147368" b="-213158"/>
                </a:stretch>
              </a:blipFill>
              <a:ln w="9525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3" name="Rectangle 52"/>
          <p:cNvSpPr/>
          <p:nvPr/>
        </p:nvSpPr>
        <p:spPr>
          <a:xfrm rot="16200000">
            <a:off x="2018785" y="4281268"/>
            <a:ext cx="574196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400" dirty="0"/>
              <a:t>…</a:t>
            </a:r>
          </a:p>
        </p:txBody>
      </p:sp>
      <p:sp>
        <p:nvSpPr>
          <p:cNvPr id="54" name="Rectangle 53"/>
          <p:cNvSpPr/>
          <p:nvPr/>
        </p:nvSpPr>
        <p:spPr>
          <a:xfrm rot="16200000">
            <a:off x="3694351" y="4308283"/>
            <a:ext cx="574196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400" dirty="0"/>
              <a:t>…</a:t>
            </a:r>
          </a:p>
        </p:txBody>
      </p:sp>
      <p:sp>
        <p:nvSpPr>
          <p:cNvPr id="55" name="Rectangle 54"/>
          <p:cNvSpPr/>
          <p:nvPr/>
        </p:nvSpPr>
        <p:spPr>
          <a:xfrm rot="16200000">
            <a:off x="5637451" y="4308283"/>
            <a:ext cx="574196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400" dirty="0"/>
              <a:t>…</a:t>
            </a:r>
          </a:p>
        </p:txBody>
      </p:sp>
      <p:sp>
        <p:nvSpPr>
          <p:cNvPr id="56" name="Rectangle 55"/>
          <p:cNvSpPr/>
          <p:nvPr/>
        </p:nvSpPr>
        <p:spPr>
          <a:xfrm rot="16200000">
            <a:off x="7123351" y="4335298"/>
            <a:ext cx="574196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400" dirty="0"/>
              <a:t>…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7" name="Text Box 41"/>
              <p:cNvSpPr txBox="1">
                <a:spLocks noChangeArrowheads="1"/>
              </p:cNvSpPr>
              <p:nvPr/>
            </p:nvSpPr>
            <p:spPr bwMode="auto">
              <a:xfrm>
                <a:off x="1295400" y="5226656"/>
                <a:ext cx="716630" cy="457200"/>
              </a:xfrm>
              <a:prstGeom prst="rect">
                <a:avLst/>
              </a:prstGeom>
              <a:noFill/>
              <a:ln w="9525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 lIns="0" tIns="0" rIns="0" bIns="0" anchor="ctr"/>
              <a:lstStyle/>
              <a:p>
                <a:pPr algn="ctr">
                  <a:lnSpc>
                    <a:spcPct val="10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i="1">
                          <a:latin typeface="Cambria Math"/>
                        </a:rPr>
                        <m:t>1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57" name="Text Box 4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295400" y="5226656"/>
                <a:ext cx="716630" cy="457200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  <a:ln w="9525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8" name="Text Box 41"/>
              <p:cNvSpPr txBox="1">
                <a:spLocks noChangeArrowheads="1"/>
              </p:cNvSpPr>
              <p:nvPr/>
            </p:nvSpPr>
            <p:spPr bwMode="auto">
              <a:xfrm>
                <a:off x="2286000" y="5229577"/>
                <a:ext cx="716630" cy="457200"/>
              </a:xfrm>
              <a:prstGeom prst="rect">
                <a:avLst/>
              </a:prstGeom>
              <a:noFill/>
              <a:ln w="9525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 lIns="0" tIns="0" rIns="0" bIns="0" anchor="ctr"/>
              <a:lstStyle/>
              <a:p>
                <a:pPr algn="ctr">
                  <a:lnSpc>
                    <a:spcPct val="10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i="1">
                          <a:latin typeface="Cambria Math"/>
                        </a:rPr>
                        <m:t>1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58" name="Text Box 4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2286000" y="5229577"/>
                <a:ext cx="716630" cy="457200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  <a:ln w="9525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9" name="Text Box 41"/>
              <p:cNvSpPr txBox="1">
                <a:spLocks noChangeArrowheads="1"/>
              </p:cNvSpPr>
              <p:nvPr/>
            </p:nvSpPr>
            <p:spPr bwMode="auto">
              <a:xfrm>
                <a:off x="3201319" y="5229577"/>
                <a:ext cx="716630" cy="457200"/>
              </a:xfrm>
              <a:prstGeom prst="rect">
                <a:avLst/>
              </a:prstGeom>
              <a:noFill/>
              <a:ln w="9525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 lIns="0" tIns="0" rIns="0" bIns="0" anchor="ctr"/>
              <a:lstStyle/>
              <a:p>
                <a:pPr algn="ctr">
                  <a:lnSpc>
                    <a:spcPct val="10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i="1">
                          <a:latin typeface="Cambria Math"/>
                        </a:rPr>
                        <m:t>1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59" name="Text Box 4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201319" y="5229577"/>
                <a:ext cx="716630" cy="457200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  <a:ln w="9525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0" name="Rectangle 59"/>
          <p:cNvSpPr/>
          <p:nvPr/>
        </p:nvSpPr>
        <p:spPr>
          <a:xfrm>
            <a:off x="4133849" y="4917337"/>
            <a:ext cx="574196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400" dirty="0"/>
              <a:t>…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1" name="Text Box 41"/>
              <p:cNvSpPr txBox="1">
                <a:spLocks noChangeArrowheads="1"/>
              </p:cNvSpPr>
              <p:nvPr/>
            </p:nvSpPr>
            <p:spPr bwMode="auto">
              <a:xfrm>
                <a:off x="5348411" y="5226656"/>
                <a:ext cx="716630" cy="457200"/>
              </a:xfrm>
              <a:prstGeom prst="rect">
                <a:avLst/>
              </a:prstGeom>
              <a:noFill/>
              <a:ln w="9525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 lIns="0" tIns="0" rIns="0" bIns="0" anchor="ctr"/>
              <a:lstStyle/>
              <a:p>
                <a:pPr algn="ctr">
                  <a:lnSpc>
                    <a:spcPct val="10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i="1">
                          <a:latin typeface="Cambria Math"/>
                        </a:rPr>
                        <m:t>1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61" name="Text Box 4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5348411" y="5226656"/>
                <a:ext cx="716630" cy="457200"/>
              </a:xfrm>
              <a:prstGeom prst="rect">
                <a:avLst/>
              </a:prstGeom>
              <a:blipFill>
                <a:blip r:embed="rId15"/>
                <a:stretch>
                  <a:fillRect/>
                </a:stretch>
              </a:blipFill>
              <a:ln w="9525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2" name="Text Box 41"/>
              <p:cNvSpPr txBox="1">
                <a:spLocks noChangeArrowheads="1"/>
              </p:cNvSpPr>
              <p:nvPr/>
            </p:nvSpPr>
            <p:spPr bwMode="auto">
              <a:xfrm>
                <a:off x="6324600" y="5229577"/>
                <a:ext cx="716630" cy="457200"/>
              </a:xfrm>
              <a:prstGeom prst="rect">
                <a:avLst/>
              </a:prstGeom>
              <a:noFill/>
              <a:ln w="9525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 lIns="0" tIns="0" rIns="0" bIns="0" anchor="ctr"/>
              <a:lstStyle/>
              <a:p>
                <a:pPr algn="ctr">
                  <a:lnSpc>
                    <a:spcPct val="10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i="1">
                          <a:latin typeface="Cambria Math"/>
                        </a:rPr>
                        <m:t>1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62" name="Text Box 4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6324600" y="5229577"/>
                <a:ext cx="716630" cy="457200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  <a:ln w="9525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3" name="Text Box 41"/>
              <p:cNvSpPr txBox="1">
                <a:spLocks noChangeArrowheads="1"/>
              </p:cNvSpPr>
              <p:nvPr/>
            </p:nvSpPr>
            <p:spPr bwMode="auto">
              <a:xfrm>
                <a:off x="7201056" y="5229577"/>
                <a:ext cx="716630" cy="457200"/>
              </a:xfrm>
              <a:prstGeom prst="rect">
                <a:avLst/>
              </a:prstGeom>
              <a:noFill/>
              <a:ln w="9525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 lIns="0" tIns="0" rIns="0" bIns="0" anchor="ctr"/>
              <a:lstStyle/>
              <a:p>
                <a:pPr algn="ctr">
                  <a:lnSpc>
                    <a:spcPct val="10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i="1">
                          <a:latin typeface="Cambria Math"/>
                        </a:rPr>
                        <m:t>1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63" name="Text Box 4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7201056" y="5229577"/>
                <a:ext cx="716630" cy="457200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  <a:ln w="9525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65" name="Straight Connector 64"/>
          <p:cNvCxnSpPr>
            <a:stCxn id="44" idx="2"/>
            <a:endCxn id="47" idx="0"/>
          </p:cNvCxnSpPr>
          <p:nvPr/>
        </p:nvCxnSpPr>
        <p:spPr>
          <a:xfrm flipH="1">
            <a:off x="3357354" y="2590800"/>
            <a:ext cx="1690896" cy="437452"/>
          </a:xfrm>
          <a:prstGeom prst="line">
            <a:avLst/>
          </a:prstGeom>
          <a:ln w="28575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Straight Connector 68"/>
          <p:cNvCxnSpPr>
            <a:stCxn id="44" idx="2"/>
            <a:endCxn id="48" idx="0"/>
          </p:cNvCxnSpPr>
          <p:nvPr/>
        </p:nvCxnSpPr>
        <p:spPr>
          <a:xfrm>
            <a:off x="5048250" y="2590800"/>
            <a:ext cx="1600200" cy="437452"/>
          </a:xfrm>
          <a:prstGeom prst="line">
            <a:avLst/>
          </a:prstGeom>
          <a:ln w="28575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Straight Connector 72"/>
          <p:cNvCxnSpPr>
            <a:stCxn id="47" idx="2"/>
            <a:endCxn id="49" idx="0"/>
          </p:cNvCxnSpPr>
          <p:nvPr/>
        </p:nvCxnSpPr>
        <p:spPr>
          <a:xfrm flipH="1">
            <a:off x="2240630" y="3485452"/>
            <a:ext cx="1116724" cy="348874"/>
          </a:xfrm>
          <a:prstGeom prst="line">
            <a:avLst/>
          </a:prstGeom>
          <a:ln w="28575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Connector 75"/>
          <p:cNvCxnSpPr>
            <a:stCxn id="47" idx="2"/>
            <a:endCxn id="50" idx="0"/>
          </p:cNvCxnSpPr>
          <p:nvPr/>
        </p:nvCxnSpPr>
        <p:spPr>
          <a:xfrm>
            <a:off x="3357354" y="3485452"/>
            <a:ext cx="624096" cy="348874"/>
          </a:xfrm>
          <a:prstGeom prst="line">
            <a:avLst/>
          </a:prstGeom>
          <a:ln w="28575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Straight Connector 78"/>
          <p:cNvCxnSpPr>
            <a:stCxn id="48" idx="2"/>
            <a:endCxn id="51" idx="0"/>
          </p:cNvCxnSpPr>
          <p:nvPr/>
        </p:nvCxnSpPr>
        <p:spPr>
          <a:xfrm flipH="1">
            <a:off x="5848350" y="3485452"/>
            <a:ext cx="800100" cy="346924"/>
          </a:xfrm>
          <a:prstGeom prst="line">
            <a:avLst/>
          </a:prstGeom>
          <a:ln w="28575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Straight Connector 81"/>
          <p:cNvCxnSpPr>
            <a:stCxn id="48" idx="2"/>
            <a:endCxn id="52" idx="0"/>
          </p:cNvCxnSpPr>
          <p:nvPr/>
        </p:nvCxnSpPr>
        <p:spPr>
          <a:xfrm>
            <a:off x="6648450" y="3485452"/>
            <a:ext cx="762000" cy="348874"/>
          </a:xfrm>
          <a:prstGeom prst="line">
            <a:avLst/>
          </a:prstGeom>
          <a:ln w="28575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Straight Connector 84"/>
          <p:cNvCxnSpPr/>
          <p:nvPr/>
        </p:nvCxnSpPr>
        <p:spPr>
          <a:xfrm>
            <a:off x="7486650" y="4291526"/>
            <a:ext cx="499546" cy="339268"/>
          </a:xfrm>
          <a:prstGeom prst="line">
            <a:avLst/>
          </a:prstGeom>
          <a:ln w="28575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Straight Connector 87"/>
          <p:cNvCxnSpPr>
            <a:stCxn id="52" idx="2"/>
          </p:cNvCxnSpPr>
          <p:nvPr/>
        </p:nvCxnSpPr>
        <p:spPr>
          <a:xfrm flipH="1">
            <a:off x="7143432" y="4291526"/>
            <a:ext cx="267019" cy="339268"/>
          </a:xfrm>
          <a:prstGeom prst="line">
            <a:avLst/>
          </a:prstGeom>
          <a:ln w="28575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Straight Connector 91"/>
          <p:cNvCxnSpPr>
            <a:stCxn id="51" idx="2"/>
          </p:cNvCxnSpPr>
          <p:nvPr/>
        </p:nvCxnSpPr>
        <p:spPr>
          <a:xfrm>
            <a:off x="5848351" y="4289576"/>
            <a:ext cx="499545" cy="320454"/>
          </a:xfrm>
          <a:prstGeom prst="line">
            <a:avLst/>
          </a:prstGeom>
          <a:ln w="28575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Straight Connector 92"/>
          <p:cNvCxnSpPr>
            <a:stCxn id="51" idx="2"/>
          </p:cNvCxnSpPr>
          <p:nvPr/>
        </p:nvCxnSpPr>
        <p:spPr>
          <a:xfrm flipH="1">
            <a:off x="5581332" y="4289576"/>
            <a:ext cx="267019" cy="320454"/>
          </a:xfrm>
          <a:prstGeom prst="line">
            <a:avLst/>
          </a:prstGeom>
          <a:ln w="28575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Straight Connector 95"/>
          <p:cNvCxnSpPr>
            <a:stCxn id="50" idx="2"/>
          </p:cNvCxnSpPr>
          <p:nvPr/>
        </p:nvCxnSpPr>
        <p:spPr>
          <a:xfrm>
            <a:off x="3981450" y="4291526"/>
            <a:ext cx="526860" cy="313382"/>
          </a:xfrm>
          <a:prstGeom prst="line">
            <a:avLst/>
          </a:prstGeom>
          <a:ln w="28575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Straight Connector 96"/>
          <p:cNvCxnSpPr>
            <a:stCxn id="50" idx="2"/>
          </p:cNvCxnSpPr>
          <p:nvPr/>
        </p:nvCxnSpPr>
        <p:spPr>
          <a:xfrm flipH="1">
            <a:off x="3741748" y="4291526"/>
            <a:ext cx="239703" cy="313382"/>
          </a:xfrm>
          <a:prstGeom prst="line">
            <a:avLst/>
          </a:prstGeom>
          <a:ln w="28575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0" name="Straight Connector 99"/>
          <p:cNvCxnSpPr>
            <a:stCxn id="49" idx="2"/>
          </p:cNvCxnSpPr>
          <p:nvPr/>
        </p:nvCxnSpPr>
        <p:spPr>
          <a:xfrm>
            <a:off x="2240631" y="4291527"/>
            <a:ext cx="474963" cy="308485"/>
          </a:xfrm>
          <a:prstGeom prst="line">
            <a:avLst/>
          </a:prstGeom>
          <a:ln w="28575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1" name="Straight Connector 100"/>
          <p:cNvCxnSpPr>
            <a:stCxn id="49" idx="2"/>
          </p:cNvCxnSpPr>
          <p:nvPr/>
        </p:nvCxnSpPr>
        <p:spPr>
          <a:xfrm flipH="1">
            <a:off x="1949032" y="4291527"/>
            <a:ext cx="291599" cy="308485"/>
          </a:xfrm>
          <a:prstGeom prst="line">
            <a:avLst/>
          </a:prstGeom>
          <a:ln w="28575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64" name="TextBox 63"/>
              <p:cNvSpPr txBox="1"/>
              <p:nvPr/>
            </p:nvSpPr>
            <p:spPr>
              <a:xfrm>
                <a:off x="5668215" y="1992868"/>
                <a:ext cx="481927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𝑛</m:t>
                          </m:r>
                        </m:e>
                        <m:sup>
                          <m:r>
                            <a:rPr lang="en-US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US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64" name="TextBox 6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68215" y="1992868"/>
                <a:ext cx="481927" cy="369332"/>
              </a:xfrm>
              <a:prstGeom prst="rect">
                <a:avLst/>
              </a:prstGeom>
              <a:blipFill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6" name="TextBox 65"/>
              <p:cNvSpPr txBox="1"/>
              <p:nvPr/>
            </p:nvSpPr>
            <p:spPr>
              <a:xfrm>
                <a:off x="3962400" y="2940302"/>
                <a:ext cx="481927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e>
                            <m:sup>
                              <m:r>
                                <a:rPr lang="en-US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r>
                            <a:rPr lang="en-US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4</m:t>
                          </m:r>
                        </m:den>
                      </m:f>
                    </m:oMath>
                  </m:oMathPara>
                </a14:m>
                <a:endParaRPr lang="en-US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66" name="TextBox 6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62400" y="2940302"/>
                <a:ext cx="481927" cy="646331"/>
              </a:xfrm>
              <a:prstGeom prst="rect">
                <a:avLst/>
              </a:prstGeom>
              <a:blipFill>
                <a:blip r:embed="rId1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7" name="TextBox 66"/>
              <p:cNvSpPr txBox="1"/>
              <p:nvPr/>
            </p:nvSpPr>
            <p:spPr>
              <a:xfrm>
                <a:off x="7246374" y="2974403"/>
                <a:ext cx="481927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e>
                            <m:sup>
                              <m:r>
                                <a:rPr lang="en-US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r>
                            <a:rPr lang="en-US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4</m:t>
                          </m:r>
                        </m:den>
                      </m:f>
                    </m:oMath>
                  </m:oMathPara>
                </a14:m>
                <a:endParaRPr lang="en-US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67" name="TextBox 6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46374" y="2974403"/>
                <a:ext cx="481927" cy="646331"/>
              </a:xfrm>
              <a:prstGeom prst="rect">
                <a:avLst/>
              </a:prstGeom>
              <a:blipFill>
                <a:blip r:embed="rId1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8" name="TextBox 67"/>
              <p:cNvSpPr txBox="1"/>
              <p:nvPr/>
            </p:nvSpPr>
            <p:spPr>
              <a:xfrm>
                <a:off x="2819400" y="3778527"/>
                <a:ext cx="494046" cy="64812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e>
                            <m:sup>
                              <m:r>
                                <a:rPr lang="en-US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r>
                            <a:rPr lang="en-US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16</m:t>
                          </m:r>
                        </m:den>
                      </m:f>
                    </m:oMath>
                  </m:oMathPara>
                </a14:m>
                <a:endParaRPr lang="en-US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68" name="TextBox 6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19400" y="3778527"/>
                <a:ext cx="494046" cy="648126"/>
              </a:xfrm>
              <a:prstGeom prst="rect">
                <a:avLst/>
              </a:prstGeom>
              <a:blipFill>
                <a:blip r:embed="rId1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0" name="TextBox 69"/>
              <p:cNvSpPr txBox="1"/>
              <p:nvPr/>
            </p:nvSpPr>
            <p:spPr>
              <a:xfrm>
                <a:off x="4639597" y="3774093"/>
                <a:ext cx="494046" cy="64812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e>
                            <m:sup>
                              <m:r>
                                <a:rPr lang="en-US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r>
                            <a:rPr lang="en-US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16</m:t>
                          </m:r>
                        </m:den>
                      </m:f>
                    </m:oMath>
                  </m:oMathPara>
                </a14:m>
                <a:endParaRPr lang="en-US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70" name="TextBox 6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39597" y="3774093"/>
                <a:ext cx="494046" cy="648126"/>
              </a:xfrm>
              <a:prstGeom prst="rect">
                <a:avLst/>
              </a:prstGeom>
              <a:blipFill>
                <a:blip r:embed="rId2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1" name="TextBox 70"/>
              <p:cNvSpPr txBox="1"/>
              <p:nvPr/>
            </p:nvSpPr>
            <p:spPr>
              <a:xfrm>
                <a:off x="6432433" y="3783622"/>
                <a:ext cx="494046" cy="64812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e>
                            <m:sup>
                              <m:r>
                                <a:rPr lang="en-US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r>
                            <a:rPr lang="en-US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16</m:t>
                          </m:r>
                        </m:den>
                      </m:f>
                    </m:oMath>
                  </m:oMathPara>
                </a14:m>
                <a:endParaRPr lang="en-US" b="0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71" name="TextBox 7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32433" y="3783622"/>
                <a:ext cx="494046" cy="648126"/>
              </a:xfrm>
              <a:prstGeom prst="rect">
                <a:avLst/>
              </a:prstGeom>
              <a:blipFill>
                <a:blip r:embed="rId2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2" name="TextBox 71"/>
              <p:cNvSpPr txBox="1"/>
              <p:nvPr/>
            </p:nvSpPr>
            <p:spPr>
              <a:xfrm>
                <a:off x="8001000" y="3779188"/>
                <a:ext cx="494045" cy="64812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e>
                            <m:sup>
                              <m:r>
                                <a:rPr lang="en-US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r>
                            <a:rPr lang="en-US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16</m:t>
                          </m:r>
                        </m:den>
                      </m:f>
                    </m:oMath>
                  </m:oMathPara>
                </a14:m>
                <a:endParaRPr lang="en-US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72" name="TextBox 7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01000" y="3779188"/>
                <a:ext cx="494045" cy="648126"/>
              </a:xfrm>
              <a:prstGeom prst="rect">
                <a:avLst/>
              </a:prstGeom>
              <a:blipFill>
                <a:blip r:embed="rId2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4" name="TextBox 73"/>
              <p:cNvSpPr txBox="1"/>
              <p:nvPr/>
            </p:nvSpPr>
            <p:spPr>
              <a:xfrm>
                <a:off x="1905000" y="5105400"/>
                <a:ext cx="36580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>
                          <a:solidFill>
                            <a:srgbClr val="0070C0"/>
                          </a:solidFill>
                          <a:latin typeface="Cambria Math"/>
                        </a:rPr>
                        <m:t>1</m:t>
                      </m:r>
                    </m:oMath>
                  </m:oMathPara>
                </a14:m>
                <a:endParaRPr lang="en-US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74" name="TextBox 7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05000" y="5105400"/>
                <a:ext cx="365806" cy="369332"/>
              </a:xfrm>
              <a:prstGeom prst="rect">
                <a:avLst/>
              </a:prstGeom>
              <a:blipFill>
                <a:blip r:embed="rId2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5" name="TextBox 74"/>
              <p:cNvSpPr txBox="1"/>
              <p:nvPr/>
            </p:nvSpPr>
            <p:spPr>
              <a:xfrm>
                <a:off x="2907380" y="5105400"/>
                <a:ext cx="36580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>
                          <a:solidFill>
                            <a:srgbClr val="0070C0"/>
                          </a:solidFill>
                          <a:latin typeface="Cambria Math"/>
                        </a:rPr>
                        <m:t>1</m:t>
                      </m:r>
                    </m:oMath>
                  </m:oMathPara>
                </a14:m>
                <a:endParaRPr lang="en-US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75" name="TextBox 7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07380" y="5105400"/>
                <a:ext cx="365806" cy="369332"/>
              </a:xfrm>
              <a:prstGeom prst="rect">
                <a:avLst/>
              </a:prstGeom>
              <a:blipFill>
                <a:blip r:embed="rId2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7" name="TextBox 76"/>
              <p:cNvSpPr txBox="1"/>
              <p:nvPr/>
            </p:nvSpPr>
            <p:spPr>
              <a:xfrm>
                <a:off x="3821292" y="5105400"/>
                <a:ext cx="36580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>
                          <a:solidFill>
                            <a:srgbClr val="0070C0"/>
                          </a:solidFill>
                          <a:latin typeface="Cambria Math"/>
                        </a:rPr>
                        <m:t>1</m:t>
                      </m:r>
                    </m:oMath>
                  </m:oMathPara>
                </a14:m>
                <a:endParaRPr lang="en-US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77" name="TextBox 7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21292" y="5105400"/>
                <a:ext cx="365806" cy="369332"/>
              </a:xfrm>
              <a:prstGeom prst="rect">
                <a:avLst/>
              </a:prstGeom>
              <a:blipFill>
                <a:blip r:embed="rId2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8" name="TextBox 77"/>
              <p:cNvSpPr txBox="1"/>
              <p:nvPr/>
            </p:nvSpPr>
            <p:spPr>
              <a:xfrm>
                <a:off x="5958794" y="5117390"/>
                <a:ext cx="36580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>
                          <a:solidFill>
                            <a:srgbClr val="0070C0"/>
                          </a:solidFill>
                          <a:latin typeface="Cambria Math"/>
                        </a:rPr>
                        <m:t>1</m:t>
                      </m:r>
                    </m:oMath>
                  </m:oMathPara>
                </a14:m>
                <a:endParaRPr lang="en-US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78" name="TextBox 7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58794" y="5117390"/>
                <a:ext cx="365806" cy="369332"/>
              </a:xfrm>
              <a:prstGeom prst="rect">
                <a:avLst/>
              </a:prstGeom>
              <a:blipFill>
                <a:blip r:embed="rId2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0" name="TextBox 79"/>
              <p:cNvSpPr txBox="1"/>
              <p:nvPr/>
            </p:nvSpPr>
            <p:spPr>
              <a:xfrm>
                <a:off x="6949394" y="5117390"/>
                <a:ext cx="36580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>
                          <a:solidFill>
                            <a:srgbClr val="0070C0"/>
                          </a:solidFill>
                          <a:latin typeface="Cambria Math"/>
                        </a:rPr>
                        <m:t>1</m:t>
                      </m:r>
                    </m:oMath>
                  </m:oMathPara>
                </a14:m>
                <a:endParaRPr lang="en-US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80" name="TextBox 7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49394" y="5117390"/>
                <a:ext cx="365806" cy="369332"/>
              </a:xfrm>
              <a:prstGeom prst="rect">
                <a:avLst/>
              </a:prstGeom>
              <a:blipFill>
                <a:blip r:embed="rId2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1" name="TextBox 80"/>
              <p:cNvSpPr txBox="1"/>
              <p:nvPr/>
            </p:nvSpPr>
            <p:spPr>
              <a:xfrm>
                <a:off x="7863794" y="5117390"/>
                <a:ext cx="36580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>
                          <a:solidFill>
                            <a:srgbClr val="0070C0"/>
                          </a:solidFill>
                          <a:latin typeface="Cambria Math"/>
                        </a:rPr>
                        <m:t>1</m:t>
                      </m:r>
                    </m:oMath>
                  </m:oMathPara>
                </a14:m>
                <a:endParaRPr lang="en-US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81" name="TextBox 8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63794" y="5117390"/>
                <a:ext cx="365806" cy="369332"/>
              </a:xfrm>
              <a:prstGeom prst="rect">
                <a:avLst/>
              </a:prstGeom>
              <a:blipFill>
                <a:blip r:embed="rId2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72248992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7397</TotalTime>
  <Words>2599</Words>
  <Application>Microsoft Office PowerPoint</Application>
  <PresentationFormat>Widescreen</PresentationFormat>
  <Paragraphs>602</Paragraphs>
  <Slides>30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30</vt:i4>
      </vt:variant>
    </vt:vector>
  </HeadingPairs>
  <TitlesOfParts>
    <vt:vector size="41" baseType="lpstr">
      <vt:lpstr>Aptos</vt:lpstr>
      <vt:lpstr>Aptos Display</vt:lpstr>
      <vt:lpstr>Arial</vt:lpstr>
      <vt:lpstr>Calibri</vt:lpstr>
      <vt:lpstr>Calibri Light</vt:lpstr>
      <vt:lpstr>Cambria Math</vt:lpstr>
      <vt:lpstr>Consolas</vt:lpstr>
      <vt:lpstr>Symbol</vt:lpstr>
      <vt:lpstr>Office Theme</vt:lpstr>
      <vt:lpstr>1_Office Theme</vt:lpstr>
      <vt:lpstr>2_Office Theme</vt:lpstr>
      <vt:lpstr>CSE 332 Winter 2026 Lecture 7: Recurrences, Dictionaries, BSTs</vt:lpstr>
      <vt:lpstr>Analysis of Recursive Algorithms</vt:lpstr>
      <vt:lpstr>Recursive List Summation</vt:lpstr>
      <vt:lpstr>Tree Method</vt:lpstr>
      <vt:lpstr>Tree Method Summary: Chip and Conquer</vt:lpstr>
      <vt:lpstr>Tree Method Summary: Divide and Conquer</vt:lpstr>
      <vt:lpstr>Let’s do some more!</vt:lpstr>
      <vt:lpstr>Tree Method</vt:lpstr>
      <vt:lpstr>Tree Method</vt:lpstr>
      <vt:lpstr>Solving T(n)=2T(n/2)+n^2</vt:lpstr>
      <vt:lpstr>Tree Method</vt:lpstr>
      <vt:lpstr>Solving T(n)=2T(n/8)+1</vt:lpstr>
      <vt:lpstr>Finite Geometric Series</vt:lpstr>
      <vt:lpstr>Finite Geometric Series</vt:lpstr>
      <vt:lpstr>Dictionary (Map) ADT</vt:lpstr>
      <vt:lpstr>Naïve attempts</vt:lpstr>
      <vt:lpstr>More Tree “Vocab”</vt:lpstr>
      <vt:lpstr>Name that Traversal!</vt:lpstr>
      <vt:lpstr>Binary Search Tree</vt:lpstr>
      <vt:lpstr>Are these BSTs?</vt:lpstr>
      <vt:lpstr>Aside: Why not use an array?</vt:lpstr>
      <vt:lpstr>Find Operation (recursive)</vt:lpstr>
      <vt:lpstr>Find Operation (iterative)</vt:lpstr>
      <vt:lpstr>Insert Operation (recursive)</vt:lpstr>
      <vt:lpstr>Insert Operation (iterative)</vt:lpstr>
      <vt:lpstr>Delete Operation (iterative)</vt:lpstr>
      <vt:lpstr>Delete – 3 Cases</vt:lpstr>
      <vt:lpstr>Finding the Max and Min</vt:lpstr>
      <vt:lpstr>Delete Operation (iterative)</vt:lpstr>
      <vt:lpstr>Delete Operation (recursive)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Brunelle, Nathan J (njb2b)</dc:creator>
  <cp:lastModifiedBy>Nathan Brunelle</cp:lastModifiedBy>
  <cp:revision>33</cp:revision>
  <dcterms:created xsi:type="dcterms:W3CDTF">2024-06-26T12:44:42Z</dcterms:created>
  <dcterms:modified xsi:type="dcterms:W3CDTF">2026-01-23T01:09:49Z</dcterms:modified>
</cp:coreProperties>
</file>