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5"/>
  </p:notesMasterIdLst>
  <p:sldIdLst>
    <p:sldId id="257" r:id="rId4"/>
    <p:sldId id="426" r:id="rId5"/>
    <p:sldId id="453" r:id="rId6"/>
    <p:sldId id="306" r:id="rId7"/>
    <p:sldId id="307" r:id="rId8"/>
    <p:sldId id="455" r:id="rId9"/>
    <p:sldId id="407" r:id="rId10"/>
    <p:sldId id="456" r:id="rId11"/>
    <p:sldId id="457" r:id="rId12"/>
    <p:sldId id="385" r:id="rId13"/>
    <p:sldId id="458" r:id="rId14"/>
    <p:sldId id="465" r:id="rId15"/>
    <p:sldId id="466" r:id="rId16"/>
    <p:sldId id="459" r:id="rId17"/>
    <p:sldId id="460" r:id="rId18"/>
    <p:sldId id="461" r:id="rId19"/>
    <p:sldId id="462" r:id="rId20"/>
    <p:sldId id="463" r:id="rId21"/>
    <p:sldId id="464" r:id="rId22"/>
    <p:sldId id="358" r:id="rId23"/>
    <p:sldId id="35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4-06-26T17:24:58.0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26141 12453 0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AFC52-F46C-4845-B64D-0DCC1AECCCC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97389-0441-4D4C-B013-3AC3B336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64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97389-0441-4D4C-B013-3AC3B33670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6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EEDFD-05A3-AB2C-28EA-1F10E5D21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A4A9E-A38E-8FAD-4725-63270224C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024BA-3F6E-B600-8DEF-F5B8815AD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1B921-02AB-A8AB-A0C8-655556AFE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ED915-48D5-56D7-32CC-399EFE7FE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8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77187-FA0C-1996-5F4B-01C6D21DC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C32157-1E29-206A-A4D1-E079FFF5C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ED6E6-27DC-9868-8ED6-B497F6664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E3647-A949-3CDF-67EE-AB590EDC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6DF69-C102-21BC-88B3-80F4E212C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3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9C123A-D9AF-475A-C065-C2FA159642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27EB4-E58B-3FD3-E171-2FF9248A2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A4642-AEF9-1A45-F614-49CABD0DF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41C59-45AB-EDDF-36FA-E3E263F9F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E2C6A-7AA0-08EE-B17B-CA0D2FF9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72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56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43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50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4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94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71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11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5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CF38B-CB5A-B13E-F5D7-2DA1A6B9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E2621-C1D2-6EA5-9C00-AD4D21D63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B215E-AE4B-9861-F145-FDA28262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EC039-B059-ECCC-530A-3AB6CB0A1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BEA18-99AF-5466-77A2-2ED025B81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95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40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53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64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545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055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97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64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781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232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4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A553B-F670-1604-5051-C69575AB0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F92DB-5E7F-F49E-F5A2-4CD71172F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1753E-851C-6254-0D25-2F887273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E8AB3-1264-7FDE-D829-8552CB0E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85CDF-C478-A7EF-68E9-A9B03181D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934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11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90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690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6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64F7-D59E-B01A-8BD5-00384E22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2F09C-F9B9-2C50-7C6F-29C1255161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A614B-6667-7695-5A04-2F636199B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CB1E8-E8EC-EC48-AC56-00B0294D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72EA3-CE48-C170-7657-2D913ED3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736BE-3261-CE4F-7435-03969F8E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4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765F-128C-5F4B-4E20-D385D2B4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B8912-9AF9-E09C-E9BF-C1A235440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7D6C8-55A2-957D-7F4E-CC7BCF01E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7549B-8BC6-6148-ACAA-049554DFE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C1610D-E8FB-B2C8-5980-6848B27C4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98579-8216-620D-1649-3AF68889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47186D-AE3C-BCC2-5CC7-DFDB1E9C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D3C042-93EE-DFEB-EB11-59AE48DBB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993B1-B34F-DEF0-36F0-9044F5D7D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52A602-329F-B48E-59DF-A750E7867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83EDF7-DE2E-A73E-8F31-9D5E4D89C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12E61-B33E-641F-586B-715580997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9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A244B7-1B24-A316-4AE0-092CD30B9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AF25EA-9B44-0E03-1033-8525546E0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25D09-469B-22B7-3367-45C141A2F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6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21B2F-B9E6-9510-4D05-E3D54924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FE975-5B17-DA24-6CEB-DC943E8B8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5A351-A381-B7DE-629A-344A18790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DD2EF-7CF7-DD3F-F641-183E8B2B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85405-E07D-ACE1-4750-3CCE6C35E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E168D-7644-1D4C-5394-64379655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4801B-B60C-BB23-B536-10DDE66CB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861CE-32FE-1378-773F-41832B9FF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2144C-D26D-D14D-26EE-59C3FC1E5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EF677-D138-7015-213C-2BB3F4A73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190E5-FB64-35C9-62D3-131BE3315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729FB-47F6-106B-7BD5-F02031036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7B289-BD5E-5EED-C530-FE49EC1FB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5310A-CDE1-6296-A6C7-FAD4EBB46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30977-A77A-05DC-ACE8-6F1D91538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FB5B7B-F51D-4CAE-B141-34246E39C0D6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C77BE-A1DA-9A34-23FB-D1B3BF2A8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A4270-8225-31C5-8BCA-531C6C5C8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5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3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28AD1-28C6-4DBC-B0D5-638143145F9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1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w.edu/33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13" Type="http://schemas.openxmlformats.org/officeDocument/2006/relationships/image" Target="../media/image360.png"/><Relationship Id="rId18" Type="http://schemas.openxmlformats.org/officeDocument/2006/relationships/image" Target="../media/image210.png"/><Relationship Id="rId3" Type="http://schemas.openxmlformats.org/officeDocument/2006/relationships/image" Target="../media/image261.png"/><Relationship Id="rId21" Type="http://schemas.openxmlformats.org/officeDocument/2006/relationships/image" Target="../media/image250.png"/><Relationship Id="rId7" Type="http://schemas.openxmlformats.org/officeDocument/2006/relationships/image" Target="../media/image300.png"/><Relationship Id="rId12" Type="http://schemas.openxmlformats.org/officeDocument/2006/relationships/image" Target="../media/image350.png"/><Relationship Id="rId17" Type="http://schemas.openxmlformats.org/officeDocument/2006/relationships/image" Target="../media/image200.png"/><Relationship Id="rId2" Type="http://schemas.openxmlformats.org/officeDocument/2006/relationships/image" Target="../media/image1000.png"/><Relationship Id="rId16" Type="http://schemas.openxmlformats.org/officeDocument/2006/relationships/image" Target="../media/image190.png"/><Relationship Id="rId20" Type="http://schemas.openxmlformats.org/officeDocument/2006/relationships/image" Target="../media/image230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80.png"/><Relationship Id="rId11" Type="http://schemas.openxmlformats.org/officeDocument/2006/relationships/image" Target="../media/image340.png"/><Relationship Id="rId24" Type="http://schemas.openxmlformats.org/officeDocument/2006/relationships/image" Target="../media/image46.png"/><Relationship Id="rId5" Type="http://schemas.openxmlformats.org/officeDocument/2006/relationships/image" Target="../media/image170.png"/><Relationship Id="rId15" Type="http://schemas.openxmlformats.org/officeDocument/2006/relationships/image" Target="../media/image38.png"/><Relationship Id="rId23" Type="http://schemas.openxmlformats.org/officeDocument/2006/relationships/image" Target="../media/image45.png"/><Relationship Id="rId10" Type="http://schemas.openxmlformats.org/officeDocument/2006/relationships/image" Target="../media/image330.png"/><Relationship Id="rId19" Type="http://schemas.openxmlformats.org/officeDocument/2006/relationships/image" Target="../media/image220.png"/><Relationship Id="rId4" Type="http://schemas.openxmlformats.org/officeDocument/2006/relationships/image" Target="../media/image271.png"/><Relationship Id="rId9" Type="http://schemas.openxmlformats.org/officeDocument/2006/relationships/image" Target="../media/image320.png"/><Relationship Id="rId14" Type="http://schemas.openxmlformats.org/officeDocument/2006/relationships/image" Target="../media/image370.png"/><Relationship Id="rId22" Type="http://schemas.openxmlformats.org/officeDocument/2006/relationships/image" Target="../media/image27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13" Type="http://schemas.openxmlformats.org/officeDocument/2006/relationships/image" Target="../media/image360.png"/><Relationship Id="rId18" Type="http://schemas.openxmlformats.org/officeDocument/2006/relationships/image" Target="../media/image47.png"/><Relationship Id="rId3" Type="http://schemas.openxmlformats.org/officeDocument/2006/relationships/image" Target="../media/image261.png"/><Relationship Id="rId21" Type="http://schemas.openxmlformats.org/officeDocument/2006/relationships/image" Target="../media/image50.png"/><Relationship Id="rId7" Type="http://schemas.openxmlformats.org/officeDocument/2006/relationships/image" Target="../media/image300.png"/><Relationship Id="rId12" Type="http://schemas.openxmlformats.org/officeDocument/2006/relationships/image" Target="../media/image350.png"/><Relationship Id="rId17" Type="http://schemas.openxmlformats.org/officeDocument/2006/relationships/image" Target="../media/image44.png"/><Relationship Id="rId2" Type="http://schemas.openxmlformats.org/officeDocument/2006/relationships/image" Target="../media/image40.png"/><Relationship Id="rId16" Type="http://schemas.openxmlformats.org/officeDocument/2006/relationships/image" Target="../media/image43.png"/><Relationship Id="rId20" Type="http://schemas.openxmlformats.org/officeDocument/2006/relationships/image" Target="../media/image49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2.png"/><Relationship Id="rId11" Type="http://schemas.openxmlformats.org/officeDocument/2006/relationships/image" Target="../media/image340.png"/><Relationship Id="rId24" Type="http://schemas.openxmlformats.org/officeDocument/2006/relationships/image" Target="../media/image46.png"/><Relationship Id="rId5" Type="http://schemas.openxmlformats.org/officeDocument/2006/relationships/image" Target="../media/image41.png"/><Relationship Id="rId15" Type="http://schemas.openxmlformats.org/officeDocument/2006/relationships/image" Target="../media/image38.png"/><Relationship Id="rId23" Type="http://schemas.openxmlformats.org/officeDocument/2006/relationships/image" Target="../media/image45.png"/><Relationship Id="rId10" Type="http://schemas.openxmlformats.org/officeDocument/2006/relationships/image" Target="../media/image330.png"/><Relationship Id="rId19" Type="http://schemas.openxmlformats.org/officeDocument/2006/relationships/image" Target="../media/image48.png"/><Relationship Id="rId4" Type="http://schemas.openxmlformats.org/officeDocument/2006/relationships/image" Target="../media/image271.png"/><Relationship Id="rId9" Type="http://schemas.openxmlformats.org/officeDocument/2006/relationships/image" Target="../media/image320.png"/><Relationship Id="rId14" Type="http://schemas.openxmlformats.org/officeDocument/2006/relationships/image" Target="../media/image370.png"/><Relationship Id="rId22" Type="http://schemas.openxmlformats.org/officeDocument/2006/relationships/image" Target="../media/image5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13" Type="http://schemas.openxmlformats.org/officeDocument/2006/relationships/image" Target="../media/image360.png"/><Relationship Id="rId18" Type="http://schemas.openxmlformats.org/officeDocument/2006/relationships/image" Target="../media/image590.png"/><Relationship Id="rId3" Type="http://schemas.openxmlformats.org/officeDocument/2006/relationships/image" Target="../media/image54.png"/><Relationship Id="rId21" Type="http://schemas.openxmlformats.org/officeDocument/2006/relationships/image" Target="../media/image620.png"/><Relationship Id="rId7" Type="http://schemas.openxmlformats.org/officeDocument/2006/relationships/image" Target="../media/image300.png"/><Relationship Id="rId12" Type="http://schemas.openxmlformats.org/officeDocument/2006/relationships/image" Target="../media/image350.png"/><Relationship Id="rId17" Type="http://schemas.openxmlformats.org/officeDocument/2006/relationships/image" Target="../media/image58.png"/><Relationship Id="rId2" Type="http://schemas.openxmlformats.org/officeDocument/2006/relationships/image" Target="../media/image53.png"/><Relationship Id="rId16" Type="http://schemas.openxmlformats.org/officeDocument/2006/relationships/image" Target="../media/image57.png"/><Relationship Id="rId20" Type="http://schemas.openxmlformats.org/officeDocument/2006/relationships/image" Target="../media/image611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6.png"/><Relationship Id="rId11" Type="http://schemas.openxmlformats.org/officeDocument/2006/relationships/image" Target="../media/image340.png"/><Relationship Id="rId24" Type="http://schemas.openxmlformats.org/officeDocument/2006/relationships/image" Target="../media/image46.png"/><Relationship Id="rId5" Type="http://schemas.openxmlformats.org/officeDocument/2006/relationships/image" Target="../media/image55.png"/><Relationship Id="rId15" Type="http://schemas.openxmlformats.org/officeDocument/2006/relationships/image" Target="../media/image38.png"/><Relationship Id="rId23" Type="http://schemas.openxmlformats.org/officeDocument/2006/relationships/image" Target="../media/image45.png"/><Relationship Id="rId10" Type="http://schemas.openxmlformats.org/officeDocument/2006/relationships/image" Target="../media/image330.png"/><Relationship Id="rId19" Type="http://schemas.openxmlformats.org/officeDocument/2006/relationships/image" Target="../media/image600.png"/><Relationship Id="rId4" Type="http://schemas.openxmlformats.org/officeDocument/2006/relationships/image" Target="../media/image271.png"/><Relationship Id="rId9" Type="http://schemas.openxmlformats.org/officeDocument/2006/relationships/image" Target="../media/image320.png"/><Relationship Id="rId14" Type="http://schemas.openxmlformats.org/officeDocument/2006/relationships/image" Target="../media/image370.png"/><Relationship Id="rId22" Type="http://schemas.openxmlformats.org/officeDocument/2006/relationships/image" Target="../media/image6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350.png"/><Relationship Id="rId18" Type="http://schemas.openxmlformats.org/officeDocument/2006/relationships/image" Target="../media/image78.png"/><Relationship Id="rId3" Type="http://schemas.openxmlformats.org/officeDocument/2006/relationships/image" Target="../media/image68.png"/><Relationship Id="rId21" Type="http://schemas.openxmlformats.org/officeDocument/2006/relationships/image" Target="../media/image81.png"/><Relationship Id="rId7" Type="http://schemas.openxmlformats.org/officeDocument/2006/relationships/image" Target="../media/image71.png"/><Relationship Id="rId12" Type="http://schemas.openxmlformats.org/officeDocument/2006/relationships/image" Target="../media/image76.png"/><Relationship Id="rId17" Type="http://schemas.openxmlformats.org/officeDocument/2006/relationships/image" Target="../media/image77.png"/><Relationship Id="rId25" Type="http://schemas.openxmlformats.org/officeDocument/2006/relationships/image" Target="../media/image46.png"/><Relationship Id="rId2" Type="http://schemas.openxmlformats.org/officeDocument/2006/relationships/image" Target="../media/image67.png"/><Relationship Id="rId16" Type="http://schemas.openxmlformats.org/officeDocument/2006/relationships/image" Target="../media/image38.png"/><Relationship Id="rId20" Type="http://schemas.openxmlformats.org/officeDocument/2006/relationships/image" Target="../media/image80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0.png"/><Relationship Id="rId11" Type="http://schemas.openxmlformats.org/officeDocument/2006/relationships/image" Target="../media/image75.png"/><Relationship Id="rId24" Type="http://schemas.openxmlformats.org/officeDocument/2006/relationships/image" Target="../media/image45.png"/><Relationship Id="rId5" Type="http://schemas.openxmlformats.org/officeDocument/2006/relationships/image" Target="../media/image69.png"/><Relationship Id="rId15" Type="http://schemas.openxmlformats.org/officeDocument/2006/relationships/image" Target="../media/image370.png"/><Relationship Id="rId23" Type="http://schemas.openxmlformats.org/officeDocument/2006/relationships/image" Target="../media/image83.png"/><Relationship Id="rId10" Type="http://schemas.openxmlformats.org/officeDocument/2006/relationships/image" Target="../media/image74.png"/><Relationship Id="rId19" Type="http://schemas.openxmlformats.org/officeDocument/2006/relationships/image" Target="../media/image79.png"/><Relationship Id="rId4" Type="http://schemas.openxmlformats.org/officeDocument/2006/relationships/image" Target="../media/image271.png"/><Relationship Id="rId9" Type="http://schemas.openxmlformats.org/officeDocument/2006/relationships/image" Target="../media/image73.png"/><Relationship Id="rId14" Type="http://schemas.openxmlformats.org/officeDocument/2006/relationships/image" Target="../media/image360.png"/><Relationship Id="rId22" Type="http://schemas.openxmlformats.org/officeDocument/2006/relationships/image" Target="../media/image8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0.png"/><Relationship Id="rId3" Type="http://schemas.openxmlformats.org/officeDocument/2006/relationships/image" Target="../media/image910.png"/><Relationship Id="rId7" Type="http://schemas.openxmlformats.org/officeDocument/2006/relationships/image" Target="../media/image1110.png"/><Relationship Id="rId2" Type="http://schemas.openxmlformats.org/officeDocument/2006/relationships/image" Target="../media/image811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710.png"/><Relationship Id="rId11" Type="http://schemas.openxmlformats.org/officeDocument/2006/relationships/image" Target="../media/image163.png"/><Relationship Id="rId5" Type="http://schemas.openxmlformats.org/officeDocument/2006/relationships/image" Target="../media/image1700.png"/><Relationship Id="rId10" Type="http://schemas.openxmlformats.org/officeDocument/2006/relationships/image" Target="../media/image1410.png"/><Relationship Id="rId4" Type="http://schemas.openxmlformats.org/officeDocument/2006/relationships/image" Target="../media/image1010.png"/><Relationship Id="rId9" Type="http://schemas.openxmlformats.org/officeDocument/2006/relationships/image" Target="../media/image131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0.png"/><Relationship Id="rId3" Type="http://schemas.openxmlformats.org/officeDocument/2006/relationships/image" Target="../media/image811.png"/><Relationship Id="rId7" Type="http://schemas.openxmlformats.org/officeDocument/2006/relationships/image" Target="../media/image1210.png"/><Relationship Id="rId2" Type="http://schemas.openxmlformats.org/officeDocument/2006/relationships/image" Target="../media/image710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110.png"/><Relationship Id="rId11" Type="http://schemas.openxmlformats.org/officeDocument/2006/relationships/image" Target="../media/image163.png"/><Relationship Id="rId5" Type="http://schemas.openxmlformats.org/officeDocument/2006/relationships/image" Target="../media/image1010.png"/><Relationship Id="rId10" Type="http://schemas.openxmlformats.org/officeDocument/2006/relationships/image" Target="../media/image155.png"/><Relationship Id="rId4" Type="http://schemas.openxmlformats.org/officeDocument/2006/relationships/image" Target="../media/image910.png"/><Relationship Id="rId9" Type="http://schemas.openxmlformats.org/officeDocument/2006/relationships/image" Target="../media/image14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0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png"/><Relationship Id="rId3" Type="http://schemas.openxmlformats.org/officeDocument/2006/relationships/image" Target="../media/image1400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71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15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8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11" Type="http://schemas.openxmlformats.org/officeDocument/2006/relationships/image" Target="../media/image24.png"/><Relationship Id="rId5" Type="http://schemas.openxmlformats.org/officeDocument/2006/relationships/image" Target="../media/image10.png"/><Relationship Id="rId10" Type="http://schemas.openxmlformats.org/officeDocument/2006/relationships/image" Target="../media/image23.png"/><Relationship Id="rId4" Type="http://schemas.openxmlformats.org/officeDocument/2006/relationships/image" Target="../media/image9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customXml" Target="../ink/ink1.xml"/><Relationship Id="rId3" Type="http://schemas.openxmlformats.org/officeDocument/2006/relationships/image" Target="../media/image27.png"/><Relationship Id="rId7" Type="http://schemas.openxmlformats.org/officeDocument/2006/relationships/image" Target="../media/image21.png"/><Relationship Id="rId12" Type="http://schemas.openxmlformats.org/officeDocument/2006/relationships/image" Target="../media/image3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1.png"/><Relationship Id="rId11" Type="http://schemas.openxmlformats.org/officeDocument/2006/relationships/image" Target="../media/image32.png"/><Relationship Id="rId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28.png"/><Relationship Id="rId9" Type="http://schemas.openxmlformats.org/officeDocument/2006/relationships/image" Target="../media/image23.png"/><Relationship Id="rId14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CSE 332 Winter 2026</a:t>
            </a:r>
            <a:b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Lecture 6: Recurrences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3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2048" b="-3012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229600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6579" b="-1578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222613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222613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8491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3506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350672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3506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350673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3506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350672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3506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350673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3506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350673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3506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350673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3506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350673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012C2DE-48D7-4255-8090-ED57B66C05A8}"/>
              </a:ext>
            </a:extLst>
          </p:cNvPr>
          <p:cNvSpPr/>
          <p:nvPr/>
        </p:nvSpPr>
        <p:spPr>
          <a:xfrm>
            <a:off x="304801" y="1463359"/>
            <a:ext cx="2602580" cy="639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 box represents a problem instance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7C56E80-DC90-4EC4-92E0-C4399C5085E9}"/>
              </a:ext>
            </a:extLst>
          </p:cNvPr>
          <p:cNvSpPr/>
          <p:nvPr/>
        </p:nvSpPr>
        <p:spPr>
          <a:xfrm>
            <a:off x="304801" y="2129739"/>
            <a:ext cx="2602580" cy="811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Blue value represents time spent at that level of recursion</a:t>
            </a:r>
          </a:p>
        </p:txBody>
      </p:sp>
    </p:spTree>
    <p:extLst>
      <p:ext uri="{BB962C8B-B14F-4D97-AF65-F5344CB8AC3E}">
        <p14:creationId xmlns:p14="http://schemas.microsoft.com/office/powerpoint/2010/main" val="99370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  <p:bldP spid="43" grpId="0"/>
      <p:bldP spid="44" grpId="0" animBg="1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/>
      <p:bldP spid="61" grpId="0" animBg="1"/>
      <p:bldP spid="62" grpId="0" animBg="1"/>
      <p:bldP spid="63" grpId="0" animBg="1"/>
      <p:bldP spid="64" grpId="0"/>
      <p:bldP spid="66" grpId="0"/>
      <p:bldP spid="67" grpId="0"/>
      <p:bldP spid="68" grpId="0"/>
      <p:bldP spid="70" grpId="0"/>
      <p:bldP spid="71" grpId="0"/>
      <p:bldP spid="72" grpId="0"/>
      <p:bldP spid="74" grpId="0"/>
      <p:bldP spid="75" grpId="0"/>
      <p:bldP spid="77" grpId="0"/>
      <p:bldP spid="78" grpId="0"/>
      <p:bldP spid="80" grpId="0"/>
      <p:bldP spid="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AE782-C07E-8C9D-F03B-E1555654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List Summation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⋅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func>
                                    <m:func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 b="0" i="0" smtClean="0">
                                              <a:latin typeface="Cambria Math" panose="02040503050406030204" pitchFamily="18" charset="0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func>
                                </m:sup>
                              </m:sSup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𝑐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b="-1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250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3FB1-2024-3C2F-82C7-A570445A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 Summary: Chip and Conquer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E1F56D-397B-4864-2127-448D2A1008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13714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Recurrence looks like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Use the recurrence to draw a tree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branching factor of the tree (e.g.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 then it’s a binary tree)</a:t>
                </a:r>
              </a:p>
              <a:p>
                <a:pPr lvl="1"/>
                <a:r>
                  <a:rPr lang="en-US" dirty="0"/>
                  <a:t>Subtract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from the parent’s input size to get children’s input size</a:t>
                </a:r>
              </a:p>
              <a:p>
                <a:pPr lvl="1"/>
                <a:r>
                  <a:rPr lang="en-US" dirty="0"/>
                  <a:t>Work done per node is given by applying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to that node’s input size</a:t>
                </a:r>
              </a:p>
              <a:p>
                <a:pPr lvl="1"/>
                <a:r>
                  <a:rPr lang="en-US" dirty="0"/>
                  <a:t>Height of the tree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Because that is the number of times we must subtract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reaching a base case</a:t>
                </a:r>
              </a:p>
              <a:p>
                <a:pPr lvl="2"/>
                <a:r>
                  <a:rPr lang="en-US" dirty="0"/>
                  <a:t>Answer to the question “how many times must we subtract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we reach 0?”</a:t>
                </a:r>
              </a:p>
              <a:p>
                <a:pPr lvl="3"/>
                <a:r>
                  <a:rPr lang="en-US" dirty="0"/>
                  <a:t>Any base case is a constant, so to reach a larger value would just be a constant change</a:t>
                </a:r>
              </a:p>
              <a:p>
                <a:r>
                  <a:rPr lang="en-US" dirty="0"/>
                  <a:t>Use the tree to express running time as a series</a:t>
                </a:r>
              </a:p>
              <a:p>
                <a:pPr lvl="1"/>
                <a:r>
                  <a:rPr lang="en-US" dirty="0"/>
                  <a:t>Adding work done for each node level-by-level</a:t>
                </a:r>
              </a:p>
              <a:p>
                <a:pPr lvl="1"/>
                <a:r>
                  <a:rPr lang="en-US" dirty="0"/>
                  <a:t>Identify a pattern to express work done at level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Write a series using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up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Solve the series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E1F56D-397B-4864-2127-448D2A1008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13714"/>
              </a:xfrm>
              <a:blipFill>
                <a:blip r:embed="rId2"/>
                <a:stretch>
                  <a:fillRect l="-928" t="-31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3540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150C5-7F4C-B114-9C6D-551C73509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44591-7216-6863-6ED7-569C0FEE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 Summary: Divide and Conquer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A3A40D-EE5F-5E3C-882C-C1065A9985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2365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Recurrence looks like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Use the recurrence to draw a tree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branching factor of the tree (e.g.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 then it’s a binary tree)</a:t>
                </a:r>
              </a:p>
              <a:p>
                <a:pPr lvl="1"/>
                <a:r>
                  <a:rPr lang="en-US" dirty="0"/>
                  <a:t>Divide the parent’s input size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to get children’s input size</a:t>
                </a:r>
              </a:p>
              <a:p>
                <a:pPr lvl="1"/>
                <a:r>
                  <a:rPr lang="en-US" dirty="0"/>
                  <a:t>Work done per node is given by applying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to that node’s input size</a:t>
                </a:r>
              </a:p>
              <a:p>
                <a:pPr lvl="1"/>
                <a:r>
                  <a:rPr lang="en-US" dirty="0"/>
                  <a:t>Height of the tree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Because that is the number of times we must divide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reaching a base case</a:t>
                </a:r>
              </a:p>
              <a:p>
                <a:pPr lvl="2"/>
                <a:r>
                  <a:rPr lang="en-US" dirty="0"/>
                  <a:t>Answer to the question “how many times must we divide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we reach 1?”</a:t>
                </a:r>
              </a:p>
              <a:p>
                <a:pPr lvl="3"/>
                <a:r>
                  <a:rPr lang="en-US" dirty="0"/>
                  <a:t>Any base case is a constant, so to reach a larger value would just be a constant change</a:t>
                </a:r>
              </a:p>
              <a:p>
                <a:r>
                  <a:rPr lang="en-US" dirty="0"/>
                  <a:t>Use the tree to express running time as a series</a:t>
                </a:r>
              </a:p>
              <a:p>
                <a:pPr lvl="1"/>
                <a:r>
                  <a:rPr lang="en-US" dirty="0"/>
                  <a:t>Adding work done for each node level-by-level</a:t>
                </a:r>
              </a:p>
              <a:p>
                <a:pPr lvl="1"/>
                <a:r>
                  <a:rPr lang="en-US" dirty="0"/>
                  <a:t>Identify a pattern to express work done at level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as a function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Write a series using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up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  <a:p>
                <a:r>
                  <a:rPr lang="en-US" dirty="0"/>
                  <a:t>Solve the series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A3A40D-EE5F-5E3C-882C-C1065A9985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23653"/>
              </a:xfrm>
              <a:blipFill>
                <a:blip r:embed="rId2"/>
                <a:stretch>
                  <a:fillRect l="-928" t="-1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1027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52AD-3F4C-DE42-5E30-D2A783AB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some more!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9C023E-2A8A-B7C5-6C27-1E2A5B41D7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each, assume the base case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9C023E-2A8A-B7C5-6C27-1E2A5B41D7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7975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4458" b="-277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229600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6579" b="-1578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253391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253391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8491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3745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3745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374590" cy="56489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374590" cy="56489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374590" cy="56489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374590" cy="56489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b="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374590" cy="56489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374590" cy="564898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012C2DE-48D7-4255-8090-ED57B66C05A8}"/>
              </a:ext>
            </a:extLst>
          </p:cNvPr>
          <p:cNvSpPr/>
          <p:nvPr/>
        </p:nvSpPr>
        <p:spPr>
          <a:xfrm>
            <a:off x="304801" y="1463359"/>
            <a:ext cx="2602580" cy="639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 box represents a problem instance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7C56E80-DC90-4EC4-92E0-C4399C5085E9}"/>
              </a:ext>
            </a:extLst>
          </p:cNvPr>
          <p:cNvSpPr/>
          <p:nvPr/>
        </p:nvSpPr>
        <p:spPr>
          <a:xfrm>
            <a:off x="304801" y="2129739"/>
            <a:ext cx="2602580" cy="811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Blue value represents time spent at that level of recursion</a:t>
            </a:r>
          </a:p>
        </p:txBody>
      </p:sp>
    </p:spTree>
    <p:extLst>
      <p:ext uri="{BB962C8B-B14F-4D97-AF65-F5344CB8AC3E}">
        <p14:creationId xmlns:p14="http://schemas.microsoft.com/office/powerpoint/2010/main" val="2539101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??</m:t>
                    </m:r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4458" b="-277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395065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5732" b="-1719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395994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395994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??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8491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4819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48192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48192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481927" cy="6463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48192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481927" cy="64633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49404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494046" cy="64812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49404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494046" cy="64812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49404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b="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494046" cy="64812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494045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494045" cy="648126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012C2DE-48D7-4255-8090-ED57B66C05A8}"/>
              </a:ext>
            </a:extLst>
          </p:cNvPr>
          <p:cNvSpPr/>
          <p:nvPr/>
        </p:nvSpPr>
        <p:spPr>
          <a:xfrm>
            <a:off x="304801" y="1463359"/>
            <a:ext cx="2602580" cy="639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 box represents a problem instance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7C56E80-DC90-4EC4-92E0-C4399C5085E9}"/>
              </a:ext>
            </a:extLst>
          </p:cNvPr>
          <p:cNvSpPr/>
          <p:nvPr/>
        </p:nvSpPr>
        <p:spPr>
          <a:xfrm>
            <a:off x="304801" y="2129739"/>
            <a:ext cx="2602580" cy="811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Blue value represents time spent at that level of recursion</a:t>
            </a:r>
          </a:p>
        </p:txBody>
      </p:sp>
    </p:spTree>
    <p:extLst>
      <p:ext uri="{BB962C8B-B14F-4D97-AF65-F5344CB8AC3E}">
        <p14:creationId xmlns:p14="http://schemas.microsoft.com/office/powerpoint/2010/main" val="722489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Solving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⋅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4962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2048" b="-3012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395065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5732" b="-1719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241721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241721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365806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36580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365806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365806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365806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b="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365806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012C2DE-48D7-4255-8090-ED57B66C05A8}"/>
              </a:ext>
            </a:extLst>
          </p:cNvPr>
          <p:cNvSpPr/>
          <p:nvPr/>
        </p:nvSpPr>
        <p:spPr>
          <a:xfrm>
            <a:off x="304801" y="1463359"/>
            <a:ext cx="2602580" cy="639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 box represents a problem instance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7C56E80-DC90-4EC4-92E0-C4399C5085E9}"/>
              </a:ext>
            </a:extLst>
          </p:cNvPr>
          <p:cNvSpPr/>
          <p:nvPr/>
        </p:nvSpPr>
        <p:spPr>
          <a:xfrm>
            <a:off x="304801" y="2129739"/>
            <a:ext cx="2602580" cy="811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Blue value represents time spent at that level of recursion</a:t>
            </a:r>
          </a:p>
        </p:txBody>
      </p:sp>
    </p:spTree>
    <p:extLst>
      <p:ext uri="{BB962C8B-B14F-4D97-AF65-F5344CB8AC3E}">
        <p14:creationId xmlns:p14="http://schemas.microsoft.com/office/powerpoint/2010/main" val="2970216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Solving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func>
                                    <m:func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 b="0" i="0" smtClean="0">
                                              <a:latin typeface="Cambria Math" panose="02040503050406030204" pitchFamily="18" charset="0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8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func>
                                </m:sup>
                              </m:sSup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func>
                            <m:func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unc>
                            <m:func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37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A4C94-F173-BE79-8469-02F227EC3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Binary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B7A4A-B366-CC17-877C-2EB95A8A5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boolean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binarySearch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List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Integer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&gt;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k){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binarySearch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k, </a:t>
            </a:r>
            <a:r>
              <a:rPr lang="en-US" b="0" dirty="0">
                <a:solidFill>
                  <a:srgbClr val="098658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lst.size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boolean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binarySearch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List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Integer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&gt;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k,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start,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end){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(start == end)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false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mid = start + (end-start)/</a:t>
            </a:r>
            <a:r>
              <a:rPr lang="en-US" b="0" dirty="0">
                <a:solidFill>
                  <a:srgbClr val="098658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lst.get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(mid) == k){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true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}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lst.get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(mid) &gt; k){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binarySearch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k, start, mid);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}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binarySearch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k, mid+</a:t>
            </a:r>
            <a:r>
              <a:rPr lang="en-US" b="0" dirty="0">
                <a:solidFill>
                  <a:srgbClr val="098658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end);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}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BC88654-239A-44AE-D715-B2925B4A1F94}"/>
              </a:ext>
            </a:extLst>
          </p:cNvPr>
          <p:cNvGrpSpPr/>
          <p:nvPr/>
        </p:nvGrpSpPr>
        <p:grpSpPr>
          <a:xfrm>
            <a:off x="6908800" y="1040108"/>
            <a:ext cx="5283200" cy="907778"/>
            <a:chOff x="6908800" y="1040108"/>
            <a:chExt cx="5283200" cy="9077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6176971-CE8E-F718-7F77-E9162D17D650}"/>
                </a:ext>
              </a:extLst>
            </p:cNvPr>
            <p:cNvGrpSpPr/>
            <p:nvPr/>
          </p:nvGrpSpPr>
          <p:grpSpPr>
            <a:xfrm>
              <a:off x="6908800" y="1419566"/>
              <a:ext cx="5283200" cy="528320"/>
              <a:chOff x="1681480" y="5462905"/>
              <a:chExt cx="5283200" cy="528320"/>
            </a:xfrm>
            <a:solidFill>
              <a:schemeClr val="bg1"/>
            </a:solidFill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44C80AB-88F8-15C5-0103-53AE186760CB}"/>
                  </a:ext>
                </a:extLst>
              </p:cNvPr>
              <p:cNvSpPr/>
              <p:nvPr/>
            </p:nvSpPr>
            <p:spPr>
              <a:xfrm>
                <a:off x="379476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324360B-2F37-69A1-7E37-A806252CB4F7}"/>
                  </a:ext>
                </a:extLst>
              </p:cNvPr>
              <p:cNvSpPr/>
              <p:nvPr/>
            </p:nvSpPr>
            <p:spPr>
              <a:xfrm>
                <a:off x="432308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0E67EE8-8B93-1B19-5019-F36B0BD7BF61}"/>
                  </a:ext>
                </a:extLst>
              </p:cNvPr>
              <p:cNvSpPr/>
              <p:nvPr/>
            </p:nvSpPr>
            <p:spPr>
              <a:xfrm>
                <a:off x="485140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793D5AC-F3F1-9BA4-E366-21CB89ECB4FE}"/>
                  </a:ext>
                </a:extLst>
              </p:cNvPr>
              <p:cNvSpPr/>
              <p:nvPr/>
            </p:nvSpPr>
            <p:spPr>
              <a:xfrm>
                <a:off x="537972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B126A6B-FFB4-A2F6-C119-A222B732EF3F}"/>
                  </a:ext>
                </a:extLst>
              </p:cNvPr>
              <p:cNvSpPr/>
              <p:nvPr/>
            </p:nvSpPr>
            <p:spPr>
              <a:xfrm>
                <a:off x="326644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6CBE4FA-461E-32AF-1F21-B77F03699717}"/>
                  </a:ext>
                </a:extLst>
              </p:cNvPr>
              <p:cNvSpPr/>
              <p:nvPr/>
            </p:nvSpPr>
            <p:spPr>
              <a:xfrm>
                <a:off x="273812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B537B33-5DD0-844B-4DE2-FACCCA75DC39}"/>
                  </a:ext>
                </a:extLst>
              </p:cNvPr>
              <p:cNvSpPr/>
              <p:nvPr/>
            </p:nvSpPr>
            <p:spPr>
              <a:xfrm>
                <a:off x="220980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80871E1-A9B9-68FB-9BE8-F1C631E2D52A}"/>
                  </a:ext>
                </a:extLst>
              </p:cNvPr>
              <p:cNvSpPr/>
              <p:nvPr/>
            </p:nvSpPr>
            <p:spPr>
              <a:xfrm>
                <a:off x="590804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8C3F77D-A3EF-58B8-E3C7-32E1697528F8}"/>
                  </a:ext>
                </a:extLst>
              </p:cNvPr>
              <p:cNvSpPr/>
              <p:nvPr/>
            </p:nvSpPr>
            <p:spPr>
              <a:xfrm>
                <a:off x="168148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49D9353-0FA0-020E-1D1E-349C1C971276}"/>
                  </a:ext>
                </a:extLst>
              </p:cNvPr>
              <p:cNvSpPr/>
              <p:nvPr/>
            </p:nvSpPr>
            <p:spPr>
              <a:xfrm>
                <a:off x="6436360" y="5462905"/>
                <a:ext cx="528320" cy="5283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00AD036-AEEA-337E-F743-27B6259BCAC9}"/>
                </a:ext>
              </a:extLst>
            </p:cNvPr>
            <p:cNvGrpSpPr/>
            <p:nvPr/>
          </p:nvGrpSpPr>
          <p:grpSpPr>
            <a:xfrm>
              <a:off x="6908800" y="1040108"/>
              <a:ext cx="5283200" cy="528320"/>
              <a:chOff x="1681480" y="5462905"/>
              <a:chExt cx="5283200" cy="52832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9956A8D-5179-312E-01CA-A027B4BE4CD7}"/>
                  </a:ext>
                </a:extLst>
              </p:cNvPr>
              <p:cNvSpPr/>
              <p:nvPr/>
            </p:nvSpPr>
            <p:spPr>
              <a:xfrm>
                <a:off x="379476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75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53B6828-1075-6CA6-379F-1141B90E248F}"/>
                  </a:ext>
                </a:extLst>
              </p:cNvPr>
              <p:cNvSpPr/>
              <p:nvPr/>
            </p:nvSpPr>
            <p:spPr>
              <a:xfrm>
                <a:off x="432308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79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6AADC8C-26C7-2EC0-CFD5-AB850DA464FF}"/>
                  </a:ext>
                </a:extLst>
              </p:cNvPr>
              <p:cNvSpPr/>
              <p:nvPr/>
            </p:nvSpPr>
            <p:spPr>
              <a:xfrm>
                <a:off x="485140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88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0D9D694-6129-D6F5-5737-C28073A0DA20}"/>
                  </a:ext>
                </a:extLst>
              </p:cNvPr>
              <p:cNvSpPr/>
              <p:nvPr/>
            </p:nvSpPr>
            <p:spPr>
              <a:xfrm>
                <a:off x="537972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90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4B85989-2371-70E5-8119-C39A6E903CDC}"/>
                  </a:ext>
                </a:extLst>
              </p:cNvPr>
              <p:cNvSpPr/>
              <p:nvPr/>
            </p:nvSpPr>
            <p:spPr>
              <a:xfrm>
                <a:off x="326644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51CD2F-E989-9A35-F1FE-B6802A86B6F7}"/>
                  </a:ext>
                </a:extLst>
              </p:cNvPr>
              <p:cNvSpPr/>
              <p:nvPr/>
            </p:nvSpPr>
            <p:spPr>
              <a:xfrm>
                <a:off x="273812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13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CA394E8-3E48-87C4-4E66-B4248B28F3B8}"/>
                  </a:ext>
                </a:extLst>
              </p:cNvPr>
              <p:cNvSpPr/>
              <p:nvPr/>
            </p:nvSpPr>
            <p:spPr>
              <a:xfrm>
                <a:off x="220980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22F7EE1-E438-088D-0E5E-4BFDEA41E50F}"/>
                  </a:ext>
                </a:extLst>
              </p:cNvPr>
              <p:cNvSpPr/>
              <p:nvPr/>
            </p:nvSpPr>
            <p:spPr>
              <a:xfrm>
                <a:off x="590804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95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3332684-95DA-F21A-B08B-027F50B532A6}"/>
                  </a:ext>
                </a:extLst>
              </p:cNvPr>
              <p:cNvSpPr/>
              <p:nvPr/>
            </p:nvSpPr>
            <p:spPr>
              <a:xfrm>
                <a:off x="168148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FDC9D9D-586A-5D6A-EAEB-05E79320B7F2}"/>
                  </a:ext>
                </a:extLst>
              </p:cNvPr>
              <p:cNvSpPr/>
              <p:nvPr/>
            </p:nvSpPr>
            <p:spPr>
              <a:xfrm>
                <a:off x="643636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39985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4759872" y="3301829"/>
            <a:ext cx="918341" cy="1828800"/>
            <a:chOff x="2434459" y="1295400"/>
            <a:chExt cx="918341" cy="3657600"/>
          </a:xfrm>
        </p:grpSpPr>
        <p:sp>
          <p:nvSpPr>
            <p:cNvPr id="39" name="Rectangle 38"/>
            <p:cNvSpPr/>
            <p:nvPr/>
          </p:nvSpPr>
          <p:spPr>
            <a:xfrm>
              <a:off x="2434459" y="4495800"/>
              <a:ext cx="228600" cy="4572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76500" y="1473029"/>
            <a:ext cx="914400" cy="3657600"/>
            <a:chOff x="2667000" y="-2362200"/>
            <a:chExt cx="914400" cy="73152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4" name="Rectangle 33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352800" y="-2362200"/>
              <a:ext cx="228600" cy="7315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16513" y="1473029"/>
            <a:ext cx="228600" cy="3657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Geometric Series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ADE50-950A-4D58-BFB2-FA2C6A8B38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759872" y="3301829"/>
            <a:ext cx="918341" cy="1828800"/>
            <a:chOff x="2434459" y="1295400"/>
            <a:chExt cx="918341" cy="3657600"/>
          </a:xfrm>
        </p:grpSpPr>
        <p:sp>
          <p:nvSpPr>
            <p:cNvPr id="24" name="Rectangle 23"/>
            <p:cNvSpPr/>
            <p:nvPr/>
          </p:nvSpPr>
          <p:spPr>
            <a:xfrm>
              <a:off x="2434459" y="4495800"/>
              <a:ext cx="228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476500" y="1473029"/>
            <a:ext cx="914400" cy="3657600"/>
            <a:chOff x="2667000" y="-2362200"/>
            <a:chExt cx="914400" cy="73152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42" name="Rectangle 41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352800" y="-2362200"/>
              <a:ext cx="228600" cy="7315200"/>
            </a:xfrm>
            <a:prstGeom prst="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9373913" y="4978229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79733" y="1463695"/>
                <a:ext cx="14998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If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&gt;1</m:t>
                    </m:r>
                  </m:oMath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733" y="1463695"/>
                <a:ext cx="1499898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10569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The series multiplied by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blipFill>
                <a:blip r:embed="rId6"/>
                <a:stretch>
                  <a:fillRect l="-2516" t="-1923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4616448" y="5345328"/>
            <a:ext cx="2012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series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786537" y="5359229"/>
            <a:ext cx="1577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first term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𝑎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6783114" y="5283030"/>
            <a:ext cx="1522686" cy="660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next term in the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𝑖</m:t>
                          </m:r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=0</m:t>
                          </m:r>
                        </m:sub>
                        <m:sup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</m:sup>
                        <m:e>
                          <m:sSup>
                            <m:sSupPr>
                              <m:ctrlP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166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6" grpId="0" animBg="1"/>
      <p:bldP spid="20" grpId="0"/>
      <p:bldP spid="55" grpId="0"/>
      <p:bldP spid="58" grpId="0"/>
      <p:bldP spid="59" grpId="0"/>
      <p:bldP spid="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4630082" y="1438616"/>
            <a:ext cx="1143000" cy="3657600"/>
            <a:chOff x="533400" y="1473029"/>
            <a:chExt cx="1143000" cy="3657600"/>
          </a:xfrm>
        </p:grpSpPr>
        <p:sp>
          <p:nvSpPr>
            <p:cNvPr id="46" name="Rectangle 45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33400" y="1473029"/>
              <a:ext cx="228600" cy="36576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057400" y="3279706"/>
            <a:ext cx="1143000" cy="1828800"/>
            <a:chOff x="762000" y="3301829"/>
            <a:chExt cx="1143000" cy="1828800"/>
          </a:xfrm>
        </p:grpSpPr>
        <p:sp>
          <p:nvSpPr>
            <p:cNvPr id="40" name="Rectangle 39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676400" y="5009033"/>
              <a:ext cx="228600" cy="1188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Geometric Series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ADE50-950A-4D58-BFB2-FA2C6A8B38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The series multiplied by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blipFill>
                <a:blip r:embed="rId2"/>
                <a:stretch>
                  <a:fillRect l="-2516" t="-1923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4616448" y="5345328"/>
            <a:ext cx="2012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series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86537" y="5359229"/>
            <a:ext cx="1577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first term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𝑎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2057400" y="3276600"/>
            <a:ext cx="1143000" cy="1828800"/>
            <a:chOff x="762000" y="3301829"/>
            <a:chExt cx="1143000" cy="1828800"/>
          </a:xfrm>
        </p:grpSpPr>
        <p:sp>
          <p:nvSpPr>
            <p:cNvPr id="34" name="Rectangle 33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676400" y="5009033"/>
              <a:ext cx="228600" cy="1188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630082" y="1438616"/>
            <a:ext cx="1143000" cy="3657600"/>
            <a:chOff x="533400" y="1473029"/>
            <a:chExt cx="1143000" cy="3657600"/>
          </a:xfrm>
        </p:grpSpPr>
        <p:sp>
          <p:nvSpPr>
            <p:cNvPr id="52" name="Rectangle 51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33400" y="1473029"/>
              <a:ext cx="228600" cy="3657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7391400" y="5011757"/>
            <a:ext cx="228600" cy="11887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9372600" y="1447800"/>
            <a:ext cx="228600" cy="36576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783114" y="5283030"/>
            <a:ext cx="1522686" cy="660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next term in the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79733" y="1463695"/>
                <a:ext cx="150951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If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&lt;</m:t>
                    </m:r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1</m:t>
                    </m:r>
                  </m:oMath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733" y="1463695"/>
                <a:ext cx="1509516" cy="584775"/>
              </a:xfrm>
              <a:prstGeom prst="rect">
                <a:avLst/>
              </a:prstGeom>
              <a:blipFill rotWithShape="1">
                <a:blip r:embed="rId10"/>
                <a:stretch>
                  <a:fillRect l="-10526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𝑖</m:t>
                          </m:r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=0</m:t>
                          </m:r>
                        </m:sub>
                        <m:sup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</m:sup>
                        <m:e>
                          <m:sSup>
                            <m:sSupPr>
                              <m:ctrlP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/>
          <p:cNvSpPr/>
          <p:nvPr/>
        </p:nvSpPr>
        <p:spPr>
          <a:xfrm rot="16200000">
            <a:off x="5329359" y="2124934"/>
            <a:ext cx="437983" cy="822771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586700" y="6488668"/>
            <a:ext cx="196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Solve for the series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85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20" grpId="0"/>
      <p:bldP spid="30" grpId="0"/>
      <p:bldP spid="31" grpId="0"/>
      <p:bldP spid="58" grpId="0" animBg="1"/>
      <p:bldP spid="59" grpId="0" animBg="1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C13A8-F389-D526-27E0-2C577B79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Recursive Algorithms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11F9DB-B627-51B1-AE8B-61E829E3EE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1480" y="1551304"/>
                <a:ext cx="10515600" cy="5103495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Overall structure of recursion: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Do some non-recursive “work”</a:t>
                </a:r>
              </a:p>
              <a:p>
                <a:pPr lvl="1"/>
                <a:r>
                  <a:rPr lang="en-US" dirty="0">
                    <a:solidFill>
                      <a:srgbClr val="0070C0"/>
                    </a:solidFill>
                  </a:rPr>
                  <a:t>Do one or more recursive calls on some portion of your input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Do some more non-recursive “work”</a:t>
                </a:r>
              </a:p>
              <a:p>
                <a:pPr lvl="1"/>
                <a:r>
                  <a:rPr lang="en-US" dirty="0"/>
                  <a:t>Repeat until you reach a base case</a:t>
                </a:r>
              </a:p>
              <a:p>
                <a:r>
                  <a:rPr lang="en-US" dirty="0"/>
                  <a:t>Running time: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time it takes to run the algorithm on an input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is:</a:t>
                </a:r>
              </a:p>
              <a:p>
                <a:pPr lvl="1"/>
                <a:r>
                  <a:rPr lang="en-US" dirty="0">
                    <a:solidFill>
                      <a:srgbClr val="0070C0"/>
                    </a:solidFill>
                  </a:rPr>
                  <a:t>The sum of how long it takes to run the same algorithm on each smaller input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Plus the total amount of non-recursive work done in that stack frame</a:t>
                </a:r>
              </a:p>
              <a:p>
                <a:r>
                  <a:rPr lang="en-US" dirty="0"/>
                  <a:t>Usually: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 lvl="2"/>
                <a:r>
                  <a:rPr lang="en-US" dirty="0"/>
                  <a:t>Called “divide and conquer”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Called “chip and conquer”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11F9DB-B627-51B1-AE8B-61E829E3EE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1480" y="1551304"/>
                <a:ext cx="10515600" cy="5103495"/>
              </a:xfrm>
              <a:blipFill>
                <a:blip r:embed="rId2"/>
                <a:stretch>
                  <a:fillRect l="-928" t="-2387" b="-8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959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Efficient Is 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⌈"/>
                            <m:endChr m:val="⌉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Base case: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3D6D2D-7DE9-6D3E-2EF7-3E9EB7C1156D}"/>
                  </a:ext>
                </a:extLst>
              </p:cNvPr>
              <p:cNvSpPr txBox="1"/>
              <p:nvPr/>
            </p:nvSpPr>
            <p:spPr>
              <a:xfrm>
                <a:off x="6808424" y="1676400"/>
                <a:ext cx="500257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“cost” of running the entire algorithm on an array of length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E3D6D2D-7DE9-6D3E-2EF7-3E9EB7C11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8424" y="1676400"/>
                <a:ext cx="5002576" cy="830997"/>
              </a:xfrm>
              <a:prstGeom prst="rect">
                <a:avLst/>
              </a:prstGeom>
              <a:blipFill>
                <a:blip r:embed="rId3"/>
                <a:stretch>
                  <a:fillRect l="-1949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9164B-D0D3-43CF-BBE2-17E6DAFC9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96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Solve the Recurrence!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52871" y="1788762"/>
                <a:ext cx="3162982" cy="5847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𝑇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f>
                        <m:fPr>
                          <m:type m:val="skw"/>
                          <m:ctrlP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871" y="1788762"/>
                <a:ext cx="3162982" cy="5847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52871" y="1295368"/>
                <a:ext cx="165032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871" y="1295368"/>
                <a:ext cx="165032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657600" y="2373477"/>
                <a:ext cx="1963679" cy="583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𝑇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f>
                        <m:fPr>
                          <m:type m:val="skw"/>
                          <m:ctrlP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373477"/>
                <a:ext cx="1963679" cy="5831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3923348" y="1818589"/>
            <a:ext cx="1258252" cy="39121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556755" y="2452813"/>
            <a:ext cx="1196345" cy="36972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234155" y="2956650"/>
                <a:ext cx="1963679" cy="5875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𝑇</m:t>
                      </m:r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(</m:t>
                      </m:r>
                      <m:f>
                        <m:fPr>
                          <m:type m:val="skw"/>
                          <m:ctrlP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 dirty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en-US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155" y="2956650"/>
                <a:ext cx="1963679" cy="5875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 rot="2181819">
            <a:off x="5632394" y="3341258"/>
            <a:ext cx="5389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791203" y="3896380"/>
                <a:ext cx="465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3" y="3896380"/>
                <a:ext cx="46519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ight Brace 18"/>
          <p:cNvSpPr/>
          <p:nvPr/>
        </p:nvSpPr>
        <p:spPr>
          <a:xfrm>
            <a:off x="6641598" y="1607198"/>
            <a:ext cx="673602" cy="281240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375131" y="2514600"/>
                <a:ext cx="3880229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0" dirty="0"/>
                  <a:t>Substitute until</a:t>
                </a:r>
                <a:r>
                  <a:rPr lang="en-US" sz="3200" b="0" i="1" dirty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endParaRPr lang="en-US" sz="3200" b="0" i="1" dirty="0">
                  <a:latin typeface="Cambria Math" panose="02040503050406030204" pitchFamily="18" charset="0"/>
                </a:endParaRPr>
              </a:p>
              <a:p>
                <a:r>
                  <a:rPr lang="en-US" sz="3200" b="0" dirty="0"/>
                  <a:t>So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sz="3200" b="0" i="1" smtClean="0">
                            <a:latin typeface="Cambria Math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sz="3200" dirty="0"/>
                  <a:t> steps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5131" y="2514600"/>
                <a:ext cx="3880229" cy="1077218"/>
              </a:xfrm>
              <a:prstGeom prst="rect">
                <a:avLst/>
              </a:prstGeom>
              <a:blipFill>
                <a:blip r:embed="rId7"/>
                <a:stretch>
                  <a:fillRect l="-4088" t="-6818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874535" y="4953000"/>
                <a:ext cx="4327274" cy="15001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32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i="1">
                              <a:latin typeface="Cambria Math"/>
                            </a:rPr>
                            <m:t>𝑖</m:t>
                          </m:r>
                          <m:r>
                            <a:rPr lang="en-US" sz="3200" i="1">
                              <a:latin typeface="Cambria Math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US" sz="3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4535" y="4953000"/>
                <a:ext cx="4327274" cy="15001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/>
          <p:cNvSpPr/>
          <p:nvPr/>
        </p:nvSpPr>
        <p:spPr>
          <a:xfrm rot="2320398">
            <a:off x="2373991" y="2664031"/>
            <a:ext cx="4403655" cy="9572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128255" y="3065552"/>
            <a:ext cx="1196345" cy="36972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4D36018-B814-5D27-1894-CCA132A396B0}"/>
                  </a:ext>
                </a:extLst>
              </p:cNvPr>
              <p:cNvSpPr txBox="1"/>
              <p:nvPr/>
            </p:nvSpPr>
            <p:spPr>
              <a:xfrm>
                <a:off x="8531950" y="5410689"/>
                <a:ext cx="30504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4D36018-B814-5D27-1894-CCA132A39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1950" y="5410689"/>
                <a:ext cx="305045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38719-4012-4362-B790-16D138412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8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9" grpId="0" animBg="1"/>
      <p:bldP spid="20" grpId="0"/>
      <p:bldP spid="22" grpId="0"/>
      <p:bldP spid="25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0C471-0E49-9D75-75DE-5A00835E8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our process “prettier”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FDDAAF-81C9-60F9-3FF1-0F973D6184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Draw a picture of the recursion</a:t>
                </a:r>
              </a:p>
              <a:p>
                <a:r>
                  <a:rPr lang="en-US" dirty="0">
                    <a:solidFill>
                      <a:srgbClr val="0070C0"/>
                    </a:solidFill>
                  </a:rPr>
                  <a:t>Identify the work done per stack frame</a:t>
                </a:r>
              </a:p>
              <a:p>
                <a:r>
                  <a:rPr lang="en-US" dirty="0"/>
                  <a:t>Add up all the work!</a:t>
                </a:r>
              </a:p>
              <a:p>
                <a:pPr lvl="1"/>
                <a:r>
                  <a:rPr lang="en-US" dirty="0"/>
                  <a:t>Sum is the answer!</a:t>
                </a:r>
              </a:p>
              <a:p>
                <a:pPr lvl="1"/>
                <a:r>
                  <a:rPr lang="en-US" dirty="0"/>
                  <a:t>In this case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FDDAAF-81C9-60F9-3FF1-0F973D6184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41">
                <a:extLst>
                  <a:ext uri="{FF2B5EF4-FFF2-40B4-BE49-F238E27FC236}">
                    <a16:creationId xmlns:a16="http://schemas.microsoft.com/office/drawing/2014/main" id="{E7A861BF-0626-CE47-F3EB-D65BF39B77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1825625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 Box 41">
                <a:extLst>
                  <a:ext uri="{FF2B5EF4-FFF2-40B4-BE49-F238E27FC236}">
                    <a16:creationId xmlns:a16="http://schemas.microsoft.com/office/drawing/2014/main" id="{E7A861BF-0626-CE47-F3EB-D65BF39B77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1825625"/>
                <a:ext cx="1333500" cy="457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41">
                <a:extLst>
                  <a:ext uri="{FF2B5EF4-FFF2-40B4-BE49-F238E27FC236}">
                    <a16:creationId xmlns:a16="http://schemas.microsoft.com/office/drawing/2014/main" id="{526E2983-A463-A0EE-B0DB-A268A8B841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263971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𝑛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/2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 Box 41">
                <a:extLst>
                  <a:ext uri="{FF2B5EF4-FFF2-40B4-BE49-F238E27FC236}">
                    <a16:creationId xmlns:a16="http://schemas.microsoft.com/office/drawing/2014/main" id="{526E2983-A463-A0EE-B0DB-A268A8B84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2639716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1D829C-229D-3C07-6BB5-2622736B211F}"/>
                  </a:ext>
                </a:extLst>
              </p:cNvPr>
              <p:cNvSpPr txBox="1"/>
              <p:nvPr/>
            </p:nvSpPr>
            <p:spPr>
              <a:xfrm>
                <a:off x="7846423" y="522890"/>
                <a:ext cx="3849189" cy="7454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1D829C-229D-3C07-6BB5-2622736B21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6423" y="522890"/>
                <a:ext cx="3849189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1">
                <a:extLst>
                  <a:ext uri="{FF2B5EF4-FFF2-40B4-BE49-F238E27FC236}">
                    <a16:creationId xmlns:a16="http://schemas.microsoft.com/office/drawing/2014/main" id="{2DB49E5C-7AA5-2844-7FEA-F0D4A3178B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3453998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𝑛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/4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 Box 41">
                <a:extLst>
                  <a:ext uri="{FF2B5EF4-FFF2-40B4-BE49-F238E27FC236}">
                    <a16:creationId xmlns:a16="http://schemas.microsoft.com/office/drawing/2014/main" id="{2DB49E5C-7AA5-2844-7FEA-F0D4A3178B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3453998"/>
                <a:ext cx="1333500" cy="4572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41">
                <a:extLst>
                  <a:ext uri="{FF2B5EF4-FFF2-40B4-BE49-F238E27FC236}">
                    <a16:creationId xmlns:a16="http://schemas.microsoft.com/office/drawing/2014/main" id="{17512E4D-96D0-AC62-9DE6-378647691C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426828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𝑛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/8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 Box 41">
                <a:extLst>
                  <a:ext uri="{FF2B5EF4-FFF2-40B4-BE49-F238E27FC236}">
                    <a16:creationId xmlns:a16="http://schemas.microsoft.com/office/drawing/2014/main" id="{17512E4D-96D0-AC62-9DE6-378647691C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4268280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6A9046-97A8-1FAD-BB03-9BB482BBAF1E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8340088" y="2282825"/>
            <a:ext cx="0" cy="356891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467D28-1318-9063-0540-C3E454C67874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8340088" y="3096916"/>
            <a:ext cx="0" cy="3570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2CACAE-D845-C8E4-F943-E9AE13D618B6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8340088" y="3911198"/>
            <a:ext cx="0" cy="3570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41">
                <a:extLst>
                  <a:ext uri="{FF2B5EF4-FFF2-40B4-BE49-F238E27FC236}">
                    <a16:creationId xmlns:a16="http://schemas.microsoft.com/office/drawing/2014/main" id="{BD5DB48A-B532-2E68-E804-2C1AEECBA6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5474451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 Box 41">
                <a:extLst>
                  <a:ext uri="{FF2B5EF4-FFF2-40B4-BE49-F238E27FC236}">
                    <a16:creationId xmlns:a16="http://schemas.microsoft.com/office/drawing/2014/main" id="{BD5DB48A-B532-2E68-E804-2C1AEECBA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5474451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59CB69-DCE6-7974-5537-E6969488B3D5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8340088" y="4725480"/>
            <a:ext cx="0" cy="255823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445BA787-0977-811B-55E2-A5A1337C969B}"/>
              </a:ext>
            </a:extLst>
          </p:cNvPr>
          <p:cNvSpPr/>
          <p:nvPr/>
        </p:nvSpPr>
        <p:spPr>
          <a:xfrm>
            <a:off x="8052990" y="4660169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58F77F7-7D60-EB65-A215-0D854398CFCA}"/>
                  </a:ext>
                </a:extLst>
              </p:cNvPr>
              <p:cNvSpPr txBox="1"/>
              <p:nvPr/>
            </p:nvSpPr>
            <p:spPr>
              <a:xfrm>
                <a:off x="9002408" y="1678247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58F77F7-7D60-EB65-A215-0D854398CF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8" y="1678247"/>
                <a:ext cx="36580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22D0772-8582-C391-0488-93C9175AC40C}"/>
                  </a:ext>
                </a:extLst>
              </p:cNvPr>
              <p:cNvSpPr txBox="1"/>
              <p:nvPr/>
            </p:nvSpPr>
            <p:spPr>
              <a:xfrm>
                <a:off x="9002407" y="2525515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22D0772-8582-C391-0488-93C9175AC4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7" y="2525515"/>
                <a:ext cx="36580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218D935-1EA5-3D30-6436-E62E0AF4623E}"/>
                  </a:ext>
                </a:extLst>
              </p:cNvPr>
              <p:cNvSpPr txBox="1"/>
              <p:nvPr/>
            </p:nvSpPr>
            <p:spPr>
              <a:xfrm>
                <a:off x="9002407" y="3348473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218D935-1EA5-3D30-6436-E62E0AF46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7" y="3348473"/>
                <a:ext cx="36580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A48A35A-F221-0772-DE4C-D3264E78EC79}"/>
                  </a:ext>
                </a:extLst>
              </p:cNvPr>
              <p:cNvSpPr txBox="1"/>
              <p:nvPr/>
            </p:nvSpPr>
            <p:spPr>
              <a:xfrm>
                <a:off x="9002407" y="4171431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A48A35A-F221-0772-DE4C-D3264E78E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7" y="4171431"/>
                <a:ext cx="36580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CF95495-3C2E-4DF2-EEBF-4AC317B24405}"/>
                  </a:ext>
                </a:extLst>
              </p:cNvPr>
              <p:cNvSpPr txBox="1"/>
              <p:nvPr/>
            </p:nvSpPr>
            <p:spPr>
              <a:xfrm>
                <a:off x="8988938" y="5344243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CF95495-3C2E-4DF2-EEBF-4AC317B244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8938" y="5344243"/>
                <a:ext cx="365805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Left Brace 31">
            <a:extLst>
              <a:ext uri="{FF2B5EF4-FFF2-40B4-BE49-F238E27FC236}">
                <a16:creationId xmlns:a16="http://schemas.microsoft.com/office/drawing/2014/main" id="{AB522D64-0FDA-0C3B-396A-2F0191CC116C}"/>
              </a:ext>
            </a:extLst>
          </p:cNvPr>
          <p:cNvSpPr/>
          <p:nvPr/>
        </p:nvSpPr>
        <p:spPr>
          <a:xfrm flipH="1" flipV="1">
            <a:off x="9831069" y="1697549"/>
            <a:ext cx="325192" cy="4234101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2">
                <a:extLst>
                  <a:ext uri="{FF2B5EF4-FFF2-40B4-BE49-F238E27FC236}">
                    <a16:creationId xmlns:a16="http://schemas.microsoft.com/office/drawing/2014/main" id="{52F20E8C-E391-FFF9-D4BD-C29BBABEF1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93665" y="3542773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33" name="Text Box 2">
                <a:extLst>
                  <a:ext uri="{FF2B5EF4-FFF2-40B4-BE49-F238E27FC236}">
                    <a16:creationId xmlns:a16="http://schemas.microsoft.com/office/drawing/2014/main" id="{52F20E8C-E391-FFF9-D4BD-C29BBABEF1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93665" y="3542773"/>
                <a:ext cx="2312388" cy="954107"/>
              </a:xfrm>
              <a:prstGeom prst="rect">
                <a:avLst/>
              </a:prstGeom>
              <a:blipFill>
                <a:blip r:embed="rId12"/>
                <a:stretch>
                  <a:fillRect t="-5732" b="-1719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>
            <a:extLst>
              <a:ext uri="{FF2B5EF4-FFF2-40B4-BE49-F238E27FC236}">
                <a16:creationId xmlns:a16="http://schemas.microsoft.com/office/drawing/2014/main" id="{C9BA210D-0C67-7E82-28CD-4DD3AE7466AD}"/>
              </a:ext>
            </a:extLst>
          </p:cNvPr>
          <p:cNvSpPr txBox="1"/>
          <p:nvPr/>
        </p:nvSpPr>
        <p:spPr>
          <a:xfrm>
            <a:off x="1132356" y="4496880"/>
            <a:ext cx="50259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FFC000"/>
                </a:solidFill>
              </a:rPr>
              <a:t>The “Tree Method”</a:t>
            </a:r>
          </a:p>
        </p:txBody>
      </p:sp>
    </p:spTree>
    <p:extLst>
      <p:ext uri="{BB962C8B-B14F-4D97-AF65-F5344CB8AC3E}">
        <p14:creationId xmlns:p14="http://schemas.microsoft.com/office/powerpoint/2010/main" val="9498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20" grpId="0" animBg="1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A4C94-F173-BE79-8469-02F227EC3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Linear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B7A4A-B366-CC17-877C-2EB95A8A5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boolean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linearSearch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List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Integer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&gt; 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k){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linearSearch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k, </a:t>
            </a:r>
            <a:r>
              <a:rPr lang="en-US" sz="1600" b="0" dirty="0">
                <a:solidFill>
                  <a:srgbClr val="098658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0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lst.size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}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private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boolean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linearSearch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List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Integer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&gt; 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k,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start,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end){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(start == end){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false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}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lst.get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(start) == k){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true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}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    </a:t>
            </a:r>
            <a:r>
              <a:rPr lang="en-US" sz="1600" b="0" dirty="0">
                <a:solidFill>
                  <a:srgbClr val="0000FF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linearSearch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b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lst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k, start+</a:t>
            </a:r>
            <a:r>
              <a:rPr lang="en-US" sz="1600" b="0" dirty="0">
                <a:solidFill>
                  <a:srgbClr val="098658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1</a:t>
            </a: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, end);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    }</a:t>
            </a:r>
          </a:p>
          <a:p>
            <a:pPr marL="0" indent="0">
              <a:buNone/>
            </a:pPr>
            <a:r>
              <a:rPr lang="en-US" sz="16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BC88654-239A-44AE-D715-B2925B4A1F94}"/>
              </a:ext>
            </a:extLst>
          </p:cNvPr>
          <p:cNvGrpSpPr/>
          <p:nvPr/>
        </p:nvGrpSpPr>
        <p:grpSpPr>
          <a:xfrm>
            <a:off x="6908800" y="848916"/>
            <a:ext cx="5283200" cy="907778"/>
            <a:chOff x="6908800" y="1040108"/>
            <a:chExt cx="5283200" cy="90777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6176971-CE8E-F718-7F77-E9162D17D650}"/>
                </a:ext>
              </a:extLst>
            </p:cNvPr>
            <p:cNvGrpSpPr/>
            <p:nvPr/>
          </p:nvGrpSpPr>
          <p:grpSpPr>
            <a:xfrm>
              <a:off x="6908800" y="1419566"/>
              <a:ext cx="5283200" cy="528320"/>
              <a:chOff x="1681480" y="5462905"/>
              <a:chExt cx="5283200" cy="528320"/>
            </a:xfrm>
            <a:solidFill>
              <a:schemeClr val="bg1"/>
            </a:solidFill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44C80AB-88F8-15C5-0103-53AE186760CB}"/>
                  </a:ext>
                </a:extLst>
              </p:cNvPr>
              <p:cNvSpPr/>
              <p:nvPr/>
            </p:nvSpPr>
            <p:spPr>
              <a:xfrm>
                <a:off x="379476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324360B-2F37-69A1-7E37-A806252CB4F7}"/>
                  </a:ext>
                </a:extLst>
              </p:cNvPr>
              <p:cNvSpPr/>
              <p:nvPr/>
            </p:nvSpPr>
            <p:spPr>
              <a:xfrm>
                <a:off x="432308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0E67EE8-8B93-1B19-5019-F36B0BD7BF61}"/>
                  </a:ext>
                </a:extLst>
              </p:cNvPr>
              <p:cNvSpPr/>
              <p:nvPr/>
            </p:nvSpPr>
            <p:spPr>
              <a:xfrm>
                <a:off x="485140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793D5AC-F3F1-9BA4-E366-21CB89ECB4FE}"/>
                  </a:ext>
                </a:extLst>
              </p:cNvPr>
              <p:cNvSpPr/>
              <p:nvPr/>
            </p:nvSpPr>
            <p:spPr>
              <a:xfrm>
                <a:off x="537972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B126A6B-FFB4-A2F6-C119-A222B732EF3F}"/>
                  </a:ext>
                </a:extLst>
              </p:cNvPr>
              <p:cNvSpPr/>
              <p:nvPr/>
            </p:nvSpPr>
            <p:spPr>
              <a:xfrm>
                <a:off x="326644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6CBE4FA-461E-32AF-1F21-B77F03699717}"/>
                  </a:ext>
                </a:extLst>
              </p:cNvPr>
              <p:cNvSpPr/>
              <p:nvPr/>
            </p:nvSpPr>
            <p:spPr>
              <a:xfrm>
                <a:off x="273812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B537B33-5DD0-844B-4DE2-FACCCA75DC39}"/>
                  </a:ext>
                </a:extLst>
              </p:cNvPr>
              <p:cNvSpPr/>
              <p:nvPr/>
            </p:nvSpPr>
            <p:spPr>
              <a:xfrm>
                <a:off x="220980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80871E1-A9B9-68FB-9BE8-F1C631E2D52A}"/>
                  </a:ext>
                </a:extLst>
              </p:cNvPr>
              <p:cNvSpPr/>
              <p:nvPr/>
            </p:nvSpPr>
            <p:spPr>
              <a:xfrm>
                <a:off x="590804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8C3F77D-A3EF-58B8-E3C7-32E1697528F8}"/>
                  </a:ext>
                </a:extLst>
              </p:cNvPr>
              <p:cNvSpPr/>
              <p:nvPr/>
            </p:nvSpPr>
            <p:spPr>
              <a:xfrm>
                <a:off x="168148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49D9353-0FA0-020E-1D1E-349C1C971276}"/>
                  </a:ext>
                </a:extLst>
              </p:cNvPr>
              <p:cNvSpPr/>
              <p:nvPr/>
            </p:nvSpPr>
            <p:spPr>
              <a:xfrm>
                <a:off x="6436360" y="5462905"/>
                <a:ext cx="528320" cy="528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00AD036-AEEA-337E-F743-27B6259BCAC9}"/>
                </a:ext>
              </a:extLst>
            </p:cNvPr>
            <p:cNvGrpSpPr/>
            <p:nvPr/>
          </p:nvGrpSpPr>
          <p:grpSpPr>
            <a:xfrm>
              <a:off x="6908800" y="1040108"/>
              <a:ext cx="5283200" cy="528320"/>
              <a:chOff x="1681480" y="5462905"/>
              <a:chExt cx="5283200" cy="52832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9956A8D-5179-312E-01CA-A027B4BE4CD7}"/>
                  </a:ext>
                </a:extLst>
              </p:cNvPr>
              <p:cNvSpPr/>
              <p:nvPr/>
            </p:nvSpPr>
            <p:spPr>
              <a:xfrm>
                <a:off x="379476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75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53B6828-1075-6CA6-379F-1141B90E248F}"/>
                  </a:ext>
                </a:extLst>
              </p:cNvPr>
              <p:cNvSpPr/>
              <p:nvPr/>
            </p:nvSpPr>
            <p:spPr>
              <a:xfrm>
                <a:off x="432308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79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6AADC8C-26C7-2EC0-CFD5-AB850DA464FF}"/>
                  </a:ext>
                </a:extLst>
              </p:cNvPr>
              <p:cNvSpPr/>
              <p:nvPr/>
            </p:nvSpPr>
            <p:spPr>
              <a:xfrm>
                <a:off x="485140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88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0D9D694-6129-D6F5-5737-C28073A0DA20}"/>
                  </a:ext>
                </a:extLst>
              </p:cNvPr>
              <p:cNvSpPr/>
              <p:nvPr/>
            </p:nvSpPr>
            <p:spPr>
              <a:xfrm>
                <a:off x="537972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90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4B85989-2371-70E5-8119-C39A6E903CDC}"/>
                  </a:ext>
                </a:extLst>
              </p:cNvPr>
              <p:cNvSpPr/>
              <p:nvPr/>
            </p:nvSpPr>
            <p:spPr>
              <a:xfrm>
                <a:off x="326644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51CD2F-E989-9A35-F1FE-B6802A86B6F7}"/>
                  </a:ext>
                </a:extLst>
              </p:cNvPr>
              <p:cNvSpPr/>
              <p:nvPr/>
            </p:nvSpPr>
            <p:spPr>
              <a:xfrm>
                <a:off x="273812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13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CA394E8-3E48-87C4-4E66-B4248B28F3B8}"/>
                  </a:ext>
                </a:extLst>
              </p:cNvPr>
              <p:cNvSpPr/>
              <p:nvPr/>
            </p:nvSpPr>
            <p:spPr>
              <a:xfrm>
                <a:off x="220980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22F7EE1-E438-088D-0E5E-4BFDEA41E50F}"/>
                  </a:ext>
                </a:extLst>
              </p:cNvPr>
              <p:cNvSpPr/>
              <p:nvPr/>
            </p:nvSpPr>
            <p:spPr>
              <a:xfrm>
                <a:off x="590804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95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3332684-95DA-F21A-B08B-027F50B532A6}"/>
                  </a:ext>
                </a:extLst>
              </p:cNvPr>
              <p:cNvSpPr/>
              <p:nvPr/>
            </p:nvSpPr>
            <p:spPr>
              <a:xfrm>
                <a:off x="168148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FDC9D9D-586A-5D6A-EAEB-05E79320B7F2}"/>
                  </a:ext>
                </a:extLst>
              </p:cNvPr>
              <p:cNvSpPr/>
              <p:nvPr/>
            </p:nvSpPr>
            <p:spPr>
              <a:xfrm>
                <a:off x="6436360" y="5462905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99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1965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0C471-0E49-9D75-75DE-5A00835E8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our method “prettier”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DDAAF-81C9-60F9-3FF1-0F973D618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Draw a picture of the recursion</a:t>
            </a:r>
          </a:p>
          <a:p>
            <a:r>
              <a:rPr lang="en-US" dirty="0">
                <a:solidFill>
                  <a:srgbClr val="0070C0"/>
                </a:solidFill>
              </a:rPr>
              <a:t>Identify the work done per stack frame</a:t>
            </a:r>
          </a:p>
          <a:p>
            <a:r>
              <a:rPr lang="en-US" dirty="0"/>
              <a:t>Add up all the work!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41">
                <a:extLst>
                  <a:ext uri="{FF2B5EF4-FFF2-40B4-BE49-F238E27FC236}">
                    <a16:creationId xmlns:a16="http://schemas.microsoft.com/office/drawing/2014/main" id="{E7A861BF-0626-CE47-F3EB-D65BF39B77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1825625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 Box 41">
                <a:extLst>
                  <a:ext uri="{FF2B5EF4-FFF2-40B4-BE49-F238E27FC236}">
                    <a16:creationId xmlns:a16="http://schemas.microsoft.com/office/drawing/2014/main" id="{E7A861BF-0626-CE47-F3EB-D65BF39B77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1825625"/>
                <a:ext cx="1333500" cy="457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41">
                <a:extLst>
                  <a:ext uri="{FF2B5EF4-FFF2-40B4-BE49-F238E27FC236}">
                    <a16:creationId xmlns:a16="http://schemas.microsoft.com/office/drawing/2014/main" id="{526E2983-A463-A0EE-B0DB-A268A8B841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263971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𝑛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 Box 41">
                <a:extLst>
                  <a:ext uri="{FF2B5EF4-FFF2-40B4-BE49-F238E27FC236}">
                    <a16:creationId xmlns:a16="http://schemas.microsoft.com/office/drawing/2014/main" id="{526E2983-A463-A0EE-B0DB-A268A8B84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2639716"/>
                <a:ext cx="1333500" cy="457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1D829C-229D-3C07-6BB5-2622736B211F}"/>
                  </a:ext>
                </a:extLst>
              </p:cNvPr>
              <p:cNvSpPr txBox="1"/>
              <p:nvPr/>
            </p:nvSpPr>
            <p:spPr>
              <a:xfrm>
                <a:off x="7846423" y="522890"/>
                <a:ext cx="384918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1D829C-229D-3C07-6BB5-2622736B21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6423" y="522890"/>
                <a:ext cx="3849189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41">
                <a:extLst>
                  <a:ext uri="{FF2B5EF4-FFF2-40B4-BE49-F238E27FC236}">
                    <a16:creationId xmlns:a16="http://schemas.microsoft.com/office/drawing/2014/main" id="{2DB49E5C-7AA5-2844-7FEA-F0D4A3178B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3453998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𝑛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 Box 41">
                <a:extLst>
                  <a:ext uri="{FF2B5EF4-FFF2-40B4-BE49-F238E27FC236}">
                    <a16:creationId xmlns:a16="http://schemas.microsoft.com/office/drawing/2014/main" id="{2DB49E5C-7AA5-2844-7FEA-F0D4A3178B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3453998"/>
                <a:ext cx="1333500" cy="4572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41">
                <a:extLst>
                  <a:ext uri="{FF2B5EF4-FFF2-40B4-BE49-F238E27FC236}">
                    <a16:creationId xmlns:a16="http://schemas.microsoft.com/office/drawing/2014/main" id="{17512E4D-96D0-AC62-9DE6-378647691C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426828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/>
                        </a:rPr>
                        <m:t>𝑛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 Box 41">
                <a:extLst>
                  <a:ext uri="{FF2B5EF4-FFF2-40B4-BE49-F238E27FC236}">
                    <a16:creationId xmlns:a16="http://schemas.microsoft.com/office/drawing/2014/main" id="{17512E4D-96D0-AC62-9DE6-378647691C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4268280"/>
                <a:ext cx="1333500" cy="4572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6A9046-97A8-1FAD-BB03-9BB482BBAF1E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8340088" y="2282825"/>
            <a:ext cx="0" cy="356891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467D28-1318-9063-0540-C3E454C67874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8340088" y="3096916"/>
            <a:ext cx="0" cy="3570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2CACAE-D845-C8E4-F943-E9AE13D618B6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8340088" y="3911198"/>
            <a:ext cx="0" cy="3570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41">
                <a:extLst>
                  <a:ext uri="{FF2B5EF4-FFF2-40B4-BE49-F238E27FC236}">
                    <a16:creationId xmlns:a16="http://schemas.microsoft.com/office/drawing/2014/main" id="{BD5DB48A-B532-2E68-E804-2C1AEECBA6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73338" y="5474451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 Box 41">
                <a:extLst>
                  <a:ext uri="{FF2B5EF4-FFF2-40B4-BE49-F238E27FC236}">
                    <a16:creationId xmlns:a16="http://schemas.microsoft.com/office/drawing/2014/main" id="{BD5DB48A-B532-2E68-E804-2C1AEECBA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73338" y="5474451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59CB69-DCE6-7974-5537-E6969488B3D5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8340088" y="4725480"/>
            <a:ext cx="0" cy="255823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445BA787-0977-811B-55E2-A5A1337C969B}"/>
              </a:ext>
            </a:extLst>
          </p:cNvPr>
          <p:cNvSpPr/>
          <p:nvPr/>
        </p:nvSpPr>
        <p:spPr>
          <a:xfrm>
            <a:off x="8052990" y="4660169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58F77F7-7D60-EB65-A215-0D854398CFCA}"/>
                  </a:ext>
                </a:extLst>
              </p:cNvPr>
              <p:cNvSpPr txBox="1"/>
              <p:nvPr/>
            </p:nvSpPr>
            <p:spPr>
              <a:xfrm>
                <a:off x="9002408" y="1678247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58F77F7-7D60-EB65-A215-0D854398CF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8" y="1678247"/>
                <a:ext cx="365805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22D0772-8582-C391-0488-93C9175AC40C}"/>
                  </a:ext>
                </a:extLst>
              </p:cNvPr>
              <p:cNvSpPr txBox="1"/>
              <p:nvPr/>
            </p:nvSpPr>
            <p:spPr>
              <a:xfrm>
                <a:off x="9002407" y="2525515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22D0772-8582-C391-0488-93C9175AC4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7" y="2525515"/>
                <a:ext cx="36580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218D935-1EA5-3D30-6436-E62E0AF4623E}"/>
                  </a:ext>
                </a:extLst>
              </p:cNvPr>
              <p:cNvSpPr txBox="1"/>
              <p:nvPr/>
            </p:nvSpPr>
            <p:spPr>
              <a:xfrm>
                <a:off x="9002407" y="3348473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218D935-1EA5-3D30-6436-E62E0AF46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7" y="3348473"/>
                <a:ext cx="36580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A48A35A-F221-0772-DE4C-D3264E78EC79}"/>
                  </a:ext>
                </a:extLst>
              </p:cNvPr>
              <p:cNvSpPr txBox="1"/>
              <p:nvPr/>
            </p:nvSpPr>
            <p:spPr>
              <a:xfrm>
                <a:off x="9002407" y="4171431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A48A35A-F221-0772-DE4C-D3264E78E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2407" y="4171431"/>
                <a:ext cx="36580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CF95495-3C2E-4DF2-EEBF-4AC317B24405}"/>
                  </a:ext>
                </a:extLst>
              </p:cNvPr>
              <p:cNvSpPr txBox="1"/>
              <p:nvPr/>
            </p:nvSpPr>
            <p:spPr>
              <a:xfrm>
                <a:off x="8988938" y="5344243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CF95495-3C2E-4DF2-EEBF-4AC317B244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8938" y="5344243"/>
                <a:ext cx="36580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Left Brace 31">
            <a:extLst>
              <a:ext uri="{FF2B5EF4-FFF2-40B4-BE49-F238E27FC236}">
                <a16:creationId xmlns:a16="http://schemas.microsoft.com/office/drawing/2014/main" id="{AB522D64-0FDA-0C3B-396A-2F0191CC116C}"/>
              </a:ext>
            </a:extLst>
          </p:cNvPr>
          <p:cNvSpPr/>
          <p:nvPr/>
        </p:nvSpPr>
        <p:spPr>
          <a:xfrm flipH="1" flipV="1">
            <a:off x="9831069" y="1697549"/>
            <a:ext cx="325192" cy="4234101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2">
                <a:extLst>
                  <a:ext uri="{FF2B5EF4-FFF2-40B4-BE49-F238E27FC236}">
                    <a16:creationId xmlns:a16="http://schemas.microsoft.com/office/drawing/2014/main" id="{52F20E8C-E391-FFF9-D4BD-C29BBABEF1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93665" y="3542773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33" name="Text Box 2">
                <a:extLst>
                  <a:ext uri="{FF2B5EF4-FFF2-40B4-BE49-F238E27FC236}">
                    <a16:creationId xmlns:a16="http://schemas.microsoft.com/office/drawing/2014/main" id="{52F20E8C-E391-FFF9-D4BD-C29BBABEF1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93665" y="3542773"/>
                <a:ext cx="2312388" cy="954107"/>
              </a:xfrm>
              <a:prstGeom prst="rect">
                <a:avLst/>
              </a:prstGeom>
              <a:blipFill>
                <a:blip r:embed="rId11"/>
                <a:stretch>
                  <a:fillRect t="-5732" b="-1719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7EAD35-6AB2-0B1C-8834-423A45431A3C}"/>
                  </a:ext>
                </a:extLst>
              </p:cNvPr>
              <p:cNvSpPr txBox="1"/>
              <p:nvPr/>
            </p:nvSpPr>
            <p:spPr>
              <a:xfrm>
                <a:off x="1038919" y="4888012"/>
                <a:ext cx="387465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/>
                  <a:t>Running time: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7EAD35-6AB2-0B1C-8834-423A45431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919" y="4888012"/>
                <a:ext cx="3874650" cy="646331"/>
              </a:xfrm>
              <a:prstGeom prst="rect">
                <a:avLst/>
              </a:prstGeom>
              <a:blipFill>
                <a:blip r:embed="rId12"/>
                <a:stretch>
                  <a:fillRect l="-4717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D7D8E0AF-3481-5748-34FB-8D624C2E516D}"/>
                  </a:ext>
                </a:extLst>
              </p14:cNvPr>
              <p14:cNvContentPartPr/>
              <p14:nvPr/>
            </p14:nvContentPartPr>
            <p14:xfrm>
              <a:off x="9410760" y="4483080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D7D8E0AF-3481-5748-34FB-8D624C2E516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9401400" y="447372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184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20" grpId="0" animBg="1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AE782-C07E-8C9D-F03B-E1555654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List Summation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CB12C-1484-4384-0A8A-F40C8F089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sum(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[] list){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(list, 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list.size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[] list,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low,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high){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(low == high){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(low == high-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){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list[low]; }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middle = (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high+low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)/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(list, low, middle) +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(list, middle, high);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56711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1593</Words>
  <Application>Microsoft Office PowerPoint</Application>
  <PresentationFormat>Widescreen</PresentationFormat>
  <Paragraphs>398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Calibri Light</vt:lpstr>
      <vt:lpstr>Cambria Math</vt:lpstr>
      <vt:lpstr>Consolas</vt:lpstr>
      <vt:lpstr>Symbol</vt:lpstr>
      <vt:lpstr>Office Theme</vt:lpstr>
      <vt:lpstr>1_Office Theme</vt:lpstr>
      <vt:lpstr>2_Office Theme</vt:lpstr>
      <vt:lpstr>CSE 332 Winter 2026 Lecture 6: Recurrences</vt:lpstr>
      <vt:lpstr>Recursive Binary Search</vt:lpstr>
      <vt:lpstr>Analysis of Recursive Algorithms</vt:lpstr>
      <vt:lpstr>How Efficient Is It?</vt:lpstr>
      <vt:lpstr>Let’s Solve the Recurrence!</vt:lpstr>
      <vt:lpstr>Make our process “prettier”</vt:lpstr>
      <vt:lpstr>Recursive Linear Search</vt:lpstr>
      <vt:lpstr>Make our method “prettier”</vt:lpstr>
      <vt:lpstr>Recursive List Summation</vt:lpstr>
      <vt:lpstr>Tree Method</vt:lpstr>
      <vt:lpstr>Recursive List Summation</vt:lpstr>
      <vt:lpstr>Tree Method Summary: Chip and Conquer</vt:lpstr>
      <vt:lpstr>Tree Method Summary: Divide and Conquer</vt:lpstr>
      <vt:lpstr>Let’s do some more!</vt:lpstr>
      <vt:lpstr>Tree Method</vt:lpstr>
      <vt:lpstr>Tree Method</vt:lpstr>
      <vt:lpstr>Solving T(n)=2T(n/2)+n^2</vt:lpstr>
      <vt:lpstr>Tree Method</vt:lpstr>
      <vt:lpstr>Solving T(n)=2T(n/8)+1</vt:lpstr>
      <vt:lpstr>Finite Geometric Series</vt:lpstr>
      <vt:lpstr>Finite Geometric Series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Brunelle, Nathan J (njb2b)</dc:creator>
  <cp:lastModifiedBy>Nathan Brunelle</cp:lastModifiedBy>
  <cp:revision>27</cp:revision>
  <dcterms:created xsi:type="dcterms:W3CDTF">2024-06-26T12:44:42Z</dcterms:created>
  <dcterms:modified xsi:type="dcterms:W3CDTF">2026-01-16T18:36:38Z</dcterms:modified>
</cp:coreProperties>
</file>