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8"/>
  </p:notesMasterIdLst>
  <p:sldIdLst>
    <p:sldId id="256" r:id="rId2"/>
    <p:sldId id="412" r:id="rId3"/>
    <p:sldId id="415" r:id="rId4"/>
    <p:sldId id="416" r:id="rId5"/>
    <p:sldId id="453" r:id="rId6"/>
    <p:sldId id="417" r:id="rId7"/>
    <p:sldId id="421" r:id="rId8"/>
    <p:sldId id="418" r:id="rId9"/>
    <p:sldId id="423" r:id="rId10"/>
    <p:sldId id="424" r:id="rId11"/>
    <p:sldId id="425" r:id="rId12"/>
    <p:sldId id="426" r:id="rId13"/>
    <p:sldId id="427" r:id="rId14"/>
    <p:sldId id="428" r:id="rId15"/>
    <p:sldId id="429" r:id="rId16"/>
    <p:sldId id="430" r:id="rId17"/>
    <p:sldId id="431" r:id="rId18"/>
    <p:sldId id="432" r:id="rId19"/>
    <p:sldId id="433" r:id="rId20"/>
    <p:sldId id="434" r:id="rId21"/>
    <p:sldId id="435" r:id="rId22"/>
    <p:sldId id="436" r:id="rId23"/>
    <p:sldId id="437" r:id="rId24"/>
    <p:sldId id="438" r:id="rId25"/>
    <p:sldId id="439" r:id="rId26"/>
    <p:sldId id="440" r:id="rId27"/>
    <p:sldId id="441" r:id="rId28"/>
    <p:sldId id="443" r:id="rId29"/>
    <p:sldId id="444" r:id="rId30"/>
    <p:sldId id="445" r:id="rId31"/>
    <p:sldId id="446" r:id="rId32"/>
    <p:sldId id="447" r:id="rId33"/>
    <p:sldId id="448" r:id="rId34"/>
    <p:sldId id="449" r:id="rId35"/>
    <p:sldId id="450" r:id="rId36"/>
    <p:sldId id="451" r:id="rId37"/>
  </p:sldIdLst>
  <p:sldSz cx="12192000" cy="6858000"/>
  <p:notesSz cx="6858000" cy="9144000"/>
  <p:embeddedFontLst>
    <p:embeddedFont>
      <p:font typeface="Cambria Math" panose="02040503050406030204" pitchFamily="18" charset="0"/>
      <p:regular r:id="rId3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CB46A9-AC64-2107-0D04-23C3E6A0A637}" name="Sarah Brunelle" initials="SB" userId="S::sarah.bland@TNC.ORG::0841f992-6401-4fcf-8797-7495e84da30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D1F59-0C63-44D8-BE72-2266A9516CA1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C3430-04EA-4E2B-840E-2DAFF95C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1DCF-5FA9-3BBE-A6DC-4C4767E77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8AAD4-9F4E-2546-4A20-345BE6926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8BC9-B242-D863-6297-36224D35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D43E7-A090-881E-D908-BB9CC53D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DFBC9-B9F9-85A6-26A1-9D7E515D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0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4705-3181-4743-BF72-E5B55E62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9669D-6765-7CD2-C040-D4C5E44BA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E7B0-5065-8FAA-2D02-01DC4905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87F4E-481E-5CA4-5AC0-EF15EBAF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C81A-1EC7-F85E-A5DB-0F7CA62E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7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8F565-D4D2-A972-147D-1A41777B2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13695-1D6C-4A4F-7F94-134666381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AEB8A-EA17-E1E1-8CD3-B7AF8E3F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AF905-A88D-ED4C-DD07-098840D4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A03B8-DD10-B6B6-6B59-3EB669F3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87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B011-50E5-247E-0EB3-D47C59C4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71371-A022-A3A5-E49C-D2CCEC4E2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F92F8-B436-FF4B-567C-6CF9F3F6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55B9-83BE-E117-954F-A47925F5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716-8D01-8E2F-8276-3A903E60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7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264CF-1BBA-680C-4F96-017144A15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9E9BE-1B28-C587-A2C5-253ECF74E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E3E68-CE19-CACB-1EDD-351F4F9C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49855-AB14-5CF9-EE88-AB42D1DF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E2C96-8A85-4C99-39A1-9B9DB31D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6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89EEC-003E-DFFB-2D04-A2E70FE1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FE0F4-58A0-D6D9-6AAC-CD97965C2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E4C68-9C36-2696-B323-CF0642D6D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713B3-5A96-0F1A-CFE7-8563FD24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D724B-C264-2548-CAFF-305FE7D3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93A13-EBDF-17F2-DF34-5BA3D793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1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9F2D-6C68-B3F6-3BC7-2A9EE6BE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A2B36-9CB6-0E61-D14F-48AD642F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51B63-A4A2-BD66-BF76-72528E69B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4911-72D8-7120-897F-434F05D8D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54135-3D54-9447-778A-86081F047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52A4A-AE91-8A3A-8DE2-74205F39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C667D-AA9E-21BF-66F2-755D86E7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E628E-2723-30DA-D22D-BFF79CE0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1984-7865-CBC1-7E39-27325050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1811-B828-6912-5458-2BC9266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DF831-0A64-24F5-806E-B3EBA5591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FD212-56D6-B7F8-FC27-BC4BF738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6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903B13-E121-53F2-65F9-41E383C5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14793-9D7D-32F8-795A-31644DBA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6B231-FE15-2561-B700-2506AC71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5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5398-EEBA-42F4-3948-4DF36A15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0E0-12D7-545A-0B4A-64A8B51A9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85510-3798-210C-EC55-29C449719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698E8-2EE7-873D-A608-9A260F5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5F347-CF7A-10E6-8DC6-FA1E5DB6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E452D-F82A-718F-94C2-C889F622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5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1DDD-DB8D-6429-4235-465780A7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2B9E5-6756-3695-C94E-93A46478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70C60-CA85-5E67-14F6-3176093E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25D70-D5F0-5123-66A9-63D9B82E9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7B62A-8600-7CE9-095E-82CDE4E1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8F328-EF42-0E10-9C29-12A53381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4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C2B57-F2EC-C92D-BAFA-C36FE7F3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AE8E8-3549-4143-3C3F-38529FA55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DEB0-3161-B686-27DF-345950BFF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93FBE-67AC-4C5C-B62E-CFFDEAF9BE5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5E12D-E358-B346-0620-4D8545C52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C4BA-D22A-5462-8F71-6F616DC8F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0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332 Winter 2026</a:t>
            </a:r>
            <a:br>
              <a:rPr lang="en-US" dirty="0"/>
            </a:br>
            <a:r>
              <a:rPr lang="en-US" dirty="0"/>
              <a:t>Lecture 5: Priority Queues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0BF59-083A-CA08-93EA-90DDC967B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(Min) Heap Data Structure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A97669B-CBB0-4757-983B-3F44485761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Keep items in a complete binary tree</a:t>
                </a:r>
              </a:p>
              <a:p>
                <a:r>
                  <a:rPr lang="en-US" dirty="0"/>
                  <a:t>Maintain the “(Min) Heap Property” of the tree</a:t>
                </a:r>
              </a:p>
              <a:p>
                <a:pPr lvl="1"/>
                <a:r>
                  <a:rPr lang="en-US" dirty="0"/>
                  <a:t>Every node’s priority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/>
                  <a:t> its children’s priority</a:t>
                </a:r>
              </a:p>
              <a:p>
                <a:pPr lvl="1"/>
                <a:r>
                  <a:rPr lang="en-US" sz="2000" dirty="0"/>
                  <a:t>Max Heap Property: every node’s priority is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/>
                  <a:t> its children</a:t>
                </a:r>
                <a:endParaRPr lang="en-US" dirty="0"/>
              </a:p>
              <a:p>
                <a:r>
                  <a:rPr lang="en-US" dirty="0"/>
                  <a:t>Where is the min?</a:t>
                </a:r>
              </a:p>
              <a:p>
                <a:r>
                  <a:rPr lang="en-US" dirty="0"/>
                  <a:t>How do I insert?</a:t>
                </a:r>
              </a:p>
              <a:p>
                <a:r>
                  <a:rPr lang="en-US" dirty="0"/>
                  <a:t>How do I extract?</a:t>
                </a:r>
              </a:p>
              <a:p>
                <a:r>
                  <a:rPr lang="en-US" dirty="0"/>
                  <a:t>How to do it in Java?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A97669B-CBB0-4757-983B-3F44485761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58AE6CBA-AB2F-80B2-02B0-F3E0F80B5682}"/>
              </a:ext>
            </a:extLst>
          </p:cNvPr>
          <p:cNvGrpSpPr/>
          <p:nvPr/>
        </p:nvGrpSpPr>
        <p:grpSpPr>
          <a:xfrm>
            <a:off x="5161281" y="2808212"/>
            <a:ext cx="6934200" cy="3368751"/>
            <a:chOff x="2590801" y="2672070"/>
            <a:chExt cx="6934200" cy="33687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C35D44B-7628-E1CA-355C-F1502458AAFF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06D75F0-1F90-45CD-3466-F0D3151331C2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5428839-BA2F-B30D-94E5-826514CC6F90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AAF1CD9-D7B0-1F23-5F0D-1AE7356B4063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A3A9B3C-DD7B-FA7F-8066-BF8EDE5C6C0E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4A5175A-FD0A-6371-2F1B-DB3E686ECC8D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A33B652-75C8-B0DA-13BD-38B23E9E57B2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36E5ACF-446B-CD24-C4B1-D4CCCBEFC8B9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28E15AD-EBCB-3F3E-9454-F62DC58673EF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474545E-8779-A2D5-CC1E-916D83DAFEC0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C832117-1D91-EA54-AA48-D42D50B6E77D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216AEFE-FACF-94D3-2B06-267CC376A70D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F51E84C-C241-3587-EEAA-D44DCC6EB670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2F6055D-B72C-64B7-C5B6-16DED3B88937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820EC72-600D-B503-2BA3-2F770786B564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E5B7A2E-C48F-13F0-EC5F-40C151CCB2C5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6A696EE-72D9-D0B0-C82B-CF1F4D5D6426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8341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B7BEE-83FC-6A92-8C72-922983C3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F168B-C22F-1B48-82E7-F81CD4DCA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79" y="372281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insert(item, priority){</a:t>
            </a:r>
          </a:p>
          <a:p>
            <a:pPr marL="0" indent="0">
              <a:buNone/>
            </a:pPr>
            <a:r>
              <a:rPr lang="en-US" dirty="0"/>
              <a:t>    put item in the “next open” spot (keep tree complete)</a:t>
            </a:r>
          </a:p>
          <a:p>
            <a:pPr marL="0" indent="0">
              <a:buNone/>
            </a:pPr>
            <a:r>
              <a:rPr lang="en-US" dirty="0"/>
              <a:t>    while (priority &lt; parent’s priority){</a:t>
            </a:r>
          </a:p>
          <a:p>
            <a:pPr marL="0" indent="0">
              <a:buNone/>
            </a:pPr>
            <a:r>
              <a:rPr lang="en-US" dirty="0"/>
              <a:t>        swap item with parent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5FEEAE4-5947-43BB-33F3-0E2F7A27D58C}"/>
              </a:ext>
            </a:extLst>
          </p:cNvPr>
          <p:cNvGrpSpPr/>
          <p:nvPr/>
        </p:nvGrpSpPr>
        <p:grpSpPr>
          <a:xfrm>
            <a:off x="5161281" y="73781"/>
            <a:ext cx="6934200" cy="3368751"/>
            <a:chOff x="2590801" y="2672070"/>
            <a:chExt cx="6934200" cy="33687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3A0E13-4996-116D-FFBB-C9C47C84D55C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C2A72B8-1FD3-516D-A021-E2075712D6CB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92D9E01-B220-E093-6B95-A68C0266A5BC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620859-F5B3-EB2D-7626-028B1D551DC8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DDB63C5-2978-A1A0-5B7C-21B3C85ED8F3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246EA45-DB59-3189-5133-E09D0AC67BE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ACF96E3-806B-71A4-4206-D4D7C31A2F2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14F5CF9-E0BE-AD30-CAF0-6FB68446C0CD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97C9AA5-DB9B-1AFC-012D-B3D8743427A8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9925F6-573D-F6E3-2D20-9939C39C8CC4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690E6CF-81A5-AEED-23C1-2A785442C5F3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918949D-E91F-514C-8942-A55A0B1C1B96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EC8F07-B67E-32B1-8194-36206CBAE1C1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B303E5-4C0F-E3C1-6C40-D63CB81862DA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69F648-6942-5A93-5A23-499C2EB8C9E2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3FFFFF-CF30-2E14-4603-BCEC3E407EB6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DD9F7F4-FC58-103B-8500-D893D1F68143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BDE845EB-2C74-AFA6-612A-2B277A969486}"/>
              </a:ext>
            </a:extLst>
          </p:cNvPr>
          <p:cNvSpPr/>
          <p:nvPr/>
        </p:nvSpPr>
        <p:spPr>
          <a:xfrm>
            <a:off x="3782060" y="661091"/>
            <a:ext cx="688077" cy="68807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1.5</a:t>
            </a:r>
          </a:p>
        </p:txBody>
      </p:sp>
    </p:spTree>
    <p:extLst>
      <p:ext uri="{BB962C8B-B14F-4D97-AF65-F5344CB8AC3E}">
        <p14:creationId xmlns:p14="http://schemas.microsoft.com/office/powerpoint/2010/main" val="595223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B7BEE-83FC-6A92-8C72-922983C3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F168B-C22F-1B48-82E7-F81CD4DCA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79" y="372281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insert(item, priority){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put item in the “next open” spot (keep tree complete)</a:t>
            </a:r>
          </a:p>
          <a:p>
            <a:pPr marL="0" indent="0">
              <a:buNone/>
            </a:pPr>
            <a:r>
              <a:rPr lang="en-US" dirty="0"/>
              <a:t>    while (priority &lt; parent’s priority){</a:t>
            </a:r>
          </a:p>
          <a:p>
            <a:pPr marL="0" indent="0">
              <a:buNone/>
            </a:pPr>
            <a:r>
              <a:rPr lang="en-US" dirty="0"/>
              <a:t>        swap item with parent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5FEEAE4-5947-43BB-33F3-0E2F7A27D58C}"/>
              </a:ext>
            </a:extLst>
          </p:cNvPr>
          <p:cNvGrpSpPr/>
          <p:nvPr/>
        </p:nvGrpSpPr>
        <p:grpSpPr>
          <a:xfrm>
            <a:off x="5161281" y="73781"/>
            <a:ext cx="6934200" cy="3368751"/>
            <a:chOff x="2590801" y="2672070"/>
            <a:chExt cx="6934200" cy="33687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3A0E13-4996-116D-FFBB-C9C47C84D55C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C2A72B8-1FD3-516D-A021-E2075712D6CB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92D9E01-B220-E093-6B95-A68C0266A5BC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620859-F5B3-EB2D-7626-028B1D551DC8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DDB63C5-2978-A1A0-5B7C-21B3C85ED8F3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246EA45-DB59-3189-5133-E09D0AC67BE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ACF96E3-806B-71A4-4206-D4D7C31A2F2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14F5CF9-E0BE-AD30-CAF0-6FB68446C0CD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97C9AA5-DB9B-1AFC-012D-B3D8743427A8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9925F6-573D-F6E3-2D20-9939C39C8CC4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690E6CF-81A5-AEED-23C1-2A785442C5F3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918949D-E91F-514C-8942-A55A0B1C1B96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EC8F07-B67E-32B1-8194-36206CBAE1C1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B303E5-4C0F-E3C1-6C40-D63CB81862DA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69F648-6942-5A93-5A23-499C2EB8C9E2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3FFFFF-CF30-2E14-4603-BCEC3E407EB6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DD9F7F4-FC58-103B-8500-D893D1F68143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BDE845EB-2C74-AFA6-612A-2B277A969486}"/>
              </a:ext>
            </a:extLst>
          </p:cNvPr>
          <p:cNvSpPr/>
          <p:nvPr/>
        </p:nvSpPr>
        <p:spPr>
          <a:xfrm>
            <a:off x="7332895" y="2754017"/>
            <a:ext cx="688077" cy="68807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1.5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08EB998-8774-511E-D2B0-C8A8B01CF9C0}"/>
              </a:ext>
            </a:extLst>
          </p:cNvPr>
          <p:cNvCxnSpPr>
            <a:cxnSpLocks/>
            <a:stCxn id="24" idx="0"/>
            <a:endCxn id="9" idx="3"/>
          </p:cNvCxnSpPr>
          <p:nvPr/>
        </p:nvCxnSpPr>
        <p:spPr>
          <a:xfrm flipV="1">
            <a:off x="7676934" y="2414389"/>
            <a:ext cx="205519" cy="3396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237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B7BEE-83FC-6A92-8C72-922983C3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F168B-C22F-1B48-82E7-F81CD4DCA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79" y="372281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insert(item, priority){</a:t>
            </a:r>
          </a:p>
          <a:p>
            <a:pPr marL="0" indent="0">
              <a:buNone/>
            </a:pPr>
            <a:r>
              <a:rPr lang="en-US" dirty="0"/>
              <a:t>    put item in the “next open” spot (keep tree complete)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while (priority &lt; parent’s priority){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swap item with parent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5FEEAE4-5947-43BB-33F3-0E2F7A27D58C}"/>
              </a:ext>
            </a:extLst>
          </p:cNvPr>
          <p:cNvGrpSpPr/>
          <p:nvPr/>
        </p:nvGrpSpPr>
        <p:grpSpPr>
          <a:xfrm>
            <a:off x="5161281" y="73781"/>
            <a:ext cx="6934200" cy="3368751"/>
            <a:chOff x="2590801" y="2672070"/>
            <a:chExt cx="6934200" cy="33687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3A0E13-4996-116D-FFBB-C9C47C84D55C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C2A72B8-1FD3-516D-A021-E2075712D6CB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92D9E01-B220-E093-6B95-A68C0266A5BC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620859-F5B3-EB2D-7626-028B1D551DC8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DDB63C5-2978-A1A0-5B7C-21B3C85ED8F3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1.5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246EA45-DB59-3189-5133-E09D0AC67BE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ACF96E3-806B-71A4-4206-D4D7C31A2F2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14F5CF9-E0BE-AD30-CAF0-6FB68446C0CD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97C9AA5-DB9B-1AFC-012D-B3D8743427A8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9925F6-573D-F6E3-2D20-9939C39C8CC4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690E6CF-81A5-AEED-23C1-2A785442C5F3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918949D-E91F-514C-8942-A55A0B1C1B96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EC8F07-B67E-32B1-8194-36206CBAE1C1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B303E5-4C0F-E3C1-6C40-D63CB81862DA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69F648-6942-5A93-5A23-499C2EB8C9E2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3FFFFF-CF30-2E14-4603-BCEC3E407EB6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DD9F7F4-FC58-103B-8500-D893D1F68143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BDE845EB-2C74-AFA6-612A-2B277A969486}"/>
              </a:ext>
            </a:extLst>
          </p:cNvPr>
          <p:cNvSpPr/>
          <p:nvPr/>
        </p:nvSpPr>
        <p:spPr>
          <a:xfrm>
            <a:off x="7332895" y="2754017"/>
            <a:ext cx="688077" cy="6880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08EB998-8774-511E-D2B0-C8A8B01CF9C0}"/>
              </a:ext>
            </a:extLst>
          </p:cNvPr>
          <p:cNvCxnSpPr>
            <a:cxnSpLocks/>
            <a:stCxn id="24" idx="0"/>
            <a:endCxn id="9" idx="3"/>
          </p:cNvCxnSpPr>
          <p:nvPr/>
        </p:nvCxnSpPr>
        <p:spPr>
          <a:xfrm flipV="1">
            <a:off x="7676934" y="2414389"/>
            <a:ext cx="205519" cy="3396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0EC7529-FAB5-F76E-AB09-333DBBED8344}"/>
              </a:ext>
            </a:extLst>
          </p:cNvPr>
          <p:cNvSpPr/>
          <p:nvPr/>
        </p:nvSpPr>
        <p:spPr>
          <a:xfrm>
            <a:off x="7676934" y="4754880"/>
            <a:ext cx="603466" cy="1442029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CA71E33-531C-6794-787C-EEC71906132F}"/>
              </a:ext>
            </a:extLst>
          </p:cNvPr>
          <p:cNvSpPr txBox="1"/>
          <p:nvPr/>
        </p:nvSpPr>
        <p:spPr>
          <a:xfrm>
            <a:off x="8264914" y="5245061"/>
            <a:ext cx="1779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Percolate Up</a:t>
            </a:r>
          </a:p>
        </p:txBody>
      </p:sp>
    </p:spTree>
    <p:extLst>
      <p:ext uri="{BB962C8B-B14F-4D97-AF65-F5344CB8AC3E}">
        <p14:creationId xmlns:p14="http://schemas.microsoft.com/office/powerpoint/2010/main" val="863457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B7BEE-83FC-6A92-8C72-922983C3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F168B-C22F-1B48-82E7-F81CD4DCA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79" y="372281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insert(item, priority){</a:t>
            </a:r>
          </a:p>
          <a:p>
            <a:pPr marL="0" indent="0">
              <a:buNone/>
            </a:pPr>
            <a:r>
              <a:rPr lang="en-US" dirty="0"/>
              <a:t>    put item in the “next open” spot (keep tree complete)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while (priority &lt; parent’s priority){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swap item with parent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5FEEAE4-5947-43BB-33F3-0E2F7A27D58C}"/>
              </a:ext>
            </a:extLst>
          </p:cNvPr>
          <p:cNvGrpSpPr/>
          <p:nvPr/>
        </p:nvGrpSpPr>
        <p:grpSpPr>
          <a:xfrm>
            <a:off x="5161281" y="73781"/>
            <a:ext cx="6934200" cy="3368751"/>
            <a:chOff x="2590801" y="2672070"/>
            <a:chExt cx="6934200" cy="33687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3A0E13-4996-116D-FFBB-C9C47C84D55C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C2A72B8-1FD3-516D-A021-E2075712D6CB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1.5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92D9E01-B220-E093-6B95-A68C0266A5BC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620859-F5B3-EB2D-7626-028B1D551DC8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DDB63C5-2978-A1A0-5B7C-21B3C85ED8F3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246EA45-DB59-3189-5133-E09D0AC67BE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ACF96E3-806B-71A4-4206-D4D7C31A2F2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14F5CF9-E0BE-AD30-CAF0-6FB68446C0CD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97C9AA5-DB9B-1AFC-012D-B3D8743427A8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9925F6-573D-F6E3-2D20-9939C39C8CC4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690E6CF-81A5-AEED-23C1-2A785442C5F3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918949D-E91F-514C-8942-A55A0B1C1B96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EC8F07-B67E-32B1-8194-36206CBAE1C1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B303E5-4C0F-E3C1-6C40-D63CB81862DA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69F648-6942-5A93-5A23-499C2EB8C9E2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3FFFFF-CF30-2E14-4603-BCEC3E407EB6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DD9F7F4-FC58-103B-8500-D893D1F68143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BDE845EB-2C74-AFA6-612A-2B277A969486}"/>
              </a:ext>
            </a:extLst>
          </p:cNvPr>
          <p:cNvSpPr/>
          <p:nvPr/>
        </p:nvSpPr>
        <p:spPr>
          <a:xfrm>
            <a:off x="7332895" y="2754017"/>
            <a:ext cx="688077" cy="6880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08EB998-8774-511E-D2B0-C8A8B01CF9C0}"/>
              </a:ext>
            </a:extLst>
          </p:cNvPr>
          <p:cNvCxnSpPr>
            <a:cxnSpLocks/>
            <a:stCxn id="24" idx="0"/>
            <a:endCxn id="9" idx="3"/>
          </p:cNvCxnSpPr>
          <p:nvPr/>
        </p:nvCxnSpPr>
        <p:spPr>
          <a:xfrm flipV="1">
            <a:off x="7676934" y="2414389"/>
            <a:ext cx="205519" cy="3396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13E0DB5-8485-A62A-6719-A1A384A9B517}"/>
              </a:ext>
            </a:extLst>
          </p:cNvPr>
          <p:cNvSpPr/>
          <p:nvPr/>
        </p:nvSpPr>
        <p:spPr>
          <a:xfrm>
            <a:off x="7676934" y="4754880"/>
            <a:ext cx="603466" cy="1442029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D429527-753E-8035-F681-3E6BDB01C6DE}"/>
              </a:ext>
            </a:extLst>
          </p:cNvPr>
          <p:cNvSpPr txBox="1"/>
          <p:nvPr/>
        </p:nvSpPr>
        <p:spPr>
          <a:xfrm>
            <a:off x="8264914" y="5245061"/>
            <a:ext cx="1779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Percolate Up</a:t>
            </a:r>
          </a:p>
        </p:txBody>
      </p:sp>
    </p:spTree>
    <p:extLst>
      <p:ext uri="{BB962C8B-B14F-4D97-AF65-F5344CB8AC3E}">
        <p14:creationId xmlns:p14="http://schemas.microsoft.com/office/powerpoint/2010/main" val="938218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B7BEE-83FC-6A92-8C72-922983C3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F168B-C22F-1B48-82E7-F81CD4DCA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79" y="372281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insert(item, priority){</a:t>
            </a:r>
          </a:p>
          <a:p>
            <a:pPr marL="0" indent="0">
              <a:buNone/>
            </a:pPr>
            <a:r>
              <a:rPr lang="en-US" dirty="0"/>
              <a:t>    put item in the “next open” spot (keep tree complete)</a:t>
            </a:r>
          </a:p>
          <a:p>
            <a:pPr marL="0" indent="0">
              <a:buNone/>
            </a:pPr>
            <a:r>
              <a:rPr lang="en-US" dirty="0"/>
              <a:t>    while (priority &lt; parent’s priority){</a:t>
            </a:r>
          </a:p>
          <a:p>
            <a:pPr marL="0" indent="0">
              <a:buNone/>
            </a:pPr>
            <a:r>
              <a:rPr lang="en-US" dirty="0"/>
              <a:t>        swap item with parent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5FEEAE4-5947-43BB-33F3-0E2F7A27D58C}"/>
              </a:ext>
            </a:extLst>
          </p:cNvPr>
          <p:cNvGrpSpPr/>
          <p:nvPr/>
        </p:nvGrpSpPr>
        <p:grpSpPr>
          <a:xfrm>
            <a:off x="5161281" y="73781"/>
            <a:ext cx="6934200" cy="3368751"/>
            <a:chOff x="2590801" y="2672070"/>
            <a:chExt cx="6934200" cy="3368751"/>
          </a:xfrm>
          <a:solidFill>
            <a:schemeClr val="bg1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3A0E13-4996-116D-FFBB-C9C47C84D55C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C2A72B8-1FD3-516D-A021-E2075712D6CB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1.5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92D9E01-B220-E093-6B95-A68C0266A5BC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620859-F5B3-EB2D-7626-028B1D551DC8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DDB63C5-2978-A1A0-5B7C-21B3C85ED8F3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246EA45-DB59-3189-5133-E09D0AC67BE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ACF96E3-806B-71A4-4206-D4D7C31A2F2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14F5CF9-E0BE-AD30-CAF0-6FB68446C0CD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97C9AA5-DB9B-1AFC-012D-B3D8743427A8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9925F6-573D-F6E3-2D20-9939C39C8CC4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690E6CF-81A5-AEED-23C1-2A785442C5F3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918949D-E91F-514C-8942-A55A0B1C1B96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EC8F07-B67E-32B1-8194-36206CBAE1C1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B303E5-4C0F-E3C1-6C40-D63CB81862DA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69F648-6942-5A93-5A23-499C2EB8C9E2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3FFFFF-CF30-2E14-4603-BCEC3E407EB6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DD9F7F4-FC58-103B-8500-D893D1F68143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BDE845EB-2C74-AFA6-612A-2B277A969486}"/>
              </a:ext>
            </a:extLst>
          </p:cNvPr>
          <p:cNvSpPr/>
          <p:nvPr/>
        </p:nvSpPr>
        <p:spPr>
          <a:xfrm>
            <a:off x="7332895" y="2754017"/>
            <a:ext cx="688077" cy="6880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08EB998-8774-511E-D2B0-C8A8B01CF9C0}"/>
              </a:ext>
            </a:extLst>
          </p:cNvPr>
          <p:cNvCxnSpPr>
            <a:cxnSpLocks/>
            <a:stCxn id="24" idx="0"/>
            <a:endCxn id="9" idx="3"/>
          </p:cNvCxnSpPr>
          <p:nvPr/>
        </p:nvCxnSpPr>
        <p:spPr>
          <a:xfrm flipV="1">
            <a:off x="7676934" y="2414389"/>
            <a:ext cx="205519" cy="3396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1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B7BEE-83FC-6A92-8C72-922983C3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extract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CF168B-C22F-1B48-82E7-F81CD4DCA5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6079" y="2452818"/>
                <a:ext cx="10515600" cy="435133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extract(){</a:t>
                </a:r>
              </a:p>
              <a:p>
                <a:pPr marL="0" indent="0">
                  <a:buNone/>
                </a:pPr>
                <a:r>
                  <a:rPr lang="en-US" dirty="0"/>
                  <a:t>    min = root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 err="1"/>
                  <a:t>curr</a:t>
                </a:r>
                <a:r>
                  <a:rPr lang="en-US" dirty="0"/>
                  <a:t> = bottom-right item</a:t>
                </a:r>
              </a:p>
              <a:p>
                <a:pPr marL="0" indent="0">
                  <a:buNone/>
                </a:pPr>
                <a:r>
                  <a:rPr lang="en-US" dirty="0"/>
                  <a:t>    move </a:t>
                </a:r>
                <a:r>
                  <a:rPr lang="en-US" dirty="0" err="1"/>
                  <a:t>curr</a:t>
                </a:r>
                <a:r>
                  <a:rPr lang="en-US" dirty="0"/>
                  <a:t> to the root</a:t>
                </a:r>
              </a:p>
              <a:p>
                <a:pPr marL="0" indent="0">
                  <a:buNone/>
                </a:pPr>
                <a:r>
                  <a:rPr lang="en-US" dirty="0"/>
                  <a:t>    while(</a:t>
                </a:r>
                <a:r>
                  <a:rPr lang="en-US" dirty="0" err="1"/>
                  <a:t>curr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curr.left</a:t>
                </a:r>
                <a:r>
                  <a:rPr lang="en-US" dirty="0"/>
                  <a:t> || </a:t>
                </a:r>
                <a:r>
                  <a:rPr lang="en-US" dirty="0" err="1"/>
                  <a:t>curr</a:t>
                </a:r>
                <a:r>
                  <a:rPr lang="en-US" dirty="0"/>
                  <a:t> &gt; </a:t>
                </a:r>
                <a:r>
                  <a:rPr lang="en-US" dirty="0" err="1"/>
                  <a:t>curr.right</a:t>
                </a:r>
                <a:r>
                  <a:rPr lang="en-US" dirty="0"/>
                  <a:t>){</a:t>
                </a:r>
              </a:p>
              <a:p>
                <a:pPr marL="0" indent="0">
                  <a:buNone/>
                </a:pPr>
                <a:r>
                  <a:rPr lang="en-US" dirty="0"/>
                  <a:t>        swap </a:t>
                </a:r>
                <a:r>
                  <a:rPr lang="en-US" dirty="0" err="1"/>
                  <a:t>curr</a:t>
                </a:r>
                <a:r>
                  <a:rPr lang="en-US" dirty="0"/>
                  <a:t> with its smallest child</a:t>
                </a:r>
              </a:p>
              <a:p>
                <a:pPr marL="0" indent="0">
                  <a:buNone/>
                </a:pPr>
                <a:r>
                  <a:rPr lang="en-US" dirty="0"/>
                  <a:t>    }</a:t>
                </a:r>
              </a:p>
              <a:p>
                <a:pPr marL="0" indent="0">
                  <a:buNone/>
                </a:pPr>
                <a:r>
                  <a:rPr lang="en-US" dirty="0"/>
                  <a:t>    return min</a:t>
                </a:r>
              </a:p>
              <a:p>
                <a:pPr marL="0" indent="0">
                  <a:buNone/>
                </a:pPr>
                <a:r>
                  <a:rPr lang="en-US" dirty="0"/>
                  <a:t>}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CF168B-C22F-1B48-82E7-F81CD4DCA5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6079" y="2452818"/>
                <a:ext cx="10515600" cy="4351338"/>
              </a:xfrm>
              <a:blipFill>
                <a:blip r:embed="rId2"/>
                <a:stretch>
                  <a:fillRect l="-1217" t="-3081" b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F5FEEAE4-5947-43BB-33F3-0E2F7A27D58C}"/>
              </a:ext>
            </a:extLst>
          </p:cNvPr>
          <p:cNvGrpSpPr/>
          <p:nvPr/>
        </p:nvGrpSpPr>
        <p:grpSpPr>
          <a:xfrm>
            <a:off x="5161281" y="73781"/>
            <a:ext cx="6934200" cy="3368751"/>
            <a:chOff x="2590801" y="2672070"/>
            <a:chExt cx="6934200" cy="3368751"/>
          </a:xfrm>
          <a:solidFill>
            <a:schemeClr val="bg1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3A0E13-4996-116D-FFBB-C9C47C84D55C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C2A72B8-1FD3-516D-A021-E2075712D6CB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1.5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92D9E01-B220-E093-6B95-A68C0266A5BC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620859-F5B3-EB2D-7626-028B1D551DC8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DDB63C5-2978-A1A0-5B7C-21B3C85ED8F3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246EA45-DB59-3189-5133-E09D0AC67BE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ACF96E3-806B-71A4-4206-D4D7C31A2F2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14F5CF9-E0BE-AD30-CAF0-6FB68446C0CD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97C9AA5-DB9B-1AFC-012D-B3D8743427A8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9925F6-573D-F6E3-2D20-9939C39C8CC4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690E6CF-81A5-AEED-23C1-2A785442C5F3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918949D-E91F-514C-8942-A55A0B1C1B96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EC8F07-B67E-32B1-8194-36206CBAE1C1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B303E5-4C0F-E3C1-6C40-D63CB81862DA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69F648-6942-5A93-5A23-499C2EB8C9E2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3FFFFF-CF30-2E14-4603-BCEC3E407EB6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DD9F7F4-FC58-103B-8500-D893D1F68143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BDE845EB-2C74-AFA6-612A-2B277A969486}"/>
              </a:ext>
            </a:extLst>
          </p:cNvPr>
          <p:cNvSpPr/>
          <p:nvPr/>
        </p:nvSpPr>
        <p:spPr>
          <a:xfrm>
            <a:off x="7332895" y="2754017"/>
            <a:ext cx="688077" cy="6880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08EB998-8774-511E-D2B0-C8A8B01CF9C0}"/>
              </a:ext>
            </a:extLst>
          </p:cNvPr>
          <p:cNvCxnSpPr>
            <a:cxnSpLocks/>
            <a:stCxn id="24" idx="0"/>
            <a:endCxn id="9" idx="3"/>
          </p:cNvCxnSpPr>
          <p:nvPr/>
        </p:nvCxnSpPr>
        <p:spPr>
          <a:xfrm flipV="1">
            <a:off x="7676934" y="2414389"/>
            <a:ext cx="205519" cy="3396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628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B7BEE-83FC-6A92-8C72-922983C3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extract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CF168B-C22F-1B48-82E7-F81CD4DCA5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6079" y="2452818"/>
                <a:ext cx="10515600" cy="435133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extract(){</a:t>
                </a:r>
              </a:p>
              <a:p>
                <a:pPr marL="0" indent="0">
                  <a:buNone/>
                </a:pPr>
                <a:r>
                  <a:rPr lang="en-US" dirty="0"/>
                  <a:t>    min = root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 err="1"/>
                  <a:t>curr</a:t>
                </a:r>
                <a:r>
                  <a:rPr lang="en-US" dirty="0"/>
                  <a:t> = bottom-right item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>
                    <a:solidFill>
                      <a:srgbClr val="FF0000"/>
                    </a:solidFill>
                  </a:rPr>
                  <a:t>move </a:t>
                </a:r>
                <a:r>
                  <a:rPr lang="en-US" dirty="0" err="1">
                    <a:solidFill>
                      <a:srgbClr val="FF0000"/>
                    </a:solidFill>
                  </a:rPr>
                  <a:t>curr</a:t>
                </a:r>
                <a:r>
                  <a:rPr lang="en-US" dirty="0">
                    <a:solidFill>
                      <a:srgbClr val="FF0000"/>
                    </a:solidFill>
                  </a:rPr>
                  <a:t> to the root</a:t>
                </a:r>
              </a:p>
              <a:p>
                <a:pPr marL="0" indent="0">
                  <a:buNone/>
                </a:pPr>
                <a:r>
                  <a:rPr lang="en-US" dirty="0"/>
                  <a:t>    while(</a:t>
                </a:r>
                <a:r>
                  <a:rPr lang="en-US" dirty="0" err="1"/>
                  <a:t>curr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curr.left</a:t>
                </a:r>
                <a:r>
                  <a:rPr lang="en-US" dirty="0"/>
                  <a:t> || </a:t>
                </a:r>
                <a:r>
                  <a:rPr lang="en-US" dirty="0" err="1"/>
                  <a:t>curr</a:t>
                </a:r>
                <a:r>
                  <a:rPr lang="en-US" dirty="0"/>
                  <a:t> &gt; </a:t>
                </a:r>
                <a:r>
                  <a:rPr lang="en-US" dirty="0" err="1"/>
                  <a:t>curr.right</a:t>
                </a:r>
                <a:r>
                  <a:rPr lang="en-US" dirty="0"/>
                  <a:t>){</a:t>
                </a:r>
              </a:p>
              <a:p>
                <a:pPr marL="0" indent="0">
                  <a:buNone/>
                </a:pPr>
                <a:r>
                  <a:rPr lang="en-US" dirty="0"/>
                  <a:t>        swap </a:t>
                </a:r>
                <a:r>
                  <a:rPr lang="en-US" dirty="0" err="1"/>
                  <a:t>curr</a:t>
                </a:r>
                <a:r>
                  <a:rPr lang="en-US" dirty="0"/>
                  <a:t> with its smallest child</a:t>
                </a:r>
              </a:p>
              <a:p>
                <a:pPr marL="0" indent="0">
                  <a:buNone/>
                </a:pPr>
                <a:r>
                  <a:rPr lang="en-US" dirty="0"/>
                  <a:t>    }</a:t>
                </a:r>
              </a:p>
              <a:p>
                <a:pPr marL="0" indent="0">
                  <a:buNone/>
                </a:pPr>
                <a:r>
                  <a:rPr lang="en-US" dirty="0"/>
                  <a:t>    return min</a:t>
                </a:r>
              </a:p>
              <a:p>
                <a:pPr marL="0" indent="0">
                  <a:buNone/>
                </a:pPr>
                <a:r>
                  <a:rPr lang="en-US" dirty="0"/>
                  <a:t>}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CF168B-C22F-1B48-82E7-F81CD4DCA5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6079" y="2452818"/>
                <a:ext cx="10515600" cy="4351338"/>
              </a:xfrm>
              <a:blipFill>
                <a:blip r:embed="rId2"/>
                <a:stretch>
                  <a:fillRect l="-1217" t="-3081" b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F5FEEAE4-5947-43BB-33F3-0E2F7A27D58C}"/>
              </a:ext>
            </a:extLst>
          </p:cNvPr>
          <p:cNvGrpSpPr/>
          <p:nvPr/>
        </p:nvGrpSpPr>
        <p:grpSpPr>
          <a:xfrm>
            <a:off x="5161281" y="73781"/>
            <a:ext cx="6934200" cy="3368751"/>
            <a:chOff x="2590801" y="2672070"/>
            <a:chExt cx="6934200" cy="3368751"/>
          </a:xfrm>
          <a:solidFill>
            <a:schemeClr val="bg1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3A0E13-4996-116D-FFBB-C9C47C84D55C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C2A72B8-1FD3-516D-A021-E2075712D6CB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1.5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92D9E01-B220-E093-6B95-A68C0266A5BC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620859-F5B3-EB2D-7626-028B1D551DC8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DDB63C5-2978-A1A0-5B7C-21B3C85ED8F3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246EA45-DB59-3189-5133-E09D0AC67BE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ACF96E3-806B-71A4-4206-D4D7C31A2F2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14F5CF9-E0BE-AD30-CAF0-6FB68446C0CD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97C9AA5-DB9B-1AFC-012D-B3D8743427A8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9925F6-573D-F6E3-2D20-9939C39C8CC4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690E6CF-81A5-AEED-23C1-2A785442C5F3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918949D-E91F-514C-8942-A55A0B1C1B96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EC8F07-B67E-32B1-8194-36206CBAE1C1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B303E5-4C0F-E3C1-6C40-D63CB81862DA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69F648-6942-5A93-5A23-499C2EB8C9E2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3FFFFF-CF30-2E14-4603-BCEC3E407EB6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DD9F7F4-FC58-103B-8500-D893D1F68143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BDE845EB-2C74-AFA6-612A-2B277A969486}"/>
              </a:ext>
            </a:extLst>
          </p:cNvPr>
          <p:cNvSpPr/>
          <p:nvPr/>
        </p:nvSpPr>
        <p:spPr>
          <a:xfrm>
            <a:off x="7332895" y="2754017"/>
            <a:ext cx="688077" cy="688077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7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08EB998-8774-511E-D2B0-C8A8B01CF9C0}"/>
              </a:ext>
            </a:extLst>
          </p:cNvPr>
          <p:cNvCxnSpPr>
            <a:cxnSpLocks/>
            <a:stCxn id="24" idx="0"/>
            <a:endCxn id="9" idx="3"/>
          </p:cNvCxnSpPr>
          <p:nvPr/>
        </p:nvCxnSpPr>
        <p:spPr>
          <a:xfrm flipV="1">
            <a:off x="7676934" y="2414389"/>
            <a:ext cx="205519" cy="339628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26011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B7BEE-83FC-6A92-8C72-922983C3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extract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CF168B-C22F-1B48-82E7-F81CD4DCA5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6079" y="2452818"/>
                <a:ext cx="10515600" cy="435133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extract(){</a:t>
                </a:r>
              </a:p>
              <a:p>
                <a:pPr marL="0" indent="0">
                  <a:buNone/>
                </a:pPr>
                <a:r>
                  <a:rPr lang="en-US" dirty="0"/>
                  <a:t>    min = root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 err="1"/>
                  <a:t>curr</a:t>
                </a:r>
                <a:r>
                  <a:rPr lang="en-US" dirty="0"/>
                  <a:t> = bottom-right item</a:t>
                </a:r>
              </a:p>
              <a:p>
                <a:pPr marL="0" indent="0">
                  <a:buNone/>
                </a:pPr>
                <a:r>
                  <a:rPr lang="en-US" dirty="0"/>
                  <a:t>    move </a:t>
                </a:r>
                <a:r>
                  <a:rPr lang="en-US" dirty="0" err="1"/>
                  <a:t>curr</a:t>
                </a:r>
                <a:r>
                  <a:rPr lang="en-US" dirty="0"/>
                  <a:t> to the root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>
                    <a:solidFill>
                      <a:srgbClr val="FF0000"/>
                    </a:solidFill>
                  </a:rPr>
                  <a:t>while(</a:t>
                </a:r>
                <a:r>
                  <a:rPr lang="en-US" dirty="0" err="1">
                    <a:solidFill>
                      <a:srgbClr val="FF0000"/>
                    </a:solidFill>
                  </a:rPr>
                  <a:t>curr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err="1">
                    <a:solidFill>
                      <a:srgbClr val="FF0000"/>
                    </a:solidFill>
                  </a:rPr>
                  <a:t>curr.left</a:t>
                </a:r>
                <a:r>
                  <a:rPr lang="en-US" dirty="0">
                    <a:solidFill>
                      <a:srgbClr val="FF0000"/>
                    </a:solidFill>
                  </a:rPr>
                  <a:t> || </a:t>
                </a:r>
                <a:r>
                  <a:rPr lang="en-US" dirty="0" err="1">
                    <a:solidFill>
                      <a:srgbClr val="FF0000"/>
                    </a:solidFill>
                  </a:rPr>
                  <a:t>curr</a:t>
                </a:r>
                <a:r>
                  <a:rPr lang="en-US" dirty="0">
                    <a:solidFill>
                      <a:srgbClr val="FF0000"/>
                    </a:solidFill>
                  </a:rPr>
                  <a:t> &gt; </a:t>
                </a:r>
                <a:r>
                  <a:rPr lang="en-US" dirty="0" err="1">
                    <a:solidFill>
                      <a:srgbClr val="FF0000"/>
                    </a:solidFill>
                  </a:rPr>
                  <a:t>curr.right</a:t>
                </a:r>
                <a:r>
                  <a:rPr lang="en-US" dirty="0">
                    <a:solidFill>
                      <a:srgbClr val="FF0000"/>
                    </a:solidFill>
                  </a:rPr>
                  <a:t>){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        swap </a:t>
                </a:r>
                <a:r>
                  <a:rPr lang="en-US" dirty="0" err="1">
                    <a:solidFill>
                      <a:srgbClr val="FF0000"/>
                    </a:solidFill>
                  </a:rPr>
                  <a:t>curr</a:t>
                </a:r>
                <a:r>
                  <a:rPr lang="en-US" dirty="0">
                    <a:solidFill>
                      <a:srgbClr val="FF0000"/>
                    </a:solidFill>
                  </a:rPr>
                  <a:t> with its smallest child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    }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return min</a:t>
                </a:r>
              </a:p>
              <a:p>
                <a:pPr marL="0" indent="0">
                  <a:buNone/>
                </a:pPr>
                <a:r>
                  <a:rPr lang="en-US" dirty="0"/>
                  <a:t>}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CF168B-C22F-1B48-82E7-F81CD4DCA5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6079" y="2452818"/>
                <a:ext cx="10515600" cy="4351338"/>
              </a:xfrm>
              <a:blipFill>
                <a:blip r:embed="rId2"/>
                <a:stretch>
                  <a:fillRect l="-1217" t="-3081" b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F5FEEAE4-5947-43BB-33F3-0E2F7A27D58C}"/>
              </a:ext>
            </a:extLst>
          </p:cNvPr>
          <p:cNvGrpSpPr/>
          <p:nvPr/>
        </p:nvGrpSpPr>
        <p:grpSpPr>
          <a:xfrm>
            <a:off x="5161281" y="73781"/>
            <a:ext cx="6934200" cy="3368751"/>
            <a:chOff x="2590801" y="2672070"/>
            <a:chExt cx="6934200" cy="3368751"/>
          </a:xfrm>
          <a:solidFill>
            <a:schemeClr val="bg1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3A0E13-4996-116D-FFBB-C9C47C84D55C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1.5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C2A72B8-1FD3-516D-A021-E2075712D6CB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92D9E01-B220-E093-6B95-A68C0266A5BC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620859-F5B3-EB2D-7626-028B1D551DC8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DDB63C5-2978-A1A0-5B7C-21B3C85ED8F3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246EA45-DB59-3189-5133-E09D0AC67BE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ACF96E3-806B-71A4-4206-D4D7C31A2F2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14F5CF9-E0BE-AD30-CAF0-6FB68446C0CD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97C9AA5-DB9B-1AFC-012D-B3D8743427A8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9925F6-573D-F6E3-2D20-9939C39C8CC4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690E6CF-81A5-AEED-23C1-2A785442C5F3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918949D-E91F-514C-8942-A55A0B1C1B96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EC8F07-B67E-32B1-8194-36206CBAE1C1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B303E5-4C0F-E3C1-6C40-D63CB81862DA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69F648-6942-5A93-5A23-499C2EB8C9E2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3FFFFF-CF30-2E14-4603-BCEC3E407EB6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DD9F7F4-FC58-103B-8500-D893D1F68143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ight Brace 22">
            <a:extLst>
              <a:ext uri="{FF2B5EF4-FFF2-40B4-BE49-F238E27FC236}">
                <a16:creationId xmlns:a16="http://schemas.microsoft.com/office/drawing/2014/main" id="{C1092552-4B03-D299-B7EC-307EEA28C766}"/>
              </a:ext>
            </a:extLst>
          </p:cNvPr>
          <p:cNvSpPr/>
          <p:nvPr/>
        </p:nvSpPr>
        <p:spPr>
          <a:xfrm>
            <a:off x="6473436" y="4342845"/>
            <a:ext cx="603466" cy="1336595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2F50038-C91B-579B-E5E2-7D3A87CAD21E}"/>
              </a:ext>
            </a:extLst>
          </p:cNvPr>
          <p:cNvSpPr txBox="1"/>
          <p:nvPr/>
        </p:nvSpPr>
        <p:spPr>
          <a:xfrm>
            <a:off x="7061416" y="4833026"/>
            <a:ext cx="2151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Percolate Down</a:t>
            </a:r>
          </a:p>
        </p:txBody>
      </p:sp>
    </p:spTree>
    <p:extLst>
      <p:ext uri="{BB962C8B-B14F-4D97-AF65-F5344CB8AC3E}">
        <p14:creationId xmlns:p14="http://schemas.microsoft.com/office/powerpoint/2010/main" val="2514118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B7BEE-83FC-6A92-8C72-922983C3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extract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5FEEAE4-5947-43BB-33F3-0E2F7A27D58C}"/>
              </a:ext>
            </a:extLst>
          </p:cNvPr>
          <p:cNvGrpSpPr/>
          <p:nvPr/>
        </p:nvGrpSpPr>
        <p:grpSpPr>
          <a:xfrm>
            <a:off x="5161281" y="73781"/>
            <a:ext cx="6934200" cy="3368751"/>
            <a:chOff x="2590801" y="2672070"/>
            <a:chExt cx="6934200" cy="3368751"/>
          </a:xfrm>
          <a:solidFill>
            <a:schemeClr val="bg1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3A0E13-4996-116D-FFBB-C9C47C84D55C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1.5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C2A72B8-1FD3-516D-A021-E2075712D6CB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92D9E01-B220-E093-6B95-A68C0266A5BC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620859-F5B3-EB2D-7626-028B1D551DC8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DDB63C5-2978-A1A0-5B7C-21B3C85ED8F3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246EA45-DB59-3189-5133-E09D0AC67BE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ACF96E3-806B-71A4-4206-D4D7C31A2F2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14F5CF9-E0BE-AD30-CAF0-6FB68446C0CD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97C9AA5-DB9B-1AFC-012D-B3D8743427A8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9925F6-573D-F6E3-2D20-9939C39C8CC4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690E6CF-81A5-AEED-23C1-2A785442C5F3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918949D-E91F-514C-8942-A55A0B1C1B96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EC8F07-B67E-32B1-8194-36206CBAE1C1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B303E5-4C0F-E3C1-6C40-D63CB81862DA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69F648-6942-5A93-5A23-499C2EB8C9E2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3FFFFF-CF30-2E14-4603-BCEC3E407EB6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DD9F7F4-FC58-103B-8500-D893D1F68143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E2D8F465-972E-702A-2E2F-AEE91909A5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6079" y="2452818"/>
                <a:ext cx="10515600" cy="435133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extract(){</a:t>
                </a:r>
              </a:p>
              <a:p>
                <a:pPr marL="0" indent="0">
                  <a:buNone/>
                </a:pPr>
                <a:r>
                  <a:rPr lang="en-US" dirty="0"/>
                  <a:t>    min = root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 err="1"/>
                  <a:t>curr</a:t>
                </a:r>
                <a:r>
                  <a:rPr lang="en-US" dirty="0"/>
                  <a:t> = bottom-right item</a:t>
                </a:r>
              </a:p>
              <a:p>
                <a:pPr marL="0" indent="0">
                  <a:buNone/>
                </a:pPr>
                <a:r>
                  <a:rPr lang="en-US" dirty="0"/>
                  <a:t>    move </a:t>
                </a:r>
                <a:r>
                  <a:rPr lang="en-US" dirty="0" err="1"/>
                  <a:t>curr</a:t>
                </a:r>
                <a:r>
                  <a:rPr lang="en-US" dirty="0"/>
                  <a:t> to the root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>
                    <a:solidFill>
                      <a:srgbClr val="FF0000"/>
                    </a:solidFill>
                  </a:rPr>
                  <a:t>while(</a:t>
                </a:r>
                <a:r>
                  <a:rPr lang="en-US" dirty="0" err="1">
                    <a:solidFill>
                      <a:srgbClr val="FF0000"/>
                    </a:solidFill>
                  </a:rPr>
                  <a:t>curr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err="1">
                    <a:solidFill>
                      <a:srgbClr val="FF0000"/>
                    </a:solidFill>
                  </a:rPr>
                  <a:t>curr.left</a:t>
                </a:r>
                <a:r>
                  <a:rPr lang="en-US" dirty="0">
                    <a:solidFill>
                      <a:srgbClr val="FF0000"/>
                    </a:solidFill>
                  </a:rPr>
                  <a:t> || </a:t>
                </a:r>
                <a:r>
                  <a:rPr lang="en-US" dirty="0" err="1">
                    <a:solidFill>
                      <a:srgbClr val="FF0000"/>
                    </a:solidFill>
                  </a:rPr>
                  <a:t>curr</a:t>
                </a:r>
                <a:r>
                  <a:rPr lang="en-US" dirty="0">
                    <a:solidFill>
                      <a:srgbClr val="FF0000"/>
                    </a:solidFill>
                  </a:rPr>
                  <a:t> &gt; </a:t>
                </a:r>
                <a:r>
                  <a:rPr lang="en-US" dirty="0" err="1">
                    <a:solidFill>
                      <a:srgbClr val="FF0000"/>
                    </a:solidFill>
                  </a:rPr>
                  <a:t>curr.right</a:t>
                </a:r>
                <a:r>
                  <a:rPr lang="en-US" dirty="0">
                    <a:solidFill>
                      <a:srgbClr val="FF0000"/>
                    </a:solidFill>
                  </a:rPr>
                  <a:t>){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        swap </a:t>
                </a:r>
                <a:r>
                  <a:rPr lang="en-US" dirty="0" err="1">
                    <a:solidFill>
                      <a:srgbClr val="FF0000"/>
                    </a:solidFill>
                  </a:rPr>
                  <a:t>curr</a:t>
                </a:r>
                <a:r>
                  <a:rPr lang="en-US" dirty="0">
                    <a:solidFill>
                      <a:srgbClr val="FF0000"/>
                    </a:solidFill>
                  </a:rPr>
                  <a:t> with its smallest child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    }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return min</a:t>
                </a:r>
              </a:p>
              <a:p>
                <a:pPr marL="0" indent="0">
                  <a:buNone/>
                </a:pPr>
                <a:r>
                  <a:rPr lang="en-US" dirty="0"/>
                  <a:t>}</a:t>
                </a:r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E2D8F465-972E-702A-2E2F-AEE91909A5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6079" y="2452818"/>
                <a:ext cx="10515600" cy="4351338"/>
              </a:xfrm>
              <a:blipFill>
                <a:blip r:embed="rId2"/>
                <a:stretch>
                  <a:fillRect l="-1217" t="-3081" b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ight Brace 26">
            <a:extLst>
              <a:ext uri="{FF2B5EF4-FFF2-40B4-BE49-F238E27FC236}">
                <a16:creationId xmlns:a16="http://schemas.microsoft.com/office/drawing/2014/main" id="{D392640E-64EB-51D5-7734-940383DCEF8D}"/>
              </a:ext>
            </a:extLst>
          </p:cNvPr>
          <p:cNvSpPr/>
          <p:nvPr/>
        </p:nvSpPr>
        <p:spPr>
          <a:xfrm>
            <a:off x="6473436" y="4342845"/>
            <a:ext cx="603466" cy="1336595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8F1793D-52B4-CE4C-028B-F4AE995EEB55}"/>
              </a:ext>
            </a:extLst>
          </p:cNvPr>
          <p:cNvSpPr txBox="1"/>
          <p:nvPr/>
        </p:nvSpPr>
        <p:spPr>
          <a:xfrm>
            <a:off x="7061416" y="4833026"/>
            <a:ext cx="2151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Percolate Down</a:t>
            </a:r>
          </a:p>
        </p:txBody>
      </p:sp>
    </p:spTree>
    <p:extLst>
      <p:ext uri="{BB962C8B-B14F-4D97-AF65-F5344CB8AC3E}">
        <p14:creationId xmlns:p14="http://schemas.microsoft.com/office/powerpoint/2010/main" val="3497934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D41E5-465C-EBB5-E9CD-029376B83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ADT: Priority Queue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F048E-DA88-5227-7793-0EE138E73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What is it?</a:t>
            </a:r>
          </a:p>
          <a:p>
            <a:pPr lvl="1"/>
            <a:r>
              <a:rPr lang="en-US" dirty="0"/>
              <a:t>A collection of items and their “priorities”</a:t>
            </a:r>
          </a:p>
          <a:p>
            <a:pPr lvl="1"/>
            <a:r>
              <a:rPr lang="en-US" dirty="0"/>
              <a:t>Allows quick access/removal to the “top priority” thing</a:t>
            </a:r>
          </a:p>
          <a:p>
            <a:pPr lvl="2"/>
            <a:r>
              <a:rPr lang="en-US" dirty="0"/>
              <a:t>Usually a smaller priority value means the item is “more important”</a:t>
            </a:r>
          </a:p>
          <a:p>
            <a:r>
              <a:rPr lang="en-US" dirty="0"/>
              <a:t>What Operations do we need?</a:t>
            </a:r>
          </a:p>
          <a:p>
            <a:pPr lvl="1"/>
            <a:r>
              <a:rPr lang="en-US" dirty="0"/>
              <a:t>insert(item, priority)</a:t>
            </a:r>
          </a:p>
          <a:p>
            <a:pPr lvl="2"/>
            <a:r>
              <a:rPr lang="en-US" dirty="0"/>
              <a:t>Add a new item to the PQ with indicated priority</a:t>
            </a:r>
          </a:p>
          <a:p>
            <a:pPr lvl="1"/>
            <a:r>
              <a:rPr lang="en-US" dirty="0"/>
              <a:t>extract</a:t>
            </a:r>
          </a:p>
          <a:p>
            <a:pPr lvl="2"/>
            <a:r>
              <a:rPr lang="en-US" dirty="0"/>
              <a:t>Remove and return the “top priority” item from the queue</a:t>
            </a:r>
          </a:p>
          <a:p>
            <a:pPr lvl="3"/>
            <a:r>
              <a:rPr lang="en-US" dirty="0"/>
              <a:t>Usually the item with the smallest priority value</a:t>
            </a:r>
          </a:p>
          <a:p>
            <a:pPr lvl="1"/>
            <a:r>
              <a:rPr lang="en-US" dirty="0" err="1"/>
              <a:t>IsEmpty</a:t>
            </a:r>
            <a:endParaRPr lang="en-US" dirty="0"/>
          </a:p>
          <a:p>
            <a:pPr lvl="2"/>
            <a:r>
              <a:rPr lang="en-US" dirty="0"/>
              <a:t>Indicate whether or not there are items still on the queue</a:t>
            </a:r>
          </a:p>
          <a:p>
            <a:r>
              <a:rPr lang="en-US" dirty="0"/>
              <a:t>Note: the “priority” value can be any type/class so long as it’s comparable (i.e. you can use “&lt;“ or “</a:t>
            </a:r>
            <a:r>
              <a:rPr lang="en-US" dirty="0" err="1"/>
              <a:t>compareTo</a:t>
            </a:r>
            <a:r>
              <a:rPr lang="en-US" dirty="0"/>
              <a:t>” with it)</a:t>
            </a:r>
          </a:p>
        </p:txBody>
      </p:sp>
    </p:spTree>
    <p:extLst>
      <p:ext uri="{BB962C8B-B14F-4D97-AF65-F5344CB8AC3E}">
        <p14:creationId xmlns:p14="http://schemas.microsoft.com/office/powerpoint/2010/main" val="2846990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B7BEE-83FC-6A92-8C72-922983C3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extract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CF168B-C22F-1B48-82E7-F81CD4DCA5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6079" y="2452818"/>
                <a:ext cx="10515600" cy="435133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extract(){</a:t>
                </a:r>
              </a:p>
              <a:p>
                <a:pPr marL="0" indent="0">
                  <a:buNone/>
                </a:pPr>
                <a:r>
                  <a:rPr lang="en-US" dirty="0"/>
                  <a:t>    min = root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 err="1"/>
                  <a:t>curr</a:t>
                </a:r>
                <a:r>
                  <a:rPr lang="en-US" dirty="0"/>
                  <a:t> = bottom-right item</a:t>
                </a:r>
              </a:p>
              <a:p>
                <a:pPr marL="0" indent="0">
                  <a:buNone/>
                </a:pPr>
                <a:r>
                  <a:rPr lang="en-US" dirty="0"/>
                  <a:t>    move </a:t>
                </a:r>
                <a:r>
                  <a:rPr lang="en-US" dirty="0" err="1"/>
                  <a:t>curr</a:t>
                </a:r>
                <a:r>
                  <a:rPr lang="en-US" dirty="0"/>
                  <a:t> to the root</a:t>
                </a:r>
              </a:p>
              <a:p>
                <a:pPr marL="0" indent="0">
                  <a:buNone/>
                </a:pPr>
                <a:r>
                  <a:rPr lang="en-US" dirty="0"/>
                  <a:t>    while(</a:t>
                </a:r>
                <a:r>
                  <a:rPr lang="en-US" dirty="0" err="1"/>
                  <a:t>curr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curr.left</a:t>
                </a:r>
                <a:r>
                  <a:rPr lang="en-US" dirty="0"/>
                  <a:t> || </a:t>
                </a:r>
                <a:r>
                  <a:rPr lang="en-US" dirty="0" err="1"/>
                  <a:t>curr</a:t>
                </a:r>
                <a:r>
                  <a:rPr lang="en-US" dirty="0"/>
                  <a:t> &gt; </a:t>
                </a:r>
                <a:r>
                  <a:rPr lang="en-US" dirty="0" err="1"/>
                  <a:t>curr.right</a:t>
                </a:r>
                <a:r>
                  <a:rPr lang="en-US" dirty="0"/>
                  <a:t>){</a:t>
                </a:r>
              </a:p>
              <a:p>
                <a:pPr marL="0" indent="0">
                  <a:buNone/>
                </a:pPr>
                <a:r>
                  <a:rPr lang="en-US" dirty="0"/>
                  <a:t>        swap </a:t>
                </a:r>
                <a:r>
                  <a:rPr lang="en-US" dirty="0" err="1"/>
                  <a:t>curr</a:t>
                </a:r>
                <a:r>
                  <a:rPr lang="en-US" dirty="0"/>
                  <a:t> with its smallest child</a:t>
                </a:r>
              </a:p>
              <a:p>
                <a:pPr marL="0" indent="0">
                  <a:buNone/>
                </a:pPr>
                <a:r>
                  <a:rPr lang="en-US" dirty="0"/>
                  <a:t>    }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>
                    <a:solidFill>
                      <a:srgbClr val="FF0000"/>
                    </a:solidFill>
                  </a:rPr>
                  <a:t>return min</a:t>
                </a:r>
              </a:p>
              <a:p>
                <a:pPr marL="0" indent="0">
                  <a:buNone/>
                </a:pPr>
                <a:r>
                  <a:rPr lang="en-US" dirty="0"/>
                  <a:t>}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CF168B-C22F-1B48-82E7-F81CD4DCA5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6079" y="2452818"/>
                <a:ext cx="10515600" cy="4351338"/>
              </a:xfrm>
              <a:blipFill>
                <a:blip r:embed="rId2"/>
                <a:stretch>
                  <a:fillRect l="-1217" t="-3081" b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F5FEEAE4-5947-43BB-33F3-0E2F7A27D58C}"/>
              </a:ext>
            </a:extLst>
          </p:cNvPr>
          <p:cNvGrpSpPr/>
          <p:nvPr/>
        </p:nvGrpSpPr>
        <p:grpSpPr>
          <a:xfrm>
            <a:off x="5161281" y="73781"/>
            <a:ext cx="6934200" cy="3368751"/>
            <a:chOff x="2590801" y="2672070"/>
            <a:chExt cx="6934200" cy="3368751"/>
          </a:xfrm>
          <a:solidFill>
            <a:schemeClr val="bg1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3A0E13-4996-116D-FFBB-C9C47C84D55C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1.5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C2A72B8-1FD3-516D-A021-E2075712D6CB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92D9E01-B220-E093-6B95-A68C0266A5BC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620859-F5B3-EB2D-7626-028B1D551DC8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DDB63C5-2978-A1A0-5B7C-21B3C85ED8F3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246EA45-DB59-3189-5133-E09D0AC67BE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ACF96E3-806B-71A4-4206-D4D7C31A2F2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14F5CF9-E0BE-AD30-CAF0-6FB68446C0CD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97C9AA5-DB9B-1AFC-012D-B3D8743427A8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9925F6-573D-F6E3-2D20-9939C39C8CC4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690E6CF-81A5-AEED-23C1-2A785442C5F3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918949D-E91F-514C-8942-A55A0B1C1B96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EC8F07-B67E-32B1-8194-36206CBAE1C1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B303E5-4C0F-E3C1-6C40-D63CB81862DA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69F648-6942-5A93-5A23-499C2EB8C9E2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3FFFFF-CF30-2E14-4603-BCEC3E407EB6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DD9F7F4-FC58-103B-8500-D893D1F68143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79428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65775-ECF5-263D-D86C-2666D0E60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Percolate Up and Down (for a Min Heap)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00E82E-8B91-3DBC-BE69-2D72AD7E85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Goal: restore the “Heap Property”</a:t>
                </a:r>
              </a:p>
              <a:p>
                <a:r>
                  <a:rPr lang="en-US" dirty="0"/>
                  <a:t>Percolate Up:</a:t>
                </a:r>
              </a:p>
              <a:p>
                <a:pPr lvl="1"/>
                <a:r>
                  <a:rPr lang="en-US" dirty="0"/>
                  <a:t>Take a node that may be smaller than a parent, repeatedly swap with a parent until it is larger than its parent</a:t>
                </a:r>
              </a:p>
              <a:p>
                <a:r>
                  <a:rPr lang="en-US" dirty="0"/>
                  <a:t>Percolate Down:</a:t>
                </a:r>
              </a:p>
              <a:p>
                <a:pPr lvl="1"/>
                <a:r>
                  <a:rPr lang="en-US" dirty="0"/>
                  <a:t>Take a node that may be larger than one of its children, repeatedly swap with smallest child until both children are larger</a:t>
                </a:r>
              </a:p>
              <a:p>
                <a:r>
                  <a:rPr lang="en-US" dirty="0"/>
                  <a:t>Worst case running time of each: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00E82E-8B91-3DBC-BE69-2D72AD7E85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15829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0A239-AB83-588B-7F8C-A378F624E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a Heap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9323D-7A04-F49B-C2B4-877B56453F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6282" y="1570438"/>
                <a:ext cx="6938093" cy="4351338"/>
              </a:xfrm>
            </p:spPr>
            <p:txBody>
              <a:bodyPr/>
              <a:lstStyle/>
              <a:p>
                <a:r>
                  <a:rPr lang="en-US" dirty="0"/>
                  <a:t>Every complete binary tree with the same number of nodes uses the same positions and edges</a:t>
                </a:r>
              </a:p>
              <a:p>
                <a:r>
                  <a:rPr lang="en-US" dirty="0"/>
                  <a:t>Use an array to represent the heap</a:t>
                </a:r>
              </a:p>
              <a:p>
                <a:r>
                  <a:rPr lang="en-US" dirty="0"/>
                  <a:t>Index of root: </a:t>
                </a:r>
              </a:p>
              <a:p>
                <a:r>
                  <a:rPr lang="en-US" dirty="0"/>
                  <a:t>Parent of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:</a:t>
                </a:r>
              </a:p>
              <a:p>
                <a:r>
                  <a:rPr lang="en-US" dirty="0"/>
                  <a:t>Left child of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:</a:t>
                </a:r>
              </a:p>
              <a:p>
                <a:r>
                  <a:rPr lang="en-US" dirty="0"/>
                  <a:t>Right child of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:</a:t>
                </a:r>
              </a:p>
              <a:p>
                <a:r>
                  <a:rPr lang="en-US" dirty="0"/>
                  <a:t>Location of the leaves: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9323D-7A04-F49B-C2B4-877B56453F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6282" y="1570438"/>
                <a:ext cx="6938093" cy="4351338"/>
              </a:xfrm>
              <a:blipFill>
                <a:blip r:embed="rId2"/>
                <a:stretch>
                  <a:fillRect l="-1582" t="-2384" b="-3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2F432A6F-3B38-F5E7-01DD-DAEA463B2720}"/>
              </a:ext>
            </a:extLst>
          </p:cNvPr>
          <p:cNvGrpSpPr/>
          <p:nvPr/>
        </p:nvGrpSpPr>
        <p:grpSpPr>
          <a:xfrm>
            <a:off x="5161281" y="2830993"/>
            <a:ext cx="6934200" cy="3661882"/>
            <a:chOff x="2590801" y="2672070"/>
            <a:chExt cx="6934200" cy="3661882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CCDFAF7-D087-A729-16FC-1A4A848DC165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266556C7-28BB-27CE-2453-438EB9B5729C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F1F22AA6-3A2C-0E0F-6770-5E4814A3A9BA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D3EFC98-7E2D-1466-6EEA-85788B9C4879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754F5A3-A2CA-ABC5-C1BD-653DE632FCB2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395B23C-4819-8F19-E006-45A28A32E0F3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1FD7AE4-5789-4301-9D43-66F98E658620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577DA87-3AA4-A9F6-0603-B50AB8AA521F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15D83AD-A4F9-DDA6-7C9B-D5E2FB999159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4C678B9-8376-E641-03A3-B9B5AC01DD5A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73A3D15-A765-6F5D-FF62-8AFF371E1C9F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5A8FFAB-D84B-85B8-58B8-1B00F7CCA551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5B82966-89E3-2B46-3D38-374AFBCC160F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5158B6C-4AAC-11E8-A5FA-CBD2F7589363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B16B0B2-C57D-A089-16C8-D9A40F63D872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CD70709-CC17-AFBD-F517-918800E04B01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EC3F72F-4633-2DB2-15C6-8744989B9052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D58420-FDF0-2F8C-6D16-5DCE4CECFFFE}"/>
                </a:ext>
              </a:extLst>
            </p:cNvPr>
            <p:cNvSpPr txBox="1"/>
            <p:nvPr/>
          </p:nvSpPr>
          <p:spPr>
            <a:xfrm>
              <a:off x="6190049" y="337129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D3FC88C-CCA1-260D-94E2-E82E0014B50F}"/>
                </a:ext>
              </a:extLst>
            </p:cNvPr>
            <p:cNvSpPr txBox="1"/>
            <p:nvPr/>
          </p:nvSpPr>
          <p:spPr>
            <a:xfrm>
              <a:off x="4384195" y="43770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823466E-9014-5708-3F67-1E2739A939F2}"/>
                </a:ext>
              </a:extLst>
            </p:cNvPr>
            <p:cNvSpPr txBox="1"/>
            <p:nvPr/>
          </p:nvSpPr>
          <p:spPr>
            <a:xfrm>
              <a:off x="8051693" y="431669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9F29237-8A0E-5878-6C02-03A9050EA055}"/>
                </a:ext>
              </a:extLst>
            </p:cNvPr>
            <p:cNvSpPr txBox="1"/>
            <p:nvPr/>
          </p:nvSpPr>
          <p:spPr>
            <a:xfrm>
              <a:off x="3352081" y="50715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9F9AA81-2F4E-7699-571D-B616367A4776}"/>
                </a:ext>
              </a:extLst>
            </p:cNvPr>
            <p:cNvSpPr txBox="1"/>
            <p:nvPr/>
          </p:nvSpPr>
          <p:spPr>
            <a:xfrm>
              <a:off x="7122005" y="50126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7FA733E-267C-B6B7-35AE-6CB4C124A4C6}"/>
                </a:ext>
              </a:extLst>
            </p:cNvPr>
            <p:cNvSpPr txBox="1"/>
            <p:nvPr/>
          </p:nvSpPr>
          <p:spPr>
            <a:xfrm>
              <a:off x="5404400" y="510890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2074F7B-90C0-2766-0C59-F8D7C3963C3B}"/>
                </a:ext>
              </a:extLst>
            </p:cNvPr>
            <p:cNvSpPr txBox="1"/>
            <p:nvPr/>
          </p:nvSpPr>
          <p:spPr>
            <a:xfrm>
              <a:off x="9030118" y="503006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81AE260-19E9-58C5-CE3F-E1C5B23C297D}"/>
                </a:ext>
              </a:extLst>
            </p:cNvPr>
            <p:cNvSpPr txBox="1"/>
            <p:nvPr/>
          </p:nvSpPr>
          <p:spPr>
            <a:xfrm>
              <a:off x="2783996" y="59646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2DD3AF9-8C64-BB8A-8916-179191C830E1}"/>
                </a:ext>
              </a:extLst>
            </p:cNvPr>
            <p:cNvSpPr txBox="1"/>
            <p:nvPr/>
          </p:nvSpPr>
          <p:spPr>
            <a:xfrm>
              <a:off x="3920467" y="59646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C034A460-2586-8D84-2404-1DC6F3C7CF2C}"/>
              </a:ext>
            </a:extLst>
          </p:cNvPr>
          <p:cNvGrpSpPr/>
          <p:nvPr/>
        </p:nvGrpSpPr>
        <p:grpSpPr>
          <a:xfrm>
            <a:off x="6415734" y="754688"/>
            <a:ext cx="5335707" cy="942725"/>
            <a:chOff x="2969525" y="2137541"/>
            <a:chExt cx="5335707" cy="942725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12067B8-0F65-635F-EB27-A65C8C91F307}"/>
                </a:ext>
              </a:extLst>
            </p:cNvPr>
            <p:cNvGrpSpPr/>
            <p:nvPr/>
          </p:nvGrpSpPr>
          <p:grpSpPr>
            <a:xfrm>
              <a:off x="2969525" y="2137541"/>
              <a:ext cx="5335707" cy="533400"/>
              <a:chOff x="1445524" y="2971800"/>
              <a:chExt cx="5335707" cy="533400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A6CF93A6-5138-3AA8-571B-124F87F53452}"/>
                  </a:ext>
                </a:extLst>
              </p:cNvPr>
              <p:cNvSpPr/>
              <p:nvPr/>
            </p:nvSpPr>
            <p:spPr>
              <a:xfrm>
                <a:off x="1445524" y="2971800"/>
                <a:ext cx="533400" cy="5334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1D61B2B-B935-40A6-9785-DC28D35F85B1}"/>
                  </a:ext>
                </a:extLst>
              </p:cNvPr>
              <p:cNvSpPr/>
              <p:nvPr/>
            </p:nvSpPr>
            <p:spPr>
              <a:xfrm>
                <a:off x="1978924" y="2971800"/>
                <a:ext cx="533400" cy="5334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C5E4A36F-69C2-8FEF-04C8-448BCBC24C3A}"/>
                  </a:ext>
                </a:extLst>
              </p:cNvPr>
              <p:cNvSpPr/>
              <p:nvPr/>
            </p:nvSpPr>
            <p:spPr>
              <a:xfrm>
                <a:off x="2512893" y="2971800"/>
                <a:ext cx="533400" cy="533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78311943-7B02-92AD-C0E0-1A1570965454}"/>
                  </a:ext>
                </a:extLst>
              </p:cNvPr>
              <p:cNvSpPr/>
              <p:nvPr/>
            </p:nvSpPr>
            <p:spPr>
              <a:xfrm>
                <a:off x="3046293" y="2971800"/>
                <a:ext cx="533400" cy="533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C446B978-1048-2DFC-8915-A3E1343D6252}"/>
                  </a:ext>
                </a:extLst>
              </p:cNvPr>
              <p:cNvSpPr/>
              <p:nvPr/>
            </p:nvSpPr>
            <p:spPr>
              <a:xfrm>
                <a:off x="3579693" y="2971800"/>
                <a:ext cx="533400" cy="533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508363A7-7B23-DEEC-7E4C-07E98FC32C12}"/>
                  </a:ext>
                </a:extLst>
              </p:cNvPr>
              <p:cNvSpPr/>
              <p:nvPr/>
            </p:nvSpPr>
            <p:spPr>
              <a:xfrm>
                <a:off x="4113662" y="2971800"/>
                <a:ext cx="533400" cy="533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36D8F0EE-99AB-9979-A652-B1E990B6B685}"/>
                  </a:ext>
                </a:extLst>
              </p:cNvPr>
              <p:cNvSpPr/>
              <p:nvPr/>
            </p:nvSpPr>
            <p:spPr>
              <a:xfrm>
                <a:off x="4647062" y="2971800"/>
                <a:ext cx="533400" cy="533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8E298803-4CF9-44C4-65A9-22FA36AE083F}"/>
                  </a:ext>
                </a:extLst>
              </p:cNvPr>
              <p:cNvSpPr/>
              <p:nvPr/>
            </p:nvSpPr>
            <p:spPr>
              <a:xfrm>
                <a:off x="5180462" y="2971800"/>
                <a:ext cx="533400" cy="533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4E192E8-3C35-79F3-9BEF-6DBE322A6E6B}"/>
                  </a:ext>
                </a:extLst>
              </p:cNvPr>
              <p:cNvSpPr/>
              <p:nvPr/>
            </p:nvSpPr>
            <p:spPr>
              <a:xfrm>
                <a:off x="5714431" y="2971800"/>
                <a:ext cx="533400" cy="533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176A0CF5-494E-36C1-2E0E-37D540346774}"/>
                  </a:ext>
                </a:extLst>
              </p:cNvPr>
              <p:cNvSpPr/>
              <p:nvPr/>
            </p:nvSpPr>
            <p:spPr>
              <a:xfrm>
                <a:off x="6247831" y="2971800"/>
                <a:ext cx="533400" cy="533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BF94BD7F-DFB9-3F7B-F409-F969572D5CFC}"/>
                </a:ext>
              </a:extLst>
            </p:cNvPr>
            <p:cNvSpPr txBox="1"/>
            <p:nvPr/>
          </p:nvSpPr>
          <p:spPr>
            <a:xfrm>
              <a:off x="3085381" y="27109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0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B9141C7-12C6-27DA-EA35-667DF41CF456}"/>
                </a:ext>
              </a:extLst>
            </p:cNvPr>
            <p:cNvSpPr txBox="1"/>
            <p:nvPr/>
          </p:nvSpPr>
          <p:spPr>
            <a:xfrm>
              <a:off x="3618781" y="27109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99345D1E-2ECC-D61F-6990-8586D482B42B}"/>
                </a:ext>
              </a:extLst>
            </p:cNvPr>
            <p:cNvSpPr txBox="1"/>
            <p:nvPr/>
          </p:nvSpPr>
          <p:spPr>
            <a:xfrm>
              <a:off x="4152750" y="27109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BA1BA49-7BD4-1661-2F4D-774C17D9A52D}"/>
                </a:ext>
              </a:extLst>
            </p:cNvPr>
            <p:cNvSpPr txBox="1"/>
            <p:nvPr/>
          </p:nvSpPr>
          <p:spPr>
            <a:xfrm>
              <a:off x="4686150" y="27109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2E61923-18C0-5991-9ED1-C98F41FC6780}"/>
                </a:ext>
              </a:extLst>
            </p:cNvPr>
            <p:cNvSpPr txBox="1"/>
            <p:nvPr/>
          </p:nvSpPr>
          <p:spPr>
            <a:xfrm>
              <a:off x="5217138" y="27109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FB578BBA-E437-9237-E1A7-A7A9590EF9B9}"/>
                </a:ext>
              </a:extLst>
            </p:cNvPr>
            <p:cNvSpPr txBox="1"/>
            <p:nvPr/>
          </p:nvSpPr>
          <p:spPr>
            <a:xfrm>
              <a:off x="5695168" y="27109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7113EA20-51DB-7222-044F-DA2A93E26892}"/>
                </a:ext>
              </a:extLst>
            </p:cNvPr>
            <p:cNvSpPr txBox="1"/>
            <p:nvPr/>
          </p:nvSpPr>
          <p:spPr>
            <a:xfrm>
              <a:off x="6286919" y="27109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3116FF36-472F-232B-3424-BF9419CED2B9}"/>
                </a:ext>
              </a:extLst>
            </p:cNvPr>
            <p:cNvSpPr txBox="1"/>
            <p:nvPr/>
          </p:nvSpPr>
          <p:spPr>
            <a:xfrm>
              <a:off x="6820319" y="27109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ED02C096-1D8C-C0F5-9993-B189511233E0}"/>
                </a:ext>
              </a:extLst>
            </p:cNvPr>
            <p:cNvSpPr txBox="1"/>
            <p:nvPr/>
          </p:nvSpPr>
          <p:spPr>
            <a:xfrm>
              <a:off x="7354288" y="27109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58A9836-1411-4CA9-818E-52538A1A8A8A}"/>
                </a:ext>
              </a:extLst>
            </p:cNvPr>
            <p:cNvSpPr txBox="1"/>
            <p:nvPr/>
          </p:nvSpPr>
          <p:spPr>
            <a:xfrm>
              <a:off x="7887688" y="27109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5004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B0ABD-0BFF-6D08-9E5A-671AB1079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Pseudocode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F30F0-7D06-DAC8-8BF6-ECA17E7C2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insert(item){</a:t>
            </a:r>
          </a:p>
          <a:p>
            <a:pPr marL="0" indent="0">
              <a:buNone/>
            </a:pPr>
            <a:r>
              <a:rPr lang="en-US" dirty="0"/>
              <a:t>    if(size == </a:t>
            </a:r>
            <a:r>
              <a:rPr lang="en-US" dirty="0" err="1"/>
              <a:t>arr.length</a:t>
            </a:r>
            <a:r>
              <a:rPr lang="en-US" dirty="0"/>
              <a:t> – 1){resize();}</a:t>
            </a:r>
          </a:p>
          <a:p>
            <a:pPr marL="0" indent="0">
              <a:buNone/>
            </a:pPr>
            <a:r>
              <a:rPr lang="en-US" dirty="0"/>
              <a:t>    size++;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arr</a:t>
            </a:r>
            <a:r>
              <a:rPr lang="en-US" dirty="0"/>
              <a:t>[size] = item;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percolateUp</a:t>
            </a:r>
            <a:r>
              <a:rPr lang="en-US" dirty="0"/>
              <a:t>(size)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319A78C-22E0-1504-C121-1B9D7CECEFDF}"/>
              </a:ext>
            </a:extLst>
          </p:cNvPr>
          <p:cNvGrpSpPr/>
          <p:nvPr/>
        </p:nvGrpSpPr>
        <p:grpSpPr>
          <a:xfrm>
            <a:off x="5161281" y="2830993"/>
            <a:ext cx="6934200" cy="3661882"/>
            <a:chOff x="2590801" y="2672070"/>
            <a:chExt cx="6934200" cy="3661882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590ADCF-AC3A-F95D-CBD8-5376AE545FD0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1E97F45-62B0-D1B7-9478-3853F3867812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905ACCE-BD79-240B-004A-8E9C40E8A095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1F9406B-F77B-C36E-6D36-B2CA52C44840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A610A05-C4E9-EA78-7DBB-9B3058A4457C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80782E2-E251-676C-C175-94BF04C51411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24958CB-DB1A-72DF-AB74-2753C9B5A9E3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883FC59-010C-A8A3-DF98-478714DA6CCE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DFF37CC-26F4-FA47-D06F-86E490A2F288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43FA3B6-3BD2-A7AB-C429-AB41FC4511D4}"/>
                </a:ext>
              </a:extLst>
            </p:cNvPr>
            <p:cNvCxnSpPr>
              <a:cxnSpLocks/>
              <a:stCxn id="6" idx="3"/>
              <a:endCxn id="7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3769978-E2E6-C543-4006-EFD7629B66F7}"/>
                </a:ext>
              </a:extLst>
            </p:cNvPr>
            <p:cNvCxnSpPr>
              <a:cxnSpLocks/>
              <a:stCxn id="6" idx="5"/>
              <a:endCxn id="8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653713A-EB3B-E7B8-A0B4-48560F9BE3CE}"/>
                </a:ext>
              </a:extLst>
            </p:cNvPr>
            <p:cNvCxnSpPr>
              <a:stCxn id="10" idx="1"/>
              <a:endCxn id="7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17F5819-1CC3-EB41-1FFB-34B13CCEFBC1}"/>
                </a:ext>
              </a:extLst>
            </p:cNvPr>
            <p:cNvCxnSpPr>
              <a:stCxn id="9" idx="7"/>
              <a:endCxn id="7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3B9071A-8BC7-66B8-2E17-2202CA6B0047}"/>
                </a:ext>
              </a:extLst>
            </p:cNvPr>
            <p:cNvCxnSpPr>
              <a:stCxn id="14" idx="0"/>
              <a:endCxn id="9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B7D0980-39AE-718B-21E2-93900C211F03}"/>
                </a:ext>
              </a:extLst>
            </p:cNvPr>
            <p:cNvCxnSpPr>
              <a:stCxn id="13" idx="0"/>
              <a:endCxn id="9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8A6BC9B-98E6-4549-68DC-74993F27E78E}"/>
                </a:ext>
              </a:extLst>
            </p:cNvPr>
            <p:cNvCxnSpPr>
              <a:stCxn id="11" idx="7"/>
              <a:endCxn id="8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0C276A-5518-CAF0-2255-23E1EA71F0C1}"/>
                </a:ext>
              </a:extLst>
            </p:cNvPr>
            <p:cNvCxnSpPr>
              <a:stCxn id="12" idx="1"/>
              <a:endCxn id="8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51D7BE4-7EA4-E083-F005-CE9963087A2B}"/>
                </a:ext>
              </a:extLst>
            </p:cNvPr>
            <p:cNvSpPr txBox="1"/>
            <p:nvPr/>
          </p:nvSpPr>
          <p:spPr>
            <a:xfrm>
              <a:off x="6190049" y="337129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6E1B287-9D58-24EC-9873-34BFBBB18C57}"/>
                </a:ext>
              </a:extLst>
            </p:cNvPr>
            <p:cNvSpPr txBox="1"/>
            <p:nvPr/>
          </p:nvSpPr>
          <p:spPr>
            <a:xfrm>
              <a:off x="4384195" y="43770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491371E-FDDF-D0C4-E6A0-11EDAAB30245}"/>
                </a:ext>
              </a:extLst>
            </p:cNvPr>
            <p:cNvSpPr txBox="1"/>
            <p:nvPr/>
          </p:nvSpPr>
          <p:spPr>
            <a:xfrm>
              <a:off x="8051693" y="431669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CA9699D-BA8A-95B9-A774-2888803EBC9F}"/>
                </a:ext>
              </a:extLst>
            </p:cNvPr>
            <p:cNvSpPr txBox="1"/>
            <p:nvPr/>
          </p:nvSpPr>
          <p:spPr>
            <a:xfrm>
              <a:off x="3352081" y="50715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FA574D4-083A-517E-4C86-1FEF9B1A6C08}"/>
                </a:ext>
              </a:extLst>
            </p:cNvPr>
            <p:cNvSpPr txBox="1"/>
            <p:nvPr/>
          </p:nvSpPr>
          <p:spPr>
            <a:xfrm>
              <a:off x="7122005" y="501267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AEFDE8B-297C-1A55-C4E3-B82E367B2752}"/>
                </a:ext>
              </a:extLst>
            </p:cNvPr>
            <p:cNvSpPr txBox="1"/>
            <p:nvPr/>
          </p:nvSpPr>
          <p:spPr>
            <a:xfrm>
              <a:off x="5404400" y="510890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843CF5E-C3F7-016F-5E48-33651CE0FF16}"/>
                </a:ext>
              </a:extLst>
            </p:cNvPr>
            <p:cNvSpPr txBox="1"/>
            <p:nvPr/>
          </p:nvSpPr>
          <p:spPr>
            <a:xfrm>
              <a:off x="9030118" y="503006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19256FD-7565-FC3E-4FDA-FCF03080D865}"/>
                </a:ext>
              </a:extLst>
            </p:cNvPr>
            <p:cNvSpPr txBox="1"/>
            <p:nvPr/>
          </p:nvSpPr>
          <p:spPr>
            <a:xfrm>
              <a:off x="2783996" y="59646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266614E-09F9-82F3-F526-EF3A6F76C787}"/>
                </a:ext>
              </a:extLst>
            </p:cNvPr>
            <p:cNvSpPr txBox="1"/>
            <p:nvPr/>
          </p:nvSpPr>
          <p:spPr>
            <a:xfrm>
              <a:off x="3920467" y="59646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1B1A065-9350-217A-B493-454658FE629D}"/>
              </a:ext>
            </a:extLst>
          </p:cNvPr>
          <p:cNvGrpSpPr/>
          <p:nvPr/>
        </p:nvGrpSpPr>
        <p:grpSpPr>
          <a:xfrm>
            <a:off x="5470854" y="754688"/>
            <a:ext cx="5875588" cy="945155"/>
            <a:chOff x="5470854" y="754688"/>
            <a:chExt cx="5875588" cy="945155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A40C5FE-FF71-4588-5DB9-DF23F0FDA931}"/>
                </a:ext>
              </a:extLst>
            </p:cNvPr>
            <p:cNvSpPr/>
            <p:nvPr/>
          </p:nvSpPr>
          <p:spPr>
            <a:xfrm>
              <a:off x="54708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D2A2D341-FB1D-4333-7CED-54A40C9BB4E0}"/>
                </a:ext>
              </a:extLst>
            </p:cNvPr>
            <p:cNvSpPr/>
            <p:nvPr/>
          </p:nvSpPr>
          <p:spPr>
            <a:xfrm>
              <a:off x="60042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392EF2A-6098-94F4-6005-5D7250B81AB0}"/>
                </a:ext>
              </a:extLst>
            </p:cNvPr>
            <p:cNvSpPr/>
            <p:nvPr/>
          </p:nvSpPr>
          <p:spPr>
            <a:xfrm>
              <a:off x="65382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5C86C3DC-CE40-8CB9-3473-5B7233F6DE0E}"/>
                </a:ext>
              </a:extLst>
            </p:cNvPr>
            <p:cNvSpPr/>
            <p:nvPr/>
          </p:nvSpPr>
          <p:spPr>
            <a:xfrm>
              <a:off x="70716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AF36252-F9A8-394F-F3CC-807624F242F6}"/>
                </a:ext>
              </a:extLst>
            </p:cNvPr>
            <p:cNvSpPr/>
            <p:nvPr/>
          </p:nvSpPr>
          <p:spPr>
            <a:xfrm>
              <a:off x="76050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B1F7E70-42FC-5380-8C7C-2146C94F1608}"/>
                </a:ext>
              </a:extLst>
            </p:cNvPr>
            <p:cNvSpPr/>
            <p:nvPr/>
          </p:nvSpPr>
          <p:spPr>
            <a:xfrm>
              <a:off x="81389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F47E445-8B00-89E8-4940-1CAC7A5093B8}"/>
                </a:ext>
              </a:extLst>
            </p:cNvPr>
            <p:cNvSpPr/>
            <p:nvPr/>
          </p:nvSpPr>
          <p:spPr>
            <a:xfrm>
              <a:off x="86723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7DE3360-978B-A3E9-697F-41E8CD20E2E1}"/>
                </a:ext>
              </a:extLst>
            </p:cNvPr>
            <p:cNvSpPr/>
            <p:nvPr/>
          </p:nvSpPr>
          <p:spPr>
            <a:xfrm>
              <a:off x="92057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68B70C2-AE66-8203-31E9-FED7E58E8459}"/>
                </a:ext>
              </a:extLst>
            </p:cNvPr>
            <p:cNvSpPr/>
            <p:nvPr/>
          </p:nvSpPr>
          <p:spPr>
            <a:xfrm>
              <a:off x="97397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08599E5-5D1A-B619-4E19-AACF281B23A6}"/>
                </a:ext>
              </a:extLst>
            </p:cNvPr>
            <p:cNvSpPr/>
            <p:nvPr/>
          </p:nvSpPr>
          <p:spPr>
            <a:xfrm>
              <a:off x="102731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D9CB592-07B7-04BF-FDFE-FFDBEC5ECDBC}"/>
                </a:ext>
              </a:extLst>
            </p:cNvPr>
            <p:cNvSpPr txBox="1"/>
            <p:nvPr/>
          </p:nvSpPr>
          <p:spPr>
            <a:xfrm>
              <a:off x="55867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0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E4C5343-84DC-C3B4-5703-C1FF2273F7F5}"/>
                </a:ext>
              </a:extLst>
            </p:cNvPr>
            <p:cNvSpPr txBox="1"/>
            <p:nvPr/>
          </p:nvSpPr>
          <p:spPr>
            <a:xfrm>
              <a:off x="61201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EA6E396-54AF-A03F-599B-9F83A1F40E9C}"/>
                </a:ext>
              </a:extLst>
            </p:cNvPr>
            <p:cNvSpPr txBox="1"/>
            <p:nvPr/>
          </p:nvSpPr>
          <p:spPr>
            <a:xfrm>
              <a:off x="66540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5DAB305-7AB4-AD50-E5D2-42EDCC6C85E6}"/>
                </a:ext>
              </a:extLst>
            </p:cNvPr>
            <p:cNvSpPr txBox="1"/>
            <p:nvPr/>
          </p:nvSpPr>
          <p:spPr>
            <a:xfrm>
              <a:off x="71874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AA6B46B-8F65-E3F3-9830-172821999172}"/>
                </a:ext>
              </a:extLst>
            </p:cNvPr>
            <p:cNvSpPr txBox="1"/>
            <p:nvPr/>
          </p:nvSpPr>
          <p:spPr>
            <a:xfrm>
              <a:off x="771846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316B99E-962F-FD7B-C9BE-33114FB14B10}"/>
                </a:ext>
              </a:extLst>
            </p:cNvPr>
            <p:cNvSpPr txBox="1"/>
            <p:nvPr/>
          </p:nvSpPr>
          <p:spPr>
            <a:xfrm>
              <a:off x="819649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80FC8E8-AD8A-D9BE-9027-BCCBE9FFB927}"/>
                </a:ext>
              </a:extLst>
            </p:cNvPr>
            <p:cNvSpPr txBox="1"/>
            <p:nvPr/>
          </p:nvSpPr>
          <p:spPr>
            <a:xfrm>
              <a:off x="87882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667EDEA1-0EB4-92E9-59D5-91799BB4F256}"/>
                </a:ext>
              </a:extLst>
            </p:cNvPr>
            <p:cNvSpPr txBox="1"/>
            <p:nvPr/>
          </p:nvSpPr>
          <p:spPr>
            <a:xfrm>
              <a:off x="93216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0015438-2400-B96A-D9A3-0A2A4D4BA19D}"/>
                </a:ext>
              </a:extLst>
            </p:cNvPr>
            <p:cNvSpPr txBox="1"/>
            <p:nvPr/>
          </p:nvSpPr>
          <p:spPr>
            <a:xfrm>
              <a:off x="98556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28FE685-0398-8AAD-2600-2C0F3F748DC9}"/>
                </a:ext>
              </a:extLst>
            </p:cNvPr>
            <p:cNvSpPr txBox="1"/>
            <p:nvPr/>
          </p:nvSpPr>
          <p:spPr>
            <a:xfrm>
              <a:off x="103890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F433D48-F47F-C4D3-4EC9-18E5D40F42B4}"/>
                </a:ext>
              </a:extLst>
            </p:cNvPr>
            <p:cNvSpPr/>
            <p:nvPr/>
          </p:nvSpPr>
          <p:spPr>
            <a:xfrm>
              <a:off x="1081304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91D0DA6-82FF-840B-E23C-A34E92F6C00C}"/>
                </a:ext>
              </a:extLst>
            </p:cNvPr>
            <p:cNvSpPr txBox="1"/>
            <p:nvPr/>
          </p:nvSpPr>
          <p:spPr>
            <a:xfrm>
              <a:off x="10870777" y="1330511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98E7CE2-4D86-D71A-4271-B238C78C2B3D}"/>
              </a:ext>
            </a:extLst>
          </p:cNvPr>
          <p:cNvSpPr txBox="1"/>
          <p:nvPr/>
        </p:nvSpPr>
        <p:spPr>
          <a:xfrm>
            <a:off x="82024" y="1332747"/>
            <a:ext cx="434728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For simplicity, assume is the same as priority</a:t>
            </a:r>
          </a:p>
        </p:txBody>
      </p:sp>
    </p:spTree>
    <p:extLst>
      <p:ext uri="{BB962C8B-B14F-4D97-AF65-F5344CB8AC3E}">
        <p14:creationId xmlns:p14="http://schemas.microsoft.com/office/powerpoint/2010/main" val="19778828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F483F-F26E-8B20-8083-CCF4901F7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Percolate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5A154-B79D-608E-BDA4-B50687714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5625"/>
            <a:ext cx="118872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err="1"/>
              <a:t>percolateUp</a:t>
            </a:r>
            <a:r>
              <a:rPr lang="en-US" sz="2400" dirty="0"/>
              <a:t>(int </a:t>
            </a:r>
            <a:r>
              <a:rPr lang="en-US" sz="2400" dirty="0" err="1"/>
              <a:t>i</a:t>
            </a:r>
            <a:r>
              <a:rPr lang="en-US" sz="2400" dirty="0"/>
              <a:t>){</a:t>
            </a:r>
          </a:p>
          <a:p>
            <a:pPr marL="0" indent="0">
              <a:buNone/>
            </a:pPr>
            <a:r>
              <a:rPr lang="en-US" sz="2400" dirty="0"/>
              <a:t>    int parent = </a:t>
            </a:r>
            <a:r>
              <a:rPr lang="en-US" sz="2400" dirty="0" err="1"/>
              <a:t>i</a:t>
            </a:r>
            <a:r>
              <a:rPr lang="en-US" sz="2400" dirty="0"/>
              <a:t>/2;  </a:t>
            </a:r>
            <a:r>
              <a:rPr lang="en-US" sz="2400" dirty="0">
                <a:solidFill>
                  <a:srgbClr val="00B0F0"/>
                </a:solidFill>
              </a:rPr>
              <a:t>\\ index of parent</a:t>
            </a:r>
          </a:p>
          <a:p>
            <a:pPr marL="0" indent="0">
              <a:buNone/>
            </a:pPr>
            <a:r>
              <a:rPr lang="en-US" sz="2400" dirty="0"/>
              <a:t>    Item </a:t>
            </a:r>
            <a:r>
              <a:rPr lang="en-US" sz="2400" dirty="0" err="1"/>
              <a:t>val</a:t>
            </a:r>
            <a:r>
              <a:rPr lang="en-US" sz="2400" dirty="0"/>
              <a:t> = </a:t>
            </a:r>
            <a:r>
              <a:rPr lang="en-US" sz="2400" dirty="0" err="1"/>
              <a:t>arr</a:t>
            </a:r>
            <a:r>
              <a:rPr lang="en-US" sz="2400" dirty="0"/>
              <a:t>[</a:t>
            </a:r>
            <a:r>
              <a:rPr lang="en-US" sz="2400" dirty="0" err="1"/>
              <a:t>i</a:t>
            </a:r>
            <a:r>
              <a:rPr lang="en-US" sz="2400" dirty="0"/>
              <a:t>];  </a:t>
            </a:r>
            <a:r>
              <a:rPr lang="en-US" sz="2400" dirty="0">
                <a:solidFill>
                  <a:srgbClr val="00B0F0"/>
                </a:solidFill>
              </a:rPr>
              <a:t>\\ value at current location</a:t>
            </a:r>
          </a:p>
          <a:p>
            <a:pPr marL="0" indent="0">
              <a:buNone/>
            </a:pPr>
            <a:r>
              <a:rPr lang="en-US" sz="2400" dirty="0"/>
              <a:t>    while(</a:t>
            </a:r>
            <a:r>
              <a:rPr lang="en-US" sz="2400" dirty="0" err="1"/>
              <a:t>i</a:t>
            </a:r>
            <a:r>
              <a:rPr lang="en-US" sz="2400" dirty="0"/>
              <a:t> &gt; 1 &amp;&amp; </a:t>
            </a:r>
            <a:r>
              <a:rPr lang="en-US" sz="2400" dirty="0" err="1"/>
              <a:t>arr</a:t>
            </a:r>
            <a:r>
              <a:rPr lang="en-US" sz="2400" dirty="0"/>
              <a:t>[</a:t>
            </a:r>
            <a:r>
              <a:rPr lang="en-US" sz="2400" dirty="0" err="1"/>
              <a:t>i</a:t>
            </a:r>
            <a:r>
              <a:rPr lang="en-US" sz="2400" dirty="0"/>
              <a:t>] &lt; </a:t>
            </a:r>
            <a:r>
              <a:rPr lang="en-US" sz="2400" dirty="0" err="1"/>
              <a:t>arr</a:t>
            </a:r>
            <a:r>
              <a:rPr lang="en-US" sz="2400" dirty="0"/>
              <a:t>[parent]){  </a:t>
            </a:r>
            <a:r>
              <a:rPr lang="en-US" sz="2400" dirty="0">
                <a:solidFill>
                  <a:srgbClr val="00B0F0"/>
                </a:solidFill>
              </a:rPr>
              <a:t>\\ until location is root or heap property holds</a:t>
            </a:r>
          </a:p>
          <a:p>
            <a:pPr marL="0" indent="0">
              <a:buNone/>
            </a:pPr>
            <a:r>
              <a:rPr lang="en-US" sz="2400" dirty="0"/>
              <a:t>        </a:t>
            </a:r>
            <a:r>
              <a:rPr lang="en-US" sz="2400" dirty="0" err="1"/>
              <a:t>arr</a:t>
            </a:r>
            <a:r>
              <a:rPr lang="en-US" sz="2400" dirty="0"/>
              <a:t>[</a:t>
            </a:r>
            <a:r>
              <a:rPr lang="en-US" sz="2400" dirty="0" err="1"/>
              <a:t>i</a:t>
            </a:r>
            <a:r>
              <a:rPr lang="en-US" sz="2400" dirty="0"/>
              <a:t>] = </a:t>
            </a:r>
            <a:r>
              <a:rPr lang="en-US" sz="2400" dirty="0" err="1"/>
              <a:t>arr</a:t>
            </a:r>
            <a:r>
              <a:rPr lang="en-US" sz="2400" dirty="0"/>
              <a:t>[parent];  </a:t>
            </a:r>
            <a:r>
              <a:rPr lang="en-US" sz="2400" dirty="0">
                <a:solidFill>
                  <a:srgbClr val="00B0F0"/>
                </a:solidFill>
              </a:rPr>
              <a:t>\\ move parent value to this location</a:t>
            </a:r>
          </a:p>
          <a:p>
            <a:pPr marL="0" indent="0">
              <a:buNone/>
            </a:pPr>
            <a:r>
              <a:rPr lang="en-US" sz="2400" dirty="0"/>
              <a:t>        </a:t>
            </a:r>
            <a:r>
              <a:rPr lang="en-US" sz="2400" dirty="0" err="1"/>
              <a:t>arr</a:t>
            </a:r>
            <a:r>
              <a:rPr lang="en-US" sz="2400" dirty="0"/>
              <a:t>[parent] = </a:t>
            </a:r>
            <a:r>
              <a:rPr lang="en-US" sz="2400" dirty="0" err="1"/>
              <a:t>val</a:t>
            </a:r>
            <a:r>
              <a:rPr lang="en-US" sz="2400" dirty="0"/>
              <a:t>; </a:t>
            </a:r>
            <a:r>
              <a:rPr lang="en-US" sz="2400" dirty="0">
                <a:solidFill>
                  <a:srgbClr val="00B0F0"/>
                </a:solidFill>
              </a:rPr>
              <a:t>\\ put current value into parent’s location </a:t>
            </a:r>
          </a:p>
          <a:p>
            <a:pPr marL="0" indent="0">
              <a:buNone/>
            </a:pPr>
            <a:r>
              <a:rPr lang="en-US" sz="2400" dirty="0"/>
              <a:t>        </a:t>
            </a:r>
            <a:r>
              <a:rPr lang="en-US" sz="2400" dirty="0" err="1"/>
              <a:t>i</a:t>
            </a:r>
            <a:r>
              <a:rPr lang="en-US" sz="2400" dirty="0"/>
              <a:t> = parent;  </a:t>
            </a:r>
            <a:r>
              <a:rPr lang="en-US" sz="2400" dirty="0">
                <a:solidFill>
                  <a:srgbClr val="00B0F0"/>
                </a:solidFill>
              </a:rPr>
              <a:t>\\ make current location the parent</a:t>
            </a:r>
          </a:p>
          <a:p>
            <a:pPr marL="0" indent="0">
              <a:buNone/>
            </a:pPr>
            <a:r>
              <a:rPr lang="en-US" sz="2400" dirty="0"/>
              <a:t>        parent = </a:t>
            </a:r>
            <a:r>
              <a:rPr lang="en-US" sz="2400" dirty="0" err="1"/>
              <a:t>i</a:t>
            </a:r>
            <a:r>
              <a:rPr lang="en-US" sz="2400" dirty="0"/>
              <a:t>/2;  </a:t>
            </a:r>
            <a:r>
              <a:rPr lang="en-US" sz="2400" dirty="0">
                <a:solidFill>
                  <a:srgbClr val="00B0F0"/>
                </a:solidFill>
              </a:rPr>
              <a:t>\\ update new parent</a:t>
            </a:r>
          </a:p>
          <a:p>
            <a:pPr marL="0" indent="0">
              <a:buNone/>
            </a:pPr>
            <a:r>
              <a:rPr lang="en-US" sz="2400" dirty="0"/>
              <a:t>    }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764011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B0ABD-0BFF-6D08-9E5A-671AB1079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extract Pseudocode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F30F0-7D06-DAC8-8BF6-ECA17E7C2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extract(){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theMin</a:t>
            </a:r>
            <a:r>
              <a:rPr lang="en-US" dirty="0"/>
              <a:t> = </a:t>
            </a:r>
            <a:r>
              <a:rPr lang="en-US" dirty="0" err="1"/>
              <a:t>arr</a:t>
            </a:r>
            <a:r>
              <a:rPr lang="en-US" dirty="0"/>
              <a:t>[1];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arr</a:t>
            </a:r>
            <a:r>
              <a:rPr lang="en-US" dirty="0"/>
              <a:t>[1] = </a:t>
            </a:r>
            <a:r>
              <a:rPr lang="en-US" dirty="0" err="1"/>
              <a:t>arr</a:t>
            </a:r>
            <a:r>
              <a:rPr lang="en-US" dirty="0"/>
              <a:t>[size];</a:t>
            </a:r>
          </a:p>
          <a:p>
            <a:pPr marL="0" indent="0">
              <a:buNone/>
            </a:pPr>
            <a:r>
              <a:rPr lang="en-US" dirty="0"/>
              <a:t>    size--;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percolateDown</a:t>
            </a:r>
            <a:r>
              <a:rPr lang="en-US" dirty="0"/>
              <a:t>(1);</a:t>
            </a:r>
          </a:p>
          <a:p>
            <a:pPr marL="0" indent="0">
              <a:buNone/>
            </a:pPr>
            <a:r>
              <a:rPr lang="en-US" dirty="0"/>
              <a:t>    return </a:t>
            </a:r>
            <a:r>
              <a:rPr lang="en-US" dirty="0" err="1"/>
              <a:t>theMin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5621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F483F-F26E-8B20-8083-CCF4901F7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5115"/>
            <a:ext cx="10515600" cy="1325563"/>
          </a:xfrm>
        </p:spPr>
        <p:txBody>
          <a:bodyPr/>
          <a:lstStyle/>
          <a:p>
            <a:r>
              <a:rPr lang="en-US" dirty="0"/>
              <a:t>Percolate 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5A154-B79D-608E-BDA4-B50687714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609600"/>
            <a:ext cx="11887200" cy="62484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percolateDown</a:t>
            </a:r>
            <a:r>
              <a:rPr lang="en-US" dirty="0"/>
              <a:t>(int </a:t>
            </a:r>
            <a:r>
              <a:rPr lang="en-US" dirty="0" err="1"/>
              <a:t>i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    int left = </a:t>
            </a:r>
            <a:r>
              <a:rPr lang="en-US" dirty="0" err="1"/>
              <a:t>i</a:t>
            </a:r>
            <a:r>
              <a:rPr lang="en-US" dirty="0"/>
              <a:t>*2;  </a:t>
            </a:r>
            <a:r>
              <a:rPr lang="en-US" dirty="0">
                <a:solidFill>
                  <a:srgbClr val="00B0F0"/>
                </a:solidFill>
              </a:rPr>
              <a:t>\\ index of left child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    </a:t>
            </a:r>
            <a:r>
              <a:rPr lang="en-US" dirty="0"/>
              <a:t>int right = </a:t>
            </a:r>
            <a:r>
              <a:rPr lang="en-US" dirty="0" err="1"/>
              <a:t>i</a:t>
            </a:r>
            <a:r>
              <a:rPr lang="en-US" dirty="0"/>
              <a:t>*2+1;  </a:t>
            </a:r>
            <a:r>
              <a:rPr lang="en-US" dirty="0">
                <a:solidFill>
                  <a:srgbClr val="00B0F0"/>
                </a:solidFill>
              </a:rPr>
              <a:t>\\ index of right child</a:t>
            </a:r>
          </a:p>
          <a:p>
            <a:pPr marL="0" indent="0">
              <a:buNone/>
            </a:pPr>
            <a:r>
              <a:rPr lang="en-US" dirty="0"/>
              <a:t>    Item </a:t>
            </a:r>
            <a:r>
              <a:rPr lang="en-US" dirty="0" err="1"/>
              <a:t>val</a:t>
            </a:r>
            <a:r>
              <a:rPr lang="en-US" dirty="0"/>
              <a:t> =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];  </a:t>
            </a:r>
            <a:r>
              <a:rPr lang="en-US" dirty="0">
                <a:solidFill>
                  <a:srgbClr val="00B0F0"/>
                </a:solidFill>
              </a:rPr>
              <a:t>\\ value at location</a:t>
            </a:r>
          </a:p>
          <a:p>
            <a:pPr marL="0" indent="0">
              <a:buNone/>
            </a:pPr>
            <a:r>
              <a:rPr lang="en-US" dirty="0"/>
              <a:t>    while(left &lt;= size){  </a:t>
            </a:r>
            <a:r>
              <a:rPr lang="en-US" dirty="0">
                <a:solidFill>
                  <a:srgbClr val="00B0F0"/>
                </a:solidFill>
              </a:rPr>
              <a:t>\\ until location is leaf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        </a:t>
            </a:r>
            <a:r>
              <a:rPr lang="en-US" dirty="0"/>
              <a:t>int </a:t>
            </a:r>
            <a:r>
              <a:rPr lang="en-US" dirty="0" err="1"/>
              <a:t>toSwap</a:t>
            </a:r>
            <a:r>
              <a:rPr lang="en-US" dirty="0"/>
              <a:t> = right;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        </a:t>
            </a:r>
            <a:r>
              <a:rPr lang="en-US" dirty="0"/>
              <a:t>if(right &gt; size || </a:t>
            </a:r>
            <a:r>
              <a:rPr lang="en-US" dirty="0" err="1"/>
              <a:t>arr</a:t>
            </a:r>
            <a:r>
              <a:rPr lang="en-US" dirty="0"/>
              <a:t>[left] &lt; </a:t>
            </a:r>
            <a:r>
              <a:rPr lang="en-US" dirty="0" err="1"/>
              <a:t>arr</a:t>
            </a:r>
            <a:r>
              <a:rPr lang="en-US" dirty="0"/>
              <a:t>[right]){  </a:t>
            </a:r>
            <a:r>
              <a:rPr lang="en-US" dirty="0">
                <a:solidFill>
                  <a:srgbClr val="00B0F0"/>
                </a:solidFill>
              </a:rPr>
              <a:t>\\ if there is no right child or if left child is smaller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            </a:t>
            </a:r>
            <a:r>
              <a:rPr lang="en-US" dirty="0" err="1"/>
              <a:t>toSwap</a:t>
            </a:r>
            <a:r>
              <a:rPr lang="en-US" dirty="0"/>
              <a:t> = left;  </a:t>
            </a:r>
            <a:r>
              <a:rPr lang="en-US" dirty="0">
                <a:solidFill>
                  <a:srgbClr val="00B0F0"/>
                </a:solidFill>
              </a:rPr>
              <a:t>\\ swap with left</a:t>
            </a:r>
          </a:p>
          <a:p>
            <a:pPr marL="0" indent="0">
              <a:buNone/>
            </a:pPr>
            <a:r>
              <a:rPr lang="en-US" dirty="0"/>
              <a:t>        } </a:t>
            </a:r>
            <a:r>
              <a:rPr lang="en-US" dirty="0">
                <a:solidFill>
                  <a:srgbClr val="00B0F0"/>
                </a:solidFill>
              </a:rPr>
              <a:t>\\ now </a:t>
            </a:r>
            <a:r>
              <a:rPr lang="en-US" dirty="0" err="1">
                <a:solidFill>
                  <a:srgbClr val="00B0F0"/>
                </a:solidFill>
              </a:rPr>
              <a:t>toSwap</a:t>
            </a:r>
            <a:r>
              <a:rPr lang="en-US" dirty="0">
                <a:solidFill>
                  <a:srgbClr val="00B0F0"/>
                </a:solidFill>
              </a:rPr>
              <a:t> has the smaller of left/right, or left if right does not exist</a:t>
            </a:r>
          </a:p>
          <a:p>
            <a:pPr marL="0" indent="0">
              <a:buNone/>
            </a:pPr>
            <a:r>
              <a:rPr lang="en-US" dirty="0"/>
              <a:t>        if (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toSwap</a:t>
            </a:r>
            <a:r>
              <a:rPr lang="en-US" dirty="0"/>
              <a:t>] &lt; </a:t>
            </a:r>
            <a:r>
              <a:rPr lang="en-US" dirty="0" err="1"/>
              <a:t>val</a:t>
            </a:r>
            <a:r>
              <a:rPr lang="en-US" dirty="0"/>
              <a:t>){  </a:t>
            </a:r>
            <a:r>
              <a:rPr lang="en-US" dirty="0">
                <a:solidFill>
                  <a:srgbClr val="00B0F0"/>
                </a:solidFill>
              </a:rPr>
              <a:t>\\ if the smaller child is less than the current value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=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toSwap</a:t>
            </a:r>
            <a:r>
              <a:rPr lang="en-US" dirty="0"/>
              <a:t>];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toSwap</a:t>
            </a:r>
            <a:r>
              <a:rPr lang="en-US" dirty="0"/>
              <a:t>] = </a:t>
            </a:r>
            <a:r>
              <a:rPr lang="en-US" dirty="0" err="1"/>
              <a:t>val</a:t>
            </a:r>
            <a:r>
              <a:rPr lang="en-US" dirty="0"/>
              <a:t>; </a:t>
            </a:r>
            <a:r>
              <a:rPr lang="en-US" dirty="0">
                <a:solidFill>
                  <a:srgbClr val="00B0F0"/>
                </a:solidFill>
              </a:rPr>
              <a:t>\\ swap parent with smaller child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i</a:t>
            </a:r>
            <a:r>
              <a:rPr lang="en-US" dirty="0"/>
              <a:t> = </a:t>
            </a:r>
            <a:r>
              <a:rPr lang="en-US" dirty="0" err="1"/>
              <a:t>toSwap</a:t>
            </a:r>
            <a:r>
              <a:rPr lang="en-US" dirty="0"/>
              <a:t>; </a:t>
            </a:r>
            <a:r>
              <a:rPr lang="en-US" dirty="0">
                <a:solidFill>
                  <a:srgbClr val="00B0F0"/>
                </a:solidFill>
              </a:rPr>
              <a:t>\\ update current node to be smaller child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left = </a:t>
            </a:r>
            <a:r>
              <a:rPr lang="en-US" dirty="0" err="1"/>
              <a:t>i</a:t>
            </a:r>
            <a:r>
              <a:rPr lang="en-US" dirty="0"/>
              <a:t>*2;</a:t>
            </a:r>
          </a:p>
          <a:p>
            <a:pPr marL="0" indent="0">
              <a:buNone/>
            </a:pPr>
            <a:r>
              <a:rPr lang="en-US" dirty="0"/>
              <a:t>            right = </a:t>
            </a:r>
            <a:r>
              <a:rPr lang="en-US" dirty="0" err="1"/>
              <a:t>i</a:t>
            </a:r>
            <a:r>
              <a:rPr lang="en-US" dirty="0"/>
              <a:t>*2+1;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r>
              <a:rPr lang="en-US" dirty="0"/>
              <a:t>        else{ return;} </a:t>
            </a:r>
            <a:r>
              <a:rPr lang="en-US" dirty="0">
                <a:solidFill>
                  <a:srgbClr val="00B0F0"/>
                </a:solidFill>
              </a:rPr>
              <a:t>\\ if we don’t swap, then heap property holds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018330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6229-ED81-992D-D556-83FFFB644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A08C9-D1CE-6668-4633-5375FE66C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 Key</a:t>
            </a:r>
          </a:p>
          <a:p>
            <a:pPr lvl="1"/>
            <a:r>
              <a:rPr lang="en-US" dirty="0"/>
              <a:t>Given the index of an item in the PQ, make its priority value larger</a:t>
            </a:r>
          </a:p>
          <a:p>
            <a:pPr lvl="2"/>
            <a:r>
              <a:rPr lang="en-US" dirty="0"/>
              <a:t>Min Heap: Then percolate down</a:t>
            </a:r>
          </a:p>
          <a:p>
            <a:pPr lvl="2"/>
            <a:r>
              <a:rPr lang="en-US" dirty="0"/>
              <a:t>Max Heap: Then percolate up</a:t>
            </a:r>
          </a:p>
          <a:p>
            <a:r>
              <a:rPr lang="en-US" dirty="0"/>
              <a:t>Decrease Key</a:t>
            </a:r>
          </a:p>
          <a:p>
            <a:pPr lvl="1"/>
            <a:r>
              <a:rPr lang="en-US" dirty="0"/>
              <a:t>Given the index of an item in the PQ, make its priority value smaller</a:t>
            </a:r>
          </a:p>
          <a:p>
            <a:pPr lvl="2"/>
            <a:r>
              <a:rPr lang="en-US" dirty="0"/>
              <a:t>Min Heap: Then percolate up</a:t>
            </a:r>
          </a:p>
          <a:p>
            <a:pPr lvl="2"/>
            <a:r>
              <a:rPr lang="en-US" dirty="0"/>
              <a:t>Max Heap: Then percolate down</a:t>
            </a:r>
          </a:p>
          <a:p>
            <a:r>
              <a:rPr lang="en-US" dirty="0"/>
              <a:t>Remove</a:t>
            </a:r>
          </a:p>
          <a:p>
            <a:pPr lvl="1"/>
            <a:r>
              <a:rPr lang="en-US" dirty="0"/>
              <a:t>Given the item at the given index from the PQ</a:t>
            </a:r>
          </a:p>
        </p:txBody>
      </p:sp>
    </p:spTree>
    <p:extLst>
      <p:ext uri="{BB962C8B-B14F-4D97-AF65-F5344CB8AC3E}">
        <p14:creationId xmlns:p14="http://schemas.microsoft.com/office/powerpoint/2010/main" val="30210731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F2A4A-E8D3-7F93-AD14-D6B2FD99D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Heap From “Scratch”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we had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items and wanted to “</a:t>
                </a:r>
                <a:r>
                  <a:rPr lang="en-US" dirty="0" err="1"/>
                  <a:t>heapify</a:t>
                </a:r>
                <a:r>
                  <a:rPr lang="en-US" dirty="0"/>
                  <a:t>” them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D2C070FD-E606-FE96-DBE1-D6B50F960BB6}"/>
              </a:ext>
            </a:extLst>
          </p:cNvPr>
          <p:cNvGrpSpPr/>
          <p:nvPr/>
        </p:nvGrpSpPr>
        <p:grpSpPr>
          <a:xfrm>
            <a:off x="5917894" y="2956422"/>
            <a:ext cx="5875588" cy="945155"/>
            <a:chOff x="5470854" y="754688"/>
            <a:chExt cx="5875588" cy="9451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82E85FD-4B9F-2A0B-306D-32BA73343EB3}"/>
                </a:ext>
              </a:extLst>
            </p:cNvPr>
            <p:cNvSpPr/>
            <p:nvPr/>
          </p:nvSpPr>
          <p:spPr>
            <a:xfrm>
              <a:off x="54708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33CD6EB-1593-D211-04E7-2CDD96133A79}"/>
                </a:ext>
              </a:extLst>
            </p:cNvPr>
            <p:cNvSpPr/>
            <p:nvPr/>
          </p:nvSpPr>
          <p:spPr>
            <a:xfrm>
              <a:off x="60042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6A20C82-14BA-14B7-33D2-B02F05244D80}"/>
                </a:ext>
              </a:extLst>
            </p:cNvPr>
            <p:cNvSpPr/>
            <p:nvPr/>
          </p:nvSpPr>
          <p:spPr>
            <a:xfrm>
              <a:off x="65382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6678D84-16F3-310C-AADC-7A181CCDF23C}"/>
                </a:ext>
              </a:extLst>
            </p:cNvPr>
            <p:cNvSpPr/>
            <p:nvPr/>
          </p:nvSpPr>
          <p:spPr>
            <a:xfrm>
              <a:off x="70716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BBF6A4D-F237-D175-3581-18514FECFB50}"/>
                </a:ext>
              </a:extLst>
            </p:cNvPr>
            <p:cNvSpPr/>
            <p:nvPr/>
          </p:nvSpPr>
          <p:spPr>
            <a:xfrm>
              <a:off x="76050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EA7CA55-613D-E569-F87A-36A82B8A4197}"/>
                </a:ext>
              </a:extLst>
            </p:cNvPr>
            <p:cNvSpPr/>
            <p:nvPr/>
          </p:nvSpPr>
          <p:spPr>
            <a:xfrm>
              <a:off x="81389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4DBAC75-85FF-A5C5-3308-0652E69855B9}"/>
                </a:ext>
              </a:extLst>
            </p:cNvPr>
            <p:cNvSpPr/>
            <p:nvPr/>
          </p:nvSpPr>
          <p:spPr>
            <a:xfrm>
              <a:off x="86723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AC49C1D-E65A-E283-D242-407C87FCEAD3}"/>
                </a:ext>
              </a:extLst>
            </p:cNvPr>
            <p:cNvSpPr/>
            <p:nvPr/>
          </p:nvSpPr>
          <p:spPr>
            <a:xfrm>
              <a:off x="92057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F643AEB-4040-07BB-03F1-A04A08EE1D6F}"/>
                </a:ext>
              </a:extLst>
            </p:cNvPr>
            <p:cNvSpPr/>
            <p:nvPr/>
          </p:nvSpPr>
          <p:spPr>
            <a:xfrm>
              <a:off x="97397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8FEEA45-B71F-DF2F-C447-4203F387203B}"/>
                </a:ext>
              </a:extLst>
            </p:cNvPr>
            <p:cNvSpPr/>
            <p:nvPr/>
          </p:nvSpPr>
          <p:spPr>
            <a:xfrm>
              <a:off x="102731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A6253EB-D23C-949B-D5E8-FECD830DEDBA}"/>
                </a:ext>
              </a:extLst>
            </p:cNvPr>
            <p:cNvSpPr txBox="1"/>
            <p:nvPr/>
          </p:nvSpPr>
          <p:spPr>
            <a:xfrm>
              <a:off x="55867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8F8A93E-79B2-8F25-0DCC-1F3278F661BB}"/>
                </a:ext>
              </a:extLst>
            </p:cNvPr>
            <p:cNvSpPr txBox="1"/>
            <p:nvPr/>
          </p:nvSpPr>
          <p:spPr>
            <a:xfrm>
              <a:off x="61201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2E633D5-64EB-6BAD-3A62-C08FF0C32E94}"/>
                </a:ext>
              </a:extLst>
            </p:cNvPr>
            <p:cNvSpPr txBox="1"/>
            <p:nvPr/>
          </p:nvSpPr>
          <p:spPr>
            <a:xfrm>
              <a:off x="66540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AC8395-5F6E-19CD-15DE-29D1887AD4A5}"/>
                </a:ext>
              </a:extLst>
            </p:cNvPr>
            <p:cNvSpPr txBox="1"/>
            <p:nvPr/>
          </p:nvSpPr>
          <p:spPr>
            <a:xfrm>
              <a:off x="71874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19110CD-D76E-CFDF-A6D5-AB20E69C641D}"/>
                </a:ext>
              </a:extLst>
            </p:cNvPr>
            <p:cNvSpPr txBox="1"/>
            <p:nvPr/>
          </p:nvSpPr>
          <p:spPr>
            <a:xfrm>
              <a:off x="771846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C3B8112-0CF7-5516-F41D-84C801CEBEE1}"/>
                </a:ext>
              </a:extLst>
            </p:cNvPr>
            <p:cNvSpPr txBox="1"/>
            <p:nvPr/>
          </p:nvSpPr>
          <p:spPr>
            <a:xfrm>
              <a:off x="819649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8D6E652-F5FC-4920-F20E-32A2AA0FEAE2}"/>
                </a:ext>
              </a:extLst>
            </p:cNvPr>
            <p:cNvSpPr txBox="1"/>
            <p:nvPr/>
          </p:nvSpPr>
          <p:spPr>
            <a:xfrm>
              <a:off x="87882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9347C4-D38D-06D5-33DF-2A348A5382FE}"/>
                </a:ext>
              </a:extLst>
            </p:cNvPr>
            <p:cNvSpPr txBox="1"/>
            <p:nvPr/>
          </p:nvSpPr>
          <p:spPr>
            <a:xfrm>
              <a:off x="93216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60923D4-A058-7D06-904A-8CC0ECE807D7}"/>
                </a:ext>
              </a:extLst>
            </p:cNvPr>
            <p:cNvSpPr txBox="1"/>
            <p:nvPr/>
          </p:nvSpPr>
          <p:spPr>
            <a:xfrm>
              <a:off x="98556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0CFED6D-86F5-D958-E923-2CC18DA518C3}"/>
                </a:ext>
              </a:extLst>
            </p:cNvPr>
            <p:cNvSpPr txBox="1"/>
            <p:nvPr/>
          </p:nvSpPr>
          <p:spPr>
            <a:xfrm>
              <a:off x="103890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C2E6EC-062F-A161-9D0A-D10BDBA2450A}"/>
                </a:ext>
              </a:extLst>
            </p:cNvPr>
            <p:cNvSpPr/>
            <p:nvPr/>
          </p:nvSpPr>
          <p:spPr>
            <a:xfrm>
              <a:off x="1081304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5E124AE-511C-1167-F084-AF9166C40BF1}"/>
                </a:ext>
              </a:extLst>
            </p:cNvPr>
            <p:cNvSpPr txBox="1"/>
            <p:nvPr/>
          </p:nvSpPr>
          <p:spPr>
            <a:xfrm>
              <a:off x="10870777" y="1330511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63756C4-FFEE-45CE-C290-81DC657DB3F1}"/>
              </a:ext>
            </a:extLst>
          </p:cNvPr>
          <p:cNvGrpSpPr/>
          <p:nvPr/>
        </p:nvGrpSpPr>
        <p:grpSpPr>
          <a:xfrm>
            <a:off x="201742" y="2956422"/>
            <a:ext cx="6934200" cy="3661882"/>
            <a:chOff x="201742" y="2956422"/>
            <a:chExt cx="6934200" cy="3661882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87E5112-EE0A-A568-FB0C-800B49EAA828}"/>
                </a:ext>
              </a:extLst>
            </p:cNvPr>
            <p:cNvGrpSpPr/>
            <p:nvPr/>
          </p:nvGrpSpPr>
          <p:grpSpPr>
            <a:xfrm>
              <a:off x="201742" y="2956422"/>
              <a:ext cx="6934200" cy="3661882"/>
              <a:chOff x="2590801" y="2672070"/>
              <a:chExt cx="6934200" cy="3661882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3A30E535-E151-7B10-2482-D4C18A271CB8}"/>
                  </a:ext>
                </a:extLst>
              </p:cNvPr>
              <p:cNvSpPr/>
              <p:nvPr/>
            </p:nvSpPr>
            <p:spPr>
              <a:xfrm>
                <a:off x="5996855" y="2672070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316155D8-6880-CAC9-337D-0F3B5F0C2BBB}"/>
                  </a:ext>
                </a:extLst>
              </p:cNvPr>
              <p:cNvSpPr/>
              <p:nvPr/>
            </p:nvSpPr>
            <p:spPr>
              <a:xfrm>
                <a:off x="4191001" y="3682289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3701FD1-D85F-35B3-CE7C-6CFF8DCBAC09}"/>
                  </a:ext>
                </a:extLst>
              </p:cNvPr>
              <p:cNvSpPr/>
              <p:nvPr/>
            </p:nvSpPr>
            <p:spPr>
              <a:xfrm>
                <a:off x="7858499" y="3653913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03A6BB66-2DDC-8C2E-6AB0-DA31FC02453E}"/>
                  </a:ext>
                </a:extLst>
              </p:cNvPr>
              <p:cNvSpPr/>
              <p:nvPr/>
            </p:nvSpPr>
            <p:spPr>
              <a:xfrm>
                <a:off x="3200401" y="4383504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E219BA91-50E2-9B4F-817E-664706C652CC}"/>
                  </a:ext>
                </a:extLst>
              </p:cNvPr>
              <p:cNvSpPr/>
              <p:nvPr/>
            </p:nvSpPr>
            <p:spPr>
              <a:xfrm>
                <a:off x="5211206" y="4425368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15</a:t>
                </a: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C3B38612-C965-1385-57E2-DB495D63D40C}"/>
                  </a:ext>
                </a:extLst>
              </p:cNvPr>
              <p:cNvSpPr/>
              <p:nvPr/>
            </p:nvSpPr>
            <p:spPr>
              <a:xfrm>
                <a:off x="6934201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C32BE3EF-F957-D7BD-78A2-BE2188A515E4}"/>
                  </a:ext>
                </a:extLst>
              </p:cNvPr>
              <p:cNvSpPr/>
              <p:nvPr/>
            </p:nvSpPr>
            <p:spPr>
              <a:xfrm>
                <a:off x="8836924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7A0923A-D958-A1BA-1015-3E54B06E39E1}"/>
                  </a:ext>
                </a:extLst>
              </p:cNvPr>
              <p:cNvSpPr/>
              <p:nvPr/>
            </p:nvSpPr>
            <p:spPr>
              <a:xfrm>
                <a:off x="2590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2B9709BB-64D4-3FBE-7884-D1B0484114A6}"/>
                  </a:ext>
                </a:extLst>
              </p:cNvPr>
              <p:cNvSpPr/>
              <p:nvPr/>
            </p:nvSpPr>
            <p:spPr>
              <a:xfrm>
                <a:off x="3733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8A089308-EAB4-3DF6-2168-FA9078D82274}"/>
                  </a:ext>
                </a:extLst>
              </p:cNvPr>
              <p:cNvCxnSpPr>
                <a:cxnSpLocks/>
                <a:stCxn id="28" idx="3"/>
                <a:endCxn id="29" idx="7"/>
              </p:cNvCxnSpPr>
              <p:nvPr/>
            </p:nvCxnSpPr>
            <p:spPr>
              <a:xfrm flipH="1">
                <a:off x="4778311" y="3259380"/>
                <a:ext cx="1319311" cy="52367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83BDF66-84DB-ABCB-4020-11642646E088}"/>
                  </a:ext>
                </a:extLst>
              </p:cNvPr>
              <p:cNvCxnSpPr>
                <a:cxnSpLocks/>
                <a:stCxn id="28" idx="5"/>
                <a:endCxn id="30" idx="1"/>
              </p:cNvCxnSpPr>
              <p:nvPr/>
            </p:nvCxnSpPr>
            <p:spPr>
              <a:xfrm>
                <a:off x="6584165" y="3259380"/>
                <a:ext cx="1375101" cy="4953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C220F70A-FDDC-7762-B33A-06720ADD3AF7}"/>
                  </a:ext>
                </a:extLst>
              </p:cNvPr>
              <p:cNvCxnSpPr>
                <a:stCxn id="32" idx="1"/>
                <a:endCxn id="29" idx="5"/>
              </p:cNvCxnSpPr>
              <p:nvPr/>
            </p:nvCxnSpPr>
            <p:spPr>
              <a:xfrm flipH="1" flipV="1">
                <a:off x="4778310" y="4269598"/>
                <a:ext cx="533662" cy="2565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E56022E8-594C-5224-728B-F2FC6AA874BE}"/>
                  </a:ext>
                </a:extLst>
              </p:cNvPr>
              <p:cNvCxnSpPr>
                <a:stCxn id="31" idx="7"/>
                <a:endCxn id="29" idx="3"/>
              </p:cNvCxnSpPr>
              <p:nvPr/>
            </p:nvCxnSpPr>
            <p:spPr>
              <a:xfrm flipV="1">
                <a:off x="3787711" y="4269598"/>
                <a:ext cx="504057" cy="214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F3D94FFD-BC02-5F5A-FF9E-9C49B907172F}"/>
                  </a:ext>
                </a:extLst>
              </p:cNvPr>
              <p:cNvCxnSpPr>
                <a:stCxn id="36" idx="0"/>
                <a:endCxn id="31" idx="5"/>
              </p:cNvCxnSpPr>
              <p:nvPr/>
            </p:nvCxnSpPr>
            <p:spPr>
              <a:xfrm flipH="1" flipV="1">
                <a:off x="3787711" y="4970813"/>
                <a:ext cx="290129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5735856-C128-C713-C639-DB1757598AE1}"/>
                  </a:ext>
                </a:extLst>
              </p:cNvPr>
              <p:cNvCxnSpPr>
                <a:stCxn id="35" idx="0"/>
                <a:endCxn id="31" idx="3"/>
              </p:cNvCxnSpPr>
              <p:nvPr/>
            </p:nvCxnSpPr>
            <p:spPr>
              <a:xfrm flipV="1">
                <a:off x="2934839" y="4970813"/>
                <a:ext cx="366328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A8E5DDDC-1F60-E1BD-ED97-8C6BDFE31483}"/>
                  </a:ext>
                </a:extLst>
              </p:cNvPr>
              <p:cNvCxnSpPr>
                <a:stCxn id="33" idx="7"/>
                <a:endCxn id="30" idx="3"/>
              </p:cNvCxnSpPr>
              <p:nvPr/>
            </p:nvCxnSpPr>
            <p:spPr>
              <a:xfrm flipV="1">
                <a:off x="7521511" y="4241222"/>
                <a:ext cx="437755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202118E8-FE37-1B94-60E7-FF8DC87A02DF}"/>
                  </a:ext>
                </a:extLst>
              </p:cNvPr>
              <p:cNvCxnSpPr>
                <a:stCxn id="34" idx="1"/>
                <a:endCxn id="30" idx="5"/>
              </p:cNvCxnSpPr>
              <p:nvPr/>
            </p:nvCxnSpPr>
            <p:spPr>
              <a:xfrm flipH="1" flipV="1">
                <a:off x="8445808" y="4241222"/>
                <a:ext cx="491882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3F51C00-7BE4-C71B-CEC9-78F3E393B278}"/>
                  </a:ext>
                </a:extLst>
              </p:cNvPr>
              <p:cNvSpPr txBox="1"/>
              <p:nvPr/>
            </p:nvSpPr>
            <p:spPr>
              <a:xfrm>
                <a:off x="6190049" y="337129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1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CE00191F-101E-453F-E05F-F79326EF7FFB}"/>
                  </a:ext>
                </a:extLst>
              </p:cNvPr>
              <p:cNvSpPr txBox="1"/>
              <p:nvPr/>
            </p:nvSpPr>
            <p:spPr>
              <a:xfrm>
                <a:off x="4384195" y="437709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2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B19AC53-E3AB-F92F-CA0A-7EC078433879}"/>
                  </a:ext>
                </a:extLst>
              </p:cNvPr>
              <p:cNvSpPr txBox="1"/>
              <p:nvPr/>
            </p:nvSpPr>
            <p:spPr>
              <a:xfrm>
                <a:off x="8051693" y="4316695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3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A690ADD-9D72-5CFC-ABA4-CFD3482C08B4}"/>
                  </a:ext>
                </a:extLst>
              </p:cNvPr>
              <p:cNvSpPr txBox="1"/>
              <p:nvPr/>
            </p:nvSpPr>
            <p:spPr>
              <a:xfrm>
                <a:off x="3352081" y="507158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4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525CA634-CACD-54BE-4661-54DEF3A780C5}"/>
                  </a:ext>
                </a:extLst>
              </p:cNvPr>
              <p:cNvSpPr txBox="1"/>
              <p:nvPr/>
            </p:nvSpPr>
            <p:spPr>
              <a:xfrm>
                <a:off x="7122005" y="5012677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6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BF6D568-E05C-26F2-EBD8-57839FC7687F}"/>
                  </a:ext>
                </a:extLst>
              </p:cNvPr>
              <p:cNvSpPr txBox="1"/>
              <p:nvPr/>
            </p:nvSpPr>
            <p:spPr>
              <a:xfrm>
                <a:off x="5404400" y="510890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1DFACA-646B-2F3B-1F0D-554B10C6DCB7}"/>
                  </a:ext>
                </a:extLst>
              </p:cNvPr>
              <p:cNvSpPr txBox="1"/>
              <p:nvPr/>
            </p:nvSpPr>
            <p:spPr>
              <a:xfrm>
                <a:off x="9030118" y="503006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7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96EE955-07B4-4EE0-219A-7BF193FD11F3}"/>
                  </a:ext>
                </a:extLst>
              </p:cNvPr>
              <p:cNvSpPr txBox="1"/>
              <p:nvPr/>
            </p:nvSpPr>
            <p:spPr>
              <a:xfrm>
                <a:off x="2783996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8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AE0ABF5-B591-93A9-75F6-25B4A6AB23BE}"/>
                  </a:ext>
                </a:extLst>
              </p:cNvPr>
              <p:cNvSpPr txBox="1"/>
              <p:nvPr/>
            </p:nvSpPr>
            <p:spPr>
              <a:xfrm>
                <a:off x="3920467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9</a:t>
                </a:r>
              </a:p>
            </p:txBody>
          </p:sp>
        </p:grp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6035EC9-3610-8FDE-B3D0-38593B0EF572}"/>
                </a:ext>
              </a:extLst>
            </p:cNvPr>
            <p:cNvSpPr/>
            <p:nvPr/>
          </p:nvSpPr>
          <p:spPr>
            <a:xfrm>
              <a:off x="2330369" y="5636036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001DADF-BD70-7B05-56C0-31B3799F72C0}"/>
                </a:ext>
              </a:extLst>
            </p:cNvPr>
            <p:cNvCxnSpPr>
              <a:cxnSpLocks/>
              <a:stCxn id="54" idx="0"/>
              <a:endCxn id="32" idx="3"/>
            </p:cNvCxnSpPr>
            <p:nvPr/>
          </p:nvCxnSpPr>
          <p:spPr>
            <a:xfrm flipV="1">
              <a:off x="2674408" y="5297030"/>
              <a:ext cx="248506" cy="3390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04CC9DA3-E3B4-4532-1F70-7E2BF83F9167}"/>
                </a:ext>
              </a:extLst>
            </p:cNvPr>
            <p:cNvSpPr txBox="1"/>
            <p:nvPr/>
          </p:nvSpPr>
          <p:spPr>
            <a:xfrm>
              <a:off x="2446730" y="6243373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B43941B0-86D8-D533-366D-B46802C30744}"/>
              </a:ext>
            </a:extLst>
          </p:cNvPr>
          <p:cNvSpPr txBox="1"/>
          <p:nvPr/>
        </p:nvSpPr>
        <p:spPr>
          <a:xfrm>
            <a:off x="737595" y="3266383"/>
            <a:ext cx="2376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Violate Heap Property!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9DE40CB-E466-39F7-D8B8-04BB5635AAE6}"/>
              </a:ext>
            </a:extLst>
          </p:cNvPr>
          <p:cNvSpPr txBox="1"/>
          <p:nvPr/>
        </p:nvSpPr>
        <p:spPr>
          <a:xfrm>
            <a:off x="7936205" y="5053758"/>
            <a:ext cx="312168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Two ways for “fix” the heap:</a:t>
            </a:r>
          </a:p>
          <a:p>
            <a:pPr marL="342900" indent="-342900">
              <a:buAutoNum type="arabicParenR"/>
            </a:pPr>
            <a:r>
              <a:rPr lang="en-US" sz="2000" dirty="0"/>
              <a:t>Percolate Up</a:t>
            </a:r>
          </a:p>
          <a:p>
            <a:pPr marL="342900" indent="-342900">
              <a:buAutoNum type="arabicParenR"/>
            </a:pPr>
            <a:r>
              <a:rPr lang="en-US" sz="2000" dirty="0"/>
              <a:t>Percolate Down</a:t>
            </a:r>
          </a:p>
        </p:txBody>
      </p:sp>
    </p:spTree>
    <p:extLst>
      <p:ext uri="{BB962C8B-B14F-4D97-AF65-F5344CB8AC3E}">
        <p14:creationId xmlns:p14="http://schemas.microsoft.com/office/powerpoint/2010/main" val="3018086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41EFF-DC2E-DD10-0292-33AAADA21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Floyd’s </a:t>
            </a:r>
            <a:r>
              <a:rPr lang="en-US" dirty="0" err="1"/>
              <a:t>buildHeap</a:t>
            </a:r>
            <a:r>
              <a:rPr lang="en-US" dirty="0"/>
              <a:t>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D70E1-83BF-D071-92AA-72F7671FE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Working towards the root, one row at a time, percolate down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D2E5B4-7285-3ACB-0CCF-7D5C84D8A06C}"/>
              </a:ext>
            </a:extLst>
          </p:cNvPr>
          <p:cNvSpPr txBox="1"/>
          <p:nvPr/>
        </p:nvSpPr>
        <p:spPr>
          <a:xfrm>
            <a:off x="1188720" y="3262630"/>
            <a:ext cx="32637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buildHeap</a:t>
            </a:r>
            <a:r>
              <a:rPr lang="en-US" sz="2400" dirty="0"/>
              <a:t>(){</a:t>
            </a:r>
          </a:p>
          <a:p>
            <a:r>
              <a:rPr lang="en-US" sz="2400" dirty="0"/>
              <a:t>    for(int </a:t>
            </a:r>
            <a:r>
              <a:rPr lang="en-US" sz="2400" dirty="0" err="1"/>
              <a:t>i</a:t>
            </a:r>
            <a:r>
              <a:rPr lang="en-US" sz="2400" dirty="0"/>
              <a:t> = size; </a:t>
            </a:r>
            <a:r>
              <a:rPr lang="en-US" sz="2400" dirty="0" err="1"/>
              <a:t>i</a:t>
            </a:r>
            <a:r>
              <a:rPr lang="en-US" sz="2400" dirty="0"/>
              <a:t>&gt;0; </a:t>
            </a:r>
            <a:r>
              <a:rPr lang="en-US" sz="2400" dirty="0" err="1"/>
              <a:t>i</a:t>
            </a:r>
            <a:r>
              <a:rPr lang="en-US" sz="2400" dirty="0"/>
              <a:t>--){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percolateDown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75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ACA63-A283-2B9A-141D-40EDAC372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5ED34-AF75-C4E8-5894-C0401FAAB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5627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F2A4A-E8D3-7F93-AD14-D6B2FD99D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Floyd’s </a:t>
            </a:r>
            <a:r>
              <a:rPr lang="en-US" dirty="0" err="1"/>
              <a:t>buildHeap</a:t>
            </a:r>
            <a:r>
              <a:rPr lang="en-US" dirty="0"/>
              <a:t>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we had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items and wanted to “</a:t>
                </a:r>
                <a:r>
                  <a:rPr lang="en-US" dirty="0" err="1"/>
                  <a:t>heapify</a:t>
                </a:r>
                <a:r>
                  <a:rPr lang="en-US" dirty="0"/>
                  <a:t>” them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D2C070FD-E606-FE96-DBE1-D6B50F960BB6}"/>
              </a:ext>
            </a:extLst>
          </p:cNvPr>
          <p:cNvGrpSpPr/>
          <p:nvPr/>
        </p:nvGrpSpPr>
        <p:grpSpPr>
          <a:xfrm>
            <a:off x="5917894" y="2956422"/>
            <a:ext cx="5875588" cy="945155"/>
            <a:chOff x="5470854" y="754688"/>
            <a:chExt cx="5875588" cy="9451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82E85FD-4B9F-2A0B-306D-32BA73343EB3}"/>
                </a:ext>
              </a:extLst>
            </p:cNvPr>
            <p:cNvSpPr/>
            <p:nvPr/>
          </p:nvSpPr>
          <p:spPr>
            <a:xfrm>
              <a:off x="54708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33CD6EB-1593-D211-04E7-2CDD96133A79}"/>
                </a:ext>
              </a:extLst>
            </p:cNvPr>
            <p:cNvSpPr/>
            <p:nvPr/>
          </p:nvSpPr>
          <p:spPr>
            <a:xfrm>
              <a:off x="60042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6A20C82-14BA-14B7-33D2-B02F05244D80}"/>
                </a:ext>
              </a:extLst>
            </p:cNvPr>
            <p:cNvSpPr/>
            <p:nvPr/>
          </p:nvSpPr>
          <p:spPr>
            <a:xfrm>
              <a:off x="65382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6678D84-16F3-310C-AADC-7A181CCDF23C}"/>
                </a:ext>
              </a:extLst>
            </p:cNvPr>
            <p:cNvSpPr/>
            <p:nvPr/>
          </p:nvSpPr>
          <p:spPr>
            <a:xfrm>
              <a:off x="70716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BBF6A4D-F237-D175-3581-18514FECFB50}"/>
                </a:ext>
              </a:extLst>
            </p:cNvPr>
            <p:cNvSpPr/>
            <p:nvPr/>
          </p:nvSpPr>
          <p:spPr>
            <a:xfrm>
              <a:off x="76050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EA7CA55-613D-E569-F87A-36A82B8A4197}"/>
                </a:ext>
              </a:extLst>
            </p:cNvPr>
            <p:cNvSpPr/>
            <p:nvPr/>
          </p:nvSpPr>
          <p:spPr>
            <a:xfrm>
              <a:off x="81389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4DBAC75-85FF-A5C5-3308-0652E69855B9}"/>
                </a:ext>
              </a:extLst>
            </p:cNvPr>
            <p:cNvSpPr/>
            <p:nvPr/>
          </p:nvSpPr>
          <p:spPr>
            <a:xfrm>
              <a:off x="86723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AC49C1D-E65A-E283-D242-407C87FCEAD3}"/>
                </a:ext>
              </a:extLst>
            </p:cNvPr>
            <p:cNvSpPr/>
            <p:nvPr/>
          </p:nvSpPr>
          <p:spPr>
            <a:xfrm>
              <a:off x="92057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F643AEB-4040-07BB-03F1-A04A08EE1D6F}"/>
                </a:ext>
              </a:extLst>
            </p:cNvPr>
            <p:cNvSpPr/>
            <p:nvPr/>
          </p:nvSpPr>
          <p:spPr>
            <a:xfrm>
              <a:off x="97397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8FEEA45-B71F-DF2F-C447-4203F387203B}"/>
                </a:ext>
              </a:extLst>
            </p:cNvPr>
            <p:cNvSpPr/>
            <p:nvPr/>
          </p:nvSpPr>
          <p:spPr>
            <a:xfrm>
              <a:off x="102731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A6253EB-D23C-949B-D5E8-FECD830DEDBA}"/>
                </a:ext>
              </a:extLst>
            </p:cNvPr>
            <p:cNvSpPr txBox="1"/>
            <p:nvPr/>
          </p:nvSpPr>
          <p:spPr>
            <a:xfrm>
              <a:off x="55867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8F8A93E-79B2-8F25-0DCC-1F3278F661BB}"/>
                </a:ext>
              </a:extLst>
            </p:cNvPr>
            <p:cNvSpPr txBox="1"/>
            <p:nvPr/>
          </p:nvSpPr>
          <p:spPr>
            <a:xfrm>
              <a:off x="61201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2E633D5-64EB-6BAD-3A62-C08FF0C32E94}"/>
                </a:ext>
              </a:extLst>
            </p:cNvPr>
            <p:cNvSpPr txBox="1"/>
            <p:nvPr/>
          </p:nvSpPr>
          <p:spPr>
            <a:xfrm>
              <a:off x="66540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AC8395-5F6E-19CD-15DE-29D1887AD4A5}"/>
                </a:ext>
              </a:extLst>
            </p:cNvPr>
            <p:cNvSpPr txBox="1"/>
            <p:nvPr/>
          </p:nvSpPr>
          <p:spPr>
            <a:xfrm>
              <a:off x="71874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19110CD-D76E-CFDF-A6D5-AB20E69C641D}"/>
                </a:ext>
              </a:extLst>
            </p:cNvPr>
            <p:cNvSpPr txBox="1"/>
            <p:nvPr/>
          </p:nvSpPr>
          <p:spPr>
            <a:xfrm>
              <a:off x="771846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C3B8112-0CF7-5516-F41D-84C801CEBEE1}"/>
                </a:ext>
              </a:extLst>
            </p:cNvPr>
            <p:cNvSpPr txBox="1"/>
            <p:nvPr/>
          </p:nvSpPr>
          <p:spPr>
            <a:xfrm>
              <a:off x="819649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8D6E652-F5FC-4920-F20E-32A2AA0FEAE2}"/>
                </a:ext>
              </a:extLst>
            </p:cNvPr>
            <p:cNvSpPr txBox="1"/>
            <p:nvPr/>
          </p:nvSpPr>
          <p:spPr>
            <a:xfrm>
              <a:off x="87882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9347C4-D38D-06D5-33DF-2A348A5382FE}"/>
                </a:ext>
              </a:extLst>
            </p:cNvPr>
            <p:cNvSpPr txBox="1"/>
            <p:nvPr/>
          </p:nvSpPr>
          <p:spPr>
            <a:xfrm>
              <a:off x="93216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60923D4-A058-7D06-904A-8CC0ECE807D7}"/>
                </a:ext>
              </a:extLst>
            </p:cNvPr>
            <p:cNvSpPr txBox="1"/>
            <p:nvPr/>
          </p:nvSpPr>
          <p:spPr>
            <a:xfrm>
              <a:off x="98556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0CFED6D-86F5-D958-E923-2CC18DA518C3}"/>
                </a:ext>
              </a:extLst>
            </p:cNvPr>
            <p:cNvSpPr txBox="1"/>
            <p:nvPr/>
          </p:nvSpPr>
          <p:spPr>
            <a:xfrm>
              <a:off x="103890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C2E6EC-062F-A161-9D0A-D10BDBA2450A}"/>
                </a:ext>
              </a:extLst>
            </p:cNvPr>
            <p:cNvSpPr/>
            <p:nvPr/>
          </p:nvSpPr>
          <p:spPr>
            <a:xfrm>
              <a:off x="1081304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5E124AE-511C-1167-F084-AF9166C40BF1}"/>
                </a:ext>
              </a:extLst>
            </p:cNvPr>
            <p:cNvSpPr txBox="1"/>
            <p:nvPr/>
          </p:nvSpPr>
          <p:spPr>
            <a:xfrm>
              <a:off x="10870777" y="1330511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63756C4-FFEE-45CE-C290-81DC657DB3F1}"/>
              </a:ext>
            </a:extLst>
          </p:cNvPr>
          <p:cNvGrpSpPr/>
          <p:nvPr/>
        </p:nvGrpSpPr>
        <p:grpSpPr>
          <a:xfrm>
            <a:off x="201742" y="2956422"/>
            <a:ext cx="6934200" cy="3661882"/>
            <a:chOff x="201742" y="2956422"/>
            <a:chExt cx="6934200" cy="3661882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87E5112-EE0A-A568-FB0C-800B49EAA828}"/>
                </a:ext>
              </a:extLst>
            </p:cNvPr>
            <p:cNvGrpSpPr/>
            <p:nvPr/>
          </p:nvGrpSpPr>
          <p:grpSpPr>
            <a:xfrm>
              <a:off x="201742" y="2956422"/>
              <a:ext cx="6934200" cy="3661882"/>
              <a:chOff x="2590801" y="2672070"/>
              <a:chExt cx="6934200" cy="3661882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3A30E535-E151-7B10-2482-D4C18A271CB8}"/>
                  </a:ext>
                </a:extLst>
              </p:cNvPr>
              <p:cNvSpPr/>
              <p:nvPr/>
            </p:nvSpPr>
            <p:spPr>
              <a:xfrm>
                <a:off x="5996855" y="267207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316155D8-6880-CAC9-337D-0F3B5F0C2BBB}"/>
                  </a:ext>
                </a:extLst>
              </p:cNvPr>
              <p:cNvSpPr/>
              <p:nvPr/>
            </p:nvSpPr>
            <p:spPr>
              <a:xfrm>
                <a:off x="4191001" y="3682289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3701FD1-D85F-35B3-CE7C-6CFF8DCBAC09}"/>
                  </a:ext>
                </a:extLst>
              </p:cNvPr>
              <p:cNvSpPr/>
              <p:nvPr/>
            </p:nvSpPr>
            <p:spPr>
              <a:xfrm>
                <a:off x="7858499" y="3653913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03A6BB66-2DDC-8C2E-6AB0-DA31FC02453E}"/>
                  </a:ext>
                </a:extLst>
              </p:cNvPr>
              <p:cNvSpPr/>
              <p:nvPr/>
            </p:nvSpPr>
            <p:spPr>
              <a:xfrm>
                <a:off x="3200401" y="4383504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E219BA91-50E2-9B4F-817E-664706C652CC}"/>
                  </a:ext>
                </a:extLst>
              </p:cNvPr>
              <p:cNvSpPr/>
              <p:nvPr/>
            </p:nvSpPr>
            <p:spPr>
              <a:xfrm>
                <a:off x="5211206" y="4425368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15</a:t>
                </a: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C3B38612-C965-1385-57E2-DB495D63D40C}"/>
                  </a:ext>
                </a:extLst>
              </p:cNvPr>
              <p:cNvSpPr/>
              <p:nvPr/>
            </p:nvSpPr>
            <p:spPr>
              <a:xfrm>
                <a:off x="6934201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C32BE3EF-F957-D7BD-78A2-BE2188A515E4}"/>
                  </a:ext>
                </a:extLst>
              </p:cNvPr>
              <p:cNvSpPr/>
              <p:nvPr/>
            </p:nvSpPr>
            <p:spPr>
              <a:xfrm>
                <a:off x="8836924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7A0923A-D958-A1BA-1015-3E54B06E39E1}"/>
                  </a:ext>
                </a:extLst>
              </p:cNvPr>
              <p:cNvSpPr/>
              <p:nvPr/>
            </p:nvSpPr>
            <p:spPr>
              <a:xfrm>
                <a:off x="2590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2B9709BB-64D4-3FBE-7884-D1B0484114A6}"/>
                  </a:ext>
                </a:extLst>
              </p:cNvPr>
              <p:cNvSpPr/>
              <p:nvPr/>
            </p:nvSpPr>
            <p:spPr>
              <a:xfrm>
                <a:off x="3733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8A089308-EAB4-3DF6-2168-FA9078D82274}"/>
                  </a:ext>
                </a:extLst>
              </p:cNvPr>
              <p:cNvCxnSpPr>
                <a:cxnSpLocks/>
                <a:stCxn id="28" idx="3"/>
                <a:endCxn id="29" idx="7"/>
              </p:cNvCxnSpPr>
              <p:nvPr/>
            </p:nvCxnSpPr>
            <p:spPr>
              <a:xfrm flipH="1">
                <a:off x="4778311" y="3259380"/>
                <a:ext cx="1319311" cy="52367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83BDF66-84DB-ABCB-4020-11642646E088}"/>
                  </a:ext>
                </a:extLst>
              </p:cNvPr>
              <p:cNvCxnSpPr>
                <a:cxnSpLocks/>
                <a:stCxn id="28" idx="5"/>
                <a:endCxn id="30" idx="1"/>
              </p:cNvCxnSpPr>
              <p:nvPr/>
            </p:nvCxnSpPr>
            <p:spPr>
              <a:xfrm>
                <a:off x="6584165" y="3259380"/>
                <a:ext cx="1375101" cy="4953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C220F70A-FDDC-7762-B33A-06720ADD3AF7}"/>
                  </a:ext>
                </a:extLst>
              </p:cNvPr>
              <p:cNvCxnSpPr>
                <a:stCxn id="32" idx="1"/>
                <a:endCxn id="29" idx="5"/>
              </p:cNvCxnSpPr>
              <p:nvPr/>
            </p:nvCxnSpPr>
            <p:spPr>
              <a:xfrm flipH="1" flipV="1">
                <a:off x="4778310" y="4269598"/>
                <a:ext cx="533662" cy="2565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E56022E8-594C-5224-728B-F2FC6AA874BE}"/>
                  </a:ext>
                </a:extLst>
              </p:cNvPr>
              <p:cNvCxnSpPr>
                <a:stCxn id="31" idx="7"/>
                <a:endCxn id="29" idx="3"/>
              </p:cNvCxnSpPr>
              <p:nvPr/>
            </p:nvCxnSpPr>
            <p:spPr>
              <a:xfrm flipV="1">
                <a:off x="3787711" y="4269598"/>
                <a:ext cx="504057" cy="214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F3D94FFD-BC02-5F5A-FF9E-9C49B907172F}"/>
                  </a:ext>
                </a:extLst>
              </p:cNvPr>
              <p:cNvCxnSpPr>
                <a:stCxn id="36" idx="0"/>
                <a:endCxn id="31" idx="5"/>
              </p:cNvCxnSpPr>
              <p:nvPr/>
            </p:nvCxnSpPr>
            <p:spPr>
              <a:xfrm flipH="1" flipV="1">
                <a:off x="3787711" y="4970813"/>
                <a:ext cx="290129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5735856-C128-C713-C639-DB1757598AE1}"/>
                  </a:ext>
                </a:extLst>
              </p:cNvPr>
              <p:cNvCxnSpPr>
                <a:stCxn id="35" idx="0"/>
                <a:endCxn id="31" idx="3"/>
              </p:cNvCxnSpPr>
              <p:nvPr/>
            </p:nvCxnSpPr>
            <p:spPr>
              <a:xfrm flipV="1">
                <a:off x="2934839" y="4970813"/>
                <a:ext cx="366328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A8E5DDDC-1F60-E1BD-ED97-8C6BDFE31483}"/>
                  </a:ext>
                </a:extLst>
              </p:cNvPr>
              <p:cNvCxnSpPr>
                <a:stCxn id="33" idx="7"/>
                <a:endCxn id="30" idx="3"/>
              </p:cNvCxnSpPr>
              <p:nvPr/>
            </p:nvCxnSpPr>
            <p:spPr>
              <a:xfrm flipV="1">
                <a:off x="7521511" y="4241222"/>
                <a:ext cx="437755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202118E8-FE37-1B94-60E7-FF8DC87A02DF}"/>
                  </a:ext>
                </a:extLst>
              </p:cNvPr>
              <p:cNvCxnSpPr>
                <a:stCxn id="34" idx="1"/>
                <a:endCxn id="30" idx="5"/>
              </p:cNvCxnSpPr>
              <p:nvPr/>
            </p:nvCxnSpPr>
            <p:spPr>
              <a:xfrm flipH="1" flipV="1">
                <a:off x="8445808" y="4241222"/>
                <a:ext cx="491882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3F51C00-7BE4-C71B-CEC9-78F3E393B278}"/>
                  </a:ext>
                </a:extLst>
              </p:cNvPr>
              <p:cNvSpPr txBox="1"/>
              <p:nvPr/>
            </p:nvSpPr>
            <p:spPr>
              <a:xfrm>
                <a:off x="6190049" y="337129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1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CE00191F-101E-453F-E05F-F79326EF7FFB}"/>
                  </a:ext>
                </a:extLst>
              </p:cNvPr>
              <p:cNvSpPr txBox="1"/>
              <p:nvPr/>
            </p:nvSpPr>
            <p:spPr>
              <a:xfrm>
                <a:off x="4384195" y="437709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2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B19AC53-E3AB-F92F-CA0A-7EC078433879}"/>
                  </a:ext>
                </a:extLst>
              </p:cNvPr>
              <p:cNvSpPr txBox="1"/>
              <p:nvPr/>
            </p:nvSpPr>
            <p:spPr>
              <a:xfrm>
                <a:off x="8051693" y="4316695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3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A690ADD-9D72-5CFC-ABA4-CFD3482C08B4}"/>
                  </a:ext>
                </a:extLst>
              </p:cNvPr>
              <p:cNvSpPr txBox="1"/>
              <p:nvPr/>
            </p:nvSpPr>
            <p:spPr>
              <a:xfrm>
                <a:off x="3352081" y="507158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4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525CA634-CACD-54BE-4661-54DEF3A780C5}"/>
                  </a:ext>
                </a:extLst>
              </p:cNvPr>
              <p:cNvSpPr txBox="1"/>
              <p:nvPr/>
            </p:nvSpPr>
            <p:spPr>
              <a:xfrm>
                <a:off x="7122005" y="5012677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6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BF6D568-E05C-26F2-EBD8-57839FC7687F}"/>
                  </a:ext>
                </a:extLst>
              </p:cNvPr>
              <p:cNvSpPr txBox="1"/>
              <p:nvPr/>
            </p:nvSpPr>
            <p:spPr>
              <a:xfrm>
                <a:off x="5404400" y="510890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1DFACA-646B-2F3B-1F0D-554B10C6DCB7}"/>
                  </a:ext>
                </a:extLst>
              </p:cNvPr>
              <p:cNvSpPr txBox="1"/>
              <p:nvPr/>
            </p:nvSpPr>
            <p:spPr>
              <a:xfrm>
                <a:off x="9030118" y="503006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7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96EE955-07B4-4EE0-219A-7BF193FD11F3}"/>
                  </a:ext>
                </a:extLst>
              </p:cNvPr>
              <p:cNvSpPr txBox="1"/>
              <p:nvPr/>
            </p:nvSpPr>
            <p:spPr>
              <a:xfrm>
                <a:off x="2783996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8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AE0ABF5-B591-93A9-75F6-25B4A6AB23BE}"/>
                  </a:ext>
                </a:extLst>
              </p:cNvPr>
              <p:cNvSpPr txBox="1"/>
              <p:nvPr/>
            </p:nvSpPr>
            <p:spPr>
              <a:xfrm>
                <a:off x="3920467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9</a:t>
                </a:r>
              </a:p>
            </p:txBody>
          </p:sp>
        </p:grp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6035EC9-3610-8FDE-B3D0-38593B0EF572}"/>
                </a:ext>
              </a:extLst>
            </p:cNvPr>
            <p:cNvSpPr/>
            <p:nvPr/>
          </p:nvSpPr>
          <p:spPr>
            <a:xfrm>
              <a:off x="2330369" y="5636036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001DADF-BD70-7B05-56C0-31B3799F72C0}"/>
                </a:ext>
              </a:extLst>
            </p:cNvPr>
            <p:cNvCxnSpPr>
              <a:cxnSpLocks/>
              <a:stCxn id="54" idx="0"/>
              <a:endCxn id="32" idx="3"/>
            </p:cNvCxnSpPr>
            <p:nvPr/>
          </p:nvCxnSpPr>
          <p:spPr>
            <a:xfrm flipV="1">
              <a:off x="2674408" y="5297030"/>
              <a:ext cx="248506" cy="3390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04CC9DA3-E3B4-4532-1F70-7E2BF83F9167}"/>
                </a:ext>
              </a:extLst>
            </p:cNvPr>
            <p:cNvSpPr txBox="1"/>
            <p:nvPr/>
          </p:nvSpPr>
          <p:spPr>
            <a:xfrm>
              <a:off x="2446730" y="6243373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B43941B0-86D8-D533-366D-B46802C30744}"/>
              </a:ext>
            </a:extLst>
          </p:cNvPr>
          <p:cNvSpPr txBox="1"/>
          <p:nvPr/>
        </p:nvSpPr>
        <p:spPr>
          <a:xfrm>
            <a:off x="301792" y="2977294"/>
            <a:ext cx="2571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Violate Heap Property!</a:t>
            </a:r>
          </a:p>
          <a:p>
            <a:r>
              <a:rPr lang="en-US" dirty="0">
                <a:solidFill>
                  <a:srgbClr val="FF0000"/>
                </a:solidFill>
              </a:rPr>
              <a:t>Nodes bigger than a child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D4902B8-F5AB-50D9-18C4-FF07B8E03412}"/>
              </a:ext>
            </a:extLst>
          </p:cNvPr>
          <p:cNvSpPr txBox="1"/>
          <p:nvPr/>
        </p:nvSpPr>
        <p:spPr>
          <a:xfrm>
            <a:off x="8434060" y="4571102"/>
            <a:ext cx="32637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buildHeap</a:t>
            </a:r>
            <a:r>
              <a:rPr lang="en-US" sz="2400" dirty="0"/>
              <a:t>(){</a:t>
            </a:r>
          </a:p>
          <a:p>
            <a:r>
              <a:rPr lang="en-US" sz="2400" dirty="0"/>
              <a:t>    for(int </a:t>
            </a:r>
            <a:r>
              <a:rPr lang="en-US" sz="2400" dirty="0" err="1"/>
              <a:t>i</a:t>
            </a:r>
            <a:r>
              <a:rPr lang="en-US" sz="2400" dirty="0"/>
              <a:t> = size; </a:t>
            </a:r>
            <a:r>
              <a:rPr lang="en-US" sz="2400" dirty="0" err="1"/>
              <a:t>i</a:t>
            </a:r>
            <a:r>
              <a:rPr lang="en-US" sz="2400" dirty="0"/>
              <a:t>&gt;0; </a:t>
            </a:r>
            <a:r>
              <a:rPr lang="en-US" sz="2400" dirty="0" err="1"/>
              <a:t>i</a:t>
            </a:r>
            <a:r>
              <a:rPr lang="en-US" sz="2400" dirty="0"/>
              <a:t>--){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percolateDown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160994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F2A4A-E8D3-7F93-AD14-D6B2FD99D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Floyd’s </a:t>
            </a:r>
            <a:r>
              <a:rPr lang="en-US" dirty="0" err="1"/>
              <a:t>buildHeap</a:t>
            </a:r>
            <a:r>
              <a:rPr lang="en-US" dirty="0"/>
              <a:t>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we had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items and wanted to “</a:t>
                </a:r>
                <a:r>
                  <a:rPr lang="en-US" dirty="0" err="1"/>
                  <a:t>heapify</a:t>
                </a:r>
                <a:r>
                  <a:rPr lang="en-US" dirty="0"/>
                  <a:t>” them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D2C070FD-E606-FE96-DBE1-D6B50F960BB6}"/>
              </a:ext>
            </a:extLst>
          </p:cNvPr>
          <p:cNvGrpSpPr/>
          <p:nvPr/>
        </p:nvGrpSpPr>
        <p:grpSpPr>
          <a:xfrm>
            <a:off x="5917894" y="2956422"/>
            <a:ext cx="5875588" cy="945155"/>
            <a:chOff x="5470854" y="754688"/>
            <a:chExt cx="5875588" cy="9451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82E85FD-4B9F-2A0B-306D-32BA73343EB3}"/>
                </a:ext>
              </a:extLst>
            </p:cNvPr>
            <p:cNvSpPr/>
            <p:nvPr/>
          </p:nvSpPr>
          <p:spPr>
            <a:xfrm>
              <a:off x="54708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33CD6EB-1593-D211-04E7-2CDD96133A79}"/>
                </a:ext>
              </a:extLst>
            </p:cNvPr>
            <p:cNvSpPr/>
            <p:nvPr/>
          </p:nvSpPr>
          <p:spPr>
            <a:xfrm>
              <a:off x="60042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6A20C82-14BA-14B7-33D2-B02F05244D80}"/>
                </a:ext>
              </a:extLst>
            </p:cNvPr>
            <p:cNvSpPr/>
            <p:nvPr/>
          </p:nvSpPr>
          <p:spPr>
            <a:xfrm>
              <a:off x="65382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6678D84-16F3-310C-AADC-7A181CCDF23C}"/>
                </a:ext>
              </a:extLst>
            </p:cNvPr>
            <p:cNvSpPr/>
            <p:nvPr/>
          </p:nvSpPr>
          <p:spPr>
            <a:xfrm>
              <a:off x="70716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BBF6A4D-F237-D175-3581-18514FECFB50}"/>
                </a:ext>
              </a:extLst>
            </p:cNvPr>
            <p:cNvSpPr/>
            <p:nvPr/>
          </p:nvSpPr>
          <p:spPr>
            <a:xfrm>
              <a:off x="76050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EA7CA55-613D-E569-F87A-36A82B8A4197}"/>
                </a:ext>
              </a:extLst>
            </p:cNvPr>
            <p:cNvSpPr/>
            <p:nvPr/>
          </p:nvSpPr>
          <p:spPr>
            <a:xfrm>
              <a:off x="81389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4DBAC75-85FF-A5C5-3308-0652E69855B9}"/>
                </a:ext>
              </a:extLst>
            </p:cNvPr>
            <p:cNvSpPr/>
            <p:nvPr/>
          </p:nvSpPr>
          <p:spPr>
            <a:xfrm>
              <a:off x="86723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AC49C1D-E65A-E283-D242-407C87FCEAD3}"/>
                </a:ext>
              </a:extLst>
            </p:cNvPr>
            <p:cNvSpPr/>
            <p:nvPr/>
          </p:nvSpPr>
          <p:spPr>
            <a:xfrm>
              <a:off x="92057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F643AEB-4040-07BB-03F1-A04A08EE1D6F}"/>
                </a:ext>
              </a:extLst>
            </p:cNvPr>
            <p:cNvSpPr/>
            <p:nvPr/>
          </p:nvSpPr>
          <p:spPr>
            <a:xfrm>
              <a:off x="97397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8FEEA45-B71F-DF2F-C447-4203F387203B}"/>
                </a:ext>
              </a:extLst>
            </p:cNvPr>
            <p:cNvSpPr/>
            <p:nvPr/>
          </p:nvSpPr>
          <p:spPr>
            <a:xfrm>
              <a:off x="102731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A6253EB-D23C-949B-D5E8-FECD830DEDBA}"/>
                </a:ext>
              </a:extLst>
            </p:cNvPr>
            <p:cNvSpPr txBox="1"/>
            <p:nvPr/>
          </p:nvSpPr>
          <p:spPr>
            <a:xfrm>
              <a:off x="55867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8F8A93E-79B2-8F25-0DCC-1F3278F661BB}"/>
                </a:ext>
              </a:extLst>
            </p:cNvPr>
            <p:cNvSpPr txBox="1"/>
            <p:nvPr/>
          </p:nvSpPr>
          <p:spPr>
            <a:xfrm>
              <a:off x="61201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2E633D5-64EB-6BAD-3A62-C08FF0C32E94}"/>
                </a:ext>
              </a:extLst>
            </p:cNvPr>
            <p:cNvSpPr txBox="1"/>
            <p:nvPr/>
          </p:nvSpPr>
          <p:spPr>
            <a:xfrm>
              <a:off x="66540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AC8395-5F6E-19CD-15DE-29D1887AD4A5}"/>
                </a:ext>
              </a:extLst>
            </p:cNvPr>
            <p:cNvSpPr txBox="1"/>
            <p:nvPr/>
          </p:nvSpPr>
          <p:spPr>
            <a:xfrm>
              <a:off x="71874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19110CD-D76E-CFDF-A6D5-AB20E69C641D}"/>
                </a:ext>
              </a:extLst>
            </p:cNvPr>
            <p:cNvSpPr txBox="1"/>
            <p:nvPr/>
          </p:nvSpPr>
          <p:spPr>
            <a:xfrm>
              <a:off x="771846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C3B8112-0CF7-5516-F41D-84C801CEBEE1}"/>
                </a:ext>
              </a:extLst>
            </p:cNvPr>
            <p:cNvSpPr txBox="1"/>
            <p:nvPr/>
          </p:nvSpPr>
          <p:spPr>
            <a:xfrm>
              <a:off x="819649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8D6E652-F5FC-4920-F20E-32A2AA0FEAE2}"/>
                </a:ext>
              </a:extLst>
            </p:cNvPr>
            <p:cNvSpPr txBox="1"/>
            <p:nvPr/>
          </p:nvSpPr>
          <p:spPr>
            <a:xfrm>
              <a:off x="87882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9347C4-D38D-06D5-33DF-2A348A5382FE}"/>
                </a:ext>
              </a:extLst>
            </p:cNvPr>
            <p:cNvSpPr txBox="1"/>
            <p:nvPr/>
          </p:nvSpPr>
          <p:spPr>
            <a:xfrm>
              <a:off x="93216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60923D4-A058-7D06-904A-8CC0ECE807D7}"/>
                </a:ext>
              </a:extLst>
            </p:cNvPr>
            <p:cNvSpPr txBox="1"/>
            <p:nvPr/>
          </p:nvSpPr>
          <p:spPr>
            <a:xfrm>
              <a:off x="98556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0CFED6D-86F5-D958-E923-2CC18DA518C3}"/>
                </a:ext>
              </a:extLst>
            </p:cNvPr>
            <p:cNvSpPr txBox="1"/>
            <p:nvPr/>
          </p:nvSpPr>
          <p:spPr>
            <a:xfrm>
              <a:off x="103890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C2E6EC-062F-A161-9D0A-D10BDBA2450A}"/>
                </a:ext>
              </a:extLst>
            </p:cNvPr>
            <p:cNvSpPr/>
            <p:nvPr/>
          </p:nvSpPr>
          <p:spPr>
            <a:xfrm>
              <a:off x="1081304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5E124AE-511C-1167-F084-AF9166C40BF1}"/>
                </a:ext>
              </a:extLst>
            </p:cNvPr>
            <p:cNvSpPr txBox="1"/>
            <p:nvPr/>
          </p:nvSpPr>
          <p:spPr>
            <a:xfrm>
              <a:off x="10870777" y="1330511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63756C4-FFEE-45CE-C290-81DC657DB3F1}"/>
              </a:ext>
            </a:extLst>
          </p:cNvPr>
          <p:cNvGrpSpPr/>
          <p:nvPr/>
        </p:nvGrpSpPr>
        <p:grpSpPr>
          <a:xfrm>
            <a:off x="201742" y="2956422"/>
            <a:ext cx="6934200" cy="3661882"/>
            <a:chOff x="201742" y="2956422"/>
            <a:chExt cx="6934200" cy="3661882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87E5112-EE0A-A568-FB0C-800B49EAA828}"/>
                </a:ext>
              </a:extLst>
            </p:cNvPr>
            <p:cNvGrpSpPr/>
            <p:nvPr/>
          </p:nvGrpSpPr>
          <p:grpSpPr>
            <a:xfrm>
              <a:off x="201742" y="2956422"/>
              <a:ext cx="6934200" cy="3661882"/>
              <a:chOff x="2590801" y="2672070"/>
              <a:chExt cx="6934200" cy="3661882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3A30E535-E151-7B10-2482-D4C18A271CB8}"/>
                  </a:ext>
                </a:extLst>
              </p:cNvPr>
              <p:cNvSpPr/>
              <p:nvPr/>
            </p:nvSpPr>
            <p:spPr>
              <a:xfrm>
                <a:off x="5996855" y="267207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316155D8-6880-CAC9-337D-0F3B5F0C2BBB}"/>
                  </a:ext>
                </a:extLst>
              </p:cNvPr>
              <p:cNvSpPr/>
              <p:nvPr/>
            </p:nvSpPr>
            <p:spPr>
              <a:xfrm>
                <a:off x="4191001" y="3682289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3701FD1-D85F-35B3-CE7C-6CFF8DCBAC09}"/>
                  </a:ext>
                </a:extLst>
              </p:cNvPr>
              <p:cNvSpPr/>
              <p:nvPr/>
            </p:nvSpPr>
            <p:spPr>
              <a:xfrm>
                <a:off x="7858499" y="3653913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03A6BB66-2DDC-8C2E-6AB0-DA31FC02453E}"/>
                  </a:ext>
                </a:extLst>
              </p:cNvPr>
              <p:cNvSpPr/>
              <p:nvPr/>
            </p:nvSpPr>
            <p:spPr>
              <a:xfrm>
                <a:off x="3200401" y="4383504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E219BA91-50E2-9B4F-817E-664706C652CC}"/>
                  </a:ext>
                </a:extLst>
              </p:cNvPr>
              <p:cNvSpPr/>
              <p:nvPr/>
            </p:nvSpPr>
            <p:spPr>
              <a:xfrm>
                <a:off x="5211206" y="4425368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C3B38612-C965-1385-57E2-DB495D63D40C}"/>
                  </a:ext>
                </a:extLst>
              </p:cNvPr>
              <p:cNvSpPr/>
              <p:nvPr/>
            </p:nvSpPr>
            <p:spPr>
              <a:xfrm>
                <a:off x="6934201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C32BE3EF-F957-D7BD-78A2-BE2188A515E4}"/>
                  </a:ext>
                </a:extLst>
              </p:cNvPr>
              <p:cNvSpPr/>
              <p:nvPr/>
            </p:nvSpPr>
            <p:spPr>
              <a:xfrm>
                <a:off x="8836924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7A0923A-D958-A1BA-1015-3E54B06E39E1}"/>
                  </a:ext>
                </a:extLst>
              </p:cNvPr>
              <p:cNvSpPr/>
              <p:nvPr/>
            </p:nvSpPr>
            <p:spPr>
              <a:xfrm>
                <a:off x="2590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2B9709BB-64D4-3FBE-7884-D1B0484114A6}"/>
                  </a:ext>
                </a:extLst>
              </p:cNvPr>
              <p:cNvSpPr/>
              <p:nvPr/>
            </p:nvSpPr>
            <p:spPr>
              <a:xfrm>
                <a:off x="3733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8A089308-EAB4-3DF6-2168-FA9078D82274}"/>
                  </a:ext>
                </a:extLst>
              </p:cNvPr>
              <p:cNvCxnSpPr>
                <a:cxnSpLocks/>
                <a:stCxn id="28" idx="3"/>
                <a:endCxn id="29" idx="7"/>
              </p:cNvCxnSpPr>
              <p:nvPr/>
            </p:nvCxnSpPr>
            <p:spPr>
              <a:xfrm flipH="1">
                <a:off x="4778311" y="3259380"/>
                <a:ext cx="1319311" cy="52367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83BDF66-84DB-ABCB-4020-11642646E088}"/>
                  </a:ext>
                </a:extLst>
              </p:cNvPr>
              <p:cNvCxnSpPr>
                <a:cxnSpLocks/>
                <a:stCxn id="28" idx="5"/>
                <a:endCxn id="30" idx="1"/>
              </p:cNvCxnSpPr>
              <p:nvPr/>
            </p:nvCxnSpPr>
            <p:spPr>
              <a:xfrm>
                <a:off x="6584165" y="3259380"/>
                <a:ext cx="1375101" cy="4953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C220F70A-FDDC-7762-B33A-06720ADD3AF7}"/>
                  </a:ext>
                </a:extLst>
              </p:cNvPr>
              <p:cNvCxnSpPr>
                <a:stCxn id="32" idx="1"/>
                <a:endCxn id="29" idx="5"/>
              </p:cNvCxnSpPr>
              <p:nvPr/>
            </p:nvCxnSpPr>
            <p:spPr>
              <a:xfrm flipH="1" flipV="1">
                <a:off x="4778310" y="4269598"/>
                <a:ext cx="533662" cy="2565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E56022E8-594C-5224-728B-F2FC6AA874BE}"/>
                  </a:ext>
                </a:extLst>
              </p:cNvPr>
              <p:cNvCxnSpPr>
                <a:stCxn id="31" idx="7"/>
                <a:endCxn id="29" idx="3"/>
              </p:cNvCxnSpPr>
              <p:nvPr/>
            </p:nvCxnSpPr>
            <p:spPr>
              <a:xfrm flipV="1">
                <a:off x="3787711" y="4269598"/>
                <a:ext cx="504057" cy="214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F3D94FFD-BC02-5F5A-FF9E-9C49B907172F}"/>
                  </a:ext>
                </a:extLst>
              </p:cNvPr>
              <p:cNvCxnSpPr>
                <a:stCxn id="36" idx="0"/>
                <a:endCxn id="31" idx="5"/>
              </p:cNvCxnSpPr>
              <p:nvPr/>
            </p:nvCxnSpPr>
            <p:spPr>
              <a:xfrm flipH="1" flipV="1">
                <a:off x="3787711" y="4970813"/>
                <a:ext cx="290129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5735856-C128-C713-C639-DB1757598AE1}"/>
                  </a:ext>
                </a:extLst>
              </p:cNvPr>
              <p:cNvCxnSpPr>
                <a:stCxn id="35" idx="0"/>
                <a:endCxn id="31" idx="3"/>
              </p:cNvCxnSpPr>
              <p:nvPr/>
            </p:nvCxnSpPr>
            <p:spPr>
              <a:xfrm flipV="1">
                <a:off x="2934839" y="4970813"/>
                <a:ext cx="366328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A8E5DDDC-1F60-E1BD-ED97-8C6BDFE31483}"/>
                  </a:ext>
                </a:extLst>
              </p:cNvPr>
              <p:cNvCxnSpPr>
                <a:stCxn id="33" idx="7"/>
                <a:endCxn id="30" idx="3"/>
              </p:cNvCxnSpPr>
              <p:nvPr/>
            </p:nvCxnSpPr>
            <p:spPr>
              <a:xfrm flipV="1">
                <a:off x="7521511" y="4241222"/>
                <a:ext cx="437755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202118E8-FE37-1B94-60E7-FF8DC87A02DF}"/>
                  </a:ext>
                </a:extLst>
              </p:cNvPr>
              <p:cNvCxnSpPr>
                <a:stCxn id="34" idx="1"/>
                <a:endCxn id="30" idx="5"/>
              </p:cNvCxnSpPr>
              <p:nvPr/>
            </p:nvCxnSpPr>
            <p:spPr>
              <a:xfrm flipH="1" flipV="1">
                <a:off x="8445808" y="4241222"/>
                <a:ext cx="491882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3F51C00-7BE4-C71B-CEC9-78F3E393B278}"/>
                  </a:ext>
                </a:extLst>
              </p:cNvPr>
              <p:cNvSpPr txBox="1"/>
              <p:nvPr/>
            </p:nvSpPr>
            <p:spPr>
              <a:xfrm>
                <a:off x="6190049" y="337129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1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CE00191F-101E-453F-E05F-F79326EF7FFB}"/>
                  </a:ext>
                </a:extLst>
              </p:cNvPr>
              <p:cNvSpPr txBox="1"/>
              <p:nvPr/>
            </p:nvSpPr>
            <p:spPr>
              <a:xfrm>
                <a:off x="4384195" y="437709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2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B19AC53-E3AB-F92F-CA0A-7EC078433879}"/>
                  </a:ext>
                </a:extLst>
              </p:cNvPr>
              <p:cNvSpPr txBox="1"/>
              <p:nvPr/>
            </p:nvSpPr>
            <p:spPr>
              <a:xfrm>
                <a:off x="8051693" y="4316695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3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A690ADD-9D72-5CFC-ABA4-CFD3482C08B4}"/>
                  </a:ext>
                </a:extLst>
              </p:cNvPr>
              <p:cNvSpPr txBox="1"/>
              <p:nvPr/>
            </p:nvSpPr>
            <p:spPr>
              <a:xfrm>
                <a:off x="3352081" y="507158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4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525CA634-CACD-54BE-4661-54DEF3A780C5}"/>
                  </a:ext>
                </a:extLst>
              </p:cNvPr>
              <p:cNvSpPr txBox="1"/>
              <p:nvPr/>
            </p:nvSpPr>
            <p:spPr>
              <a:xfrm>
                <a:off x="7122005" y="5012677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6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BF6D568-E05C-26F2-EBD8-57839FC7687F}"/>
                  </a:ext>
                </a:extLst>
              </p:cNvPr>
              <p:cNvSpPr txBox="1"/>
              <p:nvPr/>
            </p:nvSpPr>
            <p:spPr>
              <a:xfrm>
                <a:off x="5404400" y="510890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1DFACA-646B-2F3B-1F0D-554B10C6DCB7}"/>
                  </a:ext>
                </a:extLst>
              </p:cNvPr>
              <p:cNvSpPr txBox="1"/>
              <p:nvPr/>
            </p:nvSpPr>
            <p:spPr>
              <a:xfrm>
                <a:off x="9030118" y="503006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7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96EE955-07B4-4EE0-219A-7BF193FD11F3}"/>
                  </a:ext>
                </a:extLst>
              </p:cNvPr>
              <p:cNvSpPr txBox="1"/>
              <p:nvPr/>
            </p:nvSpPr>
            <p:spPr>
              <a:xfrm>
                <a:off x="2783996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8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AE0ABF5-B591-93A9-75F6-25B4A6AB23BE}"/>
                  </a:ext>
                </a:extLst>
              </p:cNvPr>
              <p:cNvSpPr txBox="1"/>
              <p:nvPr/>
            </p:nvSpPr>
            <p:spPr>
              <a:xfrm>
                <a:off x="3920467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9</a:t>
                </a:r>
              </a:p>
            </p:txBody>
          </p:sp>
        </p:grp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6035EC9-3610-8FDE-B3D0-38593B0EF572}"/>
                </a:ext>
              </a:extLst>
            </p:cNvPr>
            <p:cNvSpPr/>
            <p:nvPr/>
          </p:nvSpPr>
          <p:spPr>
            <a:xfrm>
              <a:off x="2330369" y="5636036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001DADF-BD70-7B05-56C0-31B3799F72C0}"/>
                </a:ext>
              </a:extLst>
            </p:cNvPr>
            <p:cNvCxnSpPr>
              <a:cxnSpLocks/>
              <a:stCxn id="54" idx="0"/>
              <a:endCxn id="32" idx="3"/>
            </p:cNvCxnSpPr>
            <p:nvPr/>
          </p:nvCxnSpPr>
          <p:spPr>
            <a:xfrm flipV="1">
              <a:off x="2674408" y="5297030"/>
              <a:ext cx="248506" cy="3390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04CC9DA3-E3B4-4532-1F70-7E2BF83F9167}"/>
                </a:ext>
              </a:extLst>
            </p:cNvPr>
            <p:cNvSpPr txBox="1"/>
            <p:nvPr/>
          </p:nvSpPr>
          <p:spPr>
            <a:xfrm>
              <a:off x="2446730" y="6243373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ED4902B8-F5AB-50D9-18C4-FF07B8E03412}"/>
              </a:ext>
            </a:extLst>
          </p:cNvPr>
          <p:cNvSpPr txBox="1"/>
          <p:nvPr/>
        </p:nvSpPr>
        <p:spPr>
          <a:xfrm>
            <a:off x="8434060" y="4571102"/>
            <a:ext cx="32637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buildHeap</a:t>
            </a:r>
            <a:r>
              <a:rPr lang="en-US" sz="2400" dirty="0"/>
              <a:t>(){</a:t>
            </a:r>
          </a:p>
          <a:p>
            <a:r>
              <a:rPr lang="en-US" sz="2400" dirty="0"/>
              <a:t>    for(int </a:t>
            </a:r>
            <a:r>
              <a:rPr lang="en-US" sz="2400" dirty="0" err="1"/>
              <a:t>i</a:t>
            </a:r>
            <a:r>
              <a:rPr lang="en-US" sz="2400" dirty="0"/>
              <a:t> = size; </a:t>
            </a:r>
            <a:r>
              <a:rPr lang="en-US" sz="2400" dirty="0" err="1"/>
              <a:t>i</a:t>
            </a:r>
            <a:r>
              <a:rPr lang="en-US" sz="2400" dirty="0"/>
              <a:t>&gt;0; </a:t>
            </a:r>
            <a:r>
              <a:rPr lang="en-US" sz="2400" dirty="0" err="1"/>
              <a:t>i</a:t>
            </a:r>
            <a:r>
              <a:rPr lang="en-US" sz="2400" dirty="0"/>
              <a:t>--){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percolateDown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E8440DB-C25F-EEF0-74F8-E305D893D7FF}"/>
              </a:ext>
            </a:extLst>
          </p:cNvPr>
          <p:cNvSpPr txBox="1"/>
          <p:nvPr/>
        </p:nvSpPr>
        <p:spPr>
          <a:xfrm>
            <a:off x="301792" y="2977294"/>
            <a:ext cx="2571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Violate Heap Property!</a:t>
            </a:r>
          </a:p>
          <a:p>
            <a:r>
              <a:rPr lang="en-US" dirty="0">
                <a:solidFill>
                  <a:srgbClr val="FF0000"/>
                </a:solidFill>
              </a:rPr>
              <a:t>Nodes bigger than a child</a:t>
            </a:r>
          </a:p>
        </p:txBody>
      </p:sp>
    </p:spTree>
    <p:extLst>
      <p:ext uri="{BB962C8B-B14F-4D97-AF65-F5344CB8AC3E}">
        <p14:creationId xmlns:p14="http://schemas.microsoft.com/office/powerpoint/2010/main" val="20082967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F2A4A-E8D3-7F93-AD14-D6B2FD99D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Floyd’s </a:t>
            </a:r>
            <a:r>
              <a:rPr lang="en-US" dirty="0" err="1"/>
              <a:t>buildHeap</a:t>
            </a:r>
            <a:r>
              <a:rPr lang="en-US" dirty="0"/>
              <a:t>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we had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items and wanted to “</a:t>
                </a:r>
                <a:r>
                  <a:rPr lang="en-US" dirty="0" err="1"/>
                  <a:t>heapify</a:t>
                </a:r>
                <a:r>
                  <a:rPr lang="en-US" dirty="0"/>
                  <a:t>” them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D2C070FD-E606-FE96-DBE1-D6B50F960BB6}"/>
              </a:ext>
            </a:extLst>
          </p:cNvPr>
          <p:cNvGrpSpPr/>
          <p:nvPr/>
        </p:nvGrpSpPr>
        <p:grpSpPr>
          <a:xfrm>
            <a:off x="5917894" y="2956422"/>
            <a:ext cx="5875588" cy="945155"/>
            <a:chOff x="5470854" y="754688"/>
            <a:chExt cx="5875588" cy="9451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82E85FD-4B9F-2A0B-306D-32BA73343EB3}"/>
                </a:ext>
              </a:extLst>
            </p:cNvPr>
            <p:cNvSpPr/>
            <p:nvPr/>
          </p:nvSpPr>
          <p:spPr>
            <a:xfrm>
              <a:off x="54708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33CD6EB-1593-D211-04E7-2CDD96133A79}"/>
                </a:ext>
              </a:extLst>
            </p:cNvPr>
            <p:cNvSpPr/>
            <p:nvPr/>
          </p:nvSpPr>
          <p:spPr>
            <a:xfrm>
              <a:off x="60042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6A20C82-14BA-14B7-33D2-B02F05244D80}"/>
                </a:ext>
              </a:extLst>
            </p:cNvPr>
            <p:cNvSpPr/>
            <p:nvPr/>
          </p:nvSpPr>
          <p:spPr>
            <a:xfrm>
              <a:off x="65382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6678D84-16F3-310C-AADC-7A181CCDF23C}"/>
                </a:ext>
              </a:extLst>
            </p:cNvPr>
            <p:cNvSpPr/>
            <p:nvPr/>
          </p:nvSpPr>
          <p:spPr>
            <a:xfrm>
              <a:off x="70716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BBF6A4D-F237-D175-3581-18514FECFB50}"/>
                </a:ext>
              </a:extLst>
            </p:cNvPr>
            <p:cNvSpPr/>
            <p:nvPr/>
          </p:nvSpPr>
          <p:spPr>
            <a:xfrm>
              <a:off x="76050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EA7CA55-613D-E569-F87A-36A82B8A4197}"/>
                </a:ext>
              </a:extLst>
            </p:cNvPr>
            <p:cNvSpPr/>
            <p:nvPr/>
          </p:nvSpPr>
          <p:spPr>
            <a:xfrm>
              <a:off x="81389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4DBAC75-85FF-A5C5-3308-0652E69855B9}"/>
                </a:ext>
              </a:extLst>
            </p:cNvPr>
            <p:cNvSpPr/>
            <p:nvPr/>
          </p:nvSpPr>
          <p:spPr>
            <a:xfrm>
              <a:off x="86723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AC49C1D-E65A-E283-D242-407C87FCEAD3}"/>
                </a:ext>
              </a:extLst>
            </p:cNvPr>
            <p:cNvSpPr/>
            <p:nvPr/>
          </p:nvSpPr>
          <p:spPr>
            <a:xfrm>
              <a:off x="92057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F643AEB-4040-07BB-03F1-A04A08EE1D6F}"/>
                </a:ext>
              </a:extLst>
            </p:cNvPr>
            <p:cNvSpPr/>
            <p:nvPr/>
          </p:nvSpPr>
          <p:spPr>
            <a:xfrm>
              <a:off x="97397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8FEEA45-B71F-DF2F-C447-4203F387203B}"/>
                </a:ext>
              </a:extLst>
            </p:cNvPr>
            <p:cNvSpPr/>
            <p:nvPr/>
          </p:nvSpPr>
          <p:spPr>
            <a:xfrm>
              <a:off x="102731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A6253EB-D23C-949B-D5E8-FECD830DEDBA}"/>
                </a:ext>
              </a:extLst>
            </p:cNvPr>
            <p:cNvSpPr txBox="1"/>
            <p:nvPr/>
          </p:nvSpPr>
          <p:spPr>
            <a:xfrm>
              <a:off x="55867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8F8A93E-79B2-8F25-0DCC-1F3278F661BB}"/>
                </a:ext>
              </a:extLst>
            </p:cNvPr>
            <p:cNvSpPr txBox="1"/>
            <p:nvPr/>
          </p:nvSpPr>
          <p:spPr>
            <a:xfrm>
              <a:off x="61201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2E633D5-64EB-6BAD-3A62-C08FF0C32E94}"/>
                </a:ext>
              </a:extLst>
            </p:cNvPr>
            <p:cNvSpPr txBox="1"/>
            <p:nvPr/>
          </p:nvSpPr>
          <p:spPr>
            <a:xfrm>
              <a:off x="66540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AC8395-5F6E-19CD-15DE-29D1887AD4A5}"/>
                </a:ext>
              </a:extLst>
            </p:cNvPr>
            <p:cNvSpPr txBox="1"/>
            <p:nvPr/>
          </p:nvSpPr>
          <p:spPr>
            <a:xfrm>
              <a:off x="71874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19110CD-D76E-CFDF-A6D5-AB20E69C641D}"/>
                </a:ext>
              </a:extLst>
            </p:cNvPr>
            <p:cNvSpPr txBox="1"/>
            <p:nvPr/>
          </p:nvSpPr>
          <p:spPr>
            <a:xfrm>
              <a:off x="771846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C3B8112-0CF7-5516-F41D-84C801CEBEE1}"/>
                </a:ext>
              </a:extLst>
            </p:cNvPr>
            <p:cNvSpPr txBox="1"/>
            <p:nvPr/>
          </p:nvSpPr>
          <p:spPr>
            <a:xfrm>
              <a:off x="819649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8D6E652-F5FC-4920-F20E-32A2AA0FEAE2}"/>
                </a:ext>
              </a:extLst>
            </p:cNvPr>
            <p:cNvSpPr txBox="1"/>
            <p:nvPr/>
          </p:nvSpPr>
          <p:spPr>
            <a:xfrm>
              <a:off x="87882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9347C4-D38D-06D5-33DF-2A348A5382FE}"/>
                </a:ext>
              </a:extLst>
            </p:cNvPr>
            <p:cNvSpPr txBox="1"/>
            <p:nvPr/>
          </p:nvSpPr>
          <p:spPr>
            <a:xfrm>
              <a:off x="93216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60923D4-A058-7D06-904A-8CC0ECE807D7}"/>
                </a:ext>
              </a:extLst>
            </p:cNvPr>
            <p:cNvSpPr txBox="1"/>
            <p:nvPr/>
          </p:nvSpPr>
          <p:spPr>
            <a:xfrm>
              <a:off x="98556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0CFED6D-86F5-D958-E923-2CC18DA518C3}"/>
                </a:ext>
              </a:extLst>
            </p:cNvPr>
            <p:cNvSpPr txBox="1"/>
            <p:nvPr/>
          </p:nvSpPr>
          <p:spPr>
            <a:xfrm>
              <a:off x="103890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C2E6EC-062F-A161-9D0A-D10BDBA2450A}"/>
                </a:ext>
              </a:extLst>
            </p:cNvPr>
            <p:cNvSpPr/>
            <p:nvPr/>
          </p:nvSpPr>
          <p:spPr>
            <a:xfrm>
              <a:off x="1081304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5E124AE-511C-1167-F084-AF9166C40BF1}"/>
                </a:ext>
              </a:extLst>
            </p:cNvPr>
            <p:cNvSpPr txBox="1"/>
            <p:nvPr/>
          </p:nvSpPr>
          <p:spPr>
            <a:xfrm>
              <a:off x="10870777" y="1330511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63756C4-FFEE-45CE-C290-81DC657DB3F1}"/>
              </a:ext>
            </a:extLst>
          </p:cNvPr>
          <p:cNvGrpSpPr/>
          <p:nvPr/>
        </p:nvGrpSpPr>
        <p:grpSpPr>
          <a:xfrm>
            <a:off x="201742" y="2956422"/>
            <a:ext cx="6934200" cy="3661882"/>
            <a:chOff x="201742" y="2956422"/>
            <a:chExt cx="6934200" cy="3661882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87E5112-EE0A-A568-FB0C-800B49EAA828}"/>
                </a:ext>
              </a:extLst>
            </p:cNvPr>
            <p:cNvGrpSpPr/>
            <p:nvPr/>
          </p:nvGrpSpPr>
          <p:grpSpPr>
            <a:xfrm>
              <a:off x="201742" y="2956422"/>
              <a:ext cx="6934200" cy="3661882"/>
              <a:chOff x="2590801" y="2672070"/>
              <a:chExt cx="6934200" cy="3661882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3A30E535-E151-7B10-2482-D4C18A271CB8}"/>
                  </a:ext>
                </a:extLst>
              </p:cNvPr>
              <p:cNvSpPr/>
              <p:nvPr/>
            </p:nvSpPr>
            <p:spPr>
              <a:xfrm>
                <a:off x="5996855" y="267207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316155D8-6880-CAC9-337D-0F3B5F0C2BBB}"/>
                  </a:ext>
                </a:extLst>
              </p:cNvPr>
              <p:cNvSpPr/>
              <p:nvPr/>
            </p:nvSpPr>
            <p:spPr>
              <a:xfrm>
                <a:off x="4191001" y="3682289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3701FD1-D85F-35B3-CE7C-6CFF8DCBAC09}"/>
                  </a:ext>
                </a:extLst>
              </p:cNvPr>
              <p:cNvSpPr/>
              <p:nvPr/>
            </p:nvSpPr>
            <p:spPr>
              <a:xfrm>
                <a:off x="7858499" y="3653913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03A6BB66-2DDC-8C2E-6AB0-DA31FC02453E}"/>
                  </a:ext>
                </a:extLst>
              </p:cNvPr>
              <p:cNvSpPr/>
              <p:nvPr/>
            </p:nvSpPr>
            <p:spPr>
              <a:xfrm>
                <a:off x="3200401" y="438350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E219BA91-50E2-9B4F-817E-664706C652CC}"/>
                  </a:ext>
                </a:extLst>
              </p:cNvPr>
              <p:cNvSpPr/>
              <p:nvPr/>
            </p:nvSpPr>
            <p:spPr>
              <a:xfrm>
                <a:off x="5211206" y="4425368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C3B38612-C965-1385-57E2-DB495D63D40C}"/>
                  </a:ext>
                </a:extLst>
              </p:cNvPr>
              <p:cNvSpPr/>
              <p:nvPr/>
            </p:nvSpPr>
            <p:spPr>
              <a:xfrm>
                <a:off x="6934201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C32BE3EF-F957-D7BD-78A2-BE2188A515E4}"/>
                  </a:ext>
                </a:extLst>
              </p:cNvPr>
              <p:cNvSpPr/>
              <p:nvPr/>
            </p:nvSpPr>
            <p:spPr>
              <a:xfrm>
                <a:off x="8836924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7A0923A-D958-A1BA-1015-3E54B06E39E1}"/>
                  </a:ext>
                </a:extLst>
              </p:cNvPr>
              <p:cNvSpPr/>
              <p:nvPr/>
            </p:nvSpPr>
            <p:spPr>
              <a:xfrm>
                <a:off x="2590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2B9709BB-64D4-3FBE-7884-D1B0484114A6}"/>
                  </a:ext>
                </a:extLst>
              </p:cNvPr>
              <p:cNvSpPr/>
              <p:nvPr/>
            </p:nvSpPr>
            <p:spPr>
              <a:xfrm>
                <a:off x="3733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8A089308-EAB4-3DF6-2168-FA9078D82274}"/>
                  </a:ext>
                </a:extLst>
              </p:cNvPr>
              <p:cNvCxnSpPr>
                <a:cxnSpLocks/>
                <a:stCxn id="28" idx="3"/>
                <a:endCxn id="29" idx="7"/>
              </p:cNvCxnSpPr>
              <p:nvPr/>
            </p:nvCxnSpPr>
            <p:spPr>
              <a:xfrm flipH="1">
                <a:off x="4778311" y="3259380"/>
                <a:ext cx="1319311" cy="52367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83BDF66-84DB-ABCB-4020-11642646E088}"/>
                  </a:ext>
                </a:extLst>
              </p:cNvPr>
              <p:cNvCxnSpPr>
                <a:cxnSpLocks/>
                <a:stCxn id="28" idx="5"/>
                <a:endCxn id="30" idx="1"/>
              </p:cNvCxnSpPr>
              <p:nvPr/>
            </p:nvCxnSpPr>
            <p:spPr>
              <a:xfrm>
                <a:off x="6584165" y="3259380"/>
                <a:ext cx="1375101" cy="4953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C220F70A-FDDC-7762-B33A-06720ADD3AF7}"/>
                  </a:ext>
                </a:extLst>
              </p:cNvPr>
              <p:cNvCxnSpPr>
                <a:stCxn id="32" idx="1"/>
                <a:endCxn id="29" idx="5"/>
              </p:cNvCxnSpPr>
              <p:nvPr/>
            </p:nvCxnSpPr>
            <p:spPr>
              <a:xfrm flipH="1" flipV="1">
                <a:off x="4778310" y="4269598"/>
                <a:ext cx="533662" cy="2565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E56022E8-594C-5224-728B-F2FC6AA874BE}"/>
                  </a:ext>
                </a:extLst>
              </p:cNvPr>
              <p:cNvCxnSpPr>
                <a:stCxn id="31" idx="7"/>
                <a:endCxn id="29" idx="3"/>
              </p:cNvCxnSpPr>
              <p:nvPr/>
            </p:nvCxnSpPr>
            <p:spPr>
              <a:xfrm flipV="1">
                <a:off x="3787711" y="4269598"/>
                <a:ext cx="504057" cy="214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F3D94FFD-BC02-5F5A-FF9E-9C49B907172F}"/>
                  </a:ext>
                </a:extLst>
              </p:cNvPr>
              <p:cNvCxnSpPr>
                <a:stCxn id="36" idx="0"/>
                <a:endCxn id="31" idx="5"/>
              </p:cNvCxnSpPr>
              <p:nvPr/>
            </p:nvCxnSpPr>
            <p:spPr>
              <a:xfrm flipH="1" flipV="1">
                <a:off x="3787711" y="4970813"/>
                <a:ext cx="290129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5735856-C128-C713-C639-DB1757598AE1}"/>
                  </a:ext>
                </a:extLst>
              </p:cNvPr>
              <p:cNvCxnSpPr>
                <a:stCxn id="35" idx="0"/>
                <a:endCxn id="31" idx="3"/>
              </p:cNvCxnSpPr>
              <p:nvPr/>
            </p:nvCxnSpPr>
            <p:spPr>
              <a:xfrm flipV="1">
                <a:off x="2934839" y="4970813"/>
                <a:ext cx="366328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A8E5DDDC-1F60-E1BD-ED97-8C6BDFE31483}"/>
                  </a:ext>
                </a:extLst>
              </p:cNvPr>
              <p:cNvCxnSpPr>
                <a:stCxn id="33" idx="7"/>
                <a:endCxn id="30" idx="3"/>
              </p:cNvCxnSpPr>
              <p:nvPr/>
            </p:nvCxnSpPr>
            <p:spPr>
              <a:xfrm flipV="1">
                <a:off x="7521511" y="4241222"/>
                <a:ext cx="437755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202118E8-FE37-1B94-60E7-FF8DC87A02DF}"/>
                  </a:ext>
                </a:extLst>
              </p:cNvPr>
              <p:cNvCxnSpPr>
                <a:stCxn id="34" idx="1"/>
                <a:endCxn id="30" idx="5"/>
              </p:cNvCxnSpPr>
              <p:nvPr/>
            </p:nvCxnSpPr>
            <p:spPr>
              <a:xfrm flipH="1" flipV="1">
                <a:off x="8445808" y="4241222"/>
                <a:ext cx="491882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3F51C00-7BE4-C71B-CEC9-78F3E393B278}"/>
                  </a:ext>
                </a:extLst>
              </p:cNvPr>
              <p:cNvSpPr txBox="1"/>
              <p:nvPr/>
            </p:nvSpPr>
            <p:spPr>
              <a:xfrm>
                <a:off x="6190049" y="337129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1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CE00191F-101E-453F-E05F-F79326EF7FFB}"/>
                  </a:ext>
                </a:extLst>
              </p:cNvPr>
              <p:cNvSpPr txBox="1"/>
              <p:nvPr/>
            </p:nvSpPr>
            <p:spPr>
              <a:xfrm>
                <a:off x="4384195" y="437709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2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B19AC53-E3AB-F92F-CA0A-7EC078433879}"/>
                  </a:ext>
                </a:extLst>
              </p:cNvPr>
              <p:cNvSpPr txBox="1"/>
              <p:nvPr/>
            </p:nvSpPr>
            <p:spPr>
              <a:xfrm>
                <a:off x="8051693" y="4316695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3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A690ADD-9D72-5CFC-ABA4-CFD3482C08B4}"/>
                  </a:ext>
                </a:extLst>
              </p:cNvPr>
              <p:cNvSpPr txBox="1"/>
              <p:nvPr/>
            </p:nvSpPr>
            <p:spPr>
              <a:xfrm>
                <a:off x="3352081" y="507158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4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525CA634-CACD-54BE-4661-54DEF3A780C5}"/>
                  </a:ext>
                </a:extLst>
              </p:cNvPr>
              <p:cNvSpPr txBox="1"/>
              <p:nvPr/>
            </p:nvSpPr>
            <p:spPr>
              <a:xfrm>
                <a:off x="7122005" y="5012677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6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BF6D568-E05C-26F2-EBD8-57839FC7687F}"/>
                  </a:ext>
                </a:extLst>
              </p:cNvPr>
              <p:cNvSpPr txBox="1"/>
              <p:nvPr/>
            </p:nvSpPr>
            <p:spPr>
              <a:xfrm>
                <a:off x="5404400" y="510890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1DFACA-646B-2F3B-1F0D-554B10C6DCB7}"/>
                  </a:ext>
                </a:extLst>
              </p:cNvPr>
              <p:cNvSpPr txBox="1"/>
              <p:nvPr/>
            </p:nvSpPr>
            <p:spPr>
              <a:xfrm>
                <a:off x="9030118" y="503006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7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96EE955-07B4-4EE0-219A-7BF193FD11F3}"/>
                  </a:ext>
                </a:extLst>
              </p:cNvPr>
              <p:cNvSpPr txBox="1"/>
              <p:nvPr/>
            </p:nvSpPr>
            <p:spPr>
              <a:xfrm>
                <a:off x="2783996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8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AE0ABF5-B591-93A9-75F6-25B4A6AB23BE}"/>
                  </a:ext>
                </a:extLst>
              </p:cNvPr>
              <p:cNvSpPr txBox="1"/>
              <p:nvPr/>
            </p:nvSpPr>
            <p:spPr>
              <a:xfrm>
                <a:off x="3920467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9</a:t>
                </a:r>
              </a:p>
            </p:txBody>
          </p:sp>
        </p:grp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6035EC9-3610-8FDE-B3D0-38593B0EF572}"/>
                </a:ext>
              </a:extLst>
            </p:cNvPr>
            <p:cNvSpPr/>
            <p:nvPr/>
          </p:nvSpPr>
          <p:spPr>
            <a:xfrm>
              <a:off x="2330369" y="5636036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001DADF-BD70-7B05-56C0-31B3799F72C0}"/>
                </a:ext>
              </a:extLst>
            </p:cNvPr>
            <p:cNvCxnSpPr>
              <a:cxnSpLocks/>
              <a:stCxn id="54" idx="0"/>
              <a:endCxn id="32" idx="3"/>
            </p:cNvCxnSpPr>
            <p:nvPr/>
          </p:nvCxnSpPr>
          <p:spPr>
            <a:xfrm flipV="1">
              <a:off x="2674408" y="5297030"/>
              <a:ext cx="248506" cy="3390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04CC9DA3-E3B4-4532-1F70-7E2BF83F9167}"/>
                </a:ext>
              </a:extLst>
            </p:cNvPr>
            <p:cNvSpPr txBox="1"/>
            <p:nvPr/>
          </p:nvSpPr>
          <p:spPr>
            <a:xfrm>
              <a:off x="2446730" y="6243373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B43941B0-86D8-D533-366D-B46802C30744}"/>
              </a:ext>
            </a:extLst>
          </p:cNvPr>
          <p:cNvSpPr txBox="1"/>
          <p:nvPr/>
        </p:nvSpPr>
        <p:spPr>
          <a:xfrm>
            <a:off x="737595" y="3266383"/>
            <a:ext cx="2376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Violate Heap Property!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D4902B8-F5AB-50D9-18C4-FF07B8E03412}"/>
              </a:ext>
            </a:extLst>
          </p:cNvPr>
          <p:cNvSpPr txBox="1"/>
          <p:nvPr/>
        </p:nvSpPr>
        <p:spPr>
          <a:xfrm>
            <a:off x="8434060" y="4571102"/>
            <a:ext cx="32637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buildHeap</a:t>
            </a:r>
            <a:r>
              <a:rPr lang="en-US" sz="2400" dirty="0"/>
              <a:t>(){</a:t>
            </a:r>
          </a:p>
          <a:p>
            <a:r>
              <a:rPr lang="en-US" sz="2400" dirty="0"/>
              <a:t>    for(int </a:t>
            </a:r>
            <a:r>
              <a:rPr lang="en-US" sz="2400" dirty="0" err="1"/>
              <a:t>i</a:t>
            </a:r>
            <a:r>
              <a:rPr lang="en-US" sz="2400" dirty="0"/>
              <a:t> = size; </a:t>
            </a:r>
            <a:r>
              <a:rPr lang="en-US" sz="2400" dirty="0" err="1"/>
              <a:t>i</a:t>
            </a:r>
            <a:r>
              <a:rPr lang="en-US" sz="2400" dirty="0"/>
              <a:t>&gt;0; </a:t>
            </a:r>
            <a:r>
              <a:rPr lang="en-US" sz="2400" dirty="0" err="1"/>
              <a:t>i</a:t>
            </a:r>
            <a:r>
              <a:rPr lang="en-US" sz="2400" dirty="0"/>
              <a:t>--){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percolateDown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844001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F2A4A-E8D3-7F93-AD14-D6B2FD99D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Floyd’s </a:t>
            </a:r>
            <a:r>
              <a:rPr lang="en-US" dirty="0" err="1"/>
              <a:t>buildHeap</a:t>
            </a:r>
            <a:r>
              <a:rPr lang="en-US" dirty="0"/>
              <a:t>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we had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items and wanted to “</a:t>
                </a:r>
                <a:r>
                  <a:rPr lang="en-US" dirty="0" err="1"/>
                  <a:t>heapify</a:t>
                </a:r>
                <a:r>
                  <a:rPr lang="en-US" dirty="0"/>
                  <a:t>” them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D2C070FD-E606-FE96-DBE1-D6B50F960BB6}"/>
              </a:ext>
            </a:extLst>
          </p:cNvPr>
          <p:cNvGrpSpPr/>
          <p:nvPr/>
        </p:nvGrpSpPr>
        <p:grpSpPr>
          <a:xfrm>
            <a:off x="5917894" y="2956422"/>
            <a:ext cx="5875588" cy="945155"/>
            <a:chOff x="5470854" y="754688"/>
            <a:chExt cx="5875588" cy="9451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82E85FD-4B9F-2A0B-306D-32BA73343EB3}"/>
                </a:ext>
              </a:extLst>
            </p:cNvPr>
            <p:cNvSpPr/>
            <p:nvPr/>
          </p:nvSpPr>
          <p:spPr>
            <a:xfrm>
              <a:off x="54708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33CD6EB-1593-D211-04E7-2CDD96133A79}"/>
                </a:ext>
              </a:extLst>
            </p:cNvPr>
            <p:cNvSpPr/>
            <p:nvPr/>
          </p:nvSpPr>
          <p:spPr>
            <a:xfrm>
              <a:off x="60042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6A20C82-14BA-14B7-33D2-B02F05244D80}"/>
                </a:ext>
              </a:extLst>
            </p:cNvPr>
            <p:cNvSpPr/>
            <p:nvPr/>
          </p:nvSpPr>
          <p:spPr>
            <a:xfrm>
              <a:off x="65382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6678D84-16F3-310C-AADC-7A181CCDF23C}"/>
                </a:ext>
              </a:extLst>
            </p:cNvPr>
            <p:cNvSpPr/>
            <p:nvPr/>
          </p:nvSpPr>
          <p:spPr>
            <a:xfrm>
              <a:off x="70716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BBF6A4D-F237-D175-3581-18514FECFB50}"/>
                </a:ext>
              </a:extLst>
            </p:cNvPr>
            <p:cNvSpPr/>
            <p:nvPr/>
          </p:nvSpPr>
          <p:spPr>
            <a:xfrm>
              <a:off x="76050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EA7CA55-613D-E569-F87A-36A82B8A4197}"/>
                </a:ext>
              </a:extLst>
            </p:cNvPr>
            <p:cNvSpPr/>
            <p:nvPr/>
          </p:nvSpPr>
          <p:spPr>
            <a:xfrm>
              <a:off x="81389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4DBAC75-85FF-A5C5-3308-0652E69855B9}"/>
                </a:ext>
              </a:extLst>
            </p:cNvPr>
            <p:cNvSpPr/>
            <p:nvPr/>
          </p:nvSpPr>
          <p:spPr>
            <a:xfrm>
              <a:off x="86723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AC49C1D-E65A-E283-D242-407C87FCEAD3}"/>
                </a:ext>
              </a:extLst>
            </p:cNvPr>
            <p:cNvSpPr/>
            <p:nvPr/>
          </p:nvSpPr>
          <p:spPr>
            <a:xfrm>
              <a:off x="92057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F643AEB-4040-07BB-03F1-A04A08EE1D6F}"/>
                </a:ext>
              </a:extLst>
            </p:cNvPr>
            <p:cNvSpPr/>
            <p:nvPr/>
          </p:nvSpPr>
          <p:spPr>
            <a:xfrm>
              <a:off x="97397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8FEEA45-B71F-DF2F-C447-4203F387203B}"/>
                </a:ext>
              </a:extLst>
            </p:cNvPr>
            <p:cNvSpPr/>
            <p:nvPr/>
          </p:nvSpPr>
          <p:spPr>
            <a:xfrm>
              <a:off x="102731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A6253EB-D23C-949B-D5E8-FECD830DEDBA}"/>
                </a:ext>
              </a:extLst>
            </p:cNvPr>
            <p:cNvSpPr txBox="1"/>
            <p:nvPr/>
          </p:nvSpPr>
          <p:spPr>
            <a:xfrm>
              <a:off x="55867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8F8A93E-79B2-8F25-0DCC-1F3278F661BB}"/>
                </a:ext>
              </a:extLst>
            </p:cNvPr>
            <p:cNvSpPr txBox="1"/>
            <p:nvPr/>
          </p:nvSpPr>
          <p:spPr>
            <a:xfrm>
              <a:off x="61201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2E633D5-64EB-6BAD-3A62-C08FF0C32E94}"/>
                </a:ext>
              </a:extLst>
            </p:cNvPr>
            <p:cNvSpPr txBox="1"/>
            <p:nvPr/>
          </p:nvSpPr>
          <p:spPr>
            <a:xfrm>
              <a:off x="66540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AC8395-5F6E-19CD-15DE-29D1887AD4A5}"/>
                </a:ext>
              </a:extLst>
            </p:cNvPr>
            <p:cNvSpPr txBox="1"/>
            <p:nvPr/>
          </p:nvSpPr>
          <p:spPr>
            <a:xfrm>
              <a:off x="71874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19110CD-D76E-CFDF-A6D5-AB20E69C641D}"/>
                </a:ext>
              </a:extLst>
            </p:cNvPr>
            <p:cNvSpPr txBox="1"/>
            <p:nvPr/>
          </p:nvSpPr>
          <p:spPr>
            <a:xfrm>
              <a:off x="771846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C3B8112-0CF7-5516-F41D-84C801CEBEE1}"/>
                </a:ext>
              </a:extLst>
            </p:cNvPr>
            <p:cNvSpPr txBox="1"/>
            <p:nvPr/>
          </p:nvSpPr>
          <p:spPr>
            <a:xfrm>
              <a:off x="819649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8D6E652-F5FC-4920-F20E-32A2AA0FEAE2}"/>
                </a:ext>
              </a:extLst>
            </p:cNvPr>
            <p:cNvSpPr txBox="1"/>
            <p:nvPr/>
          </p:nvSpPr>
          <p:spPr>
            <a:xfrm>
              <a:off x="87882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9347C4-D38D-06D5-33DF-2A348A5382FE}"/>
                </a:ext>
              </a:extLst>
            </p:cNvPr>
            <p:cNvSpPr txBox="1"/>
            <p:nvPr/>
          </p:nvSpPr>
          <p:spPr>
            <a:xfrm>
              <a:off x="93216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60923D4-A058-7D06-904A-8CC0ECE807D7}"/>
                </a:ext>
              </a:extLst>
            </p:cNvPr>
            <p:cNvSpPr txBox="1"/>
            <p:nvPr/>
          </p:nvSpPr>
          <p:spPr>
            <a:xfrm>
              <a:off x="98556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0CFED6D-86F5-D958-E923-2CC18DA518C3}"/>
                </a:ext>
              </a:extLst>
            </p:cNvPr>
            <p:cNvSpPr txBox="1"/>
            <p:nvPr/>
          </p:nvSpPr>
          <p:spPr>
            <a:xfrm>
              <a:off x="103890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C2E6EC-062F-A161-9D0A-D10BDBA2450A}"/>
                </a:ext>
              </a:extLst>
            </p:cNvPr>
            <p:cNvSpPr/>
            <p:nvPr/>
          </p:nvSpPr>
          <p:spPr>
            <a:xfrm>
              <a:off x="1081304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5E124AE-511C-1167-F084-AF9166C40BF1}"/>
                </a:ext>
              </a:extLst>
            </p:cNvPr>
            <p:cNvSpPr txBox="1"/>
            <p:nvPr/>
          </p:nvSpPr>
          <p:spPr>
            <a:xfrm>
              <a:off x="10870777" y="1330511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63756C4-FFEE-45CE-C290-81DC657DB3F1}"/>
              </a:ext>
            </a:extLst>
          </p:cNvPr>
          <p:cNvGrpSpPr/>
          <p:nvPr/>
        </p:nvGrpSpPr>
        <p:grpSpPr>
          <a:xfrm>
            <a:off x="201742" y="2956422"/>
            <a:ext cx="6934200" cy="3661882"/>
            <a:chOff x="201742" y="2956422"/>
            <a:chExt cx="6934200" cy="3661882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87E5112-EE0A-A568-FB0C-800B49EAA828}"/>
                </a:ext>
              </a:extLst>
            </p:cNvPr>
            <p:cNvGrpSpPr/>
            <p:nvPr/>
          </p:nvGrpSpPr>
          <p:grpSpPr>
            <a:xfrm>
              <a:off x="201742" y="2956422"/>
              <a:ext cx="6934200" cy="3661882"/>
              <a:chOff x="2590801" y="2672070"/>
              <a:chExt cx="6934200" cy="3661882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3A30E535-E151-7B10-2482-D4C18A271CB8}"/>
                  </a:ext>
                </a:extLst>
              </p:cNvPr>
              <p:cNvSpPr/>
              <p:nvPr/>
            </p:nvSpPr>
            <p:spPr>
              <a:xfrm>
                <a:off x="5996855" y="267207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316155D8-6880-CAC9-337D-0F3B5F0C2BBB}"/>
                  </a:ext>
                </a:extLst>
              </p:cNvPr>
              <p:cNvSpPr/>
              <p:nvPr/>
            </p:nvSpPr>
            <p:spPr>
              <a:xfrm>
                <a:off x="4191001" y="3682289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3701FD1-D85F-35B3-CE7C-6CFF8DCBAC09}"/>
                  </a:ext>
                </a:extLst>
              </p:cNvPr>
              <p:cNvSpPr/>
              <p:nvPr/>
            </p:nvSpPr>
            <p:spPr>
              <a:xfrm>
                <a:off x="7858499" y="3653913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03A6BB66-2DDC-8C2E-6AB0-DA31FC02453E}"/>
                  </a:ext>
                </a:extLst>
              </p:cNvPr>
              <p:cNvSpPr/>
              <p:nvPr/>
            </p:nvSpPr>
            <p:spPr>
              <a:xfrm>
                <a:off x="3200401" y="438350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E219BA91-50E2-9B4F-817E-664706C652CC}"/>
                  </a:ext>
                </a:extLst>
              </p:cNvPr>
              <p:cNvSpPr/>
              <p:nvPr/>
            </p:nvSpPr>
            <p:spPr>
              <a:xfrm>
                <a:off x="5211206" y="4425368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C3B38612-C965-1385-57E2-DB495D63D40C}"/>
                  </a:ext>
                </a:extLst>
              </p:cNvPr>
              <p:cNvSpPr/>
              <p:nvPr/>
            </p:nvSpPr>
            <p:spPr>
              <a:xfrm>
                <a:off x="6934201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C32BE3EF-F957-D7BD-78A2-BE2188A515E4}"/>
                  </a:ext>
                </a:extLst>
              </p:cNvPr>
              <p:cNvSpPr/>
              <p:nvPr/>
            </p:nvSpPr>
            <p:spPr>
              <a:xfrm>
                <a:off x="8836924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7A0923A-D958-A1BA-1015-3E54B06E39E1}"/>
                  </a:ext>
                </a:extLst>
              </p:cNvPr>
              <p:cNvSpPr/>
              <p:nvPr/>
            </p:nvSpPr>
            <p:spPr>
              <a:xfrm>
                <a:off x="2590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2B9709BB-64D4-3FBE-7884-D1B0484114A6}"/>
                  </a:ext>
                </a:extLst>
              </p:cNvPr>
              <p:cNvSpPr/>
              <p:nvPr/>
            </p:nvSpPr>
            <p:spPr>
              <a:xfrm>
                <a:off x="3733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8A089308-EAB4-3DF6-2168-FA9078D82274}"/>
                  </a:ext>
                </a:extLst>
              </p:cNvPr>
              <p:cNvCxnSpPr>
                <a:cxnSpLocks/>
                <a:stCxn id="28" idx="3"/>
                <a:endCxn id="29" idx="7"/>
              </p:cNvCxnSpPr>
              <p:nvPr/>
            </p:nvCxnSpPr>
            <p:spPr>
              <a:xfrm flipH="1">
                <a:off x="4778311" y="3259380"/>
                <a:ext cx="1319311" cy="52367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83BDF66-84DB-ABCB-4020-11642646E088}"/>
                  </a:ext>
                </a:extLst>
              </p:cNvPr>
              <p:cNvCxnSpPr>
                <a:cxnSpLocks/>
                <a:stCxn id="28" idx="5"/>
                <a:endCxn id="30" idx="1"/>
              </p:cNvCxnSpPr>
              <p:nvPr/>
            </p:nvCxnSpPr>
            <p:spPr>
              <a:xfrm>
                <a:off x="6584165" y="3259380"/>
                <a:ext cx="1375101" cy="4953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C220F70A-FDDC-7762-B33A-06720ADD3AF7}"/>
                  </a:ext>
                </a:extLst>
              </p:cNvPr>
              <p:cNvCxnSpPr>
                <a:stCxn id="32" idx="1"/>
                <a:endCxn id="29" idx="5"/>
              </p:cNvCxnSpPr>
              <p:nvPr/>
            </p:nvCxnSpPr>
            <p:spPr>
              <a:xfrm flipH="1" flipV="1">
                <a:off x="4778310" y="4269598"/>
                <a:ext cx="533662" cy="2565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E56022E8-594C-5224-728B-F2FC6AA874BE}"/>
                  </a:ext>
                </a:extLst>
              </p:cNvPr>
              <p:cNvCxnSpPr>
                <a:stCxn id="31" idx="7"/>
                <a:endCxn id="29" idx="3"/>
              </p:cNvCxnSpPr>
              <p:nvPr/>
            </p:nvCxnSpPr>
            <p:spPr>
              <a:xfrm flipV="1">
                <a:off x="3787711" y="4269598"/>
                <a:ext cx="504057" cy="214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F3D94FFD-BC02-5F5A-FF9E-9C49B907172F}"/>
                  </a:ext>
                </a:extLst>
              </p:cNvPr>
              <p:cNvCxnSpPr>
                <a:stCxn id="36" idx="0"/>
                <a:endCxn id="31" idx="5"/>
              </p:cNvCxnSpPr>
              <p:nvPr/>
            </p:nvCxnSpPr>
            <p:spPr>
              <a:xfrm flipH="1" flipV="1">
                <a:off x="3787711" y="4970813"/>
                <a:ext cx="290129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5735856-C128-C713-C639-DB1757598AE1}"/>
                  </a:ext>
                </a:extLst>
              </p:cNvPr>
              <p:cNvCxnSpPr>
                <a:stCxn id="35" idx="0"/>
                <a:endCxn id="31" idx="3"/>
              </p:cNvCxnSpPr>
              <p:nvPr/>
            </p:nvCxnSpPr>
            <p:spPr>
              <a:xfrm flipV="1">
                <a:off x="2934839" y="4970813"/>
                <a:ext cx="366328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A8E5DDDC-1F60-E1BD-ED97-8C6BDFE31483}"/>
                  </a:ext>
                </a:extLst>
              </p:cNvPr>
              <p:cNvCxnSpPr>
                <a:stCxn id="33" idx="7"/>
                <a:endCxn id="30" idx="3"/>
              </p:cNvCxnSpPr>
              <p:nvPr/>
            </p:nvCxnSpPr>
            <p:spPr>
              <a:xfrm flipV="1">
                <a:off x="7521511" y="4241222"/>
                <a:ext cx="437755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202118E8-FE37-1B94-60E7-FF8DC87A02DF}"/>
                  </a:ext>
                </a:extLst>
              </p:cNvPr>
              <p:cNvCxnSpPr>
                <a:stCxn id="34" idx="1"/>
                <a:endCxn id="30" idx="5"/>
              </p:cNvCxnSpPr>
              <p:nvPr/>
            </p:nvCxnSpPr>
            <p:spPr>
              <a:xfrm flipH="1" flipV="1">
                <a:off x="8445808" y="4241222"/>
                <a:ext cx="491882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3F51C00-7BE4-C71B-CEC9-78F3E393B278}"/>
                  </a:ext>
                </a:extLst>
              </p:cNvPr>
              <p:cNvSpPr txBox="1"/>
              <p:nvPr/>
            </p:nvSpPr>
            <p:spPr>
              <a:xfrm>
                <a:off x="6190049" y="337129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1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CE00191F-101E-453F-E05F-F79326EF7FFB}"/>
                  </a:ext>
                </a:extLst>
              </p:cNvPr>
              <p:cNvSpPr txBox="1"/>
              <p:nvPr/>
            </p:nvSpPr>
            <p:spPr>
              <a:xfrm>
                <a:off x="4384195" y="437709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2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B19AC53-E3AB-F92F-CA0A-7EC078433879}"/>
                  </a:ext>
                </a:extLst>
              </p:cNvPr>
              <p:cNvSpPr txBox="1"/>
              <p:nvPr/>
            </p:nvSpPr>
            <p:spPr>
              <a:xfrm>
                <a:off x="8051693" y="4316695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3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A690ADD-9D72-5CFC-ABA4-CFD3482C08B4}"/>
                  </a:ext>
                </a:extLst>
              </p:cNvPr>
              <p:cNvSpPr txBox="1"/>
              <p:nvPr/>
            </p:nvSpPr>
            <p:spPr>
              <a:xfrm>
                <a:off x="3352081" y="507158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4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525CA634-CACD-54BE-4661-54DEF3A780C5}"/>
                  </a:ext>
                </a:extLst>
              </p:cNvPr>
              <p:cNvSpPr txBox="1"/>
              <p:nvPr/>
            </p:nvSpPr>
            <p:spPr>
              <a:xfrm>
                <a:off x="7122005" y="5012677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6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BF6D568-E05C-26F2-EBD8-57839FC7687F}"/>
                  </a:ext>
                </a:extLst>
              </p:cNvPr>
              <p:cNvSpPr txBox="1"/>
              <p:nvPr/>
            </p:nvSpPr>
            <p:spPr>
              <a:xfrm>
                <a:off x="5404400" y="510890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1DFACA-646B-2F3B-1F0D-554B10C6DCB7}"/>
                  </a:ext>
                </a:extLst>
              </p:cNvPr>
              <p:cNvSpPr txBox="1"/>
              <p:nvPr/>
            </p:nvSpPr>
            <p:spPr>
              <a:xfrm>
                <a:off x="9030118" y="503006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7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96EE955-07B4-4EE0-219A-7BF193FD11F3}"/>
                  </a:ext>
                </a:extLst>
              </p:cNvPr>
              <p:cNvSpPr txBox="1"/>
              <p:nvPr/>
            </p:nvSpPr>
            <p:spPr>
              <a:xfrm>
                <a:off x="2783996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8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AE0ABF5-B591-93A9-75F6-25B4A6AB23BE}"/>
                  </a:ext>
                </a:extLst>
              </p:cNvPr>
              <p:cNvSpPr txBox="1"/>
              <p:nvPr/>
            </p:nvSpPr>
            <p:spPr>
              <a:xfrm>
                <a:off x="3920467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9</a:t>
                </a:r>
              </a:p>
            </p:txBody>
          </p:sp>
        </p:grp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6035EC9-3610-8FDE-B3D0-38593B0EF572}"/>
                </a:ext>
              </a:extLst>
            </p:cNvPr>
            <p:cNvSpPr/>
            <p:nvPr/>
          </p:nvSpPr>
          <p:spPr>
            <a:xfrm>
              <a:off x="2330369" y="5636036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001DADF-BD70-7B05-56C0-31B3799F72C0}"/>
                </a:ext>
              </a:extLst>
            </p:cNvPr>
            <p:cNvCxnSpPr>
              <a:cxnSpLocks/>
              <a:stCxn id="54" idx="0"/>
              <a:endCxn id="32" idx="3"/>
            </p:cNvCxnSpPr>
            <p:nvPr/>
          </p:nvCxnSpPr>
          <p:spPr>
            <a:xfrm flipV="1">
              <a:off x="2674408" y="5297030"/>
              <a:ext cx="248506" cy="3390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04CC9DA3-E3B4-4532-1F70-7E2BF83F9167}"/>
                </a:ext>
              </a:extLst>
            </p:cNvPr>
            <p:cNvSpPr txBox="1"/>
            <p:nvPr/>
          </p:nvSpPr>
          <p:spPr>
            <a:xfrm>
              <a:off x="2446730" y="6243373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B43941B0-86D8-D533-366D-B46802C30744}"/>
              </a:ext>
            </a:extLst>
          </p:cNvPr>
          <p:cNvSpPr txBox="1"/>
          <p:nvPr/>
        </p:nvSpPr>
        <p:spPr>
          <a:xfrm>
            <a:off x="737595" y="3266383"/>
            <a:ext cx="2376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Violate Heap Property!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D4902B8-F5AB-50D9-18C4-FF07B8E03412}"/>
              </a:ext>
            </a:extLst>
          </p:cNvPr>
          <p:cNvSpPr txBox="1"/>
          <p:nvPr/>
        </p:nvSpPr>
        <p:spPr>
          <a:xfrm>
            <a:off x="8434060" y="4571102"/>
            <a:ext cx="32637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buildHeap</a:t>
            </a:r>
            <a:r>
              <a:rPr lang="en-US" sz="2400" dirty="0"/>
              <a:t>(){</a:t>
            </a:r>
          </a:p>
          <a:p>
            <a:r>
              <a:rPr lang="en-US" sz="2400" dirty="0"/>
              <a:t>    for(int </a:t>
            </a:r>
            <a:r>
              <a:rPr lang="en-US" sz="2400" dirty="0" err="1"/>
              <a:t>i</a:t>
            </a:r>
            <a:r>
              <a:rPr lang="en-US" sz="2400" dirty="0"/>
              <a:t> = size; </a:t>
            </a:r>
            <a:r>
              <a:rPr lang="en-US" sz="2400" dirty="0" err="1"/>
              <a:t>i</a:t>
            </a:r>
            <a:r>
              <a:rPr lang="en-US" sz="2400" dirty="0"/>
              <a:t>&gt;0; </a:t>
            </a:r>
            <a:r>
              <a:rPr lang="en-US" sz="2400" dirty="0" err="1"/>
              <a:t>i</a:t>
            </a:r>
            <a:r>
              <a:rPr lang="en-US" sz="2400" dirty="0"/>
              <a:t>--){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percolateDown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149931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F2A4A-E8D3-7F93-AD14-D6B2FD99D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Floyd’s </a:t>
            </a:r>
            <a:r>
              <a:rPr lang="en-US" dirty="0" err="1"/>
              <a:t>buildHeap</a:t>
            </a:r>
            <a:r>
              <a:rPr lang="en-US" dirty="0"/>
              <a:t>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we had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items and wanted to “</a:t>
                </a:r>
                <a:r>
                  <a:rPr lang="en-US" dirty="0" err="1"/>
                  <a:t>heapify</a:t>
                </a:r>
                <a:r>
                  <a:rPr lang="en-US" dirty="0"/>
                  <a:t>” them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D2C070FD-E606-FE96-DBE1-D6B50F960BB6}"/>
              </a:ext>
            </a:extLst>
          </p:cNvPr>
          <p:cNvGrpSpPr/>
          <p:nvPr/>
        </p:nvGrpSpPr>
        <p:grpSpPr>
          <a:xfrm>
            <a:off x="5917894" y="2956422"/>
            <a:ext cx="5875588" cy="945155"/>
            <a:chOff x="5470854" y="754688"/>
            <a:chExt cx="5875588" cy="9451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82E85FD-4B9F-2A0B-306D-32BA73343EB3}"/>
                </a:ext>
              </a:extLst>
            </p:cNvPr>
            <p:cNvSpPr/>
            <p:nvPr/>
          </p:nvSpPr>
          <p:spPr>
            <a:xfrm>
              <a:off x="54708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33CD6EB-1593-D211-04E7-2CDD96133A79}"/>
                </a:ext>
              </a:extLst>
            </p:cNvPr>
            <p:cNvSpPr/>
            <p:nvPr/>
          </p:nvSpPr>
          <p:spPr>
            <a:xfrm>
              <a:off x="60042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6A20C82-14BA-14B7-33D2-B02F05244D80}"/>
                </a:ext>
              </a:extLst>
            </p:cNvPr>
            <p:cNvSpPr/>
            <p:nvPr/>
          </p:nvSpPr>
          <p:spPr>
            <a:xfrm>
              <a:off x="65382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6678D84-16F3-310C-AADC-7A181CCDF23C}"/>
                </a:ext>
              </a:extLst>
            </p:cNvPr>
            <p:cNvSpPr/>
            <p:nvPr/>
          </p:nvSpPr>
          <p:spPr>
            <a:xfrm>
              <a:off x="70716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BBF6A4D-F237-D175-3581-18514FECFB50}"/>
                </a:ext>
              </a:extLst>
            </p:cNvPr>
            <p:cNvSpPr/>
            <p:nvPr/>
          </p:nvSpPr>
          <p:spPr>
            <a:xfrm>
              <a:off x="76050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EA7CA55-613D-E569-F87A-36A82B8A4197}"/>
                </a:ext>
              </a:extLst>
            </p:cNvPr>
            <p:cNvSpPr/>
            <p:nvPr/>
          </p:nvSpPr>
          <p:spPr>
            <a:xfrm>
              <a:off x="81389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4DBAC75-85FF-A5C5-3308-0652E69855B9}"/>
                </a:ext>
              </a:extLst>
            </p:cNvPr>
            <p:cNvSpPr/>
            <p:nvPr/>
          </p:nvSpPr>
          <p:spPr>
            <a:xfrm>
              <a:off x="86723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AC49C1D-E65A-E283-D242-407C87FCEAD3}"/>
                </a:ext>
              </a:extLst>
            </p:cNvPr>
            <p:cNvSpPr/>
            <p:nvPr/>
          </p:nvSpPr>
          <p:spPr>
            <a:xfrm>
              <a:off x="92057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F643AEB-4040-07BB-03F1-A04A08EE1D6F}"/>
                </a:ext>
              </a:extLst>
            </p:cNvPr>
            <p:cNvSpPr/>
            <p:nvPr/>
          </p:nvSpPr>
          <p:spPr>
            <a:xfrm>
              <a:off x="97397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8FEEA45-B71F-DF2F-C447-4203F387203B}"/>
                </a:ext>
              </a:extLst>
            </p:cNvPr>
            <p:cNvSpPr/>
            <p:nvPr/>
          </p:nvSpPr>
          <p:spPr>
            <a:xfrm>
              <a:off x="102731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A6253EB-D23C-949B-D5E8-FECD830DEDBA}"/>
                </a:ext>
              </a:extLst>
            </p:cNvPr>
            <p:cNvSpPr txBox="1"/>
            <p:nvPr/>
          </p:nvSpPr>
          <p:spPr>
            <a:xfrm>
              <a:off x="55867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8F8A93E-79B2-8F25-0DCC-1F3278F661BB}"/>
                </a:ext>
              </a:extLst>
            </p:cNvPr>
            <p:cNvSpPr txBox="1"/>
            <p:nvPr/>
          </p:nvSpPr>
          <p:spPr>
            <a:xfrm>
              <a:off x="61201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2E633D5-64EB-6BAD-3A62-C08FF0C32E94}"/>
                </a:ext>
              </a:extLst>
            </p:cNvPr>
            <p:cNvSpPr txBox="1"/>
            <p:nvPr/>
          </p:nvSpPr>
          <p:spPr>
            <a:xfrm>
              <a:off x="66540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AC8395-5F6E-19CD-15DE-29D1887AD4A5}"/>
                </a:ext>
              </a:extLst>
            </p:cNvPr>
            <p:cNvSpPr txBox="1"/>
            <p:nvPr/>
          </p:nvSpPr>
          <p:spPr>
            <a:xfrm>
              <a:off x="71874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19110CD-D76E-CFDF-A6D5-AB20E69C641D}"/>
                </a:ext>
              </a:extLst>
            </p:cNvPr>
            <p:cNvSpPr txBox="1"/>
            <p:nvPr/>
          </p:nvSpPr>
          <p:spPr>
            <a:xfrm>
              <a:off x="771846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C3B8112-0CF7-5516-F41D-84C801CEBEE1}"/>
                </a:ext>
              </a:extLst>
            </p:cNvPr>
            <p:cNvSpPr txBox="1"/>
            <p:nvPr/>
          </p:nvSpPr>
          <p:spPr>
            <a:xfrm>
              <a:off x="819649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8D6E652-F5FC-4920-F20E-32A2AA0FEAE2}"/>
                </a:ext>
              </a:extLst>
            </p:cNvPr>
            <p:cNvSpPr txBox="1"/>
            <p:nvPr/>
          </p:nvSpPr>
          <p:spPr>
            <a:xfrm>
              <a:off x="87882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9347C4-D38D-06D5-33DF-2A348A5382FE}"/>
                </a:ext>
              </a:extLst>
            </p:cNvPr>
            <p:cNvSpPr txBox="1"/>
            <p:nvPr/>
          </p:nvSpPr>
          <p:spPr>
            <a:xfrm>
              <a:off x="93216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60923D4-A058-7D06-904A-8CC0ECE807D7}"/>
                </a:ext>
              </a:extLst>
            </p:cNvPr>
            <p:cNvSpPr txBox="1"/>
            <p:nvPr/>
          </p:nvSpPr>
          <p:spPr>
            <a:xfrm>
              <a:off x="98556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0CFED6D-86F5-D958-E923-2CC18DA518C3}"/>
                </a:ext>
              </a:extLst>
            </p:cNvPr>
            <p:cNvSpPr txBox="1"/>
            <p:nvPr/>
          </p:nvSpPr>
          <p:spPr>
            <a:xfrm>
              <a:off x="103890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C2E6EC-062F-A161-9D0A-D10BDBA2450A}"/>
                </a:ext>
              </a:extLst>
            </p:cNvPr>
            <p:cNvSpPr/>
            <p:nvPr/>
          </p:nvSpPr>
          <p:spPr>
            <a:xfrm>
              <a:off x="1081304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5E124AE-511C-1167-F084-AF9166C40BF1}"/>
                </a:ext>
              </a:extLst>
            </p:cNvPr>
            <p:cNvSpPr txBox="1"/>
            <p:nvPr/>
          </p:nvSpPr>
          <p:spPr>
            <a:xfrm>
              <a:off x="10870777" y="1330511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63756C4-FFEE-45CE-C290-81DC657DB3F1}"/>
              </a:ext>
            </a:extLst>
          </p:cNvPr>
          <p:cNvGrpSpPr/>
          <p:nvPr/>
        </p:nvGrpSpPr>
        <p:grpSpPr>
          <a:xfrm>
            <a:off x="201742" y="2956422"/>
            <a:ext cx="6934200" cy="3661882"/>
            <a:chOff x="201742" y="2956422"/>
            <a:chExt cx="6934200" cy="3661882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87E5112-EE0A-A568-FB0C-800B49EAA828}"/>
                </a:ext>
              </a:extLst>
            </p:cNvPr>
            <p:cNvGrpSpPr/>
            <p:nvPr/>
          </p:nvGrpSpPr>
          <p:grpSpPr>
            <a:xfrm>
              <a:off x="201742" y="2956422"/>
              <a:ext cx="6934200" cy="3661882"/>
              <a:chOff x="2590801" y="2672070"/>
              <a:chExt cx="6934200" cy="3661882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3A30E535-E151-7B10-2482-D4C18A271CB8}"/>
                  </a:ext>
                </a:extLst>
              </p:cNvPr>
              <p:cNvSpPr/>
              <p:nvPr/>
            </p:nvSpPr>
            <p:spPr>
              <a:xfrm>
                <a:off x="5996855" y="2672070"/>
                <a:ext cx="688077" cy="68807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316155D8-6880-CAC9-337D-0F3B5F0C2BBB}"/>
                  </a:ext>
                </a:extLst>
              </p:cNvPr>
              <p:cNvSpPr/>
              <p:nvPr/>
            </p:nvSpPr>
            <p:spPr>
              <a:xfrm>
                <a:off x="4191001" y="3682289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3701FD1-D85F-35B3-CE7C-6CFF8DCBAC09}"/>
                  </a:ext>
                </a:extLst>
              </p:cNvPr>
              <p:cNvSpPr/>
              <p:nvPr/>
            </p:nvSpPr>
            <p:spPr>
              <a:xfrm>
                <a:off x="7858499" y="3653913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03A6BB66-2DDC-8C2E-6AB0-DA31FC02453E}"/>
                  </a:ext>
                </a:extLst>
              </p:cNvPr>
              <p:cNvSpPr/>
              <p:nvPr/>
            </p:nvSpPr>
            <p:spPr>
              <a:xfrm>
                <a:off x="3200401" y="438350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E219BA91-50E2-9B4F-817E-664706C652CC}"/>
                  </a:ext>
                </a:extLst>
              </p:cNvPr>
              <p:cNvSpPr/>
              <p:nvPr/>
            </p:nvSpPr>
            <p:spPr>
              <a:xfrm>
                <a:off x="5211206" y="4425368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C3B38612-C965-1385-57E2-DB495D63D40C}"/>
                  </a:ext>
                </a:extLst>
              </p:cNvPr>
              <p:cNvSpPr/>
              <p:nvPr/>
            </p:nvSpPr>
            <p:spPr>
              <a:xfrm>
                <a:off x="6934201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C32BE3EF-F957-D7BD-78A2-BE2188A515E4}"/>
                  </a:ext>
                </a:extLst>
              </p:cNvPr>
              <p:cNvSpPr/>
              <p:nvPr/>
            </p:nvSpPr>
            <p:spPr>
              <a:xfrm>
                <a:off x="8836924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7A0923A-D958-A1BA-1015-3E54B06E39E1}"/>
                  </a:ext>
                </a:extLst>
              </p:cNvPr>
              <p:cNvSpPr/>
              <p:nvPr/>
            </p:nvSpPr>
            <p:spPr>
              <a:xfrm>
                <a:off x="2590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2B9709BB-64D4-3FBE-7884-D1B0484114A6}"/>
                  </a:ext>
                </a:extLst>
              </p:cNvPr>
              <p:cNvSpPr/>
              <p:nvPr/>
            </p:nvSpPr>
            <p:spPr>
              <a:xfrm>
                <a:off x="3733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8A089308-EAB4-3DF6-2168-FA9078D82274}"/>
                  </a:ext>
                </a:extLst>
              </p:cNvPr>
              <p:cNvCxnSpPr>
                <a:cxnSpLocks/>
                <a:stCxn id="28" idx="3"/>
                <a:endCxn id="29" idx="7"/>
              </p:cNvCxnSpPr>
              <p:nvPr/>
            </p:nvCxnSpPr>
            <p:spPr>
              <a:xfrm flipH="1">
                <a:off x="4778311" y="3259380"/>
                <a:ext cx="1319311" cy="52367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83BDF66-84DB-ABCB-4020-11642646E088}"/>
                  </a:ext>
                </a:extLst>
              </p:cNvPr>
              <p:cNvCxnSpPr>
                <a:cxnSpLocks/>
                <a:stCxn id="28" idx="5"/>
                <a:endCxn id="30" idx="1"/>
              </p:cNvCxnSpPr>
              <p:nvPr/>
            </p:nvCxnSpPr>
            <p:spPr>
              <a:xfrm>
                <a:off x="6584165" y="3259380"/>
                <a:ext cx="1375101" cy="4953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C220F70A-FDDC-7762-B33A-06720ADD3AF7}"/>
                  </a:ext>
                </a:extLst>
              </p:cNvPr>
              <p:cNvCxnSpPr>
                <a:stCxn id="32" idx="1"/>
                <a:endCxn id="29" idx="5"/>
              </p:cNvCxnSpPr>
              <p:nvPr/>
            </p:nvCxnSpPr>
            <p:spPr>
              <a:xfrm flipH="1" flipV="1">
                <a:off x="4778310" y="4269598"/>
                <a:ext cx="533662" cy="2565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E56022E8-594C-5224-728B-F2FC6AA874BE}"/>
                  </a:ext>
                </a:extLst>
              </p:cNvPr>
              <p:cNvCxnSpPr>
                <a:stCxn id="31" idx="7"/>
                <a:endCxn id="29" idx="3"/>
              </p:cNvCxnSpPr>
              <p:nvPr/>
            </p:nvCxnSpPr>
            <p:spPr>
              <a:xfrm flipV="1">
                <a:off x="3787711" y="4269598"/>
                <a:ext cx="504057" cy="214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F3D94FFD-BC02-5F5A-FF9E-9C49B907172F}"/>
                  </a:ext>
                </a:extLst>
              </p:cNvPr>
              <p:cNvCxnSpPr>
                <a:stCxn id="36" idx="0"/>
                <a:endCxn id="31" idx="5"/>
              </p:cNvCxnSpPr>
              <p:nvPr/>
            </p:nvCxnSpPr>
            <p:spPr>
              <a:xfrm flipH="1" flipV="1">
                <a:off x="3787711" y="4970813"/>
                <a:ext cx="290129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5735856-C128-C713-C639-DB1757598AE1}"/>
                  </a:ext>
                </a:extLst>
              </p:cNvPr>
              <p:cNvCxnSpPr>
                <a:stCxn id="35" idx="0"/>
                <a:endCxn id="31" idx="3"/>
              </p:cNvCxnSpPr>
              <p:nvPr/>
            </p:nvCxnSpPr>
            <p:spPr>
              <a:xfrm flipV="1">
                <a:off x="2934839" y="4970813"/>
                <a:ext cx="366328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A8E5DDDC-1F60-E1BD-ED97-8C6BDFE31483}"/>
                  </a:ext>
                </a:extLst>
              </p:cNvPr>
              <p:cNvCxnSpPr>
                <a:stCxn id="33" idx="7"/>
                <a:endCxn id="30" idx="3"/>
              </p:cNvCxnSpPr>
              <p:nvPr/>
            </p:nvCxnSpPr>
            <p:spPr>
              <a:xfrm flipV="1">
                <a:off x="7521511" y="4241222"/>
                <a:ext cx="437755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202118E8-FE37-1B94-60E7-FF8DC87A02DF}"/>
                  </a:ext>
                </a:extLst>
              </p:cNvPr>
              <p:cNvCxnSpPr>
                <a:stCxn id="34" idx="1"/>
                <a:endCxn id="30" idx="5"/>
              </p:cNvCxnSpPr>
              <p:nvPr/>
            </p:nvCxnSpPr>
            <p:spPr>
              <a:xfrm flipH="1" flipV="1">
                <a:off x="8445808" y="4241222"/>
                <a:ext cx="491882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3F51C00-7BE4-C71B-CEC9-78F3E393B278}"/>
                  </a:ext>
                </a:extLst>
              </p:cNvPr>
              <p:cNvSpPr txBox="1"/>
              <p:nvPr/>
            </p:nvSpPr>
            <p:spPr>
              <a:xfrm>
                <a:off x="6190049" y="337129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1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CE00191F-101E-453F-E05F-F79326EF7FFB}"/>
                  </a:ext>
                </a:extLst>
              </p:cNvPr>
              <p:cNvSpPr txBox="1"/>
              <p:nvPr/>
            </p:nvSpPr>
            <p:spPr>
              <a:xfrm>
                <a:off x="4384195" y="437709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2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B19AC53-E3AB-F92F-CA0A-7EC078433879}"/>
                  </a:ext>
                </a:extLst>
              </p:cNvPr>
              <p:cNvSpPr txBox="1"/>
              <p:nvPr/>
            </p:nvSpPr>
            <p:spPr>
              <a:xfrm>
                <a:off x="8051693" y="4316695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3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A690ADD-9D72-5CFC-ABA4-CFD3482C08B4}"/>
                  </a:ext>
                </a:extLst>
              </p:cNvPr>
              <p:cNvSpPr txBox="1"/>
              <p:nvPr/>
            </p:nvSpPr>
            <p:spPr>
              <a:xfrm>
                <a:off x="3352081" y="507158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4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525CA634-CACD-54BE-4661-54DEF3A780C5}"/>
                  </a:ext>
                </a:extLst>
              </p:cNvPr>
              <p:cNvSpPr txBox="1"/>
              <p:nvPr/>
            </p:nvSpPr>
            <p:spPr>
              <a:xfrm>
                <a:off x="7122005" y="5012677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6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BF6D568-E05C-26F2-EBD8-57839FC7687F}"/>
                  </a:ext>
                </a:extLst>
              </p:cNvPr>
              <p:cNvSpPr txBox="1"/>
              <p:nvPr/>
            </p:nvSpPr>
            <p:spPr>
              <a:xfrm>
                <a:off x="5404400" y="510890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1DFACA-646B-2F3B-1F0D-554B10C6DCB7}"/>
                  </a:ext>
                </a:extLst>
              </p:cNvPr>
              <p:cNvSpPr txBox="1"/>
              <p:nvPr/>
            </p:nvSpPr>
            <p:spPr>
              <a:xfrm>
                <a:off x="9030118" y="503006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7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96EE955-07B4-4EE0-219A-7BF193FD11F3}"/>
                  </a:ext>
                </a:extLst>
              </p:cNvPr>
              <p:cNvSpPr txBox="1"/>
              <p:nvPr/>
            </p:nvSpPr>
            <p:spPr>
              <a:xfrm>
                <a:off x="2783996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8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AE0ABF5-B591-93A9-75F6-25B4A6AB23BE}"/>
                  </a:ext>
                </a:extLst>
              </p:cNvPr>
              <p:cNvSpPr txBox="1"/>
              <p:nvPr/>
            </p:nvSpPr>
            <p:spPr>
              <a:xfrm>
                <a:off x="3920467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9</a:t>
                </a:r>
              </a:p>
            </p:txBody>
          </p:sp>
        </p:grp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6035EC9-3610-8FDE-B3D0-38593B0EF572}"/>
                </a:ext>
              </a:extLst>
            </p:cNvPr>
            <p:cNvSpPr/>
            <p:nvPr/>
          </p:nvSpPr>
          <p:spPr>
            <a:xfrm>
              <a:off x="2330369" y="5636036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001DADF-BD70-7B05-56C0-31B3799F72C0}"/>
                </a:ext>
              </a:extLst>
            </p:cNvPr>
            <p:cNvCxnSpPr>
              <a:cxnSpLocks/>
              <a:stCxn id="54" idx="0"/>
              <a:endCxn id="32" idx="3"/>
            </p:cNvCxnSpPr>
            <p:nvPr/>
          </p:nvCxnSpPr>
          <p:spPr>
            <a:xfrm flipV="1">
              <a:off x="2674408" y="5297030"/>
              <a:ext cx="248506" cy="3390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04CC9DA3-E3B4-4532-1F70-7E2BF83F9167}"/>
                </a:ext>
              </a:extLst>
            </p:cNvPr>
            <p:cNvSpPr txBox="1"/>
            <p:nvPr/>
          </p:nvSpPr>
          <p:spPr>
            <a:xfrm>
              <a:off x="2446730" y="6243373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B43941B0-86D8-D533-366D-B46802C30744}"/>
              </a:ext>
            </a:extLst>
          </p:cNvPr>
          <p:cNvSpPr txBox="1"/>
          <p:nvPr/>
        </p:nvSpPr>
        <p:spPr>
          <a:xfrm>
            <a:off x="737595" y="3266383"/>
            <a:ext cx="2376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Violate Heap Property!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D4902B8-F5AB-50D9-18C4-FF07B8E03412}"/>
              </a:ext>
            </a:extLst>
          </p:cNvPr>
          <p:cNvSpPr txBox="1"/>
          <p:nvPr/>
        </p:nvSpPr>
        <p:spPr>
          <a:xfrm>
            <a:off x="8434060" y="4571102"/>
            <a:ext cx="32637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buildHeap</a:t>
            </a:r>
            <a:r>
              <a:rPr lang="en-US" sz="2400" dirty="0"/>
              <a:t>(){</a:t>
            </a:r>
          </a:p>
          <a:p>
            <a:r>
              <a:rPr lang="en-US" sz="2400" dirty="0"/>
              <a:t>    for(int </a:t>
            </a:r>
            <a:r>
              <a:rPr lang="en-US" sz="2400" dirty="0" err="1"/>
              <a:t>i</a:t>
            </a:r>
            <a:r>
              <a:rPr lang="en-US" sz="2400" dirty="0"/>
              <a:t> = size; </a:t>
            </a:r>
            <a:r>
              <a:rPr lang="en-US" sz="2400" dirty="0" err="1"/>
              <a:t>i</a:t>
            </a:r>
            <a:r>
              <a:rPr lang="en-US" sz="2400" dirty="0"/>
              <a:t>&gt;0; </a:t>
            </a:r>
            <a:r>
              <a:rPr lang="en-US" sz="2400" dirty="0" err="1"/>
              <a:t>i</a:t>
            </a:r>
            <a:r>
              <a:rPr lang="en-US" sz="2400" dirty="0"/>
              <a:t>--){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percolateDown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961531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F2A4A-E8D3-7F93-AD14-D6B2FD99D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Floyd’s </a:t>
            </a:r>
            <a:r>
              <a:rPr lang="en-US" dirty="0" err="1"/>
              <a:t>buildHeap</a:t>
            </a:r>
            <a:r>
              <a:rPr lang="en-US" dirty="0"/>
              <a:t>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we had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items and wanted to “</a:t>
                </a:r>
                <a:r>
                  <a:rPr lang="en-US" dirty="0" err="1"/>
                  <a:t>heapify</a:t>
                </a:r>
                <a:r>
                  <a:rPr lang="en-US" dirty="0"/>
                  <a:t>” them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3C39-C718-C590-CB20-0AC3D97ADF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D2C070FD-E606-FE96-DBE1-D6B50F960BB6}"/>
              </a:ext>
            </a:extLst>
          </p:cNvPr>
          <p:cNvGrpSpPr/>
          <p:nvPr/>
        </p:nvGrpSpPr>
        <p:grpSpPr>
          <a:xfrm>
            <a:off x="5917894" y="2956422"/>
            <a:ext cx="5875588" cy="945155"/>
            <a:chOff x="5470854" y="754688"/>
            <a:chExt cx="5875588" cy="9451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82E85FD-4B9F-2A0B-306D-32BA73343EB3}"/>
                </a:ext>
              </a:extLst>
            </p:cNvPr>
            <p:cNvSpPr/>
            <p:nvPr/>
          </p:nvSpPr>
          <p:spPr>
            <a:xfrm>
              <a:off x="54708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33CD6EB-1593-D211-04E7-2CDD96133A79}"/>
                </a:ext>
              </a:extLst>
            </p:cNvPr>
            <p:cNvSpPr/>
            <p:nvPr/>
          </p:nvSpPr>
          <p:spPr>
            <a:xfrm>
              <a:off x="6004254" y="754688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6A20C82-14BA-14B7-33D2-B02F05244D80}"/>
                </a:ext>
              </a:extLst>
            </p:cNvPr>
            <p:cNvSpPr/>
            <p:nvPr/>
          </p:nvSpPr>
          <p:spPr>
            <a:xfrm>
              <a:off x="65382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6678D84-16F3-310C-AADC-7A181CCDF23C}"/>
                </a:ext>
              </a:extLst>
            </p:cNvPr>
            <p:cNvSpPr/>
            <p:nvPr/>
          </p:nvSpPr>
          <p:spPr>
            <a:xfrm>
              <a:off x="70716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BBF6A4D-F237-D175-3581-18514FECFB50}"/>
                </a:ext>
              </a:extLst>
            </p:cNvPr>
            <p:cNvSpPr/>
            <p:nvPr/>
          </p:nvSpPr>
          <p:spPr>
            <a:xfrm>
              <a:off x="7605023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EA7CA55-613D-E569-F87A-36A82B8A4197}"/>
                </a:ext>
              </a:extLst>
            </p:cNvPr>
            <p:cNvSpPr/>
            <p:nvPr/>
          </p:nvSpPr>
          <p:spPr>
            <a:xfrm>
              <a:off x="81389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4DBAC75-85FF-A5C5-3308-0652E69855B9}"/>
                </a:ext>
              </a:extLst>
            </p:cNvPr>
            <p:cNvSpPr/>
            <p:nvPr/>
          </p:nvSpPr>
          <p:spPr>
            <a:xfrm>
              <a:off x="86723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AC49C1D-E65A-E283-D242-407C87FCEAD3}"/>
                </a:ext>
              </a:extLst>
            </p:cNvPr>
            <p:cNvSpPr/>
            <p:nvPr/>
          </p:nvSpPr>
          <p:spPr>
            <a:xfrm>
              <a:off x="920579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F643AEB-4040-07BB-03F1-A04A08EE1D6F}"/>
                </a:ext>
              </a:extLst>
            </p:cNvPr>
            <p:cNvSpPr/>
            <p:nvPr/>
          </p:nvSpPr>
          <p:spPr>
            <a:xfrm>
              <a:off x="97397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8FEEA45-B71F-DF2F-C447-4203F387203B}"/>
                </a:ext>
              </a:extLst>
            </p:cNvPr>
            <p:cNvSpPr/>
            <p:nvPr/>
          </p:nvSpPr>
          <p:spPr>
            <a:xfrm>
              <a:off x="10273161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A6253EB-D23C-949B-D5E8-FECD830DEDBA}"/>
                </a:ext>
              </a:extLst>
            </p:cNvPr>
            <p:cNvSpPr txBox="1"/>
            <p:nvPr/>
          </p:nvSpPr>
          <p:spPr>
            <a:xfrm>
              <a:off x="55867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8F8A93E-79B2-8F25-0DCC-1F3278F661BB}"/>
                </a:ext>
              </a:extLst>
            </p:cNvPr>
            <p:cNvSpPr txBox="1"/>
            <p:nvPr/>
          </p:nvSpPr>
          <p:spPr>
            <a:xfrm>
              <a:off x="6120110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2E633D5-64EB-6BAD-3A62-C08FF0C32E94}"/>
                </a:ext>
              </a:extLst>
            </p:cNvPr>
            <p:cNvSpPr txBox="1"/>
            <p:nvPr/>
          </p:nvSpPr>
          <p:spPr>
            <a:xfrm>
              <a:off x="66540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AC8395-5F6E-19CD-15DE-29D1887AD4A5}"/>
                </a:ext>
              </a:extLst>
            </p:cNvPr>
            <p:cNvSpPr txBox="1"/>
            <p:nvPr/>
          </p:nvSpPr>
          <p:spPr>
            <a:xfrm>
              <a:off x="7187479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3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19110CD-D76E-CFDF-A6D5-AB20E69C641D}"/>
                </a:ext>
              </a:extLst>
            </p:cNvPr>
            <p:cNvSpPr txBox="1"/>
            <p:nvPr/>
          </p:nvSpPr>
          <p:spPr>
            <a:xfrm>
              <a:off x="771846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4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C3B8112-0CF7-5516-F41D-84C801CEBEE1}"/>
                </a:ext>
              </a:extLst>
            </p:cNvPr>
            <p:cNvSpPr txBox="1"/>
            <p:nvPr/>
          </p:nvSpPr>
          <p:spPr>
            <a:xfrm>
              <a:off x="819649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5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8D6E652-F5FC-4920-F20E-32A2AA0FEAE2}"/>
                </a:ext>
              </a:extLst>
            </p:cNvPr>
            <p:cNvSpPr txBox="1"/>
            <p:nvPr/>
          </p:nvSpPr>
          <p:spPr>
            <a:xfrm>
              <a:off x="87882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6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9347C4-D38D-06D5-33DF-2A348A5382FE}"/>
                </a:ext>
              </a:extLst>
            </p:cNvPr>
            <p:cNvSpPr txBox="1"/>
            <p:nvPr/>
          </p:nvSpPr>
          <p:spPr>
            <a:xfrm>
              <a:off x="9321648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7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60923D4-A058-7D06-904A-8CC0ECE807D7}"/>
                </a:ext>
              </a:extLst>
            </p:cNvPr>
            <p:cNvSpPr txBox="1"/>
            <p:nvPr/>
          </p:nvSpPr>
          <p:spPr>
            <a:xfrm>
              <a:off x="98556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8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0CFED6D-86F5-D958-E923-2CC18DA518C3}"/>
                </a:ext>
              </a:extLst>
            </p:cNvPr>
            <p:cNvSpPr txBox="1"/>
            <p:nvPr/>
          </p:nvSpPr>
          <p:spPr>
            <a:xfrm>
              <a:off x="10389017" y="132808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9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C2E6EC-062F-A161-9D0A-D10BDBA2450A}"/>
                </a:ext>
              </a:extLst>
            </p:cNvPr>
            <p:cNvSpPr/>
            <p:nvPr/>
          </p:nvSpPr>
          <p:spPr>
            <a:xfrm>
              <a:off x="10813042" y="754688"/>
              <a:ext cx="5334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5E124AE-511C-1167-F084-AF9166C40BF1}"/>
                </a:ext>
              </a:extLst>
            </p:cNvPr>
            <p:cNvSpPr txBox="1"/>
            <p:nvPr/>
          </p:nvSpPr>
          <p:spPr>
            <a:xfrm>
              <a:off x="10870777" y="1330511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63756C4-FFEE-45CE-C290-81DC657DB3F1}"/>
              </a:ext>
            </a:extLst>
          </p:cNvPr>
          <p:cNvGrpSpPr/>
          <p:nvPr/>
        </p:nvGrpSpPr>
        <p:grpSpPr>
          <a:xfrm>
            <a:off x="201742" y="2956422"/>
            <a:ext cx="6934200" cy="3661882"/>
            <a:chOff x="201742" y="2956422"/>
            <a:chExt cx="6934200" cy="3661882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87E5112-EE0A-A568-FB0C-800B49EAA828}"/>
                </a:ext>
              </a:extLst>
            </p:cNvPr>
            <p:cNvGrpSpPr/>
            <p:nvPr/>
          </p:nvGrpSpPr>
          <p:grpSpPr>
            <a:xfrm>
              <a:off x="201742" y="2956422"/>
              <a:ext cx="6934200" cy="3661882"/>
              <a:chOff x="2590801" y="2672070"/>
              <a:chExt cx="6934200" cy="3661882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3A30E535-E151-7B10-2482-D4C18A271CB8}"/>
                  </a:ext>
                </a:extLst>
              </p:cNvPr>
              <p:cNvSpPr/>
              <p:nvPr/>
            </p:nvSpPr>
            <p:spPr>
              <a:xfrm>
                <a:off x="5996855" y="267207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316155D8-6880-CAC9-337D-0F3B5F0C2BBB}"/>
                  </a:ext>
                </a:extLst>
              </p:cNvPr>
              <p:cNvSpPr/>
              <p:nvPr/>
            </p:nvSpPr>
            <p:spPr>
              <a:xfrm>
                <a:off x="4191001" y="3682289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3701FD1-D85F-35B3-CE7C-6CFF8DCBAC09}"/>
                  </a:ext>
                </a:extLst>
              </p:cNvPr>
              <p:cNvSpPr/>
              <p:nvPr/>
            </p:nvSpPr>
            <p:spPr>
              <a:xfrm>
                <a:off x="7858499" y="3653913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03A6BB66-2DDC-8C2E-6AB0-DA31FC02453E}"/>
                  </a:ext>
                </a:extLst>
              </p:cNvPr>
              <p:cNvSpPr/>
              <p:nvPr/>
            </p:nvSpPr>
            <p:spPr>
              <a:xfrm>
                <a:off x="3200401" y="438350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E219BA91-50E2-9B4F-817E-664706C652CC}"/>
                  </a:ext>
                </a:extLst>
              </p:cNvPr>
              <p:cNvSpPr/>
              <p:nvPr/>
            </p:nvSpPr>
            <p:spPr>
              <a:xfrm>
                <a:off x="5211206" y="4425368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C3B38612-C965-1385-57E2-DB495D63D40C}"/>
                  </a:ext>
                </a:extLst>
              </p:cNvPr>
              <p:cNvSpPr/>
              <p:nvPr/>
            </p:nvSpPr>
            <p:spPr>
              <a:xfrm>
                <a:off x="6934201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C32BE3EF-F957-D7BD-78A2-BE2188A515E4}"/>
                  </a:ext>
                </a:extLst>
              </p:cNvPr>
              <p:cNvSpPr/>
              <p:nvPr/>
            </p:nvSpPr>
            <p:spPr>
              <a:xfrm>
                <a:off x="8836924" y="4341990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7A0923A-D958-A1BA-1015-3E54B06E39E1}"/>
                  </a:ext>
                </a:extLst>
              </p:cNvPr>
              <p:cNvSpPr/>
              <p:nvPr/>
            </p:nvSpPr>
            <p:spPr>
              <a:xfrm>
                <a:off x="2590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2B9709BB-64D4-3FBE-7884-D1B0484114A6}"/>
                  </a:ext>
                </a:extLst>
              </p:cNvPr>
              <p:cNvSpPr/>
              <p:nvPr/>
            </p:nvSpPr>
            <p:spPr>
              <a:xfrm>
                <a:off x="3733801" y="5352744"/>
                <a:ext cx="688077" cy="68807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8A089308-EAB4-3DF6-2168-FA9078D82274}"/>
                  </a:ext>
                </a:extLst>
              </p:cNvPr>
              <p:cNvCxnSpPr>
                <a:cxnSpLocks/>
                <a:stCxn id="28" idx="3"/>
                <a:endCxn id="29" idx="7"/>
              </p:cNvCxnSpPr>
              <p:nvPr/>
            </p:nvCxnSpPr>
            <p:spPr>
              <a:xfrm flipH="1">
                <a:off x="4778311" y="3259380"/>
                <a:ext cx="1319311" cy="52367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83BDF66-84DB-ABCB-4020-11642646E088}"/>
                  </a:ext>
                </a:extLst>
              </p:cNvPr>
              <p:cNvCxnSpPr>
                <a:cxnSpLocks/>
                <a:stCxn id="28" idx="5"/>
                <a:endCxn id="30" idx="1"/>
              </p:cNvCxnSpPr>
              <p:nvPr/>
            </p:nvCxnSpPr>
            <p:spPr>
              <a:xfrm>
                <a:off x="6584165" y="3259380"/>
                <a:ext cx="1375101" cy="4953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C220F70A-FDDC-7762-B33A-06720ADD3AF7}"/>
                  </a:ext>
                </a:extLst>
              </p:cNvPr>
              <p:cNvCxnSpPr>
                <a:stCxn id="32" idx="1"/>
                <a:endCxn id="29" idx="5"/>
              </p:cNvCxnSpPr>
              <p:nvPr/>
            </p:nvCxnSpPr>
            <p:spPr>
              <a:xfrm flipH="1" flipV="1">
                <a:off x="4778310" y="4269598"/>
                <a:ext cx="533662" cy="2565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E56022E8-594C-5224-728B-F2FC6AA874BE}"/>
                  </a:ext>
                </a:extLst>
              </p:cNvPr>
              <p:cNvCxnSpPr>
                <a:stCxn id="31" idx="7"/>
                <a:endCxn id="29" idx="3"/>
              </p:cNvCxnSpPr>
              <p:nvPr/>
            </p:nvCxnSpPr>
            <p:spPr>
              <a:xfrm flipV="1">
                <a:off x="3787711" y="4269598"/>
                <a:ext cx="504057" cy="2146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F3D94FFD-BC02-5F5A-FF9E-9C49B907172F}"/>
                  </a:ext>
                </a:extLst>
              </p:cNvPr>
              <p:cNvCxnSpPr>
                <a:stCxn id="36" idx="0"/>
                <a:endCxn id="31" idx="5"/>
              </p:cNvCxnSpPr>
              <p:nvPr/>
            </p:nvCxnSpPr>
            <p:spPr>
              <a:xfrm flipH="1" flipV="1">
                <a:off x="3787711" y="4970813"/>
                <a:ext cx="290129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5735856-C128-C713-C639-DB1757598AE1}"/>
                  </a:ext>
                </a:extLst>
              </p:cNvPr>
              <p:cNvCxnSpPr>
                <a:stCxn id="35" idx="0"/>
                <a:endCxn id="31" idx="3"/>
              </p:cNvCxnSpPr>
              <p:nvPr/>
            </p:nvCxnSpPr>
            <p:spPr>
              <a:xfrm flipV="1">
                <a:off x="2934839" y="4970813"/>
                <a:ext cx="366328" cy="38193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A8E5DDDC-1F60-E1BD-ED97-8C6BDFE31483}"/>
                  </a:ext>
                </a:extLst>
              </p:cNvPr>
              <p:cNvCxnSpPr>
                <a:stCxn id="33" idx="7"/>
                <a:endCxn id="30" idx="3"/>
              </p:cNvCxnSpPr>
              <p:nvPr/>
            </p:nvCxnSpPr>
            <p:spPr>
              <a:xfrm flipV="1">
                <a:off x="7521511" y="4241222"/>
                <a:ext cx="437755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202118E8-FE37-1B94-60E7-FF8DC87A02DF}"/>
                  </a:ext>
                </a:extLst>
              </p:cNvPr>
              <p:cNvCxnSpPr>
                <a:stCxn id="34" idx="1"/>
                <a:endCxn id="30" idx="5"/>
              </p:cNvCxnSpPr>
              <p:nvPr/>
            </p:nvCxnSpPr>
            <p:spPr>
              <a:xfrm flipH="1" flipV="1">
                <a:off x="8445808" y="4241222"/>
                <a:ext cx="491882" cy="2015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3F51C00-7BE4-C71B-CEC9-78F3E393B278}"/>
                  </a:ext>
                </a:extLst>
              </p:cNvPr>
              <p:cNvSpPr txBox="1"/>
              <p:nvPr/>
            </p:nvSpPr>
            <p:spPr>
              <a:xfrm>
                <a:off x="6190049" y="337129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1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CE00191F-101E-453F-E05F-F79326EF7FFB}"/>
                  </a:ext>
                </a:extLst>
              </p:cNvPr>
              <p:cNvSpPr txBox="1"/>
              <p:nvPr/>
            </p:nvSpPr>
            <p:spPr>
              <a:xfrm>
                <a:off x="4384195" y="437709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2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B19AC53-E3AB-F92F-CA0A-7EC078433879}"/>
                  </a:ext>
                </a:extLst>
              </p:cNvPr>
              <p:cNvSpPr txBox="1"/>
              <p:nvPr/>
            </p:nvSpPr>
            <p:spPr>
              <a:xfrm>
                <a:off x="8051693" y="4316695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3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A690ADD-9D72-5CFC-ABA4-CFD3482C08B4}"/>
                  </a:ext>
                </a:extLst>
              </p:cNvPr>
              <p:cNvSpPr txBox="1"/>
              <p:nvPr/>
            </p:nvSpPr>
            <p:spPr>
              <a:xfrm>
                <a:off x="3352081" y="507158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4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525CA634-CACD-54BE-4661-54DEF3A780C5}"/>
                  </a:ext>
                </a:extLst>
              </p:cNvPr>
              <p:cNvSpPr txBox="1"/>
              <p:nvPr/>
            </p:nvSpPr>
            <p:spPr>
              <a:xfrm>
                <a:off x="7122005" y="5012677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6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BF6D568-E05C-26F2-EBD8-57839FC7687F}"/>
                  </a:ext>
                </a:extLst>
              </p:cNvPr>
              <p:cNvSpPr txBox="1"/>
              <p:nvPr/>
            </p:nvSpPr>
            <p:spPr>
              <a:xfrm>
                <a:off x="5404400" y="510890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1DFACA-646B-2F3B-1F0D-554B10C6DCB7}"/>
                  </a:ext>
                </a:extLst>
              </p:cNvPr>
              <p:cNvSpPr txBox="1"/>
              <p:nvPr/>
            </p:nvSpPr>
            <p:spPr>
              <a:xfrm>
                <a:off x="9030118" y="503006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7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96EE955-07B4-4EE0-219A-7BF193FD11F3}"/>
                  </a:ext>
                </a:extLst>
              </p:cNvPr>
              <p:cNvSpPr txBox="1"/>
              <p:nvPr/>
            </p:nvSpPr>
            <p:spPr>
              <a:xfrm>
                <a:off x="2783996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8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AE0ABF5-B591-93A9-75F6-25B4A6AB23BE}"/>
                  </a:ext>
                </a:extLst>
              </p:cNvPr>
              <p:cNvSpPr txBox="1"/>
              <p:nvPr/>
            </p:nvSpPr>
            <p:spPr>
              <a:xfrm>
                <a:off x="3920467" y="596462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</a:rPr>
                  <a:t>9</a:t>
                </a:r>
              </a:p>
            </p:txBody>
          </p:sp>
        </p:grp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6035EC9-3610-8FDE-B3D0-38593B0EF572}"/>
                </a:ext>
              </a:extLst>
            </p:cNvPr>
            <p:cNvSpPr/>
            <p:nvPr/>
          </p:nvSpPr>
          <p:spPr>
            <a:xfrm>
              <a:off x="2330369" y="5636036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15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001DADF-BD70-7B05-56C0-31B3799F72C0}"/>
                </a:ext>
              </a:extLst>
            </p:cNvPr>
            <p:cNvCxnSpPr>
              <a:cxnSpLocks/>
              <a:stCxn id="54" idx="0"/>
              <a:endCxn id="32" idx="3"/>
            </p:cNvCxnSpPr>
            <p:nvPr/>
          </p:nvCxnSpPr>
          <p:spPr>
            <a:xfrm flipV="1">
              <a:off x="2674408" y="5297030"/>
              <a:ext cx="248506" cy="3390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04CC9DA3-E3B4-4532-1F70-7E2BF83F9167}"/>
                </a:ext>
              </a:extLst>
            </p:cNvPr>
            <p:cNvSpPr txBox="1"/>
            <p:nvPr/>
          </p:nvSpPr>
          <p:spPr>
            <a:xfrm>
              <a:off x="2446730" y="6243373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33CC"/>
                  </a:solidFill>
                </a:rPr>
                <a:t>10</a:t>
              </a: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B43941B0-86D8-D533-366D-B46802C30744}"/>
              </a:ext>
            </a:extLst>
          </p:cNvPr>
          <p:cNvSpPr txBox="1"/>
          <p:nvPr/>
        </p:nvSpPr>
        <p:spPr>
          <a:xfrm>
            <a:off x="737595" y="3266383"/>
            <a:ext cx="2376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Violate Heap Property!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D4902B8-F5AB-50D9-18C4-FF07B8E03412}"/>
              </a:ext>
            </a:extLst>
          </p:cNvPr>
          <p:cNvSpPr txBox="1"/>
          <p:nvPr/>
        </p:nvSpPr>
        <p:spPr>
          <a:xfrm>
            <a:off x="8434060" y="4571102"/>
            <a:ext cx="32637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buildHeap</a:t>
            </a:r>
            <a:r>
              <a:rPr lang="en-US" sz="2400" dirty="0"/>
              <a:t>(){</a:t>
            </a:r>
          </a:p>
          <a:p>
            <a:r>
              <a:rPr lang="en-US" sz="2400" dirty="0"/>
              <a:t>    for(int </a:t>
            </a:r>
            <a:r>
              <a:rPr lang="en-US" sz="2400" dirty="0" err="1"/>
              <a:t>i</a:t>
            </a:r>
            <a:r>
              <a:rPr lang="en-US" sz="2400" dirty="0"/>
              <a:t> = size; </a:t>
            </a:r>
            <a:r>
              <a:rPr lang="en-US" sz="2400" dirty="0" err="1"/>
              <a:t>i</a:t>
            </a:r>
            <a:r>
              <a:rPr lang="en-US" sz="2400" dirty="0"/>
              <a:t>&gt;0; </a:t>
            </a:r>
            <a:r>
              <a:rPr lang="en-US" sz="2400" dirty="0" err="1"/>
              <a:t>i</a:t>
            </a:r>
            <a:r>
              <a:rPr lang="en-US" sz="2400" dirty="0"/>
              <a:t>--){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percolateDown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90394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905CF-DEFE-FCCE-A8B5-E5D05FB41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long did this take?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365F4-D608-38F3-EE98-2E277D48B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Worst case running time of </a:t>
            </a:r>
            <a:r>
              <a:rPr lang="en-US" dirty="0" err="1"/>
              <a:t>buildHeap</a:t>
            </a:r>
            <a:r>
              <a:rPr lang="en-US" dirty="0"/>
              <a:t>:</a:t>
            </a:r>
          </a:p>
          <a:p>
            <a:r>
              <a:rPr lang="en-US" dirty="0"/>
              <a:t>No node can percolate down more than the height of its subtree</a:t>
            </a:r>
          </a:p>
          <a:p>
            <a:pPr lvl="1"/>
            <a:r>
              <a:rPr lang="en-US" dirty="0"/>
              <a:t>When </a:t>
            </a:r>
            <a:r>
              <a:rPr lang="en-US" dirty="0" err="1"/>
              <a:t>i</a:t>
            </a:r>
            <a:r>
              <a:rPr lang="en-US" dirty="0"/>
              <a:t> is a leaf:</a:t>
            </a:r>
          </a:p>
          <a:p>
            <a:pPr lvl="1"/>
            <a:r>
              <a:rPr lang="en-US" dirty="0"/>
              <a:t>When </a:t>
            </a:r>
            <a:r>
              <a:rPr lang="en-US" dirty="0" err="1"/>
              <a:t>i</a:t>
            </a:r>
            <a:r>
              <a:rPr lang="en-US" dirty="0"/>
              <a:t> is second-from-last level:</a:t>
            </a:r>
          </a:p>
          <a:p>
            <a:pPr lvl="1"/>
            <a:r>
              <a:rPr lang="en-US" dirty="0"/>
              <a:t>When i is third-from-last level:</a:t>
            </a:r>
          </a:p>
          <a:p>
            <a:r>
              <a:rPr lang="en-US" dirty="0"/>
              <a:t>Overall Running time: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9625AA-3486-326F-E75E-91F40D9AD6A6}"/>
              </a:ext>
            </a:extLst>
          </p:cNvPr>
          <p:cNvSpPr txBox="1"/>
          <p:nvPr/>
        </p:nvSpPr>
        <p:spPr>
          <a:xfrm>
            <a:off x="8586460" y="283582"/>
            <a:ext cx="32637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buildHeap</a:t>
            </a:r>
            <a:r>
              <a:rPr lang="en-US" sz="2400" dirty="0"/>
              <a:t>(){</a:t>
            </a:r>
          </a:p>
          <a:p>
            <a:r>
              <a:rPr lang="en-US" sz="2400" dirty="0"/>
              <a:t>    for(int </a:t>
            </a:r>
            <a:r>
              <a:rPr lang="en-US" sz="2400" dirty="0" err="1"/>
              <a:t>i</a:t>
            </a:r>
            <a:r>
              <a:rPr lang="en-US" sz="2400" dirty="0"/>
              <a:t> = size; </a:t>
            </a:r>
            <a:r>
              <a:rPr lang="en-US" sz="2400" dirty="0" err="1"/>
              <a:t>i</a:t>
            </a:r>
            <a:r>
              <a:rPr lang="en-US" sz="2400" dirty="0"/>
              <a:t>&gt;0; </a:t>
            </a:r>
            <a:r>
              <a:rPr lang="en-US" sz="2400" dirty="0" err="1"/>
              <a:t>i</a:t>
            </a:r>
            <a:r>
              <a:rPr lang="en-US" sz="2400" dirty="0"/>
              <a:t>--){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percolateDown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46348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C6CB2-21FD-58F8-0744-75D5A27E3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through implementations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5DE81BF-64A3-93DD-75E1-1B8B7ADAA4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17307"/>
              </p:ext>
            </p:extLst>
          </p:nvPr>
        </p:nvGraphicFramePr>
        <p:xfrm>
          <a:off x="838200" y="1825625"/>
          <a:ext cx="10515597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6360">
                  <a:extLst>
                    <a:ext uri="{9D8B030D-6E8A-4147-A177-3AD203B41FA5}">
                      <a16:colId xmlns:a16="http://schemas.microsoft.com/office/drawing/2014/main" val="3859037791"/>
                    </a:ext>
                  </a:extLst>
                </a:gridCol>
                <a:gridCol w="3789680">
                  <a:extLst>
                    <a:ext uri="{9D8B030D-6E8A-4147-A177-3AD203B41FA5}">
                      <a16:colId xmlns:a16="http://schemas.microsoft.com/office/drawing/2014/main" val="1986166423"/>
                    </a:ext>
                  </a:extLst>
                </a:gridCol>
                <a:gridCol w="4099557">
                  <a:extLst>
                    <a:ext uri="{9D8B030D-6E8A-4147-A177-3AD203B41FA5}">
                      <a16:colId xmlns:a16="http://schemas.microsoft.com/office/drawing/2014/main" val="36671045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Data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Worst case time to insert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dirty="0"/>
                        <a:t>Worst case time to extract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940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Unsorted Array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218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Unsorted Linked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532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Sorted Array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548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Sorted Linked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379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dirty="0"/>
                        <a:t>Binary Search Tree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95905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5DC9A6B-441D-32AF-47B4-F4888F339B90}"/>
              </a:ext>
            </a:extLst>
          </p:cNvPr>
          <p:cNvSpPr txBox="1"/>
          <p:nvPr/>
        </p:nvSpPr>
        <p:spPr>
          <a:xfrm>
            <a:off x="838200" y="5852160"/>
            <a:ext cx="9707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simplicity,  Assume we know the maximum size of the PQ in advance (otherwise we’d do an amortized analysis, but get the same answers…)</a:t>
            </a:r>
          </a:p>
        </p:txBody>
      </p:sp>
    </p:spTree>
    <p:extLst>
      <p:ext uri="{BB962C8B-B14F-4D97-AF65-F5344CB8AC3E}">
        <p14:creationId xmlns:p14="http://schemas.microsoft.com/office/powerpoint/2010/main" val="3852505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C6CB2-21FD-58F8-0744-75D5A27E3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through implementations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A5DE81BF-64A3-93DD-75E1-1B8B7ADAA44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99397783"/>
                  </p:ext>
                </p:extLst>
              </p:nvPr>
            </p:nvGraphicFramePr>
            <p:xfrm>
              <a:off x="838200" y="1825625"/>
              <a:ext cx="10515597" cy="2468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636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378968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4099557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Worst case 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Worst case time to extract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119590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A5DE81BF-64A3-93DD-75E1-1B8B7ADAA44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99397783"/>
                  </p:ext>
                </p:extLst>
              </p:nvPr>
            </p:nvGraphicFramePr>
            <p:xfrm>
              <a:off x="838200" y="1825625"/>
              <a:ext cx="10515597" cy="2468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636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378968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4099557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Worst case 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Worst case time to extract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110448" r="-108842" b="-4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110448" r="-594" b="-4328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207353" r="-108842" b="-3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207353" r="-594" b="-3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307353" r="-108842" b="-2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307353" r="-594" b="-2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413433" r="-108842" b="-1298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413433" r="-594" b="-1298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505882" r="-108842" b="-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505882" r="-594" b="-2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1195905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0C7AD587-59D0-A1C8-89A2-1EC8852362D7}"/>
              </a:ext>
            </a:extLst>
          </p:cNvPr>
          <p:cNvSpPr txBox="1"/>
          <p:nvPr/>
        </p:nvSpPr>
        <p:spPr>
          <a:xfrm>
            <a:off x="838200" y="5852160"/>
            <a:ext cx="9707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simplicity,  Assume we know the maximum size of the PQ in advance (otherwise we’d do an amortized analysis, but get the same answers…)</a:t>
            </a:r>
          </a:p>
        </p:txBody>
      </p:sp>
    </p:spTree>
    <p:extLst>
      <p:ext uri="{BB962C8B-B14F-4D97-AF65-F5344CB8AC3E}">
        <p14:creationId xmlns:p14="http://schemas.microsoft.com/office/powerpoint/2010/main" val="2414215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C6CB2-21FD-58F8-0744-75D5A27E3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through implementations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A5DE81BF-64A3-93DD-75E1-1B8B7ADAA44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243768867"/>
                  </p:ext>
                </p:extLst>
              </p:nvPr>
            </p:nvGraphicFramePr>
            <p:xfrm>
              <a:off x="838200" y="1825625"/>
              <a:ext cx="10515597" cy="2880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636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378968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4099557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Worst case 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Worst case time to extract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119590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Heap</a:t>
                          </a:r>
                        </a:p>
                      </a:txBody>
                      <a:tcPr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unc>
                                      <m:funcPr>
                                        <m:ctrlPr>
                                          <a:rPr lang="en-US" sz="21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100" b="0" i="0" smtClean="0">
                                            <a:latin typeface="Cambria Math" panose="02040503050406030204" pitchFamily="18" charset="0"/>
                                          </a:rPr>
                                          <m:t>log</m:t>
                                        </m:r>
                                      </m:fName>
                                      <m:e>
                                        <m:r>
                                          <a:rPr lang="en-US" sz="21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func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unc>
                                      <m:funcPr>
                                        <m:ctrlPr>
                                          <a:rPr lang="en-US" sz="21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100" b="0" i="0" smtClean="0">
                                            <a:latin typeface="Cambria Math" panose="02040503050406030204" pitchFamily="18" charset="0"/>
                                          </a:rPr>
                                          <m:t>log</m:t>
                                        </m:r>
                                      </m:fName>
                                      <m:e>
                                        <m:r>
                                          <a:rPr lang="en-US" sz="21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func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0765175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A5DE81BF-64A3-93DD-75E1-1B8B7ADAA44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243768867"/>
                  </p:ext>
                </p:extLst>
              </p:nvPr>
            </p:nvGraphicFramePr>
            <p:xfrm>
              <a:off x="838200" y="1825625"/>
              <a:ext cx="10515597" cy="2880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2636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378968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4099557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Worst case 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Worst case time to extract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110448" r="-108842" b="-5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110448" r="-594" b="-5343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207353" r="-108842" b="-4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207353" r="-594" b="-4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311940" r="-108842" b="-3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311940" r="-594" b="-3328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405882" r="-108842" b="-2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405882" r="-594" b="-22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513433" r="-108842" b="-1313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513433" r="-594" b="-1313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11959055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Heap</a:t>
                          </a:r>
                        </a:p>
                      </a:txBody>
                      <a:tcPr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9453" t="-604412" r="-108842" b="-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612" t="-604412" r="-594" b="-2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0765175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B5A04C30-28A0-45BD-0DCC-6FE722E39D48}"/>
              </a:ext>
            </a:extLst>
          </p:cNvPr>
          <p:cNvSpPr txBox="1"/>
          <p:nvPr/>
        </p:nvSpPr>
        <p:spPr>
          <a:xfrm>
            <a:off x="838200" y="5852160"/>
            <a:ext cx="9707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simplicity,  Assume we know the maximum size of the PQ in advance (otherwise we’d do an amortized analysis, but get the same answers…)</a:t>
            </a:r>
          </a:p>
        </p:txBody>
      </p:sp>
    </p:spTree>
    <p:extLst>
      <p:ext uri="{BB962C8B-B14F-4D97-AF65-F5344CB8AC3E}">
        <p14:creationId xmlns:p14="http://schemas.microsoft.com/office/powerpoint/2010/main" val="3914709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67FF0-73B3-18E1-1353-1FC326B05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for Heaps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FACA28-A63F-17B5-D7E2-8052BDD1DC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Binary Trees:</a:t>
                </a:r>
              </a:p>
              <a:p>
                <a:pPr lvl="1"/>
                <a:r>
                  <a:rPr lang="en-US" dirty="0"/>
                  <a:t>The branching factor is 2</a:t>
                </a:r>
              </a:p>
              <a:p>
                <a:pPr lvl="1"/>
                <a:r>
                  <a:rPr lang="en-US" dirty="0"/>
                  <a:t>Every node has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/>
                  <a:t> 2 children</a:t>
                </a:r>
              </a:p>
              <a:p>
                <a:r>
                  <a:rPr lang="en-US" dirty="0"/>
                  <a:t>Complete Tree:</a:t>
                </a:r>
              </a:p>
              <a:p>
                <a:pPr lvl="1"/>
                <a:r>
                  <a:rPr lang="en-US" dirty="0"/>
                  <a:t>All “layers” are full, except the bottom</a:t>
                </a:r>
              </a:p>
              <a:p>
                <a:pPr lvl="1"/>
                <a:r>
                  <a:rPr lang="en-US" dirty="0"/>
                  <a:t>Bottom layer filled left-to-right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FACA28-A63F-17B5-D7E2-8052BDD1DC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745763F0-6769-2287-CC78-BCD511A25F3D}"/>
              </a:ext>
            </a:extLst>
          </p:cNvPr>
          <p:cNvGrpSpPr/>
          <p:nvPr/>
        </p:nvGrpSpPr>
        <p:grpSpPr>
          <a:xfrm>
            <a:off x="5161281" y="2808212"/>
            <a:ext cx="6934200" cy="3368751"/>
            <a:chOff x="2590801" y="2672070"/>
            <a:chExt cx="6934200" cy="33687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F7E31A0-3D28-578F-5A14-F09AA762C56B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8E57D9C-90AC-1E4D-B4B2-6035E42D446F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B69181F-C6C8-0F25-3774-618748080A5E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4E7A57F-281D-14D1-8FD1-B7676D989C3C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69DA9B6-1EB5-447B-ED91-6211BEDDA0F2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65DDE04-CC29-E791-DD6A-810566C87691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C1B6C2F-9FFB-4EEB-3096-46005109CDE9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F5AC253-EE0F-A59C-CD48-00D35FA98918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B694BE88-313B-BF69-CC7B-CDB41993619D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5BEC51-2B81-F5B1-3172-D2C934522EE8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76CC7CC-AE23-0FD3-CE5F-8504F07C64B7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E5647F1-AB09-5E14-4D54-F9A40B1E0C28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7D23AFF-4086-7B95-E87D-F527D08A1AD3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D427BB4-6F03-67AA-C1CC-7E6FCA3D63F4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B0041F5-7180-BE30-B46A-30863B150E6E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952D87F-314D-CE71-4735-6CB05C141444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B2EEED4-A26A-7898-FCF1-C0AA68E4D5B5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76353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FA069-E0AF-EBEE-3120-4318DF25C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Queue Data Structure – Heap Idea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D4E4A-D376-CCD8-BF06-19D9E2D505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Idea: Maintain a limited amount of order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worst case for extract and insert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D4E4A-D376-CCD8-BF06-19D9E2D505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>
            <a:extLst>
              <a:ext uri="{FF2B5EF4-FFF2-40B4-BE49-F238E27FC236}">
                <a16:creationId xmlns:a16="http://schemas.microsoft.com/office/drawing/2014/main" id="{860A17D2-D1DC-EB90-0F1F-B576ACAA6D5B}"/>
              </a:ext>
            </a:extLst>
          </p:cNvPr>
          <p:cNvGrpSpPr/>
          <p:nvPr/>
        </p:nvGrpSpPr>
        <p:grpSpPr>
          <a:xfrm>
            <a:off x="5161281" y="2808212"/>
            <a:ext cx="6934200" cy="3368751"/>
            <a:chOff x="2590801" y="2672070"/>
            <a:chExt cx="6934200" cy="3368751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C0E16EF1-E0DE-F370-E581-946E72846104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45C3EBE-556C-5377-E6B8-DD961CEA7DFD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0B45233-474B-D142-219F-3E2B3AC692B9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E202AD5-FD55-ED1F-2E5A-AA6DE5FB534F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55CF38E-7DC0-6240-8663-B411669B6536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7F4CC478-74A8-998F-9A93-3856DF9C77CF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0E3CC96-BBE6-289E-ED25-7D583BF06E09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4DD672-6BA5-032B-AF77-D37A27D159F3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01B6D2E-E2AA-4C8C-1EAD-8C12D7FF3633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48F384-51C8-527F-7FB4-5BBB372B6677}"/>
                </a:ext>
              </a:extLst>
            </p:cNvPr>
            <p:cNvCxnSpPr>
              <a:cxnSpLocks/>
              <a:stCxn id="4" idx="3"/>
              <a:endCxn id="5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002DF07-0E13-B858-3BA7-5900F9516216}"/>
                </a:ext>
              </a:extLst>
            </p:cNvPr>
            <p:cNvCxnSpPr>
              <a:cxnSpLocks/>
              <a:stCxn id="4" idx="5"/>
              <a:endCxn id="6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184EDD4-811C-EDDD-E685-8BB995834CA3}"/>
                </a:ext>
              </a:extLst>
            </p:cNvPr>
            <p:cNvCxnSpPr>
              <a:stCxn id="8" idx="1"/>
              <a:endCxn id="5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D010E68-C147-D53D-76FA-0AC012CD9A6F}"/>
                </a:ext>
              </a:extLst>
            </p:cNvPr>
            <p:cNvCxnSpPr>
              <a:stCxn id="7" idx="7"/>
              <a:endCxn id="5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C35A445-FC36-61C2-4F6B-88DF180C943C}"/>
                </a:ext>
              </a:extLst>
            </p:cNvPr>
            <p:cNvCxnSpPr>
              <a:stCxn id="12" idx="0"/>
              <a:endCxn id="7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6173BE8-0C63-61AC-C82D-DA0736EC7C33}"/>
                </a:ext>
              </a:extLst>
            </p:cNvPr>
            <p:cNvCxnSpPr>
              <a:stCxn id="11" idx="0"/>
              <a:endCxn id="7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859FA23-DDB5-C437-52D4-C8687D34BF71}"/>
                </a:ext>
              </a:extLst>
            </p:cNvPr>
            <p:cNvCxnSpPr>
              <a:stCxn id="9" idx="7"/>
              <a:endCxn id="6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F0309B5-D192-7F29-3E8C-A9BE86027085}"/>
                </a:ext>
              </a:extLst>
            </p:cNvPr>
            <p:cNvCxnSpPr>
              <a:stCxn id="10" idx="1"/>
              <a:endCxn id="6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072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CEA206E-E4F0-F25D-7FB9-EC12CCD00DB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Achieving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/>
                  <a:t> Running Time</a:t>
                </a: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CEA206E-E4F0-F25D-7FB9-EC12CCD00D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8C1EDC-77CF-F245-8CDE-E3968F223C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What is the maximum number of total nodes in a binary tree of height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If I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nodes in a binary tree, what is its minimum height?</a:t>
                </a:r>
                <a:endParaRPr lang="en-US" b="0" dirty="0"/>
              </a:p>
              <a:p>
                <a:pPr lvl="1"/>
                <a:r>
                  <a:rPr lang="en-US" b="0" dirty="0"/>
                  <a:t>Find the smallest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b="0" dirty="0"/>
                  <a:t> such that: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pPr lvl="1"/>
                <a:r>
                  <a:rPr lang="en-US" b="0" dirty="0"/>
                  <a:t>Solve for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b="0" dirty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⌈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−1⌉=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pPr lvl="1"/>
                <a:r>
                  <a:rPr lang="en-US" dirty="0"/>
                  <a:t>H</a:t>
                </a:r>
                <a:r>
                  <a:rPr lang="en-US" b="0" dirty="0"/>
                  <a:t>eight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Heap Idea: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values are inserted into a complete tree, the height will be roughly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b="0" dirty="0">
                  <a:solidFill>
                    <a:srgbClr val="FF0000"/>
                  </a:solidFill>
                </a:endParaRP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Ensure each insert and extract requires just one “trip” from root to leaf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8C1EDC-77CF-F245-8CDE-E3968F223C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890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10968</TotalTime>
  <Words>2563</Words>
  <Application>Microsoft Office PowerPoint</Application>
  <PresentationFormat>Widescreen</PresentationFormat>
  <Paragraphs>826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Calibri Light</vt:lpstr>
      <vt:lpstr>Cambria Math</vt:lpstr>
      <vt:lpstr>Calibri</vt:lpstr>
      <vt:lpstr>Arial</vt:lpstr>
      <vt:lpstr>Office Theme</vt:lpstr>
      <vt:lpstr>CSE 332 Winter 2026 Lecture 5: Priority Queues</vt:lpstr>
      <vt:lpstr>ADT: Priority Queue</vt:lpstr>
      <vt:lpstr>Applications?</vt:lpstr>
      <vt:lpstr>Thinking through implementations</vt:lpstr>
      <vt:lpstr>Thinking through implementations</vt:lpstr>
      <vt:lpstr>Thinking through implementations</vt:lpstr>
      <vt:lpstr>Trees for Heaps</vt:lpstr>
      <vt:lpstr>Priority Queue Data Structure – Heap Idea</vt:lpstr>
      <vt:lpstr>Achieving log⁡n Running Time</vt:lpstr>
      <vt:lpstr>(Min) Heap Data Structure</vt:lpstr>
      <vt:lpstr>Heap Insert</vt:lpstr>
      <vt:lpstr>Heap Insert</vt:lpstr>
      <vt:lpstr>Heap Insert</vt:lpstr>
      <vt:lpstr>Heap Insert</vt:lpstr>
      <vt:lpstr>Heap Insert</vt:lpstr>
      <vt:lpstr>Heap extract</vt:lpstr>
      <vt:lpstr>Heap extract</vt:lpstr>
      <vt:lpstr>Heap extract</vt:lpstr>
      <vt:lpstr>Heap extract</vt:lpstr>
      <vt:lpstr>Heap extract</vt:lpstr>
      <vt:lpstr>Percolate Up and Down (for a Min Heap)</vt:lpstr>
      <vt:lpstr>Representing a Heap</vt:lpstr>
      <vt:lpstr>Insert Pseudocode</vt:lpstr>
      <vt:lpstr>Percolate Up</vt:lpstr>
      <vt:lpstr>extract Pseudocode</vt:lpstr>
      <vt:lpstr>Percolate Down</vt:lpstr>
      <vt:lpstr>Other Operations</vt:lpstr>
      <vt:lpstr>Building a Heap From “Scratch”</vt:lpstr>
      <vt:lpstr>Floyd’s buildHeap method</vt:lpstr>
      <vt:lpstr>Floyd’s buildHeap method</vt:lpstr>
      <vt:lpstr>Floyd’s buildHeap method</vt:lpstr>
      <vt:lpstr>Floyd’s buildHeap method</vt:lpstr>
      <vt:lpstr>Floyd’s buildHeap method</vt:lpstr>
      <vt:lpstr>Floyd’s buildHeap method</vt:lpstr>
      <vt:lpstr>Floyd’s buildHeap method</vt:lpstr>
      <vt:lpstr>How long did this take?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1: Intro to ADTs, Stacks, Queues</dc:title>
  <dc:creator>Nathan Brunelle</dc:creator>
  <cp:lastModifiedBy>Nathan Brunelle</cp:lastModifiedBy>
  <cp:revision>78</cp:revision>
  <dcterms:created xsi:type="dcterms:W3CDTF">2023-09-26T20:08:20Z</dcterms:created>
  <dcterms:modified xsi:type="dcterms:W3CDTF">2026-01-14T14:57:13Z</dcterms:modified>
</cp:coreProperties>
</file>