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0"/>
  </p:notesMasterIdLst>
  <p:sldIdLst>
    <p:sldId id="256" r:id="rId2"/>
    <p:sldId id="391" r:id="rId3"/>
    <p:sldId id="400" r:id="rId4"/>
    <p:sldId id="401" r:id="rId5"/>
    <p:sldId id="301" r:id="rId6"/>
    <p:sldId id="300" r:id="rId7"/>
    <p:sldId id="403" r:id="rId8"/>
    <p:sldId id="312" r:id="rId9"/>
    <p:sldId id="404" r:id="rId10"/>
    <p:sldId id="405" r:id="rId11"/>
    <p:sldId id="314" r:id="rId12"/>
    <p:sldId id="315" r:id="rId13"/>
    <p:sldId id="402" r:id="rId14"/>
    <p:sldId id="406" r:id="rId15"/>
    <p:sldId id="409" r:id="rId16"/>
    <p:sldId id="267" r:id="rId17"/>
    <p:sldId id="412" r:id="rId18"/>
    <p:sldId id="413" r:id="rId19"/>
    <p:sldId id="414" r:id="rId20"/>
    <p:sldId id="415" r:id="rId21"/>
    <p:sldId id="417" r:id="rId22"/>
    <p:sldId id="453" r:id="rId23"/>
    <p:sldId id="454" r:id="rId24"/>
    <p:sldId id="421" r:id="rId25"/>
    <p:sldId id="418" r:id="rId26"/>
    <p:sldId id="420" r:id="rId27"/>
    <p:sldId id="423" r:id="rId28"/>
    <p:sldId id="424" r:id="rId29"/>
  </p:sldIdLst>
  <p:sldSz cx="12192000" cy="6858000"/>
  <p:notesSz cx="6858000" cy="9144000"/>
  <p:embeddedFontLst>
    <p:embeddedFont>
      <p:font typeface="Cambria Math" panose="02040503050406030204" pitchFamily="18" charset="0"/>
      <p:regular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DCB46A9-AC64-2107-0D04-23C3E6A0A637}" name="Sarah Brunelle" initials="SB" userId="S::sarah.bland@TNC.ORG::0841f992-6401-4fcf-8797-7495e84da30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D1F59-0C63-44D8-BE72-2266A9516CA1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C3430-04EA-4E2B-840E-2DAFF95C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809D29-1373-6246-9F8A-DDFD735F706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17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41DCF-5FA9-3BBE-A6DC-4C4767E77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8AAD4-9F4E-2546-4A20-345BE6926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68BC9-B242-D863-6297-36224D351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D43E7-A090-881E-D908-BB9CC53DD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DFBC9-B9F9-85A6-26A1-9D7E515D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0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4705-3181-4743-BF72-E5B55E627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9669D-6765-7CD2-C040-D4C5E44BA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5E7B0-5065-8FAA-2D02-01DC4905B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87F4E-481E-5CA4-5AC0-EF15EBAF8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5C81A-1EC7-F85E-A5DB-0F7CA62E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72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F8F565-D4D2-A972-147D-1A41777B2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813695-1D6C-4A4F-7F94-134666381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AEB8A-EA17-E1E1-8CD3-B7AF8E3F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AF905-A88D-ED4C-DD07-098840D4A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A03B8-DD10-B6B6-6B59-3EB669F3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87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B011-50E5-247E-0EB3-D47C59C4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71371-A022-A3A5-E49C-D2CCEC4E2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F92F8-B436-FF4B-567C-6CF9F3F68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755B9-83BE-E117-954F-A47925F5B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45716-8D01-8E2F-8276-3A903E60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7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264CF-1BBA-680C-4F96-017144A15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9E9BE-1B28-C587-A2C5-253ECF74E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E3E68-CE19-CACB-1EDD-351F4F9C9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49855-AB14-5CF9-EE88-AB42D1DF4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E2C96-8A85-4C99-39A1-9B9DB31D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6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89EEC-003E-DFFB-2D04-A2E70FE13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FE0F4-58A0-D6D9-6AAC-CD97965C20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E4C68-9C36-2696-B323-CF0642D6D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713B3-5A96-0F1A-CFE7-8563FD24B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D724B-C264-2548-CAFF-305FE7D37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93A13-EBDF-17F2-DF34-5BA3D7932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1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19F2D-6C68-B3F6-3BC7-2A9EE6BE2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A2B36-9CB6-0E61-D14F-48AD642FC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51B63-A4A2-BD66-BF76-72528E69B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EF4911-72D8-7120-897F-434F05D8D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354135-3D54-9447-778A-86081F0473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52A4A-AE91-8A3A-8DE2-74205F39F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FC667D-AA9E-21BF-66F2-755D86E70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8E628E-2723-30DA-D22D-BFF79CE05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7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41984-7865-CBC1-7E39-27325050C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41811-B828-6912-5458-2BC9266D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1DF831-0A64-24F5-806E-B3EBA5591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FD212-56D6-B7F8-FC27-BC4BF7386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6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903B13-E121-53F2-65F9-41E383C57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814793-9D7D-32F8-795A-31644DBAB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76B231-FE15-2561-B700-2506AC713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5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5398-EEBA-42F4-3948-4DF36A15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000E0-12D7-545A-0B4A-64A8B51A9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85510-3798-210C-EC55-29C449719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698E8-2EE7-873D-A608-9A260F5D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5F347-CF7A-10E6-8DC6-FA1E5DB6D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E452D-F82A-718F-94C2-C889F622E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5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E1DDD-DB8D-6429-4235-465780A7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42B9E5-6756-3695-C94E-93A464783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170C60-CA85-5E67-14F6-3176093E5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25D70-D5F0-5123-66A9-63D9B82E9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7B62A-8600-7CE9-095E-82CDE4E1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8F328-EF42-0E10-9C29-12A53381D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40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BC2B57-F2EC-C92D-BAFA-C36FE7F31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AE8E8-3549-4143-3C3F-38529FA55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2DEB0-3161-B686-27DF-345950BFF0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93FBE-67AC-4C5C-B62E-CFFDEAF9BE5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5E12D-E358-B346-0620-4D8545C52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1C4BA-D22A-5462-8F71-6F616DC8F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0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w.edu/33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6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2029F-F4C6-FDAD-6A00-4E30C8EE8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CSE 332 Winter 2026</a:t>
            </a:r>
            <a:br>
              <a:rPr lang="en-US" dirty="0"/>
            </a:br>
            <a:r>
              <a:rPr lang="en-US" dirty="0"/>
              <a:t>Lecture 4: Algorithm Analysis and Priority Queues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6019E-F067-13A3-DC5B-9F49CCFEF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Nathan Brunelle</a:t>
            </a:r>
          </a:p>
          <a:p>
            <a:r>
              <a:rPr lang="en-US" dirty="0">
                <a:hlinkClick r:id="rId2"/>
              </a:rPr>
              <a:t>http://www.cs.uw.edu/332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Asymptotic Notation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874837"/>
                <a:ext cx="11430000" cy="4525963"/>
              </a:xfrm>
            </p:spPr>
            <p:txBody>
              <a:bodyPr anchor="t"/>
              <a:lstStyle/>
              <a:p>
                <a:r>
                  <a:rPr lang="en-US" dirty="0"/>
                  <a:t>Show: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13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 panose="02040503050406030204" pitchFamily="18" charset="0"/>
                      </a:rPr>
                      <m:t>−50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1" smtClean="0">
                        <a:latin typeface="Cambria Math"/>
                      </a:rPr>
                      <m:t>∈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b="1" dirty="0"/>
                  <a:t>Technique: </a:t>
                </a:r>
                <a:r>
                  <a:rPr lang="en-US" dirty="0"/>
                  <a:t>find values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. 13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−50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r>
                  <a:rPr lang="en-US" b="1" dirty="0"/>
                  <a:t>Proof: 	</a:t>
                </a:r>
                <a:endParaRPr lang="en-US" dirty="0"/>
              </a:p>
              <a:p>
                <a:pPr marL="457200" lvl="1" indent="0">
                  <a:buNone/>
                </a:pPr>
                <a:r>
                  <a:rPr lang="en-US" dirty="0"/>
                  <a:t>                    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874837"/>
                <a:ext cx="11430000" cy="4525963"/>
              </a:xfrm>
              <a:blipFill>
                <a:blip r:embed="rId2"/>
                <a:stretch>
                  <a:fillRect l="-960" t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8721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Asymptotic Notation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874837"/>
                <a:ext cx="10972800" cy="4525963"/>
              </a:xfrm>
            </p:spPr>
            <p:txBody>
              <a:bodyPr anchor="t"/>
              <a:lstStyle/>
              <a:p>
                <a:r>
                  <a:rPr lang="en-US" dirty="0"/>
                  <a:t>Show: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∉</m:t>
                    </m:r>
                    <m:r>
                      <a:rPr lang="en-US" b="0" i="1" smtClean="0"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874837"/>
                <a:ext cx="10972800" cy="4525963"/>
              </a:xfrm>
              <a:blipFill>
                <a:blip r:embed="rId2"/>
                <a:stretch>
                  <a:fillRect l="-1389" t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5612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Asymptotic Notation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/>
                  <a:t>To Show: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∉</m:t>
                    </m:r>
                    <m:r>
                      <a:rPr lang="en-US" i="1"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b="1" dirty="0"/>
                  <a:t>Technique: Contradiction</a:t>
                </a:r>
              </a:p>
              <a:p>
                <a:pPr lvl="1"/>
                <a:r>
                  <a:rPr lang="en-US" b="1" dirty="0"/>
                  <a:t>Proof:</a:t>
                </a:r>
                <a:r>
                  <a:rPr lang="en-US" dirty="0"/>
                  <a:t> 	Assume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.  Then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∃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𝑐𝑛</m:t>
                    </m:r>
                  </m:oMath>
                </a14:m>
                <a:br>
                  <a:rPr lang="en-US" dirty="0"/>
                </a:br>
                <a:r>
                  <a:rPr lang="en-US" dirty="0"/>
                  <a:t>		Let us derive constant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. 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, we know: </a:t>
                </a:r>
                <a:br>
                  <a:rPr lang="en-US" dirty="0"/>
                </a:br>
                <a:r>
                  <a:rPr lang="en-US" dirty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, 	</a:t>
                </a:r>
                <a:br>
                  <a:rPr lang="en-US" dirty="0"/>
                </a:br>
                <a:r>
                  <a:rPr lang="en-US" dirty="0"/>
                  <a:t>	 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br>
                  <a:rPr lang="en-US" dirty="0"/>
                </a:br>
                <a:r>
                  <a:rPr lang="en-US" dirty="0"/>
                  <a:t>		</a:t>
                </a:r>
                <a:br>
                  <a:rPr lang="en-US" dirty="0"/>
                </a:br>
                <a:r>
                  <a:rPr lang="en-US" dirty="0"/>
                  <a:t>		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 is lower bounded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 cannot be a constant and make this        		True.</a:t>
                </a:r>
                <a:br>
                  <a:rPr lang="en-US" dirty="0"/>
                </a:br>
                <a:r>
                  <a:rPr lang="en-US" dirty="0"/>
                  <a:t>		Contradiction.  Therefore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∉</m:t>
                    </m:r>
                    <m:r>
                      <a:rPr lang="en-US" i="1"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928" t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9DE9E742-86D9-924A-813D-0470A2EDFFFC}"/>
              </a:ext>
            </a:extLst>
          </p:cNvPr>
          <p:cNvSpPr txBox="1"/>
          <p:nvPr/>
        </p:nvSpPr>
        <p:spPr>
          <a:xfrm>
            <a:off x="9144000" y="1504146"/>
            <a:ext cx="2743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Proof by Contradiction!</a:t>
            </a:r>
          </a:p>
        </p:txBody>
      </p:sp>
    </p:spTree>
    <p:extLst>
      <p:ext uri="{BB962C8B-B14F-4D97-AF65-F5344CB8AC3E}">
        <p14:creationId xmlns:p14="http://schemas.microsoft.com/office/powerpoint/2010/main" val="1148568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5DF01-CB08-62DC-1215-866A0F101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Gaining Intuition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D40356D-0C36-B454-54CF-5259710738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961256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When doing asymptotic analysis of functions:</a:t>
                </a:r>
              </a:p>
              <a:p>
                <a:pPr lvl="1"/>
                <a:r>
                  <a:rPr lang="en-US" dirty="0"/>
                  <a:t>If multiple expressions are added together, ignore all but the “biggest”</a:t>
                </a:r>
              </a:p>
              <a:p>
                <a:pPr lvl="2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grows asymptotically faster than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Ignore all multiplicative constants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/>
                  <a:t> for any constant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Ignore bases of logarithms</a:t>
                </a:r>
              </a:p>
              <a:p>
                <a:pPr lvl="1"/>
                <a:r>
                  <a:rPr lang="en-US" dirty="0"/>
                  <a:t>Do NOT ignore:</a:t>
                </a:r>
              </a:p>
              <a:p>
                <a:pPr lvl="2"/>
                <a:r>
                  <a:rPr lang="en-US" dirty="0"/>
                  <a:t>Non-multiplicative and non-additive constants (e.g. in exponents, bases of exponents)</a:t>
                </a:r>
              </a:p>
              <a:p>
                <a:pPr lvl="2"/>
                <a:r>
                  <a:rPr lang="en-US" dirty="0"/>
                  <a:t>Logarithms themselves</a:t>
                </a:r>
              </a:p>
              <a:p>
                <a:r>
                  <a:rPr lang="en-US" dirty="0"/>
                  <a:t>Examples: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pt-BR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 + 5 </m:t>
                    </m:r>
                  </m:oMath>
                </a14:m>
                <a:endParaRPr lang="pt-BR" dirty="0"/>
              </a:p>
              <a:p>
                <a:pPr lvl="1"/>
                <a14:m>
                  <m:oMath xmlns:m="http://schemas.openxmlformats.org/officeDocument/2006/math">
                    <m:r>
                      <a:rPr lang="pt-BR" i="1" dirty="0" smtClean="0">
                        <a:latin typeface="Cambria Math" panose="02040503050406030204" pitchFamily="18" charset="0"/>
                      </a:rPr>
                      <m:t>0.5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m:rPr>
                        <m:sty m:val="p"/>
                      </m:rPr>
                      <a:rPr lang="pt-BR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 + 2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 + 7</m:t>
                    </m:r>
                  </m:oMath>
                </a14:m>
                <a:endParaRPr lang="pt-BR" dirty="0"/>
              </a:p>
              <a:p>
                <a:pPr lvl="1"/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pt-BR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pt-BR" i="1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pt-BR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pt-BR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pt-BR" i="1" dirty="0" smtClean="0">
                        <a:latin typeface="Cambria Math" panose="02040503050406030204" pitchFamily="18" charset="0"/>
                      </a:rPr>
                      <m:t>+ 3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pt-BR" dirty="0"/>
              </a:p>
              <a:p>
                <a:pPr lvl="1"/>
                <a:r>
                  <a:rPr lang="pt-BR" dirty="0"/>
                  <a:t> </a:t>
                </a:r>
                <a14:m>
                  <m:oMath xmlns:m="http://schemas.openxmlformats.org/officeDocument/2006/math">
                    <m:r>
                      <a:rPr lang="pt-BR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m:rPr>
                        <m:sty m:val="p"/>
                      </m:rPr>
                      <a:rPr lang="pt-BR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(10</m:t>
                    </m:r>
                    <m:sSup>
                      <m:sSupPr>
                        <m:ctrlPr>
                          <a:rPr lang="pt-BR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pt-BR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pt-BR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pt-BR" dirty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D40356D-0C36-B454-54CF-5259710738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961256"/>
              </a:xfrm>
              <a:blipFill>
                <a:blip r:embed="rId2"/>
                <a:stretch>
                  <a:fillRect l="-928" t="-24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2657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08004-4521-2990-7545-99E7189B8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F9D13FC-5562-5001-9E77-3F64F87265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/>
                  <a:t>Is each of the following True or False?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pt-BR" i="1" dirty="0" smtClean="0">
                        <a:latin typeface="Cambria Math" panose="02040503050406030204" pitchFamily="18" charset="0"/>
                      </a:rPr>
                      <m:t>4+3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pt-BR" dirty="0"/>
              </a:p>
              <a:p>
                <a:pPr lvl="1"/>
                <a14:m>
                  <m:oMath xmlns:m="http://schemas.openxmlformats.org/officeDocument/2006/math">
                    <m:r>
                      <a:rPr lang="pt-BR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+2</m:t>
                    </m:r>
                    <m:func>
                      <m:func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pt-BR" i="1" dirty="0" smtClean="0">
                        <a:latin typeface="Cambria Math" panose="02040503050406030204" pitchFamily="18" charset="0"/>
                      </a:rPr>
                      <m:t>∈ 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BR" i="0" dirty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pt-BR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pt-BR" dirty="0"/>
                  <a:t> </a:t>
                </a:r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BR" i="0" dirty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pt-BR" i="1" dirty="0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pt-BR" dirty="0"/>
                  <a:t> 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50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i="1" dirty="0" smtClean="0">
                            <a:latin typeface="Cambria Math" panose="02040503050406030204" pitchFamily="18" charset="0"/>
                          </a:rPr>
                          <m:t>1.1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pt-BR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pt-BR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pt-BR" dirty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F9D13FC-5562-5001-9E77-3F64F87265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349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66FAC-3CF1-21C8-D24E-C2A513888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Categories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1529C92-55F1-90A3-C1FE-36A88CEA9C2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/>
                  <a:t>	“constant”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b="0" dirty="0"/>
                  <a:t> 	“logarithmic”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	“linear”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	“log-linear”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	“quadratic”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	“cubic”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	“polynomial”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	“exponential”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1529C92-55F1-90A3-C1FE-36A88CEA9C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60729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D41E5-465C-EBB5-E9CD-029376B83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ADT: Queue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F048E-DA88-5227-7793-0EE138E73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it?</a:t>
            </a:r>
          </a:p>
          <a:p>
            <a:pPr lvl="1"/>
            <a:r>
              <a:rPr lang="en-US" dirty="0"/>
              <a:t>A “First In First Out” (FIFO) collection of items</a:t>
            </a:r>
          </a:p>
          <a:p>
            <a:r>
              <a:rPr lang="en-US" dirty="0"/>
              <a:t>What Operations do we need?</a:t>
            </a:r>
          </a:p>
          <a:p>
            <a:pPr lvl="1"/>
            <a:r>
              <a:rPr lang="en-US" dirty="0"/>
              <a:t>Enqueue</a:t>
            </a:r>
          </a:p>
          <a:p>
            <a:pPr lvl="2"/>
            <a:r>
              <a:rPr lang="en-US" dirty="0"/>
              <a:t>Add a new item to the queue</a:t>
            </a:r>
          </a:p>
          <a:p>
            <a:pPr lvl="1"/>
            <a:r>
              <a:rPr lang="en-US" dirty="0"/>
              <a:t>Dequeue</a:t>
            </a:r>
          </a:p>
          <a:p>
            <a:pPr lvl="2"/>
            <a:r>
              <a:rPr lang="en-US" dirty="0"/>
              <a:t>Remove the “oldest” item from the queue</a:t>
            </a:r>
          </a:p>
          <a:p>
            <a:pPr lvl="1"/>
            <a:r>
              <a:rPr lang="en-US" dirty="0" err="1"/>
              <a:t>Is_empty</a:t>
            </a:r>
            <a:endParaRPr lang="en-US" dirty="0"/>
          </a:p>
          <a:p>
            <a:pPr lvl="2"/>
            <a:r>
              <a:rPr lang="en-US" dirty="0"/>
              <a:t>Indicate whether or not there are items still on the queue</a:t>
            </a:r>
          </a:p>
        </p:txBody>
      </p:sp>
    </p:spTree>
    <p:extLst>
      <p:ext uri="{BB962C8B-B14F-4D97-AF65-F5344CB8AC3E}">
        <p14:creationId xmlns:p14="http://schemas.microsoft.com/office/powerpoint/2010/main" val="438875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D41E5-465C-EBB5-E9CD-029376B83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ADT: Priority Queue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F048E-DA88-5227-7793-0EE138E73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What is it?</a:t>
            </a:r>
          </a:p>
          <a:p>
            <a:pPr lvl="1"/>
            <a:r>
              <a:rPr lang="en-US" dirty="0"/>
              <a:t>A collection of items and their “priorities”</a:t>
            </a:r>
          </a:p>
          <a:p>
            <a:pPr lvl="1"/>
            <a:r>
              <a:rPr lang="en-US" dirty="0"/>
              <a:t>Allows quick access/removal to the “top priority” thing</a:t>
            </a:r>
          </a:p>
          <a:p>
            <a:r>
              <a:rPr lang="en-US" dirty="0"/>
              <a:t>What Operations do we need?</a:t>
            </a:r>
          </a:p>
          <a:p>
            <a:pPr lvl="1"/>
            <a:r>
              <a:rPr lang="en-US" dirty="0"/>
              <a:t>insert(item, priority)</a:t>
            </a:r>
          </a:p>
          <a:p>
            <a:pPr lvl="2"/>
            <a:r>
              <a:rPr lang="en-US" dirty="0"/>
              <a:t>Add a new item to the PQ with indicated priority</a:t>
            </a:r>
          </a:p>
          <a:p>
            <a:pPr lvl="2"/>
            <a:r>
              <a:rPr lang="en-US" dirty="0"/>
              <a:t>Usually, smaller priority value means more important</a:t>
            </a:r>
          </a:p>
          <a:p>
            <a:pPr lvl="1"/>
            <a:r>
              <a:rPr lang="en-US" dirty="0"/>
              <a:t>extract</a:t>
            </a:r>
          </a:p>
          <a:p>
            <a:pPr lvl="2"/>
            <a:r>
              <a:rPr lang="en-US" dirty="0"/>
              <a:t>Remove and return the “top priority” item from the queue</a:t>
            </a:r>
          </a:p>
          <a:p>
            <a:pPr lvl="1"/>
            <a:r>
              <a:rPr lang="en-US" dirty="0" err="1"/>
              <a:t>Is_empty</a:t>
            </a:r>
            <a:endParaRPr lang="en-US" dirty="0"/>
          </a:p>
          <a:p>
            <a:pPr lvl="2"/>
            <a:r>
              <a:rPr lang="en-US" dirty="0"/>
              <a:t>Indicate whether or not there are items still on the queue</a:t>
            </a:r>
          </a:p>
          <a:p>
            <a:r>
              <a:rPr lang="en-US" dirty="0"/>
              <a:t>Note: the “priority” value can be any type/class so long as it’s comparable (i.e. you can use “&lt;“ or “</a:t>
            </a:r>
            <a:r>
              <a:rPr lang="en-US" dirty="0" err="1"/>
              <a:t>compareTo</a:t>
            </a:r>
            <a:r>
              <a:rPr lang="en-US" dirty="0"/>
              <a:t>” with it)</a:t>
            </a:r>
          </a:p>
        </p:txBody>
      </p:sp>
    </p:spTree>
    <p:extLst>
      <p:ext uri="{BB962C8B-B14F-4D97-AF65-F5344CB8AC3E}">
        <p14:creationId xmlns:p14="http://schemas.microsoft.com/office/powerpoint/2010/main" val="2846990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F50DF-811B-A9CC-41FE-BB616356E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Queue,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C0527-8F8A-97C7-EE9B-44727DD0B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51612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PriorityQueue</a:t>
            </a:r>
            <a:r>
              <a:rPr lang="en-US" dirty="0"/>
              <a:t> PQ = new </a:t>
            </a:r>
            <a:r>
              <a:rPr lang="en-US" dirty="0" err="1"/>
              <a:t>PriorityQueue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 err="1"/>
              <a:t>PQ.insert</a:t>
            </a:r>
            <a:r>
              <a:rPr lang="en-US" dirty="0"/>
              <a:t>(5,5)</a:t>
            </a:r>
          </a:p>
          <a:p>
            <a:pPr marL="0" indent="0">
              <a:buNone/>
            </a:pPr>
            <a:r>
              <a:rPr lang="en-US" dirty="0" err="1"/>
              <a:t>PQ.insert</a:t>
            </a:r>
            <a:r>
              <a:rPr lang="en-US" dirty="0"/>
              <a:t>(6,6)</a:t>
            </a:r>
          </a:p>
          <a:p>
            <a:pPr marL="0" indent="0">
              <a:buNone/>
            </a:pPr>
            <a:r>
              <a:rPr lang="en-US" dirty="0" err="1"/>
              <a:t>PQ.insert</a:t>
            </a:r>
            <a:r>
              <a:rPr lang="en-US" dirty="0"/>
              <a:t>(1,1)</a:t>
            </a:r>
          </a:p>
          <a:p>
            <a:pPr marL="0" indent="0">
              <a:buNone/>
            </a:pPr>
            <a:r>
              <a:rPr lang="en-US" dirty="0" err="1"/>
              <a:t>PQ.insert</a:t>
            </a:r>
            <a:r>
              <a:rPr lang="en-US" dirty="0"/>
              <a:t>(3,3)</a:t>
            </a:r>
          </a:p>
          <a:p>
            <a:pPr marL="0" indent="0">
              <a:buNone/>
            </a:pPr>
            <a:r>
              <a:rPr lang="en-US" dirty="0" err="1"/>
              <a:t>PQ.insert</a:t>
            </a:r>
            <a:r>
              <a:rPr lang="en-US" dirty="0"/>
              <a:t>(8,8)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PQ.extract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PQ.extract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PQ.extract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PQ.extract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PQ.extract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0506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F50DF-811B-A9CC-41FE-BB616356E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Queue,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C0527-8F8A-97C7-EE9B-44727DD0B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51612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PriorityQueue</a:t>
            </a:r>
            <a:r>
              <a:rPr lang="en-US" dirty="0"/>
              <a:t> PQ = new </a:t>
            </a:r>
            <a:r>
              <a:rPr lang="en-US" dirty="0" err="1"/>
              <a:t>PriorityQueue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 err="1"/>
              <a:t>PQ.insert</a:t>
            </a:r>
            <a:r>
              <a:rPr lang="en-US" dirty="0"/>
              <a:t>(5,5)</a:t>
            </a:r>
          </a:p>
          <a:p>
            <a:pPr marL="0" indent="0">
              <a:buNone/>
            </a:pPr>
            <a:r>
              <a:rPr lang="en-US" dirty="0" err="1"/>
              <a:t>PQ.insert</a:t>
            </a:r>
            <a:r>
              <a:rPr lang="en-US" dirty="0"/>
              <a:t>(6,6)</a:t>
            </a:r>
          </a:p>
          <a:p>
            <a:pPr marL="0" indent="0">
              <a:buNone/>
            </a:pPr>
            <a:r>
              <a:rPr lang="en-US" dirty="0" err="1"/>
              <a:t>PQ.insert</a:t>
            </a:r>
            <a:r>
              <a:rPr lang="en-US" dirty="0"/>
              <a:t>(1,1)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PQ.extract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PQ.insert</a:t>
            </a:r>
            <a:r>
              <a:rPr lang="en-US" dirty="0"/>
              <a:t>(3,3)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PQ.extract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PQ.extract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PQ.insert</a:t>
            </a:r>
            <a:r>
              <a:rPr lang="en-US" dirty="0"/>
              <a:t>(8,8)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PQ.extract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PQ.extract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154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16EF0-BA71-FAF4-8D2E-6A56D7A3D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for Algorithm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4778F-BCED-5084-02A2-68257F910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Identify a </a:t>
            </a:r>
            <a:r>
              <a:rPr lang="en-US" i="1" dirty="0"/>
              <a:t>function</a:t>
            </a:r>
            <a:r>
              <a:rPr lang="en-US" dirty="0"/>
              <a:t> which maps the algorithm’s input size to a measure of resources used</a:t>
            </a:r>
          </a:p>
          <a:p>
            <a:pPr lvl="1"/>
            <a:r>
              <a:rPr lang="en-US" dirty="0"/>
              <a:t>Domain of the function: </a:t>
            </a:r>
            <a:r>
              <a:rPr lang="en-US" b="1" dirty="0"/>
              <a:t>sizes</a:t>
            </a:r>
            <a:r>
              <a:rPr lang="en-US" dirty="0"/>
              <a:t> of the input </a:t>
            </a:r>
          </a:p>
          <a:p>
            <a:pPr lvl="2"/>
            <a:r>
              <a:rPr lang="en-US" dirty="0"/>
              <a:t>Number of characters in a string, number of items in a list, number of pixels in an image</a:t>
            </a:r>
          </a:p>
          <a:p>
            <a:pPr lvl="1"/>
            <a:r>
              <a:rPr lang="en-US" dirty="0"/>
              <a:t>Codomain of the function: </a:t>
            </a:r>
            <a:r>
              <a:rPr lang="en-US" b="1" dirty="0"/>
              <a:t>counts</a:t>
            </a:r>
            <a:r>
              <a:rPr lang="en-US" dirty="0"/>
              <a:t> of resources used</a:t>
            </a:r>
          </a:p>
          <a:p>
            <a:pPr lvl="2"/>
            <a:r>
              <a:rPr lang="en-US" dirty="0"/>
              <a:t>Number of times the algorithm adds two numbers together, number times the algorithm does a &gt; or &lt; comparison, maximum number of bytes of memory the algorithm uses at any time </a:t>
            </a:r>
          </a:p>
          <a:p>
            <a:r>
              <a:rPr lang="en-US" dirty="0"/>
              <a:t>Important note: Make sure you know the “units” of your domain and codomain!</a:t>
            </a:r>
          </a:p>
          <a:p>
            <a:pPr lvl="1"/>
            <a:r>
              <a:rPr lang="en-US" dirty="0"/>
              <a:t>Domain = inputs to the function</a:t>
            </a:r>
          </a:p>
          <a:p>
            <a:pPr lvl="1"/>
            <a:r>
              <a:rPr lang="en-US" dirty="0"/>
              <a:t>Codomain = outputs to the function</a:t>
            </a:r>
          </a:p>
        </p:txBody>
      </p:sp>
    </p:spTree>
    <p:extLst>
      <p:ext uri="{BB962C8B-B14F-4D97-AF65-F5344CB8AC3E}">
        <p14:creationId xmlns:p14="http://schemas.microsoft.com/office/powerpoint/2010/main" val="36789608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ACA63-A283-2B9A-141D-40EDAC372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5ED34-AF75-C4E8-5894-C0401FAAB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627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C6CB2-21FD-58F8-0744-75D5A27E3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Thinking through implementations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5DE81BF-64A3-93DD-75E1-1B8B7ADAA4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154171"/>
              </p:ext>
            </p:extLst>
          </p:nvPr>
        </p:nvGraphicFramePr>
        <p:xfrm>
          <a:off x="838200" y="1825625"/>
          <a:ext cx="10515597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6360">
                  <a:extLst>
                    <a:ext uri="{9D8B030D-6E8A-4147-A177-3AD203B41FA5}">
                      <a16:colId xmlns:a16="http://schemas.microsoft.com/office/drawing/2014/main" val="3859037791"/>
                    </a:ext>
                  </a:extLst>
                </a:gridCol>
                <a:gridCol w="3789680">
                  <a:extLst>
                    <a:ext uri="{9D8B030D-6E8A-4147-A177-3AD203B41FA5}">
                      <a16:colId xmlns:a16="http://schemas.microsoft.com/office/drawing/2014/main" val="1986166423"/>
                    </a:ext>
                  </a:extLst>
                </a:gridCol>
                <a:gridCol w="4099557">
                  <a:extLst>
                    <a:ext uri="{9D8B030D-6E8A-4147-A177-3AD203B41FA5}">
                      <a16:colId xmlns:a16="http://schemas.microsoft.com/office/drawing/2014/main" val="36671045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100" dirty="0"/>
                        <a:t>Data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Worst case time to insert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dirty="0"/>
                        <a:t>Worst case time to extract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6940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dirty="0"/>
                        <a:t>Unsorted Array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218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dirty="0"/>
                        <a:t>Unsorted Linked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532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dirty="0"/>
                        <a:t>Sorted Array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548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dirty="0"/>
                        <a:t>Sorted Linked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7379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dirty="0"/>
                        <a:t>Binary Search Tree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95905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5DC9A6B-441D-32AF-47B4-F4888F339B90}"/>
              </a:ext>
            </a:extLst>
          </p:cNvPr>
          <p:cNvSpPr txBox="1"/>
          <p:nvPr/>
        </p:nvSpPr>
        <p:spPr>
          <a:xfrm>
            <a:off x="838200" y="5852160"/>
            <a:ext cx="9707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 simplicity,  Assume we know the maximum size of the PQ in advance (otherwise we’d do an amortized analysis, but get the same answers…)</a:t>
            </a:r>
          </a:p>
        </p:txBody>
      </p:sp>
    </p:spTree>
    <p:extLst>
      <p:ext uri="{BB962C8B-B14F-4D97-AF65-F5344CB8AC3E}">
        <p14:creationId xmlns:p14="http://schemas.microsoft.com/office/powerpoint/2010/main" val="13189960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C6CB2-21FD-58F8-0744-75D5A27E3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Thinking through implementations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A5DE81BF-64A3-93DD-75E1-1B8B7ADAA44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06895746"/>
                  </p:ext>
                </p:extLst>
              </p:nvPr>
            </p:nvGraphicFramePr>
            <p:xfrm>
              <a:off x="838200" y="1825625"/>
              <a:ext cx="10515597" cy="2468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2636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378968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4099557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Worst case 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Worst case time to extract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119590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A5DE81BF-64A3-93DD-75E1-1B8B7ADAA44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06895746"/>
                  </p:ext>
                </p:extLst>
              </p:nvPr>
            </p:nvGraphicFramePr>
            <p:xfrm>
              <a:off x="838200" y="1825625"/>
              <a:ext cx="10515597" cy="2468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2636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378968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4099557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Worst case 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Worst case time to extract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110448" r="-108842" b="-432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110448" r="-594" b="-4328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207353" r="-108842" b="-3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207353" r="-594" b="-326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307353" r="-108842" b="-2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307353" r="-594" b="-226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413433" r="-108842" b="-1298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413433" r="-594" b="-1298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505882" r="-108842" b="-2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505882" r="-594" b="-279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1195905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0C7AD587-59D0-A1C8-89A2-1EC8852362D7}"/>
              </a:ext>
            </a:extLst>
          </p:cNvPr>
          <p:cNvSpPr txBox="1"/>
          <p:nvPr/>
        </p:nvSpPr>
        <p:spPr>
          <a:xfrm>
            <a:off x="838200" y="5852160"/>
            <a:ext cx="9707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 simplicity,  Assume we know the maximum size of the PQ in advance (otherwise we’d do an amortized analysis, but get the same answers…)</a:t>
            </a:r>
          </a:p>
        </p:txBody>
      </p:sp>
    </p:spTree>
    <p:extLst>
      <p:ext uri="{BB962C8B-B14F-4D97-AF65-F5344CB8AC3E}">
        <p14:creationId xmlns:p14="http://schemas.microsoft.com/office/powerpoint/2010/main" val="24142154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C6CB2-21FD-58F8-0744-75D5A27E3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Thinking through implementations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A5DE81BF-64A3-93DD-75E1-1B8B7ADAA44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513853333"/>
                  </p:ext>
                </p:extLst>
              </p:nvPr>
            </p:nvGraphicFramePr>
            <p:xfrm>
              <a:off x="838200" y="1825625"/>
              <a:ext cx="10515597" cy="2880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2636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378968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4099557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Worst case 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Worst case time to extract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119590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Heap</a:t>
                          </a:r>
                        </a:p>
                      </a:txBody>
                      <a:tcPr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unc>
                                      <m:funcPr>
                                        <m:ctrlPr>
                                          <a:rPr lang="en-US" sz="21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 sz="2100" b="0" i="0" smtClean="0">
                                            <a:latin typeface="Cambria Math" panose="02040503050406030204" pitchFamily="18" charset="0"/>
                                          </a:rPr>
                                          <m:t>log</m:t>
                                        </m:r>
                                      </m:fName>
                                      <m:e>
                                        <m:r>
                                          <a:rPr lang="en-US" sz="21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func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unc>
                                      <m:funcPr>
                                        <m:ctrlPr>
                                          <a:rPr lang="en-US" sz="21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 sz="2100" b="0" i="0" smtClean="0">
                                            <a:latin typeface="Cambria Math" panose="02040503050406030204" pitchFamily="18" charset="0"/>
                                          </a:rPr>
                                          <m:t>log</m:t>
                                        </m:r>
                                      </m:fName>
                                      <m:e>
                                        <m:r>
                                          <a:rPr lang="en-US" sz="21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func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0765175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A5DE81BF-64A3-93DD-75E1-1B8B7ADAA44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513853333"/>
                  </p:ext>
                </p:extLst>
              </p:nvPr>
            </p:nvGraphicFramePr>
            <p:xfrm>
              <a:off x="838200" y="1825625"/>
              <a:ext cx="10515597" cy="2880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2636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378968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4099557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Worst case 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Worst case time to extract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110448" r="-108842" b="-5343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110448" r="-594" b="-53432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207353" r="-108842" b="-4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207353" r="-594" b="-426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311940" r="-108842" b="-332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311940" r="-594" b="-3328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405882" r="-108842" b="-22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405882" r="-594" b="-2279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513433" r="-108842" b="-1313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513433" r="-594" b="-1313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11959055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Heap</a:t>
                          </a:r>
                        </a:p>
                      </a:txBody>
                      <a:tcPr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604412" r="-108842" b="-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604412" r="-594" b="-294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0765175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B5A04C30-28A0-45BD-0DCC-6FE722E39D48}"/>
              </a:ext>
            </a:extLst>
          </p:cNvPr>
          <p:cNvSpPr txBox="1"/>
          <p:nvPr/>
        </p:nvSpPr>
        <p:spPr>
          <a:xfrm>
            <a:off x="838200" y="5852160"/>
            <a:ext cx="9707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 simplicity,  Assume we know the maximum size of the PQ in advance (otherwise we’d do an amortized analysis, but get the same answers…)</a:t>
            </a:r>
          </a:p>
        </p:txBody>
      </p:sp>
    </p:spTree>
    <p:extLst>
      <p:ext uri="{BB962C8B-B14F-4D97-AF65-F5344CB8AC3E}">
        <p14:creationId xmlns:p14="http://schemas.microsoft.com/office/powerpoint/2010/main" val="39147098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67FF0-73B3-18E1-1353-1FC326B05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 for Heaps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FACA28-A63F-17B5-D7E2-8052BDD1DCC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Binary Trees:</a:t>
                </a:r>
              </a:p>
              <a:p>
                <a:pPr lvl="1"/>
                <a:r>
                  <a:rPr lang="en-US" dirty="0"/>
                  <a:t>The branching factor is 2</a:t>
                </a:r>
              </a:p>
              <a:p>
                <a:pPr lvl="1"/>
                <a:r>
                  <a:rPr lang="en-US" dirty="0"/>
                  <a:t>Every node has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dirty="0"/>
                  <a:t> 2 children</a:t>
                </a:r>
              </a:p>
              <a:p>
                <a:r>
                  <a:rPr lang="en-US" dirty="0"/>
                  <a:t>Complete Tree:</a:t>
                </a:r>
              </a:p>
              <a:p>
                <a:pPr lvl="1"/>
                <a:r>
                  <a:rPr lang="en-US" dirty="0"/>
                  <a:t>All “layers” are full, except the bottom</a:t>
                </a:r>
              </a:p>
              <a:p>
                <a:pPr lvl="1"/>
                <a:r>
                  <a:rPr lang="en-US" dirty="0"/>
                  <a:t>Bottom layer filled left-to-right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FACA28-A63F-17B5-D7E2-8052BDD1DC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745763F0-6769-2287-CC78-BCD511A25F3D}"/>
              </a:ext>
            </a:extLst>
          </p:cNvPr>
          <p:cNvGrpSpPr/>
          <p:nvPr/>
        </p:nvGrpSpPr>
        <p:grpSpPr>
          <a:xfrm>
            <a:off x="5161281" y="2808212"/>
            <a:ext cx="6934200" cy="3368751"/>
            <a:chOff x="2590801" y="2672070"/>
            <a:chExt cx="6934200" cy="33687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1F7E31A0-3D28-578F-5A14-F09AA762C56B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8E57D9C-90AC-1E4D-B4B2-6035E42D446F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B69181F-C6C8-0F25-3774-618748080A5E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C4E7A57F-281D-14D1-8FD1-B7676D989C3C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69DA9B6-1EB5-447B-ED91-6211BEDDA0F2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65DDE04-CC29-E791-DD6A-810566C87691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C1B6C2F-9FFB-4EEB-3096-46005109CDE9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F5AC253-EE0F-A59C-CD48-00D35FA98918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B694BE88-313B-BF69-CC7B-CDB41993619D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F5BEC51-2B81-F5B1-3172-D2C934522EE8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76CC7CC-AE23-0FD3-CE5F-8504F07C64B7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E5647F1-AB09-5E14-4D54-F9A40B1E0C28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7D23AFF-4086-7B95-E87D-F527D08A1AD3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D427BB4-6F03-67AA-C1CC-7E6FCA3D63F4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B0041F5-7180-BE30-B46A-30863B150E6E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952D87F-314D-CE71-4735-6CB05C141444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B2EEED4-A26A-7898-FCF1-C0AA68E4D5B5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763535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FA069-E0AF-EBEE-3120-4318DF25C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– Priority Queue Data Structure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CD4E4A-D376-CCD8-BF06-19D9E2D5051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Idea: We need to keep some ordering, but it doesn’t need to be entirely sorted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worst case for extract and insert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CD4E4A-D376-CCD8-BF06-19D9E2D5051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Group 29">
            <a:extLst>
              <a:ext uri="{FF2B5EF4-FFF2-40B4-BE49-F238E27FC236}">
                <a16:creationId xmlns:a16="http://schemas.microsoft.com/office/drawing/2014/main" id="{860A17D2-D1DC-EB90-0F1F-B576ACAA6D5B}"/>
              </a:ext>
            </a:extLst>
          </p:cNvPr>
          <p:cNvGrpSpPr/>
          <p:nvPr/>
        </p:nvGrpSpPr>
        <p:grpSpPr>
          <a:xfrm>
            <a:off x="5161281" y="2808212"/>
            <a:ext cx="6934200" cy="3368751"/>
            <a:chOff x="2590801" y="2672070"/>
            <a:chExt cx="6934200" cy="3368751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C0E16EF1-E0DE-F370-E581-946E72846104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45C3EBE-556C-5377-E6B8-DD961CEA7DFD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0B45233-474B-D142-219F-3E2B3AC692B9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E202AD5-FD55-ED1F-2E5A-AA6DE5FB534F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55CF38E-7DC0-6240-8663-B411669B6536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7F4CC478-74A8-998F-9A93-3856DF9C77CF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0E3CC96-BBE6-289E-ED25-7D583BF06E09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4DD672-6BA5-032B-AF77-D37A27D159F3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01B6D2E-E2AA-4C8C-1EAD-8C12D7FF3633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48F384-51C8-527F-7FB4-5BBB372B6677}"/>
                </a:ext>
              </a:extLst>
            </p:cNvPr>
            <p:cNvCxnSpPr>
              <a:cxnSpLocks/>
              <a:stCxn id="4" idx="3"/>
              <a:endCxn id="5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002DF07-0E13-B858-3BA7-5900F9516216}"/>
                </a:ext>
              </a:extLst>
            </p:cNvPr>
            <p:cNvCxnSpPr>
              <a:cxnSpLocks/>
              <a:stCxn id="4" idx="5"/>
              <a:endCxn id="6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184EDD4-811C-EDDD-E685-8BB995834CA3}"/>
                </a:ext>
              </a:extLst>
            </p:cNvPr>
            <p:cNvCxnSpPr>
              <a:stCxn id="8" idx="1"/>
              <a:endCxn id="5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D010E68-C147-D53D-76FA-0AC012CD9A6F}"/>
                </a:ext>
              </a:extLst>
            </p:cNvPr>
            <p:cNvCxnSpPr>
              <a:stCxn id="7" idx="7"/>
              <a:endCxn id="5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C35A445-FC36-61C2-4F6B-88DF180C943C}"/>
                </a:ext>
              </a:extLst>
            </p:cNvPr>
            <p:cNvCxnSpPr>
              <a:stCxn id="12" idx="0"/>
              <a:endCxn id="7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6173BE8-0C63-61AC-C82D-DA0736EC7C33}"/>
                </a:ext>
              </a:extLst>
            </p:cNvPr>
            <p:cNvCxnSpPr>
              <a:stCxn id="11" idx="0"/>
              <a:endCxn id="7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859FA23-DDB5-C437-52D4-C8687D34BF71}"/>
                </a:ext>
              </a:extLst>
            </p:cNvPr>
            <p:cNvCxnSpPr>
              <a:stCxn id="9" idx="7"/>
              <a:endCxn id="6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F0309B5-D192-7F29-3E8C-A9BE86027085}"/>
                </a:ext>
              </a:extLst>
            </p:cNvPr>
            <p:cNvCxnSpPr>
              <a:stCxn id="10" idx="1"/>
              <a:endCxn id="6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20727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FA069-E0AF-EBEE-3120-4318DF25C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– Priority Queue Data Structure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CD4E4A-D376-CCD8-BF06-19D9E2D5051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Idea: We need to keep some ordering, but it doesn’t need to be entirely sorted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worst case for extract and insert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CD4E4A-D376-CCD8-BF06-19D9E2D5051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Group 29">
            <a:extLst>
              <a:ext uri="{FF2B5EF4-FFF2-40B4-BE49-F238E27FC236}">
                <a16:creationId xmlns:a16="http://schemas.microsoft.com/office/drawing/2014/main" id="{860A17D2-D1DC-EB90-0F1F-B576ACAA6D5B}"/>
              </a:ext>
            </a:extLst>
          </p:cNvPr>
          <p:cNvGrpSpPr/>
          <p:nvPr/>
        </p:nvGrpSpPr>
        <p:grpSpPr>
          <a:xfrm>
            <a:off x="5161281" y="2830993"/>
            <a:ext cx="6934200" cy="3661882"/>
            <a:chOff x="2590801" y="2672070"/>
            <a:chExt cx="6934200" cy="3661882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C0E16EF1-E0DE-F370-E581-946E72846104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45C3EBE-556C-5377-E6B8-DD961CEA7DFD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0B45233-474B-D142-219F-3E2B3AC692B9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E202AD5-FD55-ED1F-2E5A-AA6DE5FB534F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55CF38E-7DC0-6240-8663-B411669B6536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7F4CC478-74A8-998F-9A93-3856DF9C77CF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0E3CC96-BBE6-289E-ED25-7D583BF06E09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4DD672-6BA5-032B-AF77-D37A27D159F3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01B6D2E-E2AA-4C8C-1EAD-8C12D7FF3633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48F384-51C8-527F-7FB4-5BBB372B6677}"/>
                </a:ext>
              </a:extLst>
            </p:cNvPr>
            <p:cNvCxnSpPr>
              <a:cxnSpLocks/>
              <a:stCxn id="4" idx="3"/>
              <a:endCxn id="5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002DF07-0E13-B858-3BA7-5900F9516216}"/>
                </a:ext>
              </a:extLst>
            </p:cNvPr>
            <p:cNvCxnSpPr>
              <a:cxnSpLocks/>
              <a:stCxn id="4" idx="5"/>
              <a:endCxn id="6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184EDD4-811C-EDDD-E685-8BB995834CA3}"/>
                </a:ext>
              </a:extLst>
            </p:cNvPr>
            <p:cNvCxnSpPr>
              <a:stCxn id="8" idx="1"/>
              <a:endCxn id="5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D010E68-C147-D53D-76FA-0AC012CD9A6F}"/>
                </a:ext>
              </a:extLst>
            </p:cNvPr>
            <p:cNvCxnSpPr>
              <a:stCxn id="7" idx="7"/>
              <a:endCxn id="5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C35A445-FC36-61C2-4F6B-88DF180C943C}"/>
                </a:ext>
              </a:extLst>
            </p:cNvPr>
            <p:cNvCxnSpPr>
              <a:stCxn id="12" idx="0"/>
              <a:endCxn id="7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6173BE8-0C63-61AC-C82D-DA0736EC7C33}"/>
                </a:ext>
              </a:extLst>
            </p:cNvPr>
            <p:cNvCxnSpPr>
              <a:stCxn id="11" idx="0"/>
              <a:endCxn id="7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859FA23-DDB5-C437-52D4-C8687D34BF71}"/>
                </a:ext>
              </a:extLst>
            </p:cNvPr>
            <p:cNvCxnSpPr>
              <a:stCxn id="9" idx="7"/>
              <a:endCxn id="6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F0309B5-D192-7F29-3E8C-A9BE86027085}"/>
                </a:ext>
              </a:extLst>
            </p:cNvPr>
            <p:cNvCxnSpPr>
              <a:stCxn id="10" idx="1"/>
              <a:endCxn id="6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0A1E5C5-FE3E-3837-A400-EDD1180798EE}"/>
                </a:ext>
              </a:extLst>
            </p:cNvPr>
            <p:cNvSpPr txBox="1"/>
            <p:nvPr/>
          </p:nvSpPr>
          <p:spPr>
            <a:xfrm>
              <a:off x="6190049" y="337129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4072A56-BB76-64EE-AA55-B0C0AAAAE0F0}"/>
                </a:ext>
              </a:extLst>
            </p:cNvPr>
            <p:cNvSpPr txBox="1"/>
            <p:nvPr/>
          </p:nvSpPr>
          <p:spPr>
            <a:xfrm>
              <a:off x="4384195" y="437709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2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7B72FD9-D516-7B60-38F9-5A60DDD667CF}"/>
                </a:ext>
              </a:extLst>
            </p:cNvPr>
            <p:cNvSpPr txBox="1"/>
            <p:nvPr/>
          </p:nvSpPr>
          <p:spPr>
            <a:xfrm>
              <a:off x="8051693" y="431669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3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07146A6-09EE-669E-CAE9-E5870BEA6B4B}"/>
                </a:ext>
              </a:extLst>
            </p:cNvPr>
            <p:cNvSpPr txBox="1"/>
            <p:nvPr/>
          </p:nvSpPr>
          <p:spPr>
            <a:xfrm>
              <a:off x="3352081" y="50715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4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18CFD0E-B361-7654-43E5-3351750EFDA2}"/>
                </a:ext>
              </a:extLst>
            </p:cNvPr>
            <p:cNvSpPr txBox="1"/>
            <p:nvPr/>
          </p:nvSpPr>
          <p:spPr>
            <a:xfrm>
              <a:off x="7122005" y="501267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6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66F9792-C108-987E-92D6-692460A8FA7A}"/>
                </a:ext>
              </a:extLst>
            </p:cNvPr>
            <p:cNvSpPr txBox="1"/>
            <p:nvPr/>
          </p:nvSpPr>
          <p:spPr>
            <a:xfrm>
              <a:off x="5404400" y="510890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5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447EA02-4AEF-AD39-4C20-AAFE81249FFE}"/>
                </a:ext>
              </a:extLst>
            </p:cNvPr>
            <p:cNvSpPr txBox="1"/>
            <p:nvPr/>
          </p:nvSpPr>
          <p:spPr>
            <a:xfrm>
              <a:off x="9030118" y="503006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7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1B3F467-768F-E74D-FDE0-C031AB68DF49}"/>
                </a:ext>
              </a:extLst>
            </p:cNvPr>
            <p:cNvSpPr txBox="1"/>
            <p:nvPr/>
          </p:nvSpPr>
          <p:spPr>
            <a:xfrm>
              <a:off x="2783996" y="59646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8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91939BE-D44A-6B91-F264-505B9FEB6EDB}"/>
                </a:ext>
              </a:extLst>
            </p:cNvPr>
            <p:cNvSpPr txBox="1"/>
            <p:nvPr/>
          </p:nvSpPr>
          <p:spPr>
            <a:xfrm>
              <a:off x="3920467" y="59646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13718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A206E-E4F0-F25D-7FB9-EC12CCD00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18C1EDC-77CF-F245-8CDE-E3968F223C8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What is the maximum number of total nodes in a binary tree of height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?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If I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nodes in a binary tree, what is its minimum height?</a:t>
                </a:r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>
                    <a:solidFill>
                      <a:srgbClr val="FF0000"/>
                    </a:solidFill>
                  </a:rPr>
                  <a:t>Heap Idea:</a:t>
                </a: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values are inserted into a complete tree, the height will be roughly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b="0" dirty="0">
                  <a:solidFill>
                    <a:srgbClr val="FF0000"/>
                  </a:solidFill>
                </a:endParaRP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</a:rPr>
                  <a:t>Ensure each insert and extract requires just one “trip” from root to leaf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18C1EDC-77CF-F245-8CDE-E3968F223C8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b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8902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0BF59-083A-CA08-93EA-90DDC967B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(Min) Heap Data Structure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A97669B-CBB0-4757-983B-3F44485761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Keep items in a complete binary tree</a:t>
                </a:r>
              </a:p>
              <a:p>
                <a:r>
                  <a:rPr lang="en-US" dirty="0"/>
                  <a:t>Maintain the “(Min) Heap Property” of the tree</a:t>
                </a:r>
              </a:p>
              <a:p>
                <a:pPr lvl="1"/>
                <a:r>
                  <a:rPr lang="en-US" dirty="0"/>
                  <a:t>Every node’s priority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dirty="0"/>
                  <a:t> its children’s priority</a:t>
                </a:r>
              </a:p>
              <a:p>
                <a:pPr lvl="1"/>
                <a:r>
                  <a:rPr lang="en-US" sz="2000" dirty="0"/>
                  <a:t>Max Heap Property: every node’s priority is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000" dirty="0"/>
                  <a:t> its children</a:t>
                </a:r>
                <a:endParaRPr lang="en-US" dirty="0"/>
              </a:p>
              <a:p>
                <a:r>
                  <a:rPr lang="en-US" dirty="0"/>
                  <a:t>Where is the min?</a:t>
                </a:r>
              </a:p>
              <a:p>
                <a:r>
                  <a:rPr lang="en-US" dirty="0"/>
                  <a:t>How do I insert?</a:t>
                </a:r>
              </a:p>
              <a:p>
                <a:r>
                  <a:rPr lang="en-US" dirty="0"/>
                  <a:t>How do I extract?</a:t>
                </a:r>
              </a:p>
              <a:p>
                <a:r>
                  <a:rPr lang="en-US" dirty="0"/>
                  <a:t>How to do it in Java?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A97669B-CBB0-4757-983B-3F44485761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58AE6CBA-AB2F-80B2-02B0-F3E0F80B5682}"/>
              </a:ext>
            </a:extLst>
          </p:cNvPr>
          <p:cNvGrpSpPr/>
          <p:nvPr/>
        </p:nvGrpSpPr>
        <p:grpSpPr>
          <a:xfrm>
            <a:off x="5161281" y="2808212"/>
            <a:ext cx="6934200" cy="3368751"/>
            <a:chOff x="2590801" y="2672070"/>
            <a:chExt cx="6934200" cy="33687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C35D44B-7628-E1CA-355C-F1502458AAFF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06D75F0-1F90-45CD-3466-F0D3151331C2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5428839-BA2F-B30D-94E5-826514CC6F90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AAF1CD9-D7B0-1F23-5F0D-1AE7356B4063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A3A9B3C-DD7B-FA7F-8066-BF8EDE5C6C0E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4A5175A-FD0A-6371-2F1B-DB3E686ECC8D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A33B652-75C8-B0DA-13BD-38B23E9E57B2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36E5ACF-446B-CD24-C4B1-D4CCCBEFC8B9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628E15AD-EBCB-3F3E-9454-F62DC58673EF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474545E-8779-A2D5-CC1E-916D83DAFEC0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C832117-1D91-EA54-AA48-D42D50B6E77D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216AEFE-FACF-94D3-2B06-267CC376A70D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F51E84C-C241-3587-EEAA-D44DCC6EB670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2F6055D-B72C-64B7-C5B6-16DED3B88937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820EC72-600D-B503-2BA3-2F770786B564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E5B7A2E-C48F-13F0-EC5F-40C151CCB2C5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6A696EE-72D9-D0B0-C82B-CF1F4D5D6426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8341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66A6-036F-846E-F4AC-15AAFD0EA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AC8BB0-49B0-7D5E-92DD-CF544CC7D6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23" y="1829365"/>
            <a:ext cx="12096954" cy="374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846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542A1-F3AE-5E9B-5D67-C317DC466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Running Times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2410524-FA66-B677-DB0A-E879D6F9F8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Suppose I have these algorithms, all of which have the same input/output behavior:</a:t>
                </a:r>
              </a:p>
              <a:p>
                <a:pPr lvl="1"/>
                <a:r>
                  <a:rPr lang="en-US" dirty="0"/>
                  <a:t>Algorithm A’s worst case running time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+900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Algorithm B’s worst case running time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−50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Algorithm C’s worst case running time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Which algorithm is best?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2410524-FA66-B677-DB0A-E879D6F9F8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0258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721600" y="1676400"/>
                <a:ext cx="23730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r>
                        <a:rPr lang="en-US" sz="2400" b="0" i="1" smtClean="0">
                          <a:latin typeface="Cambria Math"/>
                        </a:rPr>
                        <m:t>(</m:t>
                      </m:r>
                      <m:r>
                        <a:rPr lang="en-US" sz="2400" b="0" i="1" smtClean="0">
                          <a:latin typeface="Cambria Math"/>
                        </a:rPr>
                        <m:t>𝑛</m:t>
                      </m:r>
                      <m:r>
                        <a:rPr lang="en-US" sz="2400" b="0" i="1" smtClean="0">
                          <a:latin typeface="Cambria Math"/>
                        </a:rPr>
                        <m:t>)=</m:t>
                      </m:r>
                      <m:r>
                        <a:rPr lang="en-US" sz="2400" b="0" i="1" smtClean="0">
                          <a:latin typeface="Cambria Math"/>
                        </a:rPr>
                        <m:t>𝑂</m:t>
                      </m:r>
                      <m:r>
                        <a:rPr lang="en-US" sz="2400" b="0" i="1" smtClean="0">
                          <a:latin typeface="Cambria Math"/>
                        </a:rPr>
                        <m:t>(</m:t>
                      </m:r>
                      <m:r>
                        <a:rPr lang="en-US" sz="2400" b="0" i="1" smtClean="0">
                          <a:latin typeface="Cambria Math"/>
                        </a:rPr>
                        <m:t>𝑔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1600" y="1676400"/>
                <a:ext cx="2373022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514" r="-514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735490" y="2438400"/>
                <a:ext cx="235750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r>
                        <a:rPr lang="en-US" sz="2400" b="0" i="1" smtClean="0">
                          <a:latin typeface="Cambria Math"/>
                        </a:rPr>
                        <m:t>(</m:t>
                      </m:r>
                      <m:r>
                        <a:rPr lang="en-US" sz="2400" b="0" i="1" smtClean="0">
                          <a:latin typeface="Cambria Math"/>
                        </a:rPr>
                        <m:t>𝑛</m:t>
                      </m:r>
                      <m:r>
                        <a:rPr lang="en-US" sz="2400" b="0" i="1" smtClean="0">
                          <a:latin typeface="Cambria Math"/>
                        </a:rPr>
                        <m:t>)=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Θ</m:t>
                      </m:r>
                      <m:r>
                        <a:rPr lang="en-US" sz="2400" b="0" i="1" smtClean="0">
                          <a:latin typeface="Cambria Math"/>
                        </a:rPr>
                        <m:t>(</m:t>
                      </m:r>
                      <m:r>
                        <a:rPr lang="en-US" sz="2400" b="0" i="1" smtClean="0">
                          <a:latin typeface="Cambria Math"/>
                        </a:rPr>
                        <m:t>𝑔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5490" y="2438400"/>
                <a:ext cx="2357505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517" r="-258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719381" y="3195935"/>
                <a:ext cx="23655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r>
                        <a:rPr lang="en-US" sz="2400" b="0" i="1" smtClean="0">
                          <a:latin typeface="Cambria Math"/>
                        </a:rPr>
                        <m:t>(</m:t>
                      </m:r>
                      <m:r>
                        <a:rPr lang="en-US" sz="2400" b="0" i="1" smtClean="0">
                          <a:latin typeface="Cambria Math"/>
                        </a:rPr>
                        <m:t>𝑛</m:t>
                      </m:r>
                      <m:r>
                        <a:rPr lang="en-US" sz="2400" b="0" i="1" smtClean="0">
                          <a:latin typeface="Cambria Math"/>
                        </a:rPr>
                        <m:t>)=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Ω</m:t>
                      </m:r>
                      <m:r>
                        <a:rPr lang="en-US" sz="2400" b="0" i="1" smtClean="0">
                          <a:latin typeface="Cambria Math"/>
                        </a:rPr>
                        <m:t>(</m:t>
                      </m:r>
                      <m:r>
                        <a:rPr lang="en-US" sz="2400" b="0" i="1" smtClean="0">
                          <a:latin typeface="Cambria Math"/>
                        </a:rPr>
                        <m:t>𝑔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9381" y="3195935"/>
                <a:ext cx="2365519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258" r="-515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990"/>
          <a:stretch/>
        </p:blipFill>
        <p:spPr bwMode="auto">
          <a:xfrm>
            <a:off x="821900" y="640875"/>
            <a:ext cx="6884343" cy="5640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6386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Asymptotic 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The </a:t>
                </a:r>
                <a:r>
                  <a:rPr lang="en-US" b="1" dirty="0"/>
                  <a:t>set of functions</a:t>
                </a:r>
                <a:r>
                  <a:rPr lang="en-US" dirty="0"/>
                  <a:t> with asymptotic behavior less than or equal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>
                    <a:solidFill>
                      <a:srgbClr val="FF33CC"/>
                    </a:solidFill>
                  </a:rPr>
                  <a:t>Upper-bounded </a:t>
                </a:r>
                <a:r>
                  <a:rPr lang="en-US" dirty="0"/>
                  <a:t>by a constant times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𝑔</m:t>
                    </m:r>
                  </m:oMath>
                </a14:m>
                <a:r>
                  <a:rPr lang="en-US" dirty="0"/>
                  <a:t> for large enough values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endParaRPr lang="en-US" b="0" i="1" dirty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≡∃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&gt;0. ∃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&gt;0. 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Ω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the </a:t>
                </a:r>
                <a:r>
                  <a:rPr lang="en-US" b="1" dirty="0"/>
                  <a:t>set of functions</a:t>
                </a:r>
                <a:r>
                  <a:rPr lang="en-US" dirty="0"/>
                  <a:t> with asymptotic behavior greater than or equal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>
                    <a:solidFill>
                      <a:srgbClr val="FF33CC"/>
                    </a:solidFill>
                  </a:rPr>
                  <a:t>Lower-bounded </a:t>
                </a:r>
                <a:r>
                  <a:rPr lang="en-US" dirty="0"/>
                  <a:t>by a constant times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𝑔</m:t>
                    </m:r>
                  </m:oMath>
                </a14:m>
                <a:r>
                  <a:rPr lang="en-US" dirty="0"/>
                  <a:t> for large enough values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𝑛</m:t>
                    </m:r>
                  </m:oMath>
                </a14:m>
                <a:endParaRPr lang="en-US" i="1" dirty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≡∃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&gt;0. ∃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&gt;0. ∀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𝑔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“</a:t>
                </a:r>
                <a:r>
                  <a:rPr lang="en-US" dirty="0">
                    <a:solidFill>
                      <a:srgbClr val="FF33CC"/>
                    </a:solidFill>
                  </a:rPr>
                  <a:t>Tightly</a:t>
                </a:r>
                <a:r>
                  <a:rPr lang="en-US" dirty="0"/>
                  <a:t>” within constant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𝑔</m:t>
                    </m:r>
                  </m:oMath>
                </a14:m>
                <a:r>
                  <a:rPr lang="en-US" dirty="0"/>
                  <a:t> for large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𝑛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Ω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𝑔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/>
                      </a:rPr>
                      <m:t>∩</m:t>
                    </m:r>
                    <m:r>
                      <a:rPr lang="en-US" i="1">
                        <a:latin typeface="Cambria Math"/>
                      </a:rPr>
                      <m:t>𝑂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2895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Asymptotic Notation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874837"/>
                <a:ext cx="10972800" cy="4525963"/>
              </a:xfrm>
            </p:spPr>
            <p:txBody>
              <a:bodyPr anchor="t"/>
              <a:lstStyle/>
              <a:p>
                <a:r>
                  <a:rPr lang="en-US" dirty="0"/>
                  <a:t>Show: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+100</m:t>
                    </m:r>
                    <m:r>
                      <a:rPr lang="en-US" b="0" i="1" smtClean="0">
                        <a:latin typeface="Cambria Math"/>
                      </a:rPr>
                      <m:t>∈</m:t>
                    </m:r>
                    <m:r>
                      <a:rPr lang="en-US" b="0" i="1" smtClean="0"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b="1" dirty="0"/>
                  <a:t>Technique: </a:t>
                </a:r>
                <a:r>
                  <a:rPr lang="en-US" dirty="0"/>
                  <a:t>find values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. 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+100≤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r>
                  <a:rPr lang="en-US" b="1" dirty="0"/>
                  <a:t>Scratch work: 	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874837"/>
                <a:ext cx="10972800" cy="4525963"/>
              </a:xfrm>
              <a:blipFill>
                <a:blip r:embed="rId2"/>
                <a:stretch>
                  <a:fillRect l="-1000" t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9778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Asymptotic Notation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874837"/>
                <a:ext cx="10972800" cy="4525963"/>
              </a:xfrm>
            </p:spPr>
            <p:txBody>
              <a:bodyPr anchor="t"/>
              <a:lstStyle/>
              <a:p>
                <a:r>
                  <a:rPr lang="en-US" dirty="0"/>
                  <a:t>Show: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+100</m:t>
                    </m:r>
                    <m:r>
                      <a:rPr lang="en-US" b="0" i="1" smtClean="0">
                        <a:latin typeface="Cambria Math"/>
                      </a:rPr>
                      <m:t>∈</m:t>
                    </m:r>
                    <m:r>
                      <a:rPr lang="en-US" b="0" i="1" smtClean="0"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b="1" dirty="0"/>
                  <a:t>Technique: </a:t>
                </a:r>
                <a:r>
                  <a:rPr lang="en-US" dirty="0"/>
                  <a:t>find values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. 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+100≤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r>
                  <a:rPr lang="en-US" b="1" dirty="0"/>
                  <a:t>Proof: 	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874837"/>
                <a:ext cx="10972800" cy="4525963"/>
              </a:xfrm>
              <a:blipFill>
                <a:blip r:embed="rId2"/>
                <a:stretch>
                  <a:fillRect l="-1000" t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3779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Asymptotic Notation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874837"/>
                <a:ext cx="11430000" cy="4525963"/>
              </a:xfrm>
            </p:spPr>
            <p:txBody>
              <a:bodyPr anchor="t"/>
              <a:lstStyle/>
              <a:p>
                <a:r>
                  <a:rPr lang="en-US" dirty="0"/>
                  <a:t>Show: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13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 panose="02040503050406030204" pitchFamily="18" charset="0"/>
                      </a:rPr>
                      <m:t>−50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1" smtClean="0">
                        <a:latin typeface="Cambria Math"/>
                      </a:rPr>
                      <m:t>∈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b="1" dirty="0"/>
                  <a:t>Technique: </a:t>
                </a:r>
                <a:r>
                  <a:rPr lang="en-US" dirty="0"/>
                  <a:t>find values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. 13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−50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r>
                  <a:rPr lang="en-US" b="1" dirty="0"/>
                  <a:t>Scratch work:</a:t>
                </a:r>
              </a:p>
              <a:p>
                <a:pPr lvl="2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874837"/>
                <a:ext cx="11430000" cy="4525963"/>
              </a:xfrm>
              <a:blipFill>
                <a:blip r:embed="rId2"/>
                <a:stretch>
                  <a:fillRect l="-960" t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1675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9800</TotalTime>
  <Words>1711</Words>
  <Application>Microsoft Office PowerPoint</Application>
  <PresentationFormat>Widescreen</PresentationFormat>
  <Paragraphs>269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Calibri Light</vt:lpstr>
      <vt:lpstr>Cambria Math</vt:lpstr>
      <vt:lpstr>Calibri</vt:lpstr>
      <vt:lpstr>Arial</vt:lpstr>
      <vt:lpstr>Office Theme</vt:lpstr>
      <vt:lpstr>CSE 332 Winter 2026 Lecture 4: Algorithm Analysis and Priority Queues</vt:lpstr>
      <vt:lpstr>Goals for Algorithm Analysis</vt:lpstr>
      <vt:lpstr>Comparing</vt:lpstr>
      <vt:lpstr>Comparing Running Times</vt:lpstr>
      <vt:lpstr>PowerPoint Presentation</vt:lpstr>
      <vt:lpstr>Asymptotic Notation</vt:lpstr>
      <vt:lpstr>Asymptotic Notation Example</vt:lpstr>
      <vt:lpstr>Asymptotic Notation Example</vt:lpstr>
      <vt:lpstr>Asymptotic Notation Example</vt:lpstr>
      <vt:lpstr>Asymptotic Notation Example</vt:lpstr>
      <vt:lpstr>Asymptotic Notation Example</vt:lpstr>
      <vt:lpstr>Asymptotic Notation Example</vt:lpstr>
      <vt:lpstr>Gaining Intuition</vt:lpstr>
      <vt:lpstr>More Examples</vt:lpstr>
      <vt:lpstr>Common Categories</vt:lpstr>
      <vt:lpstr>ADT: Queue</vt:lpstr>
      <vt:lpstr>ADT: Priority Queue</vt:lpstr>
      <vt:lpstr>Priority Queue, example</vt:lpstr>
      <vt:lpstr>Priority Queue, example</vt:lpstr>
      <vt:lpstr>Applications?</vt:lpstr>
      <vt:lpstr>Thinking through implementations</vt:lpstr>
      <vt:lpstr>Thinking through implementations</vt:lpstr>
      <vt:lpstr>Thinking through implementations</vt:lpstr>
      <vt:lpstr>Trees for Heaps</vt:lpstr>
      <vt:lpstr>Heap – Priority Queue Data Structure</vt:lpstr>
      <vt:lpstr>Heap – Priority Queue Data Structure</vt:lpstr>
      <vt:lpstr>Challenge!</vt:lpstr>
      <vt:lpstr>(Min) Heap Data Structure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332 Autumn 2023 Lecture 1: Intro to ADTs, Stacks, Queues</dc:title>
  <dc:creator>Nathan Brunelle</dc:creator>
  <cp:lastModifiedBy>Nathan Brunelle</cp:lastModifiedBy>
  <cp:revision>63</cp:revision>
  <dcterms:created xsi:type="dcterms:W3CDTF">2023-09-26T20:08:20Z</dcterms:created>
  <dcterms:modified xsi:type="dcterms:W3CDTF">2026-01-12T22:58:11Z</dcterms:modified>
</cp:coreProperties>
</file>