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434" r:id="rId3"/>
    <p:sldId id="443" r:id="rId4"/>
    <p:sldId id="444" r:id="rId5"/>
    <p:sldId id="437" r:id="rId6"/>
    <p:sldId id="438" r:id="rId7"/>
    <p:sldId id="439" r:id="rId8"/>
    <p:sldId id="435" r:id="rId9"/>
    <p:sldId id="440" r:id="rId10"/>
    <p:sldId id="436" r:id="rId11"/>
    <p:sldId id="804" r:id="rId12"/>
    <p:sldId id="781" r:id="rId13"/>
    <p:sldId id="782" r:id="rId14"/>
    <p:sldId id="783" r:id="rId15"/>
    <p:sldId id="784" r:id="rId16"/>
    <p:sldId id="785" r:id="rId17"/>
    <p:sldId id="786" r:id="rId18"/>
    <p:sldId id="787" r:id="rId19"/>
    <p:sldId id="797" r:id="rId20"/>
    <p:sldId id="798" r:id="rId21"/>
    <p:sldId id="799" r:id="rId22"/>
    <p:sldId id="972" r:id="rId23"/>
    <p:sldId id="800" r:id="rId24"/>
    <p:sldId id="801" r:id="rId25"/>
    <p:sldId id="803" r:id="rId26"/>
  </p:sldIdLst>
  <p:sldSz cx="12192000" cy="6858000"/>
  <p:notesSz cx="6858000" cy="9144000"/>
  <p:embeddedFontLs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00FF"/>
    <a:srgbClr val="BFEBFB"/>
    <a:srgbClr val="00B0F0"/>
    <a:srgbClr val="FF9900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7CB2-66CB-454F-85D3-19EE1B79E95D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7D9C-F8C9-4B2B-A91A-E477EB70C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3E60-FD95-4497-88D9-64D62C2E6A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5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578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md.edu/users/gasarch/BLOGPAPERS/pollpaper3.pd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332 Winter 2026</a:t>
            </a:r>
            <a:br>
              <a:rPr lang="en-US" dirty="0"/>
            </a:br>
            <a:r>
              <a:rPr lang="en-US" dirty="0"/>
              <a:t>Lecture 27: </a:t>
            </a:r>
            <a:r>
              <a:rPr lang="en-US"/>
              <a:t>Five Worlds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3-SAT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3-CNF formula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variables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clauses, try all combinations of True/False, check to see if any combinations evaluate to True.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44" t="-2426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41DC-06A0-E80B-F65B-86FA6E88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ideas related to P and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14756-45DB-148D-611C-D8C978CFAE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54863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One-Way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is a one-way function provided that there is an algorithm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polynomial time,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requires exponential time</a:t>
                </a:r>
              </a:p>
              <a:p>
                <a:pPr lvl="1"/>
                <a:r>
                  <a:rPr lang="en-US" dirty="0"/>
                  <a:t>Note that 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belongs to NP</a:t>
                </a:r>
              </a:p>
              <a:p>
                <a:pPr lvl="2"/>
                <a:r>
                  <a:rPr lang="en-US" dirty="0"/>
                  <a:t>To verify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Public Key Cryptography</a:t>
                </a:r>
              </a:p>
              <a:p>
                <a:pPr lvl="1"/>
                <a:r>
                  <a:rPr lang="en-US" dirty="0"/>
                  <a:t>Two keys: public key, private key</a:t>
                </a:r>
              </a:p>
              <a:p>
                <a:pPr lvl="1"/>
                <a:r>
                  <a:rPr lang="en-US" dirty="0"/>
                  <a:t>To encrypt a message: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𝑝𝑢𝑏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polynomial time</a:t>
                </a:r>
              </a:p>
              <a:p>
                <a:pPr lvl="1"/>
                <a:r>
                  <a:rPr lang="en-US" dirty="0"/>
                  <a:t>To decrypt a ciphertext: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𝑝𝑟𝑖𝑣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polynomial time</a:t>
                </a:r>
              </a:p>
              <a:p>
                <a:pPr lvl="1"/>
                <a:r>
                  <a:rPr lang="en-US" dirty="0"/>
                  <a:t>If you don’t know the private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requires exponential time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𝑝𝑢𝑏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we need to be a one-way function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14756-45DB-148D-611C-D8C978CFAE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5486399"/>
              </a:xfrm>
              <a:blipFill>
                <a:blip r:embed="rId2"/>
                <a:stretch>
                  <a:fillRect l="-1000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329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dirty="0" err="1"/>
              <a:t>Impagliazzo’s</a:t>
            </a:r>
            <a:r>
              <a:rPr lang="en-US" sz="4000" dirty="0"/>
              <a:t> 5 Worlds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1295400" y="1099067"/>
            <a:ext cx="1051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Describes what computer science might look like depending on how certain open questions are answered.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err="1"/>
              <a:t>Algorithmica</a:t>
            </a:r>
            <a:endParaRPr lang="en-US" sz="3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err="1"/>
              <a:t>Heuristica</a:t>
            </a:r>
            <a:endParaRPr lang="en-US" sz="3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err="1"/>
              <a:t>Pessiland</a:t>
            </a:r>
            <a:endParaRPr lang="en-US" sz="3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err="1"/>
              <a:t>Minicrypt</a:t>
            </a:r>
            <a:endParaRPr lang="en-US" sz="3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 err="1"/>
              <a:t>Cryptomania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30107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9138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dirty="0"/>
              <a:t>Gauss vs. </a:t>
            </a:r>
            <a:r>
              <a:rPr lang="en-US" sz="4000" dirty="0" err="1"/>
              <a:t>Büttner</a:t>
            </a:r>
            <a:endParaRPr lang="en-US" sz="40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152400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762000"/>
            <a:ext cx="10744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err="1"/>
              <a:t>Büttner’s</a:t>
            </a:r>
            <a:r>
              <a:rPr lang="en-US" sz="2400" dirty="0"/>
              <a:t> goal: embarrass Gauss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/>
              <a:t>Come up with a problem which Gauss finds difficult but </a:t>
            </a:r>
            <a:r>
              <a:rPr lang="en-US" sz="2400" dirty="0" err="1"/>
              <a:t>Büttner</a:t>
            </a:r>
            <a:r>
              <a:rPr lang="en-US" sz="2400" dirty="0"/>
              <a:t> can solve quickly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Come up with a 3-CNF formula and a satisfying assignment together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Give the formula to Gauss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When Gauss is stumped show the satisfying assignment</a:t>
            </a:r>
          </a:p>
        </p:txBody>
      </p:sp>
      <p:pic>
        <p:nvPicPr>
          <p:cNvPr id="7" name="Picture 2" descr="Carl Friedrich Ga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064" y="3200400"/>
            <a:ext cx="261681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 err="1"/>
              <a:t>Algorithmica</a:t>
            </a:r>
            <a:endParaRPr lang="en-US" sz="40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304800" y="838200"/>
            <a:ext cx="1173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P=NP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NP problems solvable efficiently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Gauss can quickly find the solution to </a:t>
            </a:r>
            <a:r>
              <a:rPr lang="en-US" sz="3000" dirty="0" err="1"/>
              <a:t>Buttner’s</a:t>
            </a:r>
            <a:r>
              <a:rPr lang="en-US" sz="3000" dirty="0"/>
              <a:t> problem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Gauss is not embarrassed – he can solve any problem </a:t>
            </a:r>
            <a:r>
              <a:rPr lang="en-US" sz="3000" dirty="0" err="1"/>
              <a:t>Buttner</a:t>
            </a:r>
            <a:r>
              <a:rPr lang="en-US" sz="3000" dirty="0"/>
              <a:t> gives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725425"/>
            <a:ext cx="34903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VLSI Design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Strong AI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Cure for cancer?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1204" y="3720266"/>
            <a:ext cx="28769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Disadvantages: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No privacy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Computers take over</a:t>
            </a:r>
          </a:p>
        </p:txBody>
      </p:sp>
      <p:pic>
        <p:nvPicPr>
          <p:cNvPr id="9" name="Picture 2" descr="http://upload.wikimedia.org/wikipedia/commons/thumb/f/f6/HAL9000.svg/2000px-HAL9000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553" y="217510"/>
            <a:ext cx="1722448" cy="17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static.ddmcdn.com/gif/blogs/6a00d8341bf67c53ef0147e2a2c381970b-800w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191000"/>
            <a:ext cx="2758665" cy="222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3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 err="1"/>
              <a:t>Heuristica</a:t>
            </a:r>
            <a:endParaRPr lang="en-US" sz="40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385512" y="734124"/>
            <a:ext cx="113492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P≠NP in worst case, P=NP on average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Time to come up with a problem ≈ time to solve it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 err="1"/>
              <a:t>Büttner</a:t>
            </a:r>
            <a:r>
              <a:rPr lang="en-US" sz="3000" dirty="0"/>
              <a:t> can give hard problems, but it’s hard to find them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Gauss is not embarrassed – Most formulas </a:t>
            </a:r>
            <a:r>
              <a:rPr lang="en-US" sz="3000" dirty="0" err="1"/>
              <a:t>Buttner</a:t>
            </a:r>
            <a:r>
              <a:rPr lang="en-US" sz="3000" dirty="0"/>
              <a:t> gives are easy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813932" y="3538665"/>
            <a:ext cx="3634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Maybe similar to </a:t>
            </a:r>
            <a:r>
              <a:rPr lang="en-US" sz="3000" dirty="0" err="1"/>
              <a:t>Algorithmica</a:t>
            </a:r>
            <a:endParaRPr lang="en-US" sz="30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Depends on real-world distributions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3332" y="3667515"/>
            <a:ext cx="35795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Disadvantages: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Bad real world distributions could make things hard to solve</a:t>
            </a:r>
          </a:p>
        </p:txBody>
      </p:sp>
      <p:pic>
        <p:nvPicPr>
          <p:cNvPr id="8" name="Picture 2" descr="http://upload.wikimedia.org/wikipedia/commons/thumb/c/c4/2-Dice-Icon.svg/2000px-2-Dice-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2312">
            <a:off x="10148893" y="3437143"/>
            <a:ext cx="1618076" cy="16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35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3600" dirty="0" err="1"/>
              <a:t>Pessiland</a:t>
            </a:r>
            <a:endParaRPr lang="en-US" sz="36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69278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152400" y="838200"/>
            <a:ext cx="11963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P≠NP on average, one-way functions don’t exist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Hard problems easy to find, but </a:t>
            </a:r>
            <a:r>
              <a:rPr lang="en-US" sz="2800" i="1" dirty="0"/>
              <a:t>solved</a:t>
            </a:r>
            <a:r>
              <a:rPr lang="en-US" sz="2800" dirty="0"/>
              <a:t> hard problems difficult to find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/>
              <a:t>Gauss can be stumped, but </a:t>
            </a:r>
            <a:r>
              <a:rPr lang="en-US" sz="2800" dirty="0" err="1"/>
              <a:t>Büttner</a:t>
            </a:r>
            <a:r>
              <a:rPr lang="en-US" sz="2800" dirty="0"/>
              <a:t> does no better – The only way </a:t>
            </a:r>
            <a:r>
              <a:rPr lang="en-US" sz="2800" dirty="0" err="1"/>
              <a:t>Buttner</a:t>
            </a:r>
            <a:r>
              <a:rPr lang="en-US" sz="2800" dirty="0"/>
              <a:t> wins is to first find a hard problem, then solve it on his own.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Bef>
                <a:spcPct val="20000"/>
              </a:spcBef>
            </a:pPr>
            <a:endParaRPr lang="en-US" sz="2800" dirty="0"/>
          </a:p>
          <a:p>
            <a:pPr marL="342900" indent="-342900"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276601"/>
            <a:ext cx="3713356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Universal Compression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err="1"/>
              <a:t>Derandomization</a:t>
            </a:r>
            <a:endParaRPr lang="en-US" sz="28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Quantum computing doesn’t matter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0840" y="3352801"/>
            <a:ext cx="343456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Disadvantages: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 crypto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No algorithmic advantages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Progress is slow</a:t>
            </a:r>
          </a:p>
        </p:txBody>
      </p:sp>
      <p:pic>
        <p:nvPicPr>
          <p:cNvPr id="8" name="Picture 2" descr="https://kaysolo.files.wordpress.com/2013/06/optimism-pessim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222775"/>
            <a:ext cx="3100169" cy="27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8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 err="1"/>
              <a:t>Minicrypt</a:t>
            </a:r>
            <a:endParaRPr lang="en-US" sz="40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3732" name="Rectangle 4"/>
              <p:cNvSpPr>
                <a:spLocks noChangeArrowheads="1"/>
              </p:cNvSpPr>
              <p:nvPr/>
            </p:nvSpPr>
            <p:spPr bwMode="auto">
              <a:xfrm>
                <a:off x="317268" y="838200"/>
                <a:ext cx="11557464" cy="601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3000" dirty="0"/>
                  <a:t>One-way functions exist, no public key cryptography</a:t>
                </a: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000" dirty="0" err="1"/>
                  <a:t>Büttner</a:t>
                </a:r>
                <a:r>
                  <a:rPr lang="en-US" sz="3000" dirty="0"/>
                  <a:t> can give hard problems to Gauss and also know their solutions</a:t>
                </a: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3000" dirty="0"/>
                  <a:t>Gauss is embarrassed – Using a one-way function, </a:t>
                </a:r>
                <a:r>
                  <a:rPr lang="en-US" sz="3000" dirty="0" err="1"/>
                  <a:t>Buttner</a:t>
                </a:r>
                <a:r>
                  <a:rPr lang="en-US" sz="3000" dirty="0"/>
                  <a:t> can give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and ask Gauss to identify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000" dirty="0"/>
              </a:p>
              <a:p>
                <a:pPr marL="457200" indent="-457200"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endParaRPr lang="en-US" sz="3000" dirty="0"/>
              </a:p>
              <a:p>
                <a:pPr marL="342900" indent="-342900">
                  <a:spcBef>
                    <a:spcPct val="20000"/>
                  </a:spcBef>
                </a:pPr>
                <a:endParaRPr lang="en-US" sz="3000" dirty="0"/>
              </a:p>
              <a:p>
                <a:pPr marL="342900" indent="-342900">
                  <a:spcBef>
                    <a:spcPct val="20000"/>
                  </a:spcBef>
                </a:pPr>
                <a:endParaRPr lang="en-US" sz="3000" dirty="0"/>
              </a:p>
            </p:txBody>
          </p:sp>
        </mc:Choice>
        <mc:Fallback xmlns="">
          <p:sp>
            <p:nvSpPr>
              <p:cNvPr id="7137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268" y="838200"/>
                <a:ext cx="11557464" cy="6019800"/>
              </a:xfrm>
              <a:prstGeom prst="rect">
                <a:avLst/>
              </a:prstGeom>
              <a:blipFill>
                <a:blip r:embed="rId2"/>
                <a:stretch>
                  <a:fillRect l="-1213" t="-12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08733" y="3776552"/>
            <a:ext cx="35955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Private key crypto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Can prove identity (digital signatures)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5761471" y="3848100"/>
            <a:ext cx="2876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Disadvantages: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No electronic currencies</a:t>
            </a:r>
          </a:p>
        </p:txBody>
      </p:sp>
      <p:pic>
        <p:nvPicPr>
          <p:cNvPr id="8" name="Picture 2" descr="http://www.homedecorators.com/images/items/medium/0809830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4267200"/>
            <a:ext cx="2197332" cy="187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43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1524000" y="76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4000" dirty="0" err="1"/>
              <a:t>Cryptomania</a:t>
            </a:r>
            <a:endParaRPr lang="en-US" sz="4000" dirty="0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524002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533400" y="838200"/>
            <a:ext cx="1120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Public Key Crypto Exists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 err="1"/>
              <a:t>Büttner</a:t>
            </a:r>
            <a:r>
              <a:rPr lang="en-US" sz="3000" dirty="0"/>
              <a:t> can come up with problems and solutions, then share the solution with all other students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 dirty="0"/>
              <a:t>Gauss is very embarrassed – </a:t>
            </a:r>
            <a:r>
              <a:rPr lang="en-US" sz="3000" dirty="0" err="1"/>
              <a:t>Buttner</a:t>
            </a:r>
            <a:r>
              <a:rPr lang="en-US" sz="3000" dirty="0"/>
              <a:t> can share the private key with all students, then ask Gauss to decrypt ciphertexts. Gauss is the only one in the room who won’t be able to do it.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  <a:p>
            <a:pPr marL="342900" indent="-342900">
              <a:spcBef>
                <a:spcPct val="20000"/>
              </a:spcBef>
            </a:pP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1813932" y="4195961"/>
            <a:ext cx="3858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Secure computation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Signatures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Bitcoin,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8024" y="4191000"/>
            <a:ext cx="3891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000" dirty="0"/>
              <a:t>Disadvantages: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/>
              <a:t>Algorithmic progress will be slow</a:t>
            </a:r>
          </a:p>
        </p:txBody>
      </p:sp>
      <p:pic>
        <p:nvPicPr>
          <p:cNvPr id="8" name="Picture 2" descr="http://www.correderajorge.es/wp-content/uploads/2013/09/public_key_cryptography_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79" y="4884547"/>
            <a:ext cx="2331148" cy="14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8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P=NP?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3E86B-4DC5-11FD-1DFA-4DEFE787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25" y="2414588"/>
            <a:ext cx="8230749" cy="1143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C86B13-74DA-663E-312E-A3FD172FC316}"/>
              </a:ext>
            </a:extLst>
          </p:cNvPr>
          <p:cNvSpPr txBox="1"/>
          <p:nvPr/>
        </p:nvSpPr>
        <p:spPr>
          <a:xfrm>
            <a:off x="205740" y="6169709"/>
            <a:ext cx="6885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https://www.cs.umd.edu/users/gasarch/BLOGPAPERS/pollpaper3.pdf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-)CNF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9043" b="-29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1"/>
                <a:ext cx="11582400" cy="3276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Conjunctive Normal Form (CNF) formula: </a:t>
                </a:r>
              </a:p>
              <a:p>
                <a:pPr lvl="1"/>
                <a:r>
                  <a:rPr lang="en-US" dirty="0"/>
                  <a:t>Logical AND of </a:t>
                </a:r>
                <a:r>
                  <a:rPr lang="en-US" dirty="0">
                    <a:solidFill>
                      <a:srgbClr val="FF0000"/>
                    </a:solidFill>
                  </a:rPr>
                  <a:t>clauses</a:t>
                </a:r>
                <a:endParaRPr lang="en-US" dirty="0"/>
              </a:p>
              <a:p>
                <a:pPr lvl="1"/>
                <a:r>
                  <a:rPr lang="en-US" dirty="0"/>
                  <a:t>Each clause being an OR of </a:t>
                </a:r>
                <a:r>
                  <a:rPr lang="en-US" dirty="0">
                    <a:solidFill>
                      <a:srgbClr val="4F81BD"/>
                    </a:solidFill>
                  </a:rPr>
                  <a:t>variables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-CNF: Each clause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variables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1"/>
                <a:ext cx="11582400" cy="3276600"/>
              </a:xfrm>
              <a:blipFill>
                <a:blip r:embed="rId3"/>
                <a:stretch>
                  <a:fillRect l="-1211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9913" y="4876803"/>
                <a:ext cx="8542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913" y="4876803"/>
                <a:ext cx="8542037" cy="461665"/>
              </a:xfrm>
              <a:prstGeom prst="rect">
                <a:avLst/>
              </a:prstGeom>
              <a:blipFill>
                <a:blip r:embed="rId4"/>
                <a:stretch>
                  <a:fillRect r="-221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34635" y="5470527"/>
            <a:ext cx="101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499" y="58028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Variables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2477393" y="4652845"/>
            <a:ext cx="381000" cy="1371243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962958" y="5338468"/>
            <a:ext cx="747273" cy="46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4412706" y="5338468"/>
            <a:ext cx="297524" cy="46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 flipV="1">
            <a:off x="4710230" y="5296398"/>
            <a:ext cx="91698" cy="5064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7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Will P=NP be resolved?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07949D-2D9B-4CE1-A26F-B235714E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25" y="1466576"/>
            <a:ext cx="8954750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Statements on P vs 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66825"/>
            <a:ext cx="8534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286000"/>
            <a:ext cx="85534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981200"/>
            <a:ext cx="312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Suggested rephrased question: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29" y="3200401"/>
            <a:ext cx="8543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80" y="3981450"/>
            <a:ext cx="71342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66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NP, will that have large practical impact?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570E6-3087-4411-B35F-4FB43256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0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NP, will that have large practical impact?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570E6-3087-4411-B35F-4FB43256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80F87-4A02-45B3-9FBE-146080C32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81200"/>
            <a:ext cx="8568526" cy="38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NP, will that have large practical impact?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570E6-3087-4411-B35F-4FB43256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1607A-734E-4F07-8DE5-EE9BE1D58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692" y="1417638"/>
            <a:ext cx="2314615" cy="1371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12A03-1B66-40AA-90A8-AFC8A82BE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154362"/>
            <a:ext cx="82804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18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NP, will that have large practical impact?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127894A-E6A6-499A-8B6C-25FBC61883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570E6-3087-4411-B35F-4FB43256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1607A-734E-4F07-8DE5-EE9BE1D58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692" y="1417638"/>
            <a:ext cx="2314615" cy="1371624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4916206-F9BA-456F-A791-587BBA00A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7600" y="1294511"/>
            <a:ext cx="6691639" cy="5548455"/>
          </a:xfrm>
        </p:spPr>
      </p:pic>
    </p:spTree>
    <p:extLst>
      <p:ext uri="{BB962C8B-B14F-4D97-AF65-F5344CB8AC3E}">
        <p14:creationId xmlns:p14="http://schemas.microsoft.com/office/powerpoint/2010/main" val="147814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582400" cy="3276600"/>
          </a:xfrm>
        </p:spPr>
        <p:txBody>
          <a:bodyPr>
            <a:normAutofit/>
          </a:bodyPr>
          <a:lstStyle/>
          <a:p>
            <a:r>
              <a:rPr lang="en-US" dirty="0"/>
              <a:t>Given a 1-CNF formula (logical AND of </a:t>
            </a:r>
            <a:r>
              <a:rPr lang="en-US" dirty="0">
                <a:solidFill>
                  <a:srgbClr val="FF0000"/>
                </a:solidFill>
              </a:rPr>
              <a:t>clauses</a:t>
            </a:r>
            <a:r>
              <a:rPr lang="en-US" dirty="0"/>
              <a:t>, each an OR of 1 </a:t>
            </a:r>
            <a:r>
              <a:rPr lang="en-US" dirty="0">
                <a:solidFill>
                  <a:srgbClr val="4F81BD"/>
                </a:solidFill>
              </a:rPr>
              <a:t>variables</a:t>
            </a:r>
            <a:r>
              <a:rPr lang="en-US" dirty="0"/>
              <a:t>), Is there an </a:t>
            </a:r>
            <a:r>
              <a:rPr lang="en-US" dirty="0">
                <a:solidFill>
                  <a:srgbClr val="7030A0"/>
                </a:solidFill>
              </a:rPr>
              <a:t>assignment </a:t>
            </a:r>
            <a:r>
              <a:rPr lang="en-US" dirty="0"/>
              <a:t>of true/false to each variable to make the formula true?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2974" y="4832579"/>
                <a:ext cx="2906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974" y="4832579"/>
                <a:ext cx="2906052" cy="461665"/>
              </a:xfrm>
              <a:prstGeom prst="rect">
                <a:avLst/>
              </a:prstGeom>
              <a:blipFill>
                <a:blip r:embed="rId2"/>
                <a:stretch>
                  <a:fillRect r="-6723"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125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1-SAT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Running Time: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6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/>
              <a:t>-SAT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582400" cy="3276600"/>
          </a:xfrm>
        </p:spPr>
        <p:txBody>
          <a:bodyPr>
            <a:normAutofit/>
          </a:bodyPr>
          <a:lstStyle/>
          <a:p>
            <a:r>
              <a:rPr lang="en-US"/>
              <a:t>Given a 2-CNF </a:t>
            </a:r>
            <a:r>
              <a:rPr lang="en-US" dirty="0"/>
              <a:t>formula (logical AND of </a:t>
            </a:r>
            <a:r>
              <a:rPr lang="en-US" dirty="0">
                <a:solidFill>
                  <a:srgbClr val="FF0000"/>
                </a:solidFill>
              </a:rPr>
              <a:t>clauses</a:t>
            </a:r>
            <a:r>
              <a:rPr lang="en-US" dirty="0"/>
              <a:t>, each an OR </a:t>
            </a:r>
            <a:r>
              <a:rPr lang="en-US"/>
              <a:t>of 2 </a:t>
            </a:r>
            <a:r>
              <a:rPr lang="en-US" dirty="0">
                <a:solidFill>
                  <a:srgbClr val="4F81BD"/>
                </a:solidFill>
              </a:rPr>
              <a:t>variables</a:t>
            </a:r>
            <a:r>
              <a:rPr lang="en-US" dirty="0"/>
              <a:t>), Is there an </a:t>
            </a:r>
            <a:r>
              <a:rPr lang="en-US" dirty="0">
                <a:solidFill>
                  <a:srgbClr val="7030A0"/>
                </a:solidFill>
              </a:rPr>
              <a:t>assignment </a:t>
            </a:r>
            <a:r>
              <a:rPr lang="en-US" dirty="0"/>
              <a:t>of true/false to each variable to make the formula true?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9913" y="4876803"/>
                <a:ext cx="62663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913" y="4876803"/>
                <a:ext cx="6266331" cy="461665"/>
              </a:xfrm>
              <a:prstGeom prst="rect">
                <a:avLst/>
              </a:prstGeom>
              <a:blipFill>
                <a:blip r:embed="rId2"/>
                <a:stretch>
                  <a:fillRect r="-1751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57401" y="5558136"/>
            <a:ext cx="101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499" y="58028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Variables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2352383" y="5019383"/>
            <a:ext cx="401667" cy="83716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962958" y="5237134"/>
            <a:ext cx="747273" cy="5657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4632530" y="5237134"/>
            <a:ext cx="77701" cy="5657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 flipV="1">
            <a:off x="4710230" y="5237134"/>
            <a:ext cx="471370" cy="5657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53083" y="5387369"/>
                <a:ext cx="163758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083" y="5387369"/>
                <a:ext cx="1637586" cy="1569660"/>
              </a:xfrm>
              <a:prstGeom prst="rect">
                <a:avLst/>
              </a:prstGeom>
              <a:blipFill>
                <a:blip r:embed="rId3"/>
                <a:stretch>
                  <a:fillRect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901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2-SAT in Polynomial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Convert formula to an “implication graph”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2590801"/>
                <a:ext cx="66321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 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90801"/>
                <a:ext cx="6632136" cy="461665"/>
              </a:xfrm>
              <a:prstGeom prst="rect">
                <a:avLst/>
              </a:prstGeom>
              <a:blipFill>
                <a:blip r:embed="rId2"/>
                <a:stretch>
                  <a:fillRect r="-2944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/>
              <p:cNvSpPr/>
              <p:nvPr/>
            </p:nvSpPr>
            <p:spPr>
              <a:xfrm>
                <a:off x="460036" y="3562867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6" y="3562867"/>
                <a:ext cx="335084" cy="33517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457200" y="301767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17670"/>
                <a:ext cx="335084" cy="33517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1180202" y="302281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02" y="3022810"/>
                <a:ext cx="335084" cy="335172"/>
              </a:xfrm>
              <a:prstGeom prst="ellipse">
                <a:avLst/>
              </a:prstGeom>
              <a:blipFill>
                <a:blip r:embed="rId5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2484316" y="3039104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316" y="3039104"/>
                <a:ext cx="335084" cy="335172"/>
              </a:xfrm>
              <a:prstGeom prst="ellipse">
                <a:avLst/>
              </a:prstGeom>
              <a:blipFill>
                <a:blip r:embed="rId6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>
              <a:xfrm>
                <a:off x="3843431" y="350520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431" y="3505200"/>
                <a:ext cx="335084" cy="33517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4495800" y="3002484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002484"/>
                <a:ext cx="335084" cy="33517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>
              <a:xfrm>
                <a:off x="5181600" y="301327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013278"/>
                <a:ext cx="335084" cy="33517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5208188" y="347482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188" y="3474828"/>
                <a:ext cx="335084" cy="335172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89" idx="7"/>
            <a:endCxn id="85" idx="3"/>
          </p:cNvCxnSpPr>
          <p:nvPr/>
        </p:nvCxnSpPr>
        <p:spPr>
          <a:xfrm flipV="1">
            <a:off x="1051502" y="4782719"/>
            <a:ext cx="1649428" cy="1055459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/>
              <p:cNvSpPr/>
              <p:nvPr/>
            </p:nvSpPr>
            <p:spPr>
              <a:xfrm>
                <a:off x="1752600" y="3052465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Ova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052465"/>
                <a:ext cx="335084" cy="335172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>
            <a:stCxn id="44" idx="6"/>
            <a:endCxn id="33" idx="2"/>
          </p:cNvCxnSpPr>
          <p:nvPr/>
        </p:nvCxnSpPr>
        <p:spPr>
          <a:xfrm flipV="1">
            <a:off x="2087684" y="3206691"/>
            <a:ext cx="396632" cy="13361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/>
              <p:cNvSpPr/>
              <p:nvPr/>
            </p:nvSpPr>
            <p:spPr>
              <a:xfrm>
                <a:off x="1180202" y="3524727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02" y="3524727"/>
                <a:ext cx="335084" cy="335172"/>
              </a:xfrm>
              <a:prstGeom prst="ellipse">
                <a:avLst/>
              </a:prstGeom>
              <a:blipFill>
                <a:blip r:embed="rId12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>
            <a:stCxn id="48" idx="2"/>
            <a:endCxn id="30" idx="6"/>
          </p:cNvCxnSpPr>
          <p:nvPr/>
        </p:nvCxnSpPr>
        <p:spPr>
          <a:xfrm flipH="1">
            <a:off x="795120" y="3692313"/>
            <a:ext cx="385082" cy="3814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2484316" y="355102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316" y="3551028"/>
                <a:ext cx="335084" cy="335172"/>
              </a:xfrm>
              <a:prstGeom prst="ellipse">
                <a:avLst/>
              </a:prstGeom>
              <a:blipFill>
                <a:blip r:embed="rId13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/>
              <p:cNvSpPr/>
              <p:nvPr/>
            </p:nvSpPr>
            <p:spPr>
              <a:xfrm>
                <a:off x="1752600" y="356156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61568"/>
                <a:ext cx="335084" cy="335172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52" idx="2"/>
            <a:endCxn id="53" idx="6"/>
          </p:cNvCxnSpPr>
          <p:nvPr/>
        </p:nvCxnSpPr>
        <p:spPr>
          <a:xfrm flipH="1">
            <a:off x="2087684" y="3718614"/>
            <a:ext cx="396632" cy="1054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/>
              <p:cNvSpPr/>
              <p:nvPr/>
            </p:nvSpPr>
            <p:spPr>
              <a:xfrm>
                <a:off x="3200400" y="301767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017670"/>
                <a:ext cx="335084" cy="335172"/>
              </a:xfrm>
              <a:prstGeom prst="ellipse">
                <a:avLst/>
              </a:prstGeom>
              <a:blipFill>
                <a:blip r:embed="rId15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/>
              <p:cNvSpPr/>
              <p:nvPr/>
            </p:nvSpPr>
            <p:spPr>
              <a:xfrm>
                <a:off x="3170116" y="350520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Oval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116" y="3505200"/>
                <a:ext cx="335084" cy="335172"/>
              </a:xfrm>
              <a:prstGeom prst="ellipse">
                <a:avLst/>
              </a:prstGeom>
              <a:blipFill>
                <a:blip r:embed="rId16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3874755" y="301327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755" y="3013278"/>
                <a:ext cx="335084" cy="335172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>
            <a:stCxn id="57" idx="6"/>
            <a:endCxn id="60" idx="2"/>
          </p:cNvCxnSpPr>
          <p:nvPr/>
        </p:nvCxnSpPr>
        <p:spPr>
          <a:xfrm flipV="1">
            <a:off x="3535485" y="3180864"/>
            <a:ext cx="339271" cy="439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4" idx="2"/>
            <a:endCxn id="58" idx="6"/>
          </p:cNvCxnSpPr>
          <p:nvPr/>
        </p:nvCxnSpPr>
        <p:spPr>
          <a:xfrm flipH="1">
            <a:off x="3505201" y="3672786"/>
            <a:ext cx="338231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5" idx="6"/>
            <a:endCxn id="36" idx="2"/>
          </p:cNvCxnSpPr>
          <p:nvPr/>
        </p:nvCxnSpPr>
        <p:spPr>
          <a:xfrm>
            <a:off x="4830884" y="3170070"/>
            <a:ext cx="350716" cy="1079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/>
              <p:cNvSpPr/>
              <p:nvPr/>
            </p:nvSpPr>
            <p:spPr>
              <a:xfrm>
                <a:off x="4495800" y="351426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Oval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3514260"/>
                <a:ext cx="335084" cy="335172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>
            <a:stCxn id="37" idx="2"/>
            <a:endCxn id="70" idx="6"/>
          </p:cNvCxnSpPr>
          <p:nvPr/>
        </p:nvCxnSpPr>
        <p:spPr>
          <a:xfrm flipH="1">
            <a:off x="4830884" y="3642414"/>
            <a:ext cx="377304" cy="3943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73"/>
              <p:cNvSpPr/>
              <p:nvPr/>
            </p:nvSpPr>
            <p:spPr>
              <a:xfrm>
                <a:off x="5943600" y="302835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Oval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028358"/>
                <a:ext cx="335084" cy="335172"/>
              </a:xfrm>
              <a:prstGeom prst="ellipse">
                <a:avLst/>
              </a:prstGeom>
              <a:blipFill>
                <a:blip r:embed="rId19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>
              <a:xfrm>
                <a:off x="6599116" y="3039104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116" y="3039104"/>
                <a:ext cx="335084" cy="335172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/>
          <p:cNvCxnSpPr>
            <a:stCxn id="74" idx="6"/>
            <a:endCxn id="75" idx="2"/>
          </p:cNvCxnSpPr>
          <p:nvPr/>
        </p:nvCxnSpPr>
        <p:spPr>
          <a:xfrm>
            <a:off x="6278684" y="3195944"/>
            <a:ext cx="320432" cy="10746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/>
              <p:cNvSpPr/>
              <p:nvPr/>
            </p:nvSpPr>
            <p:spPr>
              <a:xfrm>
                <a:off x="5943600" y="348596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Oval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485960"/>
                <a:ext cx="335084" cy="335172"/>
              </a:xfrm>
              <a:prstGeom prst="ellipse">
                <a:avLst/>
              </a:prstGeom>
              <a:blipFill>
                <a:blip r:embed="rId21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Oval 79"/>
              <p:cNvSpPr/>
              <p:nvPr/>
            </p:nvSpPr>
            <p:spPr>
              <a:xfrm>
                <a:off x="6604787" y="3474828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Oval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787" y="3474828"/>
                <a:ext cx="335084" cy="335172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/>
          <p:cNvCxnSpPr>
            <a:stCxn id="80" idx="2"/>
            <a:endCxn id="79" idx="6"/>
          </p:cNvCxnSpPr>
          <p:nvPr/>
        </p:nvCxnSpPr>
        <p:spPr>
          <a:xfrm flipH="1">
            <a:off x="6278685" y="3642414"/>
            <a:ext cx="326103" cy="11132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83"/>
              <p:cNvSpPr/>
              <p:nvPr/>
            </p:nvSpPr>
            <p:spPr>
              <a:xfrm>
                <a:off x="765490" y="4588745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Oval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90" y="4588745"/>
                <a:ext cx="335084" cy="335172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84"/>
              <p:cNvSpPr/>
              <p:nvPr/>
            </p:nvSpPr>
            <p:spPr>
              <a:xfrm>
                <a:off x="2651858" y="4496631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Oval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858" y="4496631"/>
                <a:ext cx="335084" cy="335172"/>
              </a:xfrm>
              <a:prstGeom prst="ellipse">
                <a:avLst/>
              </a:prstGeom>
              <a:blipFill>
                <a:blip r:embed="rId24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/>
              <p:cNvSpPr/>
              <p:nvPr/>
            </p:nvSpPr>
            <p:spPr>
              <a:xfrm>
                <a:off x="765490" y="5789092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Oval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90" y="5789092"/>
                <a:ext cx="335084" cy="335172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>
            <a:stCxn id="31" idx="6"/>
            <a:endCxn id="32" idx="2"/>
          </p:cNvCxnSpPr>
          <p:nvPr/>
        </p:nvCxnSpPr>
        <p:spPr>
          <a:xfrm>
            <a:off x="792284" y="3185256"/>
            <a:ext cx="387918" cy="514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Oval 94"/>
              <p:cNvSpPr/>
              <p:nvPr/>
            </p:nvSpPr>
            <p:spPr>
              <a:xfrm>
                <a:off x="2581879" y="5802170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Oval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879" y="5802170"/>
                <a:ext cx="335084" cy="335172"/>
              </a:xfrm>
              <a:prstGeom prst="ellipse">
                <a:avLst/>
              </a:prstGeom>
              <a:blipFill>
                <a:blip r:embed="rId26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/>
          <p:cNvCxnSpPr>
            <a:stCxn id="89" idx="6"/>
            <a:endCxn id="95" idx="2"/>
          </p:cNvCxnSpPr>
          <p:nvPr/>
        </p:nvCxnSpPr>
        <p:spPr>
          <a:xfrm>
            <a:off x="1100575" y="5956678"/>
            <a:ext cx="1481305" cy="1307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5" idx="2"/>
            <a:endCxn id="84" idx="6"/>
          </p:cNvCxnSpPr>
          <p:nvPr/>
        </p:nvCxnSpPr>
        <p:spPr>
          <a:xfrm flipH="1">
            <a:off x="1100574" y="4664217"/>
            <a:ext cx="1551284" cy="9211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Oval 103"/>
              <p:cNvSpPr/>
              <p:nvPr/>
            </p:nvSpPr>
            <p:spPr>
              <a:xfrm>
                <a:off x="4010973" y="5740007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Oval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973" y="5740007"/>
                <a:ext cx="335084" cy="335172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/>
          <p:cNvCxnSpPr>
            <a:stCxn id="85" idx="5"/>
            <a:endCxn id="104" idx="1"/>
          </p:cNvCxnSpPr>
          <p:nvPr/>
        </p:nvCxnSpPr>
        <p:spPr>
          <a:xfrm>
            <a:off x="2937871" y="4782718"/>
            <a:ext cx="1122175" cy="100637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Oval 124"/>
              <p:cNvSpPr/>
              <p:nvPr/>
            </p:nvSpPr>
            <p:spPr>
              <a:xfrm>
                <a:off x="3900096" y="4496631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Oval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096" y="4496631"/>
                <a:ext cx="335084" cy="335172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Oval 126"/>
              <p:cNvSpPr/>
              <p:nvPr/>
            </p:nvSpPr>
            <p:spPr>
              <a:xfrm>
                <a:off x="5516684" y="4470244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Oval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84" y="4470244"/>
                <a:ext cx="335084" cy="335172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/>
              <p:cNvSpPr/>
              <p:nvPr/>
            </p:nvSpPr>
            <p:spPr>
              <a:xfrm>
                <a:off x="5516684" y="5696646"/>
                <a:ext cx="335084" cy="3351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Oval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84" y="5696646"/>
                <a:ext cx="335084" cy="335172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Connector 131"/>
          <p:cNvCxnSpPr>
            <a:stCxn id="95" idx="1"/>
            <a:endCxn id="84" idx="5"/>
          </p:cNvCxnSpPr>
          <p:nvPr/>
        </p:nvCxnSpPr>
        <p:spPr>
          <a:xfrm flipH="1" flipV="1">
            <a:off x="1051503" y="4874833"/>
            <a:ext cx="1579449" cy="97642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25" idx="3"/>
            <a:endCxn id="95" idx="7"/>
          </p:cNvCxnSpPr>
          <p:nvPr/>
        </p:nvCxnSpPr>
        <p:spPr>
          <a:xfrm flipH="1">
            <a:off x="2867892" y="4782719"/>
            <a:ext cx="1081277" cy="106853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25" idx="2"/>
            <a:endCxn id="85" idx="6"/>
          </p:cNvCxnSpPr>
          <p:nvPr/>
        </p:nvCxnSpPr>
        <p:spPr>
          <a:xfrm flipH="1">
            <a:off x="2986942" y="4664217"/>
            <a:ext cx="913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95" idx="6"/>
            <a:endCxn id="104" idx="2"/>
          </p:cNvCxnSpPr>
          <p:nvPr/>
        </p:nvCxnSpPr>
        <p:spPr>
          <a:xfrm flipV="1">
            <a:off x="2916963" y="5907594"/>
            <a:ext cx="1094010" cy="6216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04" idx="7"/>
            <a:endCxn id="127" idx="3"/>
          </p:cNvCxnSpPr>
          <p:nvPr/>
        </p:nvCxnSpPr>
        <p:spPr>
          <a:xfrm flipV="1">
            <a:off x="4296986" y="4756332"/>
            <a:ext cx="1268771" cy="1032761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28" idx="1"/>
            <a:endCxn id="125" idx="5"/>
          </p:cNvCxnSpPr>
          <p:nvPr/>
        </p:nvCxnSpPr>
        <p:spPr>
          <a:xfrm flipH="1" flipV="1">
            <a:off x="4186108" y="4782719"/>
            <a:ext cx="1379648" cy="9630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696200" y="282163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Are there any cycles with a variable and its negation?</a:t>
            </a:r>
          </a:p>
        </p:txBody>
      </p:sp>
    </p:spTree>
    <p:extLst>
      <p:ext uri="{BB962C8B-B14F-4D97-AF65-F5344CB8AC3E}">
        <p14:creationId xmlns:p14="http://schemas.microsoft.com/office/powerpoint/2010/main" val="210720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2-SAT in Polynomial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Convert formula to an “implication graph”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1" y="2590801"/>
                <a:ext cx="51698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solidFill>
                            <a:srgbClr val="4F81BD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∧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ba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sz="2400" i="1">
                          <a:latin typeface="Cambria Math"/>
                        </a:rPr>
                        <m:t>∨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2590801"/>
                <a:ext cx="5169877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TextBox 151"/>
          <p:cNvSpPr txBox="1"/>
          <p:nvPr/>
        </p:nvSpPr>
        <p:spPr>
          <a:xfrm>
            <a:off x="7696200" y="282163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Are there any cycles with a variable and its negation?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2159692-6FE0-4DB0-B3EE-FDF6D8EB3C5B}"/>
                  </a:ext>
                </a:extLst>
              </p:cNvPr>
              <p:cNvSpPr/>
              <p:nvPr/>
            </p:nvSpPr>
            <p:spPr>
              <a:xfrm>
                <a:off x="2590800" y="3699243"/>
                <a:ext cx="658516" cy="65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92159692-6FE0-4DB0-B3EE-FDF6D8EB3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699243"/>
                <a:ext cx="658516" cy="65868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6A444B2-A4F1-4F3A-A561-F741DCB3037E}"/>
                  </a:ext>
                </a:extLst>
              </p:cNvPr>
              <p:cNvSpPr/>
              <p:nvPr/>
            </p:nvSpPr>
            <p:spPr>
              <a:xfrm>
                <a:off x="5329775" y="3741278"/>
                <a:ext cx="658516" cy="65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6A444B2-A4F1-4F3A-A561-F741DCB30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775" y="3741278"/>
                <a:ext cx="658516" cy="658689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21ED1CF-77FE-4306-A57B-04D1DF670ADC}"/>
                  </a:ext>
                </a:extLst>
              </p:cNvPr>
              <p:cNvSpPr/>
              <p:nvPr/>
            </p:nvSpPr>
            <p:spPr>
              <a:xfrm>
                <a:off x="2641144" y="5592418"/>
                <a:ext cx="658516" cy="65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21ED1CF-77FE-4306-A57B-04D1DF670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144" y="5592418"/>
                <a:ext cx="658516" cy="658689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A1E4334-20D6-4906-B3AB-D1D904330B49}"/>
                  </a:ext>
                </a:extLst>
              </p:cNvPr>
              <p:cNvSpPr/>
              <p:nvPr/>
            </p:nvSpPr>
            <p:spPr>
              <a:xfrm>
                <a:off x="5381380" y="5562601"/>
                <a:ext cx="658516" cy="65868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A1E4334-20D6-4906-B3AB-D1D904330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380" y="5562601"/>
                <a:ext cx="658516" cy="658689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3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582400" cy="3276600"/>
          </a:xfrm>
        </p:spPr>
        <p:txBody>
          <a:bodyPr>
            <a:normAutofit/>
          </a:bodyPr>
          <a:lstStyle/>
          <a:p>
            <a:r>
              <a:rPr lang="en-US"/>
              <a:t>Given </a:t>
            </a:r>
            <a:r>
              <a:rPr lang="en-US" dirty="0"/>
              <a:t>a 3-CNF formula (logical AND of </a:t>
            </a:r>
            <a:r>
              <a:rPr lang="en-US" dirty="0">
                <a:solidFill>
                  <a:srgbClr val="FF0000"/>
                </a:solidFill>
              </a:rPr>
              <a:t>clauses</a:t>
            </a:r>
            <a:r>
              <a:rPr lang="en-US" dirty="0"/>
              <a:t>, each an OR of 3 </a:t>
            </a:r>
            <a:r>
              <a:rPr lang="en-US" dirty="0">
                <a:solidFill>
                  <a:srgbClr val="4F81BD"/>
                </a:solidFill>
              </a:rPr>
              <a:t>variables</a:t>
            </a:r>
            <a:r>
              <a:rPr lang="en-US" dirty="0"/>
              <a:t>), Is there an </a:t>
            </a:r>
            <a:r>
              <a:rPr lang="en-US" dirty="0">
                <a:solidFill>
                  <a:srgbClr val="7030A0"/>
                </a:solidFill>
              </a:rPr>
              <a:t>assignment </a:t>
            </a:r>
            <a:r>
              <a:rPr lang="en-US" dirty="0"/>
              <a:t>of true/false to each variable to make the formula true?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9913" y="4876803"/>
                <a:ext cx="85420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913" y="4876803"/>
                <a:ext cx="8542037" cy="461665"/>
              </a:xfrm>
              <a:prstGeom prst="rect">
                <a:avLst/>
              </a:prstGeom>
              <a:blipFill>
                <a:blip r:embed="rId2"/>
                <a:stretch>
                  <a:fillRect r="-221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34635" y="5470527"/>
            <a:ext cx="101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499" y="58028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Variables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2477393" y="4652845"/>
            <a:ext cx="381000" cy="1371243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962958" y="5338468"/>
            <a:ext cx="747273" cy="46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4412706" y="5338468"/>
            <a:ext cx="297524" cy="46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 flipV="1">
            <a:off x="4710230" y="5296398"/>
            <a:ext cx="91698" cy="5064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53083" y="5387369"/>
                <a:ext cx="163758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083" y="5387369"/>
                <a:ext cx="1637586" cy="1569660"/>
              </a:xfrm>
              <a:prstGeom prst="rect">
                <a:avLst/>
              </a:prstGeom>
              <a:blipFill>
                <a:blip r:embed="rId3"/>
                <a:stretch>
                  <a:fillRect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12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3-SAT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Given a 3-CNF formula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/>
                  <a:t> variables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/>
                  <a:t> clauses, try all combinations of True/False, check to see if any combinations evaluate to True.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22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9F8D7-E2A3-4222-BD86-A63794DF33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55300</TotalTime>
  <Words>1050</Words>
  <Application>Microsoft Office PowerPoint</Application>
  <PresentationFormat>Widescreen</PresentationFormat>
  <Paragraphs>193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 Light</vt:lpstr>
      <vt:lpstr>Arial</vt:lpstr>
      <vt:lpstr>Times New Roman</vt:lpstr>
      <vt:lpstr>Calibri</vt:lpstr>
      <vt:lpstr>Cambria Math</vt:lpstr>
      <vt:lpstr>Office Theme</vt:lpstr>
      <vt:lpstr>CSE 332 Winter 2026 Lecture 27: Five Worlds</vt:lpstr>
      <vt:lpstr>(k-)CNF</vt:lpstr>
      <vt:lpstr>1-SAT</vt:lpstr>
      <vt:lpstr>1-SAT algorithm</vt:lpstr>
      <vt:lpstr>2-SAT</vt:lpstr>
      <vt:lpstr>2-SAT in Polynomial Time</vt:lpstr>
      <vt:lpstr>2-SAT in Polynomial Time</vt:lpstr>
      <vt:lpstr>3-SAT</vt:lpstr>
      <vt:lpstr>3-SAT algorithm</vt:lpstr>
      <vt:lpstr>3-SAT algorithm</vt:lpstr>
      <vt:lpstr>Other ideas related to P and NP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P=NP?</vt:lpstr>
      <vt:lpstr>When Will P=NP be resolved?</vt:lpstr>
      <vt:lpstr>Notable Statements on P vs NP</vt:lpstr>
      <vt:lpstr>If P≠NP, will that have large practical impact?</vt:lpstr>
      <vt:lpstr>If P≠NP, will that have large practical impact?</vt:lpstr>
      <vt:lpstr>If P=NP, will that have large practical impact?</vt:lpstr>
      <vt:lpstr>If P=NP, will that have large practical impact?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Nathan Brunelle</cp:lastModifiedBy>
  <cp:revision>386</cp:revision>
  <dcterms:created xsi:type="dcterms:W3CDTF">2023-10-13T16:06:42Z</dcterms:created>
  <dcterms:modified xsi:type="dcterms:W3CDTF">2026-03-13T19:08:45Z</dcterms:modified>
</cp:coreProperties>
</file>