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7" r:id="rId2"/>
    <p:sldId id="275" r:id="rId3"/>
    <p:sldId id="274" r:id="rId4"/>
    <p:sldId id="276" r:id="rId5"/>
    <p:sldId id="927" r:id="rId6"/>
    <p:sldId id="912" r:id="rId7"/>
    <p:sldId id="913" r:id="rId8"/>
    <p:sldId id="916" r:id="rId9"/>
    <p:sldId id="917" r:id="rId10"/>
    <p:sldId id="923" r:id="rId11"/>
    <p:sldId id="924" r:id="rId12"/>
    <p:sldId id="925" r:id="rId13"/>
    <p:sldId id="969" r:id="rId14"/>
    <p:sldId id="932" r:id="rId15"/>
    <p:sldId id="890" r:id="rId16"/>
    <p:sldId id="905" r:id="rId17"/>
    <p:sldId id="933" r:id="rId18"/>
    <p:sldId id="934" r:id="rId19"/>
    <p:sldId id="938" r:id="rId20"/>
    <p:sldId id="964" r:id="rId21"/>
    <p:sldId id="965" r:id="rId22"/>
    <p:sldId id="940" r:id="rId23"/>
    <p:sldId id="941" r:id="rId24"/>
    <p:sldId id="942" r:id="rId25"/>
    <p:sldId id="966" r:id="rId26"/>
    <p:sldId id="967" r:id="rId27"/>
    <p:sldId id="968" r:id="rId28"/>
    <p:sldId id="797" r:id="rId29"/>
    <p:sldId id="798" r:id="rId30"/>
    <p:sldId id="799" r:id="rId31"/>
  </p:sldIdLst>
  <p:sldSz cx="12192000" cy="6858000"/>
  <p:notesSz cx="6858000" cy="9144000"/>
  <p:embeddedFontLst>
    <p:embeddedFont>
      <p:font typeface="Cambria Math" panose="02040503050406030204" pitchFamily="18" charset="0"/>
      <p:regular r:id="rId33"/>
    </p:embeddedFont>
    <p:embeddedFont>
      <p:font typeface="Ravie" panose="04040805050809020602" pitchFamily="82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00FF"/>
    <a:srgbClr val="BFEBFB"/>
    <a:srgbClr val="00B0F0"/>
    <a:srgbClr val="FF9900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87CB2-66CB-454F-85D3-19EE1B79E95D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27D9C-F8C9-4B2B-A91A-E477EB70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14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image" Target="../media/image13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16.png"/><Relationship Id="rId7" Type="http://schemas.openxmlformats.org/officeDocument/2006/relationships/image" Target="../media/image470.png"/><Relationship Id="rId12" Type="http://schemas.openxmlformats.org/officeDocument/2006/relationships/image" Target="../media/image5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openxmlformats.org/officeDocument/2006/relationships/image" Target="../media/image18.jpeg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image" Target="../media/image49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700.png"/><Relationship Id="rId7" Type="http://schemas.openxmlformats.org/officeDocument/2006/relationships/image" Target="../media/image51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0.png"/><Relationship Id="rId4" Type="http://schemas.openxmlformats.org/officeDocument/2006/relationships/image" Target="../media/image48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30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00.png"/><Relationship Id="rId7" Type="http://schemas.openxmlformats.org/officeDocument/2006/relationships/image" Target="../media/image1100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92.png"/><Relationship Id="rId4" Type="http://schemas.openxmlformats.org/officeDocument/2006/relationships/image" Target="../media/image911.png"/><Relationship Id="rId9" Type="http://schemas.openxmlformats.org/officeDocument/2006/relationships/image" Target="../media/image11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5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0.png"/><Relationship Id="rId7" Type="http://schemas.openxmlformats.org/officeDocument/2006/relationships/image" Target="../media/image33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49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00.png"/><Relationship Id="rId7" Type="http://schemas.openxmlformats.org/officeDocument/2006/relationships/image" Target="../media/image1100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92.png"/><Relationship Id="rId4" Type="http://schemas.openxmlformats.org/officeDocument/2006/relationships/image" Target="../media/image9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00.png"/><Relationship Id="rId7" Type="http://schemas.openxmlformats.org/officeDocument/2006/relationships/image" Target="../media/image1100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92.png"/><Relationship Id="rId4" Type="http://schemas.openxmlformats.org/officeDocument/2006/relationships/image" Target="../media/image9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md.edu/users/gasarch/BLOGPAPERS/pollpaper3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191.png"/><Relationship Id="rId4" Type="http://schemas.openxmlformats.org/officeDocument/2006/relationships/image" Target="../media/image2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Winter 2026</a:t>
            </a:r>
            <a:br>
              <a:rPr lang="en-US" dirty="0"/>
            </a:br>
            <a:r>
              <a:rPr lang="en-US"/>
              <a:t>Lecture 26: </a:t>
            </a:r>
            <a:r>
              <a:rPr lang="en-US" dirty="0"/>
              <a:t>P </a:t>
            </a:r>
            <a:r>
              <a:rPr lang="en-US"/>
              <a:t>and NP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an IS into a VC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580483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580483"/>
                <a:ext cx="9144000" cy="609600"/>
              </a:xfrm>
              <a:blipFill>
                <a:blip r:embed="rId2"/>
                <a:stretch>
                  <a:fillRect t="-18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130771" y="2769693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83471" y="2922093"/>
            <a:ext cx="13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2B52AD-68C2-E41F-0CE5-8299DA5ED942}"/>
              </a:ext>
            </a:extLst>
          </p:cNvPr>
          <p:cNvGrpSpPr/>
          <p:nvPr/>
        </p:nvGrpSpPr>
        <p:grpSpPr>
          <a:xfrm>
            <a:off x="1099871" y="2906046"/>
            <a:ext cx="4342564" cy="3153060"/>
            <a:chOff x="1650264" y="617538"/>
            <a:chExt cx="8281702" cy="6013200"/>
          </a:xfrm>
        </p:grpSpPr>
        <p:sp>
          <p:nvSpPr>
            <p:cNvPr id="7" name="AutoShape 30" descr="Image result for Aaron Bloomfield">
              <a:extLst>
                <a:ext uri="{FF2B5EF4-FFF2-40B4-BE49-F238E27FC236}">
                  <a16:creationId xmlns:a16="http://schemas.microsoft.com/office/drawing/2014/main" id="{C5543DD9-6B9E-E2E5-D870-E800E7EDB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1575" y="617538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0C1BE0-6752-B7FA-045B-C6D026D83C27}"/>
                </a:ext>
              </a:extLst>
            </p:cNvPr>
            <p:cNvGrpSpPr/>
            <p:nvPr/>
          </p:nvGrpSpPr>
          <p:grpSpPr>
            <a:xfrm>
              <a:off x="1650264" y="1218142"/>
              <a:ext cx="8281702" cy="4725458"/>
              <a:chOff x="1650264" y="1218142"/>
              <a:chExt cx="8281702" cy="4725458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AD892A0-1E87-9FDA-BB48-F676C03BDAA0}"/>
                  </a:ext>
                </a:extLst>
              </p:cNvPr>
              <p:cNvSpPr/>
              <p:nvPr/>
            </p:nvSpPr>
            <p:spPr>
              <a:xfrm>
                <a:off x="1650264" y="1218142"/>
                <a:ext cx="1193396" cy="108513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451BE010-FDE8-0CB4-812A-815C2FD4E7CE}"/>
                  </a:ext>
                </a:extLst>
              </p:cNvPr>
              <p:cNvSpPr/>
              <p:nvPr/>
            </p:nvSpPr>
            <p:spPr>
              <a:xfrm>
                <a:off x="1930334" y="238955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A9DA938-2FFE-7805-9612-93F370F8068D}"/>
                  </a:ext>
                </a:extLst>
              </p:cNvPr>
              <p:cNvSpPr/>
              <p:nvPr/>
            </p:nvSpPr>
            <p:spPr>
              <a:xfrm>
                <a:off x="3658898" y="308942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8A8DE12D-D05E-C221-4AF5-EA83FC29375B}"/>
                  </a:ext>
                </a:extLst>
              </p:cNvPr>
              <p:cNvSpPr/>
              <p:nvPr/>
            </p:nvSpPr>
            <p:spPr>
              <a:xfrm>
                <a:off x="4495800" y="4605706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9A205B8-E7AB-154E-52A7-06CBDDF60B9D}"/>
                  </a:ext>
                </a:extLst>
              </p:cNvPr>
              <p:cNvSpPr/>
              <p:nvPr/>
            </p:nvSpPr>
            <p:spPr>
              <a:xfrm>
                <a:off x="8660959" y="3575103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B2176A2C-77C3-CEF5-932A-BEBCBBDBD5D4}"/>
                  </a:ext>
                </a:extLst>
              </p:cNvPr>
              <p:cNvSpPr/>
              <p:nvPr/>
            </p:nvSpPr>
            <p:spPr>
              <a:xfrm>
                <a:off x="2593975" y="3638669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347816A-4C81-5F58-1690-898778670A70}"/>
                </a:ext>
              </a:extLst>
            </p:cNvPr>
            <p:cNvGrpSpPr/>
            <p:nvPr/>
          </p:nvGrpSpPr>
          <p:grpSpPr>
            <a:xfrm>
              <a:off x="1822926" y="1377631"/>
              <a:ext cx="7796089" cy="5253107"/>
              <a:chOff x="1822926" y="1377631"/>
              <a:chExt cx="7796089" cy="5253107"/>
            </a:xfrm>
          </p:grpSpPr>
          <p:pic>
            <p:nvPicPr>
              <p:cNvPr id="15" name="Picture 2" descr="Image result for Prince Harry">
                <a:extLst>
                  <a:ext uri="{FF2B5EF4-FFF2-40B4-BE49-F238E27FC236}">
                    <a16:creationId xmlns:a16="http://schemas.microsoft.com/office/drawing/2014/main" id="{881C7F31-F39B-F825-3571-BC133A3F4C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" descr="Image result for meghan markle">
                <a:extLst>
                  <a:ext uri="{FF2B5EF4-FFF2-40B4-BE49-F238E27FC236}">
                    <a16:creationId xmlns:a16="http://schemas.microsoft.com/office/drawing/2014/main" id="{40CA53AC-3357-BF95-B956-02311961D9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3885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6" descr="Image result for Prince Charles">
                <a:extLst>
                  <a:ext uri="{FF2B5EF4-FFF2-40B4-BE49-F238E27FC236}">
                    <a16:creationId xmlns:a16="http://schemas.microsoft.com/office/drawing/2014/main" id="{14EEB96F-8510-611F-58A4-9FE6F8CF6A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3911" y="3891454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18" descr="Image result for justin trudeau">
                <a:extLst>
                  <a:ext uri="{FF2B5EF4-FFF2-40B4-BE49-F238E27FC236}">
                    <a16:creationId xmlns:a16="http://schemas.microsoft.com/office/drawing/2014/main" id="{411354CB-79B6-8CB4-5EBB-378ED1CE82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21" r="18091" b="33959"/>
              <a:stretch/>
            </p:blipFill>
            <p:spPr bwMode="auto">
              <a:xfrm>
                <a:off x="8003444" y="5781280"/>
                <a:ext cx="548808" cy="849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0" descr="Image result for Elton John">
                <a:extLst>
                  <a:ext uri="{FF2B5EF4-FFF2-40B4-BE49-F238E27FC236}">
                    <a16:creationId xmlns:a16="http://schemas.microsoft.com/office/drawing/2014/main" id="{206BECB5-B6A3-F3BA-5D3C-CC2B5C40FE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7170034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34" descr="Image result for angela merkel">
                <a:extLst>
                  <a:ext uri="{FF2B5EF4-FFF2-40B4-BE49-F238E27FC236}">
                    <a16:creationId xmlns:a16="http://schemas.microsoft.com/office/drawing/2014/main" id="{E5061DD0-0474-AFD7-F2FB-940EA107C8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4802831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36" descr="Image result for paul mccartney">
                <a:extLst>
                  <a:ext uri="{FF2B5EF4-FFF2-40B4-BE49-F238E27FC236}">
                    <a16:creationId xmlns:a16="http://schemas.microsoft.com/office/drawing/2014/main" id="{C7558E52-426A-E74F-5EE8-EE40E948D7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7688421" y="2589729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E4639A0-99DC-9503-4FD3-4AC1D8BDB346}"/>
                  </a:ext>
                </a:extLst>
              </p:cNvPr>
              <p:cNvCxnSpPr>
                <a:stCxn id="44" idx="3"/>
              </p:cNvCxnSpPr>
              <p:nvPr/>
            </p:nvCxnSpPr>
            <p:spPr>
              <a:xfrm>
                <a:off x="4616953" y="3727451"/>
                <a:ext cx="1313486" cy="4137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8FD8247D-DA81-6335-4106-24FED5C9D968}"/>
                  </a:ext>
                </a:extLst>
              </p:cNvPr>
              <p:cNvCxnSpPr>
                <a:stCxn id="15" idx="3"/>
                <a:endCxn id="77" idx="1"/>
              </p:cNvCxnSpPr>
              <p:nvPr/>
            </p:nvCxnSpPr>
            <p:spPr>
              <a:xfrm flipV="1">
                <a:off x="2989647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74FFC2B7-E5A7-CB0B-6E96-EE34EDB824BC}"/>
                  </a:ext>
                </a:extLst>
              </p:cNvPr>
              <p:cNvCxnSpPr>
                <a:stCxn id="73" idx="1"/>
                <a:endCxn id="77" idx="2"/>
              </p:cNvCxnSpPr>
              <p:nvPr/>
            </p:nvCxnSpPr>
            <p:spPr>
              <a:xfrm flipH="1" flipV="1">
                <a:off x="8077575" y="3480168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2E0F8CF-1675-633A-2ABC-1014DE46EBBD}"/>
                  </a:ext>
                </a:extLst>
              </p:cNvPr>
              <p:cNvCxnSpPr>
                <a:stCxn id="73" idx="1"/>
              </p:cNvCxnSpPr>
              <p:nvPr/>
            </p:nvCxnSpPr>
            <p:spPr>
              <a:xfrm flipH="1" flipV="1">
                <a:off x="6617443" y="4141234"/>
                <a:ext cx="2356468" cy="1244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DCF8906-21F0-6C3A-BB41-4CDA0AAE7216}"/>
                  </a:ext>
                </a:extLst>
              </p:cNvPr>
              <p:cNvCxnSpPr>
                <a:stCxn id="73" idx="1"/>
                <a:endCxn id="75" idx="3"/>
              </p:cNvCxnSpPr>
              <p:nvPr/>
            </p:nvCxnSpPr>
            <p:spPr>
              <a:xfrm flipH="1">
                <a:off x="7752241" y="4265645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81AB2E3-5341-70D1-1AB6-35746D0D6181}"/>
                  </a:ext>
                </a:extLst>
              </p:cNvPr>
              <p:cNvCxnSpPr>
                <a:stCxn id="73" idx="1"/>
                <a:endCxn id="74" idx="0"/>
              </p:cNvCxnSpPr>
              <p:nvPr/>
            </p:nvCxnSpPr>
            <p:spPr>
              <a:xfrm flipH="1">
                <a:off x="8277849" y="4265644"/>
                <a:ext cx="696063" cy="151563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54DF98B-0CD1-E81C-2789-ACB6BC13DBD8}"/>
                  </a:ext>
                </a:extLst>
              </p:cNvPr>
              <p:cNvCxnSpPr>
                <a:stCxn id="74" idx="1"/>
              </p:cNvCxnSpPr>
              <p:nvPr/>
            </p:nvCxnSpPr>
            <p:spPr>
              <a:xfrm flipH="1" flipV="1">
                <a:off x="2565838" y="5714723"/>
                <a:ext cx="5437606" cy="49128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CD43BD84-F65D-53BE-E645-671438C90F5A}"/>
                  </a:ext>
                </a:extLst>
              </p:cNvPr>
              <p:cNvCxnSpPr>
                <a:stCxn id="75" idx="1"/>
                <a:endCxn id="76" idx="3"/>
              </p:cNvCxnSpPr>
              <p:nvPr/>
            </p:nvCxnSpPr>
            <p:spPr>
              <a:xfrm flipH="1">
                <a:off x="5498659" y="5091000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F8EBFB0-7B69-1B9D-FF7E-D2F53282EEA3}"/>
                  </a:ext>
                </a:extLst>
              </p:cNvPr>
              <p:cNvCxnSpPr/>
              <p:nvPr/>
            </p:nvCxnSpPr>
            <p:spPr>
              <a:xfrm flipH="1">
                <a:off x="2289175" y="4525894"/>
                <a:ext cx="815802" cy="7742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7" name="Picture 2" descr="Joe Biden - CNBC">
                <a:extLst>
                  <a:ext uri="{FF2B5EF4-FFF2-40B4-BE49-F238E27FC236}">
                    <a16:creationId xmlns:a16="http://schemas.microsoft.com/office/drawing/2014/main" id="{A7AB5D2B-E376-B2EA-671D-4C0CA17A22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8" r="26708" b="42616"/>
              <a:stretch/>
            </p:blipFill>
            <p:spPr bwMode="auto">
              <a:xfrm>
                <a:off x="5884166" y="3696565"/>
                <a:ext cx="778309" cy="969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4" descr="Emmanuel Macron - Wikipedia">
                <a:extLst>
                  <a:ext uri="{FF2B5EF4-FFF2-40B4-BE49-F238E27FC236}">
                    <a16:creationId xmlns:a16="http://schemas.microsoft.com/office/drawing/2014/main" id="{61469563-8473-2F5A-5E45-22DD27A9E3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10" r="11235" b="39758"/>
              <a:stretch/>
            </p:blipFill>
            <p:spPr bwMode="auto">
              <a:xfrm>
                <a:off x="1822926" y="5162272"/>
                <a:ext cx="815802" cy="979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6" descr="Taylor Swift set to make her feature directorial debut | CNN">
                <a:extLst>
                  <a:ext uri="{FF2B5EF4-FFF2-40B4-BE49-F238E27FC236}">
                    <a16:creationId xmlns:a16="http://schemas.microsoft.com/office/drawing/2014/main" id="{5841C183-EF5D-0D27-339B-65B5951BD4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2" r="25738" b="17703"/>
              <a:stretch/>
            </p:blipFill>
            <p:spPr bwMode="auto">
              <a:xfrm>
                <a:off x="2945852" y="3843828"/>
                <a:ext cx="704008" cy="843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E663900-92CD-1A52-020B-BF0525AF3FB8}"/>
                  </a:ext>
                </a:extLst>
              </p:cNvPr>
              <p:cNvCxnSpPr/>
              <p:nvPr/>
            </p:nvCxnSpPr>
            <p:spPr>
              <a:xfrm>
                <a:off x="2446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1" name="Picture 8" descr="Ed Sheeran">
                <a:extLst>
                  <a:ext uri="{FF2B5EF4-FFF2-40B4-BE49-F238E27FC236}">
                    <a16:creationId xmlns:a16="http://schemas.microsoft.com/office/drawing/2014/main" id="{6487516E-48D6-8883-33CE-2094B7E3B5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0283" y="1377631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10" descr="Pharrell Williams - Age, Wife &amp; &quot;Happy&quot;">
                <a:extLst>
                  <a:ext uri="{FF2B5EF4-FFF2-40B4-BE49-F238E27FC236}">
                    <a16:creationId xmlns:a16="http://schemas.microsoft.com/office/drawing/2014/main" id="{AC0A8FE5-06B6-4700-A2C2-AB3F060D91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741" y="1509255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82D98A0-3D23-6F5D-22BA-4B115BE23B1F}"/>
              </a:ext>
            </a:extLst>
          </p:cNvPr>
          <p:cNvGrpSpPr/>
          <p:nvPr/>
        </p:nvGrpSpPr>
        <p:grpSpPr>
          <a:xfrm>
            <a:off x="6286983" y="3123704"/>
            <a:ext cx="4216112" cy="3153060"/>
            <a:chOff x="1578468" y="617538"/>
            <a:chExt cx="8040547" cy="6013200"/>
          </a:xfrm>
        </p:grpSpPr>
        <p:sp>
          <p:nvSpPr>
            <p:cNvPr id="100" name="AutoShape 30" descr="Image result for Aaron Bloomfield">
              <a:extLst>
                <a:ext uri="{FF2B5EF4-FFF2-40B4-BE49-F238E27FC236}">
                  <a16:creationId xmlns:a16="http://schemas.microsoft.com/office/drawing/2014/main" id="{F09A3823-DFF2-62AD-30B1-486CC90F21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1575" y="617538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3F6A45F4-1CD4-6AFE-F8E4-79159D2A5078}"/>
                </a:ext>
              </a:extLst>
            </p:cNvPr>
            <p:cNvGrpSpPr/>
            <p:nvPr/>
          </p:nvGrpSpPr>
          <p:grpSpPr>
            <a:xfrm>
              <a:off x="1578468" y="1353774"/>
              <a:ext cx="7153677" cy="5007580"/>
              <a:chOff x="1578468" y="1353774"/>
              <a:chExt cx="7153677" cy="5007580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015710C6-CD58-728D-EF2D-157091A2DE7D}"/>
                  </a:ext>
                </a:extLst>
              </p:cNvPr>
              <p:cNvSpPr/>
              <p:nvPr/>
            </p:nvSpPr>
            <p:spPr>
              <a:xfrm>
                <a:off x="2909710" y="1353774"/>
                <a:ext cx="1193396" cy="108513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959032-6BDC-4B2C-9EEE-262B6883E76E}"/>
                  </a:ext>
                </a:extLst>
              </p:cNvPr>
              <p:cNvSpPr/>
              <p:nvPr/>
            </p:nvSpPr>
            <p:spPr>
              <a:xfrm>
                <a:off x="1578468" y="5023461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2AC7C72E-8AF3-7F28-A398-C485B2305412}"/>
                  </a:ext>
                </a:extLst>
              </p:cNvPr>
              <p:cNvSpPr/>
              <p:nvPr/>
            </p:nvSpPr>
            <p:spPr>
              <a:xfrm>
                <a:off x="5615301" y="3533718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5C741BC5-1C3A-1828-49DC-4508F69A98C0}"/>
                  </a:ext>
                </a:extLst>
              </p:cNvPr>
              <p:cNvSpPr/>
              <p:nvPr/>
            </p:nvSpPr>
            <p:spPr>
              <a:xfrm>
                <a:off x="7461137" y="2378613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62560867-C322-594C-4365-5042EC8BBD04}"/>
                  </a:ext>
                </a:extLst>
              </p:cNvPr>
              <p:cNvSpPr/>
              <p:nvPr/>
            </p:nvSpPr>
            <p:spPr>
              <a:xfrm>
                <a:off x="6755398" y="4411534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575472B-4B43-4333-6238-FCEBA04DD50E}"/>
                </a:ext>
              </a:extLst>
            </p:cNvPr>
            <p:cNvGrpSpPr/>
            <p:nvPr/>
          </p:nvGrpSpPr>
          <p:grpSpPr>
            <a:xfrm>
              <a:off x="1822926" y="1377631"/>
              <a:ext cx="7796089" cy="5253107"/>
              <a:chOff x="1822926" y="1377631"/>
              <a:chExt cx="7796089" cy="5253107"/>
            </a:xfrm>
          </p:grpSpPr>
          <p:pic>
            <p:nvPicPr>
              <p:cNvPr id="103" name="Picture 2" descr="Image result for Prince Harry">
                <a:extLst>
                  <a:ext uri="{FF2B5EF4-FFF2-40B4-BE49-F238E27FC236}">
                    <a16:creationId xmlns:a16="http://schemas.microsoft.com/office/drawing/2014/main" id="{087E9D34-AEA9-D00D-4025-F5C4E639F7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506" y="2690353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4" descr="Image result for meghan markle">
                <a:extLst>
                  <a:ext uri="{FF2B5EF4-FFF2-40B4-BE49-F238E27FC236}">
                    <a16:creationId xmlns:a16="http://schemas.microsoft.com/office/drawing/2014/main" id="{AE829FE8-3E6D-E98B-6C29-4E1D096349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3885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6" descr="Image result for Prince Charles">
                <a:extLst>
                  <a:ext uri="{FF2B5EF4-FFF2-40B4-BE49-F238E27FC236}">
                    <a16:creationId xmlns:a16="http://schemas.microsoft.com/office/drawing/2014/main" id="{BD16CC4C-84B9-B31D-9D21-BCD0BF95B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3911" y="3891454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18" descr="Image result for justin trudeau">
                <a:extLst>
                  <a:ext uri="{FF2B5EF4-FFF2-40B4-BE49-F238E27FC236}">
                    <a16:creationId xmlns:a16="http://schemas.microsoft.com/office/drawing/2014/main" id="{042618E1-BC28-4D07-C094-BEB7AD12A9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21" r="18091" b="33959"/>
              <a:stretch/>
            </p:blipFill>
            <p:spPr bwMode="auto">
              <a:xfrm>
                <a:off x="8003444" y="5781280"/>
                <a:ext cx="548808" cy="849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0" descr="Image result for Elton John">
                <a:extLst>
                  <a:ext uri="{FF2B5EF4-FFF2-40B4-BE49-F238E27FC236}">
                    <a16:creationId xmlns:a16="http://schemas.microsoft.com/office/drawing/2014/main" id="{B2E217D2-04F9-A76D-7B71-5741FA1554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7170034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34" descr="Image result for angela merkel">
                <a:extLst>
                  <a:ext uri="{FF2B5EF4-FFF2-40B4-BE49-F238E27FC236}">
                    <a16:creationId xmlns:a16="http://schemas.microsoft.com/office/drawing/2014/main" id="{D4139B12-D505-DA27-0281-6C5DEFAF9E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4802831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36" descr="Image result for paul mccartney">
                <a:extLst>
                  <a:ext uri="{FF2B5EF4-FFF2-40B4-BE49-F238E27FC236}">
                    <a16:creationId xmlns:a16="http://schemas.microsoft.com/office/drawing/2014/main" id="{BFB52D9D-F25C-CEDE-4477-E2FEB87BE4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7688421" y="2589729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E85A3CA1-1481-6C2A-2457-0803C69AF57F}"/>
                  </a:ext>
                </a:extLst>
              </p:cNvPr>
              <p:cNvCxnSpPr>
                <a:stCxn id="104" idx="3"/>
              </p:cNvCxnSpPr>
              <p:nvPr/>
            </p:nvCxnSpPr>
            <p:spPr>
              <a:xfrm>
                <a:off x="4616953" y="3727451"/>
                <a:ext cx="1313486" cy="4137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DF84ED2D-4D03-04CE-DA21-330988BB980F}"/>
                  </a:ext>
                </a:extLst>
              </p:cNvPr>
              <p:cNvCxnSpPr>
                <a:stCxn id="103" idx="3"/>
                <a:endCxn id="109" idx="1"/>
              </p:cNvCxnSpPr>
              <p:nvPr/>
            </p:nvCxnSpPr>
            <p:spPr>
              <a:xfrm flipV="1">
                <a:off x="2989647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1E35291-882C-79C0-026F-9B58CA6A2E3E}"/>
                  </a:ext>
                </a:extLst>
              </p:cNvPr>
              <p:cNvCxnSpPr>
                <a:stCxn id="105" idx="1"/>
                <a:endCxn id="109" idx="2"/>
              </p:cNvCxnSpPr>
              <p:nvPr/>
            </p:nvCxnSpPr>
            <p:spPr>
              <a:xfrm flipH="1" flipV="1">
                <a:off x="8077575" y="3480168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A03C0C4-5D34-A9B0-095F-64DA99D3A4F6}"/>
                  </a:ext>
                </a:extLst>
              </p:cNvPr>
              <p:cNvCxnSpPr>
                <a:stCxn id="105" idx="1"/>
              </p:cNvCxnSpPr>
              <p:nvPr/>
            </p:nvCxnSpPr>
            <p:spPr>
              <a:xfrm flipH="1" flipV="1">
                <a:off x="6617443" y="4141234"/>
                <a:ext cx="2356468" cy="1244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5FE8A7B-3307-E734-D86B-FC873F04B11B}"/>
                  </a:ext>
                </a:extLst>
              </p:cNvPr>
              <p:cNvCxnSpPr>
                <a:stCxn id="105" idx="1"/>
                <a:endCxn id="107" idx="3"/>
              </p:cNvCxnSpPr>
              <p:nvPr/>
            </p:nvCxnSpPr>
            <p:spPr>
              <a:xfrm flipH="1">
                <a:off x="7752241" y="4265645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A7E4D3C-34B3-F229-D356-6C1C807875CD}"/>
                  </a:ext>
                </a:extLst>
              </p:cNvPr>
              <p:cNvCxnSpPr>
                <a:stCxn id="105" idx="1"/>
                <a:endCxn id="106" idx="0"/>
              </p:cNvCxnSpPr>
              <p:nvPr/>
            </p:nvCxnSpPr>
            <p:spPr>
              <a:xfrm flipH="1">
                <a:off x="8277849" y="4265644"/>
                <a:ext cx="696063" cy="151563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0A0A2B9-51AB-18D9-DD92-A1418A64A149}"/>
                  </a:ext>
                </a:extLst>
              </p:cNvPr>
              <p:cNvCxnSpPr>
                <a:cxnSpLocks/>
                <a:stCxn id="106" idx="1"/>
              </p:cNvCxnSpPr>
              <p:nvPr/>
            </p:nvCxnSpPr>
            <p:spPr>
              <a:xfrm flipH="1" flipV="1">
                <a:off x="2565839" y="5714724"/>
                <a:ext cx="5437605" cy="49128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021450FD-6352-36BD-FC59-87897AD3AA33}"/>
                  </a:ext>
                </a:extLst>
              </p:cNvPr>
              <p:cNvCxnSpPr>
                <a:stCxn id="107" idx="1"/>
                <a:endCxn id="108" idx="3"/>
              </p:cNvCxnSpPr>
              <p:nvPr/>
            </p:nvCxnSpPr>
            <p:spPr>
              <a:xfrm flipH="1">
                <a:off x="5498659" y="5091000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12B56EF5-C2F7-778C-3B3C-60AE78B5950D}"/>
                  </a:ext>
                </a:extLst>
              </p:cNvPr>
              <p:cNvCxnSpPr/>
              <p:nvPr/>
            </p:nvCxnSpPr>
            <p:spPr>
              <a:xfrm flipH="1">
                <a:off x="2289175" y="4525894"/>
                <a:ext cx="815802" cy="7742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9" name="Picture 2" descr="Joe Biden - CNBC">
                <a:extLst>
                  <a:ext uri="{FF2B5EF4-FFF2-40B4-BE49-F238E27FC236}">
                    <a16:creationId xmlns:a16="http://schemas.microsoft.com/office/drawing/2014/main" id="{47D3832A-9480-B176-1EC3-391B95745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8" r="26708" b="42616"/>
              <a:stretch/>
            </p:blipFill>
            <p:spPr bwMode="auto">
              <a:xfrm>
                <a:off x="5884166" y="3696565"/>
                <a:ext cx="778309" cy="969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4" descr="Emmanuel Macron - Wikipedia">
                <a:extLst>
                  <a:ext uri="{FF2B5EF4-FFF2-40B4-BE49-F238E27FC236}">
                    <a16:creationId xmlns:a16="http://schemas.microsoft.com/office/drawing/2014/main" id="{A9B4AD52-A8F0-801F-0FFA-D248079444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10" r="11235" b="39758"/>
              <a:stretch/>
            </p:blipFill>
            <p:spPr bwMode="auto">
              <a:xfrm>
                <a:off x="1822926" y="5162272"/>
                <a:ext cx="815802" cy="979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6" descr="Taylor Swift set to make her feature directorial debut | CNN">
                <a:extLst>
                  <a:ext uri="{FF2B5EF4-FFF2-40B4-BE49-F238E27FC236}">
                    <a16:creationId xmlns:a16="http://schemas.microsoft.com/office/drawing/2014/main" id="{04B8BCF3-A237-E31B-546C-7E6C927093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2" r="25738" b="17703"/>
              <a:stretch/>
            </p:blipFill>
            <p:spPr bwMode="auto">
              <a:xfrm>
                <a:off x="2945852" y="3843828"/>
                <a:ext cx="704008" cy="843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3704EFA-0E19-8871-5806-10CC41B1956B}"/>
                  </a:ext>
                </a:extLst>
              </p:cNvPr>
              <p:cNvCxnSpPr/>
              <p:nvPr/>
            </p:nvCxnSpPr>
            <p:spPr>
              <a:xfrm>
                <a:off x="2446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3" name="Picture 8" descr="Ed Sheeran">
                <a:extLst>
                  <a:ext uri="{FF2B5EF4-FFF2-40B4-BE49-F238E27FC236}">
                    <a16:creationId xmlns:a16="http://schemas.microsoft.com/office/drawing/2014/main" id="{F1F00C0E-C346-23A9-05D0-C7816979EE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0283" y="1377631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10" descr="Pharrell Williams - Age, Wife &amp; &quot;Happy&quot;">
                <a:extLst>
                  <a:ext uri="{FF2B5EF4-FFF2-40B4-BE49-F238E27FC236}">
                    <a16:creationId xmlns:a16="http://schemas.microsoft.com/office/drawing/2014/main" id="{AD1CEF02-FE9C-0B57-5515-44C15A2850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741" y="1509255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2" name="Oval 131">
            <a:extLst>
              <a:ext uri="{FF2B5EF4-FFF2-40B4-BE49-F238E27FC236}">
                <a16:creationId xmlns:a16="http://schemas.microsoft.com/office/drawing/2014/main" id="{F19EA206-8683-9260-2696-DC9073D7AE8B}"/>
              </a:ext>
            </a:extLst>
          </p:cNvPr>
          <p:cNvSpPr/>
          <p:nvPr/>
        </p:nvSpPr>
        <p:spPr>
          <a:xfrm>
            <a:off x="9461582" y="5703025"/>
            <a:ext cx="666461" cy="701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4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a VC into an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762716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762716"/>
                <a:ext cx="9144000" cy="609600"/>
              </a:xfrm>
              <a:blipFill>
                <a:blip r:embed="rId2"/>
                <a:stretch>
                  <a:fillRect t="-18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315200" y="2585027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362200" y="2585027"/>
            <a:ext cx="13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08698" y="3109661"/>
            <a:ext cx="3733078" cy="3326447"/>
            <a:chOff x="657225" y="1481300"/>
            <a:chExt cx="5514975" cy="4914248"/>
          </a:xfrm>
        </p:grpSpPr>
        <p:cxnSp>
          <p:nvCxnSpPr>
            <p:cNvPr id="71" name="Straight Connector 70"/>
            <p:cNvCxnSpPr>
              <a:stCxn id="86" idx="1"/>
              <a:endCxn id="8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7" idx="2"/>
              <a:endCxn id="8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88" idx="1"/>
              <a:endCxn id="8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91" idx="2"/>
              <a:endCxn id="8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1" idx="3"/>
              <a:endCxn id="9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2" idx="3"/>
              <a:endCxn id="8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2" idx="2"/>
              <a:endCxn id="9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90" idx="3"/>
              <a:endCxn id="9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9" idx="2"/>
              <a:endCxn id="9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2" idx="3"/>
              <a:endCxn id="94" idx="1"/>
            </p:cNvCxnSpPr>
            <p:nvPr/>
          </p:nvCxnSpPr>
          <p:spPr>
            <a:xfrm flipV="1">
              <a:off x="3306551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89" idx="0"/>
              <a:endCxn id="94" idx="3"/>
            </p:cNvCxnSpPr>
            <p:nvPr/>
          </p:nvCxnSpPr>
          <p:spPr>
            <a:xfrm flipH="1" flipV="1">
              <a:off x="4673602" y="1709900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88" idx="0"/>
              <a:endCxn id="9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8" idx="0"/>
              <a:endCxn id="8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85" name="Isosceles Triangle 8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87" name="Rectangle 8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216402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629400" y="3184692"/>
            <a:ext cx="3733078" cy="3326447"/>
            <a:chOff x="657225" y="1481300"/>
            <a:chExt cx="5514975" cy="4914248"/>
          </a:xfrm>
        </p:grpSpPr>
        <p:cxnSp>
          <p:nvCxnSpPr>
            <p:cNvPr id="96" name="Straight Connector 95"/>
            <p:cNvCxnSpPr>
              <a:stCxn id="119" idx="1"/>
              <a:endCxn id="111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10" idx="2"/>
              <a:endCxn id="119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11" idx="1"/>
              <a:endCxn id="1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114" idx="2"/>
              <a:endCxn id="1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14" idx="3"/>
              <a:endCxn id="115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15" idx="3"/>
              <a:endCxn id="112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15" idx="2"/>
              <a:endCxn id="113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13" idx="3"/>
              <a:endCxn id="116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12" idx="2"/>
              <a:endCxn id="116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15" idx="3"/>
              <a:endCxn id="117" idx="1"/>
            </p:cNvCxnSpPr>
            <p:nvPr/>
          </p:nvCxnSpPr>
          <p:spPr>
            <a:xfrm flipV="1">
              <a:off x="3306551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12" idx="0"/>
              <a:endCxn id="117" idx="3"/>
            </p:cNvCxnSpPr>
            <p:nvPr/>
          </p:nvCxnSpPr>
          <p:spPr>
            <a:xfrm flipH="1" flipV="1">
              <a:off x="4673602" y="1709900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11" idx="0"/>
              <a:endCxn id="116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11" idx="0"/>
              <a:endCxn id="112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18" name="Isosceles Triangle 117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216402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698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Vertex Cover and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Algorithm to solve vertex cover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Check if there is an Independent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Algorithm to solve independent set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an independent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Check if there is a Vertex Cover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16EF06-5FF7-5632-9927-BCEDD35736D3}"/>
                  </a:ext>
                </a:extLst>
              </p:cNvPr>
              <p:cNvSpPr txBox="1"/>
              <p:nvPr/>
            </p:nvSpPr>
            <p:spPr>
              <a:xfrm>
                <a:off x="7914640" y="5345966"/>
                <a:ext cx="3860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Either both problems belong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or else neither does!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16EF06-5FF7-5632-9927-BCEDD3573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640" y="5345966"/>
                <a:ext cx="3860800" cy="830997"/>
              </a:xfrm>
              <a:prstGeom prst="rect">
                <a:avLst/>
              </a:prstGeom>
              <a:blipFill>
                <a:blip r:embed="rId3"/>
                <a:stretch>
                  <a:fillRect l="-2366" t="-5882" r="-63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8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B5F43-910E-209D-70E7-1977B541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5349E-7800-6569-9B3D-219ECA3E1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strategy for creating algorithms</a:t>
            </a:r>
          </a:p>
          <a:p>
            <a:r>
              <a:rPr lang="en-US" dirty="0"/>
              <a:t>Solve one problem by converting it into a different problem, then using an algorithm for that other problem.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6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377238" y="1773199"/>
            <a:ext cx="3326990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 Reduces To Vertex Cover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AutoShape 5"/>
              <p:cNvSpPr>
                <a:spLocks noChangeArrowheads="1"/>
              </p:cNvSpPr>
              <p:nvPr/>
            </p:nvSpPr>
            <p:spPr bwMode="auto">
              <a:xfrm>
                <a:off x="4627562" y="2161611"/>
                <a:ext cx="2840038" cy="1110734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noFill/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Use same graph</a:t>
                </a:r>
              </a:p>
              <a:p>
                <a:pPr algn="ctr"/>
                <a:r>
                  <a:rPr lang="en-US" alt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1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6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en-US" sz="1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sz="16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7562" y="2161611"/>
                <a:ext cx="2840038" cy="1110734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blipFill>
                <a:blip r:embed="rId2"/>
                <a:stretch>
                  <a:fillRect/>
                </a:stretch>
              </a:blipFill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7238" y="1752601"/>
            <a:ext cx="347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Relate Independent Set input to Vertex Cover output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9383607" y="3288855"/>
            <a:ext cx="221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Algorithm for Vertex Cover</a:t>
            </a:r>
            <a:endParaRPr lang="en-US" b="1" dirty="0"/>
          </a:p>
        </p:txBody>
      </p:sp>
      <p:sp>
        <p:nvSpPr>
          <p:cNvPr id="278" name="TextBox 277"/>
          <p:cNvSpPr txBox="1"/>
          <p:nvPr/>
        </p:nvSpPr>
        <p:spPr>
          <a:xfrm>
            <a:off x="4480837" y="4247821"/>
            <a:ext cx="333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Relate Independent Set output to Vertex Cover output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8937741" y="1558940"/>
            <a:ext cx="1447858" cy="1290148"/>
            <a:chOff x="657225" y="1481300"/>
            <a:chExt cx="5514975" cy="4914248"/>
          </a:xfrm>
        </p:grpSpPr>
        <p:cxnSp>
          <p:nvCxnSpPr>
            <p:cNvPr id="53" name="Straight Connector 52"/>
            <p:cNvCxnSpPr>
              <a:stCxn id="76" idx="1"/>
              <a:endCxn id="6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7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1"/>
              <a:endCxn id="6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1" idx="2"/>
              <a:endCxn id="6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3"/>
              <a:endCxn id="7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3"/>
              <a:endCxn id="6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2" idx="2"/>
              <a:endCxn id="7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0" idx="3"/>
              <a:endCxn id="7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2"/>
              <a:endCxn id="7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2" idx="3"/>
              <a:endCxn id="74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9" idx="0"/>
              <a:endCxn id="74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8" idx="0"/>
              <a:endCxn id="7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8" idx="0"/>
              <a:endCxn id="6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5" name="Isosceles Triangle 7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915400" y="4953000"/>
            <a:ext cx="1447858" cy="1290148"/>
            <a:chOff x="657225" y="1481300"/>
            <a:chExt cx="5514975" cy="4914248"/>
          </a:xfrm>
        </p:grpSpPr>
        <p:cxnSp>
          <p:nvCxnSpPr>
            <p:cNvPr id="78" name="Straight Connector 77"/>
            <p:cNvCxnSpPr>
              <a:stCxn id="101" idx="1"/>
              <a:endCxn id="9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2" idx="2"/>
              <a:endCxn id="10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3" idx="1"/>
              <a:endCxn id="9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6" idx="2"/>
              <a:endCxn id="9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6" idx="3"/>
              <a:endCxn id="9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7" idx="3"/>
              <a:endCxn id="9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7" idx="2"/>
              <a:endCxn id="9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3"/>
              <a:endCxn id="9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7" idx="3"/>
              <a:endCxn id="9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4" idx="0"/>
              <a:endCxn id="9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3" idx="0"/>
              <a:endCxn id="9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3" idx="0"/>
              <a:endCxn id="9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00" name="Isosceles Triangle 9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14986" y="1371601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O(V) Time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615700" y="1403866"/>
            <a:ext cx="229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 Input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701040" y="1403866"/>
            <a:ext cx="1933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 Input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001000" y="4495800"/>
            <a:ext cx="202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 </a:t>
            </a:r>
            <a:r>
              <a:rPr lang="en-US" dirty="0" err="1"/>
              <a:t>Ouput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1652487" y="4509843"/>
            <a:ext cx="246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92B7A9-B4E7-AD92-E8FB-65B20C59C2A0}"/>
                  </a:ext>
                </a:extLst>
              </p:cNvPr>
              <p:cNvSpPr txBox="1"/>
              <p:nvPr/>
            </p:nvSpPr>
            <p:spPr>
              <a:xfrm>
                <a:off x="1029258" y="2287474"/>
                <a:ext cx="39465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92B7A9-B4E7-AD92-E8FB-65B20C59C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58" y="2287474"/>
                <a:ext cx="3946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6CB1476-FF3F-5ACA-7101-9E5454556ACA}"/>
              </a:ext>
            </a:extLst>
          </p:cNvPr>
          <p:cNvGrpSpPr/>
          <p:nvPr/>
        </p:nvGrpSpPr>
        <p:grpSpPr>
          <a:xfrm>
            <a:off x="1908209" y="1934920"/>
            <a:ext cx="1766003" cy="1189956"/>
            <a:chOff x="1822926" y="1377631"/>
            <a:chExt cx="7796089" cy="5253107"/>
          </a:xfrm>
        </p:grpSpPr>
        <p:pic>
          <p:nvPicPr>
            <p:cNvPr id="11" name="Picture 2" descr="Image result for Prince Harry">
              <a:extLst>
                <a:ext uri="{FF2B5EF4-FFF2-40B4-BE49-F238E27FC236}">
                  <a16:creationId xmlns:a16="http://schemas.microsoft.com/office/drawing/2014/main" id="{5BB8E96A-60AD-CB4D-5A26-AEF7ADF64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506" y="2690352"/>
              <a:ext cx="585140" cy="7315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meghan markle">
              <a:extLst>
                <a:ext uri="{FF2B5EF4-FFF2-40B4-BE49-F238E27FC236}">
                  <a16:creationId xmlns:a16="http://schemas.microsoft.com/office/drawing/2014/main" id="{5AFCDA04-4AF5-1139-51E8-7B0992EE7D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3885433" y="3361691"/>
              <a:ext cx="731520" cy="7315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mage result for Prince Charles">
              <a:extLst>
                <a:ext uri="{FF2B5EF4-FFF2-40B4-BE49-F238E27FC236}">
                  <a16:creationId xmlns:a16="http://schemas.microsoft.com/office/drawing/2014/main" id="{46786F4D-68A0-2CE0-155B-A9AD7D634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911" y="3891454"/>
              <a:ext cx="645104" cy="74838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8" descr="Image result for justin trudeau">
              <a:extLst>
                <a:ext uri="{FF2B5EF4-FFF2-40B4-BE49-F238E27FC236}">
                  <a16:creationId xmlns:a16="http://schemas.microsoft.com/office/drawing/2014/main" id="{9A698084-591C-F3F5-6F94-8987E332B4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8003444" y="5781280"/>
              <a:ext cx="548808" cy="84945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 descr="Image result for Elton John">
              <a:extLst>
                <a:ext uri="{FF2B5EF4-FFF2-40B4-BE49-F238E27FC236}">
                  <a16:creationId xmlns:a16="http://schemas.microsoft.com/office/drawing/2014/main" id="{EF8077BC-688D-7845-DAAF-F83C8E7709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7170034" y="4639834"/>
              <a:ext cx="582207" cy="90233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4" descr="Image result for angela merkel">
              <a:extLst>
                <a:ext uri="{FF2B5EF4-FFF2-40B4-BE49-F238E27FC236}">
                  <a16:creationId xmlns:a16="http://schemas.microsoft.com/office/drawing/2014/main" id="{DC060794-47B9-8495-F30C-66DA62E8E8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4802831" y="4752366"/>
              <a:ext cx="695829" cy="962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6" descr="Image result for paul mccartney">
              <a:extLst>
                <a:ext uri="{FF2B5EF4-FFF2-40B4-BE49-F238E27FC236}">
                  <a16:creationId xmlns:a16="http://schemas.microsoft.com/office/drawing/2014/main" id="{2612C3D0-9DBE-8191-AA9E-1F25025F26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7688421" y="2589729"/>
              <a:ext cx="778308" cy="890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926ABF-B856-91AD-6F08-427E4EE7ACA4}"/>
                </a:ext>
              </a:extLst>
            </p:cNvPr>
            <p:cNvCxnSpPr>
              <a:stCxn id="12" idx="3"/>
            </p:cNvCxnSpPr>
            <p:nvPr/>
          </p:nvCxnSpPr>
          <p:spPr>
            <a:xfrm>
              <a:off x="4616953" y="3727451"/>
              <a:ext cx="1313486" cy="4137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2031E14-EE0C-A5EA-6CD2-441C78873E83}"/>
                </a:ext>
              </a:extLst>
            </p:cNvPr>
            <p:cNvCxnSpPr>
              <a:stCxn id="11" idx="3"/>
              <a:endCxn id="17" idx="1"/>
            </p:cNvCxnSpPr>
            <p:nvPr/>
          </p:nvCxnSpPr>
          <p:spPr>
            <a:xfrm flipV="1">
              <a:off x="2989647" y="3034948"/>
              <a:ext cx="4698775" cy="211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10D1A11-B16D-8B08-98E9-8ABF5ED5D3D7}"/>
                </a:ext>
              </a:extLst>
            </p:cNvPr>
            <p:cNvCxnSpPr>
              <a:stCxn id="13" idx="1"/>
              <a:endCxn id="17" idx="2"/>
            </p:cNvCxnSpPr>
            <p:nvPr/>
          </p:nvCxnSpPr>
          <p:spPr>
            <a:xfrm flipH="1" flipV="1">
              <a:off x="8077575" y="3480168"/>
              <a:ext cx="896336" cy="785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75B9BE-9A80-77FA-3031-C5258E27797F}"/>
                </a:ext>
              </a:extLst>
            </p:cNvPr>
            <p:cNvCxnSpPr>
              <a:stCxn id="13" idx="1"/>
            </p:cNvCxnSpPr>
            <p:nvPr/>
          </p:nvCxnSpPr>
          <p:spPr>
            <a:xfrm flipH="1" flipV="1">
              <a:off x="6617443" y="4141234"/>
              <a:ext cx="2356468" cy="1244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58D6DD-B358-6BF1-51C8-0F0FBD1C644D}"/>
                </a:ext>
              </a:extLst>
            </p:cNvPr>
            <p:cNvCxnSpPr>
              <a:stCxn id="13" idx="1"/>
              <a:endCxn id="15" idx="3"/>
            </p:cNvCxnSpPr>
            <p:nvPr/>
          </p:nvCxnSpPr>
          <p:spPr>
            <a:xfrm flipH="1">
              <a:off x="7752241" y="4265645"/>
              <a:ext cx="1221671" cy="8253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59CF1C-81C1-4AEF-1508-6528C4A74AA7}"/>
                </a:ext>
              </a:extLst>
            </p:cNvPr>
            <p:cNvCxnSpPr>
              <a:stCxn id="13" idx="1"/>
              <a:endCxn id="14" idx="0"/>
            </p:cNvCxnSpPr>
            <p:nvPr/>
          </p:nvCxnSpPr>
          <p:spPr>
            <a:xfrm flipH="1">
              <a:off x="8277849" y="4265644"/>
              <a:ext cx="696063" cy="1515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BB7E783-E414-26BA-1E72-90F9F1D7B6F9}"/>
                </a:ext>
              </a:extLst>
            </p:cNvPr>
            <p:cNvCxnSpPr>
              <a:stCxn id="14" idx="1"/>
            </p:cNvCxnSpPr>
            <p:nvPr/>
          </p:nvCxnSpPr>
          <p:spPr>
            <a:xfrm flipH="1" flipV="1">
              <a:off x="2565838" y="5714723"/>
              <a:ext cx="5437606" cy="4912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6A8D6D9-C5DB-81CA-D67D-0A0B37A72E5E}"/>
                </a:ext>
              </a:extLst>
            </p:cNvPr>
            <p:cNvCxnSpPr>
              <a:stCxn id="15" idx="1"/>
              <a:endCxn id="16" idx="3"/>
            </p:cNvCxnSpPr>
            <p:nvPr/>
          </p:nvCxnSpPr>
          <p:spPr>
            <a:xfrm flipH="1">
              <a:off x="5498659" y="5091000"/>
              <a:ext cx="1671374" cy="1425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A6AAD6-DFB8-6813-87C6-765AA05BAA9D}"/>
                </a:ext>
              </a:extLst>
            </p:cNvPr>
            <p:cNvCxnSpPr/>
            <p:nvPr/>
          </p:nvCxnSpPr>
          <p:spPr>
            <a:xfrm flipH="1">
              <a:off x="2289175" y="4525894"/>
              <a:ext cx="815802" cy="7742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 descr="Joe Biden - CNBC">
              <a:extLst>
                <a:ext uri="{FF2B5EF4-FFF2-40B4-BE49-F238E27FC236}">
                  <a16:creationId xmlns:a16="http://schemas.microsoft.com/office/drawing/2014/main" id="{44BAB41E-E75D-EF01-5465-E8C04ADCE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8" r="26708" b="42616"/>
            <a:stretch/>
          </p:blipFill>
          <p:spPr bwMode="auto">
            <a:xfrm>
              <a:off x="5884166" y="3696565"/>
              <a:ext cx="778309" cy="96970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Emmanuel Macron - Wikipedia">
              <a:extLst>
                <a:ext uri="{FF2B5EF4-FFF2-40B4-BE49-F238E27FC236}">
                  <a16:creationId xmlns:a16="http://schemas.microsoft.com/office/drawing/2014/main" id="{DC272DCB-486D-5267-F24F-05E920E679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0" r="11235" b="39758"/>
            <a:stretch/>
          </p:blipFill>
          <p:spPr bwMode="auto">
            <a:xfrm>
              <a:off x="1822926" y="5162272"/>
              <a:ext cx="815802" cy="97988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Taylor Swift set to make her feature directorial debut | CNN">
              <a:extLst>
                <a:ext uri="{FF2B5EF4-FFF2-40B4-BE49-F238E27FC236}">
                  <a16:creationId xmlns:a16="http://schemas.microsoft.com/office/drawing/2014/main" id="{3A912DEF-D9CB-319A-AF20-25A92F3F1F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2" r="25738" b="17703"/>
            <a:stretch/>
          </p:blipFill>
          <p:spPr bwMode="auto">
            <a:xfrm>
              <a:off x="2945852" y="3843828"/>
              <a:ext cx="704008" cy="8436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623E717-ACDF-0F34-6CA9-EF5AD7F73D1D}"/>
                </a:ext>
              </a:extLst>
            </p:cNvPr>
            <p:cNvCxnSpPr/>
            <p:nvPr/>
          </p:nvCxnSpPr>
          <p:spPr>
            <a:xfrm>
              <a:off x="2446445" y="1797566"/>
              <a:ext cx="743692" cy="460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8" descr="Ed Sheeran">
              <a:extLst>
                <a:ext uri="{FF2B5EF4-FFF2-40B4-BE49-F238E27FC236}">
                  <a16:creationId xmlns:a16="http://schemas.microsoft.com/office/drawing/2014/main" id="{30DA5302-7DA4-49DF-6CCD-480432628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283" y="1377631"/>
              <a:ext cx="743692" cy="74369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 descr="Pharrell Williams - Age, Wife &amp; &quot;Happy&quot;">
              <a:extLst>
                <a:ext uri="{FF2B5EF4-FFF2-40B4-BE49-F238E27FC236}">
                  <a16:creationId xmlns:a16="http://schemas.microsoft.com/office/drawing/2014/main" id="{B491C4C0-4993-7BEF-E8DF-25B1FD73A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741" y="1509255"/>
              <a:ext cx="743692" cy="74369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19A87E9-1F6B-18AA-95CD-110C748633FF}"/>
              </a:ext>
            </a:extLst>
          </p:cNvPr>
          <p:cNvGrpSpPr/>
          <p:nvPr/>
        </p:nvGrpSpPr>
        <p:grpSpPr>
          <a:xfrm>
            <a:off x="1888757" y="5038058"/>
            <a:ext cx="1876006" cy="1226084"/>
            <a:chOff x="1650264" y="1218142"/>
            <a:chExt cx="8281702" cy="541259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9A4F974-663B-6C2C-9AA5-1F2DE17BB5C0}"/>
                </a:ext>
              </a:extLst>
            </p:cNvPr>
            <p:cNvGrpSpPr/>
            <p:nvPr/>
          </p:nvGrpSpPr>
          <p:grpSpPr>
            <a:xfrm>
              <a:off x="1650264" y="1218142"/>
              <a:ext cx="8281702" cy="4725458"/>
              <a:chOff x="1650264" y="1218142"/>
              <a:chExt cx="8281702" cy="4725458"/>
            </a:xfrm>
          </p:grpSpPr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16D9E123-632F-933D-8DF8-4955A59E8E45}"/>
                  </a:ext>
                </a:extLst>
              </p:cNvPr>
              <p:cNvSpPr/>
              <p:nvPr/>
            </p:nvSpPr>
            <p:spPr>
              <a:xfrm>
                <a:off x="1650264" y="1218142"/>
                <a:ext cx="1193396" cy="1085135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6663420E-2AEB-CC08-AF83-B002CED52F98}"/>
                  </a:ext>
                </a:extLst>
              </p:cNvPr>
              <p:cNvSpPr/>
              <p:nvPr/>
            </p:nvSpPr>
            <p:spPr>
              <a:xfrm>
                <a:off x="1930334" y="2389557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EC8800-9EE3-95D0-82E6-8098B0FEC53D}"/>
                  </a:ext>
                </a:extLst>
              </p:cNvPr>
              <p:cNvSpPr/>
              <p:nvPr/>
            </p:nvSpPr>
            <p:spPr>
              <a:xfrm>
                <a:off x="3658898" y="3089427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8124017A-49D4-C005-E7DB-C5CCD89CBE22}"/>
                  </a:ext>
                </a:extLst>
              </p:cNvPr>
              <p:cNvSpPr/>
              <p:nvPr/>
            </p:nvSpPr>
            <p:spPr>
              <a:xfrm>
                <a:off x="4495800" y="4605706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DAC7CC1B-781D-0287-FFE2-0E81E6CCC5E3}"/>
                  </a:ext>
                </a:extLst>
              </p:cNvPr>
              <p:cNvSpPr/>
              <p:nvPr/>
            </p:nvSpPr>
            <p:spPr>
              <a:xfrm>
                <a:off x="8660959" y="3575103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D7ACB489-D15A-C52F-C2F9-FAC08377A901}"/>
                  </a:ext>
                </a:extLst>
              </p:cNvPr>
              <p:cNvSpPr/>
              <p:nvPr/>
            </p:nvSpPr>
            <p:spPr>
              <a:xfrm>
                <a:off x="2593975" y="3638669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7439770-DDCD-AF0B-9138-AFC8C47C10F5}"/>
                </a:ext>
              </a:extLst>
            </p:cNvPr>
            <p:cNvGrpSpPr/>
            <p:nvPr/>
          </p:nvGrpSpPr>
          <p:grpSpPr>
            <a:xfrm>
              <a:off x="1822926" y="1377631"/>
              <a:ext cx="7796089" cy="5253107"/>
              <a:chOff x="1822926" y="1377631"/>
              <a:chExt cx="7796089" cy="5253107"/>
            </a:xfrm>
          </p:grpSpPr>
          <p:pic>
            <p:nvPicPr>
              <p:cNvPr id="49" name="Picture 2" descr="Image result for Prince Harry">
                <a:extLst>
                  <a:ext uri="{FF2B5EF4-FFF2-40B4-BE49-F238E27FC236}">
                    <a16:creationId xmlns:a16="http://schemas.microsoft.com/office/drawing/2014/main" id="{CEE9C4FF-1DCA-4381-A2AD-30744335A0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506" y="2690352"/>
                <a:ext cx="585140" cy="7315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" descr="Image result for meghan markle">
                <a:extLst>
                  <a:ext uri="{FF2B5EF4-FFF2-40B4-BE49-F238E27FC236}">
                    <a16:creationId xmlns:a16="http://schemas.microsoft.com/office/drawing/2014/main" id="{37F8B372-6617-0FD9-499D-33017E554D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3885433" y="3361691"/>
                <a:ext cx="731520" cy="7315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6" descr="Image result for Prince Charles">
                <a:extLst>
                  <a:ext uri="{FF2B5EF4-FFF2-40B4-BE49-F238E27FC236}">
                    <a16:creationId xmlns:a16="http://schemas.microsoft.com/office/drawing/2014/main" id="{8E034901-689B-E2D9-B567-E4CB2213D3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3911" y="3891454"/>
                <a:ext cx="645104" cy="74838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18" descr="Image result for justin trudeau">
                <a:extLst>
                  <a:ext uri="{FF2B5EF4-FFF2-40B4-BE49-F238E27FC236}">
                    <a16:creationId xmlns:a16="http://schemas.microsoft.com/office/drawing/2014/main" id="{04FA622E-B8A9-8798-9141-FA4D29DB41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21" r="18091" b="33959"/>
              <a:stretch/>
            </p:blipFill>
            <p:spPr bwMode="auto">
              <a:xfrm>
                <a:off x="8003444" y="5781280"/>
                <a:ext cx="548808" cy="84945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0" descr="Image result for Elton John">
                <a:extLst>
                  <a:ext uri="{FF2B5EF4-FFF2-40B4-BE49-F238E27FC236}">
                    <a16:creationId xmlns:a16="http://schemas.microsoft.com/office/drawing/2014/main" id="{360124E0-E4A6-1384-E7C7-7BD668405B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7170034" y="4639834"/>
                <a:ext cx="582207" cy="9023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34" descr="Image result for angela merkel">
                <a:extLst>
                  <a:ext uri="{FF2B5EF4-FFF2-40B4-BE49-F238E27FC236}">
                    <a16:creationId xmlns:a16="http://schemas.microsoft.com/office/drawing/2014/main" id="{1B21663A-6BEE-093E-1083-4AC97DCF72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4802831" y="4752366"/>
                <a:ext cx="695829" cy="962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36" descr="Image result for paul mccartney">
                <a:extLst>
                  <a:ext uri="{FF2B5EF4-FFF2-40B4-BE49-F238E27FC236}">
                    <a16:creationId xmlns:a16="http://schemas.microsoft.com/office/drawing/2014/main" id="{CEB7CE71-0E12-887A-5062-AFA91BF0E7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7688421" y="2589729"/>
                <a:ext cx="778308" cy="89043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1452ABE7-FF69-0C4C-C9CF-72B683FB36AC}"/>
                  </a:ext>
                </a:extLst>
              </p:cNvPr>
              <p:cNvCxnSpPr>
                <a:stCxn id="50" idx="3"/>
              </p:cNvCxnSpPr>
              <p:nvPr/>
            </p:nvCxnSpPr>
            <p:spPr>
              <a:xfrm>
                <a:off x="4616953" y="3727451"/>
                <a:ext cx="1313486" cy="41378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00C5D898-8CDC-7E68-E423-33E3B92443E9}"/>
                  </a:ext>
                </a:extLst>
              </p:cNvPr>
              <p:cNvCxnSpPr>
                <a:stCxn id="49" idx="3"/>
                <a:endCxn id="163" idx="1"/>
              </p:cNvCxnSpPr>
              <p:nvPr/>
            </p:nvCxnSpPr>
            <p:spPr>
              <a:xfrm flipV="1">
                <a:off x="2989647" y="3034948"/>
                <a:ext cx="4698775" cy="211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D22061D3-46F0-A228-54D7-BB55F0645D6C}"/>
                  </a:ext>
                </a:extLst>
              </p:cNvPr>
              <p:cNvCxnSpPr>
                <a:stCxn id="51" idx="1"/>
                <a:endCxn id="163" idx="2"/>
              </p:cNvCxnSpPr>
              <p:nvPr/>
            </p:nvCxnSpPr>
            <p:spPr>
              <a:xfrm flipH="1" flipV="1">
                <a:off x="8077575" y="3480168"/>
                <a:ext cx="896336" cy="7854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9E87279C-FF1B-9DB3-A17B-CEF0043E67AC}"/>
                  </a:ext>
                </a:extLst>
              </p:cNvPr>
              <p:cNvCxnSpPr>
                <a:stCxn id="51" idx="1"/>
              </p:cNvCxnSpPr>
              <p:nvPr/>
            </p:nvCxnSpPr>
            <p:spPr>
              <a:xfrm flipH="1" flipV="1">
                <a:off x="6617443" y="4141234"/>
                <a:ext cx="2356468" cy="1244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7BC410CD-B196-68B7-549E-D16754BCFCE4}"/>
                  </a:ext>
                </a:extLst>
              </p:cNvPr>
              <p:cNvCxnSpPr>
                <a:stCxn id="51" idx="1"/>
                <a:endCxn id="161" idx="3"/>
              </p:cNvCxnSpPr>
              <p:nvPr/>
            </p:nvCxnSpPr>
            <p:spPr>
              <a:xfrm flipH="1">
                <a:off x="7752241" y="4265645"/>
                <a:ext cx="1221671" cy="825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E4152194-3C0D-445F-4764-9554A1CD25A6}"/>
                  </a:ext>
                </a:extLst>
              </p:cNvPr>
              <p:cNvCxnSpPr>
                <a:stCxn id="51" idx="1"/>
                <a:endCxn id="107" idx="0"/>
              </p:cNvCxnSpPr>
              <p:nvPr/>
            </p:nvCxnSpPr>
            <p:spPr>
              <a:xfrm flipH="1">
                <a:off x="8277849" y="4265644"/>
                <a:ext cx="696063" cy="15156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6E38B35-9756-5FFD-6761-8EA6EE44E069}"/>
                  </a:ext>
                </a:extLst>
              </p:cNvPr>
              <p:cNvCxnSpPr>
                <a:stCxn id="107" idx="1"/>
              </p:cNvCxnSpPr>
              <p:nvPr/>
            </p:nvCxnSpPr>
            <p:spPr>
              <a:xfrm flipH="1" flipV="1">
                <a:off x="2565838" y="5714723"/>
                <a:ext cx="5437606" cy="4912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041C7577-57BD-DB2D-43B9-4AD383D8D87D}"/>
                  </a:ext>
                </a:extLst>
              </p:cNvPr>
              <p:cNvCxnSpPr>
                <a:stCxn id="161" idx="1"/>
                <a:endCxn id="162" idx="3"/>
              </p:cNvCxnSpPr>
              <p:nvPr/>
            </p:nvCxnSpPr>
            <p:spPr>
              <a:xfrm flipH="1">
                <a:off x="5498659" y="5091000"/>
                <a:ext cx="1671374" cy="14254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3C740785-0714-00FF-F8A4-3788C9A83620}"/>
                  </a:ext>
                </a:extLst>
              </p:cNvPr>
              <p:cNvCxnSpPr/>
              <p:nvPr/>
            </p:nvCxnSpPr>
            <p:spPr>
              <a:xfrm flipH="1">
                <a:off x="2289175" y="4525894"/>
                <a:ext cx="815802" cy="7742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3" name="Picture 2" descr="Joe Biden - CNBC">
                <a:extLst>
                  <a:ext uri="{FF2B5EF4-FFF2-40B4-BE49-F238E27FC236}">
                    <a16:creationId xmlns:a16="http://schemas.microsoft.com/office/drawing/2014/main" id="{5ACFECFC-6F66-27BC-C502-D3006972BE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8" r="26708" b="42616"/>
              <a:stretch/>
            </p:blipFill>
            <p:spPr bwMode="auto">
              <a:xfrm>
                <a:off x="5884166" y="3696565"/>
                <a:ext cx="778309" cy="96970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4" descr="Emmanuel Macron - Wikipedia">
                <a:extLst>
                  <a:ext uri="{FF2B5EF4-FFF2-40B4-BE49-F238E27FC236}">
                    <a16:creationId xmlns:a16="http://schemas.microsoft.com/office/drawing/2014/main" id="{079D8B1C-5A1F-ADFE-E4EA-860C1823E2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10" r="11235" b="39758"/>
              <a:stretch/>
            </p:blipFill>
            <p:spPr bwMode="auto">
              <a:xfrm>
                <a:off x="1822926" y="5162272"/>
                <a:ext cx="815802" cy="97988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6" descr="Taylor Swift set to make her feature directorial debut | CNN">
                <a:extLst>
                  <a:ext uri="{FF2B5EF4-FFF2-40B4-BE49-F238E27FC236}">
                    <a16:creationId xmlns:a16="http://schemas.microsoft.com/office/drawing/2014/main" id="{EAAE20C6-490B-63B1-E7CB-F16ECE3A20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2" r="25738" b="17703"/>
              <a:stretch/>
            </p:blipFill>
            <p:spPr bwMode="auto">
              <a:xfrm>
                <a:off x="2945852" y="3843828"/>
                <a:ext cx="704008" cy="8436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F0D7C3E0-7523-46AC-53F7-705ED17A9E4B}"/>
                  </a:ext>
                </a:extLst>
              </p:cNvPr>
              <p:cNvCxnSpPr/>
              <p:nvPr/>
            </p:nvCxnSpPr>
            <p:spPr>
              <a:xfrm>
                <a:off x="2446445" y="1797566"/>
                <a:ext cx="743692" cy="4604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7" name="Picture 8" descr="Ed Sheeran">
                <a:extLst>
                  <a:ext uri="{FF2B5EF4-FFF2-40B4-BE49-F238E27FC236}">
                    <a16:creationId xmlns:a16="http://schemas.microsoft.com/office/drawing/2014/main" id="{4EB42BD1-3ED5-FD8C-DF85-27DEBBDA2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0283" y="1377631"/>
                <a:ext cx="743692" cy="7436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10" descr="Pharrell Williams - Age, Wife &amp; &quot;Happy&quot;">
                <a:extLst>
                  <a:ext uri="{FF2B5EF4-FFF2-40B4-BE49-F238E27FC236}">
                    <a16:creationId xmlns:a16="http://schemas.microsoft.com/office/drawing/2014/main" id="{C478FD9F-704F-4C8B-DAE9-DBB195B7F3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741" y="1509255"/>
                <a:ext cx="743692" cy="7436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B758E259-36E4-72F4-7A4E-70729A8E4BBA}"/>
                  </a:ext>
                </a:extLst>
              </p:cNvPr>
              <p:cNvSpPr txBox="1"/>
              <p:nvPr/>
            </p:nvSpPr>
            <p:spPr>
              <a:xfrm>
                <a:off x="10784345" y="2090883"/>
                <a:ext cx="39465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B758E259-36E4-72F4-7A4E-70729A8E4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345" y="2090883"/>
                <a:ext cx="39465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>
            <a:extLst>
              <a:ext uri="{FF2B5EF4-FFF2-40B4-BE49-F238E27FC236}">
                <a16:creationId xmlns:a16="http://schemas.microsoft.com/office/drawing/2014/main" id="{7F72647E-905F-6524-BE7F-93BDA79853DE}"/>
              </a:ext>
            </a:extLst>
          </p:cNvPr>
          <p:cNvSpPr txBox="1"/>
          <p:nvPr/>
        </p:nvSpPr>
        <p:spPr>
          <a:xfrm>
            <a:off x="5442120" y="5164090"/>
            <a:ext cx="202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Give same output</a:t>
            </a:r>
          </a:p>
        </p:txBody>
      </p:sp>
    </p:spTree>
    <p:extLst>
      <p:ext uri="{BB962C8B-B14F-4D97-AF65-F5344CB8AC3E}">
        <p14:creationId xmlns:p14="http://schemas.microsoft.com/office/powerpoint/2010/main" val="266057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2458" y="1143000"/>
            <a:ext cx="10969943" cy="90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/>
              <a:t> Shows how two different problems relate to each other</a:t>
            </a:r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>
              <a:buFontTx/>
              <a:buNone/>
            </a:pPr>
            <a:endParaRPr lang="en-US" altLang="en-US" sz="2800" dirty="0"/>
          </a:p>
        </p:txBody>
      </p:sp>
      <p:pic>
        <p:nvPicPr>
          <p:cNvPr id="6" name="Picture 2" descr="Image result for popco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46" y="3533681"/>
            <a:ext cx="269109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72" y="2325272"/>
            <a:ext cx="4456528" cy="445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0597852">
            <a:off x="1559784" y="2207720"/>
            <a:ext cx="5819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Ravie" panose="04040805050809020602" pitchFamily="82" charset="0"/>
              </a:rPr>
              <a:t>MOVIE TIME!</a:t>
            </a:r>
          </a:p>
        </p:txBody>
      </p:sp>
    </p:spTree>
    <p:extLst>
      <p:ext uri="{BB962C8B-B14F-4D97-AF65-F5344CB8AC3E}">
        <p14:creationId xmlns:p14="http://schemas.microsoft.com/office/powerpoint/2010/main" val="23919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MacGyver’s </a:t>
            </a:r>
            <a:r>
              <a:rPr lang="en-US" dirty="0">
                <a:solidFill>
                  <a:srgbClr val="FF00FF"/>
                </a:solidFill>
              </a:rPr>
              <a:t>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1" y="1901865"/>
            <a:ext cx="163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Opening a door</a:t>
            </a:r>
          </a:p>
        </p:txBody>
      </p:sp>
      <p:pic>
        <p:nvPicPr>
          <p:cNvPr id="8" name="Picture 2" descr="Image result for do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r="21968"/>
          <a:stretch/>
        </p:blipFill>
        <p:spPr bwMode="auto">
          <a:xfrm>
            <a:off x="3086682" y="2307490"/>
            <a:ext cx="592555" cy="12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15700" y="1403866"/>
            <a:ext cx="367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don’t know how to solve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7696" y="1981200"/>
            <a:ext cx="153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Lighting a fire</a:t>
            </a:r>
          </a:p>
        </p:txBody>
      </p:sp>
      <p:pic>
        <p:nvPicPr>
          <p:cNvPr id="15" name="Picture 4" descr="Image result for fi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0"/>
          <a:stretch/>
        </p:blipFill>
        <p:spPr bwMode="auto">
          <a:xfrm>
            <a:off x="8363286" y="2161900"/>
            <a:ext cx="2333596" cy="10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39001" y="1371600"/>
            <a:ext cx="341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 know how to solve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41372" y="4696208"/>
            <a:ext cx="218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Alcohol, wood, matches</a:t>
            </a:r>
          </a:p>
        </p:txBody>
      </p:sp>
      <p:pic>
        <p:nvPicPr>
          <p:cNvPr id="18" name="Picture 6" descr="Image result for whiske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 r="31074"/>
          <a:stretch/>
        </p:blipFill>
        <p:spPr bwMode="auto">
          <a:xfrm rot="1117477">
            <a:off x="8684810" y="5289197"/>
            <a:ext cx="393856" cy="12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Image result for wood plan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0" r="39638"/>
          <a:stretch/>
        </p:blipFill>
        <p:spPr bwMode="auto">
          <a:xfrm rot="19068828">
            <a:off x="9447749" y="5463148"/>
            <a:ext cx="164673" cy="11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Image result for match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15" y="6032170"/>
            <a:ext cx="629362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67275" y="4346437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275" y="4346437"/>
                <a:ext cx="1500667" cy="369332"/>
              </a:xfrm>
              <a:prstGeom prst="rect">
                <a:avLst/>
              </a:prstGeom>
              <a:blipFill>
                <a:blip r:embed="rId7"/>
                <a:stretch>
                  <a:fillRect l="-2521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1752600" y="1973492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973492"/>
                <a:ext cx="625924" cy="1184190"/>
              </a:xfrm>
              <a:prstGeom prst="flowChartMagneticDisk">
                <a:avLst/>
              </a:prstGeom>
              <a:blipFill>
                <a:blip r:embed="rId8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32276" y="2063144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276" y="2063144"/>
                <a:ext cx="625924" cy="1004887"/>
              </a:xfrm>
              <a:prstGeom prst="rect">
                <a:avLst/>
              </a:prstGeom>
              <a:blipFill>
                <a:blip r:embed="rId9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2895601" y="5134054"/>
            <a:ext cx="1174595" cy="1721076"/>
            <a:chOff x="10154328" y="3614629"/>
            <a:chExt cx="1565720" cy="1721076"/>
          </a:xfrm>
        </p:grpSpPr>
        <p:pic>
          <p:nvPicPr>
            <p:cNvPr id="25" name="Picture 24" descr="Image result for ke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100970">
              <a:off x="10528567" y="3614629"/>
              <a:ext cx="1191481" cy="119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6" descr="Image result for flam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4643">
              <a:off x="10154328" y="4424859"/>
              <a:ext cx="660210" cy="910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2959163" y="4493096"/>
            <a:ext cx="199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Keg cannon battering 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51157" y="4113166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157" y="4113166"/>
                <a:ext cx="1486241" cy="369332"/>
              </a:xfrm>
              <a:prstGeom prst="rect">
                <a:avLst/>
              </a:prstGeom>
              <a:blipFill>
                <a:blip r:embed="rId12"/>
                <a:stretch>
                  <a:fillRect l="-3390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1845186"/>
            <a:ext cx="2840038" cy="1344573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000" dirty="0"/>
              <a:t>Aim duct at door, insert keg</a:t>
            </a: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dirty="0"/>
              <a:t>How?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105400" y="5139426"/>
            <a:ext cx="247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dirty="0"/>
              <a:t>Put fire under the Keg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</p:spTree>
    <p:extLst>
      <p:ext uri="{BB962C8B-B14F-4D97-AF65-F5344CB8AC3E}">
        <p14:creationId xmlns:p14="http://schemas.microsoft.com/office/powerpoint/2010/main" val="401954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/>
      <p:bldP spid="12" grpId="0"/>
      <p:bldP spid="14" grpId="0"/>
      <p:bldP spid="16" grpId="0"/>
      <p:bldP spid="17" grpId="0"/>
      <p:bldP spid="21" grpId="0"/>
      <p:bldP spid="22" grpId="0" animBg="1"/>
      <p:bldP spid="23" grpId="0" animBg="1"/>
      <p:bldP spid="27" grpId="0"/>
      <p:bldP spid="28" grpId="0"/>
      <p:bldP spid="30" grpId="0" animBg="1"/>
      <p:bldP spid="31" grpId="0" animBg="1"/>
      <p:bldP spid="32" grpId="0" animBg="1"/>
      <p:bldP spid="33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76BE-F09E-54F2-B299-E6BC5F38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B07FC-04E6-6CCE-679B-32B6B7AC8E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of “together they stand, together they fall” problems</a:t>
                </a:r>
              </a:p>
              <a:p>
                <a:r>
                  <a:rPr lang="en-US" dirty="0"/>
                  <a:t>The problems in this set either all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or none of them do</a:t>
                </a:r>
              </a:p>
              <a:p>
                <a:r>
                  <a:rPr lang="en-US" dirty="0"/>
                  <a:t>Intuitively, the “hardest” problems in NP</a:t>
                </a:r>
              </a:p>
              <a:p>
                <a:r>
                  <a:rPr lang="en-US" dirty="0"/>
                  <a:t>Collection of problems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that can all be “transformed” into each other in polynomial time</a:t>
                </a:r>
              </a:p>
              <a:p>
                <a:pPr lvl="1"/>
                <a:r>
                  <a:rPr lang="en-US" dirty="0"/>
                  <a:t>Like we could transform independent set to vertex cover, and vice-versa</a:t>
                </a:r>
              </a:p>
              <a:p>
                <a:pPr lvl="1"/>
                <a:r>
                  <a:rPr lang="en-US" dirty="0"/>
                  <a:t>We can also transform vertex cover into Hamiltonian path, and Hamiltonian path into independent set, and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B07FC-04E6-6CCE-679B-32B6B7AC8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811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040" y="-16002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040" y="-16002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/>
              <p:nvPr/>
            </p:nvSpPr>
            <p:spPr>
              <a:xfrm>
                <a:off x="-188477" y="860026"/>
                <a:ext cx="521208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iff</a:t>
                </a:r>
                <a:r>
                  <a:rPr lang="en-US" sz="2800" dirty="0">
                    <a:solidFill>
                      <a:srgbClr val="FF0000"/>
                    </a:solidFill>
                  </a:rPr>
                  <a:t> some problem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belongs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477" y="860026"/>
                <a:ext cx="5212080" cy="954107"/>
              </a:xfrm>
              <a:prstGeom prst="rect">
                <a:avLst/>
              </a:prstGeom>
              <a:blipFill>
                <a:blip r:embed="rId3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BF2553B-A8E9-2DA3-9BE3-EAEA6EE0D998}"/>
              </a:ext>
            </a:extLst>
          </p:cNvPr>
          <p:cNvGrpSpPr/>
          <p:nvPr/>
        </p:nvGrpSpPr>
        <p:grpSpPr>
          <a:xfrm>
            <a:off x="1879600" y="1411817"/>
            <a:ext cx="11023600" cy="5430287"/>
            <a:chOff x="1879600" y="1411817"/>
            <a:chExt cx="11023600" cy="543028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F96FFB7-6607-6F79-B3BA-77C3C283E189}"/>
                </a:ext>
              </a:extLst>
            </p:cNvPr>
            <p:cNvGrpSpPr/>
            <p:nvPr/>
          </p:nvGrpSpPr>
          <p:grpSpPr>
            <a:xfrm>
              <a:off x="1879600" y="1411817"/>
              <a:ext cx="11023600" cy="5430287"/>
              <a:chOff x="396240" y="715328"/>
              <a:chExt cx="12469756" cy="614267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1635B6-F402-1095-4877-EFE866AA1617}"/>
                  </a:ext>
                </a:extLst>
              </p:cNvPr>
              <p:cNvSpPr/>
              <p:nvPr/>
            </p:nvSpPr>
            <p:spPr>
              <a:xfrm>
                <a:off x="396240" y="715328"/>
                <a:ext cx="11602720" cy="614267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F3933289-11A2-E100-3246-E02B39C7AED0}"/>
                      </a:ext>
                    </a:extLst>
                  </p:cNvPr>
                  <p:cNvSpPr txBox="1"/>
                  <p:nvPr/>
                </p:nvSpPr>
                <p:spPr>
                  <a:xfrm>
                    <a:off x="3342640" y="733886"/>
                    <a:ext cx="6096000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𝐸𝑋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F3933289-11A2-E100-3246-E02B39C7AE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2640" y="733886"/>
                    <a:ext cx="6096000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8B632667-D7CC-99D1-7608-1CAA4E04D1B4}"/>
                  </a:ext>
                </a:extLst>
              </p:cNvPr>
              <p:cNvSpPr/>
              <p:nvPr/>
            </p:nvSpPr>
            <p:spPr>
              <a:xfrm>
                <a:off x="605530" y="1601802"/>
                <a:ext cx="10590790" cy="496778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BAF8506-45D6-1464-2EA9-BAD5C9E44E96}"/>
                  </a:ext>
                </a:extLst>
              </p:cNvPr>
              <p:cNvSpPr/>
              <p:nvPr/>
            </p:nvSpPr>
            <p:spPr>
              <a:xfrm>
                <a:off x="955040" y="2404053"/>
                <a:ext cx="8991600" cy="377745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22CD1BFD-574C-E5F5-667A-A8E28277AD99}"/>
                      </a:ext>
                    </a:extLst>
                  </p:cNvPr>
                  <p:cNvSpPr/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3810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22CD1BFD-574C-E5F5-667A-A8E28277AD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561229C-901F-E6AA-7760-7159895368CF}"/>
                      </a:ext>
                    </a:extLst>
                  </p:cNvPr>
                  <p:cNvSpPr txBox="1"/>
                  <p:nvPr/>
                </p:nvSpPr>
                <p:spPr>
                  <a:xfrm>
                    <a:off x="4918353" y="2487883"/>
                    <a:ext cx="6096000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561229C-901F-E6AA-7760-7159895368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8353" y="2487883"/>
                    <a:ext cx="6096000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871E19D-2C78-C958-C3C5-E54426343C33}"/>
                  </a:ext>
                </a:extLst>
              </p:cNvPr>
              <p:cNvGrpSpPr/>
              <p:nvPr/>
            </p:nvGrpSpPr>
            <p:grpSpPr>
              <a:xfrm>
                <a:off x="5659484" y="5496161"/>
                <a:ext cx="2475158" cy="750577"/>
                <a:chOff x="6200745" y="5135200"/>
                <a:chExt cx="2475158" cy="750577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AC71D22A-C4FD-A562-E8FB-9618A48A76F8}"/>
                    </a:ext>
                  </a:extLst>
                </p:cNvPr>
                <p:cNvGrpSpPr/>
                <p:nvPr/>
              </p:nvGrpSpPr>
              <p:grpSpPr>
                <a:xfrm rot="1389724">
                  <a:off x="6200745" y="5135200"/>
                  <a:ext cx="2475158" cy="523220"/>
                  <a:chOff x="6197600" y="5013683"/>
                  <a:chExt cx="2475158" cy="523220"/>
                </a:xfrm>
              </p:grpSpPr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DD281509-7CCC-72FA-5A63-28BAA927617A}"/>
                      </a:ext>
                    </a:extLst>
                  </p:cNvPr>
                  <p:cNvSpPr txBox="1"/>
                  <p:nvPr/>
                </p:nvSpPr>
                <p:spPr>
                  <a:xfrm>
                    <a:off x="7053897" y="5013683"/>
                    <a:ext cx="955604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solidFill>
                          <a:srgbClr val="FF0000"/>
                        </a:solidFill>
                      </a:rPr>
                      <a:t>Gap?</a:t>
                    </a:r>
                  </a:p>
                </p:txBody>
              </p:sp>
              <p:cxnSp>
                <p:nvCxnSpPr>
                  <p:cNvPr id="14" name="Straight Arrow Connector 13">
                    <a:extLst>
                      <a:ext uri="{FF2B5EF4-FFF2-40B4-BE49-F238E27FC236}">
                        <a16:creationId xmlns:a16="http://schemas.microsoft.com/office/drawing/2014/main" id="{B82661DB-8387-2CF0-35D0-C14C37B0B8E7}"/>
                      </a:ext>
                    </a:extLst>
                  </p:cNvPr>
                  <p:cNvCxnSpPr>
                    <a:stCxn id="12" idx="1"/>
                  </p:cNvCxnSpPr>
                  <p:nvPr/>
                </p:nvCxnSpPr>
                <p:spPr>
                  <a:xfrm flipH="1">
                    <a:off x="6197600" y="5275293"/>
                    <a:ext cx="856297" cy="1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>
                    <a:extLst>
                      <a:ext uri="{FF2B5EF4-FFF2-40B4-BE49-F238E27FC236}">
                        <a16:creationId xmlns:a16="http://schemas.microsoft.com/office/drawing/2014/main" id="{215AF750-7ABB-9963-C32B-09B336727927}"/>
                      </a:ext>
                    </a:extLst>
                  </p:cNvPr>
                  <p:cNvCxnSpPr>
                    <a:cxnSpLocks/>
                    <a:stCxn id="12" idx="3"/>
                  </p:cNvCxnSpPr>
                  <p:nvPr/>
                </p:nvCxnSpPr>
                <p:spPr>
                  <a:xfrm>
                    <a:off x="8009501" y="5275293"/>
                    <a:ext cx="663257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C565268-1DFA-2BDF-B753-888B618F5053}"/>
                    </a:ext>
                  </a:extLst>
                </p:cNvPr>
                <p:cNvSpPr txBox="1"/>
                <p:nvPr/>
              </p:nvSpPr>
              <p:spPr>
                <a:xfrm rot="1389724">
                  <a:off x="6228679" y="5362557"/>
                  <a:ext cx="18106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FF0000"/>
                      </a:solidFill>
                    </a:rPr>
                    <a:t>Unknown!</a:t>
                  </a:r>
                </a:p>
              </p:txBody>
            </p:sp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8DB62C-26FA-47C4-9CF8-BA550BE15574}"/>
                  </a:ext>
                </a:extLst>
              </p:cNvPr>
              <p:cNvSpPr txBox="1"/>
              <p:nvPr/>
            </p:nvSpPr>
            <p:spPr>
              <a:xfrm>
                <a:off x="4355537" y="4040747"/>
                <a:ext cx="130394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Sorting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Shortest Path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Euler Path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E90524-0054-417F-44E8-4B21DAC3A3E9}"/>
                  </a:ext>
                </a:extLst>
              </p:cNvPr>
              <p:cNvSpPr txBox="1"/>
              <p:nvPr/>
            </p:nvSpPr>
            <p:spPr>
              <a:xfrm>
                <a:off x="6506152" y="3146462"/>
                <a:ext cx="17650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Cryptography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Prime factorization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FB1F7F-722C-2555-934B-D67F0220B70F}"/>
                  </a:ext>
                </a:extLst>
              </p:cNvPr>
              <p:cNvSpPr txBox="1"/>
              <p:nvPr/>
            </p:nvSpPr>
            <p:spPr>
              <a:xfrm>
                <a:off x="7834400" y="886339"/>
                <a:ext cx="92794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Checkers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Go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Chess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11B5139-FBD7-3531-7C1C-1F1621BA7785}"/>
                      </a:ext>
                    </a:extLst>
                  </p:cNvPr>
                  <p:cNvSpPr txBox="1"/>
                  <p:nvPr/>
                </p:nvSpPr>
                <p:spPr>
                  <a:xfrm rot="2360876">
                    <a:off x="6769996" y="2815137"/>
                    <a:ext cx="6096000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𝐶𝑜𝑚𝑝𝑙𝑒𝑡𝑒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11B5139-FBD7-3531-7C1C-1F1621BA77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360876">
                    <a:off x="6769996" y="2815137"/>
                    <a:ext cx="6096000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F67D4C-CBE9-7144-95D5-AA867D702FFA}"/>
                  </a:ext>
                </a:extLst>
              </p:cNvPr>
              <p:cNvSpPr txBox="1"/>
              <p:nvPr/>
            </p:nvSpPr>
            <p:spPr>
              <a:xfrm>
                <a:off x="5471488" y="1570018"/>
                <a:ext cx="23085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Vertex Cover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Independent Set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Hamiltonian Path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Arrow: Right 15">
                  <a:extLst>
                    <a:ext uri="{FF2B5EF4-FFF2-40B4-BE49-F238E27FC236}">
                      <a16:creationId xmlns:a16="http://schemas.microsoft.com/office/drawing/2014/main" id="{26F47A85-59BE-F883-E96D-625BE705A42A}"/>
                    </a:ext>
                  </a:extLst>
                </p:cNvPr>
                <p:cNvSpPr/>
                <p:nvPr/>
              </p:nvSpPr>
              <p:spPr>
                <a:xfrm rot="2172224">
                  <a:off x="9931653" y="5228397"/>
                  <a:ext cx="1995037" cy="988196"/>
                </a:xfrm>
                <a:prstGeom prst="rightArrow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𝐻𝑎𝑟𝑑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Arrow: Right 15">
                  <a:extLst>
                    <a:ext uri="{FF2B5EF4-FFF2-40B4-BE49-F238E27FC236}">
                      <a16:creationId xmlns:a16="http://schemas.microsoft.com/office/drawing/2014/main" id="{26F47A85-59BE-F883-E96D-625BE705A4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72224">
                  <a:off x="9931653" y="5228397"/>
                  <a:ext cx="1995037" cy="988196"/>
                </a:xfrm>
                <a:prstGeom prst="rightArrow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07899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NP-Hard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9910" y="2407376"/>
                <a:ext cx="7834893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can we try to figure out if P=NP?</a:t>
                </a:r>
              </a:p>
              <a:p>
                <a:r>
                  <a:rPr lang="en-US" dirty="0"/>
                  <a:t>Identify problems at least as “hard” as NP</a:t>
                </a:r>
              </a:p>
              <a:p>
                <a:pPr lvl="1"/>
                <a:r>
                  <a:rPr lang="en-US" dirty="0"/>
                  <a:t>If any of these “hard” problems can be solved in polynomial time, then all NP problems can be solved in polynomial time.</a:t>
                </a:r>
              </a:p>
              <a:p>
                <a:r>
                  <a:rPr lang="en-US" dirty="0"/>
                  <a:t>Definition: NP-Hard: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is NP-Hard provided EVERY problem within NP reduces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in polynomial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910" y="2407376"/>
                <a:ext cx="7834893" cy="4525963"/>
              </a:xfrm>
              <a:blipFill>
                <a:blip r:embed="rId2"/>
                <a:stretch>
                  <a:fillRect l="-1401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F53445-FAF3-55FA-3158-72BDE63F810D}"/>
              </a:ext>
            </a:extLst>
          </p:cNvPr>
          <p:cNvGrpSpPr/>
          <p:nvPr/>
        </p:nvGrpSpPr>
        <p:grpSpPr>
          <a:xfrm>
            <a:off x="6431618" y="365125"/>
            <a:ext cx="5318549" cy="2636366"/>
            <a:chOff x="1879600" y="1306031"/>
            <a:chExt cx="11168359" cy="553607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DA0434-297F-EDAC-265F-E170CC0E9D56}"/>
                </a:ext>
              </a:extLst>
            </p:cNvPr>
            <p:cNvGrpSpPr/>
            <p:nvPr/>
          </p:nvGrpSpPr>
          <p:grpSpPr>
            <a:xfrm>
              <a:off x="1879600" y="1306031"/>
              <a:ext cx="10257117" cy="5536073"/>
              <a:chOff x="396240" y="595664"/>
              <a:chExt cx="11602720" cy="626233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CCFA8EE-2EC1-829A-DC41-28DDBA62D32D}"/>
                  </a:ext>
                </a:extLst>
              </p:cNvPr>
              <p:cNvSpPr/>
              <p:nvPr/>
            </p:nvSpPr>
            <p:spPr>
              <a:xfrm>
                <a:off x="396240" y="715328"/>
                <a:ext cx="11602720" cy="614267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62A4565-A14C-5F02-5358-EE00317DBF4F}"/>
                      </a:ext>
                    </a:extLst>
                  </p:cNvPr>
                  <p:cNvSpPr txBox="1"/>
                  <p:nvPr/>
                </p:nvSpPr>
                <p:spPr>
                  <a:xfrm>
                    <a:off x="3342640" y="595664"/>
                    <a:ext cx="6095999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𝐸𝑋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62A4565-A14C-5F02-5358-EE00317DBF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2640" y="595664"/>
                    <a:ext cx="6095999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7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8F03A6E-7CF2-FBE9-409B-B681CCB04C75}"/>
                  </a:ext>
                </a:extLst>
              </p:cNvPr>
              <p:cNvSpPr/>
              <p:nvPr/>
            </p:nvSpPr>
            <p:spPr>
              <a:xfrm>
                <a:off x="605530" y="1601802"/>
                <a:ext cx="10590790" cy="496778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D70E952-52DF-72BC-9B33-4E87FA4183A5}"/>
                  </a:ext>
                </a:extLst>
              </p:cNvPr>
              <p:cNvSpPr/>
              <p:nvPr/>
            </p:nvSpPr>
            <p:spPr>
              <a:xfrm>
                <a:off x="955040" y="2404053"/>
                <a:ext cx="8991600" cy="377745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DE996C53-6C44-655D-9BC1-7794BDB41CFF}"/>
                      </a:ext>
                    </a:extLst>
                  </p:cNvPr>
                  <p:cNvSpPr/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3810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22CD1BFD-574C-E5F5-667A-A8E28277AD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16A1AEB1-2219-1DCD-8807-2194947DF6D1}"/>
                      </a:ext>
                    </a:extLst>
                  </p:cNvPr>
                  <p:cNvSpPr txBox="1"/>
                  <p:nvPr/>
                </p:nvSpPr>
                <p:spPr>
                  <a:xfrm>
                    <a:off x="4918353" y="2487883"/>
                    <a:ext cx="6096000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561229C-901F-E6AA-7760-7159895368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8353" y="2487883"/>
                    <a:ext cx="6096000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Arrow: Right 13">
                  <a:extLst>
                    <a:ext uri="{FF2B5EF4-FFF2-40B4-BE49-F238E27FC236}">
                      <a16:creationId xmlns:a16="http://schemas.microsoft.com/office/drawing/2014/main" id="{F337C3E7-E099-50D2-4917-C5F11ACA2017}"/>
                    </a:ext>
                  </a:extLst>
                </p:cNvPr>
                <p:cNvSpPr/>
                <p:nvPr/>
              </p:nvSpPr>
              <p:spPr>
                <a:xfrm rot="2172224">
                  <a:off x="9811840" y="5594923"/>
                  <a:ext cx="3236119" cy="988195"/>
                </a:xfrm>
                <a:prstGeom prst="rightArrow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𝐻𝑎𝑟𝑑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Arrow: Right 13">
                  <a:extLst>
                    <a:ext uri="{FF2B5EF4-FFF2-40B4-BE49-F238E27FC236}">
                      <a16:creationId xmlns:a16="http://schemas.microsoft.com/office/drawing/2014/main" id="{F337C3E7-E099-50D2-4917-C5F11ACA20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72224">
                  <a:off x="9811840" y="5594923"/>
                  <a:ext cx="3236119" cy="988195"/>
                </a:xfrm>
                <a:prstGeom prst="rightArrow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147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907D8-AFB7-106C-286D-8A15C2C6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Studying Complexity and 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BC985-1CA7-0F95-E19A-C18AFEB4C4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Organizing problems into complexity classes helps us to reason more carefully and flexibly about tractability</a:t>
                </a:r>
              </a:p>
              <a:p>
                <a:r>
                  <a:rPr lang="en-US" dirty="0"/>
                  <a:t>The goal for each problem is to either</a:t>
                </a:r>
              </a:p>
              <a:p>
                <a:pPr lvl="1"/>
                <a:r>
                  <a:rPr lang="en-US" dirty="0"/>
                  <a:t>Find an efficient algorithm if it exists</a:t>
                </a:r>
              </a:p>
              <a:p>
                <a:pPr lvl="2"/>
                <a:r>
                  <a:rPr lang="en-US" dirty="0"/>
                  <a:t>i.e. show it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Prove that no efficient algorithm exists</a:t>
                </a:r>
              </a:p>
              <a:p>
                <a:pPr lvl="2"/>
                <a:r>
                  <a:rPr lang="en-US" dirty="0"/>
                  <a:t>i.e. show it does not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Complexity classes allow us to reason about sets of problems at a time, rather than each problem individually</a:t>
                </a:r>
              </a:p>
              <a:p>
                <a:pPr lvl="1"/>
                <a:r>
                  <a:rPr lang="en-US" dirty="0"/>
                  <a:t>If we can find more precise classes to organize problems into, we might be able to draw conclusions about the entire class</a:t>
                </a:r>
              </a:p>
              <a:p>
                <a:pPr lvl="1"/>
                <a:r>
                  <a:rPr lang="en-US" dirty="0"/>
                  <a:t>It may be easier to show a problem belongs to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than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so it may help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BC985-1CA7-0F95-E19A-C18AFEB4C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043" t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304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001" y="-225840"/>
            <a:ext cx="10515600" cy="1325563"/>
          </a:xfrm>
        </p:spPr>
        <p:txBody>
          <a:bodyPr/>
          <a:lstStyle/>
          <a:p>
            <a:r>
              <a:rPr lang="en-US" dirty="0"/>
              <a:t>NP-Hard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1" y="1403866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Any NP Problem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96200" y="1371600"/>
            <a:ext cx="212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NP-Hard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358401" y="105841"/>
            <a:ext cx="2514600" cy="884759"/>
          </a:xfrm>
          <a:prstGeom prst="wedgeRoundRectCallout">
            <a:avLst>
              <a:gd name="adj1" fmla="val 26844"/>
              <a:gd name="adj2" fmla="val 9834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For every NP problem</a:t>
            </a:r>
            <a:endParaRPr lang="en-US" dirty="0"/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1121225" y="3312877"/>
            <a:ext cx="2514600" cy="1415056"/>
          </a:xfrm>
          <a:prstGeom prst="wedgeRoundRectCallout">
            <a:avLst>
              <a:gd name="adj1" fmla="val 85152"/>
              <a:gd name="adj2" fmla="val 857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There exists a polynomial-time reduction to each NP-Hard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ular Callout 28">
                <a:extLst>
                  <a:ext uri="{FF2B5EF4-FFF2-40B4-BE49-F238E27FC236}">
                    <a16:creationId xmlns:a16="http://schemas.microsoft.com/office/drawing/2014/main" id="{EBD3D364-96E8-A14B-8D5D-6D824FA6B43A}"/>
                  </a:ext>
                </a:extLst>
              </p:cNvPr>
              <p:cNvSpPr/>
              <p:nvPr/>
            </p:nvSpPr>
            <p:spPr>
              <a:xfrm>
                <a:off x="9903796" y="2897460"/>
                <a:ext cx="2288204" cy="1415056"/>
              </a:xfrm>
              <a:prstGeom prst="wedgeRoundRectCallout">
                <a:avLst>
                  <a:gd name="adj1" fmla="val -65737"/>
                  <a:gd name="adj2" fmla="val 10807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/>
                  <a:t>So if this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we can solve any NP problem in polynomial time</a:t>
                </a:r>
              </a:p>
            </p:txBody>
          </p:sp>
        </mc:Choice>
        <mc:Fallback xmlns="">
          <p:sp>
            <p:nvSpPr>
              <p:cNvPr id="29" name="Rounded Rectangular Callout 28">
                <a:extLst>
                  <a:ext uri="{FF2B5EF4-FFF2-40B4-BE49-F238E27FC236}">
                    <a16:creationId xmlns="" xmlns:a16="http://schemas.microsoft.com/office/drawing/2014/main" id="{EBD3D364-96E8-A14B-8D5D-6D824FA6B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96" y="2897460"/>
                <a:ext cx="2288204" cy="1415056"/>
              </a:xfrm>
              <a:prstGeom prst="wedgeRoundRectCallout">
                <a:avLst>
                  <a:gd name="adj1" fmla="val -65737"/>
                  <a:gd name="adj2" fmla="val 10807"/>
                  <a:gd name="adj3" fmla="val 16667"/>
                </a:avLst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766692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Showing NP-Hardness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05400" y="1411069"/>
            <a:ext cx="162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 </a:t>
            </a:r>
            <a:r>
              <a:rPr lang="en-US" b="1"/>
              <a:t>First</a:t>
            </a:r>
            <a:r>
              <a:rPr lang="en-US"/>
              <a:t> NP-Hard</a:t>
            </a:r>
          </a:p>
          <a:p>
            <a:pPr algn="ctr"/>
            <a:r>
              <a:rPr lang="en-US"/>
              <a:t> Problem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654870" y="1371600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 new NP-Hard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12919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199" y="4873374"/>
                <a:ext cx="1500667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365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5658693" y="20162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693" y="2016210"/>
                <a:ext cx="625924" cy="1184190"/>
              </a:xfrm>
              <a:prstGeom prst="flowChartMagneticDisk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58761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612" y="1892573"/>
                <a:ext cx="625924" cy="1004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95559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559" y="4727933"/>
                <a:ext cx="148624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689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6905534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1039961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7057934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7757545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1061196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961" y="5242707"/>
                <a:ext cx="625924" cy="1004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5739205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205" y="5140410"/>
                <a:ext cx="625924" cy="1184190"/>
              </a:xfrm>
              <a:prstGeom prst="flowChartMagneticDisk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67036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036" y="1367136"/>
                <a:ext cx="1064137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171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-13253" y="1330081"/>
            <a:ext cx="5042453" cy="5249682"/>
            <a:chOff x="-13253" y="1330081"/>
            <a:chExt cx="5042453" cy="5249682"/>
          </a:xfrm>
        </p:grpSpPr>
        <p:sp>
          <p:nvSpPr>
            <p:cNvPr id="24" name="Rectangle 23"/>
            <p:cNvSpPr/>
            <p:nvPr/>
          </p:nvSpPr>
          <p:spPr>
            <a:xfrm>
              <a:off x="1813692" y="1736144"/>
              <a:ext cx="3215508" cy="4843619"/>
            </a:xfrm>
            <a:prstGeom prst="rect">
              <a:avLst/>
            </a:prstGeom>
            <a:solidFill>
              <a:srgbClr val="FFA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1952534" y="2100428"/>
              <a:ext cx="2840038" cy="759976"/>
            </a:xfrm>
            <a:prstGeom prst="rightArrow">
              <a:avLst>
                <a:gd name="adj1" fmla="val 52315"/>
                <a:gd name="adj2" fmla="val 59192"/>
              </a:avLst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en-US" altLang="en-US" sz="2000" dirty="0"/>
            </a:p>
          </p:txBody>
        </p:sp>
        <p:sp>
          <p:nvSpPr>
            <p:cNvPr id="33" name="AutoShape 5"/>
            <p:cNvSpPr>
              <a:spLocks noChangeArrowheads="1"/>
            </p:cNvSpPr>
            <p:nvPr/>
          </p:nvSpPr>
          <p:spPr bwMode="auto">
            <a:xfrm rot="10800000">
              <a:off x="2104934" y="4802910"/>
              <a:ext cx="2840038" cy="993815"/>
            </a:xfrm>
            <a:prstGeom prst="rightArrow">
              <a:avLst>
                <a:gd name="adj1" fmla="val 52315"/>
                <a:gd name="adj2" fmla="val 59192"/>
              </a:avLst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en-US" altLang="en-US" sz="28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4545" y="6177986"/>
              <a:ext cx="113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Reduction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814036" y="1330081"/>
                  <a:ext cx="10641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rgbClr val="FF33CC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4036" y="1330081"/>
                  <a:ext cx="1064137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1724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Isosceles Triangle 2"/>
                <p:cNvSpPr/>
                <p:nvPr/>
              </p:nvSpPr>
              <p:spPr>
                <a:xfrm>
                  <a:off x="457200" y="1925266"/>
                  <a:ext cx="1066800" cy="1033984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US" sz="40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Isosceles Tri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1925266"/>
                  <a:ext cx="1066800" cy="1033984"/>
                </a:xfrm>
                <a:prstGeom prst="triangle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Isosceles Triangle 37"/>
                <p:cNvSpPr/>
                <p:nvPr/>
              </p:nvSpPr>
              <p:spPr>
                <a:xfrm>
                  <a:off x="457200" y="5037607"/>
                  <a:ext cx="1066800" cy="1033984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𝑍</m:t>
                        </m:r>
                      </m:oMath>
                    </m:oMathPara>
                  </a14:m>
                  <a:endParaRPr lang="en-US" sz="40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Isosceles Tri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5037607"/>
                  <a:ext cx="1066800" cy="1033984"/>
                </a:xfrm>
                <a:prstGeom prst="triangle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/>
            <p:cNvSpPr txBox="1"/>
            <p:nvPr/>
          </p:nvSpPr>
          <p:spPr>
            <a:xfrm>
              <a:off x="-13253" y="1459468"/>
              <a:ext cx="1704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Any NP Problem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42720" y="4655299"/>
                  <a:ext cx="14819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/>
                    <a:t>Solution for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720" y="4655299"/>
                  <a:ext cx="1481944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2869"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639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332037"/>
                <a:ext cx="85485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“Together they stand, together they fall”</a:t>
                </a:r>
              </a:p>
              <a:p>
                <a:r>
                  <a:rPr lang="en-US" dirty="0"/>
                  <a:t>Problems solvable in polynomial time </a:t>
                </a:r>
                <a:r>
                  <a:rPr lang="en-US" dirty="0" err="1"/>
                  <a:t>iff</a:t>
                </a:r>
                <a:r>
                  <a:rPr lang="en-US" dirty="0"/>
                  <a:t> ALL NP problems are</a:t>
                </a:r>
              </a:p>
              <a:p>
                <a:r>
                  <a:rPr lang="en-US" dirty="0"/>
                  <a:t>NP-Complete = NP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∩</m:t>
                    </m:r>
                  </m:oMath>
                </a14:m>
                <a:r>
                  <a:rPr lang="en-US" dirty="0"/>
                  <a:t> NP-Hard</a:t>
                </a:r>
              </a:p>
              <a:p>
                <a:r>
                  <a:rPr lang="en-US" b="1" dirty="0"/>
                  <a:t>How to show a problem is NP-Complete?</a:t>
                </a:r>
              </a:p>
              <a:p>
                <a:pPr lvl="1"/>
                <a:r>
                  <a:rPr lang="en-US" dirty="0"/>
                  <a:t>Show it belongs to NP</a:t>
                </a:r>
              </a:p>
              <a:p>
                <a:pPr lvl="2"/>
                <a:r>
                  <a:rPr lang="en-US" dirty="0"/>
                  <a:t>Give a polynomial time verifier</a:t>
                </a:r>
              </a:p>
              <a:p>
                <a:pPr lvl="1"/>
                <a:r>
                  <a:rPr lang="en-US" dirty="0"/>
                  <a:t>Show it is NP-Hard</a:t>
                </a:r>
              </a:p>
              <a:p>
                <a:pPr lvl="2"/>
                <a:r>
                  <a:rPr lang="en-US" dirty="0"/>
                  <a:t>Give a reduction from another NP-H problem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332037"/>
                <a:ext cx="8548500" cy="4525963"/>
              </a:xfrm>
              <a:blipFill>
                <a:blip r:embed="rId2"/>
                <a:stretch>
                  <a:fillRect l="-1284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CDBFF3-E85D-EA6A-D3FB-B51CEA446A46}"/>
              </a:ext>
            </a:extLst>
          </p:cNvPr>
          <p:cNvGrpSpPr/>
          <p:nvPr/>
        </p:nvGrpSpPr>
        <p:grpSpPr>
          <a:xfrm>
            <a:off x="6431618" y="365125"/>
            <a:ext cx="5318549" cy="2636366"/>
            <a:chOff x="1879600" y="1306031"/>
            <a:chExt cx="11168359" cy="55360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FB0C6A3-2672-4B14-7D3B-BEE0949E0F2F}"/>
                </a:ext>
              </a:extLst>
            </p:cNvPr>
            <p:cNvGrpSpPr/>
            <p:nvPr/>
          </p:nvGrpSpPr>
          <p:grpSpPr>
            <a:xfrm>
              <a:off x="1879600" y="1306031"/>
              <a:ext cx="10257117" cy="5536073"/>
              <a:chOff x="396240" y="595664"/>
              <a:chExt cx="11602720" cy="626233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16D442D-50BF-E4D1-B1C9-D65776F6C362}"/>
                  </a:ext>
                </a:extLst>
              </p:cNvPr>
              <p:cNvSpPr/>
              <p:nvPr/>
            </p:nvSpPr>
            <p:spPr>
              <a:xfrm>
                <a:off x="396240" y="715328"/>
                <a:ext cx="11602720" cy="614267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8806BEEA-FBDF-B62E-2C8F-5EA4D0F0E82A}"/>
                      </a:ext>
                    </a:extLst>
                  </p:cNvPr>
                  <p:cNvSpPr txBox="1"/>
                  <p:nvPr/>
                </p:nvSpPr>
                <p:spPr>
                  <a:xfrm>
                    <a:off x="3342640" y="595664"/>
                    <a:ext cx="6095999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𝐸𝑋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8806BEEA-FBDF-B62E-2C8F-5EA4D0F0E8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2640" y="595664"/>
                    <a:ext cx="6095999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7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2BF586D-67E4-9D63-F9B4-38F29C057C58}"/>
                  </a:ext>
                </a:extLst>
              </p:cNvPr>
              <p:cNvSpPr/>
              <p:nvPr/>
            </p:nvSpPr>
            <p:spPr>
              <a:xfrm>
                <a:off x="605529" y="1601803"/>
                <a:ext cx="10590790" cy="496778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208F89D-EDDE-F874-7592-85060B08251D}"/>
                  </a:ext>
                </a:extLst>
              </p:cNvPr>
              <p:cNvSpPr/>
              <p:nvPr/>
            </p:nvSpPr>
            <p:spPr>
              <a:xfrm>
                <a:off x="955040" y="2404053"/>
                <a:ext cx="8991600" cy="377745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59956194-81F0-C6BF-684A-E7078D316ABB}"/>
                      </a:ext>
                    </a:extLst>
                  </p:cNvPr>
                  <p:cNvSpPr/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3810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22CD1BFD-574C-E5F5-667A-A8E28277AD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B6DD3DDF-613E-A3AA-4CA6-077356E9382C}"/>
                      </a:ext>
                    </a:extLst>
                  </p:cNvPr>
                  <p:cNvSpPr txBox="1"/>
                  <p:nvPr/>
                </p:nvSpPr>
                <p:spPr>
                  <a:xfrm>
                    <a:off x="3149599" y="1914059"/>
                    <a:ext cx="6095999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B6DD3DDF-613E-A3AA-4CA6-077356E938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9599" y="1914059"/>
                    <a:ext cx="6095999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7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Arrow: Right 6">
                  <a:extLst>
                    <a:ext uri="{FF2B5EF4-FFF2-40B4-BE49-F238E27FC236}">
                      <a16:creationId xmlns:a16="http://schemas.microsoft.com/office/drawing/2014/main" id="{CEF98193-ED76-C70D-679D-05D1A9230D94}"/>
                    </a:ext>
                  </a:extLst>
                </p:cNvPr>
                <p:cNvSpPr/>
                <p:nvPr/>
              </p:nvSpPr>
              <p:spPr>
                <a:xfrm rot="2172224">
                  <a:off x="9811840" y="5594923"/>
                  <a:ext cx="3236119" cy="988195"/>
                </a:xfrm>
                <a:prstGeom prst="rightArrow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𝐻𝑎𝑟𝑑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Arrow: Right 6">
                  <a:extLst>
                    <a:ext uri="{FF2B5EF4-FFF2-40B4-BE49-F238E27FC236}">
                      <a16:creationId xmlns:a16="http://schemas.microsoft.com/office/drawing/2014/main" id="{CEF98193-ED76-C70D-679D-05D1A9230D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72224">
                  <a:off x="9811840" y="5594923"/>
                  <a:ext cx="3236119" cy="988195"/>
                </a:xfrm>
                <a:prstGeom prst="rightArrow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685EA8-FD93-0B7E-D670-EDE04381766B}"/>
                  </a:ext>
                </a:extLst>
              </p:cNvPr>
              <p:cNvSpPr txBox="1"/>
              <p:nvPr/>
            </p:nvSpPr>
            <p:spPr>
              <a:xfrm rot="1721236">
                <a:off x="8919555" y="1221472"/>
                <a:ext cx="25663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𝐶𝑜𝑚𝑝𝑙𝑒𝑡𝑒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685EA8-FD93-0B7E-D670-EDE043817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21236">
                <a:off x="8919555" y="1221472"/>
                <a:ext cx="256634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619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NP-Completeness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1" y="1403866"/>
            <a:ext cx="26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NP-Complete Problem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601" y="1371600"/>
            <a:ext cx="325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other NP-Complete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9903796" y="3273935"/>
            <a:ext cx="2288204" cy="707528"/>
          </a:xfrm>
          <a:prstGeom prst="wedgeRoundRectCallout">
            <a:avLst>
              <a:gd name="adj1" fmla="val -65737"/>
              <a:gd name="adj2" fmla="val 108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If this could be done in polynomial time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183373" y="3429000"/>
            <a:ext cx="2288204" cy="813192"/>
          </a:xfrm>
          <a:prstGeom prst="wedgeRoundRectCallout">
            <a:avLst>
              <a:gd name="adj1" fmla="val 69305"/>
              <a:gd name="adj2" fmla="val 3086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Then this could be done in polynomial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0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1" y="1403866"/>
            <a:ext cx="26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NP-Complete Problem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601" y="1371600"/>
            <a:ext cx="325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other NP-Complete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9903796" y="3124200"/>
            <a:ext cx="2288204" cy="857263"/>
          </a:xfrm>
          <a:prstGeom prst="wedgeRoundRectCallout">
            <a:avLst>
              <a:gd name="adj1" fmla="val -65737"/>
              <a:gd name="adj2" fmla="val 108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Then this cannot be done in polynomial time</a:t>
            </a:r>
            <a:endParaRPr lang="en-US" dirty="0"/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183373" y="3429000"/>
            <a:ext cx="2288204" cy="813192"/>
          </a:xfrm>
          <a:prstGeom prst="wedgeRoundRectCallout">
            <a:avLst>
              <a:gd name="adj1" fmla="val 69305"/>
              <a:gd name="adj2" fmla="val 3086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If this cannot be done in polynomial time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45EF8E-C9BA-6096-6AD2-BB564BA2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NP-Completeness</a:t>
            </a:r>
          </a:p>
        </p:txBody>
      </p:sp>
    </p:spTree>
    <p:extLst>
      <p:ext uri="{BB962C8B-B14F-4D97-AF65-F5344CB8AC3E}">
        <p14:creationId xmlns:p14="http://schemas.microsoft.com/office/powerpoint/2010/main" val="108670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CFCE-257D-55FB-890F-6FBF726B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0B87B-178B-B5AA-6696-DACBFA74D9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Problems not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considered intractable</a:t>
                </a:r>
              </a:p>
              <a:p>
                <a:r>
                  <a:rPr lang="en-US" dirty="0"/>
                  <a:t>The problems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have some properties that make them seem like they might be tractable, but we’ve been unsuccessful with finding polynomial time algorithms for many</a:t>
                </a:r>
              </a:p>
              <a:p>
                <a:r>
                  <a:rPr lang="en-US" dirty="0"/>
                  <a:t>The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contains problems with the properties:</a:t>
                </a:r>
              </a:p>
              <a:p>
                <a:pPr lvl="1"/>
                <a:r>
                  <a:rPr lang="en-US" dirty="0"/>
                  <a:t>All members are also members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 members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can be transformed into every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Because they are both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𝐻𝑎𝑟𝑑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If any one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any one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is outside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0B87B-178B-B5AA-6696-DACBFA74D9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23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9095-7562-ED1C-FDFC-5B04880C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If you can find a polynomial time algorithm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problem then:</a:t>
                </a:r>
              </a:p>
              <a:p>
                <a:pPr lvl="1"/>
                <a:r>
                  <a:rPr lang="en-US" dirty="0"/>
                  <a:t>You will win $1million</a:t>
                </a:r>
              </a:p>
              <a:p>
                <a:pPr lvl="1"/>
                <a:r>
                  <a:rPr lang="en-US" dirty="0"/>
                  <a:t>You will win a Turing Award</a:t>
                </a:r>
              </a:p>
              <a:p>
                <a:pPr lvl="1"/>
                <a:r>
                  <a:rPr lang="en-US" dirty="0"/>
                  <a:t>You will be world famous</a:t>
                </a:r>
              </a:p>
              <a:p>
                <a:pPr lvl="1"/>
                <a:r>
                  <a:rPr lang="en-US" dirty="0"/>
                  <a:t>You will have done something that no one else on Earth has been able to do in spite of the above!</a:t>
                </a:r>
              </a:p>
              <a:p>
                <a:r>
                  <a:rPr lang="en-US" dirty="0"/>
                  <a:t>If you are told to write an algorithm a problem that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You can tell that person everything above to set expectations</a:t>
                </a:r>
              </a:p>
              <a:p>
                <a:pPr lvl="1"/>
                <a:r>
                  <a:rPr lang="en-US" dirty="0"/>
                  <a:t>Change the requirements!</a:t>
                </a:r>
              </a:p>
              <a:p>
                <a:pPr lvl="1"/>
                <a:r>
                  <a:rPr lang="en-US" b="1" dirty="0"/>
                  <a:t>Approximate the solution</a:t>
                </a:r>
                <a:r>
                  <a:rPr lang="en-US" dirty="0"/>
                  <a:t>: Instead of finding a path that visits every node, find a path that visits at least 75% of the nodes</a:t>
                </a:r>
              </a:p>
              <a:p>
                <a:pPr lvl="1"/>
                <a:r>
                  <a:rPr lang="en-US" b="1" dirty="0"/>
                  <a:t>Add Assumptions</a:t>
                </a:r>
                <a:r>
                  <a:rPr lang="en-US" dirty="0"/>
                  <a:t>: problem might be tractable if we can assume the graph is acyclic, a tree</a:t>
                </a:r>
              </a:p>
              <a:p>
                <a:pPr lvl="1"/>
                <a:r>
                  <a:rPr lang="en-US" b="1" dirty="0"/>
                  <a:t>Use Heuristics</a:t>
                </a:r>
                <a:r>
                  <a:rPr lang="en-US" dirty="0"/>
                  <a:t>: Write an algorithm that’s “good enough” for small inputs, ignore edge cases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  <a:blipFill>
                <a:blip r:embed="rId2"/>
                <a:stretch>
                  <a:fillRect l="-772" t="-1854" r="-206" b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155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9095-7562-ED1C-FDFC-5B04880C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entire field of cryptography relies on it (nearly at least)</a:t>
                </a:r>
              </a:p>
              <a:p>
                <a:pPr lvl="1"/>
                <a:r>
                  <a:rPr lang="en-US" dirty="0"/>
                  <a:t>Requires decrypting with a key is easier than decrypting without a key</a:t>
                </a:r>
              </a:p>
              <a:p>
                <a:pPr lvl="2"/>
                <a:r>
                  <a:rPr lang="en-US" dirty="0"/>
                  <a:t>This is strongly related to requiring a difference in difficulty between verifying a candidate solution and finding a solution in the first place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Some problems remain intractable </a:t>
                </a:r>
              </a:p>
              <a:p>
                <a:pPr lvl="1"/>
                <a:r>
                  <a:rPr lang="en-US" dirty="0"/>
                  <a:t>Cryptography persists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may get efficient solutions for important problems</a:t>
                </a:r>
              </a:p>
              <a:p>
                <a:pPr lvl="1"/>
                <a:r>
                  <a:rPr lang="en-US" dirty="0"/>
                  <a:t>Cryptography is potentially doomed.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  <a:blipFill>
                <a:blip r:embed="rId2"/>
                <a:stretch>
                  <a:fillRect l="-927" t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091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P=NP?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3E86B-4DC5-11FD-1DFA-4DEFE787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625" y="2414588"/>
            <a:ext cx="8230749" cy="1143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C86B13-74DA-663E-312E-A3FD172FC316}"/>
              </a:ext>
            </a:extLst>
          </p:cNvPr>
          <p:cNvSpPr txBox="1"/>
          <p:nvPr/>
        </p:nvSpPr>
        <p:spPr>
          <a:xfrm>
            <a:off x="205740" y="6169709"/>
            <a:ext cx="68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https://www.cs.umd.edu/users/gasarch/BLOGPAPERS/pollpaper3.pdf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5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Will P=NP be resolved?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7949D-2D9B-4CE1-A26F-B235714E8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25" y="1466576"/>
            <a:ext cx="8954750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4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2A4056-3B1E-4C93-D4D8-6FC1AE79F2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Some problems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 seem “easier”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2A4056-3B1E-4C93-D4D8-6FC1AE79F2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84F8A-7B34-FBF2-A05D-44DB22992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some problems that we do not have polynomial time algorithms to solve, but provided answers are easy to check</a:t>
            </a:r>
          </a:p>
          <a:p>
            <a:r>
              <a:rPr lang="en-US" dirty="0"/>
              <a:t>Hamiltonian Path:</a:t>
            </a:r>
          </a:p>
          <a:p>
            <a:pPr lvl="1"/>
            <a:r>
              <a:rPr lang="en-US" dirty="0"/>
              <a:t>It’s “hard” to look at a graph and determine whether it has a Hamiltonian Path</a:t>
            </a:r>
          </a:p>
          <a:p>
            <a:pPr lvl="1"/>
            <a:r>
              <a:rPr lang="en-US" dirty="0"/>
              <a:t>It’s “easy” to look at a graph and a candidate path together and determine whether THAT path is a Hamiltonian Path </a:t>
            </a:r>
          </a:p>
          <a:p>
            <a:pPr lvl="2"/>
            <a:r>
              <a:rPr lang="en-US" dirty="0"/>
              <a:t>It’s easy to </a:t>
            </a:r>
            <a:r>
              <a:rPr lang="en-US" b="1" dirty="0"/>
              <a:t>verify</a:t>
            </a:r>
            <a:r>
              <a:rPr lang="en-US" dirty="0"/>
              <a:t> whether a given path is a Hamiltonian path</a:t>
            </a:r>
          </a:p>
        </p:txBody>
      </p:sp>
    </p:spTree>
    <p:extLst>
      <p:ext uri="{BB962C8B-B14F-4D97-AF65-F5344CB8AC3E}">
        <p14:creationId xmlns:p14="http://schemas.microsoft.com/office/powerpoint/2010/main" val="491663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Statements on P vs NP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66825"/>
            <a:ext cx="8534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286000"/>
            <a:ext cx="85534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1981200"/>
            <a:ext cx="3127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Suggested rephrased question: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29" y="3200401"/>
            <a:ext cx="8543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80" y="3981450"/>
            <a:ext cx="71342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66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C0E09-0E0C-6D5C-E168-D8F5A7163F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C0E09-0E0C-6D5C-E168-D8F5A7163F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8C499-1D0B-7FAA-60A6-A273D22EA8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set of problems for which a candidate solution can be verified in polynomial time</a:t>
                </a:r>
              </a:p>
              <a:p>
                <a:pPr lvl="1"/>
                <a:r>
                  <a:rPr lang="en-US" dirty="0"/>
                  <a:t>Stands for “Non-deterministic Polynomial”</a:t>
                </a:r>
              </a:p>
              <a:p>
                <a:pPr lvl="2"/>
                <a:r>
                  <a:rPr lang="en-US" dirty="0"/>
                  <a:t>Corresponds to algorithms that can guess a solution (if it exists), that solution is then verified to be correct in polynomial time</a:t>
                </a:r>
              </a:p>
              <a:p>
                <a:pPr lvl="2"/>
                <a:r>
                  <a:rPr lang="en-US" dirty="0"/>
                  <a:t>Can also think of as allowing a special operation that allows the algorithm to magically guess the right choice at each step of an exhaustive search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Why?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8C499-1D0B-7FAA-60A6-A273D22EA8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53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1635B6-F402-1095-4877-EFE866AA1617}"/>
              </a:ext>
            </a:extLst>
          </p:cNvPr>
          <p:cNvSpPr/>
          <p:nvPr/>
        </p:nvSpPr>
        <p:spPr>
          <a:xfrm>
            <a:off x="396240" y="715328"/>
            <a:ext cx="11602720" cy="61426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/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Exponential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BAF8506-45D6-1464-2EA9-BAD5C9E44E96}"/>
              </a:ext>
            </a:extLst>
          </p:cNvPr>
          <p:cNvSpPr/>
          <p:nvPr/>
        </p:nvSpPr>
        <p:spPr>
          <a:xfrm>
            <a:off x="995680" y="2158315"/>
            <a:ext cx="9804400" cy="41189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/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Polynomial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/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Nondeterministic Polynomial</a:t>
                </a:r>
              </a:p>
              <a:p>
                <a:pPr algn="ctr"/>
                <a:r>
                  <a:rPr lang="en-US" sz="2800" dirty="0"/>
                  <a:t>Verified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blipFill>
                <a:blip r:embed="rId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C71D22A-C4FD-A562-E8FB-9618A48A76F8}"/>
              </a:ext>
            </a:extLst>
          </p:cNvPr>
          <p:cNvGrpSpPr/>
          <p:nvPr/>
        </p:nvGrpSpPr>
        <p:grpSpPr>
          <a:xfrm rot="1389724">
            <a:off x="6200745" y="5135200"/>
            <a:ext cx="2475158" cy="523220"/>
            <a:chOff x="6197600" y="5013683"/>
            <a:chExt cx="247515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281509-7CCC-72FA-5A63-28BAA927617A}"/>
                </a:ext>
              </a:extLst>
            </p:cNvPr>
            <p:cNvSpPr txBox="1"/>
            <p:nvPr/>
          </p:nvSpPr>
          <p:spPr>
            <a:xfrm>
              <a:off x="7053897" y="5013683"/>
              <a:ext cx="9556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Gap?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82661DB-8387-2CF0-35D0-C14C37B0B8E7}"/>
                </a:ext>
              </a:extLst>
            </p:cNvPr>
            <p:cNvCxnSpPr>
              <a:stCxn id="12" idx="1"/>
            </p:cNvCxnSpPr>
            <p:nvPr/>
          </p:nvCxnSpPr>
          <p:spPr>
            <a:xfrm flipH="1">
              <a:off x="6197600" y="5275293"/>
              <a:ext cx="856297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15AF750-7ABB-9963-C32B-09B336727927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8009501" y="5275293"/>
              <a:ext cx="66325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C565268-1DFA-2BDF-B753-888B618F5053}"/>
              </a:ext>
            </a:extLst>
          </p:cNvPr>
          <p:cNvSpPr txBox="1"/>
          <p:nvPr/>
        </p:nvSpPr>
        <p:spPr>
          <a:xfrm rot="1389724">
            <a:off x="6228679" y="5362557"/>
            <a:ext cx="1810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Unknown!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DB62C-26FA-47C4-9CF8-BA550BE15574}"/>
              </a:ext>
            </a:extLst>
          </p:cNvPr>
          <p:cNvSpPr txBox="1"/>
          <p:nvPr/>
        </p:nvSpPr>
        <p:spPr>
          <a:xfrm>
            <a:off x="4599377" y="3391408"/>
            <a:ext cx="13039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Sorting</a:t>
            </a:r>
          </a:p>
          <a:p>
            <a:r>
              <a:rPr lang="en-US" sz="1600" dirty="0">
                <a:solidFill>
                  <a:srgbClr val="7030A0"/>
                </a:solidFill>
              </a:rPr>
              <a:t>Shortest Path</a:t>
            </a:r>
          </a:p>
          <a:p>
            <a:r>
              <a:rPr lang="en-US" sz="1600" dirty="0">
                <a:solidFill>
                  <a:srgbClr val="7030A0"/>
                </a:solidFill>
              </a:rPr>
              <a:t>Euler Path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E90524-0054-417F-44E8-4B21DAC3A3E9}"/>
              </a:ext>
            </a:extLst>
          </p:cNvPr>
          <p:cNvSpPr txBox="1"/>
          <p:nvPr/>
        </p:nvSpPr>
        <p:spPr>
          <a:xfrm>
            <a:off x="5396885" y="2134632"/>
            <a:ext cx="1765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Vertex Cover</a:t>
            </a:r>
          </a:p>
          <a:p>
            <a:r>
              <a:rPr lang="en-US" sz="1600" dirty="0">
                <a:solidFill>
                  <a:srgbClr val="7030A0"/>
                </a:solidFill>
              </a:rPr>
              <a:t>Independent Set</a:t>
            </a:r>
          </a:p>
          <a:p>
            <a:r>
              <a:rPr lang="en-US" sz="1600" dirty="0">
                <a:solidFill>
                  <a:srgbClr val="7030A0"/>
                </a:solidFill>
              </a:rPr>
              <a:t>Hamiltonian Path</a:t>
            </a:r>
          </a:p>
          <a:p>
            <a:r>
              <a:rPr lang="en-US" sz="1600" dirty="0">
                <a:solidFill>
                  <a:srgbClr val="7030A0"/>
                </a:solidFill>
              </a:rPr>
              <a:t>Cryptography</a:t>
            </a:r>
          </a:p>
          <a:p>
            <a:r>
              <a:rPr lang="en-US" sz="1600" dirty="0">
                <a:solidFill>
                  <a:srgbClr val="7030A0"/>
                </a:solidFill>
              </a:rPr>
              <a:t>Prime factorization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B1F7F-722C-2555-934B-D67F0220B70F}"/>
              </a:ext>
            </a:extLst>
          </p:cNvPr>
          <p:cNvSpPr txBox="1"/>
          <p:nvPr/>
        </p:nvSpPr>
        <p:spPr>
          <a:xfrm>
            <a:off x="8834747" y="1534250"/>
            <a:ext cx="927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Checkers</a:t>
            </a:r>
          </a:p>
          <a:p>
            <a:r>
              <a:rPr lang="en-US" sz="1600" dirty="0">
                <a:solidFill>
                  <a:srgbClr val="7030A0"/>
                </a:solidFill>
              </a:rPr>
              <a:t>Go</a:t>
            </a:r>
          </a:p>
          <a:p>
            <a:r>
              <a:rPr lang="en-US" sz="1600" dirty="0">
                <a:solidFill>
                  <a:srgbClr val="7030A0"/>
                </a:solidFill>
              </a:rPr>
              <a:t>Chess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040" y="-11938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040" y="-119380"/>
                <a:ext cx="10515600" cy="1325563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/>
              <p:nvPr/>
            </p:nvSpPr>
            <p:spPr>
              <a:xfrm>
                <a:off x="-1564640" y="844490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64640" y="844490"/>
                <a:ext cx="6096000" cy="523220"/>
              </a:xfrm>
              <a:prstGeom prst="rect">
                <a:avLst/>
              </a:prstGeom>
              <a:blipFill>
                <a:blip r:embed="rId6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7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Party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926051" y="1413405"/>
            <a:ext cx="6562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 Edges between people who don’t get along</a:t>
            </a:r>
          </a:p>
          <a:p>
            <a:r>
              <a:rPr lang="en-US" dirty="0"/>
              <a:t>How many people can I invite to a party if everyone must get along?</a:t>
            </a:r>
          </a:p>
        </p:txBody>
      </p:sp>
      <p:sp>
        <p:nvSpPr>
          <p:cNvPr id="3" name="AutoShape 2" descr="Boris Johnso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BDB391-F091-1846-3790-16198B287E18}"/>
              </a:ext>
            </a:extLst>
          </p:cNvPr>
          <p:cNvGrpSpPr/>
          <p:nvPr/>
        </p:nvGrpSpPr>
        <p:grpSpPr>
          <a:xfrm>
            <a:off x="1822926" y="1377631"/>
            <a:ext cx="7796089" cy="5253107"/>
            <a:chOff x="1822926" y="1377631"/>
            <a:chExt cx="7796089" cy="5253107"/>
          </a:xfrm>
        </p:grpSpPr>
        <p:pic>
          <p:nvPicPr>
            <p:cNvPr id="1026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3885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911" y="3891454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8003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7170034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4802831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7688421" y="2589729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/>
            <p:cNvCxnSpPr>
              <a:stCxn id="1028" idx="3"/>
            </p:cNvCxnSpPr>
            <p:nvPr/>
          </p:nvCxnSpPr>
          <p:spPr>
            <a:xfrm>
              <a:off x="4616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26" idx="3"/>
              <a:endCxn id="1060" idx="1"/>
            </p:cNvCxnSpPr>
            <p:nvPr/>
          </p:nvCxnSpPr>
          <p:spPr>
            <a:xfrm flipV="1">
              <a:off x="2989647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030" idx="1"/>
              <a:endCxn id="1060" idx="2"/>
            </p:cNvCxnSpPr>
            <p:nvPr/>
          </p:nvCxnSpPr>
          <p:spPr>
            <a:xfrm flipH="1" flipV="1">
              <a:off x="8077575" y="3480168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030" idx="1"/>
            </p:cNvCxnSpPr>
            <p:nvPr/>
          </p:nvCxnSpPr>
          <p:spPr>
            <a:xfrm flipH="1" flipV="1">
              <a:off x="6617443" y="4141234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030" idx="1"/>
              <a:endCxn id="1044" idx="3"/>
            </p:cNvCxnSpPr>
            <p:nvPr/>
          </p:nvCxnSpPr>
          <p:spPr>
            <a:xfrm flipH="1">
              <a:off x="7752241" y="4265645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030" idx="1"/>
              <a:endCxn id="1042" idx="0"/>
            </p:cNvCxnSpPr>
            <p:nvPr/>
          </p:nvCxnSpPr>
          <p:spPr>
            <a:xfrm flipH="1">
              <a:off x="8277849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042" idx="1"/>
            </p:cNvCxnSpPr>
            <p:nvPr/>
          </p:nvCxnSpPr>
          <p:spPr>
            <a:xfrm flipH="1" flipV="1">
              <a:off x="2565838" y="5714723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044" idx="1"/>
              <a:endCxn id="1058" idx="3"/>
            </p:cNvCxnSpPr>
            <p:nvPr/>
          </p:nvCxnSpPr>
          <p:spPr>
            <a:xfrm flipH="1">
              <a:off x="5498659" y="5091000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2289175" y="4525894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 descr="Joe Biden - CNBC">
              <a:extLst>
                <a:ext uri="{FF2B5EF4-FFF2-40B4-BE49-F238E27FC236}">
                  <a16:creationId xmlns:a16="http://schemas.microsoft.com/office/drawing/2014/main" id="{962C31A1-6E3C-712B-C18A-F732F7F6D4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8" r="26708" b="42616"/>
            <a:stretch/>
          </p:blipFill>
          <p:spPr bwMode="auto">
            <a:xfrm>
              <a:off x="5884166" y="3696565"/>
              <a:ext cx="778309" cy="96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Emmanuel Macron - Wikipedia">
              <a:extLst>
                <a:ext uri="{FF2B5EF4-FFF2-40B4-BE49-F238E27FC236}">
                  <a16:creationId xmlns:a16="http://schemas.microsoft.com/office/drawing/2014/main" id="{0482CE18-CEF8-B794-ABC5-C2879D11D5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0" r="11235" b="39758"/>
            <a:stretch/>
          </p:blipFill>
          <p:spPr bwMode="auto">
            <a:xfrm>
              <a:off x="1822926" y="5162272"/>
              <a:ext cx="815802" cy="979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Taylor Swift set to make her feature directorial debut | CNN">
              <a:extLst>
                <a:ext uri="{FF2B5EF4-FFF2-40B4-BE49-F238E27FC236}">
                  <a16:creationId xmlns:a16="http://schemas.microsoft.com/office/drawing/2014/main" id="{E28D031F-BF6C-DD58-B24E-22BFDE50F7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2" r="25738" b="17703"/>
            <a:stretch/>
          </p:blipFill>
          <p:spPr bwMode="auto">
            <a:xfrm>
              <a:off x="2945852" y="3843828"/>
              <a:ext cx="704008" cy="84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6FD067A-CC6D-6D54-0646-E140E9F8138F}"/>
                </a:ext>
              </a:extLst>
            </p:cNvPr>
            <p:cNvCxnSpPr/>
            <p:nvPr/>
          </p:nvCxnSpPr>
          <p:spPr>
            <a:xfrm>
              <a:off x="2446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8" descr="Ed Sheeran">
              <a:extLst>
                <a:ext uri="{FF2B5EF4-FFF2-40B4-BE49-F238E27FC236}">
                  <a16:creationId xmlns:a16="http://schemas.microsoft.com/office/drawing/2014/main" id="{34901888-5999-132B-BE71-0D5E65E1A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283" y="1377631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Pharrell Williams - Age, Wife &amp; &quot;Happy&quot;">
              <a:extLst>
                <a:ext uri="{FF2B5EF4-FFF2-40B4-BE49-F238E27FC236}">
                  <a16:creationId xmlns:a16="http://schemas.microsoft.com/office/drawing/2014/main" id="{16115C01-A579-BE4C-699B-5394A062C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741" y="1509255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047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Independent set: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an independent set if no two nodes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share an edge</a:t>
                </a:r>
              </a:p>
              <a:p>
                <a:r>
                  <a:rPr lang="en-US" dirty="0"/>
                  <a:t>Independent Set Problem: </a:t>
                </a:r>
              </a:p>
              <a:p>
                <a:pPr lvl="1"/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determine whether there is an independent set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1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Baseball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181226" y="1481300"/>
            <a:ext cx="5514975" cy="4914248"/>
            <a:chOff x="657225" y="1481300"/>
            <a:chExt cx="5514975" cy="4914248"/>
          </a:xfrm>
        </p:grpSpPr>
        <p:cxnSp>
          <p:nvCxnSpPr>
            <p:cNvPr id="14" name="Straight Connector 13"/>
            <p:cNvCxnSpPr>
              <a:stCxn id="8" idx="1"/>
              <a:endCxn id="2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8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3" idx="1"/>
              <a:endCxn id="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8" idx="2"/>
              <a:endCxn id="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29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3"/>
              <a:endCxn id="26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9" idx="2"/>
              <a:endCxn id="27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30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2"/>
              <a:endCxn id="30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9" idx="3"/>
              <a:endCxn id="63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6" idx="0"/>
              <a:endCxn id="63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3" idx="0"/>
              <a:endCxn id="30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3" idx="0"/>
              <a:endCxn id="26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239000" y="129217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place defenders on bases such that every edge is defended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430814" y="2075957"/>
            <a:ext cx="392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defenders would suffice?</a:t>
            </a:r>
          </a:p>
        </p:txBody>
      </p:sp>
    </p:spTree>
    <p:extLst>
      <p:ext uri="{BB962C8B-B14F-4D97-AF65-F5344CB8AC3E}">
        <p14:creationId xmlns:p14="http://schemas.microsoft.com/office/powerpoint/2010/main" val="3950153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Vertex Cover: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 vertex cover if every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has one of its endpoints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Vertex Cover Problem: </a:t>
                </a:r>
              </a:p>
              <a:p>
                <a:pPr lvl="1"/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determine if there is a 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59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55111</TotalTime>
  <Words>1673</Words>
  <Application>Microsoft Office PowerPoint</Application>
  <PresentationFormat>Widescreen</PresentationFormat>
  <Paragraphs>287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Ravie</vt:lpstr>
      <vt:lpstr>Calibri Light</vt:lpstr>
      <vt:lpstr>Arial</vt:lpstr>
      <vt:lpstr>Calibri</vt:lpstr>
      <vt:lpstr>Cambria Math</vt:lpstr>
      <vt:lpstr>Office Theme</vt:lpstr>
      <vt:lpstr>CSE 332 Winter 2026 Lecture 26: P and NP 2</vt:lpstr>
      <vt:lpstr>Studying Complexity and Tractability</vt:lpstr>
      <vt:lpstr>Some problems in EXP seem “easier”</vt:lpstr>
      <vt:lpstr>Class NP</vt:lpstr>
      <vt:lpstr>EXP⊃NP⊇P </vt:lpstr>
      <vt:lpstr>Party Problem</vt:lpstr>
      <vt:lpstr>Independent Set</vt:lpstr>
      <vt:lpstr>Generalized Baseball</vt:lpstr>
      <vt:lpstr>Vertex Cover</vt:lpstr>
      <vt:lpstr>Transforming an IS into a VC</vt:lpstr>
      <vt:lpstr>Transforming a VC into an IS</vt:lpstr>
      <vt:lpstr>Solving Vertex Cover and Independent Set</vt:lpstr>
      <vt:lpstr>Reduction</vt:lpstr>
      <vt:lpstr>Independent Set Reduces To Vertex Cover</vt:lpstr>
      <vt:lpstr>Reductions</vt:lpstr>
      <vt:lpstr>MacGyver’s Reduction</vt:lpstr>
      <vt:lpstr>NP-Complete</vt:lpstr>
      <vt:lpstr>EXP⊃NP-Complete⊇NP⊇P </vt:lpstr>
      <vt:lpstr>NP-Hard</vt:lpstr>
      <vt:lpstr>NP-Hard Idea</vt:lpstr>
      <vt:lpstr>Showing NP-Hardness</vt:lpstr>
      <vt:lpstr>NP-Complete</vt:lpstr>
      <vt:lpstr>NP-Completeness</vt:lpstr>
      <vt:lpstr>NP-Completeness</vt:lpstr>
      <vt:lpstr>Overview</vt:lpstr>
      <vt:lpstr>Why should YOU care?</vt:lpstr>
      <vt:lpstr>Why should YOU care?</vt:lpstr>
      <vt:lpstr>Does P=NP?</vt:lpstr>
      <vt:lpstr>When Will P=NP be resolved?</vt:lpstr>
      <vt:lpstr>Notable Statements on P vs NP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Nathan Brunelle</cp:lastModifiedBy>
  <cp:revision>383</cp:revision>
  <dcterms:created xsi:type="dcterms:W3CDTF">2023-10-13T16:06:42Z</dcterms:created>
  <dcterms:modified xsi:type="dcterms:W3CDTF">2026-03-11T19:28:19Z</dcterms:modified>
</cp:coreProperties>
</file>