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7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921" r:id="rId23"/>
    <p:sldId id="912" r:id="rId24"/>
    <p:sldId id="913" r:id="rId25"/>
    <p:sldId id="914" r:id="rId26"/>
    <p:sldId id="919" r:id="rId27"/>
    <p:sldId id="915" r:id="rId28"/>
    <p:sldId id="916" r:id="rId29"/>
    <p:sldId id="917" r:id="rId30"/>
    <p:sldId id="918" r:id="rId31"/>
    <p:sldId id="920" r:id="rId32"/>
    <p:sldId id="927" r:id="rId33"/>
    <p:sldId id="923" r:id="rId34"/>
    <p:sldId id="924" r:id="rId35"/>
    <p:sldId id="925" r:id="rId36"/>
    <p:sldId id="969" r:id="rId37"/>
    <p:sldId id="932" r:id="rId38"/>
    <p:sldId id="890" r:id="rId39"/>
    <p:sldId id="905" r:id="rId40"/>
    <p:sldId id="933" r:id="rId41"/>
    <p:sldId id="934" r:id="rId42"/>
    <p:sldId id="938" r:id="rId43"/>
    <p:sldId id="964" r:id="rId44"/>
    <p:sldId id="965" r:id="rId45"/>
    <p:sldId id="940" r:id="rId46"/>
    <p:sldId id="941" r:id="rId47"/>
    <p:sldId id="942" r:id="rId48"/>
    <p:sldId id="966" r:id="rId49"/>
    <p:sldId id="967" r:id="rId50"/>
    <p:sldId id="968" r:id="rId51"/>
    <p:sldId id="797" r:id="rId52"/>
    <p:sldId id="798" r:id="rId53"/>
    <p:sldId id="799" r:id="rId54"/>
    <p:sldId id="926" r:id="rId55"/>
    <p:sldId id="929" r:id="rId56"/>
    <p:sldId id="930" r:id="rId57"/>
    <p:sldId id="931" r:id="rId58"/>
  </p:sldIdLst>
  <p:sldSz cx="12192000" cy="6858000"/>
  <p:notesSz cx="6858000" cy="9144000"/>
  <p:embeddedFontLst>
    <p:embeddedFont>
      <p:font typeface="Cambria Math" panose="02040503050406030204" pitchFamily="18" charset="0"/>
      <p:regular r:id="rId60"/>
    </p:embeddedFont>
    <p:embeddedFont>
      <p:font typeface="Ravie" panose="04040805050809020602" pitchFamily="82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3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0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Relationship Id="rId4" Type="http://schemas.openxmlformats.org/officeDocument/2006/relationships/image" Target="../media/image4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Relationship Id="rId9" Type="http://schemas.openxmlformats.org/officeDocument/2006/relationships/image" Target="../media/image1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9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701.png"/><Relationship Id="rId7" Type="http://schemas.openxmlformats.org/officeDocument/2006/relationships/image" Target="../media/image5100.png"/><Relationship Id="rId2" Type="http://schemas.openxmlformats.org/officeDocument/2006/relationships/image" Target="../media/image4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0.png"/><Relationship Id="rId5" Type="http://schemas.openxmlformats.org/officeDocument/2006/relationships/image" Target="../media/image4901.png"/><Relationship Id="rId4" Type="http://schemas.openxmlformats.org/officeDocument/2006/relationships/image" Target="../media/image480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</a:t>
            </a:r>
            <a:r>
              <a:rPr lang="en-US"/>
              <a:t>332 Winter 2026</a:t>
            </a:r>
            <a:br>
              <a:rPr lang="en-US" dirty="0"/>
            </a:br>
            <a:r>
              <a:rPr lang="en-US" dirty="0"/>
              <a:t>Lecture 24: Complexity and Tractability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D58-44B6-D538-10FD-C3FCC54B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Similar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Path:</a:t>
                </a:r>
              </a:p>
              <a:p>
                <a:pPr lvl="1"/>
                <a:r>
                  <a:rPr lang="en-US" dirty="0"/>
                  <a:t>A path that includes every node in the graph exactly once</a:t>
                </a:r>
              </a:p>
              <a:p>
                <a:r>
                  <a:rPr lang="en-US" dirty="0"/>
                  <a:t>Hamiltonian Path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that graph have a Hamiltonian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D8A630-43CD-7610-70E4-8BD854FC356F}"/>
              </a:ext>
            </a:extLst>
          </p:cNvPr>
          <p:cNvGrpSpPr/>
          <p:nvPr/>
        </p:nvGrpSpPr>
        <p:grpSpPr>
          <a:xfrm>
            <a:off x="2653211" y="3775899"/>
            <a:ext cx="6583250" cy="2918001"/>
            <a:chOff x="1931018" y="3462667"/>
            <a:chExt cx="6583250" cy="29180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0BBED7-1BDE-181F-1891-23716F499E92}"/>
                </a:ext>
              </a:extLst>
            </p:cNvPr>
            <p:cNvCxnSpPr>
              <a:stCxn id="6" idx="7"/>
              <a:endCxn id="13" idx="2"/>
            </p:cNvCxnSpPr>
            <p:nvPr/>
          </p:nvCxnSpPr>
          <p:spPr>
            <a:xfrm flipV="1">
              <a:off x="2369120" y="3719301"/>
              <a:ext cx="1593280" cy="9030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CF018F-DFA0-8834-DDD5-2289E8D4638F}"/>
                </a:ext>
              </a:extLst>
            </p:cNvPr>
            <p:cNvSpPr/>
            <p:nvPr/>
          </p:nvSpPr>
          <p:spPr>
            <a:xfrm>
              <a:off x="1931018" y="4547141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8C5049-82EF-1BCE-74DA-F1315FF4FC9B}"/>
                </a:ext>
              </a:extLst>
            </p:cNvPr>
            <p:cNvSpPr/>
            <p:nvPr/>
          </p:nvSpPr>
          <p:spPr>
            <a:xfrm>
              <a:off x="2241704" y="586740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31717E-AE97-E58E-B460-A5F37284BE8C}"/>
                </a:ext>
              </a:extLst>
            </p:cNvPr>
            <p:cNvSpPr/>
            <p:nvPr/>
          </p:nvSpPr>
          <p:spPr>
            <a:xfrm>
              <a:off x="6105339" y="551341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41E82D-B4CE-C0E0-01D6-341113AA66FD}"/>
                </a:ext>
              </a:extLst>
            </p:cNvPr>
            <p:cNvSpPr/>
            <p:nvPr/>
          </p:nvSpPr>
          <p:spPr>
            <a:xfrm>
              <a:off x="8001000" y="526097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3799E7-388A-DB69-AF41-C20993004D91}"/>
                </a:ext>
              </a:extLst>
            </p:cNvPr>
            <p:cNvSpPr/>
            <p:nvPr/>
          </p:nvSpPr>
          <p:spPr>
            <a:xfrm>
              <a:off x="7315200" y="355115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AB8753-9AE9-F155-6D7F-668B6F0A42DE}"/>
                </a:ext>
              </a:extLst>
            </p:cNvPr>
            <p:cNvSpPr/>
            <p:nvPr/>
          </p:nvSpPr>
          <p:spPr>
            <a:xfrm>
              <a:off x="5867400" y="44910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633ACC-60D3-1C8B-45C3-AC6EBAD23B25}"/>
                </a:ext>
              </a:extLst>
            </p:cNvPr>
            <p:cNvSpPr/>
            <p:nvPr/>
          </p:nvSpPr>
          <p:spPr>
            <a:xfrm>
              <a:off x="3862036" y="444290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218345-3EC7-E1CF-C962-D16A36304650}"/>
                </a:ext>
              </a:extLst>
            </p:cNvPr>
            <p:cNvSpPr/>
            <p:nvPr/>
          </p:nvSpPr>
          <p:spPr>
            <a:xfrm>
              <a:off x="3962400" y="346266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9939F-4E45-819B-E503-E17C1F226296}"/>
                </a:ext>
              </a:extLst>
            </p:cNvPr>
            <p:cNvCxnSpPr>
              <a:stCxn id="12" idx="0"/>
              <a:endCxn id="13" idx="4"/>
            </p:cNvCxnSpPr>
            <p:nvPr/>
          </p:nvCxnSpPr>
          <p:spPr>
            <a:xfrm flipV="1">
              <a:off x="4118670" y="3975935"/>
              <a:ext cx="100364" cy="4669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54A0F3-06C2-7D8B-7643-8E15DA7CFD63}"/>
                </a:ext>
              </a:extLst>
            </p:cNvPr>
            <p:cNvCxnSpPr>
              <a:stCxn id="12" idx="6"/>
              <a:endCxn id="11" idx="2"/>
            </p:cNvCxnSpPr>
            <p:nvPr/>
          </p:nvCxnSpPr>
          <p:spPr>
            <a:xfrm>
              <a:off x="4375304" y="4699541"/>
              <a:ext cx="1492096" cy="48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0DEA97-1361-9C15-2FDA-CF0718DD481B}"/>
                </a:ext>
              </a:extLst>
            </p:cNvPr>
            <p:cNvCxnSpPr>
              <a:stCxn id="10" idx="3"/>
              <a:endCxn id="11" idx="7"/>
            </p:cNvCxnSpPr>
            <p:nvPr/>
          </p:nvCxnSpPr>
          <p:spPr>
            <a:xfrm flipH="1">
              <a:off x="6305502" y="3989259"/>
              <a:ext cx="1084864" cy="5769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22E44-17A8-AA87-5A1A-585783746079}"/>
                </a:ext>
              </a:extLst>
            </p:cNvPr>
            <p:cNvCxnSpPr>
              <a:stCxn id="10" idx="5"/>
              <a:endCxn id="9" idx="0"/>
            </p:cNvCxnSpPr>
            <p:nvPr/>
          </p:nvCxnSpPr>
          <p:spPr>
            <a:xfrm>
              <a:off x="7753302" y="3989259"/>
              <a:ext cx="504332" cy="1271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688FE9-1B5B-3D83-8ED4-F0B54F2207AD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6618607" y="5517609"/>
              <a:ext cx="1382393" cy="2524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CC224D-25C9-AD5F-1F89-94B0DC40BBE0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754972" y="5770044"/>
              <a:ext cx="3350367" cy="3539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BD48E-631A-9E9D-CA20-27B64F24DF6A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H="1" flipV="1">
              <a:off x="2187652" y="5060409"/>
              <a:ext cx="310686" cy="8069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D80C8D-3431-51AF-4019-D8385D0E924C}"/>
                </a:ext>
              </a:extLst>
            </p:cNvPr>
            <p:cNvCxnSpPr>
              <a:stCxn id="12" idx="2"/>
              <a:endCxn id="6" idx="6"/>
            </p:cNvCxnSpPr>
            <p:nvPr/>
          </p:nvCxnSpPr>
          <p:spPr>
            <a:xfrm flipH="1">
              <a:off x="2444286" y="4699541"/>
              <a:ext cx="1417750" cy="1042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8390F-2323-1BC3-4E5E-5239061AF6B9}"/>
                </a:ext>
              </a:extLst>
            </p:cNvPr>
            <p:cNvCxnSpPr>
              <a:stCxn id="12" idx="3"/>
              <a:endCxn id="7" idx="7"/>
            </p:cNvCxnSpPr>
            <p:nvPr/>
          </p:nvCxnSpPr>
          <p:spPr>
            <a:xfrm flipH="1">
              <a:off x="2679806" y="4881009"/>
              <a:ext cx="1257396" cy="10615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03B5A7-E497-66B7-9DCF-D69BF1F0970A}"/>
                </a:ext>
              </a:extLst>
            </p:cNvPr>
            <p:cNvCxnSpPr>
              <a:stCxn id="12" idx="7"/>
              <a:endCxn id="10" idx="2"/>
            </p:cNvCxnSpPr>
            <p:nvPr/>
          </p:nvCxnSpPr>
          <p:spPr>
            <a:xfrm flipV="1">
              <a:off x="4300138" y="3807791"/>
              <a:ext cx="3015062" cy="7102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C7ACF-065F-F2E9-A3EF-8EA3E9A1E2D5}"/>
                </a:ext>
              </a:extLst>
            </p:cNvPr>
            <p:cNvCxnSpPr>
              <a:stCxn id="13" idx="6"/>
              <a:endCxn id="11" idx="1"/>
            </p:cNvCxnSpPr>
            <p:nvPr/>
          </p:nvCxnSpPr>
          <p:spPr>
            <a:xfrm>
              <a:off x="4475668" y="3719301"/>
              <a:ext cx="1466898" cy="846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5E937A-5865-1A25-7FFF-43C0B86486BA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>
            <a:xfrm flipH="1" flipV="1">
              <a:off x="6124034" y="5004341"/>
              <a:ext cx="237939" cy="509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/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True!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C9C3-CA64-54CC-E56D-4A97AC15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the Hamiltonian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1:</a:t>
                </a:r>
              </a:p>
              <a:p>
                <a:pPr lvl="1"/>
                <a:r>
                  <a:rPr lang="en-US" dirty="0"/>
                  <a:t>Explore all possible simple paths through the graph</a:t>
                </a:r>
              </a:p>
              <a:p>
                <a:pPr lvl="1"/>
                <a:r>
                  <a:rPr lang="en-US" dirty="0"/>
                  <a:t>Check to see if any of those are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</a:t>
                </a:r>
              </a:p>
              <a:p>
                <a:pPr lvl="1"/>
                <a:r>
                  <a:rPr lang="en-US" dirty="0"/>
                  <a:t>Write down every sequence of nodes</a:t>
                </a:r>
              </a:p>
              <a:p>
                <a:pPr lvl="1"/>
                <a:r>
                  <a:rPr lang="en-US" dirty="0"/>
                  <a:t>Check to see if any of those are a path</a:t>
                </a:r>
              </a:p>
              <a:p>
                <a:r>
                  <a:rPr lang="en-US" dirty="0"/>
                  <a:t>Both options are examples of an </a:t>
                </a:r>
                <a:r>
                  <a:rPr lang="en-US" b="1" dirty="0"/>
                  <a:t>Exhaustive Search (“Brute Force”)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6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C929-4369-F432-66E2-F349DDF4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List all sequences, look for a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permutations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⋅…⋅2⋅1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Exponential running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7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1: Explore all simple paths, check for one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paths</a:t>
                </a:r>
              </a:p>
              <a:p>
                <a:pPr lvl="2"/>
                <a:r>
                  <a:rPr lang="en-US" b="0" dirty="0"/>
                  <a:t>Pick a first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…. 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total times</a:t>
                </a:r>
              </a:p>
              <a:p>
                <a:pPr lvl="2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b="0" dirty="0"/>
                  <a:t> paths</a:t>
                </a:r>
              </a:p>
              <a:p>
                <a:pPr lvl="1"/>
                <a:r>
                  <a:rPr lang="en-US" dirty="0"/>
                  <a:t>Exponential running time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49F9A7-8DEE-4155-1F21-A18C0B88EDBF}"/>
              </a:ext>
            </a:extLst>
          </p:cNvPr>
          <p:cNvSpPr/>
          <p:nvPr/>
        </p:nvSpPr>
        <p:spPr>
          <a:xfrm>
            <a:off x="8333395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3BAA4A-012A-4C5A-0A91-962CDF057290}"/>
              </a:ext>
            </a:extLst>
          </p:cNvPr>
          <p:cNvSpPr/>
          <p:nvPr/>
        </p:nvSpPr>
        <p:spPr>
          <a:xfrm>
            <a:off x="8333395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988E6-F31B-73A1-7A09-FC5F9B268A4F}"/>
              </a:ext>
            </a:extLst>
          </p:cNvPr>
          <p:cNvSpPr/>
          <p:nvPr/>
        </p:nvSpPr>
        <p:spPr>
          <a:xfrm>
            <a:off x="10341310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ED6F9-F0F7-191C-0BD4-2015771B907A}"/>
              </a:ext>
            </a:extLst>
          </p:cNvPr>
          <p:cNvSpPr/>
          <p:nvPr/>
        </p:nvSpPr>
        <p:spPr>
          <a:xfrm>
            <a:off x="10341311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C5193740-B829-D480-D060-43C4FDED80CC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rot="10800000" flipH="1" flipV="1">
            <a:off x="8333395" y="2124966"/>
            <a:ext cx="2057000" cy="1475647"/>
          </a:xfrm>
          <a:prstGeom prst="curvedConnector4">
            <a:avLst>
              <a:gd name="adj1" fmla="val -22967"/>
              <a:gd name="adj2" fmla="val 1470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2BEAAD66-553C-07E5-652C-2B2FAADDFCE2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668566" y="2124967"/>
            <a:ext cx="1672745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21EBF89E-5526-2E94-6EAD-1A8B09867BB9}"/>
              </a:ext>
            </a:extLst>
          </p:cNvPr>
          <p:cNvCxnSpPr>
            <a:stCxn id="6" idx="4"/>
            <a:endCxn id="5" idx="0"/>
          </p:cNvCxnSpPr>
          <p:nvPr/>
        </p:nvCxnSpPr>
        <p:spPr>
          <a:xfrm>
            <a:off x="8500981" y="2292552"/>
            <a:ext cx="0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9C7AE517-3EDD-AF24-5ADB-919FB28603D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8668566" y="3482114"/>
            <a:ext cx="1672744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176D5241-90AA-605B-03E4-5AFEBD1F3871}"/>
              </a:ext>
            </a:extLst>
          </p:cNvPr>
          <p:cNvCxnSpPr>
            <a:stCxn id="8" idx="4"/>
            <a:endCxn id="7" idx="0"/>
          </p:cNvCxnSpPr>
          <p:nvPr/>
        </p:nvCxnSpPr>
        <p:spPr>
          <a:xfrm flipH="1">
            <a:off x="10508896" y="2292552"/>
            <a:ext cx="1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62EBC7-DAE2-6CA5-BE42-448566250D12}"/>
              </a:ext>
            </a:extLst>
          </p:cNvPr>
          <p:cNvSpPr/>
          <p:nvPr/>
        </p:nvSpPr>
        <p:spPr>
          <a:xfrm>
            <a:off x="9413995" y="259496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927F6F51-D4A8-EFD9-DF04-4DAC1EC879B5}"/>
              </a:ext>
            </a:extLst>
          </p:cNvPr>
          <p:cNvCxnSpPr>
            <a:cxnSpLocks/>
            <a:stCxn id="6" idx="5"/>
            <a:endCxn id="16" idx="1"/>
          </p:cNvCxnSpPr>
          <p:nvPr/>
        </p:nvCxnSpPr>
        <p:spPr>
          <a:xfrm>
            <a:off x="8619481" y="2243467"/>
            <a:ext cx="843599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B6A768BA-2DD2-0A0A-F134-D3979EB250A8}"/>
              </a:ext>
            </a:extLst>
          </p:cNvPr>
          <p:cNvCxnSpPr>
            <a:cxnSpLocks/>
            <a:stCxn id="16" idx="7"/>
            <a:endCxn id="8" idx="3"/>
          </p:cNvCxnSpPr>
          <p:nvPr/>
        </p:nvCxnSpPr>
        <p:spPr>
          <a:xfrm flipV="1">
            <a:off x="9700081" y="2243467"/>
            <a:ext cx="690315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A35F56F4-B915-10DF-6B9A-950DA11B8296}"/>
              </a:ext>
            </a:extLst>
          </p:cNvPr>
          <p:cNvCxnSpPr>
            <a:cxnSpLocks/>
            <a:stCxn id="5" idx="7"/>
            <a:endCxn id="16" idx="3"/>
          </p:cNvCxnSpPr>
          <p:nvPr/>
        </p:nvCxnSpPr>
        <p:spPr>
          <a:xfrm flipV="1">
            <a:off x="8619481" y="2881055"/>
            <a:ext cx="843599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5B8247C-A95D-9C84-601B-D392E6BC27F1}"/>
              </a:ext>
            </a:extLst>
          </p:cNvPr>
          <p:cNvCxnSpPr>
            <a:cxnSpLocks/>
            <a:stCxn id="16" idx="5"/>
            <a:endCxn id="7" idx="1"/>
          </p:cNvCxnSpPr>
          <p:nvPr/>
        </p:nvCxnSpPr>
        <p:spPr>
          <a:xfrm>
            <a:off x="9700081" y="2881055"/>
            <a:ext cx="690314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CC2CD196-A606-4B8F-3978-BEF67043E262}"/>
              </a:ext>
            </a:extLst>
          </p:cNvPr>
          <p:cNvCxnSpPr>
            <a:cxnSpLocks/>
            <a:stCxn id="8" idx="6"/>
            <a:endCxn id="5" idx="4"/>
          </p:cNvCxnSpPr>
          <p:nvPr/>
        </p:nvCxnSpPr>
        <p:spPr>
          <a:xfrm flipH="1">
            <a:off x="8500981" y="2124967"/>
            <a:ext cx="2175501" cy="1524732"/>
          </a:xfrm>
          <a:prstGeom prst="curvedConnector4">
            <a:avLst>
              <a:gd name="adj1" fmla="val -28722"/>
              <a:gd name="adj2" fmla="val 14831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3471477" y="5383014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7337357" y="4032547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we’ve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 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t="-2247" r="-26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124-7687-E8A1-27C9-2EB190A7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4AB139-464C-EEAF-FF94-EBB070AB743A}"/>
              </a:ext>
            </a:extLst>
          </p:cNvPr>
          <p:cNvCxnSpPr>
            <a:cxnSpLocks/>
          </p:cNvCxnSpPr>
          <p:nvPr/>
        </p:nvCxnSpPr>
        <p:spPr>
          <a:xfrm>
            <a:off x="1666240" y="2204720"/>
            <a:ext cx="0" cy="3749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5BD756-EAE1-8786-D378-046E6A19BB7B}"/>
              </a:ext>
            </a:extLst>
          </p:cNvPr>
          <p:cNvCxnSpPr>
            <a:cxnSpLocks/>
          </p:cNvCxnSpPr>
          <p:nvPr/>
        </p:nvCxnSpPr>
        <p:spPr>
          <a:xfrm flipH="1">
            <a:off x="1666240" y="5953760"/>
            <a:ext cx="619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F71D7A-1DF7-7C84-2E86-EC040CC20D8A}"/>
              </a:ext>
            </a:extLst>
          </p:cNvPr>
          <p:cNvSpPr txBox="1"/>
          <p:nvPr/>
        </p:nvSpPr>
        <p:spPr>
          <a:xfrm>
            <a:off x="4216043" y="6096000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C3829-4746-C684-B0A5-8ED0DB40755C}"/>
              </a:ext>
            </a:extLst>
          </p:cNvPr>
          <p:cNvSpPr txBox="1"/>
          <p:nvPr/>
        </p:nvSpPr>
        <p:spPr>
          <a:xfrm>
            <a:off x="444880" y="370990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/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Running times we’ve seen: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blipFill>
                <a:blip r:embed="rId2"/>
                <a:stretch>
                  <a:fillRect l="-2053" t="-1355" r="-1232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5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009E-71A6-B920-FDB5-43EF4672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B54B1-4E3D-38FA-1940-55FCB336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13" y="1808481"/>
            <a:ext cx="9564774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F43-910E-209D-70E7-1977B541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349E-7800-6569-9B3D-219ECA3E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strategy for creating algorithms</a:t>
            </a:r>
          </a:p>
          <a:p>
            <a:r>
              <a:rPr lang="en-US" dirty="0"/>
              <a:t>Solve one problem by converting it into a different problem, then using an algorithm for that other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Reduces To Vertex Cover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Use same graph</a:t>
                </a:r>
              </a:p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input to Vertex Cover output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383607" y="3288855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Algorithm for Vertex Cover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480837" y="4247821"/>
            <a:ext cx="33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output to Vertex Cover output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Input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01040" y="1403866"/>
            <a:ext cx="19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Input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</a:t>
            </a:r>
            <a:r>
              <a:rPr lang="en-US" dirty="0" err="1"/>
              <a:t>Ouput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/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CB1476-FF3F-5ACA-7101-9E5454556ACA}"/>
              </a:ext>
            </a:extLst>
          </p:cNvPr>
          <p:cNvGrpSpPr/>
          <p:nvPr/>
        </p:nvGrpSpPr>
        <p:grpSpPr>
          <a:xfrm>
            <a:off x="1908209" y="1934920"/>
            <a:ext cx="1766003" cy="1189956"/>
            <a:chOff x="1822926" y="1377631"/>
            <a:chExt cx="7796089" cy="5253107"/>
          </a:xfrm>
        </p:grpSpPr>
        <p:pic>
          <p:nvPicPr>
            <p:cNvPr id="11" name="Picture 2" descr="Image result for Prince Harry">
              <a:extLst>
                <a:ext uri="{FF2B5EF4-FFF2-40B4-BE49-F238E27FC236}">
                  <a16:creationId xmlns:a16="http://schemas.microsoft.com/office/drawing/2014/main" id="{5BB8E96A-60AD-CB4D-5A26-AEF7ADF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>
              <a:extLst>
                <a:ext uri="{FF2B5EF4-FFF2-40B4-BE49-F238E27FC236}">
                  <a16:creationId xmlns:a16="http://schemas.microsoft.com/office/drawing/2014/main" id="{5AFCDA04-4AF5-1139-51E8-7B0992EE7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>
              <a:extLst>
                <a:ext uri="{FF2B5EF4-FFF2-40B4-BE49-F238E27FC236}">
                  <a16:creationId xmlns:a16="http://schemas.microsoft.com/office/drawing/2014/main" id="{46786F4D-68A0-2CE0-155B-A9AD7D63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Image result for justin trudeau">
              <a:extLst>
                <a:ext uri="{FF2B5EF4-FFF2-40B4-BE49-F238E27FC236}">
                  <a16:creationId xmlns:a16="http://schemas.microsoft.com/office/drawing/2014/main" id="{9A698084-591C-F3F5-6F94-8987E332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 result for Elton John">
              <a:extLst>
                <a:ext uri="{FF2B5EF4-FFF2-40B4-BE49-F238E27FC236}">
                  <a16:creationId xmlns:a16="http://schemas.microsoft.com/office/drawing/2014/main" id="{EF8077BC-688D-7845-DAAF-F83C8E770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4" descr="Image result for angela merkel">
              <a:extLst>
                <a:ext uri="{FF2B5EF4-FFF2-40B4-BE49-F238E27FC236}">
                  <a16:creationId xmlns:a16="http://schemas.microsoft.com/office/drawing/2014/main" id="{DC060794-47B9-8495-F30C-66DA62E8E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Image result for paul mccartney">
              <a:extLst>
                <a:ext uri="{FF2B5EF4-FFF2-40B4-BE49-F238E27FC236}">
                  <a16:creationId xmlns:a16="http://schemas.microsoft.com/office/drawing/2014/main" id="{2612C3D0-9DBE-8191-AA9E-1F25025F2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26ABF-B856-91AD-6F08-427E4EE7ACA4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031E14-EE0C-A5EA-6CD2-441C78873E83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0D1A11-B16D-8B08-98E9-8ABF5ED5D3D7}"/>
                </a:ext>
              </a:extLst>
            </p:cNvPr>
            <p:cNvCxnSpPr>
              <a:stCxn id="13" idx="1"/>
              <a:endCxn id="17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75B9BE-9A80-77FA-3031-C5258E27797F}"/>
                </a:ext>
              </a:extLst>
            </p:cNvPr>
            <p:cNvCxnSpPr>
              <a:stCxn id="13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58D6DD-B358-6BF1-51C8-0F0FBD1C644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9CF1C-81C1-4AEF-1508-6528C4A74AA7}"/>
                </a:ext>
              </a:extLst>
            </p:cNvPr>
            <p:cNvCxnSpPr>
              <a:stCxn id="13" idx="1"/>
              <a:endCxn id="14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B7E783-E414-26BA-1E72-90F9F1D7B6F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A8D6D9-C5DB-81CA-D67D-0A0B37A72E5E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A6AAD6-DFB8-6813-87C6-765AA05BAA9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Joe Biden - CNBC">
              <a:extLst>
                <a:ext uri="{FF2B5EF4-FFF2-40B4-BE49-F238E27FC236}">
                  <a16:creationId xmlns:a16="http://schemas.microsoft.com/office/drawing/2014/main" id="{44BAB41E-E75D-EF01-5465-E8C04ADCE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mmanuel Macron - Wikipedia">
              <a:extLst>
                <a:ext uri="{FF2B5EF4-FFF2-40B4-BE49-F238E27FC236}">
                  <a16:creationId xmlns:a16="http://schemas.microsoft.com/office/drawing/2014/main" id="{DC272DCB-486D-5267-F24F-05E920E67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3A912DEF-D9CB-319A-AF20-25A92F3F1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23E717-ACDF-0F34-6CA9-EF5AD7F73D1D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8" descr="Ed Sheeran">
              <a:extLst>
                <a:ext uri="{FF2B5EF4-FFF2-40B4-BE49-F238E27FC236}">
                  <a16:creationId xmlns:a16="http://schemas.microsoft.com/office/drawing/2014/main" id="{30DA5302-7DA4-49DF-6CCD-48043262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B491C4C0-4993-7BEF-E8DF-25B1FD73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A87E9-1F6B-18AA-95CD-110C748633FF}"/>
              </a:ext>
            </a:extLst>
          </p:cNvPr>
          <p:cNvGrpSpPr/>
          <p:nvPr/>
        </p:nvGrpSpPr>
        <p:grpSpPr>
          <a:xfrm>
            <a:off x="1888757" y="5038058"/>
            <a:ext cx="1876006" cy="1226084"/>
            <a:chOff x="1650264" y="1218142"/>
            <a:chExt cx="8281702" cy="541259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A4F974-663B-6C2C-9AA5-1F2DE17BB5C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D9E123-632F-933D-8DF8-4955A59E8E45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663420E-2AEB-CC08-AF83-B002CED52F98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EC8800-9EE3-95D0-82E6-8098B0FEC53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124017A-49D4-C005-E7DB-C5CCD89CBE22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C7CC1B-781D-0287-FFE2-0E81E6CCC5E3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7ACB489-D15A-C52F-C2F9-FAC08377A901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39770-DDCD-AF0B-9138-AFC8C47C10F5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49" name="Picture 2" descr="Image result for Prince Harry">
                <a:extLst>
                  <a:ext uri="{FF2B5EF4-FFF2-40B4-BE49-F238E27FC236}">
                    <a16:creationId xmlns:a16="http://schemas.microsoft.com/office/drawing/2014/main" id="{CEE9C4FF-1DCA-4381-A2AD-30744335A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eghan markle">
                <a:extLst>
                  <a:ext uri="{FF2B5EF4-FFF2-40B4-BE49-F238E27FC236}">
                    <a16:creationId xmlns:a16="http://schemas.microsoft.com/office/drawing/2014/main" id="{37F8B372-6617-0FD9-499D-33017E554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Image result for Prince Charles">
                <a:extLst>
                  <a:ext uri="{FF2B5EF4-FFF2-40B4-BE49-F238E27FC236}">
                    <a16:creationId xmlns:a16="http://schemas.microsoft.com/office/drawing/2014/main" id="{8E034901-689B-E2D9-B567-E4CB2213D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 descr="Image result for justin trudeau">
                <a:extLst>
                  <a:ext uri="{FF2B5EF4-FFF2-40B4-BE49-F238E27FC236}">
                    <a16:creationId xmlns:a16="http://schemas.microsoft.com/office/drawing/2014/main" id="{04FA622E-B8A9-8798-9141-FA4D29DB4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0" descr="Image result for Elton John">
                <a:extLst>
                  <a:ext uri="{FF2B5EF4-FFF2-40B4-BE49-F238E27FC236}">
                    <a16:creationId xmlns:a16="http://schemas.microsoft.com/office/drawing/2014/main" id="{360124E0-E4A6-1384-E7C7-7BD668405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34" descr="Image result for angela merkel">
                <a:extLst>
                  <a:ext uri="{FF2B5EF4-FFF2-40B4-BE49-F238E27FC236}">
                    <a16:creationId xmlns:a16="http://schemas.microsoft.com/office/drawing/2014/main" id="{1B21663A-6BEE-093E-1083-4AC97DCF7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36" descr="Image result for paul mccartney">
                <a:extLst>
                  <a:ext uri="{FF2B5EF4-FFF2-40B4-BE49-F238E27FC236}">
                    <a16:creationId xmlns:a16="http://schemas.microsoft.com/office/drawing/2014/main" id="{CEB7CE71-0E12-887A-5062-AFA91BF0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452ABE7-FF69-0C4C-C9CF-72B683FB36AC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0C5D898-8CDC-7E68-E423-33E3B92443E9}"/>
                  </a:ext>
                </a:extLst>
              </p:cNvPr>
              <p:cNvCxnSpPr>
                <a:stCxn id="49" idx="3"/>
                <a:endCxn id="163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22061D3-46F0-A228-54D7-BB55F0645D6C}"/>
                  </a:ext>
                </a:extLst>
              </p:cNvPr>
              <p:cNvCxnSpPr>
                <a:stCxn id="51" idx="1"/>
                <a:endCxn id="163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E87279C-FF1B-9DB3-A17B-CEF0043E67A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C410CD-B196-68B7-549E-D16754BCFCE4}"/>
                  </a:ext>
                </a:extLst>
              </p:cNvPr>
              <p:cNvCxnSpPr>
                <a:stCxn id="51" idx="1"/>
                <a:endCxn id="161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4152194-3C0D-445F-4764-9554A1CD25A6}"/>
                  </a:ext>
                </a:extLst>
              </p:cNvPr>
              <p:cNvCxnSpPr>
                <a:stCxn id="51" idx="1"/>
                <a:endCxn id="107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6E38B35-9756-5FFD-6761-8EA6EE44E06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1C7577-57BD-DB2D-43B9-4AD383D8D87D}"/>
                  </a:ext>
                </a:extLst>
              </p:cNvPr>
              <p:cNvCxnSpPr>
                <a:stCxn id="161" idx="1"/>
                <a:endCxn id="162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C740785-0714-00FF-F8A4-3788C9A83620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2" descr="Joe Biden - CNBC">
                <a:extLst>
                  <a:ext uri="{FF2B5EF4-FFF2-40B4-BE49-F238E27FC236}">
                    <a16:creationId xmlns:a16="http://schemas.microsoft.com/office/drawing/2014/main" id="{5ACFECFC-6F66-27BC-C502-D3006972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Emmanuel Macron - Wikipedia">
                <a:extLst>
                  <a:ext uri="{FF2B5EF4-FFF2-40B4-BE49-F238E27FC236}">
                    <a16:creationId xmlns:a16="http://schemas.microsoft.com/office/drawing/2014/main" id="{079D8B1C-5A1F-ADFE-E4EA-860C1823E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EAAE20C6-490B-63B1-E7CB-F16ECE3A2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D7C3E0-7523-46AC-53F7-705ED17A9E4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8" descr="Ed Sheeran">
                <a:extLst>
                  <a:ext uri="{FF2B5EF4-FFF2-40B4-BE49-F238E27FC236}">
                    <a16:creationId xmlns:a16="http://schemas.microsoft.com/office/drawing/2014/main" id="{4EB42BD1-3ED5-FD8C-DF85-27DEBBDA2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C478FD9F-704F-4C8B-DAE9-DBB195B7F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/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7F72647E-905F-6524-BE7F-93BDA79853DE}"/>
              </a:ext>
            </a:extLst>
          </p:cNvPr>
          <p:cNvSpPr txBox="1"/>
          <p:nvPr/>
        </p:nvSpPr>
        <p:spPr>
          <a:xfrm>
            <a:off x="5442120" y="5164090"/>
            <a:ext cx="202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Give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66057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2391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00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19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11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553B-A8E9-2DA3-9BE3-EAEA6EE0D998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1879600" y="1411817"/>
            <a:chExt cx="11023600" cy="54302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6FFB7-6607-6F79-B3BA-77C3C283E189}"/>
                </a:ext>
              </a:extLst>
            </p:cNvPr>
            <p:cNvGrpSpPr/>
            <p:nvPr/>
          </p:nvGrpSpPr>
          <p:grpSpPr>
            <a:xfrm>
              <a:off x="1879600" y="1411817"/>
              <a:ext cx="11023600" cy="5430287"/>
              <a:chOff x="396240" y="715328"/>
              <a:chExt cx="12469756" cy="614267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1635B6-F402-1095-4877-EFE866AA1617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632667-D7CC-99D1-7608-1CAA4E04D1B4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AF8506-45D6-1464-2EA9-BAD5C9E44E96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71E19D-2C78-C958-C3C5-E54426343C33}"/>
                  </a:ext>
                </a:extLst>
              </p:cNvPr>
              <p:cNvGrpSpPr/>
              <p:nvPr/>
            </p:nvGrpSpPr>
            <p:grpSpPr>
              <a:xfrm>
                <a:off x="5659484" y="5496161"/>
                <a:ext cx="2475158" cy="750577"/>
                <a:chOff x="6200745" y="5135200"/>
                <a:chExt cx="2475158" cy="75057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71D22A-C4FD-A562-E8FB-9618A48A76F8}"/>
                    </a:ext>
                  </a:extLst>
                </p:cNvPr>
                <p:cNvGrpSpPr/>
                <p:nvPr/>
              </p:nvGrpSpPr>
              <p:grpSpPr>
                <a:xfrm rot="1389724">
                  <a:off x="6200745" y="5135200"/>
                  <a:ext cx="2475158" cy="523220"/>
                  <a:chOff x="6197600" y="5013683"/>
                  <a:chExt cx="2475158" cy="523220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D281509-7CCC-72FA-5A63-28BAA927617A}"/>
                      </a:ext>
                    </a:extLst>
                  </p:cNvPr>
                  <p:cNvSpPr txBox="1"/>
                  <p:nvPr/>
                </p:nvSpPr>
                <p:spPr>
                  <a:xfrm>
                    <a:off x="7053897" y="5013683"/>
                    <a:ext cx="9556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0000"/>
                        </a:solidFill>
                      </a:rPr>
                      <a:t>Gap?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82661DB-8387-2CF0-35D0-C14C37B0B8E7}"/>
                      </a:ext>
                    </a:extLst>
                  </p:cNvPr>
                  <p:cNvCxnSpPr>
                    <a:stCxn id="12" idx="1"/>
                  </p:cNvCxnSpPr>
                  <p:nvPr/>
                </p:nvCxnSpPr>
                <p:spPr>
                  <a:xfrm flipH="1">
                    <a:off x="6197600" y="5275293"/>
                    <a:ext cx="856297" cy="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215AF750-7ABB-9963-C32B-09B336727927}"/>
                      </a:ext>
                    </a:extLst>
                  </p:cNvPr>
                  <p:cNvCxnSpPr>
                    <a:cxnSpLocks/>
                    <a:stCxn id="12" idx="3"/>
                  </p:cNvCxnSpPr>
                  <p:nvPr/>
                </p:nvCxnSpPr>
                <p:spPr>
                  <a:xfrm>
                    <a:off x="8009501" y="5275293"/>
                    <a:ext cx="663257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565268-1DFA-2BDF-B753-888B618F5053}"/>
                    </a:ext>
                  </a:extLst>
                </p:cNvPr>
                <p:cNvSpPr txBox="1"/>
                <p:nvPr/>
              </p:nvSpPr>
              <p:spPr>
                <a:xfrm rot="1389724">
                  <a:off x="6228679" y="5362557"/>
                  <a:ext cx="18106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Unknown!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DB62C-26FA-47C4-9CF8-BA550BE15574}"/>
                  </a:ext>
                </a:extLst>
              </p:cNvPr>
              <p:cNvSpPr txBox="1"/>
              <p:nvPr/>
            </p:nvSpPr>
            <p:spPr>
              <a:xfrm>
                <a:off x="4355537" y="4040747"/>
                <a:ext cx="13039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Sorting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Shortest Path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Euler Path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90524-0054-417F-44E8-4B21DAC3A3E9}"/>
                  </a:ext>
                </a:extLst>
              </p:cNvPr>
              <p:cNvSpPr txBox="1"/>
              <p:nvPr/>
            </p:nvSpPr>
            <p:spPr>
              <a:xfrm>
                <a:off x="6506152" y="3146462"/>
                <a:ext cx="176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Cryptography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Prime factorization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B1F7F-722C-2555-934B-D67F0220B70F}"/>
                  </a:ext>
                </a:extLst>
              </p:cNvPr>
              <p:cNvSpPr txBox="1"/>
              <p:nvPr/>
            </p:nvSpPr>
            <p:spPr>
              <a:xfrm>
                <a:off x="7834400" y="886339"/>
                <a:ext cx="9279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Checkers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Go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Chess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/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67D4C-CBE9-7144-95D5-AA867D702FFA}"/>
                  </a:ext>
                </a:extLst>
              </p:cNvPr>
              <p:cNvSpPr txBox="1"/>
              <p:nvPr/>
            </p:nvSpPr>
            <p:spPr>
              <a:xfrm>
                <a:off x="5471488" y="1570018"/>
                <a:ext cx="2308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Vertex Cover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Independent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Hamiltonian Path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/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7899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provided EVERY problem within NP 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  <a:blipFill>
                <a:blip r:embed="rId2"/>
                <a:stretch>
                  <a:fillRect l="-140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53445-FAF3-55FA-3158-72BDE63F810D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A0434-297F-EDAC-265F-E170CC0E9D56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FA8EE-2EC1-829A-DC41-28DDBA62D32D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F03A6E-7CF2-FBE9-409B-B681CCB04C75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70E952-52DF-72BC-9B33-4E87FA4183A5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996C53-6C44-655D-9BC1-7794BDB41CFF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6A1AEB1-2219-1DCD-8807-2194947DF6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001" y="-225840"/>
            <a:ext cx="10515600" cy="1325563"/>
          </a:xfrm>
        </p:spPr>
        <p:txBody>
          <a:bodyPr/>
          <a:lstStyle/>
          <a:p>
            <a:r>
              <a:rPr lang="en-US" dirty="0"/>
              <a:t>NP-Hard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Any NP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NP-Hard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358401" y="105841"/>
            <a:ext cx="2514600" cy="884759"/>
          </a:xfrm>
          <a:prstGeom prst="wedgeRoundRectCallout">
            <a:avLst>
              <a:gd name="adj1" fmla="val 26844"/>
              <a:gd name="adj2" fmla="val 983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For every NP problem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121225" y="3312877"/>
            <a:ext cx="2514600" cy="1415056"/>
          </a:xfrm>
          <a:prstGeom prst="wedgeRoundRectCallout">
            <a:avLst>
              <a:gd name="adj1" fmla="val 85152"/>
              <a:gd name="adj2" fmla="val 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There exists a polynomial-time reduction to each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EBD3D364-96E8-A14B-8D5D-6D824FA6B43A}"/>
                  </a:ext>
                </a:extLst>
              </p:cNvPr>
              <p:cNvSpPr/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So if this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can solve any NP problem in polynomial time</a:t>
                </a:r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="" xmlns:a16="http://schemas.microsoft.com/office/drawing/2014/main" id="{EBD3D364-96E8-A14B-8D5D-6D824FA6B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66692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NP-Hardness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11069"/>
            <a:ext cx="16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</a:t>
            </a:r>
            <a:r>
              <a:rPr lang="en-US" b="1"/>
              <a:t>First</a:t>
            </a:r>
            <a:r>
              <a:rPr lang="en-US"/>
              <a:t> NP-Hard</a:t>
            </a:r>
          </a:p>
          <a:p>
            <a:pPr algn="ctr"/>
            <a:r>
              <a:rPr lang="en-US"/>
              <a:t>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4870" y="13716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new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68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905534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1039961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7057934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7545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3253" y="1330081"/>
            <a:ext cx="5042453" cy="5249682"/>
            <a:chOff x="-13253" y="1330081"/>
            <a:chExt cx="5042453" cy="5249682"/>
          </a:xfrm>
        </p:grpSpPr>
        <p:sp>
          <p:nvSpPr>
            <p:cNvPr id="24" name="Rectangle 23"/>
            <p:cNvSpPr/>
            <p:nvPr/>
          </p:nvSpPr>
          <p:spPr>
            <a:xfrm>
              <a:off x="1813692" y="173614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952534" y="2100428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0800000">
              <a:off x="2104934" y="480291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4545" y="617798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24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Isosceles Triangle 2"/>
                <p:cNvSpPr/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Isosceles Tri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/>
                <p:cNvSpPr/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Isosceles Tri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-13253" y="1459468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Any NP Problem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Solution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69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  <a:blipFill>
                <a:blip r:embed="rId2"/>
                <a:stretch>
                  <a:fillRect l="-128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CDBFF3-E85D-EA6A-D3FB-B51CEA446A46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0C6A3-2672-4B14-7D3B-BEE0949E0F2F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6D442D-50BF-E4D1-B1C9-D65776F6C362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F586D-67E4-9D63-F9B4-38F29C057C58}"/>
                  </a:ext>
                </a:extLst>
              </p:cNvPr>
              <p:cNvSpPr/>
              <p:nvPr/>
            </p:nvSpPr>
            <p:spPr>
              <a:xfrm>
                <a:off x="605529" y="1601803"/>
                <a:ext cx="10590790" cy="496778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08F89D-EDDE-F874-7592-85060B08251D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9956194-81F0-C6BF-684A-E7078D316ABB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/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𝐶𝑜𝑚𝑝𝑙𝑒𝑡𝑒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19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273935"/>
            <a:ext cx="2288204" cy="707528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could be done in polynomial time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could be done in polynomial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124200"/>
            <a:ext cx="2288204" cy="857263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cannot be done in polynomial time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cannot be done in polynomial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5EF8E-C9BA-6096-6AD2-BB564BA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10867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they are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𝐻𝑎𝑟𝑑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is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5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07A3-AD02-C2E5-48B5-E4924D98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Bridges of Königsberg</a:t>
            </a:r>
          </a:p>
        </p:txBody>
      </p:sp>
      <p:pic>
        <p:nvPicPr>
          <p:cNvPr id="4" name="Picture 2" descr="https://upload.wikimedia.org/wikipedia/commons/5/5d/Konigsberg_bridges.png">
            <a:extLst>
              <a:ext uri="{FF2B5EF4-FFF2-40B4-BE49-F238E27FC236}">
                <a16:creationId xmlns:a16="http://schemas.microsoft.com/office/drawing/2014/main" id="{A8C12AFF-58D0-5B6B-F8FF-96D962D9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57" y="1690688"/>
            <a:ext cx="4185920" cy="32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onhard Euler.jpg">
            <a:extLst>
              <a:ext uri="{FF2B5EF4-FFF2-40B4-BE49-F238E27FC236}">
                <a16:creationId xmlns:a16="http://schemas.microsoft.com/office/drawing/2014/main" id="{5DD9C68B-9223-098E-7187-8126F684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49" y="365125"/>
            <a:ext cx="1478851" cy="1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220EA-3D05-E37F-FF1D-9BD6DDFFD6F9}"/>
              </a:ext>
            </a:extLst>
          </p:cNvPr>
          <p:cNvGrpSpPr/>
          <p:nvPr/>
        </p:nvGrpSpPr>
        <p:grpSpPr>
          <a:xfrm>
            <a:off x="5043115" y="2386996"/>
            <a:ext cx="2211432" cy="2194544"/>
            <a:chOff x="2300659" y="2657586"/>
            <a:chExt cx="2211432" cy="2194544"/>
          </a:xfrm>
        </p:grpSpPr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37349FD3-902D-7687-FB3E-E28A41A2D12A}"/>
                </a:ext>
              </a:extLst>
            </p:cNvPr>
            <p:cNvCxnSpPr>
              <a:stCxn id="16" idx="1"/>
              <a:endCxn id="1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4CE7C5-B1FA-9723-DF09-121CB65E5A27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11CAB9-43E3-BD38-891D-26259E8C0DD0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85E0F-A76F-5A0D-CAD3-95FFD5428EA3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E331A6-A840-9754-53D3-0FCD91B4F308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C5FD062-32C2-505F-B268-2F6699F2F7DA}"/>
                </a:ext>
              </a:extLst>
            </p:cNvPr>
            <p:cNvCxnSpPr>
              <a:stCxn id="16" idx="7"/>
              <a:endCxn id="1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>
              <a:extLst>
                <a:ext uri="{FF2B5EF4-FFF2-40B4-BE49-F238E27FC236}">
                  <a16:creationId xmlns:a16="http://schemas.microsoft.com/office/drawing/2014/main" id="{DAA0BD9F-E53F-1C77-FE37-C0A2F6CA93D0}"/>
                </a:ext>
              </a:extLst>
            </p:cNvPr>
            <p:cNvCxnSpPr>
              <a:stCxn id="16" idx="2"/>
              <a:endCxn id="1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42804B2-4AA2-0D7C-9743-C5EB47982E10}"/>
                </a:ext>
              </a:extLst>
            </p:cNvPr>
            <p:cNvCxnSpPr>
              <a:stCxn id="16" idx="4"/>
              <a:endCxn id="1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8B3880D-B277-44DC-4643-FC182622C6A9}"/>
                </a:ext>
              </a:extLst>
            </p:cNvPr>
            <p:cNvCxnSpPr>
              <a:stCxn id="19" idx="4"/>
              <a:endCxn id="1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9B1E8552-70ED-38A6-77B6-1ADC1811B623}"/>
                </a:ext>
              </a:extLst>
            </p:cNvPr>
            <p:cNvCxnSpPr>
              <a:stCxn id="16" idx="6"/>
              <a:endCxn id="1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FC66A5C4-6062-55AB-A232-DF981CA75E7F}"/>
                </a:ext>
              </a:extLst>
            </p:cNvPr>
            <p:cNvCxnSpPr>
              <a:stCxn id="17" idx="6"/>
              <a:endCxn id="1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B93A463-01B3-868B-DAE2-760D66A109C3}"/>
              </a:ext>
            </a:extLst>
          </p:cNvPr>
          <p:cNvSpPr txBox="1"/>
          <p:nvPr/>
        </p:nvSpPr>
        <p:spPr>
          <a:xfrm>
            <a:off x="1222685" y="5512376"/>
            <a:ext cx="103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Pregel</a:t>
            </a:r>
            <a:r>
              <a:rPr lang="en-US" sz="2400" dirty="0"/>
              <a:t> River runs through the city of </a:t>
            </a:r>
            <a:r>
              <a:rPr lang="en-US" sz="2400" dirty="0" err="1"/>
              <a:t>Koenigsberg</a:t>
            </a:r>
            <a:r>
              <a:rPr lang="en-US" sz="2400" dirty="0"/>
              <a:t>, creating 2 islands. Among these 2 islands and the 2 sides of the river, there are 7 bridges. Is there any path starting at one landmass which crosses each bridge exactly once?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E104B-9899-4757-5A74-39CEA7BC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131" y="2603584"/>
            <a:ext cx="3181839" cy="2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entire field of cryptography relies on it (nearly at least)</a:t>
                </a:r>
              </a:p>
              <a:p>
                <a:pPr lvl="1"/>
                <a:r>
                  <a:rPr lang="en-US" dirty="0"/>
                  <a:t>Requires decrypting with a key is easier than decrypting without a key</a:t>
                </a:r>
              </a:p>
              <a:p>
                <a:pPr lvl="2"/>
                <a:r>
                  <a:rPr lang="en-US" dirty="0"/>
                  <a:t>This is strongly related to requiring a difference in difficulty between verifying a candidate solution and finding a solution in the first place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problems remain intractable </a:t>
                </a:r>
              </a:p>
              <a:p>
                <a:pPr lvl="1"/>
                <a:r>
                  <a:rPr lang="en-US" dirty="0"/>
                  <a:t>Cryptography persists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may get efficient solutions for important problems</a:t>
                </a:r>
              </a:p>
              <a:p>
                <a:pPr lvl="1"/>
                <a:r>
                  <a:rPr lang="en-US" dirty="0"/>
                  <a:t>Cryptography is potentially doomed.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92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91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845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96FFB7-6607-6F79-B3BA-77C3C283E189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396240" y="715328"/>
            <a:chExt cx="12469756" cy="6142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396240" y="715328"/>
              <a:ext cx="11602720" cy="61426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B632667-D7CC-99D1-7608-1CAA4E04D1B4}"/>
                </a:ext>
              </a:extLst>
            </p:cNvPr>
            <p:cNvSpPr/>
            <p:nvPr/>
          </p:nvSpPr>
          <p:spPr>
            <a:xfrm>
              <a:off x="605530" y="1601802"/>
              <a:ext cx="10590790" cy="49677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AF8506-45D6-1464-2EA9-BAD5C9E44E96}"/>
                </a:ext>
              </a:extLst>
            </p:cNvPr>
            <p:cNvSpPr/>
            <p:nvPr/>
          </p:nvSpPr>
          <p:spPr>
            <a:xfrm>
              <a:off x="955040" y="2404053"/>
              <a:ext cx="8991600" cy="37774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/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71E19D-2C78-C958-C3C5-E54426343C33}"/>
                </a:ext>
              </a:extLst>
            </p:cNvPr>
            <p:cNvGrpSpPr/>
            <p:nvPr/>
          </p:nvGrpSpPr>
          <p:grpSpPr>
            <a:xfrm>
              <a:off x="5659484" y="5496161"/>
              <a:ext cx="2475158" cy="750577"/>
              <a:chOff x="6200745" y="5135200"/>
              <a:chExt cx="2475158" cy="7505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71D22A-C4FD-A562-E8FB-9618A48A76F8}"/>
                  </a:ext>
                </a:extLst>
              </p:cNvPr>
              <p:cNvGrpSpPr/>
              <p:nvPr/>
            </p:nvGrpSpPr>
            <p:grpSpPr>
              <a:xfrm rot="1389724">
                <a:off x="6200745" y="5135200"/>
                <a:ext cx="2475158" cy="523220"/>
                <a:chOff x="6197600" y="5013683"/>
                <a:chExt cx="2475158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281509-7CCC-72FA-5A63-28BAA927617A}"/>
                    </a:ext>
                  </a:extLst>
                </p:cNvPr>
                <p:cNvSpPr txBox="1"/>
                <p:nvPr/>
              </p:nvSpPr>
              <p:spPr>
                <a:xfrm>
                  <a:off x="7053897" y="5013683"/>
                  <a:ext cx="9556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Gap?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82661DB-8387-2CF0-35D0-C14C37B0B8E7}"/>
                    </a:ext>
                  </a:extLst>
                </p:cNvPr>
                <p:cNvCxnSpPr>
                  <a:stCxn id="12" idx="1"/>
                </p:cNvCxnSpPr>
                <p:nvPr/>
              </p:nvCxnSpPr>
              <p:spPr>
                <a:xfrm flipH="1">
                  <a:off x="6197600" y="5275293"/>
                  <a:ext cx="85629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15AF750-7ABB-9963-C32B-09B336727927}"/>
                    </a:ext>
                  </a:extLst>
                </p:cNvPr>
                <p:cNvCxnSpPr>
                  <a:cxnSpLocks/>
                  <a:stCxn id="12" idx="3"/>
                </p:cNvCxnSpPr>
                <p:nvPr/>
              </p:nvCxnSpPr>
              <p:spPr>
                <a:xfrm>
                  <a:off x="8009501" y="5275293"/>
                  <a:ext cx="66325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565268-1DFA-2BDF-B753-888B618F5053}"/>
                  </a:ext>
                </a:extLst>
              </p:cNvPr>
              <p:cNvSpPr txBox="1"/>
              <p:nvPr/>
            </p:nvSpPr>
            <p:spPr>
              <a:xfrm rot="1389724">
                <a:off x="6228679" y="5362557"/>
                <a:ext cx="1810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Unknown!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DB62C-26FA-47C4-9CF8-BA550BE15574}"/>
                </a:ext>
              </a:extLst>
            </p:cNvPr>
            <p:cNvSpPr txBox="1"/>
            <p:nvPr/>
          </p:nvSpPr>
          <p:spPr>
            <a:xfrm>
              <a:off x="4355537" y="4040747"/>
              <a:ext cx="13039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Sorting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Shortest Path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Euler Path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E90524-0054-417F-44E8-4B21DAC3A3E9}"/>
                </a:ext>
              </a:extLst>
            </p:cNvPr>
            <p:cNvSpPr txBox="1"/>
            <p:nvPr/>
          </p:nvSpPr>
          <p:spPr>
            <a:xfrm>
              <a:off x="6506152" y="3146462"/>
              <a:ext cx="1765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Cryptography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Prime factorization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FB1F7F-722C-2555-934B-D67F0220B70F}"/>
                </a:ext>
              </a:extLst>
            </p:cNvPr>
            <p:cNvSpPr txBox="1"/>
            <p:nvPr/>
          </p:nvSpPr>
          <p:spPr>
            <a:xfrm>
              <a:off x="7834400" y="886339"/>
              <a:ext cx="927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Checkers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Go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Chess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/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𝐶𝑜𝑚𝑝𝑙𝑒𝑡𝑒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F67D4C-CBE9-7144-95D5-AA867D702FFA}"/>
                </a:ext>
              </a:extLst>
            </p:cNvPr>
            <p:cNvSpPr txBox="1"/>
            <p:nvPr/>
          </p:nvSpPr>
          <p:spPr>
            <a:xfrm>
              <a:off x="5471488" y="1570018"/>
              <a:ext cx="23085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Vertex Cover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Independent Set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Hamiltonian Path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/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𝐻𝑎𝑟𝑑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78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 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49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345B-EBAA-56CC-975E-F162FB4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Path:</a:t>
                </a:r>
              </a:p>
              <a:p>
                <a:pPr lvl="1"/>
                <a:r>
                  <a:rPr lang="en-US" dirty="0"/>
                  <a:t>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for every consecutive pair are connected by an edge (i.e.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path)</a:t>
                </a:r>
              </a:p>
              <a:p>
                <a:r>
                  <a:rPr lang="en-US" dirty="0"/>
                  <a:t>Euler Path:</a:t>
                </a:r>
              </a:p>
              <a:p>
                <a:pPr lvl="1"/>
                <a:r>
                  <a:rPr lang="en-US" dirty="0"/>
                  <a:t>A path such that every edge in the graph appears exactly once</a:t>
                </a:r>
              </a:p>
              <a:p>
                <a:pPr lvl="2"/>
                <a:r>
                  <a:rPr lang="en-US" dirty="0"/>
                  <a:t>If the graph is not simple then some pairs need to appear multiple times!</a:t>
                </a:r>
              </a:p>
              <a:p>
                <a:r>
                  <a:rPr lang="en-US" dirty="0"/>
                  <a:t>Euler path problem:</a:t>
                </a:r>
              </a:p>
              <a:p>
                <a:pPr lvl="1"/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F5035F-AB17-5AB2-FECA-8639CB4D7D35}"/>
              </a:ext>
            </a:extLst>
          </p:cNvPr>
          <p:cNvGrpSpPr/>
          <p:nvPr/>
        </p:nvGrpSpPr>
        <p:grpSpPr>
          <a:xfrm>
            <a:off x="9076635" y="215114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402C537-C190-308F-8C8D-02FABFFC7DB3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9F57C-DF0A-E08E-20AC-3C13F52ACC91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22BC69-1AB9-6000-F047-3CDF8FC3BDA4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4D002-4C6C-2B69-B8F0-8D4FD03FDFBC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3C9D1-0601-89A2-BBAB-EAF8973FD46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18BB811-B16F-C80A-B656-3AAC408AC78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661F6920-06A9-D4A3-F2DA-3977BDFF6452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3873DE0A-0ED5-8B3C-3575-0D02566948D8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5AC37565-91BF-2439-5D80-530D7B3C47A7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5734518B-3B5B-7632-761B-5646C0235BBD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89C7BE86-B073-3921-2135-095DBFDD798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5536BD-5E37-FE49-7D9E-224B97D09012}"/>
              </a:ext>
            </a:extLst>
          </p:cNvPr>
          <p:cNvGrpSpPr/>
          <p:nvPr/>
        </p:nvGrpSpPr>
        <p:grpSpPr>
          <a:xfrm>
            <a:off x="6078656" y="255511"/>
            <a:ext cx="1902535" cy="1888006"/>
            <a:chOff x="2300659" y="2657586"/>
            <a:chExt cx="2211432" cy="2194544"/>
          </a:xfrm>
        </p:grpSpPr>
        <p:cxnSp>
          <p:nvCxnSpPr>
            <p:cNvPr id="29" name="Straight Connector 31">
              <a:extLst>
                <a:ext uri="{FF2B5EF4-FFF2-40B4-BE49-F238E27FC236}">
                  <a16:creationId xmlns:a16="http://schemas.microsoft.com/office/drawing/2014/main" id="{61169B8B-F7E1-1453-5D88-7749A6B103DF}"/>
                </a:ext>
              </a:extLst>
            </p:cNvPr>
            <p:cNvCxnSpPr>
              <a:stCxn id="30" idx="1"/>
              <a:endCxn id="31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356F9B-A896-8A33-E12E-614774A64F5C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EBEC72-E416-0633-E16A-87334EC82D2F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ABD59-4ED1-4AC8-8291-FF0532702115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61C49F-FB80-CFE9-874F-A2753A9E2E0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5F3086AD-DB54-5D46-AC90-12922E194F4C}"/>
                </a:ext>
              </a:extLst>
            </p:cNvPr>
            <p:cNvCxnSpPr>
              <a:stCxn id="30" idx="2"/>
              <a:endCxn id="32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3FA0350-BA32-B7D7-A4A4-6694DFB342CB}"/>
                </a:ext>
              </a:extLst>
            </p:cNvPr>
            <p:cNvCxnSpPr>
              <a:stCxn id="33" idx="4"/>
              <a:endCxn id="32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0EC78CED-9457-6474-C123-61B695D035F3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2F68682C-E3DA-721C-8555-704F5E928A24}"/>
                </a:ext>
              </a:extLst>
            </p:cNvPr>
            <p:cNvCxnSpPr>
              <a:stCxn id="31" idx="6"/>
              <a:endCxn id="33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3696-9663-4C88-8A45-C230375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524E-DFA9-E84A-D40A-C95E8179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graphs below have an Euler path?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1E6626-D84B-70F7-F3E6-2E3269D24061}"/>
              </a:ext>
            </a:extLst>
          </p:cNvPr>
          <p:cNvGrpSpPr/>
          <p:nvPr/>
        </p:nvGrpSpPr>
        <p:grpSpPr>
          <a:xfrm>
            <a:off x="687878" y="286162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4B52B72C-BD32-D08D-648F-042151C04FC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FBDFB3-BA6A-7501-343B-4EB7B7A7595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7B786F-DD92-C92C-D4CB-66B0E4AA0DB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E637E9-6060-CFD9-9204-9004C36C02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3AD370-B8A3-F220-9993-E993C949F64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C9619BE9-6BD2-BDC9-3B50-F4CD8E31356B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A31F4C12-4E92-76F9-CDF4-BC2A56F599E5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07F137FA-A9B5-C0CB-5365-7E14F7871361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AF2361F3-8ED4-279E-21B3-5861661D5AC4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C469F8A0-EA3F-3A37-FA54-1C6541C8303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B31FC503-F507-8972-B12E-E47B58AAED43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07A9D-64B0-EBF1-1D68-87297E97E1D3}"/>
              </a:ext>
            </a:extLst>
          </p:cNvPr>
          <p:cNvGrpSpPr/>
          <p:nvPr/>
        </p:nvGrpSpPr>
        <p:grpSpPr>
          <a:xfrm>
            <a:off x="4371251" y="281458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8C5D05FE-BCF8-9D67-B3F0-D52D1CA46FEA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E792-AB0B-1DA9-C2AA-476BD137536B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7C18A1-9457-E912-A5E8-E6EAFACB8C57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D92697-B02C-2972-BABD-92A5B590BB51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F136F6-B099-6A05-EAD1-01A6F159402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50C07178-0BBD-6C40-C2FE-1BB3F4862667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D9258FDE-A522-7743-6E14-071C8CD9A3F7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8D3D3646-FFCD-C1E6-A0DD-A1312878F7B3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DFA24B4F-DBC7-7C84-3B22-8B08A059CEC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B06A79B-E2A0-B931-B3CC-6192839E1FB7}"/>
              </a:ext>
            </a:extLst>
          </p:cNvPr>
          <p:cNvSpPr txBox="1"/>
          <p:nvPr/>
        </p:nvSpPr>
        <p:spPr>
          <a:xfrm>
            <a:off x="260284" y="5095522"/>
            <a:ext cx="211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Euler path exists!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/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AD3484D-0DA1-E36D-C820-3C7529595F03}"/>
              </a:ext>
            </a:extLst>
          </p:cNvPr>
          <p:cNvGrpSpPr/>
          <p:nvPr/>
        </p:nvGrpSpPr>
        <p:grpSpPr>
          <a:xfrm>
            <a:off x="8632102" y="2861621"/>
            <a:ext cx="2196780" cy="1573092"/>
            <a:chOff x="1491734" y="4591520"/>
            <a:chExt cx="2196780" cy="15730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8934E4-D133-D4FE-DFF7-055F2481BE2A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760B83-7489-AB12-8021-D976C9401C2B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D869B8-C0EB-093D-D90D-35B41A6BAA3C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F2CC38-120C-7C72-7151-96C917C85D11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7A2480E1-1CD3-8786-FCDE-478D9318C4A3}"/>
                </a:ext>
              </a:extLst>
            </p:cNvPr>
            <p:cNvCxnSpPr>
              <a:stCxn id="30" idx="2"/>
              <a:endCxn id="31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FE4522B8-0339-9392-225F-7F8E3B255246}"/>
                </a:ext>
              </a:extLst>
            </p:cNvPr>
            <p:cNvCxnSpPr>
              <a:stCxn id="30" idx="6"/>
              <a:endCxn id="32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C53A77EC-6658-1C01-BC64-8351559E06F7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874F54AF-2B2F-4AF8-6B88-0B5B46EBA3E1}"/>
                </a:ext>
              </a:extLst>
            </p:cNvPr>
            <p:cNvCxnSpPr>
              <a:stCxn id="30" idx="5"/>
              <a:endCxn id="31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148A632C-297F-CA7D-7CBE-67360335C8F9}"/>
                </a:ext>
              </a:extLst>
            </p:cNvPr>
            <p:cNvCxnSpPr>
              <a:stCxn id="29" idx="7"/>
              <a:endCxn id="32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E0835718-7179-5EB8-19D5-FCE6DC59E55F}"/>
                </a:ext>
              </a:extLst>
            </p:cNvPr>
            <p:cNvCxnSpPr>
              <a:stCxn id="29" idx="6"/>
              <a:endCxn id="31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BED3FAFD-9F58-8A2D-2DAA-41F906D8F227}"/>
                </a:ext>
              </a:extLst>
            </p:cNvPr>
            <p:cNvCxnSpPr>
              <a:stCxn id="32" idx="4"/>
              <a:endCxn id="31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/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2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DD05-5FA8-C6FE-F54B-83FE42D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739-C9E6-5822-4CDE-AA3C8E9D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has an Euler Path if and only if it is connected and has exactly 0 or 2 nodes with odd degree.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01FC5C-178D-EE43-076B-EF833BCEE34F}"/>
              </a:ext>
            </a:extLst>
          </p:cNvPr>
          <p:cNvGrpSpPr/>
          <p:nvPr/>
        </p:nvGrpSpPr>
        <p:grpSpPr>
          <a:xfrm>
            <a:off x="687878" y="298354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A72E8C3B-2C37-9977-6DC7-6D4066443F4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457B3C-93E5-C053-B717-7F98203271A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10E173-6E07-BA0E-9359-39EB61924DF9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866C65-830E-D04D-3327-C7446FD45A6E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76C743-6D00-8C08-77E8-6B62B53B5045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3A95F67-1170-2F1B-65E5-EDB8B84EA43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4BF64191-FC88-CB75-7991-D2AA16B123EA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E29B7738-9A9B-2924-E593-AAD11BB37013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E526D2EC-E46D-9644-C4D9-43BE50B73A12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19B95C1-0CBF-2271-49CC-964787AB9F2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9647CA4A-5215-F219-D4CB-02DD9063FC5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B21166-EC22-28BA-8B8E-6AF3A28AEA40}"/>
              </a:ext>
            </a:extLst>
          </p:cNvPr>
          <p:cNvGrpSpPr/>
          <p:nvPr/>
        </p:nvGrpSpPr>
        <p:grpSpPr>
          <a:xfrm>
            <a:off x="4371251" y="293650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07FF3CDA-B68D-1BF0-E0FB-77FBF5894875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2B6993-B9AB-C686-A200-94D6D62D6759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9FE51E-3DE5-0A17-26F8-AF26FD28F18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9C9440-21EA-FEBA-BE8E-8D217E645B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95A040-AE5A-F36B-9F14-65F6ACE6278B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CAB0888C-9C44-36CB-4292-A664D2830492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D86A94D-E49F-67BB-F089-6CE3E23CFE0E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E978B412-0A4D-50AB-1731-2DA15E31FFEB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9AB311F8-B36E-B230-2899-4A12611FF4E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D3386-36E1-7840-5A12-1E3423C57279}"/>
              </a:ext>
            </a:extLst>
          </p:cNvPr>
          <p:cNvGrpSpPr/>
          <p:nvPr/>
        </p:nvGrpSpPr>
        <p:grpSpPr>
          <a:xfrm>
            <a:off x="8632102" y="2983541"/>
            <a:ext cx="2196780" cy="1573092"/>
            <a:chOff x="1491734" y="4591520"/>
            <a:chExt cx="2196780" cy="15730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A780CD-7D18-7455-DF5B-C937CE13C298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04054D-0902-5A17-A254-3BD05B9C20AD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E4AB6E-B781-03D1-CF34-ADC09D737121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86A7D6-7BF5-72A2-DDC2-2D946DC5EE86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1" name="Straight Connector 31">
              <a:extLst>
                <a:ext uri="{FF2B5EF4-FFF2-40B4-BE49-F238E27FC236}">
                  <a16:creationId xmlns:a16="http://schemas.microsoft.com/office/drawing/2014/main" id="{660E2254-3A8D-400B-ACDB-7328D3A46B1A}"/>
                </a:ext>
              </a:extLst>
            </p:cNvPr>
            <p:cNvCxnSpPr>
              <a:stCxn id="28" idx="2"/>
              <a:endCxn id="29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DC3DB-6D96-8381-3187-F9A2F4779AF3}"/>
                </a:ext>
              </a:extLst>
            </p:cNvPr>
            <p:cNvCxnSpPr>
              <a:stCxn id="28" idx="6"/>
              <a:endCxn id="30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AA0178BC-868A-F952-4E00-738F6016A14F}"/>
                </a:ext>
              </a:extLst>
            </p:cNvPr>
            <p:cNvCxnSpPr>
              <a:stCxn id="28" idx="4"/>
              <a:endCxn id="27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E47E4D4D-F62D-01D3-20C9-1E908156B92D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791E664D-3C7F-6739-4050-434C048F732A}"/>
                </a:ext>
              </a:extLst>
            </p:cNvPr>
            <p:cNvCxnSpPr>
              <a:stCxn id="27" idx="7"/>
              <a:endCxn id="30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7713037B-C129-F9BB-F787-97D6D259589C}"/>
                </a:ext>
              </a:extLst>
            </p:cNvPr>
            <p:cNvCxnSpPr>
              <a:stCxn id="27" idx="6"/>
              <a:endCxn id="29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4BF3E1F-5146-DAF5-E4B3-A5A89D5E8EF3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9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F1F-27C9-57FE-DBC9-D0D599DB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the 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Algorithm:</a:t>
                </a:r>
              </a:p>
              <a:p>
                <a:pPr lvl="1"/>
                <a:r>
                  <a:rPr lang="en-US" dirty="0"/>
                  <a:t>Check if the graph is connected</a:t>
                </a:r>
              </a:p>
              <a:p>
                <a:pPr lvl="1"/>
                <a:r>
                  <a:rPr lang="en-US" dirty="0"/>
                  <a:t>Check the degree of each node</a:t>
                </a:r>
              </a:p>
              <a:p>
                <a:pPr lvl="1"/>
                <a:r>
                  <a:rPr lang="en-US" dirty="0"/>
                  <a:t>If the number of nodes with odd degree is 0 or 2, return true</a:t>
                </a:r>
              </a:p>
              <a:p>
                <a:pPr lvl="1"/>
                <a:r>
                  <a:rPr lang="en-US" dirty="0"/>
                  <a:t>Otherwise return false</a:t>
                </a:r>
              </a:p>
              <a:p>
                <a:r>
                  <a:rPr lang="en-US" dirty="0"/>
                  <a:t>Running time?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54746</TotalTime>
  <Words>3478</Words>
  <Application>Microsoft Office PowerPoint</Application>
  <PresentationFormat>Widescreen</PresentationFormat>
  <Paragraphs>561</Paragraphs>
  <Slides>57</Slides>
  <Notes>0</Notes>
  <HiddenSlides>26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 Math</vt:lpstr>
      <vt:lpstr>Ravie</vt:lpstr>
      <vt:lpstr>Calibri Light</vt:lpstr>
      <vt:lpstr>Office Theme</vt:lpstr>
      <vt:lpstr>CSE 332 Winter 2026 Lecture 24: Complexity and Tractability</vt:lpstr>
      <vt:lpstr>Running Times</vt:lpstr>
      <vt:lpstr>Running Times</vt:lpstr>
      <vt:lpstr>Tractability</vt:lpstr>
      <vt:lpstr>7 Bridges of Königsberg</vt:lpstr>
      <vt:lpstr>Euler Path Problem</vt:lpstr>
      <vt:lpstr>Examples</vt:lpstr>
      <vt:lpstr>Euler’s Theorem</vt:lpstr>
      <vt:lpstr>Algorithm for the Euler Path Problem</vt:lpstr>
      <vt:lpstr>A Seemingly Similar Problem</vt:lpstr>
      <vt:lpstr>Algorithms for the Hamiltonian Path Problem</vt:lpstr>
      <vt:lpstr>Option 2: List all sequences, look for a path</vt:lpstr>
      <vt:lpstr>Option 1: Explore all simple paths, check for one of length V</vt:lpstr>
      <vt:lpstr>Complexity Classes</vt:lpstr>
      <vt:lpstr>Complexity Classes and Tractability</vt:lpstr>
      <vt:lpstr>EXP and P</vt:lpstr>
      <vt:lpstr>Members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Example</vt:lpstr>
      <vt:lpstr>Solving and Verifying Independent Set</vt:lpstr>
      <vt:lpstr>Generalized Baseball</vt:lpstr>
      <vt:lpstr>Generalized Baseball</vt:lpstr>
      <vt:lpstr>Vertex Cover</vt:lpstr>
      <vt:lpstr>Example</vt:lpstr>
      <vt:lpstr>Solving and Verifying Vertex Cover</vt:lpstr>
      <vt:lpstr>EXP⊃NP⊇P </vt:lpstr>
      <vt:lpstr>Way Cool!</vt:lpstr>
      <vt:lpstr>Way Cool!</vt:lpstr>
      <vt:lpstr>Solving Vertex Cover and Independent Set</vt:lpstr>
      <vt:lpstr>Reduction</vt:lpstr>
      <vt:lpstr>Independent Set Reduces To Vertex Cover</vt:lpstr>
      <vt:lpstr>Reductions</vt:lpstr>
      <vt:lpstr>MacGyver’s Reduction</vt:lpstr>
      <vt:lpstr>NP-Complete</vt:lpstr>
      <vt:lpstr>EXP⊃NP-Complete⊇NP⊇P </vt:lpstr>
      <vt:lpstr>NP-Hard</vt:lpstr>
      <vt:lpstr>NP-Hard Idea</vt:lpstr>
      <vt:lpstr>Showing NP-Hardness</vt:lpstr>
      <vt:lpstr>NP-Complete</vt:lpstr>
      <vt:lpstr>NP-Completeness</vt:lpstr>
      <vt:lpstr>NP-Completeness</vt:lpstr>
      <vt:lpstr>Overview</vt:lpstr>
      <vt:lpstr>Why should YOU care?</vt:lpstr>
      <vt:lpstr>Why should YOU care?</vt:lpstr>
      <vt:lpstr>Does P=NP?</vt:lpstr>
      <vt:lpstr>When Will P=NP be resolved?</vt:lpstr>
      <vt:lpstr>Notable Statements on P vs NP</vt:lpstr>
      <vt:lpstr>NP-Complete</vt:lpstr>
      <vt:lpstr>EXP⊃NP-Complete⊇NP⊇P </vt:lpstr>
      <vt:lpstr>Overview</vt:lpstr>
      <vt:lpstr>Why should YOU 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378</cp:revision>
  <dcterms:created xsi:type="dcterms:W3CDTF">2023-10-13T16:06:42Z</dcterms:created>
  <dcterms:modified xsi:type="dcterms:W3CDTF">2026-03-06T14:12:38Z</dcterms:modified>
</cp:coreProperties>
</file>