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57" r:id="rId2"/>
    <p:sldId id="758" r:id="rId3"/>
    <p:sldId id="834" r:id="rId4"/>
    <p:sldId id="759" r:id="rId5"/>
    <p:sldId id="760" r:id="rId6"/>
    <p:sldId id="777" r:id="rId7"/>
    <p:sldId id="778" r:id="rId8"/>
    <p:sldId id="779" r:id="rId9"/>
    <p:sldId id="780" r:id="rId10"/>
    <p:sldId id="781" r:id="rId11"/>
    <p:sldId id="888" r:id="rId12"/>
    <p:sldId id="889" r:id="rId13"/>
    <p:sldId id="892" r:id="rId14"/>
    <p:sldId id="894" r:id="rId15"/>
    <p:sldId id="891" r:id="rId16"/>
    <p:sldId id="893" r:id="rId17"/>
    <p:sldId id="886" r:id="rId18"/>
    <p:sldId id="768" r:id="rId19"/>
    <p:sldId id="770" r:id="rId20"/>
    <p:sldId id="842" r:id="rId21"/>
    <p:sldId id="877" r:id="rId22"/>
    <p:sldId id="878" r:id="rId23"/>
    <p:sldId id="845" r:id="rId24"/>
    <p:sldId id="885" r:id="rId25"/>
    <p:sldId id="775" r:id="rId26"/>
    <p:sldId id="776" r:id="rId27"/>
    <p:sldId id="762" r:id="rId28"/>
    <p:sldId id="763" r:id="rId29"/>
    <p:sldId id="764" r:id="rId30"/>
    <p:sldId id="765" r:id="rId31"/>
    <p:sldId id="766" r:id="rId32"/>
    <p:sldId id="767" r:id="rId33"/>
    <p:sldId id="887" r:id="rId34"/>
    <p:sldId id="774" r:id="rId35"/>
    <p:sldId id="881" r:id="rId36"/>
  </p:sldIdLst>
  <p:sldSz cx="12192000" cy="6858000"/>
  <p:notesSz cx="6858000" cy="9144000"/>
  <p:embeddedFontLst>
    <p:embeddedFont>
      <p:font typeface="Cambria Math" panose="02040503050406030204" pitchFamily="18" charset="0"/>
      <p:regular r:id="rId38"/>
    </p:embeddedFont>
    <p:embeddedFont>
      <p:font typeface="Consolas" panose="020B0609020204030204" pitchFamily="49"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9900"/>
    <a:srgbClr val="FF9797"/>
    <a:srgbClr val="FF6464"/>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5DE9E-3E2B-49A4-BE4E-F3618449E8DE}" type="datetimeFigureOut">
              <a:rPr lang="en-US" smtClean="0"/>
              <a:t>3/4/2026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A3574-2292-4E4A-AB4C-8C6FBD4B38BE}" type="slidenum">
              <a:rPr lang="en-US" smtClean="0"/>
              <a:t>‹#›</a:t>
            </a:fld>
            <a:endParaRPr lang="en-US"/>
          </a:p>
        </p:txBody>
      </p:sp>
    </p:spTree>
    <p:extLst>
      <p:ext uri="{BB962C8B-B14F-4D97-AF65-F5344CB8AC3E}">
        <p14:creationId xmlns:p14="http://schemas.microsoft.com/office/powerpoint/2010/main" val="4153027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set of edges from the graph, which forms a tree with all of the nodes in a graph. Subset of the edges, which has no cycles, and connects all the nodes.</a:t>
            </a:r>
          </a:p>
        </p:txBody>
      </p:sp>
      <p:sp>
        <p:nvSpPr>
          <p:cNvPr id="4" name="Slide Number Placeholder 3"/>
          <p:cNvSpPr>
            <a:spLocks noGrp="1"/>
          </p:cNvSpPr>
          <p:nvPr>
            <p:ph type="sldNum" sz="quarter" idx="5"/>
          </p:nvPr>
        </p:nvSpPr>
        <p:spPr/>
        <p:txBody>
          <a:bodyPr/>
          <a:lstStyle/>
          <a:p>
            <a:fld id="{528D9EFC-C18D-9343-8FAC-BB521FE639CB}" type="slidenum">
              <a:rPr lang="en-US" smtClean="0"/>
              <a:t>4</a:t>
            </a:fld>
            <a:endParaRPr lang="en-US"/>
          </a:p>
        </p:txBody>
      </p:sp>
    </p:spTree>
    <p:extLst>
      <p:ext uri="{BB962C8B-B14F-4D97-AF65-F5344CB8AC3E}">
        <p14:creationId xmlns:p14="http://schemas.microsoft.com/office/powerpoint/2010/main" val="65398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some examples of edges that cross the cut and edges that do not</a:t>
            </a:r>
          </a:p>
        </p:txBody>
      </p:sp>
      <p:sp>
        <p:nvSpPr>
          <p:cNvPr id="4" name="Slide Number Placeholder 3"/>
          <p:cNvSpPr>
            <a:spLocks noGrp="1"/>
          </p:cNvSpPr>
          <p:nvPr>
            <p:ph type="sldNum" sz="quarter" idx="5"/>
          </p:nvPr>
        </p:nvSpPr>
        <p:spPr/>
        <p:txBody>
          <a:bodyPr/>
          <a:lstStyle/>
          <a:p>
            <a:fld id="{528D9EFC-C18D-9343-8FAC-BB521FE639CB}" type="slidenum">
              <a:rPr lang="en-US" smtClean="0"/>
              <a:t>18</a:t>
            </a:fld>
            <a:endParaRPr lang="en-US"/>
          </a:p>
        </p:txBody>
      </p:sp>
    </p:spTree>
    <p:extLst>
      <p:ext uri="{BB962C8B-B14F-4D97-AF65-F5344CB8AC3E}">
        <p14:creationId xmlns:p14="http://schemas.microsoft.com/office/powerpoint/2010/main" val="177916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19</a:t>
            </a:fld>
            <a:endParaRPr lang="en-US"/>
          </a:p>
        </p:txBody>
      </p:sp>
    </p:spTree>
    <p:extLst>
      <p:ext uri="{BB962C8B-B14F-4D97-AF65-F5344CB8AC3E}">
        <p14:creationId xmlns:p14="http://schemas.microsoft.com/office/powerpoint/2010/main" val="3775140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20</a:t>
            </a:fld>
            <a:endParaRPr lang="en-US"/>
          </a:p>
        </p:txBody>
      </p:sp>
    </p:spTree>
    <p:extLst>
      <p:ext uri="{BB962C8B-B14F-4D97-AF65-F5344CB8AC3E}">
        <p14:creationId xmlns:p14="http://schemas.microsoft.com/office/powerpoint/2010/main" val="996569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21</a:t>
            </a:fld>
            <a:endParaRPr lang="en-US"/>
          </a:p>
        </p:txBody>
      </p:sp>
    </p:spTree>
    <p:extLst>
      <p:ext uri="{BB962C8B-B14F-4D97-AF65-F5344CB8AC3E}">
        <p14:creationId xmlns:p14="http://schemas.microsoft.com/office/powerpoint/2010/main" val="795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22</a:t>
            </a:fld>
            <a:endParaRPr lang="en-US"/>
          </a:p>
        </p:txBody>
      </p:sp>
    </p:spTree>
    <p:extLst>
      <p:ext uri="{BB962C8B-B14F-4D97-AF65-F5344CB8AC3E}">
        <p14:creationId xmlns:p14="http://schemas.microsoft.com/office/powerpoint/2010/main" val="2062189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take any cut at all in the graph, then the least weight edge across that cut is guaranteed to be part of some minimum spanning tree. The least weight edge that crosses any cut in . </a:t>
            </a:r>
          </a:p>
          <a:p>
            <a:r>
              <a:rPr lang="en-US" dirty="0"/>
              <a:t>We need a bit more mechanics to make this work for </a:t>
            </a:r>
            <a:r>
              <a:rPr lang="en-US" dirty="0" err="1"/>
              <a:t>kruskals</a:t>
            </a:r>
            <a:r>
              <a:rPr lang="en-US" dirty="0"/>
              <a:t>. </a:t>
            </a:r>
          </a:p>
          <a:p>
            <a:r>
              <a:rPr lang="en-US" dirty="0"/>
              <a:t>Suppose A is a subset of a minimum spanning tree, meaning, we are on our way to building. There is a minimum spanning tree T, where every edge in A is part of this minimum spanning tree T</a:t>
            </a:r>
          </a:p>
          <a:p>
            <a:endParaRPr lang="en-US" dirty="0"/>
          </a:p>
          <a:p>
            <a:r>
              <a:rPr lang="en-US" dirty="0"/>
              <a:t>Define some cut (S,V-S), which A respects. It is safe to add e to A and we will have made more progress</a:t>
            </a:r>
          </a:p>
          <a:p>
            <a:endParaRPr lang="en-US" dirty="0"/>
          </a:p>
          <a:p>
            <a:r>
              <a:rPr lang="en-US" dirty="0"/>
              <a:t>Repeat v-1 times. If we know we can start with some arbitrary subset, then we can add this edge e . There is some minimum spanning tree that has this edge </a:t>
            </a:r>
            <a:r>
              <a:rPr lang="en-US" dirty="0" err="1"/>
              <a:t>f,g</a:t>
            </a:r>
            <a:r>
              <a:rPr lang="en-US" dirty="0"/>
              <a:t>. If I used some other edge instead, an</a:t>
            </a:r>
          </a:p>
        </p:txBody>
      </p:sp>
      <p:sp>
        <p:nvSpPr>
          <p:cNvPr id="4" name="Slide Number Placeholder 3"/>
          <p:cNvSpPr>
            <a:spLocks noGrp="1"/>
          </p:cNvSpPr>
          <p:nvPr>
            <p:ph type="sldNum" sz="quarter" idx="5"/>
          </p:nvPr>
        </p:nvSpPr>
        <p:spPr/>
        <p:txBody>
          <a:bodyPr/>
          <a:lstStyle/>
          <a:p>
            <a:fld id="{528D9EFC-C18D-9343-8FAC-BB521FE639CB}" type="slidenum">
              <a:rPr lang="en-US" smtClean="0"/>
              <a:t>23</a:t>
            </a:fld>
            <a:endParaRPr lang="en-US"/>
          </a:p>
        </p:txBody>
      </p:sp>
    </p:spTree>
    <p:extLst>
      <p:ext uri="{BB962C8B-B14F-4D97-AF65-F5344CB8AC3E}">
        <p14:creationId xmlns:p14="http://schemas.microsoft.com/office/powerpoint/2010/main" val="3492717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8D9EFC-C18D-9343-8FAC-BB521FE639CB}" type="slidenum">
              <a:rPr lang="en-US" smtClean="0"/>
              <a:t>35</a:t>
            </a:fld>
            <a:endParaRPr lang="en-US"/>
          </a:p>
        </p:txBody>
      </p:sp>
    </p:spTree>
    <p:extLst>
      <p:ext uri="{BB962C8B-B14F-4D97-AF65-F5344CB8AC3E}">
        <p14:creationId xmlns:p14="http://schemas.microsoft.com/office/powerpoint/2010/main" val="205270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8D94-701F-50B7-FF63-2391449835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1BD39A-A942-599F-149A-747401D546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35134E-8798-2A87-98AE-0B134785D2DF}"/>
              </a:ext>
            </a:extLst>
          </p:cNvPr>
          <p:cNvSpPr>
            <a:spLocks noGrp="1"/>
          </p:cNvSpPr>
          <p:nvPr>
            <p:ph type="dt" sz="half" idx="10"/>
          </p:nvPr>
        </p:nvSpPr>
        <p:spPr/>
        <p:txBody>
          <a:bodyPr/>
          <a:lstStyle/>
          <a:p>
            <a:fld id="{28421D02-69CC-42C9-85CE-4F8B68ED22B8}" type="datetimeFigureOut">
              <a:rPr lang="en-US" smtClean="0"/>
              <a:t>3/4/2026</a:t>
            </a:fld>
            <a:endParaRPr lang="en-US"/>
          </a:p>
        </p:txBody>
      </p:sp>
      <p:sp>
        <p:nvSpPr>
          <p:cNvPr id="5" name="Footer Placeholder 4">
            <a:extLst>
              <a:ext uri="{FF2B5EF4-FFF2-40B4-BE49-F238E27FC236}">
                <a16:creationId xmlns:a16="http://schemas.microsoft.com/office/drawing/2014/main" id="{E46803DE-E5A1-A42D-17E0-52D8A15FE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8009D-BD52-D020-26A4-CCFF2596A0F5}"/>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67530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0788-F665-F0AA-D34E-18CDC381E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D25BE1-D418-6610-B976-595A42D78D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C710E-4740-E186-8004-9F098E4B8AA8}"/>
              </a:ext>
            </a:extLst>
          </p:cNvPr>
          <p:cNvSpPr>
            <a:spLocks noGrp="1"/>
          </p:cNvSpPr>
          <p:nvPr>
            <p:ph type="dt" sz="half" idx="10"/>
          </p:nvPr>
        </p:nvSpPr>
        <p:spPr/>
        <p:txBody>
          <a:bodyPr/>
          <a:lstStyle/>
          <a:p>
            <a:fld id="{28421D02-69CC-42C9-85CE-4F8B68ED22B8}" type="datetimeFigureOut">
              <a:rPr lang="en-US" smtClean="0"/>
              <a:t>3/4/2026</a:t>
            </a:fld>
            <a:endParaRPr lang="en-US"/>
          </a:p>
        </p:txBody>
      </p:sp>
      <p:sp>
        <p:nvSpPr>
          <p:cNvPr id="5" name="Footer Placeholder 4">
            <a:extLst>
              <a:ext uri="{FF2B5EF4-FFF2-40B4-BE49-F238E27FC236}">
                <a16:creationId xmlns:a16="http://schemas.microsoft.com/office/drawing/2014/main" id="{63D57D91-6BF0-5F67-0BAA-BA3B5985E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EB95B-64CF-ED1B-895D-0C15FB84A947}"/>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89607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6B0D1A-0325-047A-3C56-DB7DC37D1F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2D4EC8-DF7A-722B-0985-B7E8ED8800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F5D96-5B5D-A0E1-6B7E-F894B33DE4BE}"/>
              </a:ext>
            </a:extLst>
          </p:cNvPr>
          <p:cNvSpPr>
            <a:spLocks noGrp="1"/>
          </p:cNvSpPr>
          <p:nvPr>
            <p:ph type="dt" sz="half" idx="10"/>
          </p:nvPr>
        </p:nvSpPr>
        <p:spPr/>
        <p:txBody>
          <a:bodyPr/>
          <a:lstStyle/>
          <a:p>
            <a:fld id="{28421D02-69CC-42C9-85CE-4F8B68ED22B8}" type="datetimeFigureOut">
              <a:rPr lang="en-US" smtClean="0"/>
              <a:t>3/4/2026</a:t>
            </a:fld>
            <a:endParaRPr lang="en-US"/>
          </a:p>
        </p:txBody>
      </p:sp>
      <p:sp>
        <p:nvSpPr>
          <p:cNvPr id="5" name="Footer Placeholder 4">
            <a:extLst>
              <a:ext uri="{FF2B5EF4-FFF2-40B4-BE49-F238E27FC236}">
                <a16:creationId xmlns:a16="http://schemas.microsoft.com/office/drawing/2014/main" id="{0841E58B-FD1B-5158-9002-DB7909020E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6E6E6-5DB2-B08C-E98E-4CE4CABABD3F}"/>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38094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D3513-3DBF-F295-0635-A76FAD8F75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A398C-CAEC-53AA-8A8B-28B4B6EFE8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42AEDF-9628-E07A-C6FB-A23F1B37D36C}"/>
              </a:ext>
            </a:extLst>
          </p:cNvPr>
          <p:cNvSpPr>
            <a:spLocks noGrp="1"/>
          </p:cNvSpPr>
          <p:nvPr>
            <p:ph type="dt" sz="half" idx="10"/>
          </p:nvPr>
        </p:nvSpPr>
        <p:spPr/>
        <p:txBody>
          <a:bodyPr/>
          <a:lstStyle/>
          <a:p>
            <a:fld id="{28421D02-69CC-42C9-85CE-4F8B68ED22B8}" type="datetimeFigureOut">
              <a:rPr lang="en-US" smtClean="0"/>
              <a:t>3/4/2026</a:t>
            </a:fld>
            <a:endParaRPr lang="en-US"/>
          </a:p>
        </p:txBody>
      </p:sp>
      <p:sp>
        <p:nvSpPr>
          <p:cNvPr id="5" name="Footer Placeholder 4">
            <a:extLst>
              <a:ext uri="{FF2B5EF4-FFF2-40B4-BE49-F238E27FC236}">
                <a16:creationId xmlns:a16="http://schemas.microsoft.com/office/drawing/2014/main" id="{59AD4231-DF5D-E75E-40A2-4490E3864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61DB8-8E9A-0329-3CC7-DD8BE3960F1C}"/>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0572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B190C-5088-0FD4-FA3D-07D222B9FA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EE2422D-2D16-CCA8-2A1C-E13A1E0646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6C9900-661D-64EA-83FB-0318C266A8D4}"/>
              </a:ext>
            </a:extLst>
          </p:cNvPr>
          <p:cNvSpPr>
            <a:spLocks noGrp="1"/>
          </p:cNvSpPr>
          <p:nvPr>
            <p:ph type="dt" sz="half" idx="10"/>
          </p:nvPr>
        </p:nvSpPr>
        <p:spPr/>
        <p:txBody>
          <a:bodyPr/>
          <a:lstStyle/>
          <a:p>
            <a:fld id="{28421D02-69CC-42C9-85CE-4F8B68ED22B8}" type="datetimeFigureOut">
              <a:rPr lang="en-US" smtClean="0"/>
              <a:t>3/4/2026</a:t>
            </a:fld>
            <a:endParaRPr lang="en-US"/>
          </a:p>
        </p:txBody>
      </p:sp>
      <p:sp>
        <p:nvSpPr>
          <p:cNvPr id="5" name="Footer Placeholder 4">
            <a:extLst>
              <a:ext uri="{FF2B5EF4-FFF2-40B4-BE49-F238E27FC236}">
                <a16:creationId xmlns:a16="http://schemas.microsoft.com/office/drawing/2014/main" id="{6CAF216F-818C-AE83-8D4F-42EC3C94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494A3-F80F-EC41-DDC0-726FC63A831E}"/>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119591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6897-8ADC-82FB-24C1-148BB152CA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607461-A71F-ECE6-AE85-5EA3DB5E18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D9E8EA-550B-F0DB-2472-AE2D0456E7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BA28DD-EC75-9F30-A7D3-C90A8D02DC59}"/>
              </a:ext>
            </a:extLst>
          </p:cNvPr>
          <p:cNvSpPr>
            <a:spLocks noGrp="1"/>
          </p:cNvSpPr>
          <p:nvPr>
            <p:ph type="dt" sz="half" idx="10"/>
          </p:nvPr>
        </p:nvSpPr>
        <p:spPr/>
        <p:txBody>
          <a:bodyPr/>
          <a:lstStyle/>
          <a:p>
            <a:fld id="{28421D02-69CC-42C9-85CE-4F8B68ED22B8}" type="datetimeFigureOut">
              <a:rPr lang="en-US" smtClean="0"/>
              <a:t>3/4/2026</a:t>
            </a:fld>
            <a:endParaRPr lang="en-US"/>
          </a:p>
        </p:txBody>
      </p:sp>
      <p:sp>
        <p:nvSpPr>
          <p:cNvPr id="6" name="Footer Placeholder 5">
            <a:extLst>
              <a:ext uri="{FF2B5EF4-FFF2-40B4-BE49-F238E27FC236}">
                <a16:creationId xmlns:a16="http://schemas.microsoft.com/office/drawing/2014/main" id="{4B3D4F3C-0167-D8D5-E58E-83645CE37A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96DDF0-EBE9-4CB3-A532-8F8C26FCF3A1}"/>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62164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EBC21-07E8-90D6-8FD3-4B7809D355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8688B1-01DC-A6B4-1C44-C73416EC04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4004C5-4EEE-C9A3-0FFF-B154F5B9A8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C95CA1-99E7-80CC-FF66-5C2F259046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21CBD4-5851-D78F-5249-59CDD8C9BC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92F86E-5D21-865D-53AE-77B5C57EAC92}"/>
              </a:ext>
            </a:extLst>
          </p:cNvPr>
          <p:cNvSpPr>
            <a:spLocks noGrp="1"/>
          </p:cNvSpPr>
          <p:nvPr>
            <p:ph type="dt" sz="half" idx="10"/>
          </p:nvPr>
        </p:nvSpPr>
        <p:spPr/>
        <p:txBody>
          <a:bodyPr/>
          <a:lstStyle/>
          <a:p>
            <a:fld id="{28421D02-69CC-42C9-85CE-4F8B68ED22B8}" type="datetimeFigureOut">
              <a:rPr lang="en-US" smtClean="0"/>
              <a:t>3/4/2026</a:t>
            </a:fld>
            <a:endParaRPr lang="en-US"/>
          </a:p>
        </p:txBody>
      </p:sp>
      <p:sp>
        <p:nvSpPr>
          <p:cNvPr id="8" name="Footer Placeholder 7">
            <a:extLst>
              <a:ext uri="{FF2B5EF4-FFF2-40B4-BE49-F238E27FC236}">
                <a16:creationId xmlns:a16="http://schemas.microsoft.com/office/drawing/2014/main" id="{D7F5E5A8-7D51-605B-E276-A7A5B93FE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F9E01F4-D4D9-E56F-9035-05E605811E6D}"/>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274187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3237B-2CFD-F0AF-D3E6-2FDD100A8F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614118-0522-CF53-601D-265A3261E4BE}"/>
              </a:ext>
            </a:extLst>
          </p:cNvPr>
          <p:cNvSpPr>
            <a:spLocks noGrp="1"/>
          </p:cNvSpPr>
          <p:nvPr>
            <p:ph type="dt" sz="half" idx="10"/>
          </p:nvPr>
        </p:nvSpPr>
        <p:spPr/>
        <p:txBody>
          <a:bodyPr/>
          <a:lstStyle/>
          <a:p>
            <a:fld id="{28421D02-69CC-42C9-85CE-4F8B68ED22B8}" type="datetimeFigureOut">
              <a:rPr lang="en-US" smtClean="0"/>
              <a:t>3/4/2026</a:t>
            </a:fld>
            <a:endParaRPr lang="en-US"/>
          </a:p>
        </p:txBody>
      </p:sp>
      <p:sp>
        <p:nvSpPr>
          <p:cNvPr id="4" name="Footer Placeholder 3">
            <a:extLst>
              <a:ext uri="{FF2B5EF4-FFF2-40B4-BE49-F238E27FC236}">
                <a16:creationId xmlns:a16="http://schemas.microsoft.com/office/drawing/2014/main" id="{3ACC46D9-B22E-C768-B35E-20DA33956A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5D07EE-0E9C-EC8E-BAC0-7B8C9EFB5AEE}"/>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376961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BA0918-E285-61F1-EDAF-6B7FD149CC5D}"/>
              </a:ext>
            </a:extLst>
          </p:cNvPr>
          <p:cNvSpPr>
            <a:spLocks noGrp="1"/>
          </p:cNvSpPr>
          <p:nvPr>
            <p:ph type="dt" sz="half" idx="10"/>
          </p:nvPr>
        </p:nvSpPr>
        <p:spPr/>
        <p:txBody>
          <a:bodyPr/>
          <a:lstStyle/>
          <a:p>
            <a:fld id="{28421D02-69CC-42C9-85CE-4F8B68ED22B8}" type="datetimeFigureOut">
              <a:rPr lang="en-US" smtClean="0"/>
              <a:t>3/4/2026</a:t>
            </a:fld>
            <a:endParaRPr lang="en-US"/>
          </a:p>
        </p:txBody>
      </p:sp>
      <p:sp>
        <p:nvSpPr>
          <p:cNvPr id="3" name="Footer Placeholder 2">
            <a:extLst>
              <a:ext uri="{FF2B5EF4-FFF2-40B4-BE49-F238E27FC236}">
                <a16:creationId xmlns:a16="http://schemas.microsoft.com/office/drawing/2014/main" id="{AEAFD855-6290-493F-81E4-A89E8DDEDE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BAA96-146F-BEF1-15D5-935C1B8E9FE2}"/>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75984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1D78-E109-DF5D-A589-413429D2AE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E91868-FB59-5D14-1BCA-C7C43F068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A2F535-BC7E-F5E2-864B-461F8404D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CFCF40-365C-13EE-4DB1-CC7C58586C55}"/>
              </a:ext>
            </a:extLst>
          </p:cNvPr>
          <p:cNvSpPr>
            <a:spLocks noGrp="1"/>
          </p:cNvSpPr>
          <p:nvPr>
            <p:ph type="dt" sz="half" idx="10"/>
          </p:nvPr>
        </p:nvSpPr>
        <p:spPr/>
        <p:txBody>
          <a:bodyPr/>
          <a:lstStyle/>
          <a:p>
            <a:fld id="{28421D02-69CC-42C9-85CE-4F8B68ED22B8}" type="datetimeFigureOut">
              <a:rPr lang="en-US" smtClean="0"/>
              <a:t>3/4/2026</a:t>
            </a:fld>
            <a:endParaRPr lang="en-US"/>
          </a:p>
        </p:txBody>
      </p:sp>
      <p:sp>
        <p:nvSpPr>
          <p:cNvPr id="6" name="Footer Placeholder 5">
            <a:extLst>
              <a:ext uri="{FF2B5EF4-FFF2-40B4-BE49-F238E27FC236}">
                <a16:creationId xmlns:a16="http://schemas.microsoft.com/office/drawing/2014/main" id="{C1858AA7-3077-1807-CEB8-2C0F27B4C6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F74C30-07C1-3F35-E57B-30BFA71ABAC4}"/>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53531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1C30-49BA-398C-2DF8-B0736590C2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C7B813-1595-60AF-F5B3-A0DAE66536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6402F2-AF70-21FD-1449-18CBF4C170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982EC-DE32-4452-40AB-762F386AF589}"/>
              </a:ext>
            </a:extLst>
          </p:cNvPr>
          <p:cNvSpPr>
            <a:spLocks noGrp="1"/>
          </p:cNvSpPr>
          <p:nvPr>
            <p:ph type="dt" sz="half" idx="10"/>
          </p:nvPr>
        </p:nvSpPr>
        <p:spPr/>
        <p:txBody>
          <a:bodyPr/>
          <a:lstStyle/>
          <a:p>
            <a:fld id="{28421D02-69CC-42C9-85CE-4F8B68ED22B8}" type="datetimeFigureOut">
              <a:rPr lang="en-US" smtClean="0"/>
              <a:t>3/4/2026</a:t>
            </a:fld>
            <a:endParaRPr lang="en-US"/>
          </a:p>
        </p:txBody>
      </p:sp>
      <p:sp>
        <p:nvSpPr>
          <p:cNvPr id="6" name="Footer Placeholder 5">
            <a:extLst>
              <a:ext uri="{FF2B5EF4-FFF2-40B4-BE49-F238E27FC236}">
                <a16:creationId xmlns:a16="http://schemas.microsoft.com/office/drawing/2014/main" id="{0EE76A50-D174-12CE-9CCD-74569685B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D79484-4128-5F97-59B5-3CF00D561C01}"/>
              </a:ext>
            </a:extLst>
          </p:cNvPr>
          <p:cNvSpPr>
            <a:spLocks noGrp="1"/>
          </p:cNvSpPr>
          <p:nvPr>
            <p:ph type="sldNum" sz="quarter" idx="12"/>
          </p:nvPr>
        </p:nvSpPr>
        <p:spPr/>
        <p:txBody>
          <a:bodyPr/>
          <a:lstStyle/>
          <a:p>
            <a:fld id="{48A6B0C1-9E0A-4C4A-808A-34C0E77FF2FF}" type="slidenum">
              <a:rPr lang="en-US" smtClean="0"/>
              <a:t>‹#›</a:t>
            </a:fld>
            <a:endParaRPr lang="en-US"/>
          </a:p>
        </p:txBody>
      </p:sp>
    </p:spTree>
    <p:extLst>
      <p:ext uri="{BB962C8B-B14F-4D97-AF65-F5344CB8AC3E}">
        <p14:creationId xmlns:p14="http://schemas.microsoft.com/office/powerpoint/2010/main" val="4011233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FDEBFE-9C54-D45A-111D-948735AB4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AF582E-F84E-411A-7F7A-D8EF87E1F5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CE3F9-A152-FD27-1D1D-64A1C313F3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421D02-69CC-42C9-85CE-4F8B68ED22B8}" type="datetimeFigureOut">
              <a:rPr lang="en-US" smtClean="0"/>
              <a:t>3/4/2026</a:t>
            </a:fld>
            <a:endParaRPr lang="en-US"/>
          </a:p>
        </p:txBody>
      </p:sp>
      <p:sp>
        <p:nvSpPr>
          <p:cNvPr id="5" name="Footer Placeholder 4">
            <a:extLst>
              <a:ext uri="{FF2B5EF4-FFF2-40B4-BE49-F238E27FC236}">
                <a16:creationId xmlns:a16="http://schemas.microsoft.com/office/drawing/2014/main" id="{955F318D-9BE5-6E4A-1795-F02EED65F8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04FB82-C81E-722D-F23A-4047C60DBF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6B0C1-9E0A-4C4A-808A-34C0E77FF2FF}" type="slidenum">
              <a:rPr lang="en-US" smtClean="0"/>
              <a:t>‹#›</a:t>
            </a:fld>
            <a:endParaRPr lang="en-US"/>
          </a:p>
        </p:txBody>
      </p:sp>
    </p:spTree>
    <p:extLst>
      <p:ext uri="{BB962C8B-B14F-4D97-AF65-F5344CB8AC3E}">
        <p14:creationId xmlns:p14="http://schemas.microsoft.com/office/powerpoint/2010/main" val="1671621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33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0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14.png"/><Relationship Id="rId4" Type="http://schemas.openxmlformats.org/officeDocument/2006/relationships/image" Target="../media/image7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p:txBody>
          <a:bodyPr>
            <a:normAutofit fontScale="90000"/>
          </a:bodyPr>
          <a:lstStyle/>
          <a:p>
            <a:r>
              <a:rPr lang="en-US" dirty="0"/>
              <a:t>CSE </a:t>
            </a:r>
            <a:r>
              <a:rPr lang="en-US"/>
              <a:t>332 Winter 2026</a:t>
            </a:r>
            <a:br>
              <a:rPr lang="en-US" dirty="0"/>
            </a:br>
            <a:r>
              <a:rPr lang="en-US"/>
              <a:t>Lecture 23: </a:t>
            </a:r>
            <a:r>
              <a:rPr lang="en-US" dirty="0"/>
              <a:t>Minimum Spanning Trees</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http://www.cs.uw.edu/332</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CEF41-79C0-3A35-61F9-F605B67B7510}"/>
            </a:ext>
          </a:extLst>
        </p:cNvPr>
        <p:cNvGrpSpPr/>
        <p:nvPr/>
      </p:nvGrpSpPr>
      <p:grpSpPr>
        <a:xfrm>
          <a:off x="0" y="0"/>
          <a:ext cx="0" cy="0"/>
          <a:chOff x="0" y="0"/>
          <a:chExt cx="0" cy="0"/>
        </a:xfrm>
      </p:grpSpPr>
      <p:sp>
        <p:nvSpPr>
          <p:cNvPr id="5" name="Freeform 4">
            <a:extLst>
              <a:ext uri="{FF2B5EF4-FFF2-40B4-BE49-F238E27FC236}">
                <a16:creationId xmlns:a16="http://schemas.microsoft.com/office/drawing/2014/main" id="{58BE0161-8235-EB6B-2021-FBA86A0B1D04}"/>
              </a:ext>
            </a:extLst>
          </p:cNvPr>
          <p:cNvSpPr/>
          <p:nvPr/>
        </p:nvSpPr>
        <p:spPr>
          <a:xfrm>
            <a:off x="3557752" y="4038600"/>
            <a:ext cx="4303986" cy="2822028"/>
          </a:xfrm>
          <a:custGeom>
            <a:avLst/>
            <a:gdLst>
              <a:gd name="connsiteX0" fmla="*/ 0 w 4303986"/>
              <a:gd name="connsiteY0" fmla="*/ 898635 h 2822028"/>
              <a:gd name="connsiteX1" fmla="*/ 15765 w 4303986"/>
              <a:gd name="connsiteY1" fmla="*/ 1434662 h 2822028"/>
              <a:gd name="connsiteX2" fmla="*/ 204951 w 4303986"/>
              <a:gd name="connsiteY2" fmla="*/ 1576552 h 2822028"/>
              <a:gd name="connsiteX3" fmla="*/ 756745 w 4303986"/>
              <a:gd name="connsiteY3" fmla="*/ 1403131 h 2822028"/>
              <a:gd name="connsiteX4" fmla="*/ 1576551 w 4303986"/>
              <a:gd name="connsiteY4" fmla="*/ 804041 h 2822028"/>
              <a:gd name="connsiteX5" fmla="*/ 2380593 w 4303986"/>
              <a:gd name="connsiteY5" fmla="*/ 614855 h 2822028"/>
              <a:gd name="connsiteX6" fmla="*/ 2885089 w 4303986"/>
              <a:gd name="connsiteY6" fmla="*/ 867104 h 2822028"/>
              <a:gd name="connsiteX7" fmla="*/ 3042745 w 4303986"/>
              <a:gd name="connsiteY7" fmla="*/ 1592317 h 2822028"/>
              <a:gd name="connsiteX8" fmla="*/ 3452648 w 4303986"/>
              <a:gd name="connsiteY8" fmla="*/ 2680138 h 2822028"/>
              <a:gd name="connsiteX9" fmla="*/ 3909848 w 4303986"/>
              <a:gd name="connsiteY9" fmla="*/ 2822028 h 2822028"/>
              <a:gd name="connsiteX10" fmla="*/ 4146331 w 4303986"/>
              <a:gd name="connsiteY10" fmla="*/ 2412124 h 2822028"/>
              <a:gd name="connsiteX11" fmla="*/ 4303986 w 4303986"/>
              <a:gd name="connsiteY11" fmla="*/ 709448 h 2822028"/>
              <a:gd name="connsiteX12" fmla="*/ 3216165 w 4303986"/>
              <a:gd name="connsiteY12" fmla="*/ 78828 h 2822028"/>
              <a:gd name="connsiteX13" fmla="*/ 1655379 w 4303986"/>
              <a:gd name="connsiteY13" fmla="*/ 0 h 2822028"/>
              <a:gd name="connsiteX14" fmla="*/ 630620 w 4303986"/>
              <a:gd name="connsiteY14" fmla="*/ 362607 h 2822028"/>
              <a:gd name="connsiteX15" fmla="*/ 0 w 4303986"/>
              <a:gd name="connsiteY15" fmla="*/ 898635 h 282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03986" h="2822028">
                <a:moveTo>
                  <a:pt x="0" y="898635"/>
                </a:moveTo>
                <a:lnTo>
                  <a:pt x="15765" y="1434662"/>
                </a:lnTo>
                <a:lnTo>
                  <a:pt x="204951" y="1576552"/>
                </a:lnTo>
                <a:lnTo>
                  <a:pt x="756745" y="1403131"/>
                </a:lnTo>
                <a:lnTo>
                  <a:pt x="1576551" y="804041"/>
                </a:lnTo>
                <a:lnTo>
                  <a:pt x="2380593" y="614855"/>
                </a:lnTo>
                <a:lnTo>
                  <a:pt x="2885089" y="867104"/>
                </a:lnTo>
                <a:lnTo>
                  <a:pt x="3042745" y="1592317"/>
                </a:lnTo>
                <a:lnTo>
                  <a:pt x="3452648" y="2680138"/>
                </a:lnTo>
                <a:lnTo>
                  <a:pt x="3909848" y="2822028"/>
                </a:lnTo>
                <a:lnTo>
                  <a:pt x="4146331" y="2412124"/>
                </a:lnTo>
                <a:lnTo>
                  <a:pt x="4303986" y="709448"/>
                </a:lnTo>
                <a:lnTo>
                  <a:pt x="3216165" y="78828"/>
                </a:lnTo>
                <a:lnTo>
                  <a:pt x="1655379" y="0"/>
                </a:lnTo>
                <a:lnTo>
                  <a:pt x="630620" y="362607"/>
                </a:lnTo>
                <a:lnTo>
                  <a:pt x="0" y="898635"/>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1CC20E-AB2F-6B69-46CD-C5AD91499820}"/>
              </a:ext>
            </a:extLst>
          </p:cNvPr>
          <p:cNvSpPr>
            <a:spLocks noGrp="1"/>
          </p:cNvSpPr>
          <p:nvPr>
            <p:ph type="title"/>
          </p:nvPr>
        </p:nvSpPr>
        <p:spPr/>
        <p:txBody>
          <a:bodyPr>
            <a:normAutofit/>
          </a:bodyPr>
          <a:lstStyle/>
          <a:p>
            <a:r>
              <a:rPr lang="en-US" dirty="0"/>
              <a:t>Prim’s Algorithm</a:t>
            </a:r>
          </a:p>
        </p:txBody>
      </p:sp>
      <p:sp>
        <p:nvSpPr>
          <p:cNvPr id="4" name="Slide Number Placeholder 3">
            <a:extLst>
              <a:ext uri="{FF2B5EF4-FFF2-40B4-BE49-F238E27FC236}">
                <a16:creationId xmlns:a16="http://schemas.microsoft.com/office/drawing/2014/main" id="{0F9AD8FA-776E-46FA-45BF-406058B73283}"/>
              </a:ext>
            </a:extLst>
          </p:cNvPr>
          <p:cNvSpPr>
            <a:spLocks noGrp="1"/>
          </p:cNvSpPr>
          <p:nvPr>
            <p:ph type="sldNum" sz="quarter" idx="12"/>
          </p:nvPr>
        </p:nvSpPr>
        <p:spPr>
          <a:xfrm>
            <a:off x="8737600" y="6356351"/>
            <a:ext cx="2844800" cy="365125"/>
          </a:xfrm>
        </p:spPr>
        <p:txBody>
          <a:bodyPr/>
          <a:lstStyle/>
          <a:p>
            <a:fld id="{86BADE50-950A-4D58-BFB2-FA2C6A8B385D}" type="slidenum">
              <a:rPr lang="en-US" smtClean="0"/>
              <a:t>10</a:t>
            </a:fld>
            <a:endParaRPr lang="en-US"/>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DFDF0456-6A42-6E15-60A5-41D20A497322}"/>
                  </a:ext>
                </a:extLst>
              </p:cNvPr>
              <p:cNvSpPr txBox="1"/>
              <p:nvPr/>
            </p:nvSpPr>
            <p:spPr>
              <a:xfrm>
                <a:off x="7739866" y="1343799"/>
                <a:ext cx="2851935" cy="830997"/>
              </a:xfrm>
              <a:prstGeom prst="rect">
                <a:avLst/>
              </a:prstGeom>
              <a:noFill/>
            </p:spPr>
            <p:txBody>
              <a:bodyPr wrap="none" rtlCol="0">
                <a:spAutoFit/>
              </a:bodyPr>
              <a:lstStyle/>
              <a:p>
                <a:r>
                  <a:rPr lang="en-US" sz="2400" dirty="0">
                    <a:solidFill>
                      <a:schemeClr val="accent6">
                        <a:lumMod val="75000"/>
                      </a:schemeClr>
                    </a:solidFill>
                  </a:rPr>
                  <a:t>Keep edges in a Heap</a:t>
                </a:r>
              </a:p>
              <a:p>
                <a:pPr/>
                <a14:m>
                  <m:oMathPara xmlns:m="http://schemas.openxmlformats.org/officeDocument/2006/math">
                    <m:oMathParaPr>
                      <m:jc m:val="centerGroup"/>
                    </m:oMathParaPr>
                    <m:oMath xmlns:m="http://schemas.openxmlformats.org/officeDocument/2006/math">
                      <m:r>
                        <a:rPr lang="en-US" sz="2400" i="1">
                          <a:solidFill>
                            <a:schemeClr val="accent6">
                              <a:lumMod val="75000"/>
                            </a:schemeClr>
                          </a:solidFill>
                          <a:latin typeface="Cambria Math"/>
                        </a:rPr>
                        <m:t>𝑂</m:t>
                      </m:r>
                      <m:d>
                        <m:dPr>
                          <m:ctrlPr>
                            <a:rPr lang="en-US" sz="2400" i="1">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a:rPr>
                            <m:t>𝐸</m:t>
                          </m:r>
                          <m:r>
                            <a:rPr lang="en-US" sz="2400" i="1">
                              <a:solidFill>
                                <a:schemeClr val="accent6">
                                  <a:lumMod val="75000"/>
                                </a:schemeClr>
                              </a:solidFill>
                              <a:latin typeface="Cambria Math"/>
                            </a:rPr>
                            <m:t> </m:t>
                          </m:r>
                          <m:r>
                            <m:rPr>
                              <m:sty m:val="p"/>
                            </m:rPr>
                            <a:rPr lang="en-US" sz="2400" i="1">
                              <a:solidFill>
                                <a:schemeClr val="accent6">
                                  <a:lumMod val="75000"/>
                                </a:schemeClr>
                              </a:solidFill>
                              <a:latin typeface="Cambria Math"/>
                            </a:rPr>
                            <m:t>log</m:t>
                          </m:r>
                          <m:r>
                            <a:rPr lang="en-US" sz="2400" i="1">
                              <a:solidFill>
                                <a:schemeClr val="accent6">
                                  <a:lumMod val="75000"/>
                                </a:schemeClr>
                              </a:solidFill>
                              <a:latin typeface="Cambria Math"/>
                            </a:rPr>
                            <m:t> </m:t>
                          </m:r>
                          <m:r>
                            <a:rPr lang="en-US" sz="2400" i="1">
                              <a:solidFill>
                                <a:schemeClr val="accent6">
                                  <a:lumMod val="75000"/>
                                </a:schemeClr>
                              </a:solidFill>
                              <a:latin typeface="Cambria Math"/>
                            </a:rPr>
                            <m:t>𝑉</m:t>
                          </m:r>
                        </m:e>
                      </m:d>
                    </m:oMath>
                  </m:oMathPara>
                </a14:m>
                <a:endParaRPr lang="en-US" sz="2400" dirty="0">
                  <a:solidFill>
                    <a:schemeClr val="accent6"/>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7739866" y="1343799"/>
                <a:ext cx="2851935" cy="830997"/>
              </a:xfrm>
              <a:prstGeom prst="rect">
                <a:avLst/>
              </a:prstGeom>
              <a:blipFill>
                <a:blip r:embed="rId3"/>
                <a:stretch>
                  <a:fillRect l="-3419" t="-5839" r="-2137" b="-87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032FD98-4DDC-8855-3813-2C9D8FE31F24}"/>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3" name="TextBox 2">
                <a:extLst>
                  <a:ext uri="{FF2B5EF4-FFF2-40B4-BE49-F238E27FC236}">
                    <a16:creationId xmlns:a16="http://schemas.microsoft.com/office/drawing/2014/main" id="{2951A940-9E49-531C-7109-C02D303F5780}"/>
                  </a:ext>
                </a:extLst>
              </p:cNvPr>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4"/>
                <a:stretch>
                  <a:fillRect l="-1474" t="-2717" b="-6793"/>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1D611104-56E3-D6EC-D98F-C2E6A36F86BD}"/>
              </a:ext>
            </a:extLst>
          </p:cNvPr>
          <p:cNvGrpSpPr/>
          <p:nvPr/>
        </p:nvGrpSpPr>
        <p:grpSpPr>
          <a:xfrm>
            <a:off x="3826554" y="4146960"/>
            <a:ext cx="4600060" cy="2787240"/>
            <a:chOff x="0" y="2862182"/>
            <a:chExt cx="7044346" cy="4268266"/>
          </a:xfrm>
        </p:grpSpPr>
        <p:cxnSp>
          <p:nvCxnSpPr>
            <p:cNvPr id="7" name="Straight Connector 6">
              <a:extLst>
                <a:ext uri="{FF2B5EF4-FFF2-40B4-BE49-F238E27FC236}">
                  <a16:creationId xmlns:a16="http://schemas.microsoft.com/office/drawing/2014/main" id="{5BFC5715-7633-84BA-0609-A1F85057716E}"/>
                </a:ext>
              </a:extLst>
            </p:cNvPr>
            <p:cNvCxnSpPr>
              <a:stCxn id="35" idx="7"/>
              <a:endCxn id="36"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C19A237-7C93-56D7-9EC9-1FB9A08932E5}"/>
                </a:ext>
              </a:extLst>
            </p:cNvPr>
            <p:cNvCxnSpPr>
              <a:stCxn id="36" idx="6"/>
              <a:endCxn id="39"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CBD063-7998-297B-885F-CDED66500322}"/>
                </a:ext>
              </a:extLst>
            </p:cNvPr>
            <p:cNvCxnSpPr>
              <a:stCxn id="35" idx="4"/>
              <a:endCxn id="37"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6AB8EA-26EA-4AB5-2147-69719EFE280D}"/>
                </a:ext>
              </a:extLst>
            </p:cNvPr>
            <p:cNvCxnSpPr>
              <a:stCxn id="38" idx="3"/>
              <a:endCxn id="37"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78D4C2-3011-6A47-3909-6534D306816C}"/>
                </a:ext>
              </a:extLst>
            </p:cNvPr>
            <p:cNvCxnSpPr>
              <a:stCxn id="40" idx="2"/>
              <a:endCxn id="37"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E2FC8CA-19B3-9D5D-C94F-63C215F61927}"/>
                </a:ext>
              </a:extLst>
            </p:cNvPr>
            <p:cNvCxnSpPr>
              <a:stCxn id="38" idx="5"/>
              <a:endCxn id="40"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F7EAA0B-5FEB-8D17-C27B-82896D850A88}"/>
                </a:ext>
              </a:extLst>
            </p:cNvPr>
            <p:cNvCxnSpPr>
              <a:stCxn id="38" idx="7"/>
              <a:endCxn id="39"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8D94FF0-72E5-C704-DD9B-FE90D012C5A3}"/>
                </a:ext>
              </a:extLst>
            </p:cNvPr>
            <p:cNvCxnSpPr>
              <a:stCxn id="40" idx="6"/>
              <a:endCxn id="41"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AD400A6-D31A-5E00-FADA-939AC81D288A}"/>
                </a:ext>
              </a:extLst>
            </p:cNvPr>
            <p:cNvCxnSpPr>
              <a:stCxn id="41" idx="1"/>
              <a:endCxn id="39"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30FFD32-6FEF-6047-4633-782CD5BEE747}"/>
                </a:ext>
              </a:extLst>
            </p:cNvPr>
            <p:cNvCxnSpPr>
              <a:stCxn id="44" idx="2"/>
              <a:endCxn id="39"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D2EFA22-B947-55AF-5F6A-8AC88DB4E4FD}"/>
                </a:ext>
              </a:extLst>
            </p:cNvPr>
            <p:cNvCxnSpPr>
              <a:stCxn id="41" idx="0"/>
              <a:endCxn id="4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DAD4232-C3EC-59BD-B424-C347E68B4767}"/>
                </a:ext>
              </a:extLst>
            </p:cNvPr>
            <p:cNvCxnSpPr>
              <a:stCxn id="42" idx="1"/>
              <a:endCxn id="44" idx="5"/>
            </p:cNvCxnSpPr>
            <p:nvPr/>
          </p:nvCxnSpPr>
          <p:spPr>
            <a:xfrm flipH="1" flipV="1">
              <a:off x="5744700" y="4187258"/>
              <a:ext cx="861544" cy="674868"/>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AB597CD-4834-1B5A-3657-CE5662B435C8}"/>
                </a:ext>
              </a:extLst>
            </p:cNvPr>
            <p:cNvCxnSpPr>
              <a:stCxn id="42" idx="3"/>
              <a:endCxn id="41"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6D97D68-415A-6746-9242-DCE101A97B3E}"/>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1" name="TextBox 20">
              <a:extLst>
                <a:ext uri="{FF2B5EF4-FFF2-40B4-BE49-F238E27FC236}">
                  <a16:creationId xmlns:a16="http://schemas.microsoft.com/office/drawing/2014/main" id="{4601EA00-0332-9BA4-6724-31DCBAB24E59}"/>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2" name="TextBox 21">
              <a:extLst>
                <a:ext uri="{FF2B5EF4-FFF2-40B4-BE49-F238E27FC236}">
                  <a16:creationId xmlns:a16="http://schemas.microsoft.com/office/drawing/2014/main" id="{C68AEBBB-DC30-6F12-FFF7-18240B547591}"/>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3" name="TextBox 22">
              <a:extLst>
                <a:ext uri="{FF2B5EF4-FFF2-40B4-BE49-F238E27FC236}">
                  <a16:creationId xmlns:a16="http://schemas.microsoft.com/office/drawing/2014/main" id="{966A226C-F394-FBD4-1486-FED875CA2EA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4" name="TextBox 23">
              <a:extLst>
                <a:ext uri="{FF2B5EF4-FFF2-40B4-BE49-F238E27FC236}">
                  <a16:creationId xmlns:a16="http://schemas.microsoft.com/office/drawing/2014/main" id="{FD17AE7F-5AD4-C414-7C5D-9DDEFEFD9E55}"/>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5" name="TextBox 24">
              <a:extLst>
                <a:ext uri="{FF2B5EF4-FFF2-40B4-BE49-F238E27FC236}">
                  <a16:creationId xmlns:a16="http://schemas.microsoft.com/office/drawing/2014/main" id="{147BB0A3-79D6-FA4D-0E54-E49F9988379B}"/>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6" name="TextBox 25">
              <a:extLst>
                <a:ext uri="{FF2B5EF4-FFF2-40B4-BE49-F238E27FC236}">
                  <a16:creationId xmlns:a16="http://schemas.microsoft.com/office/drawing/2014/main" id="{DDB13256-86BA-EC21-5889-483CF73A6568}"/>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7" name="TextBox 26">
              <a:extLst>
                <a:ext uri="{FF2B5EF4-FFF2-40B4-BE49-F238E27FC236}">
                  <a16:creationId xmlns:a16="http://schemas.microsoft.com/office/drawing/2014/main" id="{F18D999B-610C-63DA-B246-A596005C1C64}"/>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2A528698-A24E-12F7-292C-1090C8E8739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9" name="TextBox 28">
              <a:extLst>
                <a:ext uri="{FF2B5EF4-FFF2-40B4-BE49-F238E27FC236}">
                  <a16:creationId xmlns:a16="http://schemas.microsoft.com/office/drawing/2014/main" id="{52325999-CCA1-3E38-ECA1-56D8BDF05BF3}"/>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8EA5FE6B-79D4-5A20-F1B4-48C8FA88875A}"/>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1" name="TextBox 30">
              <a:extLst>
                <a:ext uri="{FF2B5EF4-FFF2-40B4-BE49-F238E27FC236}">
                  <a16:creationId xmlns:a16="http://schemas.microsoft.com/office/drawing/2014/main" id="{C37C97D2-E371-54D6-CD29-73560691DADB}"/>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2" name="TextBox 31">
              <a:extLst>
                <a:ext uri="{FF2B5EF4-FFF2-40B4-BE49-F238E27FC236}">
                  <a16:creationId xmlns:a16="http://schemas.microsoft.com/office/drawing/2014/main" id="{7DB56940-7CD3-16E1-FBAB-B345D2BE8524}"/>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3" name="Straight Connector 32">
              <a:extLst>
                <a:ext uri="{FF2B5EF4-FFF2-40B4-BE49-F238E27FC236}">
                  <a16:creationId xmlns:a16="http://schemas.microsoft.com/office/drawing/2014/main" id="{241749AC-8A69-37AF-5CF4-F725DC4FBC1C}"/>
                </a:ext>
              </a:extLst>
            </p:cNvPr>
            <p:cNvCxnSpPr>
              <a:stCxn id="36" idx="4"/>
              <a:endCxn id="37"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6E6EE7EE-A133-9828-714C-68C8849092AD}"/>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5" name="Oval 34">
              <a:extLst>
                <a:ext uri="{FF2B5EF4-FFF2-40B4-BE49-F238E27FC236}">
                  <a16:creationId xmlns:a16="http://schemas.microsoft.com/office/drawing/2014/main" id="{858B37D2-0662-4503-4380-F890725C6B99}"/>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6" name="Oval 35">
              <a:extLst>
                <a:ext uri="{FF2B5EF4-FFF2-40B4-BE49-F238E27FC236}">
                  <a16:creationId xmlns:a16="http://schemas.microsoft.com/office/drawing/2014/main" id="{B643364E-E1BC-46BF-8258-0CAE5DD42CAB}"/>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7" name="Oval 36">
              <a:extLst>
                <a:ext uri="{FF2B5EF4-FFF2-40B4-BE49-F238E27FC236}">
                  <a16:creationId xmlns:a16="http://schemas.microsoft.com/office/drawing/2014/main" id="{26BB4E72-EEC9-32B2-F566-A63005C8795E}"/>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8" name="Oval 37">
              <a:extLst>
                <a:ext uri="{FF2B5EF4-FFF2-40B4-BE49-F238E27FC236}">
                  <a16:creationId xmlns:a16="http://schemas.microsoft.com/office/drawing/2014/main" id="{3FF128E7-A0C9-7ED7-F67C-86DA946D0F4A}"/>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9" name="Oval 38">
              <a:extLst>
                <a:ext uri="{FF2B5EF4-FFF2-40B4-BE49-F238E27FC236}">
                  <a16:creationId xmlns:a16="http://schemas.microsoft.com/office/drawing/2014/main" id="{47293C51-FB98-DC86-735B-2DC157B06176}"/>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0" name="Oval 39">
              <a:extLst>
                <a:ext uri="{FF2B5EF4-FFF2-40B4-BE49-F238E27FC236}">
                  <a16:creationId xmlns:a16="http://schemas.microsoft.com/office/drawing/2014/main" id="{C707FE17-E627-2205-9FDB-59EFA5A9ABE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1" name="Oval 40">
              <a:extLst>
                <a:ext uri="{FF2B5EF4-FFF2-40B4-BE49-F238E27FC236}">
                  <a16:creationId xmlns:a16="http://schemas.microsoft.com/office/drawing/2014/main" id="{2FBD0E08-D127-C5D4-6D20-833993CA45FC}"/>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2" name="Oval 41">
              <a:extLst>
                <a:ext uri="{FF2B5EF4-FFF2-40B4-BE49-F238E27FC236}">
                  <a16:creationId xmlns:a16="http://schemas.microsoft.com/office/drawing/2014/main" id="{ADE17290-2606-75B8-1DEB-0AC3E01563AA}"/>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4" name="Oval 43">
              <a:extLst>
                <a:ext uri="{FF2B5EF4-FFF2-40B4-BE49-F238E27FC236}">
                  <a16:creationId xmlns:a16="http://schemas.microsoft.com/office/drawing/2014/main" id="{0179F7B1-0F6D-2650-2065-68F00F27318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177573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EEAC9-7C37-ECB7-A7CD-AF4E61E112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B32D87-37A2-ABCD-B0BE-550810A1DABC}"/>
              </a:ext>
            </a:extLst>
          </p:cNvPr>
          <p:cNvSpPr>
            <a:spLocks noGrp="1"/>
          </p:cNvSpPr>
          <p:nvPr>
            <p:ph type="title"/>
          </p:nvPr>
        </p:nvSpPr>
        <p:spPr>
          <a:xfrm>
            <a:off x="609600" y="-198120"/>
            <a:ext cx="10972800" cy="1143000"/>
          </a:xfrm>
        </p:spPr>
        <p:txBody>
          <a:bodyPr>
            <a:normAutofit/>
          </a:bodyPr>
          <a:lstStyle/>
          <a:p>
            <a:r>
              <a:rPr lang="en-US" dirty="0"/>
              <a:t>Dijkstra’s Algorithm</a:t>
            </a:r>
          </a:p>
        </p:txBody>
      </p:sp>
      <p:sp>
        <p:nvSpPr>
          <p:cNvPr id="4" name="Slide Number Placeholder 3">
            <a:extLst>
              <a:ext uri="{FF2B5EF4-FFF2-40B4-BE49-F238E27FC236}">
                <a16:creationId xmlns:a16="http://schemas.microsoft.com/office/drawing/2014/main" id="{1B65BC2E-BE3F-FA30-9DA8-5136E5F49844}"/>
              </a:ext>
            </a:extLst>
          </p:cNvPr>
          <p:cNvSpPr>
            <a:spLocks noGrp="1"/>
          </p:cNvSpPr>
          <p:nvPr>
            <p:ph type="sldNum" sz="quarter" idx="12"/>
          </p:nvPr>
        </p:nvSpPr>
        <p:spPr/>
        <p:txBody>
          <a:bodyPr/>
          <a:lstStyle/>
          <a:p>
            <a:fld id="{86BADE50-950A-4D58-BFB2-FA2C6A8B385D}" type="slidenum">
              <a:rPr lang="en-US" smtClean="0"/>
              <a:t>11</a:t>
            </a:fld>
            <a:endParaRPr lang="en-US"/>
          </a:p>
        </p:txBody>
      </p:sp>
      <p:grpSp>
        <p:nvGrpSpPr>
          <p:cNvPr id="3" name="Group 2">
            <a:extLst>
              <a:ext uri="{FF2B5EF4-FFF2-40B4-BE49-F238E27FC236}">
                <a16:creationId xmlns:a16="http://schemas.microsoft.com/office/drawing/2014/main" id="{660771EA-9555-915E-18A1-84B830B5B5E4}"/>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9D8A28DD-F046-2F16-E3CB-F5FFBC43D14B}"/>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12BCEA3-7668-EA7C-8451-8BE0D2B3E76B}"/>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C369E16-3C7F-C15C-7F8C-A5A6C421F3E5}"/>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B03473D-50D9-FB23-4627-9EF7FDEED447}"/>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BFD6E70-3227-A3A4-62F6-7948BE537BFD}"/>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1C8D6E0-BFC6-34EC-E413-4A04E6584D85}"/>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DC0B3B8-AA7C-54F3-A8DC-0A220FC0C6C4}"/>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22D5ED5-A07C-B892-6541-F048B8E2266E}"/>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B3E76D-3F5C-2713-6E78-970C8636CE38}"/>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632B3B-003A-06BD-5208-2765B72CDB79}"/>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BCCFAEE-E7C9-96C7-CD4C-8CAB63E6BBDA}"/>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BC89944-951F-A183-A031-C6C8393083D9}"/>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4959F07-0D51-011D-9199-96A3AE8F584B}"/>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EE396D2-4CF4-498C-73B5-43C23C177198}"/>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192031BB-66FE-D133-D12D-4DFCDDC70AF6}"/>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061FF86D-9794-C0D6-19A1-FCCBAE750711}"/>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B84D2F38-884A-6005-7DC4-9132F5DDAEB6}"/>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43C6F790-EBF8-CA34-35AA-CE47BFFEF094}"/>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2AAC142A-5621-553A-71B0-FFA5B28EE77A}"/>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A9D920DA-F52A-5CEE-074F-07CE166D3FEB}"/>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BA7D339D-54CD-C459-0779-823A456FE22F}"/>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CC79FF19-98E0-1CF7-DCF5-4832FD1D3F7A}"/>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A27FF1E8-0947-C6C3-28FF-18C99790CBC7}"/>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895CD2E6-C331-4EEF-5E4E-CC37659A4D07}"/>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3A559C74-41A8-B38F-65F4-5B2CCC4526B6}"/>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FA451BC6-4EEA-E3FF-AF8A-E8A33DBB249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F25D40E5-EB7F-11B2-25F2-803D795594C3}"/>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AF7FEA7-D62D-CE9A-96EE-FE20D99F37B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62051064-3A9F-3BD5-DEB1-4621DCAE3BD5}"/>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65E4E37B-D1F8-8901-41D8-ADE0A02E6A58}"/>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8DB42B10-C0C6-5CB6-BFF3-11434B890466}"/>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014481ED-B260-6315-B70E-4F516C40EB25}"/>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B3BA9212-9E23-6761-00FE-EC47E3825280}"/>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5438F902-30F5-13E8-DC36-810BFE6FFC8E}"/>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A01579D5-4AF3-80CF-5106-CB0CCA808784}"/>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68F5B6BC-173F-8912-B198-491F8E97A33B}"/>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439D44B0-EEC1-8B67-BCF1-69FB43B57D42}"/>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42" name="TextBox 41">
            <a:extLst>
              <a:ext uri="{FF2B5EF4-FFF2-40B4-BE49-F238E27FC236}">
                <a16:creationId xmlns:a16="http://schemas.microsoft.com/office/drawing/2014/main" id="{B8A2039D-C121-2B94-2EB4-1CE224AAB7F8}"/>
              </a:ext>
            </a:extLst>
          </p:cNvPr>
          <p:cNvSpPr txBox="1"/>
          <p:nvPr/>
        </p:nvSpPr>
        <p:spPr>
          <a:xfrm>
            <a:off x="524257" y="781387"/>
            <a:ext cx="6572343" cy="5940088"/>
          </a:xfrm>
          <a:prstGeom prst="rect">
            <a:avLst/>
          </a:prstGeom>
          <a:noFill/>
        </p:spPr>
        <p:txBody>
          <a:bodyPr wrap="square" rtlCol="0">
            <a:spAutoFit/>
          </a:bodyPr>
          <a:lstStyle/>
          <a:p>
            <a:r>
              <a:rPr lang="en-US" sz="2000" dirty="0"/>
              <a:t>Distance to start = 0</a:t>
            </a:r>
          </a:p>
          <a:p>
            <a:r>
              <a:rPr lang="en-US" sz="2000" dirty="0"/>
              <a:t>Add the start node to PQ with priority 0</a:t>
            </a:r>
          </a:p>
          <a:p>
            <a:r>
              <a:rPr lang="en-US" sz="2000" dirty="0"/>
              <a:t>Mark start as “seen”</a:t>
            </a:r>
          </a:p>
          <a:p>
            <a:r>
              <a:rPr lang="en-US" sz="2000" dirty="0"/>
              <a:t>While the PQ is not empty:</a:t>
            </a:r>
          </a:p>
          <a:p>
            <a:r>
              <a:rPr lang="en-US" sz="2000" dirty="0"/>
              <a:t>    </a:t>
            </a:r>
            <a:r>
              <a:rPr lang="en-US" sz="2000" dirty="0" err="1"/>
              <a:t>curr</a:t>
            </a:r>
            <a:r>
              <a:rPr lang="en-US" sz="2000" dirty="0"/>
              <a:t> = </a:t>
            </a:r>
            <a:r>
              <a:rPr lang="en-US" sz="2000" dirty="0" err="1"/>
              <a:t>PQ.extract</a:t>
            </a:r>
            <a:r>
              <a:rPr lang="en-US" sz="2000" dirty="0"/>
              <a:t>()</a:t>
            </a:r>
          </a:p>
          <a:p>
            <a:r>
              <a:rPr lang="en-US" sz="2000" dirty="0"/>
              <a:t>    mark </a:t>
            </a:r>
            <a:r>
              <a:rPr lang="en-US" sz="2000" dirty="0" err="1"/>
              <a:t>curr</a:t>
            </a:r>
            <a:r>
              <a:rPr lang="en-US" sz="2000" dirty="0"/>
              <a:t> as “done”</a:t>
            </a:r>
          </a:p>
          <a:p>
            <a:r>
              <a:rPr lang="en-US" sz="2000" dirty="0"/>
              <a:t>    add the edge (previous of </a:t>
            </a:r>
            <a:r>
              <a:rPr lang="en-US" sz="2000" dirty="0" err="1"/>
              <a:t>curr</a:t>
            </a:r>
            <a:r>
              <a:rPr lang="en-US" sz="2000" dirty="0"/>
              <a:t>, </a:t>
            </a:r>
            <a:r>
              <a:rPr lang="en-US" sz="2000" dirty="0" err="1"/>
              <a:t>curr</a:t>
            </a:r>
            <a:r>
              <a:rPr lang="en-US" sz="2000" dirty="0"/>
              <a:t>) to the spanning tree</a:t>
            </a:r>
          </a:p>
          <a:p>
            <a:r>
              <a:rPr lang="en-US" sz="2000" dirty="0"/>
              <a:t>    for each neighbor v of </a:t>
            </a:r>
            <a:r>
              <a:rPr lang="en-US" sz="2000" dirty="0" err="1"/>
              <a:t>curr</a:t>
            </a:r>
            <a:r>
              <a:rPr lang="en-US" sz="2000" dirty="0"/>
              <a:t>:</a:t>
            </a:r>
          </a:p>
          <a:p>
            <a:r>
              <a:rPr lang="en-US" sz="2000" dirty="0"/>
              <a:t>        d = distance to </a:t>
            </a:r>
            <a:r>
              <a:rPr lang="en-US" sz="2000" dirty="0" err="1"/>
              <a:t>curr</a:t>
            </a:r>
            <a:r>
              <a:rPr lang="en-US" sz="2000" dirty="0"/>
              <a:t> + weight of (</a:t>
            </a:r>
            <a:r>
              <a:rPr lang="en-US" sz="2000" dirty="0" err="1"/>
              <a:t>curr,v</a:t>
            </a:r>
            <a:r>
              <a:rPr lang="en-US" sz="2000" dirty="0"/>
              <a:t>)</a:t>
            </a:r>
          </a:p>
          <a:p>
            <a:r>
              <a:rPr lang="en-US" sz="2000" dirty="0"/>
              <a:t>        if v is not “seen”:</a:t>
            </a:r>
          </a:p>
          <a:p>
            <a:r>
              <a:rPr lang="en-US" sz="2000" dirty="0"/>
              <a:t>            mark v as “seen”</a:t>
            </a:r>
          </a:p>
          <a:p>
            <a:r>
              <a:rPr lang="en-US" sz="2000" dirty="0"/>
              <a:t>            distance to v = d</a:t>
            </a:r>
          </a:p>
          <a:p>
            <a:r>
              <a:rPr lang="en-US" sz="2000" dirty="0"/>
              <a:t>            previous of v = </a:t>
            </a:r>
            <a:r>
              <a:rPr lang="en-US" sz="2000" dirty="0" err="1"/>
              <a:t>curr</a:t>
            </a:r>
            <a:endParaRPr lang="en-US" sz="2000" dirty="0"/>
          </a:p>
          <a:p>
            <a:r>
              <a:rPr lang="en-US" sz="2000" dirty="0"/>
              <a:t>            </a:t>
            </a:r>
            <a:r>
              <a:rPr lang="en-US" sz="2000" dirty="0" err="1"/>
              <a:t>PQ.add</a:t>
            </a:r>
            <a:r>
              <a:rPr lang="en-US" sz="2000" dirty="0"/>
              <a:t>(v, d);</a:t>
            </a:r>
          </a:p>
          <a:p>
            <a:r>
              <a:rPr lang="en-US" sz="2000" dirty="0"/>
              <a:t>        if v is not “done” &amp;&amp; d &lt; distance to v:</a:t>
            </a:r>
          </a:p>
          <a:p>
            <a:r>
              <a:rPr lang="en-US" sz="2000" dirty="0"/>
              <a:t>            distance to v = d</a:t>
            </a:r>
          </a:p>
          <a:p>
            <a:r>
              <a:rPr lang="en-US" sz="2000" dirty="0"/>
              <a:t>            previous of v = </a:t>
            </a:r>
            <a:r>
              <a:rPr lang="en-US" sz="2000" dirty="0" err="1"/>
              <a:t>curr</a:t>
            </a:r>
            <a:endParaRPr lang="en-US" sz="2000" dirty="0"/>
          </a:p>
          <a:p>
            <a:r>
              <a:rPr lang="en-US" sz="2000" dirty="0"/>
              <a:t>            </a:t>
            </a:r>
            <a:r>
              <a:rPr lang="en-US" sz="2000" dirty="0" err="1"/>
              <a:t>PQ.decreaseKey</a:t>
            </a:r>
            <a:r>
              <a:rPr lang="en-US" sz="2000" dirty="0"/>
              <a:t>(v, d)</a:t>
            </a:r>
          </a:p>
          <a:p>
            <a:r>
              <a:rPr lang="en-US" sz="2000" dirty="0"/>
              <a:t>Return the spanning tree</a:t>
            </a:r>
          </a:p>
        </p:txBody>
      </p:sp>
    </p:spTree>
    <p:extLst>
      <p:ext uri="{BB962C8B-B14F-4D97-AF65-F5344CB8AC3E}">
        <p14:creationId xmlns:p14="http://schemas.microsoft.com/office/powerpoint/2010/main" val="3256717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2F2B6-E911-8AC4-E6C2-F5C5D61704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8C9725-5009-BCD0-D0FD-EF0FA5066E19}"/>
              </a:ext>
            </a:extLst>
          </p:cNvPr>
          <p:cNvSpPr>
            <a:spLocks noGrp="1"/>
          </p:cNvSpPr>
          <p:nvPr>
            <p:ph type="title"/>
          </p:nvPr>
        </p:nvSpPr>
        <p:spPr>
          <a:xfrm>
            <a:off x="609600" y="-198120"/>
            <a:ext cx="10972800" cy="1143000"/>
          </a:xfrm>
        </p:spPr>
        <p:txBody>
          <a:bodyPr>
            <a:normAutofit/>
          </a:bodyPr>
          <a:lstStyle/>
          <a:p>
            <a:r>
              <a:rPr lang="en-US" dirty="0"/>
              <a:t>Prim’s Algorithm</a:t>
            </a:r>
          </a:p>
        </p:txBody>
      </p:sp>
      <p:sp>
        <p:nvSpPr>
          <p:cNvPr id="4" name="Slide Number Placeholder 3">
            <a:extLst>
              <a:ext uri="{FF2B5EF4-FFF2-40B4-BE49-F238E27FC236}">
                <a16:creationId xmlns:a16="http://schemas.microsoft.com/office/drawing/2014/main" id="{721E9D79-D609-3D43-2D0C-9201505D6D9F}"/>
              </a:ext>
            </a:extLst>
          </p:cNvPr>
          <p:cNvSpPr>
            <a:spLocks noGrp="1"/>
          </p:cNvSpPr>
          <p:nvPr>
            <p:ph type="sldNum" sz="quarter" idx="12"/>
          </p:nvPr>
        </p:nvSpPr>
        <p:spPr/>
        <p:txBody>
          <a:bodyPr/>
          <a:lstStyle/>
          <a:p>
            <a:fld id="{86BADE50-950A-4D58-BFB2-FA2C6A8B385D}" type="slidenum">
              <a:rPr lang="en-US" smtClean="0"/>
              <a:t>12</a:t>
            </a:fld>
            <a:endParaRPr lang="en-US"/>
          </a:p>
        </p:txBody>
      </p:sp>
      <p:grpSp>
        <p:nvGrpSpPr>
          <p:cNvPr id="3" name="Group 2">
            <a:extLst>
              <a:ext uri="{FF2B5EF4-FFF2-40B4-BE49-F238E27FC236}">
                <a16:creationId xmlns:a16="http://schemas.microsoft.com/office/drawing/2014/main" id="{ABA253AE-7449-FAB9-3C14-D35D03327A64}"/>
              </a:ext>
            </a:extLst>
          </p:cNvPr>
          <p:cNvGrpSpPr/>
          <p:nvPr/>
        </p:nvGrpSpPr>
        <p:grpSpPr>
          <a:xfrm>
            <a:off x="7300033" y="434999"/>
            <a:ext cx="4600060" cy="2787240"/>
            <a:chOff x="0" y="2862182"/>
            <a:chExt cx="7044346" cy="4268266"/>
          </a:xfrm>
        </p:grpSpPr>
        <p:cxnSp>
          <p:nvCxnSpPr>
            <p:cNvPr id="5" name="Straight Connector 4">
              <a:extLst>
                <a:ext uri="{FF2B5EF4-FFF2-40B4-BE49-F238E27FC236}">
                  <a16:creationId xmlns:a16="http://schemas.microsoft.com/office/drawing/2014/main" id="{634BBEEB-D42F-4990-4464-2FE480DEF944}"/>
                </a:ext>
              </a:extLst>
            </p:cNvPr>
            <p:cNvCxnSpPr>
              <a:stCxn id="33" idx="7"/>
              <a:endCxn id="34" idx="2"/>
            </p:cNvCxnSpPr>
            <p:nvPr/>
          </p:nvCxnSpPr>
          <p:spPr>
            <a:xfrm flipV="1">
              <a:off x="438102" y="3276727"/>
              <a:ext cx="1492916" cy="96260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082B11-BD72-5482-AAA5-3518090B1491}"/>
                </a:ext>
              </a:extLst>
            </p:cNvPr>
            <p:cNvCxnSpPr>
              <a:stCxn id="34" idx="6"/>
              <a:endCxn id="37" idx="2"/>
            </p:cNvCxnSpPr>
            <p:nvPr/>
          </p:nvCxnSpPr>
          <p:spPr>
            <a:xfrm>
              <a:off x="2444286" y="3276727"/>
              <a:ext cx="1510213" cy="5239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97984F8-9FE9-7F03-A096-7C7F0E7FB4F5}"/>
                </a:ext>
              </a:extLst>
            </p:cNvPr>
            <p:cNvCxnSpPr>
              <a:stCxn id="33" idx="4"/>
              <a:endCxn id="35" idx="1"/>
            </p:cNvCxnSpPr>
            <p:nvPr/>
          </p:nvCxnSpPr>
          <p:spPr>
            <a:xfrm>
              <a:off x="256634" y="4677433"/>
              <a:ext cx="857899" cy="1046257"/>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03ED5C-056A-77F9-3240-002A2038DCF7}"/>
                </a:ext>
              </a:extLst>
            </p:cNvPr>
            <p:cNvCxnSpPr>
              <a:stCxn id="36" idx="3"/>
              <a:endCxn id="35" idx="7"/>
            </p:cNvCxnSpPr>
            <p:nvPr/>
          </p:nvCxnSpPr>
          <p:spPr>
            <a:xfrm flipH="1">
              <a:off x="1477469" y="4930617"/>
              <a:ext cx="1172042" cy="79307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4A43CBF-EDE6-3C7C-AF31-76F32C78B737}"/>
                </a:ext>
              </a:extLst>
            </p:cNvPr>
            <p:cNvCxnSpPr>
              <a:stCxn id="38" idx="2"/>
              <a:endCxn id="35" idx="5"/>
            </p:cNvCxnSpPr>
            <p:nvPr/>
          </p:nvCxnSpPr>
          <p:spPr>
            <a:xfrm flipH="1" flipV="1">
              <a:off x="1477469" y="6086626"/>
              <a:ext cx="1369411" cy="5653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E71EA1-B6A7-7367-C6EF-CA9B97151083}"/>
                </a:ext>
              </a:extLst>
            </p:cNvPr>
            <p:cNvCxnSpPr>
              <a:stCxn id="36" idx="5"/>
              <a:endCxn id="38" idx="0"/>
            </p:cNvCxnSpPr>
            <p:nvPr/>
          </p:nvCxnSpPr>
          <p:spPr>
            <a:xfrm>
              <a:off x="3012447" y="4930617"/>
              <a:ext cx="91067" cy="146468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2A29C2-275D-4AD4-0101-F970C2B21386}"/>
                </a:ext>
              </a:extLst>
            </p:cNvPr>
            <p:cNvCxnSpPr>
              <a:stCxn id="36" idx="7"/>
              <a:endCxn id="37" idx="3"/>
            </p:cNvCxnSpPr>
            <p:nvPr/>
          </p:nvCxnSpPr>
          <p:spPr>
            <a:xfrm flipV="1">
              <a:off x="3012447" y="3510585"/>
              <a:ext cx="1017218" cy="105709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1C6779-A509-5008-6BC8-351109619FDD}"/>
                </a:ext>
              </a:extLst>
            </p:cNvPr>
            <p:cNvCxnSpPr>
              <a:stCxn id="38" idx="6"/>
              <a:endCxn id="39" idx="3"/>
            </p:cNvCxnSpPr>
            <p:nvPr/>
          </p:nvCxnSpPr>
          <p:spPr>
            <a:xfrm flipV="1">
              <a:off x="3360148" y="6576771"/>
              <a:ext cx="1716185" cy="75166"/>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7562459-9AB6-4E0A-B0A6-B5826797740E}"/>
                </a:ext>
              </a:extLst>
            </p:cNvPr>
            <p:cNvCxnSpPr>
              <a:stCxn id="39" idx="1"/>
              <a:endCxn id="37" idx="4"/>
            </p:cNvCxnSpPr>
            <p:nvPr/>
          </p:nvCxnSpPr>
          <p:spPr>
            <a:xfrm flipH="1" flipV="1">
              <a:off x="4211133" y="3585751"/>
              <a:ext cx="865200" cy="2628084"/>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F462442-E820-86CF-53A6-0A07A50E87E0}"/>
                </a:ext>
              </a:extLst>
            </p:cNvPr>
            <p:cNvCxnSpPr>
              <a:stCxn id="41" idx="2"/>
              <a:endCxn id="37" idx="5"/>
            </p:cNvCxnSpPr>
            <p:nvPr/>
          </p:nvCxnSpPr>
          <p:spPr>
            <a:xfrm flipH="1" flipV="1">
              <a:off x="4392601" y="3510585"/>
              <a:ext cx="913997" cy="495205"/>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D182A4-121C-F469-BC80-164721FCFE67}"/>
                </a:ext>
              </a:extLst>
            </p:cNvPr>
            <p:cNvCxnSpPr>
              <a:stCxn id="39" idx="0"/>
              <a:endCxn id="41" idx="3"/>
            </p:cNvCxnSpPr>
            <p:nvPr/>
          </p:nvCxnSpPr>
          <p:spPr>
            <a:xfrm flipV="1">
              <a:off x="5257801" y="4187258"/>
              <a:ext cx="123963" cy="195141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2A61C89-9FD7-2DF2-7592-0284084A0C39}"/>
                </a:ext>
              </a:extLst>
            </p:cNvPr>
            <p:cNvCxnSpPr>
              <a:stCxn id="40" idx="1"/>
              <a:endCxn id="41" idx="5"/>
            </p:cNvCxnSpPr>
            <p:nvPr/>
          </p:nvCxnSpPr>
          <p:spPr>
            <a:xfrm flipH="1" flipV="1">
              <a:off x="5744700" y="4187258"/>
              <a:ext cx="861544" cy="67486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0248E01-FF94-099F-43F2-C9E62CAB1184}"/>
                </a:ext>
              </a:extLst>
            </p:cNvPr>
            <p:cNvCxnSpPr>
              <a:stCxn id="40" idx="3"/>
              <a:endCxn id="39" idx="6"/>
            </p:cNvCxnSpPr>
            <p:nvPr/>
          </p:nvCxnSpPr>
          <p:spPr>
            <a:xfrm flipH="1">
              <a:off x="5514435" y="5225062"/>
              <a:ext cx="1091809" cy="1170241"/>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4445A10-541D-87E4-4EAC-D6057DBB88BC}"/>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19" name="TextBox 18">
              <a:extLst>
                <a:ext uri="{FF2B5EF4-FFF2-40B4-BE49-F238E27FC236}">
                  <a16:creationId xmlns:a16="http://schemas.microsoft.com/office/drawing/2014/main" id="{E12D6C41-BE90-6984-BCAB-9CAF7B573B9D}"/>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0" name="TextBox 19">
              <a:extLst>
                <a:ext uri="{FF2B5EF4-FFF2-40B4-BE49-F238E27FC236}">
                  <a16:creationId xmlns:a16="http://schemas.microsoft.com/office/drawing/2014/main" id="{BE76FD0D-7125-8CD1-450B-4D14D002B944}"/>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1" name="TextBox 20">
              <a:extLst>
                <a:ext uri="{FF2B5EF4-FFF2-40B4-BE49-F238E27FC236}">
                  <a16:creationId xmlns:a16="http://schemas.microsoft.com/office/drawing/2014/main" id="{EC6DF776-22FD-6BA0-F44A-9B20F3E1E239}"/>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2" name="TextBox 21">
              <a:extLst>
                <a:ext uri="{FF2B5EF4-FFF2-40B4-BE49-F238E27FC236}">
                  <a16:creationId xmlns:a16="http://schemas.microsoft.com/office/drawing/2014/main" id="{5F0CC144-CAEE-E010-2EA5-97B0A42D4972}"/>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3" name="TextBox 22">
              <a:extLst>
                <a:ext uri="{FF2B5EF4-FFF2-40B4-BE49-F238E27FC236}">
                  <a16:creationId xmlns:a16="http://schemas.microsoft.com/office/drawing/2014/main" id="{A50CC49B-B843-58B2-4928-ADE1020A5FC7}"/>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4" name="TextBox 23">
              <a:extLst>
                <a:ext uri="{FF2B5EF4-FFF2-40B4-BE49-F238E27FC236}">
                  <a16:creationId xmlns:a16="http://schemas.microsoft.com/office/drawing/2014/main" id="{DF77FA66-B397-6D38-E8A0-63B0B5F20CA0}"/>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7256408E-B471-B412-DABC-FC24C2DB587F}"/>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54E3C01A-E518-7339-36E5-F6FE9164414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7" name="TextBox 26">
              <a:extLst>
                <a:ext uri="{FF2B5EF4-FFF2-40B4-BE49-F238E27FC236}">
                  <a16:creationId xmlns:a16="http://schemas.microsoft.com/office/drawing/2014/main" id="{709754EE-F58C-979F-12E0-81091A1B21E9}"/>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AD7FEE29-F0BB-71C5-1EB9-E6DA93E30299}"/>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29" name="TextBox 28">
              <a:extLst>
                <a:ext uri="{FF2B5EF4-FFF2-40B4-BE49-F238E27FC236}">
                  <a16:creationId xmlns:a16="http://schemas.microsoft.com/office/drawing/2014/main" id="{20A90759-165E-8371-F4C1-B2BF95799263}"/>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0" name="TextBox 29">
              <a:extLst>
                <a:ext uri="{FF2B5EF4-FFF2-40B4-BE49-F238E27FC236}">
                  <a16:creationId xmlns:a16="http://schemas.microsoft.com/office/drawing/2014/main" id="{66985C5F-C30F-CC93-7765-A9DA58DE51A4}"/>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1" name="Straight Connector 30">
              <a:extLst>
                <a:ext uri="{FF2B5EF4-FFF2-40B4-BE49-F238E27FC236}">
                  <a16:creationId xmlns:a16="http://schemas.microsoft.com/office/drawing/2014/main" id="{A40ABF01-778F-E7CE-8275-962C780BA75D}"/>
                </a:ext>
              </a:extLst>
            </p:cNvPr>
            <p:cNvCxnSpPr>
              <a:stCxn id="34" idx="4"/>
              <a:endCxn id="35" idx="0"/>
            </p:cNvCxnSpPr>
            <p:nvPr/>
          </p:nvCxnSpPr>
          <p:spPr>
            <a:xfrm flipH="1">
              <a:off x="1296001" y="3533361"/>
              <a:ext cx="891651" cy="2115163"/>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AD59429-1311-DD86-71EE-23F015713A32}"/>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3" name="Oval 32">
              <a:extLst>
                <a:ext uri="{FF2B5EF4-FFF2-40B4-BE49-F238E27FC236}">
                  <a16:creationId xmlns:a16="http://schemas.microsoft.com/office/drawing/2014/main" id="{0D5162D0-ACFD-A74C-29C2-D5EBDE5D814D}"/>
                </a:ext>
              </a:extLst>
            </p:cNvPr>
            <p:cNvSpPr/>
            <p:nvPr/>
          </p:nvSpPr>
          <p:spPr>
            <a:xfrm>
              <a:off x="0" y="4164165"/>
              <a:ext cx="513268" cy="513268"/>
            </a:xfrm>
            <a:prstGeom prst="ellipse">
              <a:avLst/>
            </a:prstGeom>
            <a:solidFill>
              <a:srgbClr val="FF0000"/>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34" name="Oval 33">
              <a:extLst>
                <a:ext uri="{FF2B5EF4-FFF2-40B4-BE49-F238E27FC236}">
                  <a16:creationId xmlns:a16="http://schemas.microsoft.com/office/drawing/2014/main" id="{50E7F335-B379-17F2-920E-9D2162C62B83}"/>
                </a:ext>
              </a:extLst>
            </p:cNvPr>
            <p:cNvSpPr/>
            <p:nvPr/>
          </p:nvSpPr>
          <p:spPr>
            <a:xfrm>
              <a:off x="1931018" y="302009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35" name="Oval 34">
              <a:extLst>
                <a:ext uri="{FF2B5EF4-FFF2-40B4-BE49-F238E27FC236}">
                  <a16:creationId xmlns:a16="http://schemas.microsoft.com/office/drawing/2014/main" id="{41D93219-8B72-A2B7-4821-D9B4743CEC45}"/>
                </a:ext>
              </a:extLst>
            </p:cNvPr>
            <p:cNvSpPr/>
            <p:nvPr/>
          </p:nvSpPr>
          <p:spPr>
            <a:xfrm>
              <a:off x="1039367" y="5648524"/>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6" name="Oval 35">
              <a:extLst>
                <a:ext uri="{FF2B5EF4-FFF2-40B4-BE49-F238E27FC236}">
                  <a16:creationId xmlns:a16="http://schemas.microsoft.com/office/drawing/2014/main" id="{40114479-37F8-BB39-88E2-80F7AC75AD5D}"/>
                </a:ext>
              </a:extLst>
            </p:cNvPr>
            <p:cNvSpPr/>
            <p:nvPr/>
          </p:nvSpPr>
          <p:spPr>
            <a:xfrm>
              <a:off x="2574345" y="4492515"/>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7" name="Oval 36">
              <a:extLst>
                <a:ext uri="{FF2B5EF4-FFF2-40B4-BE49-F238E27FC236}">
                  <a16:creationId xmlns:a16="http://schemas.microsoft.com/office/drawing/2014/main" id="{304D8C8A-7A1D-6AB2-EC38-7F5F8BF2844D}"/>
                </a:ext>
              </a:extLst>
            </p:cNvPr>
            <p:cNvSpPr/>
            <p:nvPr/>
          </p:nvSpPr>
          <p:spPr>
            <a:xfrm>
              <a:off x="3954499" y="307248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8" name="Oval 37">
              <a:extLst>
                <a:ext uri="{FF2B5EF4-FFF2-40B4-BE49-F238E27FC236}">
                  <a16:creationId xmlns:a16="http://schemas.microsoft.com/office/drawing/2014/main" id="{B8FBFF4B-6404-2153-8FD0-67DC37EEF7CE}"/>
                </a:ext>
              </a:extLst>
            </p:cNvPr>
            <p:cNvSpPr/>
            <p:nvPr/>
          </p:nvSpPr>
          <p:spPr>
            <a:xfrm>
              <a:off x="2846880" y="6395303"/>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Oval 38">
              <a:extLst>
                <a:ext uri="{FF2B5EF4-FFF2-40B4-BE49-F238E27FC236}">
                  <a16:creationId xmlns:a16="http://schemas.microsoft.com/office/drawing/2014/main" id="{0F09029D-DBB1-AE11-9C17-302A1A033CC7}"/>
                </a:ext>
              </a:extLst>
            </p:cNvPr>
            <p:cNvSpPr/>
            <p:nvPr/>
          </p:nvSpPr>
          <p:spPr>
            <a:xfrm>
              <a:off x="5001167" y="6138669"/>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40" name="Oval 39">
              <a:extLst>
                <a:ext uri="{FF2B5EF4-FFF2-40B4-BE49-F238E27FC236}">
                  <a16:creationId xmlns:a16="http://schemas.microsoft.com/office/drawing/2014/main" id="{09A38885-B8D9-A62C-AECE-E9987C566B90}"/>
                </a:ext>
              </a:extLst>
            </p:cNvPr>
            <p:cNvSpPr/>
            <p:nvPr/>
          </p:nvSpPr>
          <p:spPr>
            <a:xfrm>
              <a:off x="6531078" y="4786960"/>
              <a:ext cx="513268" cy="513268"/>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41" name="Oval 40">
              <a:extLst>
                <a:ext uri="{FF2B5EF4-FFF2-40B4-BE49-F238E27FC236}">
                  <a16:creationId xmlns:a16="http://schemas.microsoft.com/office/drawing/2014/main" id="{ED252027-A702-199B-9ABF-6122EF9C4F8E}"/>
                </a:ext>
              </a:extLst>
            </p:cNvPr>
            <p:cNvSpPr/>
            <p:nvPr/>
          </p:nvSpPr>
          <p:spPr>
            <a:xfrm>
              <a:off x="5306598" y="3749156"/>
              <a:ext cx="513268" cy="5132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grpSp>
      <p:sp>
        <p:nvSpPr>
          <p:cNvPr id="43" name="TextBox 42">
            <a:extLst>
              <a:ext uri="{FF2B5EF4-FFF2-40B4-BE49-F238E27FC236}">
                <a16:creationId xmlns:a16="http://schemas.microsoft.com/office/drawing/2014/main" id="{C8D35DA3-4696-FC62-3C1D-9E261A57FBC5}"/>
              </a:ext>
            </a:extLst>
          </p:cNvPr>
          <p:cNvSpPr txBox="1"/>
          <p:nvPr/>
        </p:nvSpPr>
        <p:spPr>
          <a:xfrm>
            <a:off x="524257" y="781387"/>
            <a:ext cx="6572343" cy="5940088"/>
          </a:xfrm>
          <a:prstGeom prst="rect">
            <a:avLst/>
          </a:prstGeom>
          <a:noFill/>
        </p:spPr>
        <p:txBody>
          <a:bodyPr wrap="square" rtlCol="0">
            <a:spAutoFit/>
          </a:bodyPr>
          <a:lstStyle/>
          <a:p>
            <a:r>
              <a:rPr lang="en-US" sz="2000" dirty="0"/>
              <a:t>Distance to start = 0</a:t>
            </a:r>
          </a:p>
          <a:p>
            <a:r>
              <a:rPr lang="en-US" sz="2000" dirty="0"/>
              <a:t>Add the start node to PQ with priority 0</a:t>
            </a:r>
          </a:p>
          <a:p>
            <a:r>
              <a:rPr lang="en-US" sz="2000" dirty="0"/>
              <a:t>Mark start as “seen”</a:t>
            </a:r>
          </a:p>
          <a:p>
            <a:r>
              <a:rPr lang="en-US" sz="2000" dirty="0"/>
              <a:t>While the PQ is not empty:</a:t>
            </a:r>
          </a:p>
          <a:p>
            <a:r>
              <a:rPr lang="en-US" sz="2000" dirty="0"/>
              <a:t>    </a:t>
            </a:r>
            <a:r>
              <a:rPr lang="en-US" sz="2000" dirty="0" err="1"/>
              <a:t>curr</a:t>
            </a:r>
            <a:r>
              <a:rPr lang="en-US" sz="2000" dirty="0"/>
              <a:t> = </a:t>
            </a:r>
            <a:r>
              <a:rPr lang="en-US" sz="2000" dirty="0" err="1"/>
              <a:t>PQ.extract</a:t>
            </a:r>
            <a:r>
              <a:rPr lang="en-US" sz="2000" dirty="0"/>
              <a:t>()</a:t>
            </a:r>
          </a:p>
          <a:p>
            <a:r>
              <a:rPr lang="en-US" sz="2000" dirty="0"/>
              <a:t>    mark </a:t>
            </a:r>
            <a:r>
              <a:rPr lang="en-US" sz="2000" dirty="0" err="1"/>
              <a:t>curr</a:t>
            </a:r>
            <a:r>
              <a:rPr lang="en-US" sz="2000" dirty="0"/>
              <a:t> as “done”</a:t>
            </a:r>
          </a:p>
          <a:p>
            <a:r>
              <a:rPr lang="en-US" sz="2000" dirty="0"/>
              <a:t>    add the edge (previous of </a:t>
            </a:r>
            <a:r>
              <a:rPr lang="en-US" sz="2000" dirty="0" err="1"/>
              <a:t>curr</a:t>
            </a:r>
            <a:r>
              <a:rPr lang="en-US" sz="2000" dirty="0"/>
              <a:t>, </a:t>
            </a:r>
            <a:r>
              <a:rPr lang="en-US" sz="2000" dirty="0" err="1"/>
              <a:t>curr</a:t>
            </a:r>
            <a:r>
              <a:rPr lang="en-US" sz="2000" dirty="0"/>
              <a:t>) to the spanning tree</a:t>
            </a:r>
          </a:p>
          <a:p>
            <a:r>
              <a:rPr lang="en-US" sz="2000" dirty="0"/>
              <a:t>    for each neighbor v of </a:t>
            </a:r>
            <a:r>
              <a:rPr lang="en-US" sz="2000" dirty="0" err="1"/>
              <a:t>curr</a:t>
            </a:r>
            <a:r>
              <a:rPr lang="en-US" sz="2000" dirty="0"/>
              <a:t>:</a:t>
            </a:r>
          </a:p>
          <a:p>
            <a:r>
              <a:rPr lang="en-US" sz="2000" dirty="0"/>
              <a:t>        d = weight of (</a:t>
            </a:r>
            <a:r>
              <a:rPr lang="en-US" sz="2000" dirty="0" err="1"/>
              <a:t>curr,v</a:t>
            </a:r>
            <a:r>
              <a:rPr lang="en-US" sz="2000" dirty="0"/>
              <a:t>)</a:t>
            </a:r>
          </a:p>
          <a:p>
            <a:r>
              <a:rPr lang="en-US" sz="2000" dirty="0"/>
              <a:t>        if v is not “seen”:</a:t>
            </a:r>
          </a:p>
          <a:p>
            <a:r>
              <a:rPr lang="en-US" sz="2000" dirty="0"/>
              <a:t>            mark v as “seen”</a:t>
            </a:r>
          </a:p>
          <a:p>
            <a:r>
              <a:rPr lang="en-US" sz="2000" dirty="0"/>
              <a:t>            distance to v = d</a:t>
            </a:r>
          </a:p>
          <a:p>
            <a:r>
              <a:rPr lang="en-US" sz="2000" dirty="0"/>
              <a:t>            previous of v = </a:t>
            </a:r>
            <a:r>
              <a:rPr lang="en-US" sz="2000" dirty="0" err="1"/>
              <a:t>curr</a:t>
            </a:r>
            <a:endParaRPr lang="en-US" sz="2000" dirty="0"/>
          </a:p>
          <a:p>
            <a:r>
              <a:rPr lang="en-US" sz="2000" dirty="0"/>
              <a:t>            </a:t>
            </a:r>
            <a:r>
              <a:rPr lang="en-US" sz="2000" dirty="0" err="1"/>
              <a:t>PQ.add</a:t>
            </a:r>
            <a:r>
              <a:rPr lang="en-US" sz="2000" dirty="0"/>
              <a:t>(v, d);</a:t>
            </a:r>
          </a:p>
          <a:p>
            <a:r>
              <a:rPr lang="en-US" sz="2000" dirty="0"/>
              <a:t>        if v is not “done” &amp;&amp; d &lt; distance to v:</a:t>
            </a:r>
          </a:p>
          <a:p>
            <a:r>
              <a:rPr lang="en-US" sz="2000" dirty="0"/>
              <a:t>            distance to v = d</a:t>
            </a:r>
          </a:p>
          <a:p>
            <a:r>
              <a:rPr lang="en-US" sz="2000" dirty="0"/>
              <a:t>            previous of v = </a:t>
            </a:r>
            <a:r>
              <a:rPr lang="en-US" sz="2000" dirty="0" err="1"/>
              <a:t>curr</a:t>
            </a:r>
            <a:endParaRPr lang="en-US" sz="2000" dirty="0"/>
          </a:p>
          <a:p>
            <a:r>
              <a:rPr lang="en-US" sz="2000" dirty="0"/>
              <a:t>            </a:t>
            </a:r>
            <a:r>
              <a:rPr lang="en-US" sz="2000" dirty="0" err="1"/>
              <a:t>PQ.decreaseKey</a:t>
            </a:r>
            <a:r>
              <a:rPr lang="en-US" sz="2000" dirty="0"/>
              <a:t>(v, d)</a:t>
            </a:r>
          </a:p>
          <a:p>
            <a:r>
              <a:rPr lang="en-US" sz="2000" dirty="0"/>
              <a:t>Return the spanning tree</a:t>
            </a:r>
          </a:p>
        </p:txBody>
      </p:sp>
    </p:spTree>
    <p:extLst>
      <p:ext uri="{BB962C8B-B14F-4D97-AF65-F5344CB8AC3E}">
        <p14:creationId xmlns:p14="http://schemas.microsoft.com/office/powerpoint/2010/main" val="637401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B82F-5885-568B-1066-4E1F37FC2816}"/>
              </a:ext>
            </a:extLst>
          </p:cNvPr>
          <p:cNvSpPr>
            <a:spLocks noGrp="1"/>
          </p:cNvSpPr>
          <p:nvPr>
            <p:ph type="title"/>
          </p:nvPr>
        </p:nvSpPr>
        <p:spPr/>
        <p:txBody>
          <a:bodyPr/>
          <a:lstStyle/>
          <a:p>
            <a:r>
              <a:rPr lang="en-US" dirty="0"/>
              <a:t>Avoiding Decrease Key</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A23939E-BE69-6AE0-B047-10E54D08E711}"/>
                  </a:ext>
                </a:extLst>
              </p:cNvPr>
              <p:cNvSpPr>
                <a:spLocks noGrp="1"/>
              </p:cNvSpPr>
              <p:nvPr>
                <p:ph idx="1"/>
              </p:nvPr>
            </p:nvSpPr>
            <p:spPr/>
            <p:txBody>
              <a:bodyPr>
                <a:normAutofit/>
              </a:bodyPr>
              <a:lstStyle/>
              <a:p>
                <a:r>
                  <a:rPr lang="en-US" dirty="0"/>
                  <a:t>Java’s </a:t>
                </a:r>
                <a:r>
                  <a:rPr lang="en-US" dirty="0" err="1">
                    <a:latin typeface="Consolas" panose="020B0609020204030204" pitchFamily="49" charset="0"/>
                  </a:rPr>
                  <a:t>PriorityQueue</a:t>
                </a:r>
                <a:r>
                  <a:rPr lang="en-US" dirty="0"/>
                  <a:t> interface does not have </a:t>
                </a:r>
                <a:r>
                  <a:rPr lang="en-US" dirty="0" err="1">
                    <a:latin typeface="Consolas" panose="020B0609020204030204" pitchFamily="49" charset="0"/>
                  </a:rPr>
                  <a:t>decreaseKey</a:t>
                </a:r>
                <a:endParaRPr lang="en-US" dirty="0">
                  <a:latin typeface="Consolas" panose="020B0609020204030204" pitchFamily="49" charset="0"/>
                </a:endParaRPr>
              </a:p>
              <a:p>
                <a:r>
                  <a:rPr lang="en-US" dirty="0"/>
                  <a:t>Two strategies to avoid this:</a:t>
                </a:r>
              </a:p>
              <a:p>
                <a:pPr lvl="1"/>
                <a:r>
                  <a:rPr lang="en-US" dirty="0"/>
                  <a:t>Allow copies of nodes to be on the PQ:</a:t>
                </a:r>
              </a:p>
              <a:p>
                <a:pPr lvl="2"/>
                <a:r>
                  <a:rPr lang="en-US" dirty="0"/>
                  <a:t>Every time we would want to decrease the key, instead add the node again, then make sure we skip “done” nodes when extracting.</a:t>
                </a:r>
              </a:p>
              <a:p>
                <a:pPr lvl="1"/>
                <a:r>
                  <a:rPr lang="en-US" dirty="0"/>
                  <a:t>Store edges on the priority queue instead of nodes. </a:t>
                </a:r>
              </a:p>
              <a:p>
                <a:pPr lvl="2"/>
                <a:r>
                  <a:rPr lang="en-US" dirty="0"/>
                  <a:t>If the destination of the edge has already been extracted, ignore that edge. Also avoids keeping track of previous nodes.</a:t>
                </a:r>
              </a:p>
              <a:p>
                <a:r>
                  <a:rPr lang="en-US" dirty="0"/>
                  <a:t>Both change the running time from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𝑉</m:t>
                            </m:r>
                          </m:e>
                        </m:func>
                      </m:e>
                    </m:d>
                  </m:oMath>
                </a14:m>
                <a:r>
                  <a:rPr lang="en-US" dirty="0"/>
                  <a:t> to </a:t>
                </a:r>
                <a14:m>
                  <m:oMath xmlns:m="http://schemas.openxmlformats.org/officeDocument/2006/math">
                    <m:r>
                      <m:rPr>
                        <m:sty m:val="p"/>
                      </m:rPr>
                      <a:rPr lang="en-US" b="0" i="0" smtClean="0">
                        <a:latin typeface="Cambria Math" panose="02040503050406030204" pitchFamily="18" charset="0"/>
                      </a:rPr>
                      <m:t>Θ</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𝐸</m:t>
                            </m:r>
                          </m:e>
                        </m:func>
                      </m:e>
                    </m:d>
                  </m:oMath>
                </a14:m>
                <a:endParaRPr lang="en-US" dirty="0"/>
              </a:p>
              <a:p>
                <a:pPr lvl="1"/>
                <a:r>
                  <a:rPr lang="en-US" dirty="0"/>
                  <a:t>Since the maximum size of the priority queue is </a:t>
                </a:r>
                <a14:m>
                  <m:oMath xmlns:m="http://schemas.openxmlformats.org/officeDocument/2006/math">
                    <m:r>
                      <a:rPr lang="en-US" b="0" i="1" smtClean="0">
                        <a:latin typeface="Cambria Math" panose="02040503050406030204" pitchFamily="18" charset="0"/>
                      </a:rPr>
                      <m:t>𝐸</m:t>
                    </m:r>
                  </m:oMath>
                </a14:m>
                <a:endParaRPr lang="en-US" dirty="0"/>
              </a:p>
              <a:p>
                <a:pPr lvl="1"/>
                <a:r>
                  <a:rPr lang="en-US" dirty="0"/>
                  <a:t>Because </a:t>
                </a: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2</m:t>
                        </m:r>
                      </m:sup>
                    </m:sSup>
                  </m:oMath>
                </a14:m>
                <a:r>
                  <a:rPr lang="en-US" dirty="0"/>
                  <a:t>, the worst case asymptotic running time does not change</a:t>
                </a:r>
              </a:p>
            </p:txBody>
          </p:sp>
        </mc:Choice>
        <mc:Fallback>
          <p:sp>
            <p:nvSpPr>
              <p:cNvPr id="3" name="Content Placeholder 2">
                <a:extLst>
                  <a:ext uri="{FF2B5EF4-FFF2-40B4-BE49-F238E27FC236}">
                    <a16:creationId xmlns:a16="http://schemas.microsoft.com/office/drawing/2014/main" id="{EA23939E-BE69-6AE0-B047-10E54D08E711}"/>
                  </a:ext>
                </a:extLst>
              </p:cNvPr>
              <p:cNvSpPr>
                <a:spLocks noGrp="1" noRot="1" noChangeAspect="1" noMove="1" noResize="1" noEditPoints="1" noAdjustHandles="1" noChangeArrowheads="1" noChangeShapeType="1" noTextEdit="1"/>
              </p:cNvSpPr>
              <p:nvPr>
                <p:ph idx="1"/>
              </p:nvPr>
            </p:nvSpPr>
            <p:spPr>
              <a:blipFill>
                <a:blip r:embed="rId2"/>
                <a:stretch>
                  <a:fillRect l="-1043" t="-2381" b="-1821"/>
                </a:stretch>
              </a:blipFill>
            </p:spPr>
            <p:txBody>
              <a:bodyPr/>
              <a:lstStyle/>
              <a:p>
                <a:r>
                  <a:rPr lang="en-US">
                    <a:noFill/>
                  </a:rPr>
                  <a:t> </a:t>
                </a:r>
              </a:p>
            </p:txBody>
          </p:sp>
        </mc:Fallback>
      </mc:AlternateContent>
    </p:spTree>
    <p:extLst>
      <p:ext uri="{BB962C8B-B14F-4D97-AF65-F5344CB8AC3E}">
        <p14:creationId xmlns:p14="http://schemas.microsoft.com/office/powerpoint/2010/main" val="32499748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14778-2718-564F-2FA1-1E9AC1827C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F72579-663A-3D5E-F455-8EC5C0F373E8}"/>
              </a:ext>
            </a:extLst>
          </p:cNvPr>
          <p:cNvSpPr>
            <a:spLocks noGrp="1"/>
          </p:cNvSpPr>
          <p:nvPr>
            <p:ph type="title"/>
          </p:nvPr>
        </p:nvSpPr>
        <p:spPr>
          <a:xfrm>
            <a:off x="609600" y="-198120"/>
            <a:ext cx="10972800" cy="1143000"/>
          </a:xfrm>
        </p:spPr>
        <p:txBody>
          <a:bodyPr>
            <a:normAutofit/>
          </a:bodyPr>
          <a:lstStyle/>
          <a:p>
            <a:r>
              <a:rPr lang="en-US" dirty="0"/>
              <a:t>Prim’s Algorithm – Original Recipe</a:t>
            </a:r>
          </a:p>
        </p:txBody>
      </p:sp>
      <p:sp>
        <p:nvSpPr>
          <p:cNvPr id="4" name="Slide Number Placeholder 3">
            <a:extLst>
              <a:ext uri="{FF2B5EF4-FFF2-40B4-BE49-F238E27FC236}">
                <a16:creationId xmlns:a16="http://schemas.microsoft.com/office/drawing/2014/main" id="{BCDE8714-4EB5-2A27-84C1-BDF9ADFF3D2D}"/>
              </a:ext>
            </a:extLst>
          </p:cNvPr>
          <p:cNvSpPr>
            <a:spLocks noGrp="1"/>
          </p:cNvSpPr>
          <p:nvPr>
            <p:ph type="sldNum" sz="quarter" idx="12"/>
          </p:nvPr>
        </p:nvSpPr>
        <p:spPr/>
        <p:txBody>
          <a:bodyPr/>
          <a:lstStyle/>
          <a:p>
            <a:fld id="{86BADE50-950A-4D58-BFB2-FA2C6A8B385D}" type="slidenum">
              <a:rPr lang="en-US" smtClean="0"/>
              <a:t>14</a:t>
            </a:fld>
            <a:endParaRPr lang="en-US"/>
          </a:p>
        </p:txBody>
      </p:sp>
      <p:sp>
        <p:nvSpPr>
          <p:cNvPr id="43" name="TextBox 42">
            <a:extLst>
              <a:ext uri="{FF2B5EF4-FFF2-40B4-BE49-F238E27FC236}">
                <a16:creationId xmlns:a16="http://schemas.microsoft.com/office/drawing/2014/main" id="{86022BA4-0035-46FA-EF75-7DF5D61A02E6}"/>
              </a:ext>
            </a:extLst>
          </p:cNvPr>
          <p:cNvSpPr txBox="1"/>
          <p:nvPr/>
        </p:nvSpPr>
        <p:spPr>
          <a:xfrm>
            <a:off x="524257" y="781387"/>
            <a:ext cx="6572343" cy="5940088"/>
          </a:xfrm>
          <a:prstGeom prst="rect">
            <a:avLst/>
          </a:prstGeom>
          <a:noFill/>
        </p:spPr>
        <p:txBody>
          <a:bodyPr wrap="square" rtlCol="0">
            <a:spAutoFit/>
          </a:bodyPr>
          <a:lstStyle/>
          <a:p>
            <a:r>
              <a:rPr lang="en-US" sz="2000" dirty="0"/>
              <a:t>Distance to start = 0</a:t>
            </a:r>
          </a:p>
          <a:p>
            <a:r>
              <a:rPr lang="en-US" sz="2000" dirty="0"/>
              <a:t>Add the start node to PQ with priority 0</a:t>
            </a:r>
          </a:p>
          <a:p>
            <a:r>
              <a:rPr lang="en-US" sz="2000" dirty="0"/>
              <a:t>Mark start as “seen”</a:t>
            </a:r>
          </a:p>
          <a:p>
            <a:r>
              <a:rPr lang="en-US" sz="2000" dirty="0"/>
              <a:t>While the PQ is not empty:</a:t>
            </a:r>
          </a:p>
          <a:p>
            <a:r>
              <a:rPr lang="en-US" sz="2000" dirty="0"/>
              <a:t>    </a:t>
            </a:r>
            <a:r>
              <a:rPr lang="en-US" sz="2000" dirty="0" err="1"/>
              <a:t>curr</a:t>
            </a:r>
            <a:r>
              <a:rPr lang="en-US" sz="2000" dirty="0"/>
              <a:t> = </a:t>
            </a:r>
            <a:r>
              <a:rPr lang="en-US" sz="2000" dirty="0" err="1"/>
              <a:t>PQ.extract</a:t>
            </a:r>
            <a:r>
              <a:rPr lang="en-US" sz="2000" dirty="0"/>
              <a:t>()</a:t>
            </a:r>
          </a:p>
          <a:p>
            <a:r>
              <a:rPr lang="en-US" sz="2000" dirty="0"/>
              <a:t>    mark </a:t>
            </a:r>
            <a:r>
              <a:rPr lang="en-US" sz="2000" dirty="0" err="1"/>
              <a:t>curr</a:t>
            </a:r>
            <a:r>
              <a:rPr lang="en-US" sz="2000" dirty="0"/>
              <a:t> as “done”</a:t>
            </a:r>
          </a:p>
          <a:p>
            <a:r>
              <a:rPr lang="en-US" sz="2000" dirty="0"/>
              <a:t>    add the edge (previous of </a:t>
            </a:r>
            <a:r>
              <a:rPr lang="en-US" sz="2000" dirty="0" err="1"/>
              <a:t>curr</a:t>
            </a:r>
            <a:r>
              <a:rPr lang="en-US" sz="2000" dirty="0"/>
              <a:t>, </a:t>
            </a:r>
            <a:r>
              <a:rPr lang="en-US" sz="2000" dirty="0" err="1"/>
              <a:t>curr</a:t>
            </a:r>
            <a:r>
              <a:rPr lang="en-US" sz="2000" dirty="0"/>
              <a:t>) to the spanning tree</a:t>
            </a:r>
          </a:p>
          <a:p>
            <a:r>
              <a:rPr lang="en-US" sz="2000" dirty="0"/>
              <a:t>    for each neighbor v of </a:t>
            </a:r>
            <a:r>
              <a:rPr lang="en-US" sz="2000" dirty="0" err="1"/>
              <a:t>curr</a:t>
            </a:r>
            <a:r>
              <a:rPr lang="en-US" sz="2000" dirty="0"/>
              <a:t>:</a:t>
            </a:r>
          </a:p>
          <a:p>
            <a:r>
              <a:rPr lang="en-US" sz="2000" dirty="0"/>
              <a:t>        d = weight of (</a:t>
            </a:r>
            <a:r>
              <a:rPr lang="en-US" sz="2000" dirty="0" err="1"/>
              <a:t>curr,v</a:t>
            </a:r>
            <a:r>
              <a:rPr lang="en-US" sz="2000" dirty="0"/>
              <a:t>)</a:t>
            </a:r>
          </a:p>
          <a:p>
            <a:r>
              <a:rPr lang="en-US" sz="2000" dirty="0"/>
              <a:t>        if v is not “seen”:</a:t>
            </a:r>
          </a:p>
          <a:p>
            <a:r>
              <a:rPr lang="en-US" sz="2000" dirty="0"/>
              <a:t>            mark v as “seen”</a:t>
            </a:r>
          </a:p>
          <a:p>
            <a:r>
              <a:rPr lang="en-US" sz="2000" dirty="0"/>
              <a:t>            distance to v = d</a:t>
            </a:r>
          </a:p>
          <a:p>
            <a:r>
              <a:rPr lang="en-US" sz="2000" dirty="0"/>
              <a:t>            previous of v = </a:t>
            </a:r>
            <a:r>
              <a:rPr lang="en-US" sz="2000" dirty="0" err="1"/>
              <a:t>curr</a:t>
            </a:r>
            <a:endParaRPr lang="en-US" sz="2000" dirty="0"/>
          </a:p>
          <a:p>
            <a:r>
              <a:rPr lang="en-US" sz="2000" dirty="0"/>
              <a:t>            </a:t>
            </a:r>
            <a:r>
              <a:rPr lang="en-US" sz="2000" dirty="0" err="1"/>
              <a:t>PQ.add</a:t>
            </a:r>
            <a:r>
              <a:rPr lang="en-US" sz="2000" dirty="0"/>
              <a:t>(v, d);</a:t>
            </a:r>
          </a:p>
          <a:p>
            <a:r>
              <a:rPr lang="en-US" sz="2000" dirty="0"/>
              <a:t>        if v is not “done” &amp;&amp; d &lt; distance to v:</a:t>
            </a:r>
          </a:p>
          <a:p>
            <a:r>
              <a:rPr lang="en-US" sz="2000" dirty="0"/>
              <a:t>            distance to v = d</a:t>
            </a:r>
          </a:p>
          <a:p>
            <a:r>
              <a:rPr lang="en-US" sz="2000" dirty="0"/>
              <a:t>            previous of v = </a:t>
            </a:r>
            <a:r>
              <a:rPr lang="en-US" sz="2000" dirty="0" err="1"/>
              <a:t>curr</a:t>
            </a:r>
            <a:endParaRPr lang="en-US" sz="2000" dirty="0"/>
          </a:p>
          <a:p>
            <a:r>
              <a:rPr lang="en-US" sz="2000" dirty="0"/>
              <a:t>            </a:t>
            </a:r>
            <a:r>
              <a:rPr lang="en-US" sz="2000" dirty="0" err="1"/>
              <a:t>PQ.decreaseKey</a:t>
            </a:r>
            <a:r>
              <a:rPr lang="en-US" sz="2000" dirty="0"/>
              <a:t>(v, d)</a:t>
            </a:r>
          </a:p>
          <a:p>
            <a:r>
              <a:rPr lang="en-US" sz="2000" dirty="0"/>
              <a:t>Return the spanning tree</a:t>
            </a:r>
          </a:p>
        </p:txBody>
      </p:sp>
    </p:spTree>
    <p:extLst>
      <p:ext uri="{BB962C8B-B14F-4D97-AF65-F5344CB8AC3E}">
        <p14:creationId xmlns:p14="http://schemas.microsoft.com/office/powerpoint/2010/main" val="3500998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15886-B435-B1C3-5229-DAF9B69A8A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B4C04D-1A07-8F44-4184-31A06266BF98}"/>
              </a:ext>
            </a:extLst>
          </p:cNvPr>
          <p:cNvSpPr>
            <a:spLocks noGrp="1"/>
          </p:cNvSpPr>
          <p:nvPr>
            <p:ph type="title"/>
          </p:nvPr>
        </p:nvSpPr>
        <p:spPr>
          <a:xfrm>
            <a:off x="609600" y="-198120"/>
            <a:ext cx="10972800" cy="1143000"/>
          </a:xfrm>
        </p:spPr>
        <p:txBody>
          <a:bodyPr>
            <a:normAutofit/>
          </a:bodyPr>
          <a:lstStyle/>
          <a:p>
            <a:r>
              <a:rPr lang="en-US" dirty="0"/>
              <a:t>Prim’s Algorithm – Duplicate Nodes on the PQ</a:t>
            </a:r>
          </a:p>
        </p:txBody>
      </p:sp>
      <p:sp>
        <p:nvSpPr>
          <p:cNvPr id="4" name="Slide Number Placeholder 3">
            <a:extLst>
              <a:ext uri="{FF2B5EF4-FFF2-40B4-BE49-F238E27FC236}">
                <a16:creationId xmlns:a16="http://schemas.microsoft.com/office/drawing/2014/main" id="{068F7CE0-8871-A9B6-7ADD-AAFE9F422028}"/>
              </a:ext>
            </a:extLst>
          </p:cNvPr>
          <p:cNvSpPr>
            <a:spLocks noGrp="1"/>
          </p:cNvSpPr>
          <p:nvPr>
            <p:ph type="sldNum" sz="quarter" idx="12"/>
          </p:nvPr>
        </p:nvSpPr>
        <p:spPr/>
        <p:txBody>
          <a:bodyPr/>
          <a:lstStyle/>
          <a:p>
            <a:fld id="{86BADE50-950A-4D58-BFB2-FA2C6A8B385D}" type="slidenum">
              <a:rPr lang="en-US" smtClean="0"/>
              <a:t>15</a:t>
            </a:fld>
            <a:endParaRPr lang="en-US"/>
          </a:p>
        </p:txBody>
      </p:sp>
      <p:sp>
        <p:nvSpPr>
          <p:cNvPr id="43" name="TextBox 42">
            <a:extLst>
              <a:ext uri="{FF2B5EF4-FFF2-40B4-BE49-F238E27FC236}">
                <a16:creationId xmlns:a16="http://schemas.microsoft.com/office/drawing/2014/main" id="{0E962202-3295-86E4-6880-FF78CC91E046}"/>
              </a:ext>
            </a:extLst>
          </p:cNvPr>
          <p:cNvSpPr txBox="1"/>
          <p:nvPr/>
        </p:nvSpPr>
        <p:spPr>
          <a:xfrm>
            <a:off x="524257" y="642847"/>
            <a:ext cx="6572343" cy="6247864"/>
          </a:xfrm>
          <a:prstGeom prst="rect">
            <a:avLst/>
          </a:prstGeom>
          <a:noFill/>
        </p:spPr>
        <p:txBody>
          <a:bodyPr wrap="square" rtlCol="0">
            <a:spAutoFit/>
          </a:bodyPr>
          <a:lstStyle/>
          <a:p>
            <a:r>
              <a:rPr lang="en-US" sz="2000" dirty="0"/>
              <a:t>Distance to start = 0</a:t>
            </a:r>
          </a:p>
          <a:p>
            <a:r>
              <a:rPr lang="en-US" sz="2000" dirty="0"/>
              <a:t>Add the start node to PQ with priority 0</a:t>
            </a:r>
          </a:p>
          <a:p>
            <a:r>
              <a:rPr lang="en-US" sz="2000" dirty="0"/>
              <a:t>Mark start as “seen”</a:t>
            </a:r>
          </a:p>
          <a:p>
            <a:r>
              <a:rPr lang="en-US" sz="2000" dirty="0"/>
              <a:t>While the PQ is not empty:</a:t>
            </a:r>
          </a:p>
          <a:p>
            <a:r>
              <a:rPr lang="en-US" sz="2000" dirty="0"/>
              <a:t>    </a:t>
            </a:r>
            <a:r>
              <a:rPr lang="en-US" sz="2000" dirty="0" err="1"/>
              <a:t>curr</a:t>
            </a:r>
            <a:r>
              <a:rPr lang="en-US" sz="2000" dirty="0"/>
              <a:t> = </a:t>
            </a:r>
            <a:r>
              <a:rPr lang="en-US" sz="2000" dirty="0" err="1"/>
              <a:t>PQ.extract</a:t>
            </a:r>
            <a:r>
              <a:rPr lang="en-US" sz="2000" dirty="0"/>
              <a:t>()</a:t>
            </a:r>
          </a:p>
          <a:p>
            <a:r>
              <a:rPr lang="en-US" sz="2000" dirty="0"/>
              <a:t>    </a:t>
            </a:r>
            <a:r>
              <a:rPr lang="en-US" sz="2000" b="1" dirty="0"/>
              <a:t>if(</a:t>
            </a:r>
            <a:r>
              <a:rPr lang="en-US" sz="2000" b="1" dirty="0" err="1"/>
              <a:t>curr</a:t>
            </a:r>
            <a:r>
              <a:rPr lang="en-US" sz="2000" b="1" dirty="0"/>
              <a:t> is “done”) then continue</a:t>
            </a:r>
          </a:p>
          <a:p>
            <a:r>
              <a:rPr lang="en-US" sz="2000" dirty="0"/>
              <a:t>    mark </a:t>
            </a:r>
            <a:r>
              <a:rPr lang="en-US" sz="2000" dirty="0" err="1"/>
              <a:t>curr</a:t>
            </a:r>
            <a:r>
              <a:rPr lang="en-US" sz="2000" dirty="0"/>
              <a:t> as “done”</a:t>
            </a:r>
          </a:p>
          <a:p>
            <a:r>
              <a:rPr lang="en-US" sz="2000" dirty="0"/>
              <a:t>    add the edge (previous of </a:t>
            </a:r>
            <a:r>
              <a:rPr lang="en-US" sz="2000" dirty="0" err="1"/>
              <a:t>curr</a:t>
            </a:r>
            <a:r>
              <a:rPr lang="en-US" sz="2000" dirty="0"/>
              <a:t>, </a:t>
            </a:r>
            <a:r>
              <a:rPr lang="en-US" sz="2000" dirty="0" err="1"/>
              <a:t>curr</a:t>
            </a:r>
            <a:r>
              <a:rPr lang="en-US" sz="2000" dirty="0"/>
              <a:t>) to the spanning tree</a:t>
            </a:r>
          </a:p>
          <a:p>
            <a:r>
              <a:rPr lang="en-US" sz="2000" dirty="0"/>
              <a:t>    for each neighbor v of </a:t>
            </a:r>
            <a:r>
              <a:rPr lang="en-US" sz="2000" dirty="0" err="1"/>
              <a:t>curr</a:t>
            </a:r>
            <a:r>
              <a:rPr lang="en-US" sz="2000" dirty="0"/>
              <a:t>:</a:t>
            </a:r>
          </a:p>
          <a:p>
            <a:r>
              <a:rPr lang="en-US" sz="2000" dirty="0"/>
              <a:t>        d = weight of (</a:t>
            </a:r>
            <a:r>
              <a:rPr lang="en-US" sz="2000" dirty="0" err="1"/>
              <a:t>curr,v</a:t>
            </a:r>
            <a:r>
              <a:rPr lang="en-US" sz="2000" dirty="0"/>
              <a:t>)</a:t>
            </a:r>
          </a:p>
          <a:p>
            <a:r>
              <a:rPr lang="en-US" sz="2000" dirty="0"/>
              <a:t>        if v is not “seen”:</a:t>
            </a:r>
          </a:p>
          <a:p>
            <a:r>
              <a:rPr lang="en-US" sz="2000" dirty="0"/>
              <a:t>            mark v as “seen”</a:t>
            </a:r>
          </a:p>
          <a:p>
            <a:r>
              <a:rPr lang="en-US" sz="2000" dirty="0"/>
              <a:t>            distance to v = d</a:t>
            </a:r>
          </a:p>
          <a:p>
            <a:r>
              <a:rPr lang="en-US" sz="2000" dirty="0"/>
              <a:t>            previous of v = </a:t>
            </a:r>
            <a:r>
              <a:rPr lang="en-US" sz="2000" dirty="0" err="1"/>
              <a:t>curr</a:t>
            </a:r>
            <a:endParaRPr lang="en-US" sz="2000" dirty="0"/>
          </a:p>
          <a:p>
            <a:r>
              <a:rPr lang="en-US" sz="2000" dirty="0"/>
              <a:t>            </a:t>
            </a:r>
            <a:r>
              <a:rPr lang="en-US" sz="2000" dirty="0" err="1"/>
              <a:t>PQ.add</a:t>
            </a:r>
            <a:r>
              <a:rPr lang="en-US" sz="2000" dirty="0"/>
              <a:t>(v, d);</a:t>
            </a:r>
          </a:p>
          <a:p>
            <a:r>
              <a:rPr lang="en-US" sz="2000" dirty="0"/>
              <a:t>        if v is not “done” &amp;&amp; d &lt; distance to v:</a:t>
            </a:r>
          </a:p>
          <a:p>
            <a:r>
              <a:rPr lang="en-US" sz="2000" dirty="0"/>
              <a:t>            distance to v = d</a:t>
            </a:r>
          </a:p>
          <a:p>
            <a:r>
              <a:rPr lang="en-US" sz="2000" dirty="0"/>
              <a:t>            previous of v = </a:t>
            </a:r>
            <a:r>
              <a:rPr lang="en-US" sz="2000" dirty="0" err="1"/>
              <a:t>curr</a:t>
            </a:r>
            <a:endParaRPr lang="en-US" sz="2000" dirty="0"/>
          </a:p>
          <a:p>
            <a:r>
              <a:rPr lang="en-US" sz="2000" dirty="0"/>
              <a:t>            </a:t>
            </a:r>
            <a:r>
              <a:rPr lang="en-US" sz="2000" dirty="0" err="1"/>
              <a:t>PQ.</a:t>
            </a:r>
            <a:r>
              <a:rPr lang="en-US" sz="2000" b="1" dirty="0" err="1"/>
              <a:t>add</a:t>
            </a:r>
            <a:r>
              <a:rPr lang="en-US" sz="2000" dirty="0"/>
              <a:t>(v, d)</a:t>
            </a:r>
          </a:p>
          <a:p>
            <a:r>
              <a:rPr lang="en-US" sz="2000" dirty="0"/>
              <a:t>Return the spanning tree</a:t>
            </a:r>
          </a:p>
        </p:txBody>
      </p:sp>
    </p:spTree>
    <p:extLst>
      <p:ext uri="{BB962C8B-B14F-4D97-AF65-F5344CB8AC3E}">
        <p14:creationId xmlns:p14="http://schemas.microsoft.com/office/powerpoint/2010/main" val="1323105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273BB-F0F6-8229-6271-E81E6C027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973FB1-E420-9807-D48C-2B63EAAA9FFA}"/>
              </a:ext>
            </a:extLst>
          </p:cNvPr>
          <p:cNvSpPr>
            <a:spLocks noGrp="1"/>
          </p:cNvSpPr>
          <p:nvPr>
            <p:ph type="title"/>
          </p:nvPr>
        </p:nvSpPr>
        <p:spPr>
          <a:xfrm>
            <a:off x="609600" y="-198120"/>
            <a:ext cx="10972800" cy="1143000"/>
          </a:xfrm>
        </p:spPr>
        <p:txBody>
          <a:bodyPr>
            <a:normAutofit/>
          </a:bodyPr>
          <a:lstStyle/>
          <a:p>
            <a:r>
              <a:rPr lang="en-US" dirty="0"/>
              <a:t>Prim’s Algorithm – Edges on the PQ</a:t>
            </a:r>
          </a:p>
        </p:txBody>
      </p:sp>
      <p:sp>
        <p:nvSpPr>
          <p:cNvPr id="4" name="Slide Number Placeholder 3">
            <a:extLst>
              <a:ext uri="{FF2B5EF4-FFF2-40B4-BE49-F238E27FC236}">
                <a16:creationId xmlns:a16="http://schemas.microsoft.com/office/drawing/2014/main" id="{ED4C4148-3B12-13D8-EC02-4E9655B69E92}"/>
              </a:ext>
            </a:extLst>
          </p:cNvPr>
          <p:cNvSpPr>
            <a:spLocks noGrp="1"/>
          </p:cNvSpPr>
          <p:nvPr>
            <p:ph type="sldNum" sz="quarter" idx="12"/>
          </p:nvPr>
        </p:nvSpPr>
        <p:spPr/>
        <p:txBody>
          <a:bodyPr/>
          <a:lstStyle/>
          <a:p>
            <a:fld id="{86BADE50-950A-4D58-BFB2-FA2C6A8B385D}" type="slidenum">
              <a:rPr lang="en-US" smtClean="0"/>
              <a:t>16</a:t>
            </a:fld>
            <a:endParaRPr lang="en-US"/>
          </a:p>
        </p:txBody>
      </p:sp>
      <p:sp>
        <p:nvSpPr>
          <p:cNvPr id="43" name="TextBox 42">
            <a:extLst>
              <a:ext uri="{FF2B5EF4-FFF2-40B4-BE49-F238E27FC236}">
                <a16:creationId xmlns:a16="http://schemas.microsoft.com/office/drawing/2014/main" id="{A88799A6-2F3B-739D-0464-93E9FDD60B3F}"/>
              </a:ext>
            </a:extLst>
          </p:cNvPr>
          <p:cNvSpPr txBox="1"/>
          <p:nvPr/>
        </p:nvSpPr>
        <p:spPr>
          <a:xfrm>
            <a:off x="524257" y="642847"/>
            <a:ext cx="6572343" cy="5940088"/>
          </a:xfrm>
          <a:prstGeom prst="rect">
            <a:avLst/>
          </a:prstGeom>
          <a:noFill/>
        </p:spPr>
        <p:txBody>
          <a:bodyPr wrap="square" rtlCol="0">
            <a:spAutoFit/>
          </a:bodyPr>
          <a:lstStyle/>
          <a:p>
            <a:r>
              <a:rPr lang="en-US" sz="2000" dirty="0"/>
              <a:t>Distance to start = 0</a:t>
            </a:r>
          </a:p>
          <a:p>
            <a:r>
              <a:rPr lang="en-US" sz="2000" dirty="0"/>
              <a:t>Add the start node to PQ with priority 0</a:t>
            </a:r>
          </a:p>
          <a:p>
            <a:r>
              <a:rPr lang="en-US" sz="2000" dirty="0"/>
              <a:t>Mark start as “seen”</a:t>
            </a:r>
          </a:p>
          <a:p>
            <a:r>
              <a:rPr lang="en-US" sz="2000" dirty="0"/>
              <a:t>While the PQ is not empty:</a:t>
            </a:r>
          </a:p>
          <a:p>
            <a:r>
              <a:rPr lang="en-US" sz="2000" dirty="0"/>
              <a:t>    </a:t>
            </a:r>
            <a:r>
              <a:rPr lang="en-US" sz="2000" dirty="0" err="1"/>
              <a:t>currEdge</a:t>
            </a:r>
            <a:r>
              <a:rPr lang="en-US" sz="2000" dirty="0"/>
              <a:t> = </a:t>
            </a:r>
            <a:r>
              <a:rPr lang="en-US" sz="2000" dirty="0" err="1"/>
              <a:t>PQ.extract</a:t>
            </a:r>
            <a:r>
              <a:rPr lang="en-US" sz="2000" dirty="0"/>
              <a:t>()</a:t>
            </a:r>
          </a:p>
          <a:p>
            <a:r>
              <a:rPr lang="en-US" sz="2000" dirty="0"/>
              <a:t>    </a:t>
            </a:r>
            <a:r>
              <a:rPr lang="en-US" sz="2000" dirty="0" err="1"/>
              <a:t>curr</a:t>
            </a:r>
            <a:r>
              <a:rPr lang="en-US" sz="2000" dirty="0"/>
              <a:t> = </a:t>
            </a:r>
            <a:r>
              <a:rPr lang="en-US" sz="2000" dirty="0" err="1"/>
              <a:t>currEdge.destination</a:t>
            </a:r>
            <a:endParaRPr lang="en-US" sz="2000" dirty="0"/>
          </a:p>
          <a:p>
            <a:r>
              <a:rPr lang="en-US" sz="2000" dirty="0"/>
              <a:t>    </a:t>
            </a:r>
            <a:r>
              <a:rPr lang="en-US" sz="2000" b="1" dirty="0"/>
              <a:t>if(</a:t>
            </a:r>
            <a:r>
              <a:rPr lang="en-US" sz="2000" b="1" dirty="0" err="1"/>
              <a:t>curr</a:t>
            </a:r>
            <a:r>
              <a:rPr lang="en-US" sz="2000" b="1" dirty="0"/>
              <a:t> is “done”) then continue</a:t>
            </a:r>
          </a:p>
          <a:p>
            <a:r>
              <a:rPr lang="en-US" sz="2000" dirty="0"/>
              <a:t>    mark </a:t>
            </a:r>
            <a:r>
              <a:rPr lang="en-US" sz="2000" dirty="0" err="1"/>
              <a:t>curr</a:t>
            </a:r>
            <a:r>
              <a:rPr lang="en-US" sz="2000" dirty="0"/>
              <a:t> as “done”</a:t>
            </a:r>
          </a:p>
          <a:p>
            <a:r>
              <a:rPr lang="en-US" sz="2000" dirty="0"/>
              <a:t>    add </a:t>
            </a:r>
            <a:r>
              <a:rPr lang="en-US" sz="2000" b="1" dirty="0" err="1"/>
              <a:t>currEdge</a:t>
            </a:r>
            <a:r>
              <a:rPr lang="en-US" sz="2000" dirty="0"/>
              <a:t> to the spanning tree</a:t>
            </a:r>
          </a:p>
          <a:p>
            <a:r>
              <a:rPr lang="en-US" sz="2000" dirty="0"/>
              <a:t>    for each neighbor v of </a:t>
            </a:r>
            <a:r>
              <a:rPr lang="en-US" sz="2000" dirty="0" err="1"/>
              <a:t>curr</a:t>
            </a:r>
            <a:r>
              <a:rPr lang="en-US" sz="2000" dirty="0"/>
              <a:t>:</a:t>
            </a:r>
          </a:p>
          <a:p>
            <a:r>
              <a:rPr lang="en-US" sz="2000" dirty="0"/>
              <a:t>        d = weight of (</a:t>
            </a:r>
            <a:r>
              <a:rPr lang="en-US" sz="2000" dirty="0" err="1"/>
              <a:t>curr,v</a:t>
            </a:r>
            <a:r>
              <a:rPr lang="en-US" sz="2000" dirty="0"/>
              <a:t>)</a:t>
            </a:r>
          </a:p>
          <a:p>
            <a:r>
              <a:rPr lang="en-US" sz="2000" dirty="0"/>
              <a:t>        if v is not “seen”:</a:t>
            </a:r>
          </a:p>
          <a:p>
            <a:r>
              <a:rPr lang="en-US" sz="2000" dirty="0"/>
              <a:t>            mark v as “seen”</a:t>
            </a:r>
          </a:p>
          <a:p>
            <a:r>
              <a:rPr lang="en-US" sz="2000" dirty="0"/>
              <a:t>            distance to v = d</a:t>
            </a:r>
          </a:p>
          <a:p>
            <a:r>
              <a:rPr lang="en-US" sz="2000" dirty="0"/>
              <a:t>            </a:t>
            </a:r>
            <a:r>
              <a:rPr lang="en-US" sz="2000" dirty="0" err="1"/>
              <a:t>PQ.add</a:t>
            </a:r>
            <a:r>
              <a:rPr lang="en-US" sz="2000" dirty="0"/>
              <a:t>(</a:t>
            </a:r>
            <a:r>
              <a:rPr lang="en-US" sz="2000" b="1" dirty="0"/>
              <a:t>(</a:t>
            </a:r>
            <a:r>
              <a:rPr lang="en-US" sz="2000" b="1" dirty="0" err="1"/>
              <a:t>curr,v</a:t>
            </a:r>
            <a:r>
              <a:rPr lang="en-US" sz="2000" b="1" dirty="0"/>
              <a:t>)</a:t>
            </a:r>
            <a:r>
              <a:rPr lang="en-US" sz="2000" dirty="0"/>
              <a:t>,d);</a:t>
            </a:r>
          </a:p>
          <a:p>
            <a:r>
              <a:rPr lang="en-US" sz="2000" dirty="0"/>
              <a:t>        if v is not “done” &amp;&amp; d &lt; distance to v:</a:t>
            </a:r>
          </a:p>
          <a:p>
            <a:r>
              <a:rPr lang="en-US" sz="2000" dirty="0"/>
              <a:t>            distance to v = d</a:t>
            </a:r>
          </a:p>
          <a:p>
            <a:r>
              <a:rPr lang="en-US" sz="2000" dirty="0"/>
              <a:t>            </a:t>
            </a:r>
            <a:r>
              <a:rPr lang="en-US" sz="2000" dirty="0" err="1"/>
              <a:t>PQ.</a:t>
            </a:r>
            <a:r>
              <a:rPr lang="en-US" sz="2000" b="1" dirty="0" err="1"/>
              <a:t>add</a:t>
            </a:r>
            <a:r>
              <a:rPr lang="en-US" sz="2000" dirty="0"/>
              <a:t>(</a:t>
            </a:r>
            <a:r>
              <a:rPr lang="en-US" sz="2000" b="1" dirty="0"/>
              <a:t>(</a:t>
            </a:r>
            <a:r>
              <a:rPr lang="en-US" sz="2000" b="1" dirty="0" err="1"/>
              <a:t>curr,v</a:t>
            </a:r>
            <a:r>
              <a:rPr lang="en-US" sz="2000" b="1" dirty="0"/>
              <a:t>)</a:t>
            </a:r>
            <a:r>
              <a:rPr lang="en-US" sz="2000" dirty="0"/>
              <a:t>, d)</a:t>
            </a:r>
          </a:p>
          <a:p>
            <a:r>
              <a:rPr lang="en-US" sz="2000" dirty="0"/>
              <a:t>Return the spanning tree</a:t>
            </a:r>
          </a:p>
        </p:txBody>
      </p:sp>
    </p:spTree>
    <p:extLst>
      <p:ext uri="{BB962C8B-B14F-4D97-AF65-F5344CB8AC3E}">
        <p14:creationId xmlns:p14="http://schemas.microsoft.com/office/powerpoint/2010/main" val="3898898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F98B-4537-5463-5334-DCF48319548F}"/>
              </a:ext>
            </a:extLst>
          </p:cNvPr>
          <p:cNvSpPr>
            <a:spLocks noGrp="1"/>
          </p:cNvSpPr>
          <p:nvPr>
            <p:ph type="title"/>
          </p:nvPr>
        </p:nvSpPr>
        <p:spPr/>
        <p:txBody>
          <a:bodyPr/>
          <a:lstStyle/>
          <a:p>
            <a:r>
              <a:rPr lang="en-US" dirty="0"/>
              <a:t>Why does this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F1A5609-D041-D5BA-BAE1-FE38219A5DDE}"/>
                  </a:ext>
                </a:extLst>
              </p:cNvPr>
              <p:cNvSpPr>
                <a:spLocks noGrp="1"/>
              </p:cNvSpPr>
              <p:nvPr>
                <p:ph idx="1"/>
              </p:nvPr>
            </p:nvSpPr>
            <p:spPr/>
            <p:txBody>
              <a:bodyPr/>
              <a:lstStyle/>
              <a:p>
                <a:r>
                  <a:rPr lang="en-US" dirty="0"/>
                  <a:t>To argue that Prim’s produces a minimum spanning tree:</a:t>
                </a:r>
              </a:p>
              <a:p>
                <a:pPr lvl="1"/>
                <a:r>
                  <a:rPr lang="en-US" dirty="0"/>
                  <a:t>First we show that Prim’s produces a spanning tree</a:t>
                </a:r>
              </a:p>
              <a:p>
                <a:pPr lvl="2"/>
                <a:r>
                  <a:rPr lang="en-US" dirty="0"/>
                  <a:t>Show two of:</a:t>
                </a:r>
              </a:p>
              <a:p>
                <a:pPr lvl="3"/>
                <a:r>
                  <a:rPr lang="en-US" dirty="0"/>
                  <a:t>Connected</a:t>
                </a:r>
              </a:p>
              <a:p>
                <a:pPr lvl="3"/>
                <a:r>
                  <a:rPr lang="en-US" dirty="0"/>
                  <a:t>Acyclic</a:t>
                </a:r>
              </a:p>
              <a:p>
                <a:pPr lvl="3"/>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−1</m:t>
                    </m:r>
                  </m:oMath>
                </a14:m>
                <a:r>
                  <a:rPr lang="en-US" dirty="0"/>
                  <a:t> edges</a:t>
                </a:r>
              </a:p>
              <a:p>
                <a:pPr lvl="1"/>
                <a:r>
                  <a:rPr lang="en-US" dirty="0"/>
                  <a:t>Then we show that it is a minimum spanning tree</a:t>
                </a:r>
              </a:p>
              <a:p>
                <a:pPr lvl="2"/>
                <a:r>
                  <a:rPr lang="en-US" dirty="0"/>
                  <a:t>Show all edges chosen are MST edges</a:t>
                </a:r>
              </a:p>
              <a:p>
                <a:pPr lvl="3"/>
                <a:r>
                  <a:rPr lang="en-US" dirty="0"/>
                  <a:t>Using the “Cut Theorem”</a:t>
                </a:r>
              </a:p>
            </p:txBody>
          </p:sp>
        </mc:Choice>
        <mc:Fallback xmlns="">
          <p:sp>
            <p:nvSpPr>
              <p:cNvPr id="3" name="Content Placeholder 2">
                <a:extLst>
                  <a:ext uri="{FF2B5EF4-FFF2-40B4-BE49-F238E27FC236}">
                    <a16:creationId xmlns:a16="http://schemas.microsoft.com/office/drawing/2014/main" id="{3F1A5609-D041-D5BA-BAE1-FE38219A5DDE}"/>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581086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093493" y="2374710"/>
            <a:ext cx="5813946" cy="1951630"/>
          </a:xfrm>
          <a:custGeom>
            <a:avLst/>
            <a:gdLst>
              <a:gd name="connsiteX0" fmla="*/ 0 w 5813946"/>
              <a:gd name="connsiteY0" fmla="*/ 818866 h 1951630"/>
              <a:gd name="connsiteX1" fmla="*/ 341194 w 5813946"/>
              <a:gd name="connsiteY1" fmla="*/ 1665027 h 1951630"/>
              <a:gd name="connsiteX2" fmla="*/ 4299044 w 5813946"/>
              <a:gd name="connsiteY2" fmla="*/ 1951630 h 1951630"/>
              <a:gd name="connsiteX3" fmla="*/ 5813946 w 5813946"/>
              <a:gd name="connsiteY3" fmla="*/ 1624084 h 1951630"/>
              <a:gd name="connsiteX4" fmla="*/ 4135271 w 5813946"/>
              <a:gd name="connsiteY4" fmla="*/ 232012 h 1951630"/>
              <a:gd name="connsiteX5" fmla="*/ 2961564 w 5813946"/>
              <a:gd name="connsiteY5" fmla="*/ 900753 h 1951630"/>
              <a:gd name="connsiteX6" fmla="*/ 1746913 w 5813946"/>
              <a:gd name="connsiteY6" fmla="*/ 0 h 1951630"/>
              <a:gd name="connsiteX7" fmla="*/ 0 w 5813946"/>
              <a:gd name="connsiteY7" fmla="*/ 818866 h 1951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3946" h="1951630">
                <a:moveTo>
                  <a:pt x="0" y="818866"/>
                </a:moveTo>
                <a:lnTo>
                  <a:pt x="341194" y="1665027"/>
                </a:lnTo>
                <a:lnTo>
                  <a:pt x="4299044" y="1951630"/>
                </a:lnTo>
                <a:lnTo>
                  <a:pt x="5813946" y="1624084"/>
                </a:lnTo>
                <a:lnTo>
                  <a:pt x="4135271" y="232012"/>
                </a:lnTo>
                <a:lnTo>
                  <a:pt x="2961564" y="900753"/>
                </a:lnTo>
                <a:lnTo>
                  <a:pt x="1746913" y="0"/>
                </a:lnTo>
                <a:lnTo>
                  <a:pt x="0" y="818866"/>
                </a:lnTo>
                <a:close/>
              </a:path>
            </a:pathLst>
          </a:custGeom>
          <a:solidFill>
            <a:srgbClr val="00B0F0">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Definition: Cut</a:t>
            </a:r>
          </a:p>
        </p:txBody>
      </p:sp>
      <p:sp>
        <p:nvSpPr>
          <p:cNvPr id="4" name="Slide Number Placeholder 3"/>
          <p:cNvSpPr>
            <a:spLocks noGrp="1"/>
          </p:cNvSpPr>
          <p:nvPr>
            <p:ph type="sldNum" sz="quarter" idx="12"/>
          </p:nvPr>
        </p:nvSpPr>
        <p:spPr/>
        <p:txBody>
          <a:bodyPr/>
          <a:lstStyle/>
          <a:p>
            <a:fld id="{86BADE50-950A-4D58-BFB2-FA2C6A8B385D}" type="slidenum">
              <a:rPr lang="en-US" smtClean="0"/>
              <a:t>18</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2354178" y="1378425"/>
                <a:ext cx="7075065" cy="954107"/>
              </a:xfrm>
              <a:prstGeom prst="rect">
                <a:avLst/>
              </a:prstGeom>
              <a:noFill/>
            </p:spPr>
            <p:txBody>
              <a:bodyPr wrap="square" rtlCol="0">
                <a:spAutoFit/>
              </a:bodyPr>
              <a:lstStyle/>
              <a:p>
                <a:r>
                  <a:rPr lang="en-US" sz="2800" dirty="0"/>
                  <a:t>A Cut of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is a partition of the nodes into two sets,  </a:t>
                </a:r>
                <a14:m>
                  <m:oMath xmlns:m="http://schemas.openxmlformats.org/officeDocument/2006/math">
                    <m:r>
                      <a:rPr lang="en-US" sz="2800" i="1">
                        <a:solidFill>
                          <a:srgbClr val="0070C0"/>
                        </a:solidFill>
                        <a:latin typeface="Cambria Math"/>
                      </a:rPr>
                      <m:t>𝑆</m:t>
                    </m:r>
                  </m:oMath>
                </a14:m>
                <a:r>
                  <a:rPr lang="en-US" sz="2800" dirty="0">
                    <a:solidFill>
                      <a:srgbClr val="7030A0"/>
                    </a:solidFill>
                  </a:rPr>
                  <a:t> </a:t>
                </a:r>
                <a:r>
                  <a:rPr lang="en-US" sz="2800" dirty="0"/>
                  <a:t>and</a:t>
                </a:r>
                <a:r>
                  <a:rPr lang="en-US" sz="2800" dirty="0">
                    <a:solidFill>
                      <a:srgbClr val="7030A0"/>
                    </a:solidFill>
                  </a:rPr>
                  <a:t> </a:t>
                </a:r>
                <a14:m>
                  <m:oMath xmlns:m="http://schemas.openxmlformats.org/officeDocument/2006/math">
                    <m:r>
                      <a:rPr lang="en-US" sz="2800" i="1">
                        <a:solidFill>
                          <a:srgbClr val="FF33CC"/>
                        </a:solidFill>
                        <a:latin typeface="Cambria Math"/>
                      </a:rPr>
                      <m:t>𝑉</m:t>
                    </m:r>
                    <m:r>
                      <a:rPr lang="en-US" sz="2800" i="1">
                        <a:solidFill>
                          <a:srgbClr val="FF33CC"/>
                        </a:solidFill>
                        <a:latin typeface="Cambria Math"/>
                      </a:rPr>
                      <m:t>−</m:t>
                    </m:r>
                    <m:r>
                      <a:rPr lang="en-US" sz="2800" i="1">
                        <a:solidFill>
                          <a:srgbClr val="FF33CC"/>
                        </a:solidFill>
                        <a:latin typeface="Cambria Math"/>
                      </a:rPr>
                      <m:t>𝑆</m:t>
                    </m:r>
                  </m:oMath>
                </a14:m>
                <a:endParaRPr lang="en-US" sz="2800" dirty="0">
                  <a:solidFill>
                    <a:srgbClr val="7030A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954107"/>
              </a:xfrm>
              <a:prstGeom prst="rect">
                <a:avLst/>
              </a:prstGeom>
              <a:blipFill>
                <a:blip r:embed="rId3"/>
                <a:stretch>
                  <a:fillRect l="-1613" t="-6579" b="-15789"/>
                </a:stretch>
              </a:blipFill>
            </p:spPr>
            <p:txBody>
              <a:bodyPr/>
              <a:lstStyle/>
              <a:p>
                <a:r>
                  <a:rPr lang="en-US">
                    <a:noFill/>
                  </a:rPr>
                  <a:t> </a:t>
                </a:r>
              </a:p>
            </p:txBody>
          </p:sp>
        </mc:Fallback>
      </mc:AlternateContent>
      <p:grpSp>
        <p:nvGrpSpPr>
          <p:cNvPr id="44" name="Group 43"/>
          <p:cNvGrpSpPr/>
          <p:nvPr/>
        </p:nvGrpSpPr>
        <p:grpSpPr>
          <a:xfrm>
            <a:off x="3532127" y="2450286"/>
            <a:ext cx="4600060" cy="2787240"/>
            <a:chOff x="0" y="2862182"/>
            <a:chExt cx="7044346" cy="4268266"/>
          </a:xfrm>
        </p:grpSpPr>
        <p:cxnSp>
          <p:nvCxnSpPr>
            <p:cNvPr id="45" name="Straight Connector 44"/>
            <p:cNvCxnSpPr>
              <a:stCxn id="111" idx="7"/>
              <a:endCxn id="112" idx="2"/>
            </p:cNvCxnSpPr>
            <p:nvPr/>
          </p:nvCxnSpPr>
          <p:spPr>
            <a:xfrm flipV="1">
              <a:off x="438102" y="3276727"/>
              <a:ext cx="1492916" cy="962604"/>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12" idx="6"/>
              <a:endCxn id="115" idx="2"/>
            </p:cNvCxnSpPr>
            <p:nvPr/>
          </p:nvCxnSpPr>
          <p:spPr>
            <a:xfrm>
              <a:off x="2444286" y="3276727"/>
              <a:ext cx="1510213" cy="52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11" idx="4"/>
              <a:endCxn id="113" idx="1"/>
            </p:cNvCxnSpPr>
            <p:nvPr/>
          </p:nvCxnSpPr>
          <p:spPr>
            <a:xfrm>
              <a:off x="256634" y="4677433"/>
              <a:ext cx="857899" cy="1046257"/>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14" idx="3"/>
              <a:endCxn id="113"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16" idx="2"/>
              <a:endCxn id="113" idx="5"/>
            </p:cNvCxnSpPr>
            <p:nvPr/>
          </p:nvCxnSpPr>
          <p:spPr>
            <a:xfrm flipH="1" flipV="1">
              <a:off x="1477469" y="6086626"/>
              <a:ext cx="1369411" cy="5653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14" idx="5"/>
              <a:endCxn id="116"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114" idx="7"/>
              <a:endCxn id="115"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16" idx="6"/>
              <a:endCxn id="117" idx="3"/>
            </p:cNvCxnSpPr>
            <p:nvPr/>
          </p:nvCxnSpPr>
          <p:spPr>
            <a:xfrm flipV="1">
              <a:off x="3360148" y="6576771"/>
              <a:ext cx="1716185" cy="75166"/>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17" idx="1"/>
              <a:endCxn id="115" idx="4"/>
            </p:cNvCxnSpPr>
            <p:nvPr/>
          </p:nvCxnSpPr>
          <p:spPr>
            <a:xfrm flipH="1" flipV="1">
              <a:off x="4211133" y="3585751"/>
              <a:ext cx="865200" cy="2628084"/>
            </a:xfrm>
            <a:prstGeom prst="line">
              <a:avLst/>
            </a:prstGeom>
            <a:ln w="571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119" idx="2"/>
              <a:endCxn id="115" idx="5"/>
            </p:cNvCxnSpPr>
            <p:nvPr/>
          </p:nvCxnSpPr>
          <p:spPr>
            <a:xfrm flipH="1" flipV="1">
              <a:off x="4392601" y="3510585"/>
              <a:ext cx="913997" cy="4952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117" idx="0"/>
              <a:endCxn id="119"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18" idx="1"/>
              <a:endCxn id="119" idx="5"/>
            </p:cNvCxnSpPr>
            <p:nvPr/>
          </p:nvCxnSpPr>
          <p:spPr>
            <a:xfrm flipH="1" flipV="1">
              <a:off x="5744700" y="4187258"/>
              <a:ext cx="861544" cy="67486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18" idx="3"/>
              <a:endCxn id="117"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99" name="TextBox 98"/>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3" name="TextBox 102"/>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104" name="TextBox 103"/>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p:cNvCxnSpPr>
              <a:stCxn id="112" idx="4"/>
              <a:endCxn id="113" idx="0"/>
            </p:cNvCxnSpPr>
            <p:nvPr/>
          </p:nvCxnSpPr>
          <p:spPr>
            <a:xfrm flipH="1">
              <a:off x="1296001" y="3533361"/>
              <a:ext cx="891651" cy="21151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p:cNvSpPr/>
            <p:nvPr/>
          </p:nvSpPr>
          <p:spPr>
            <a:xfrm>
              <a:off x="0" y="4164165"/>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2" name="Oval 111"/>
            <p:cNvSpPr/>
            <p:nvPr/>
          </p:nvSpPr>
          <p:spPr>
            <a:xfrm>
              <a:off x="1931018" y="3020093"/>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3" name="Oval 112"/>
            <p:cNvSpPr/>
            <p:nvPr/>
          </p:nvSpPr>
          <p:spPr>
            <a:xfrm>
              <a:off x="1039367" y="5648524"/>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4" name="Oval 113"/>
            <p:cNvSpPr/>
            <p:nvPr/>
          </p:nvSpPr>
          <p:spPr>
            <a:xfrm>
              <a:off x="2574345" y="4492515"/>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5" name="Oval 114"/>
            <p:cNvSpPr/>
            <p:nvPr/>
          </p:nvSpPr>
          <p:spPr>
            <a:xfrm>
              <a:off x="3954499" y="3072483"/>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6" name="Oval 115"/>
            <p:cNvSpPr/>
            <p:nvPr/>
          </p:nvSpPr>
          <p:spPr>
            <a:xfrm>
              <a:off x="2846880" y="6395303"/>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7" name="Oval 116"/>
            <p:cNvSpPr/>
            <p:nvPr/>
          </p:nvSpPr>
          <p:spPr>
            <a:xfrm>
              <a:off x="5001167" y="6138669"/>
              <a:ext cx="513268" cy="513268"/>
            </a:xfrm>
            <a:prstGeom prst="ellipse">
              <a:avLst/>
            </a:prstGeom>
            <a:solidFill>
              <a:srgbClr val="FFA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8" name="Oval 117"/>
            <p:cNvSpPr/>
            <p:nvPr/>
          </p:nvSpPr>
          <p:spPr>
            <a:xfrm>
              <a:off x="6531078" y="4786960"/>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19" name="Oval 118"/>
            <p:cNvSpPr/>
            <p:nvPr/>
          </p:nvSpPr>
          <p:spPr>
            <a:xfrm>
              <a:off x="5306598" y="3749156"/>
              <a:ext cx="513268" cy="51326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6" name="Rectangle 5"/>
              <p:cNvSpPr/>
              <p:nvPr/>
            </p:nvSpPr>
            <p:spPr>
              <a:xfrm>
                <a:off x="3005872" y="3657601"/>
                <a:ext cx="42312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solidFill>
                            <a:srgbClr val="0070C0"/>
                          </a:solidFill>
                          <a:latin typeface="Cambria Math"/>
                        </a:rPr>
                        <m:t>𝑆</m:t>
                      </m:r>
                    </m:oMath>
                  </m:oMathPara>
                </a14:m>
                <a:endParaRPr lang="en-US" sz="2400" dirty="0"/>
              </a:p>
            </p:txBody>
          </p:sp>
        </mc:Choice>
        <mc:Fallback xmlns="">
          <p:sp>
            <p:nvSpPr>
              <p:cNvPr id="6" name="Rectangle 5"/>
              <p:cNvSpPr>
                <a:spLocks noRot="1" noChangeAspect="1" noMove="1" noResize="1" noEditPoints="1" noAdjustHandles="1" noChangeArrowheads="1" noChangeShapeType="1" noTextEdit="1"/>
              </p:cNvSpPr>
              <p:nvPr/>
            </p:nvSpPr>
            <p:spPr>
              <a:xfrm>
                <a:off x="3005872" y="3657601"/>
                <a:ext cx="42312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0" name="TextBox 119"/>
              <p:cNvSpPr txBox="1"/>
              <p:nvPr/>
            </p:nvSpPr>
            <p:spPr>
              <a:xfrm>
                <a:off x="1219200" y="5244406"/>
                <a:ext cx="4387812" cy="1384995"/>
              </a:xfrm>
              <a:prstGeom prst="rect">
                <a:avLst/>
              </a:prstGeom>
              <a:noFill/>
            </p:spPr>
            <p:txBody>
              <a:bodyPr wrap="square" rtlCol="0">
                <a:spAutoFit/>
              </a:bodyPr>
              <a:lstStyle/>
              <a:p>
                <a:r>
                  <a:rPr lang="en-US" sz="2800" dirty="0"/>
                  <a:t>Edge </a:t>
                </a:r>
                <a14:m>
                  <m:oMath xmlns:m="http://schemas.openxmlformats.org/officeDocument/2006/math">
                    <m:d>
                      <m:dPr>
                        <m:ctrlPr>
                          <a:rPr lang="en-US" sz="2800" i="1" smtClean="0">
                            <a:solidFill>
                              <a:schemeClr val="accent6"/>
                            </a:solidFill>
                            <a:latin typeface="Cambria Math" panose="02040503050406030204" pitchFamily="18" charset="0"/>
                          </a:rPr>
                        </m:ctrlPr>
                      </m:dPr>
                      <m:e>
                        <m:sSub>
                          <m:sSubPr>
                            <m:ctrlPr>
                              <a:rPr lang="en-US" sz="2800" i="1">
                                <a:solidFill>
                                  <a:schemeClr val="accent6"/>
                                </a:solidFill>
                                <a:latin typeface="Cambria Math" panose="02040503050406030204" pitchFamily="18" charset="0"/>
                              </a:rPr>
                            </m:ctrlPr>
                          </m:sSubPr>
                          <m:e>
                            <m:r>
                              <a:rPr lang="en-US" sz="2800" i="1">
                                <a:solidFill>
                                  <a:schemeClr val="accent6"/>
                                </a:solidFill>
                                <a:latin typeface="Cambria Math"/>
                              </a:rPr>
                              <m:t>𝑣</m:t>
                            </m:r>
                          </m:e>
                          <m:sub>
                            <m:r>
                              <a:rPr lang="en-US" sz="2800" i="1">
                                <a:solidFill>
                                  <a:schemeClr val="accent6"/>
                                </a:solidFill>
                                <a:latin typeface="Cambria Math"/>
                              </a:rPr>
                              <m:t>1</m:t>
                            </m:r>
                          </m:sub>
                        </m:sSub>
                        <m:r>
                          <a:rPr lang="en-US" sz="2800" i="1">
                            <a:solidFill>
                              <a:schemeClr val="accent6"/>
                            </a:solidFill>
                            <a:latin typeface="Cambria Math"/>
                          </a:rPr>
                          <m:t>,</m:t>
                        </m:r>
                        <m:sSub>
                          <m:sSubPr>
                            <m:ctrlPr>
                              <a:rPr lang="en-US" sz="2800" i="1">
                                <a:solidFill>
                                  <a:schemeClr val="accent6"/>
                                </a:solidFill>
                                <a:latin typeface="Cambria Math" panose="02040503050406030204" pitchFamily="18" charset="0"/>
                              </a:rPr>
                            </m:ctrlPr>
                          </m:sSubPr>
                          <m:e>
                            <m:r>
                              <a:rPr lang="en-US" sz="2800" i="1">
                                <a:solidFill>
                                  <a:schemeClr val="accent6"/>
                                </a:solidFill>
                                <a:latin typeface="Cambria Math"/>
                              </a:rPr>
                              <m:t>𝑣</m:t>
                            </m:r>
                          </m:e>
                          <m:sub>
                            <m:r>
                              <a:rPr lang="en-US" sz="2800" i="1">
                                <a:solidFill>
                                  <a:schemeClr val="accent6"/>
                                </a:solidFill>
                                <a:latin typeface="Cambria Math"/>
                              </a:rPr>
                              <m:t>2</m:t>
                            </m:r>
                          </m:sub>
                        </m:sSub>
                      </m:e>
                    </m:d>
                    <m:r>
                      <a:rPr lang="en-US" sz="2800" i="1">
                        <a:solidFill>
                          <a:schemeClr val="accent6"/>
                        </a:solidFill>
                        <a:latin typeface="Cambria Math"/>
                      </a:rPr>
                      <m:t>∈</m:t>
                    </m:r>
                    <m:r>
                      <a:rPr lang="en-US" sz="2800" i="1">
                        <a:solidFill>
                          <a:schemeClr val="accent6"/>
                        </a:solidFill>
                        <a:latin typeface="Cambria Math"/>
                      </a:rPr>
                      <m:t>𝐸</m:t>
                    </m:r>
                  </m:oMath>
                </a14:m>
                <a:r>
                  <a:rPr lang="en-US" sz="2800" dirty="0">
                    <a:solidFill>
                      <a:schemeClr val="accent6"/>
                    </a:solidFill>
                  </a:rPr>
                  <a:t> crosses </a:t>
                </a:r>
                <a:r>
                  <a:rPr lang="en-US" sz="2800" dirty="0"/>
                  <a:t>a cut if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1</m:t>
                        </m:r>
                      </m:sub>
                    </m:sSub>
                    <m:r>
                      <a:rPr lang="en-US" sz="2800" i="1">
                        <a:latin typeface="Cambria Math"/>
                      </a:rPr>
                      <m:t>∈</m:t>
                    </m:r>
                    <m:r>
                      <a:rPr lang="en-US" sz="2800" i="1">
                        <a:latin typeface="Cambria Math"/>
                      </a:rPr>
                      <m:t>𝑆</m:t>
                    </m:r>
                  </m:oMath>
                </a14:m>
                <a:r>
                  <a:rPr lang="en-US" sz="2800" dirty="0"/>
                  <a:t> 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𝑣</m:t>
                        </m:r>
                      </m:e>
                      <m:sub>
                        <m:r>
                          <a:rPr lang="en-US" sz="2800" i="1">
                            <a:latin typeface="Cambria Math"/>
                          </a:rPr>
                          <m:t>2</m:t>
                        </m:r>
                      </m:sub>
                    </m:sSub>
                    <m:r>
                      <a:rPr lang="en-US" sz="2800" i="1">
                        <a:latin typeface="Cambria Math"/>
                      </a:rPr>
                      <m:t>∈</m:t>
                    </m:r>
                    <m:r>
                      <a:rPr lang="en-US" sz="2800" i="1">
                        <a:latin typeface="Cambria Math"/>
                      </a:rPr>
                      <m:t>𝑉</m:t>
                    </m:r>
                    <m:r>
                      <a:rPr lang="en-US" sz="2800" i="1">
                        <a:latin typeface="Cambria Math"/>
                      </a:rPr>
                      <m:t>−</m:t>
                    </m:r>
                    <m:r>
                      <a:rPr lang="en-US" sz="2800" i="1">
                        <a:latin typeface="Cambria Math"/>
                      </a:rPr>
                      <m:t>𝑆</m:t>
                    </m:r>
                  </m:oMath>
                </a14:m>
                <a:r>
                  <a:rPr lang="en-US" sz="2800" dirty="0"/>
                  <a:t> (or opposite), e.g. </a:t>
                </a:r>
                <a14:m>
                  <m:oMath xmlns:m="http://schemas.openxmlformats.org/officeDocument/2006/math">
                    <m:r>
                      <a:rPr lang="en-US" sz="2800" i="1">
                        <a:latin typeface="Cambria Math"/>
                      </a:rPr>
                      <m:t>(</m:t>
                    </m:r>
                    <m:r>
                      <a:rPr lang="en-US" sz="2800" i="1">
                        <a:latin typeface="Cambria Math"/>
                      </a:rPr>
                      <m:t>𝐴</m:t>
                    </m:r>
                    <m:r>
                      <a:rPr lang="en-US" sz="2800" i="1">
                        <a:latin typeface="Cambria Math"/>
                      </a:rPr>
                      <m:t>,</m:t>
                    </m:r>
                    <m:r>
                      <a:rPr lang="en-US" sz="2800" i="1">
                        <a:latin typeface="Cambria Math"/>
                      </a:rPr>
                      <m:t>𝐶</m:t>
                    </m:r>
                    <m:r>
                      <a:rPr lang="en-US" sz="2800" i="1">
                        <a:latin typeface="Cambria Math"/>
                      </a:rPr>
                      <m:t>)</m:t>
                    </m:r>
                  </m:oMath>
                </a14:m>
                <a:r>
                  <a:rPr lang="en-US" sz="2800" dirty="0"/>
                  <a:t> </a:t>
                </a:r>
              </a:p>
            </p:txBody>
          </p:sp>
        </mc:Choice>
        <mc:Fallback xmlns="">
          <p:sp>
            <p:nvSpPr>
              <p:cNvPr id="120" name="TextBox 119"/>
              <p:cNvSpPr txBox="1">
                <a:spLocks noRot="1" noChangeAspect="1" noMove="1" noResize="1" noEditPoints="1" noAdjustHandles="1" noChangeArrowheads="1" noChangeShapeType="1" noTextEdit="1"/>
              </p:cNvSpPr>
              <p:nvPr/>
            </p:nvSpPr>
            <p:spPr>
              <a:xfrm>
                <a:off x="1219200" y="5244406"/>
                <a:ext cx="4387812" cy="1384995"/>
              </a:xfrm>
              <a:prstGeom prst="rect">
                <a:avLst/>
              </a:prstGeom>
              <a:blipFill>
                <a:blip r:embed="rId5"/>
                <a:stretch>
                  <a:fillRect l="-3188" t="-3636"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Box 120"/>
              <p:cNvSpPr txBox="1"/>
              <p:nvPr/>
            </p:nvSpPr>
            <p:spPr>
              <a:xfrm>
                <a:off x="6229065" y="5257800"/>
                <a:ext cx="4819935" cy="1384995"/>
              </a:xfrm>
              <a:prstGeom prst="rect">
                <a:avLst/>
              </a:prstGeom>
              <a:noFill/>
            </p:spPr>
            <p:txBody>
              <a:bodyPr wrap="square" rtlCol="0">
                <a:spAutoFit/>
              </a:bodyPr>
              <a:lstStyle/>
              <a:p>
                <a:r>
                  <a:rPr lang="en-US" sz="2800" dirty="0"/>
                  <a:t>A set of edges </a:t>
                </a:r>
                <a14:m>
                  <m:oMath xmlns:m="http://schemas.openxmlformats.org/officeDocument/2006/math">
                    <m:r>
                      <a:rPr lang="en-US" sz="2800" i="1">
                        <a:solidFill>
                          <a:srgbClr val="009900"/>
                        </a:solidFill>
                        <a:latin typeface="Cambria Math"/>
                      </a:rPr>
                      <m:t>𝑅</m:t>
                    </m:r>
                  </m:oMath>
                </a14:m>
                <a:r>
                  <a:rPr lang="en-US" sz="2800" dirty="0">
                    <a:solidFill>
                      <a:srgbClr val="009900"/>
                    </a:solidFill>
                  </a:rPr>
                  <a:t> Respects a cut</a:t>
                </a:r>
                <a:r>
                  <a:rPr lang="en-US" sz="2800" dirty="0"/>
                  <a:t> if no edges cross the cut</a:t>
                </a:r>
              </a:p>
              <a:p>
                <a:r>
                  <a:rPr lang="en-US" sz="2800" dirty="0"/>
                  <a:t>e.g. </a:t>
                </a:r>
                <a14:m>
                  <m:oMath xmlns:m="http://schemas.openxmlformats.org/officeDocument/2006/math">
                    <m:r>
                      <a:rPr lang="en-US" sz="2800" i="1">
                        <a:latin typeface="Cambria Math"/>
                      </a:rPr>
                      <m:t>𝑅</m:t>
                    </m:r>
                    <m:r>
                      <a:rPr lang="en-US" sz="2800" i="1">
                        <a:latin typeface="Cambria Math"/>
                      </a:rPr>
                      <m:t>={</m:t>
                    </m:r>
                    <m:d>
                      <m:dPr>
                        <m:ctrlPr>
                          <a:rPr lang="en-US" sz="2800" i="1">
                            <a:latin typeface="Cambria Math" panose="02040503050406030204" pitchFamily="18" charset="0"/>
                          </a:rPr>
                        </m:ctrlPr>
                      </m:dPr>
                      <m:e>
                        <m:r>
                          <a:rPr lang="en-US" sz="2800" i="1">
                            <a:latin typeface="Cambria Math"/>
                          </a:rPr>
                          <m:t>𝐴</m:t>
                        </m:r>
                        <m:r>
                          <a:rPr lang="en-US" sz="2800" i="1">
                            <a:latin typeface="Cambria Math"/>
                          </a:rPr>
                          <m:t>,</m:t>
                        </m:r>
                        <m:r>
                          <a:rPr lang="en-US" sz="2800" i="1">
                            <a:latin typeface="Cambria Math"/>
                          </a:rPr>
                          <m:t>𝐵</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𝐸</m:t>
                        </m:r>
                        <m:r>
                          <a:rPr lang="en-US" sz="2800" i="1">
                            <a:latin typeface="Cambria Math"/>
                          </a:rPr>
                          <m:t>,</m:t>
                        </m:r>
                        <m:r>
                          <a:rPr lang="en-US" sz="2800" i="1">
                            <a:latin typeface="Cambria Math"/>
                          </a:rPr>
                          <m:t>𝐺</m:t>
                        </m:r>
                      </m:e>
                    </m:d>
                    <m:r>
                      <a:rPr lang="en-US" sz="2800" i="1">
                        <a:latin typeface="Cambria Math"/>
                      </a:rPr>
                      <m:t>,</m:t>
                    </m:r>
                    <m:d>
                      <m:dPr>
                        <m:ctrlPr>
                          <a:rPr lang="en-US" sz="2800" i="1">
                            <a:latin typeface="Cambria Math" panose="02040503050406030204" pitchFamily="18" charset="0"/>
                          </a:rPr>
                        </m:ctrlPr>
                      </m:dPr>
                      <m:e>
                        <m:r>
                          <a:rPr lang="en-US" sz="2800" i="1">
                            <a:latin typeface="Cambria Math"/>
                          </a:rPr>
                          <m:t>𝐹</m:t>
                        </m:r>
                        <m:r>
                          <a:rPr lang="en-US" sz="2800" i="1">
                            <a:latin typeface="Cambria Math"/>
                          </a:rPr>
                          <m:t>,</m:t>
                        </m:r>
                        <m:r>
                          <a:rPr lang="en-US" sz="2800" i="1">
                            <a:latin typeface="Cambria Math"/>
                          </a:rPr>
                          <m:t>𝐺</m:t>
                        </m:r>
                      </m:e>
                    </m:d>
                    <m:r>
                      <a:rPr lang="en-US" sz="2800" i="1">
                        <a:latin typeface="Cambria Math"/>
                      </a:rPr>
                      <m:t>}</m:t>
                    </m:r>
                  </m:oMath>
                </a14:m>
                <a:endParaRPr lang="en-US" sz="2800" dirty="0"/>
              </a:p>
            </p:txBody>
          </p:sp>
        </mc:Choice>
        <mc:Fallback xmlns="">
          <p:sp>
            <p:nvSpPr>
              <p:cNvPr id="121" name="TextBox 120"/>
              <p:cNvSpPr txBox="1">
                <a:spLocks noRot="1" noChangeAspect="1" noMove="1" noResize="1" noEditPoints="1" noAdjustHandles="1" noChangeArrowheads="1" noChangeShapeType="1" noTextEdit="1"/>
              </p:cNvSpPr>
              <p:nvPr/>
            </p:nvSpPr>
            <p:spPr>
              <a:xfrm>
                <a:off x="6229065" y="5257800"/>
                <a:ext cx="4819935" cy="1384995"/>
              </a:xfrm>
              <a:prstGeom prst="rect">
                <a:avLst/>
              </a:prstGeom>
              <a:blipFill>
                <a:blip r:embed="rId6"/>
                <a:stretch>
                  <a:fillRect l="-2362" t="-4545" b="-10000"/>
                </a:stretch>
              </a:blipFill>
            </p:spPr>
            <p:txBody>
              <a:bodyPr/>
              <a:lstStyle/>
              <a:p>
                <a:r>
                  <a:rPr lang="en-US">
                    <a:noFill/>
                  </a:rPr>
                  <a:t> </a:t>
                </a:r>
              </a:p>
            </p:txBody>
          </p:sp>
        </mc:Fallback>
      </mc:AlternateContent>
    </p:spTree>
    <p:extLst>
      <p:ext uri="{BB962C8B-B14F-4D97-AF65-F5344CB8AC3E}">
        <p14:creationId xmlns:p14="http://schemas.microsoft.com/office/powerpoint/2010/main" val="355962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p:bldP spid="1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rgbClr val="009900"/>
                        </a:solidFill>
                        <a:latin typeface="Cambria Math"/>
                      </a:rPr>
                      <m:t>𝐴</m:t>
                    </m:r>
                  </m:oMath>
                </a14:m>
                <a:r>
                  <a:rPr lang="en-US" dirty="0"/>
                  <a:t> respects. 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19</a:t>
            </a:fld>
            <a:endParaRPr lang="en-US"/>
          </a:p>
        </p:txBody>
      </p:sp>
    </p:spTree>
    <p:extLst>
      <p:ext uri="{BB962C8B-B14F-4D97-AF65-F5344CB8AC3E}">
        <p14:creationId xmlns:p14="http://schemas.microsoft.com/office/powerpoint/2010/main" val="254542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Tree</a:t>
            </a:r>
          </a:p>
        </p:txBody>
      </p:sp>
      <p:sp>
        <p:nvSpPr>
          <p:cNvPr id="4" name="Slide Number Placeholder 3"/>
          <p:cNvSpPr>
            <a:spLocks noGrp="1"/>
          </p:cNvSpPr>
          <p:nvPr>
            <p:ph type="sldNum" sz="quarter" idx="12"/>
          </p:nvPr>
        </p:nvSpPr>
        <p:spPr/>
        <p:txBody>
          <a:bodyPr/>
          <a:lstStyle/>
          <a:p>
            <a:fld id="{86BADE50-950A-4D58-BFB2-FA2C6A8B385D}" type="slidenum">
              <a:rPr lang="en-US" smtClean="0"/>
              <a:t>2</a:t>
            </a:fld>
            <a:endParaRPr lang="en-US"/>
          </a:p>
        </p:txBody>
      </p:sp>
      <p:sp>
        <p:nvSpPr>
          <p:cNvPr id="81" name="TextBox 80"/>
          <p:cNvSpPr txBox="1"/>
          <p:nvPr/>
        </p:nvSpPr>
        <p:spPr>
          <a:xfrm>
            <a:off x="3826554" y="1981200"/>
            <a:ext cx="6841446" cy="523220"/>
          </a:xfrm>
          <a:prstGeom prst="rect">
            <a:avLst/>
          </a:prstGeom>
          <a:noFill/>
        </p:spPr>
        <p:txBody>
          <a:bodyPr wrap="square" rtlCol="0">
            <a:spAutoFit/>
          </a:bodyPr>
          <a:lstStyle/>
          <a:p>
            <a:r>
              <a:rPr lang="en-US" sz="2800" dirty="0"/>
              <a:t>A connected graph with no cycles</a:t>
            </a:r>
          </a:p>
        </p:txBody>
      </p:sp>
      <p:grpSp>
        <p:nvGrpSpPr>
          <p:cNvPr id="45" name="Group 44"/>
          <p:cNvGrpSpPr/>
          <p:nvPr/>
        </p:nvGrpSpPr>
        <p:grpSpPr>
          <a:xfrm>
            <a:off x="1524000" y="2954679"/>
            <a:ext cx="4600060" cy="2539233"/>
            <a:chOff x="0" y="3020093"/>
            <a:chExt cx="7044346" cy="3888478"/>
          </a:xfrm>
        </p:grpSpPr>
        <p:cxnSp>
          <p:nvCxnSpPr>
            <p:cNvPr id="46" name="Straight Connector 45"/>
            <p:cNvCxnSpPr>
              <a:stCxn id="75" idx="7"/>
              <a:endCxn id="76"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75" idx="4"/>
              <a:endCxn id="77"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8" idx="3"/>
              <a:endCxn id="77"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8" idx="5"/>
              <a:endCxn id="80"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8" idx="7"/>
              <a:endCxn id="79"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2" idx="1"/>
              <a:endCxn id="79"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2" idx="0"/>
              <a:endCxn id="84"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3"/>
              <a:endCxn id="82"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3" name="TextBox 62"/>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4" name="TextBox 63"/>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5" name="TextBox 64"/>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8" name="TextBox 67"/>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69" name="TextBox 68"/>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2" name="TextBox 71"/>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sp>
          <p:nvSpPr>
            <p:cNvPr id="75" name="Oval 74"/>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6" name="Oval 75"/>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7" name="Oval 76"/>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8" name="Oval 77"/>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79" name="Oval 78"/>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0" name="Oval 79"/>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
        <p:nvSpPr>
          <p:cNvPr id="3" name="TextBox 2">
            <a:extLst>
              <a:ext uri="{FF2B5EF4-FFF2-40B4-BE49-F238E27FC236}">
                <a16:creationId xmlns:a16="http://schemas.microsoft.com/office/drawing/2014/main" id="{82C49112-775C-40F3-328C-7074B0D9E178}"/>
              </a:ext>
            </a:extLst>
          </p:cNvPr>
          <p:cNvSpPr txBox="1"/>
          <p:nvPr/>
        </p:nvSpPr>
        <p:spPr>
          <a:xfrm>
            <a:off x="7391400" y="3651896"/>
            <a:ext cx="3733800" cy="830997"/>
          </a:xfrm>
          <a:prstGeom prst="rect">
            <a:avLst/>
          </a:prstGeom>
          <a:noFill/>
        </p:spPr>
        <p:txBody>
          <a:bodyPr wrap="square" rtlCol="0">
            <a:spAutoFit/>
          </a:bodyPr>
          <a:lstStyle/>
          <a:p>
            <a:r>
              <a:rPr lang="en-US" sz="2400" dirty="0"/>
              <a:t>Note: A tree does not need a root, but they often do!</a:t>
            </a:r>
          </a:p>
        </p:txBody>
      </p:sp>
    </p:spTree>
    <p:extLst>
      <p:ext uri="{BB962C8B-B14F-4D97-AF65-F5344CB8AC3E}">
        <p14:creationId xmlns:p14="http://schemas.microsoft.com/office/powerpoint/2010/main" val="1393212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highlight>
                      <a:srgbClr val="FFFF00"/>
                    </a:highlight>
                  </a:rPr>
                  <a:t>If a set of edges </a:t>
                </a:r>
                <a14:m>
                  <m:oMath xmlns:m="http://schemas.openxmlformats.org/officeDocument/2006/math">
                    <m:r>
                      <a:rPr lang="en-US" b="0" i="1" smtClean="0">
                        <a:solidFill>
                          <a:schemeClr val="accent2">
                            <a:lumMod val="75000"/>
                          </a:schemeClr>
                        </a:solidFill>
                        <a:highlight>
                          <a:srgbClr val="FFFF00"/>
                        </a:highlight>
                        <a:latin typeface="Cambria Math"/>
                      </a:rPr>
                      <m:t>𝐴</m:t>
                    </m:r>
                  </m:oMath>
                </a14:m>
                <a:r>
                  <a:rPr lang="en-US" dirty="0">
                    <a:highlight>
                      <a:srgbClr val="FFFF00"/>
                    </a:highlight>
                  </a:rPr>
                  <a:t> is a subset of a minimum spanning tree </a:t>
                </a:r>
                <a14:m>
                  <m:oMath xmlns:m="http://schemas.openxmlformats.org/officeDocument/2006/math">
                    <m:r>
                      <a:rPr lang="en-US" b="0" i="1" smtClean="0">
                        <a:solidFill>
                          <a:srgbClr val="7030A0"/>
                        </a:solidFill>
                        <a:highlight>
                          <a:srgbClr val="FFFF00"/>
                        </a:highlight>
                        <a:latin typeface="Cambria Math"/>
                      </a:rPr>
                      <m:t>𝑇</m:t>
                    </m:r>
                  </m:oMath>
                </a14:m>
                <a:r>
                  <a:rPr lang="en-US" dirty="0">
                    <a:highlight>
                      <a:srgbClr val="FFFF00"/>
                    </a:highlight>
                  </a:rPr>
                  <a:t>, </a:t>
                </a:r>
                <a:r>
                  <a:rPr lang="en-US" dirty="0"/>
                  <a:t>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chemeClr val="accent2">
                            <a:lumMod val="75000"/>
                          </a:schemeClr>
                        </a:solidFill>
                        <a:latin typeface="Cambria Math"/>
                      </a:rPr>
                      <m:t>𝐴</m:t>
                    </m:r>
                  </m:oMath>
                </a14:m>
                <a:r>
                  <a:rPr lang="en-US" dirty="0"/>
                  <a:t> respects. Let </a:t>
                </a:r>
                <a14:m>
                  <m:oMath xmlns:m="http://schemas.openxmlformats.org/officeDocument/2006/math">
                    <m:r>
                      <a:rPr lang="en-US" b="0" i="1" smtClean="0">
                        <a:solidFill>
                          <a:srgbClr val="FF00FF"/>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chemeClr val="accent2">
                            <a:lumMod val="75000"/>
                          </a:schemeClr>
                        </a:solidFill>
                        <a:latin typeface="Cambria Math"/>
                      </a:rPr>
                      <m:t>𝐴</m:t>
                    </m:r>
                    <m:r>
                      <a:rPr lang="en-US" b="0" i="1" dirty="0" smtClean="0">
                        <a:latin typeface="Cambria Math"/>
                      </a:rPr>
                      <m:t>∪</m:t>
                    </m:r>
                    <m:r>
                      <a:rPr lang="en-US" b="0" i="1" dirty="0" smtClean="0">
                        <a:solidFill>
                          <a:srgbClr val="FF00FF"/>
                        </a:solidFill>
                        <a:latin typeface="Cambria Math"/>
                      </a:rPr>
                      <m:t>{</m:t>
                    </m:r>
                    <m:r>
                      <a:rPr lang="en-US" b="0" i="1" dirty="0" smtClean="0">
                        <a:solidFill>
                          <a:srgbClr val="FF00FF"/>
                        </a:solidFill>
                        <a:latin typeface="Cambria Math"/>
                      </a:rPr>
                      <m:t>𝑒</m:t>
                    </m:r>
                    <m:r>
                      <a:rPr lang="en-US" b="0" i="1" dirty="0" smtClean="0">
                        <a:solidFill>
                          <a:srgbClr val="FF00FF"/>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17" t="-22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20</a:t>
            </a:fld>
            <a:endParaRPr lang="en-US"/>
          </a:p>
        </p:txBody>
      </p:sp>
      <p:grpSp>
        <p:nvGrpSpPr>
          <p:cNvPr id="5" name="Group 4"/>
          <p:cNvGrpSpPr/>
          <p:nvPr/>
        </p:nvGrpSpPr>
        <p:grpSpPr>
          <a:xfrm>
            <a:off x="3811391" y="3810000"/>
            <a:ext cx="4600060" cy="2787240"/>
            <a:chOff x="0" y="2862182"/>
            <a:chExt cx="7044346" cy="4268266"/>
          </a:xfrm>
        </p:grpSpPr>
        <p:cxnSp>
          <p:nvCxnSpPr>
            <p:cNvPr id="6" name="Straight Connector 5"/>
            <p:cNvCxnSpPr>
              <a:stCxn id="34" idx="7"/>
              <a:endCxn id="35"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5" idx="6"/>
              <a:endCxn id="38"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27" name="TextBox 26"/>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074757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a:t>
                </a:r>
                <a:r>
                  <a:rPr lang="en-US" dirty="0">
                    <a:highlight>
                      <a:srgbClr val="FFFF00"/>
                    </a:highlight>
                  </a:rPr>
                  <a:t>let </a:t>
                </a:r>
                <a14:m>
                  <m:oMath xmlns:m="http://schemas.openxmlformats.org/officeDocument/2006/math">
                    <m:r>
                      <a:rPr lang="en-US" b="0" i="0" smtClean="0">
                        <a:solidFill>
                          <a:srgbClr val="0070C0"/>
                        </a:solidFill>
                        <a:highlight>
                          <a:srgbClr val="FFFF00"/>
                        </a:highlight>
                        <a:latin typeface="Cambria Math"/>
                      </a:rPr>
                      <m:t>(</m:t>
                    </m:r>
                    <m:r>
                      <a:rPr lang="en-US" b="0" i="1" smtClean="0">
                        <a:solidFill>
                          <a:srgbClr val="0070C0"/>
                        </a:solidFill>
                        <a:highlight>
                          <a:srgbClr val="FFFF00"/>
                        </a:highlight>
                        <a:latin typeface="Cambria Math"/>
                      </a:rPr>
                      <m:t>𝑆</m:t>
                    </m:r>
                    <m:r>
                      <a:rPr lang="en-US" b="0" i="1" smtClean="0">
                        <a:solidFill>
                          <a:srgbClr val="0070C0"/>
                        </a:solidFill>
                        <a:highlight>
                          <a:srgbClr val="FFFF00"/>
                        </a:highlight>
                        <a:latin typeface="Cambria Math"/>
                      </a:rPr>
                      <m:t>, </m:t>
                    </m:r>
                    <m:r>
                      <a:rPr lang="en-US" b="0" i="1" smtClean="0">
                        <a:solidFill>
                          <a:srgbClr val="0070C0"/>
                        </a:solidFill>
                        <a:highlight>
                          <a:srgbClr val="FFFF00"/>
                        </a:highlight>
                        <a:latin typeface="Cambria Math"/>
                      </a:rPr>
                      <m:t>𝑉</m:t>
                    </m:r>
                    <m:r>
                      <a:rPr lang="en-US" b="0" i="1" smtClean="0">
                        <a:solidFill>
                          <a:srgbClr val="0070C0"/>
                        </a:solidFill>
                        <a:highlight>
                          <a:srgbClr val="FFFF00"/>
                        </a:highlight>
                        <a:latin typeface="Cambria Math"/>
                      </a:rPr>
                      <m:t>−</m:t>
                    </m:r>
                    <m:r>
                      <a:rPr lang="en-US" b="0" i="1" smtClean="0">
                        <a:solidFill>
                          <a:srgbClr val="0070C0"/>
                        </a:solidFill>
                        <a:highlight>
                          <a:srgbClr val="FFFF00"/>
                        </a:highlight>
                        <a:latin typeface="Cambria Math"/>
                      </a:rPr>
                      <m:t>𝑆</m:t>
                    </m:r>
                    <m:r>
                      <a:rPr lang="en-US" b="0" i="1" smtClean="0">
                        <a:solidFill>
                          <a:srgbClr val="0070C0"/>
                        </a:solidFill>
                        <a:highlight>
                          <a:srgbClr val="FFFF00"/>
                        </a:highlight>
                        <a:latin typeface="Cambria Math"/>
                      </a:rPr>
                      <m:t>)</m:t>
                    </m:r>
                  </m:oMath>
                </a14:m>
                <a:r>
                  <a:rPr lang="en-US" dirty="0">
                    <a:highlight>
                      <a:srgbClr val="FFFF00"/>
                    </a:highlight>
                  </a:rPr>
                  <a:t> be any cut which </a:t>
                </a:r>
                <a14:m>
                  <m:oMath xmlns:m="http://schemas.openxmlformats.org/officeDocument/2006/math">
                    <m:r>
                      <a:rPr lang="en-US" b="0" i="1" smtClean="0">
                        <a:solidFill>
                          <a:srgbClr val="009900"/>
                        </a:solidFill>
                        <a:highlight>
                          <a:srgbClr val="FFFF00"/>
                        </a:highlight>
                        <a:latin typeface="Cambria Math"/>
                      </a:rPr>
                      <m:t>𝐴</m:t>
                    </m:r>
                  </m:oMath>
                </a14:m>
                <a:r>
                  <a:rPr lang="en-US" dirty="0">
                    <a:highlight>
                      <a:srgbClr val="FFFF00"/>
                    </a:highlight>
                  </a:rPr>
                  <a:t> respects. </a:t>
                </a:r>
                <a:r>
                  <a:rPr lang="en-US" dirty="0"/>
                  <a:t>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21</a:t>
            </a:fld>
            <a:endParaRPr lang="en-US"/>
          </a:p>
        </p:txBody>
      </p:sp>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2" name="Group 81">
            <a:extLst>
              <a:ext uri="{FF2B5EF4-FFF2-40B4-BE49-F238E27FC236}">
                <a16:creationId xmlns:a16="http://schemas.microsoft.com/office/drawing/2014/main" id="{08A5621E-F231-62DA-B139-EC78FD1DB0BF}"/>
              </a:ext>
            </a:extLst>
          </p:cNvPr>
          <p:cNvGrpSpPr/>
          <p:nvPr/>
        </p:nvGrpSpPr>
        <p:grpSpPr>
          <a:xfrm>
            <a:off x="3811391" y="3810000"/>
            <a:ext cx="4600060" cy="2787240"/>
            <a:chOff x="0" y="2862182"/>
            <a:chExt cx="7044346" cy="4268266"/>
          </a:xfrm>
        </p:grpSpPr>
        <p:cxnSp>
          <p:nvCxnSpPr>
            <p:cNvPr id="83" name="Straight Connector 82">
              <a:extLst>
                <a:ext uri="{FF2B5EF4-FFF2-40B4-BE49-F238E27FC236}">
                  <a16:creationId xmlns:a16="http://schemas.microsoft.com/office/drawing/2014/main" id="{E25D65D0-971A-40A7-75C7-3EE1CA5E06E3}"/>
                </a:ext>
              </a:extLst>
            </p:cNvPr>
            <p:cNvCxnSpPr>
              <a:stCxn id="111" idx="7"/>
              <a:endCxn id="112"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63D5CD1-3CCD-70A3-89F5-78F4DC5F2C6C}"/>
                </a:ext>
              </a:extLst>
            </p:cNvPr>
            <p:cNvCxnSpPr>
              <a:stCxn id="112" idx="6"/>
              <a:endCxn id="115"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1096541-4BA0-D83C-2B6E-38E0DE7554A6}"/>
                </a:ext>
              </a:extLst>
            </p:cNvPr>
            <p:cNvCxnSpPr>
              <a:stCxn id="111" idx="4"/>
              <a:endCxn id="113"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58CA366-7BD0-EF40-699B-9042551BAC1D}"/>
                </a:ext>
              </a:extLst>
            </p:cNvPr>
            <p:cNvCxnSpPr>
              <a:stCxn id="114" idx="3"/>
              <a:endCxn id="113"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E25253-987B-C90F-8D48-7C36AC0D5105}"/>
                </a:ext>
              </a:extLst>
            </p:cNvPr>
            <p:cNvCxnSpPr>
              <a:stCxn id="116" idx="2"/>
              <a:endCxn id="113"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0B9773E-8571-7D16-817B-37E7251E04CD}"/>
                </a:ext>
              </a:extLst>
            </p:cNvPr>
            <p:cNvCxnSpPr>
              <a:stCxn id="114" idx="5"/>
              <a:endCxn id="116"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A8FE1AAA-1DD5-FACA-1E64-5BF37B3DCAE0}"/>
                </a:ext>
              </a:extLst>
            </p:cNvPr>
            <p:cNvCxnSpPr>
              <a:stCxn id="114" idx="7"/>
              <a:endCxn id="115"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D0CAE26-84AB-A25E-4FB0-8CAD565F1442}"/>
                </a:ext>
              </a:extLst>
            </p:cNvPr>
            <p:cNvCxnSpPr>
              <a:stCxn id="116" idx="6"/>
              <a:endCxn id="117"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45D3D9B-082A-6F24-BDFC-74EC8D9A5704}"/>
                </a:ext>
              </a:extLst>
            </p:cNvPr>
            <p:cNvCxnSpPr>
              <a:stCxn id="117" idx="1"/>
              <a:endCxn id="115"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D02D20A-BFF4-54DD-0C40-F50D4C625411}"/>
                </a:ext>
              </a:extLst>
            </p:cNvPr>
            <p:cNvCxnSpPr>
              <a:stCxn id="119" idx="2"/>
              <a:endCxn id="115"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8F96E25-979F-D846-F35E-7EBB22116E6E}"/>
                </a:ext>
              </a:extLst>
            </p:cNvPr>
            <p:cNvCxnSpPr>
              <a:stCxn id="117" idx="0"/>
              <a:endCxn id="119"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62F88-188E-8B07-DBA1-0CB8EEBCBD86}"/>
                </a:ext>
              </a:extLst>
            </p:cNvPr>
            <p:cNvCxnSpPr>
              <a:stCxn id="118" idx="1"/>
              <a:endCxn id="119"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72787CE5-4F68-9932-72EC-3B58249B5443}"/>
                </a:ext>
              </a:extLst>
            </p:cNvPr>
            <p:cNvCxnSpPr>
              <a:stCxn id="118" idx="3"/>
              <a:endCxn id="117"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43795D95-2EC9-715E-D54A-0618E96E30AA}"/>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7" name="TextBox 96">
              <a:extLst>
                <a:ext uri="{FF2B5EF4-FFF2-40B4-BE49-F238E27FC236}">
                  <a16:creationId xmlns:a16="http://schemas.microsoft.com/office/drawing/2014/main" id="{05B5B168-41BE-33D7-5038-774443CA983F}"/>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8" name="TextBox 97">
              <a:extLst>
                <a:ext uri="{FF2B5EF4-FFF2-40B4-BE49-F238E27FC236}">
                  <a16:creationId xmlns:a16="http://schemas.microsoft.com/office/drawing/2014/main" id="{C0B69B4A-AE37-07F6-D734-5800B6622243}"/>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99" name="TextBox 98">
              <a:extLst>
                <a:ext uri="{FF2B5EF4-FFF2-40B4-BE49-F238E27FC236}">
                  <a16:creationId xmlns:a16="http://schemas.microsoft.com/office/drawing/2014/main" id="{9A4EC48A-61D0-7138-1059-A0125D9470E1}"/>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0" name="TextBox 99">
              <a:extLst>
                <a:ext uri="{FF2B5EF4-FFF2-40B4-BE49-F238E27FC236}">
                  <a16:creationId xmlns:a16="http://schemas.microsoft.com/office/drawing/2014/main" id="{353E763E-2FF0-4120-3B24-288D092524F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1" name="TextBox 100">
              <a:extLst>
                <a:ext uri="{FF2B5EF4-FFF2-40B4-BE49-F238E27FC236}">
                  <a16:creationId xmlns:a16="http://schemas.microsoft.com/office/drawing/2014/main" id="{02B8DBF4-4163-38A4-8CE3-FCDD6BA72652}"/>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2" name="TextBox 101">
              <a:extLst>
                <a:ext uri="{FF2B5EF4-FFF2-40B4-BE49-F238E27FC236}">
                  <a16:creationId xmlns:a16="http://schemas.microsoft.com/office/drawing/2014/main" id="{B658C8E2-E23F-DE21-AC69-10AB76E467AE}"/>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3" name="TextBox 102">
              <a:extLst>
                <a:ext uri="{FF2B5EF4-FFF2-40B4-BE49-F238E27FC236}">
                  <a16:creationId xmlns:a16="http://schemas.microsoft.com/office/drawing/2014/main" id="{E7BCC272-212A-86CF-9D17-455658D49D78}"/>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4" name="TextBox 103">
              <a:extLst>
                <a:ext uri="{FF2B5EF4-FFF2-40B4-BE49-F238E27FC236}">
                  <a16:creationId xmlns:a16="http://schemas.microsoft.com/office/drawing/2014/main" id="{32169CA7-F9E5-33B9-A7DD-B2CD3343962D}"/>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5" name="TextBox 104">
              <a:extLst>
                <a:ext uri="{FF2B5EF4-FFF2-40B4-BE49-F238E27FC236}">
                  <a16:creationId xmlns:a16="http://schemas.microsoft.com/office/drawing/2014/main" id="{A042E8CC-DEF3-3AE5-987A-17198333FDA0}"/>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6" name="TextBox 105">
              <a:extLst>
                <a:ext uri="{FF2B5EF4-FFF2-40B4-BE49-F238E27FC236}">
                  <a16:creationId xmlns:a16="http://schemas.microsoft.com/office/drawing/2014/main" id="{A3A08EAD-22B8-70CB-28A2-4B4E36C470F2}"/>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7" name="TextBox 106">
              <a:extLst>
                <a:ext uri="{FF2B5EF4-FFF2-40B4-BE49-F238E27FC236}">
                  <a16:creationId xmlns:a16="http://schemas.microsoft.com/office/drawing/2014/main" id="{C0CA4916-9195-C899-D2E1-63326529C91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8" name="TextBox 107">
              <a:extLst>
                <a:ext uri="{FF2B5EF4-FFF2-40B4-BE49-F238E27FC236}">
                  <a16:creationId xmlns:a16="http://schemas.microsoft.com/office/drawing/2014/main" id="{2195A8E5-2B33-9235-CA35-F7C57CD9112A}"/>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09" name="Straight Connector 108">
              <a:extLst>
                <a:ext uri="{FF2B5EF4-FFF2-40B4-BE49-F238E27FC236}">
                  <a16:creationId xmlns:a16="http://schemas.microsoft.com/office/drawing/2014/main" id="{D5C59C26-C777-04DF-74BA-29958701CBD7}"/>
                </a:ext>
              </a:extLst>
            </p:cNvPr>
            <p:cNvCxnSpPr>
              <a:stCxn id="112" idx="4"/>
              <a:endCxn id="113"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2CB29B37-C5C6-9F7B-D8C7-88D66C91C4F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1" name="Oval 110">
              <a:extLst>
                <a:ext uri="{FF2B5EF4-FFF2-40B4-BE49-F238E27FC236}">
                  <a16:creationId xmlns:a16="http://schemas.microsoft.com/office/drawing/2014/main" id="{3B5220F6-1BCD-7FBA-56B6-8CC0AC74727C}"/>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2" name="Oval 111">
              <a:extLst>
                <a:ext uri="{FF2B5EF4-FFF2-40B4-BE49-F238E27FC236}">
                  <a16:creationId xmlns:a16="http://schemas.microsoft.com/office/drawing/2014/main" id="{8DF66582-3FCB-9731-D241-97919889C324}"/>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3" name="Oval 112">
              <a:extLst>
                <a:ext uri="{FF2B5EF4-FFF2-40B4-BE49-F238E27FC236}">
                  <a16:creationId xmlns:a16="http://schemas.microsoft.com/office/drawing/2014/main" id="{90343102-510A-CA9D-2125-ECA6C8A69BD8}"/>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4" name="Oval 113">
              <a:extLst>
                <a:ext uri="{FF2B5EF4-FFF2-40B4-BE49-F238E27FC236}">
                  <a16:creationId xmlns:a16="http://schemas.microsoft.com/office/drawing/2014/main" id="{1FA7461C-A2FB-6F8D-B6A9-8825A969092D}"/>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5" name="Oval 114">
              <a:extLst>
                <a:ext uri="{FF2B5EF4-FFF2-40B4-BE49-F238E27FC236}">
                  <a16:creationId xmlns:a16="http://schemas.microsoft.com/office/drawing/2014/main" id="{5DA39FAC-5A88-A220-9769-2A45AB1BF4D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6" name="Oval 115">
              <a:extLst>
                <a:ext uri="{FF2B5EF4-FFF2-40B4-BE49-F238E27FC236}">
                  <a16:creationId xmlns:a16="http://schemas.microsoft.com/office/drawing/2014/main" id="{231FF2A7-3A6E-A08A-79BD-AC89821E07A0}"/>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7" name="Oval 116">
              <a:extLst>
                <a:ext uri="{FF2B5EF4-FFF2-40B4-BE49-F238E27FC236}">
                  <a16:creationId xmlns:a16="http://schemas.microsoft.com/office/drawing/2014/main" id="{DA1F752D-3789-58C2-1B45-DF3F5F1A94A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8" name="Oval 117">
              <a:extLst>
                <a:ext uri="{FF2B5EF4-FFF2-40B4-BE49-F238E27FC236}">
                  <a16:creationId xmlns:a16="http://schemas.microsoft.com/office/drawing/2014/main" id="{E5CA036B-1AC6-A846-4F20-A549339FB358}"/>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19" name="Oval 118">
              <a:extLst>
                <a:ext uri="{FF2B5EF4-FFF2-40B4-BE49-F238E27FC236}">
                  <a16:creationId xmlns:a16="http://schemas.microsoft.com/office/drawing/2014/main" id="{3013F3A0-5AFD-ACAC-E994-E2E040F25000}"/>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126916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rgbClr val="009900"/>
                        </a:solidFill>
                        <a:latin typeface="Cambria Math"/>
                      </a:rPr>
                      <m:t>𝐴</m:t>
                    </m:r>
                  </m:oMath>
                </a14:m>
                <a:r>
                  <a:rPr lang="en-US" dirty="0"/>
                  <a:t> respects. </a:t>
                </a:r>
                <a:r>
                  <a:rPr lang="en-US" dirty="0">
                    <a:highlight>
                      <a:srgbClr val="FFFF00"/>
                    </a:highlight>
                  </a:rPr>
                  <a:t>Let </a:t>
                </a:r>
                <a14:m>
                  <m:oMath xmlns:m="http://schemas.openxmlformats.org/officeDocument/2006/math">
                    <m:r>
                      <a:rPr lang="en-US" b="0" i="1" smtClean="0">
                        <a:solidFill>
                          <a:schemeClr val="accent6"/>
                        </a:solidFill>
                        <a:highlight>
                          <a:srgbClr val="FFFF00"/>
                        </a:highlight>
                        <a:latin typeface="Cambria Math"/>
                      </a:rPr>
                      <m:t>𝑒</m:t>
                    </m:r>
                  </m:oMath>
                </a14:m>
                <a:r>
                  <a:rPr lang="en-US" dirty="0">
                    <a:highlight>
                      <a:srgbClr val="FFFF00"/>
                    </a:highlight>
                  </a:rPr>
                  <a:t> be the least-weight edge which crosses </a:t>
                </a:r>
                <a14:m>
                  <m:oMath xmlns:m="http://schemas.openxmlformats.org/officeDocument/2006/math">
                    <m:r>
                      <a:rPr lang="en-US" smtClean="0">
                        <a:solidFill>
                          <a:srgbClr val="0070C0"/>
                        </a:solidFill>
                        <a:highlight>
                          <a:srgbClr val="FFFF00"/>
                        </a:highlight>
                        <a:latin typeface="Cambria Math"/>
                      </a:rPr>
                      <m:t>(</m:t>
                    </m:r>
                    <m:r>
                      <a:rPr lang="en-US" i="1">
                        <a:solidFill>
                          <a:srgbClr val="0070C0"/>
                        </a:solidFill>
                        <a:highlight>
                          <a:srgbClr val="FFFF00"/>
                        </a:highlight>
                        <a:latin typeface="Cambria Math"/>
                      </a:rPr>
                      <m:t>𝑆</m:t>
                    </m:r>
                    <m:r>
                      <a:rPr lang="en-US" i="1">
                        <a:solidFill>
                          <a:srgbClr val="0070C0"/>
                        </a:solidFill>
                        <a:highlight>
                          <a:srgbClr val="FFFF00"/>
                        </a:highlight>
                        <a:latin typeface="Cambria Math"/>
                      </a:rPr>
                      <m:t>, </m:t>
                    </m:r>
                    <m:r>
                      <a:rPr lang="en-US" i="1">
                        <a:solidFill>
                          <a:srgbClr val="0070C0"/>
                        </a:solidFill>
                        <a:highlight>
                          <a:srgbClr val="FFFF00"/>
                        </a:highlight>
                        <a:latin typeface="Cambria Math"/>
                      </a:rPr>
                      <m:t>𝑉</m:t>
                    </m:r>
                    <m:r>
                      <a:rPr lang="en-US" i="1">
                        <a:solidFill>
                          <a:srgbClr val="0070C0"/>
                        </a:solidFill>
                        <a:highlight>
                          <a:srgbClr val="FFFF00"/>
                        </a:highlight>
                        <a:latin typeface="Cambria Math"/>
                      </a:rPr>
                      <m:t>−</m:t>
                    </m:r>
                    <m:r>
                      <a:rPr lang="en-US" i="1">
                        <a:solidFill>
                          <a:srgbClr val="0070C0"/>
                        </a:solidFill>
                        <a:highlight>
                          <a:srgbClr val="FFFF00"/>
                        </a:highlight>
                        <a:latin typeface="Cambria Math"/>
                      </a:rPr>
                      <m:t>𝑆</m:t>
                    </m:r>
                    <m:r>
                      <a:rPr lang="en-US" i="1">
                        <a:solidFill>
                          <a:srgbClr val="0070C0"/>
                        </a:solidFill>
                        <a:highlight>
                          <a:srgbClr val="FFFF00"/>
                        </a:highlight>
                        <a:latin typeface="Cambria Math"/>
                      </a:rPr>
                      <m:t>)</m:t>
                    </m:r>
                  </m:oMath>
                </a14:m>
                <a:r>
                  <a:rPr lang="en-US" dirty="0">
                    <a:highlight>
                      <a:srgbClr val="FFFF00"/>
                    </a:highlight>
                  </a:rPr>
                  <a:t>.</a:t>
                </a:r>
                <a:r>
                  <a:rPr lang="en-US" dirty="0"/>
                  <a:t> </a:t>
                </a:r>
                <a14:m>
                  <m:oMath xmlns:m="http://schemas.openxmlformats.org/officeDocument/2006/math">
                    <m:r>
                      <a:rPr lang="en-US" b="0" i="1" dirty="0" smtClean="0">
                        <a:solidFill>
                          <a:srgbClr val="009900"/>
                        </a:solidFill>
                        <a:latin typeface="Cambria Math"/>
                      </a:rPr>
                      <m:t>𝐴</m:t>
                    </m:r>
                    <m:r>
                      <a:rPr lang="en-US" b="0" i="1" dirty="0" smtClean="0">
                        <a:latin typeface="Cambria Math"/>
                      </a:rPr>
                      <m:t>∪</m:t>
                    </m:r>
                    <m:r>
                      <a:rPr lang="en-US" b="0" i="1" dirty="0" smtClean="0">
                        <a:solidFill>
                          <a:schemeClr val="accent6"/>
                        </a:solidFill>
                        <a:latin typeface="Cambria Math"/>
                      </a:rPr>
                      <m:t>{</m:t>
                    </m:r>
                    <m:r>
                      <a:rPr lang="en-US" b="0" i="1" dirty="0" smtClean="0">
                        <a:solidFill>
                          <a:schemeClr val="accent6"/>
                        </a:solidFill>
                        <a:latin typeface="Cambria Math"/>
                      </a:rPr>
                      <m:t>𝑒</m:t>
                    </m:r>
                    <m:r>
                      <a:rPr lang="en-US" b="0" i="1" dirty="0" smtClean="0">
                        <a:solidFill>
                          <a:schemeClr val="accent6"/>
                        </a:solidFill>
                        <a:latin typeface="Cambria Math"/>
                      </a:rPr>
                      <m:t>}</m:t>
                    </m:r>
                  </m:oMath>
                </a14:m>
                <a:r>
                  <a:rPr lang="en-US" dirty="0">
                    <a:solidFill>
                      <a:schemeClr val="accent6"/>
                    </a:solidFill>
                  </a:rPr>
                  <a:t> </a:t>
                </a:r>
                <a:r>
                  <a:rPr lang="en-US" dirty="0"/>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22</a:t>
            </a:fld>
            <a:endParaRPr lang="en-US"/>
          </a:p>
        </p:txBody>
      </p:sp>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29198E55-6F42-0FA1-AB6D-7F901B1B1E3D}"/>
              </a:ext>
            </a:extLst>
          </p:cNvPr>
          <p:cNvGrpSpPr/>
          <p:nvPr/>
        </p:nvGrpSpPr>
        <p:grpSpPr>
          <a:xfrm>
            <a:off x="3811391" y="3810000"/>
            <a:ext cx="4600060" cy="2787240"/>
            <a:chOff x="0" y="2862182"/>
            <a:chExt cx="7044346" cy="4268266"/>
          </a:xfrm>
        </p:grpSpPr>
        <p:cxnSp>
          <p:nvCxnSpPr>
            <p:cNvPr id="84" name="Straight Connector 83">
              <a:extLst>
                <a:ext uri="{FF2B5EF4-FFF2-40B4-BE49-F238E27FC236}">
                  <a16:creationId xmlns:a16="http://schemas.microsoft.com/office/drawing/2014/main" id="{BB0E06C9-37D5-43C2-D10D-EA2243A63806}"/>
                </a:ext>
              </a:extLst>
            </p:cNvPr>
            <p:cNvCxnSpPr>
              <a:stCxn id="112" idx="7"/>
              <a:endCxn id="113"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110772-2492-C02B-4310-5D9CC40C034C}"/>
                </a:ext>
              </a:extLst>
            </p:cNvPr>
            <p:cNvCxnSpPr>
              <a:stCxn id="113" idx="6"/>
              <a:endCxn id="116"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AA26F86-1E80-4433-A93E-500D91786BC1}"/>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00F5829-36E1-93B9-1023-B4CE872F5040}"/>
                </a:ext>
              </a:extLst>
            </p:cNvPr>
            <p:cNvCxnSpPr>
              <a:stCxn id="115" idx="3"/>
              <a:endCxn id="114"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27E0130-1049-692C-97B0-39F9B2A67C97}"/>
                </a:ext>
              </a:extLst>
            </p:cNvPr>
            <p:cNvCxnSpPr>
              <a:stCxn id="117" idx="2"/>
              <a:endCxn id="114"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100C636-6300-261A-D3C1-5BA4508FFAAE}"/>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09C0422-82ED-C933-B089-587208D05813}"/>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CA4EAA3-EE9B-5FAC-1175-E1FD6BAF4D14}"/>
                </a:ext>
              </a:extLst>
            </p:cNvPr>
            <p:cNvCxnSpPr>
              <a:stCxn id="117" idx="6"/>
              <a:endCxn id="118"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5E5BA0C-9E52-4E96-1B91-A5880AFAC78D}"/>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8DE9CC3-339A-8383-B3F4-EC0DBB282861}"/>
                </a:ext>
              </a:extLst>
            </p:cNvPr>
            <p:cNvCxnSpPr>
              <a:stCxn id="120" idx="2"/>
              <a:endCxn id="116"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472BB70-F9A1-0994-9ADA-AD09EAD5F674}"/>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19F04EFA-F215-1E7A-9941-38A40A8CDEEE}"/>
                </a:ext>
              </a:extLst>
            </p:cNvPr>
            <p:cNvCxnSpPr>
              <a:stCxn id="119" idx="1"/>
              <a:endCxn id="120"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7326BD7-941A-5B6A-7211-F9DC6B744DA4}"/>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ACBD08D3-AF52-7042-E74E-01EF32B14B97}"/>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8C049DBC-3422-0A37-CB72-099103AA9DB6}"/>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D165F027-E404-46B2-D0EA-93D0CCA22479}"/>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100" name="TextBox 99">
              <a:extLst>
                <a:ext uri="{FF2B5EF4-FFF2-40B4-BE49-F238E27FC236}">
                  <a16:creationId xmlns:a16="http://schemas.microsoft.com/office/drawing/2014/main" id="{3FBBE0D5-C0B1-D739-11E2-1644D84D214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A007F4A6-3D60-0077-57F1-D653AB713408}"/>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E8D41F80-DAD5-43C5-02E9-69AD937BF456}"/>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796641B5-9E3B-E579-54DF-FCA2645F4A2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4" name="TextBox 103">
              <a:extLst>
                <a:ext uri="{FF2B5EF4-FFF2-40B4-BE49-F238E27FC236}">
                  <a16:creationId xmlns:a16="http://schemas.microsoft.com/office/drawing/2014/main" id="{3E477480-EDEF-8037-83F3-A74EB25A498C}"/>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C49DC063-9A25-1942-E7E6-E4732AD74DF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B4B6B344-6A56-12D2-BF05-9B8F10E0C3D2}"/>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B221352B-3758-359E-0CB1-88051947193B}"/>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D18E2766-6CC3-F313-E9EF-E0FE786BA5E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0D2942C2-419B-F804-3AC0-3DF4ADA03A16}"/>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26CBC85E-0A14-5BFD-014A-B37F8F352453}"/>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C2CECED-E758-56DB-7EAE-66D116E12F1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641085D1-E5B4-63EF-7A5E-B016CFF7C61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EE2E7BF6-A814-794C-3064-3BB36174D2BD}"/>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F8CFDD61-B27F-57E5-F7EC-EB92985B857A}"/>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AD2D2FE8-F573-148E-F38E-42134A010107}"/>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631AA3F4-2138-4ABF-8843-F7444A488386}"/>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704C0BD1-DE02-FA8A-1D35-832C1B9943E5}"/>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118CD315-BF24-B776-1334-9FC783FEDFB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96E0FEB5-1D3D-831B-2050-6C401C0E749C}"/>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62FC4322-2D35-65AB-D3FA-8132A5094D3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015451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Cut Theorem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t"/>
              <a:lstStyle/>
              <a:p>
                <a:pPr marL="0" indent="0">
                  <a:buNone/>
                </a:pPr>
                <a:r>
                  <a:rPr lang="en-US" dirty="0"/>
                  <a:t>If a set of edges </a:t>
                </a:r>
                <a14:m>
                  <m:oMath xmlns:m="http://schemas.openxmlformats.org/officeDocument/2006/math">
                    <m:r>
                      <a:rPr lang="en-US" b="0" i="1" smtClean="0">
                        <a:solidFill>
                          <a:srgbClr val="009900"/>
                        </a:solidFill>
                        <a:latin typeface="Cambria Math"/>
                      </a:rPr>
                      <m:t>𝐴</m:t>
                    </m:r>
                  </m:oMath>
                </a14:m>
                <a:r>
                  <a:rPr lang="en-US" dirty="0"/>
                  <a:t> is a subset of a minimum spanning tree </a:t>
                </a:r>
                <a14:m>
                  <m:oMath xmlns:m="http://schemas.openxmlformats.org/officeDocument/2006/math">
                    <m:r>
                      <a:rPr lang="en-US" b="0" i="1" smtClean="0">
                        <a:solidFill>
                          <a:srgbClr val="7030A0"/>
                        </a:solidFill>
                        <a:latin typeface="Cambria Math"/>
                      </a:rPr>
                      <m:t>𝑇</m:t>
                    </m:r>
                  </m:oMath>
                </a14:m>
                <a:r>
                  <a:rPr lang="en-US" dirty="0"/>
                  <a:t>, let </a:t>
                </a:r>
                <a14:m>
                  <m:oMath xmlns:m="http://schemas.openxmlformats.org/officeDocument/2006/math">
                    <m:r>
                      <a:rPr lang="en-US" b="0" i="0"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 </m:t>
                    </m:r>
                    <m:r>
                      <a:rPr lang="en-US" b="0" i="1" smtClean="0">
                        <a:solidFill>
                          <a:srgbClr val="0070C0"/>
                        </a:solidFill>
                        <a:latin typeface="Cambria Math"/>
                      </a:rPr>
                      <m:t>𝑉</m:t>
                    </m:r>
                    <m:r>
                      <a:rPr lang="en-US" b="0" i="1" smtClean="0">
                        <a:solidFill>
                          <a:srgbClr val="0070C0"/>
                        </a:solidFill>
                        <a:latin typeface="Cambria Math"/>
                      </a:rPr>
                      <m:t>−</m:t>
                    </m:r>
                    <m:r>
                      <a:rPr lang="en-US" b="0" i="1" smtClean="0">
                        <a:solidFill>
                          <a:srgbClr val="0070C0"/>
                        </a:solidFill>
                        <a:latin typeface="Cambria Math"/>
                      </a:rPr>
                      <m:t>𝑆</m:t>
                    </m:r>
                    <m:r>
                      <a:rPr lang="en-US" b="0" i="1" smtClean="0">
                        <a:solidFill>
                          <a:srgbClr val="0070C0"/>
                        </a:solidFill>
                        <a:latin typeface="Cambria Math"/>
                      </a:rPr>
                      <m:t>)</m:t>
                    </m:r>
                  </m:oMath>
                </a14:m>
                <a:r>
                  <a:rPr lang="en-US" dirty="0"/>
                  <a:t> be any cut which </a:t>
                </a:r>
                <a14:m>
                  <m:oMath xmlns:m="http://schemas.openxmlformats.org/officeDocument/2006/math">
                    <m:r>
                      <a:rPr lang="en-US" b="0" i="1" smtClean="0">
                        <a:solidFill>
                          <a:srgbClr val="009900"/>
                        </a:solidFill>
                        <a:latin typeface="Cambria Math"/>
                      </a:rPr>
                      <m:t>𝐴</m:t>
                    </m:r>
                  </m:oMath>
                </a14:m>
                <a:r>
                  <a:rPr lang="en-US" dirty="0"/>
                  <a:t> respects. Let </a:t>
                </a:r>
                <a14:m>
                  <m:oMath xmlns:m="http://schemas.openxmlformats.org/officeDocument/2006/math">
                    <m:r>
                      <a:rPr lang="en-US" b="0" i="1" smtClean="0">
                        <a:solidFill>
                          <a:schemeClr val="accent6"/>
                        </a:solidFill>
                        <a:latin typeface="Cambria Math"/>
                      </a:rPr>
                      <m:t>𝑒</m:t>
                    </m:r>
                  </m:oMath>
                </a14:m>
                <a:r>
                  <a:rPr lang="en-US" dirty="0"/>
                  <a:t> be the least-weight edge which crosses </a:t>
                </a:r>
                <a14:m>
                  <m:oMath xmlns:m="http://schemas.openxmlformats.org/officeDocument/2006/math">
                    <m:r>
                      <a:rPr lang="en-US" smtClean="0">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 </m:t>
                    </m:r>
                    <m:r>
                      <a:rPr lang="en-US" i="1">
                        <a:solidFill>
                          <a:srgbClr val="0070C0"/>
                        </a:solidFill>
                        <a:latin typeface="Cambria Math"/>
                      </a:rPr>
                      <m:t>𝑉</m:t>
                    </m:r>
                    <m:r>
                      <a:rPr lang="en-US" i="1">
                        <a:solidFill>
                          <a:srgbClr val="0070C0"/>
                        </a:solidFill>
                        <a:latin typeface="Cambria Math"/>
                      </a:rPr>
                      <m:t>−</m:t>
                    </m:r>
                    <m:r>
                      <a:rPr lang="en-US" i="1">
                        <a:solidFill>
                          <a:srgbClr val="0070C0"/>
                        </a:solidFill>
                        <a:latin typeface="Cambria Math"/>
                      </a:rPr>
                      <m:t>𝑆</m:t>
                    </m:r>
                    <m:r>
                      <a:rPr lang="en-US" i="1">
                        <a:solidFill>
                          <a:srgbClr val="0070C0"/>
                        </a:solidFill>
                        <a:latin typeface="Cambria Math"/>
                      </a:rPr>
                      <m:t>)</m:t>
                    </m:r>
                  </m:oMath>
                </a14:m>
                <a:r>
                  <a:rPr lang="en-US" dirty="0"/>
                  <a:t>. </a:t>
                </a:r>
                <a14:m>
                  <m:oMath xmlns:m="http://schemas.openxmlformats.org/officeDocument/2006/math">
                    <m:r>
                      <a:rPr lang="en-US" b="0" i="1" dirty="0" smtClean="0">
                        <a:solidFill>
                          <a:srgbClr val="009900"/>
                        </a:solidFill>
                        <a:highlight>
                          <a:srgbClr val="FFFF00"/>
                        </a:highlight>
                        <a:latin typeface="Cambria Math"/>
                      </a:rPr>
                      <m:t>𝐴</m:t>
                    </m:r>
                    <m:r>
                      <a:rPr lang="en-US" b="0" i="1" dirty="0" smtClean="0">
                        <a:highlight>
                          <a:srgbClr val="FFFF00"/>
                        </a:highlight>
                        <a:latin typeface="Cambria Math"/>
                      </a:rPr>
                      <m:t>∪</m:t>
                    </m:r>
                    <m:r>
                      <a:rPr lang="en-US" b="0" i="1" dirty="0" smtClean="0">
                        <a:solidFill>
                          <a:schemeClr val="accent6"/>
                        </a:solidFill>
                        <a:highlight>
                          <a:srgbClr val="FFFF00"/>
                        </a:highlight>
                        <a:latin typeface="Cambria Math"/>
                      </a:rPr>
                      <m:t>{</m:t>
                    </m:r>
                    <m:r>
                      <a:rPr lang="en-US" b="0" i="1" dirty="0" smtClean="0">
                        <a:solidFill>
                          <a:schemeClr val="accent6"/>
                        </a:solidFill>
                        <a:highlight>
                          <a:srgbClr val="FFFF00"/>
                        </a:highlight>
                        <a:latin typeface="Cambria Math"/>
                      </a:rPr>
                      <m:t>𝑒</m:t>
                    </m:r>
                    <m:r>
                      <a:rPr lang="en-US" b="0" i="1" dirty="0" smtClean="0">
                        <a:solidFill>
                          <a:schemeClr val="accent6"/>
                        </a:solidFill>
                        <a:highlight>
                          <a:srgbClr val="FFFF00"/>
                        </a:highlight>
                        <a:latin typeface="Cambria Math"/>
                      </a:rPr>
                      <m:t>}</m:t>
                    </m:r>
                  </m:oMath>
                </a14:m>
                <a:r>
                  <a:rPr lang="en-US" dirty="0">
                    <a:solidFill>
                      <a:schemeClr val="accent6"/>
                    </a:solidFill>
                    <a:highlight>
                      <a:srgbClr val="FFFF00"/>
                    </a:highlight>
                  </a:rPr>
                  <a:t> </a:t>
                </a:r>
                <a:r>
                  <a:rPr lang="en-US" dirty="0">
                    <a:highlight>
                      <a:srgbClr val="FFFF00"/>
                    </a:highlight>
                  </a:rPr>
                  <a:t>is also a subset of a minimum spanning tree.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389" t="-1617" r="-1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6BADE50-950A-4D58-BFB2-FA2C6A8B385D}" type="slidenum">
              <a:rPr lang="en-US" smtClean="0"/>
              <a:t>23</a:t>
            </a:fld>
            <a:endParaRPr lang="en-US"/>
          </a:p>
        </p:txBody>
      </p:sp>
      <p:sp>
        <p:nvSpPr>
          <p:cNvPr id="44" name="Freeform 43"/>
          <p:cNvSpPr/>
          <p:nvPr/>
        </p:nvSpPr>
        <p:spPr>
          <a:xfrm>
            <a:off x="3604146" y="3811960"/>
            <a:ext cx="5158854" cy="2593075"/>
          </a:xfrm>
          <a:custGeom>
            <a:avLst/>
            <a:gdLst>
              <a:gd name="connsiteX0" fmla="*/ 245660 w 5158854"/>
              <a:gd name="connsiteY0" fmla="*/ 1924335 h 2593075"/>
              <a:gd name="connsiteX1" fmla="*/ 2019869 w 5158854"/>
              <a:gd name="connsiteY1" fmla="*/ 750627 h 2593075"/>
              <a:gd name="connsiteX2" fmla="*/ 2961564 w 5158854"/>
              <a:gd name="connsiteY2" fmla="*/ 1869744 h 2593075"/>
              <a:gd name="connsiteX3" fmla="*/ 3548418 w 5158854"/>
              <a:gd name="connsiteY3" fmla="*/ 2593075 h 2593075"/>
              <a:gd name="connsiteX4" fmla="*/ 4872251 w 5158854"/>
              <a:gd name="connsiteY4" fmla="*/ 2511188 h 2593075"/>
              <a:gd name="connsiteX5" fmla="*/ 5158854 w 5158854"/>
              <a:gd name="connsiteY5" fmla="*/ 1351129 h 2593075"/>
              <a:gd name="connsiteX6" fmla="*/ 3603009 w 5158854"/>
              <a:gd name="connsiteY6" fmla="*/ 54591 h 2593075"/>
              <a:gd name="connsiteX7" fmla="*/ 1583140 w 5158854"/>
              <a:gd name="connsiteY7" fmla="*/ 0 h 2593075"/>
              <a:gd name="connsiteX8" fmla="*/ 0 w 5158854"/>
              <a:gd name="connsiteY8" fmla="*/ 491320 h 2593075"/>
              <a:gd name="connsiteX9" fmla="*/ 245660 w 5158854"/>
              <a:gd name="connsiteY9" fmla="*/ 1924335 h 25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54" h="2593075">
                <a:moveTo>
                  <a:pt x="245660" y="1924335"/>
                </a:moveTo>
                <a:lnTo>
                  <a:pt x="2019869" y="750627"/>
                </a:lnTo>
                <a:lnTo>
                  <a:pt x="2961564" y="1869744"/>
                </a:lnTo>
                <a:lnTo>
                  <a:pt x="3548418" y="2593075"/>
                </a:lnTo>
                <a:lnTo>
                  <a:pt x="4872251" y="2511188"/>
                </a:lnTo>
                <a:lnTo>
                  <a:pt x="5158854" y="1351129"/>
                </a:lnTo>
                <a:lnTo>
                  <a:pt x="3603009" y="54591"/>
                </a:lnTo>
                <a:lnTo>
                  <a:pt x="1583140" y="0"/>
                </a:lnTo>
                <a:lnTo>
                  <a:pt x="0" y="491320"/>
                </a:lnTo>
                <a:lnTo>
                  <a:pt x="245660" y="1924335"/>
                </a:lnTo>
                <a:close/>
              </a:path>
            </a:pathLst>
          </a:custGeom>
          <a:solidFill>
            <a:srgbClr val="00B0F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a:extLst>
              <a:ext uri="{FF2B5EF4-FFF2-40B4-BE49-F238E27FC236}">
                <a16:creationId xmlns:a16="http://schemas.microsoft.com/office/drawing/2014/main" id="{0F2EAC53-DFD4-4BBA-7531-4962D42D278A}"/>
              </a:ext>
            </a:extLst>
          </p:cNvPr>
          <p:cNvGrpSpPr/>
          <p:nvPr/>
        </p:nvGrpSpPr>
        <p:grpSpPr>
          <a:xfrm>
            <a:off x="3811391" y="3810000"/>
            <a:ext cx="4600060" cy="2787240"/>
            <a:chOff x="0" y="2862182"/>
            <a:chExt cx="7044346" cy="4268266"/>
          </a:xfrm>
        </p:grpSpPr>
        <p:cxnSp>
          <p:nvCxnSpPr>
            <p:cNvPr id="84" name="Straight Connector 83">
              <a:extLst>
                <a:ext uri="{FF2B5EF4-FFF2-40B4-BE49-F238E27FC236}">
                  <a16:creationId xmlns:a16="http://schemas.microsoft.com/office/drawing/2014/main" id="{8CEFCCDE-9FE4-B0D1-0ED3-F6C1100A0DDC}"/>
                </a:ext>
              </a:extLst>
            </p:cNvPr>
            <p:cNvCxnSpPr>
              <a:stCxn id="112" idx="7"/>
              <a:endCxn id="113"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7816800-6FCD-690D-386F-E28B411A6BF5}"/>
                </a:ext>
              </a:extLst>
            </p:cNvPr>
            <p:cNvCxnSpPr>
              <a:stCxn id="113" idx="6"/>
              <a:endCxn id="116"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1E34618-651A-3C4F-B1D9-A465341271CB}"/>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405D5F1-2AA6-A603-FFDD-16E3CE8A497A}"/>
                </a:ext>
              </a:extLst>
            </p:cNvPr>
            <p:cNvCxnSpPr>
              <a:stCxn id="115" idx="3"/>
              <a:endCxn id="114"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BB87ACB-01DD-7ED4-CE7F-15DC9F4CB24C}"/>
                </a:ext>
              </a:extLst>
            </p:cNvPr>
            <p:cNvCxnSpPr>
              <a:stCxn id="117" idx="2"/>
              <a:endCxn id="114"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F429E40-AFB3-D3AF-839C-2F0FDDCA8E6C}"/>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89382E72-A6AC-43B7-9E54-D488F2BFF039}"/>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E8F0648-DB17-6A41-B62A-DC6B2FF9940D}"/>
                </a:ext>
              </a:extLst>
            </p:cNvPr>
            <p:cNvCxnSpPr>
              <a:stCxn id="117" idx="6"/>
              <a:endCxn id="118"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AEC97B9-7C46-AC16-4FF8-46969C130079}"/>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2878952-73B0-2A6B-43DB-1C9CF18AB60E}"/>
                </a:ext>
              </a:extLst>
            </p:cNvPr>
            <p:cNvCxnSpPr>
              <a:stCxn id="120" idx="2"/>
              <a:endCxn id="116"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B681C72-F0F5-8A24-3031-423A36170E63}"/>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963966A-1EAB-43CD-F4D9-C868A3149ED6}"/>
                </a:ext>
              </a:extLst>
            </p:cNvPr>
            <p:cNvCxnSpPr>
              <a:stCxn id="119" idx="1"/>
              <a:endCxn id="120"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A0620FA-1A20-DE0E-A00C-3AF50F6EC5C7}"/>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ACEF1C3-41F0-5961-C143-6DDC14FDB263}"/>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C90C5354-7797-C3E5-BEBF-441D2DC9FD9A}"/>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F7596B4F-095D-69F7-D81E-CF8AF2236773}"/>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100" name="TextBox 99">
              <a:extLst>
                <a:ext uri="{FF2B5EF4-FFF2-40B4-BE49-F238E27FC236}">
                  <a16:creationId xmlns:a16="http://schemas.microsoft.com/office/drawing/2014/main" id="{C7EC9331-CFE5-92EB-1BBC-FF644D01D124}"/>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592181C7-1341-324B-86FD-2D115D2E9BA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A7A6B5CA-9A3D-5337-C343-69E050D43F19}"/>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7335B4AB-D2F6-C4D6-5992-A396C467F509}"/>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104" name="TextBox 103">
              <a:extLst>
                <a:ext uri="{FF2B5EF4-FFF2-40B4-BE49-F238E27FC236}">
                  <a16:creationId xmlns:a16="http://schemas.microsoft.com/office/drawing/2014/main" id="{16C41094-C55E-A301-C3C5-67806E8A7530}"/>
                </a:ext>
              </a:extLst>
            </p:cNvPr>
            <p:cNvSpPr txBox="1"/>
            <p:nvPr/>
          </p:nvSpPr>
          <p:spPr>
            <a:xfrm>
              <a:off x="3058462" y="5546336"/>
              <a:ext cx="461990" cy="565580"/>
            </a:xfrm>
            <a:prstGeom prst="rect">
              <a:avLst/>
            </a:prstGeom>
            <a:noFill/>
            <a:ln>
              <a:noFill/>
            </a:ln>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748B98D0-7EE0-E22B-3BCC-C681BD2ADB6B}"/>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55AD4CD2-DC16-8D2B-C62E-5D290E91BFA8}"/>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5BC656BE-F3E8-E01E-54E2-7845CF31B12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21173EF3-27BE-8319-3634-8114232E57AD}"/>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EEAE141E-A769-70F2-63BC-DD88A6E462D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C28835EF-632B-B851-85EF-848F07992844}"/>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479D6BEB-1FFE-1A94-9736-41AEC7F00F34}"/>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44C8A243-AA44-1AD4-8D08-E9956D2C9239}"/>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2E7C3A5F-D718-7DF2-5D18-A9739746DF8A}"/>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92353ED4-E128-966C-E9D4-AA776F8251B1}"/>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52FD719E-55D4-7229-981A-EAC67C63C0F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FCAE1762-1309-E4A2-FB17-9558DD9E7079}"/>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927001B2-E5FD-DC3C-2202-B3220AD842F6}"/>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9B513570-17A7-75FF-733F-67C7D330AC4E}"/>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0EB1A036-17B1-2249-347A-AB91BC9EAA2B}"/>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325B238E-106C-ADF4-E86A-730D74A85106}"/>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94061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917F5-6F5E-C241-2623-B4B91EAD90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5A175C-50F6-D8D0-354E-4C6E824E706A}"/>
              </a:ext>
            </a:extLst>
          </p:cNvPr>
          <p:cNvSpPr>
            <a:spLocks noGrp="1"/>
          </p:cNvSpPr>
          <p:nvPr>
            <p:ph type="title"/>
          </p:nvPr>
        </p:nvSpPr>
        <p:spPr/>
        <p:txBody>
          <a:bodyPr>
            <a:normAutofit/>
          </a:bodyPr>
          <a:lstStyle/>
          <a:p>
            <a:r>
              <a:rPr lang="en-US" dirty="0"/>
              <a:t>Proof of Prim’s Algorithm</a:t>
            </a:r>
          </a:p>
        </p:txBody>
      </p:sp>
      <p:sp>
        <p:nvSpPr>
          <p:cNvPr id="4" name="Slide Number Placeholder 3">
            <a:extLst>
              <a:ext uri="{FF2B5EF4-FFF2-40B4-BE49-F238E27FC236}">
                <a16:creationId xmlns:a16="http://schemas.microsoft.com/office/drawing/2014/main" id="{EE921EE0-FB0A-2AE2-CB9B-FC741C110E38}"/>
              </a:ext>
            </a:extLst>
          </p:cNvPr>
          <p:cNvSpPr>
            <a:spLocks noGrp="1"/>
          </p:cNvSpPr>
          <p:nvPr>
            <p:ph type="sldNum" sz="quarter" idx="12"/>
          </p:nvPr>
        </p:nvSpPr>
        <p:spPr/>
        <p:txBody>
          <a:bodyPr/>
          <a:lstStyle/>
          <a:p>
            <a:fld id="{86BADE50-950A-4D58-BFB2-FA2C6A8B385D}" type="slidenum">
              <a:rPr lang="en-US" smtClean="0"/>
              <a:t>24</a:t>
            </a:fld>
            <a:endParaRPr lang="en-US"/>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BEB23D58-9BB2-6485-A4EB-6B5646DD817D}"/>
                  </a:ext>
                </a:extLst>
              </p:cNvPr>
              <p:cNvSpPr txBox="1"/>
              <p:nvPr/>
            </p:nvSpPr>
            <p:spPr>
              <a:xfrm>
                <a:off x="174566" y="1376502"/>
                <a:ext cx="6284423" cy="1569660"/>
              </a:xfrm>
              <a:prstGeom prst="rect">
                <a:avLst/>
              </a:prstGeom>
              <a:noFill/>
            </p:spPr>
            <p:txBody>
              <a:bodyPr wrap="square" rtlCol="0">
                <a:spAutoFit/>
              </a:bodyPr>
              <a:lstStyle/>
              <a:p>
                <a:r>
                  <a:rPr lang="en-US" sz="2400" dirty="0"/>
                  <a:t>Start with an empty tree </a:t>
                </a:r>
                <a14:m>
                  <m:oMath xmlns:m="http://schemas.openxmlformats.org/officeDocument/2006/math">
                    <m:r>
                      <a:rPr lang="en-US" sz="2400" i="1" smtClean="0">
                        <a:solidFill>
                          <a:schemeClr val="accent2">
                            <a:lumMod val="75000"/>
                          </a:schemeClr>
                        </a:solidFill>
                        <a:latin typeface="Cambria Math"/>
                      </a:rPr>
                      <m:t>𝐴</m:t>
                    </m:r>
                  </m:oMath>
                </a14:m>
                <a:endParaRPr lang="en-US" sz="2400" dirty="0"/>
              </a:p>
              <a:p>
                <a:r>
                  <a:rPr lang="en-US" sz="2400" dirty="0"/>
                  <a:t>Repeat </a:t>
                </a:r>
                <a14:m>
                  <m:oMath xmlns:m="http://schemas.openxmlformats.org/officeDocument/2006/math">
                    <m:r>
                      <a:rPr lang="en-US" sz="2400" i="1">
                        <a:latin typeface="Cambria Math"/>
                      </a:rPr>
                      <m:t>𝑉</m:t>
                    </m:r>
                    <m:r>
                      <a:rPr lang="en-US" sz="2400" i="1">
                        <a:latin typeface="Cambria Math"/>
                      </a:rPr>
                      <m:t>−1</m:t>
                    </m:r>
                  </m:oMath>
                </a14:m>
                <a:r>
                  <a:rPr lang="en-US" sz="2400" dirty="0"/>
                  <a:t> times:</a:t>
                </a:r>
              </a:p>
              <a:p>
                <a:r>
                  <a:rPr lang="en-US" sz="2400" dirty="0"/>
                  <a:t>	Add the min-weight edge that connects </a:t>
                </a:r>
              </a:p>
              <a:p>
                <a:r>
                  <a:rPr lang="en-US" sz="2400" dirty="0"/>
                  <a:t>	to a node not currently in the tree</a:t>
                </a:r>
              </a:p>
            </p:txBody>
          </p:sp>
        </mc:Choice>
        <mc:Fallback xmlns="">
          <p:sp>
            <p:nvSpPr>
              <p:cNvPr id="44" name="TextBox 43">
                <a:extLst>
                  <a:ext uri="{FF2B5EF4-FFF2-40B4-BE49-F238E27FC236}">
                    <a16:creationId xmlns:a16="http://schemas.microsoft.com/office/drawing/2014/main" id="{BEB23D58-9BB2-6485-A4EB-6B5646DD817D}"/>
                  </a:ext>
                </a:extLst>
              </p:cNvPr>
              <p:cNvSpPr txBox="1">
                <a:spLocks noRot="1" noChangeAspect="1" noMove="1" noResize="1" noEditPoints="1" noAdjustHandles="1" noChangeArrowheads="1" noChangeShapeType="1" noTextEdit="1"/>
              </p:cNvSpPr>
              <p:nvPr/>
            </p:nvSpPr>
            <p:spPr>
              <a:xfrm>
                <a:off x="174566" y="1376502"/>
                <a:ext cx="6284423" cy="1569660"/>
              </a:xfrm>
              <a:prstGeom prst="rect">
                <a:avLst/>
              </a:prstGeom>
              <a:blipFill>
                <a:blip r:embed="rId2"/>
                <a:stretch>
                  <a:fillRect l="-1552" t="-3113" b="-8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C8CEB06-CEF3-59DF-EE80-F2F720365DCB}"/>
                  </a:ext>
                </a:extLst>
              </p:cNvPr>
              <p:cNvSpPr txBox="1"/>
              <p:nvPr/>
            </p:nvSpPr>
            <p:spPr>
              <a:xfrm>
                <a:off x="2318729" y="3127866"/>
                <a:ext cx="3638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a:rPr>
                        <m:t>𝑆</m:t>
                      </m:r>
                    </m:oMath>
                  </m:oMathPara>
                </a14:m>
                <a:endParaRPr lang="en-US" dirty="0">
                  <a:solidFill>
                    <a:schemeClr val="accent1"/>
                  </a:solidFill>
                </a:endParaRPr>
              </a:p>
            </p:txBody>
          </p:sp>
        </mc:Choice>
        <mc:Fallback xmlns="">
          <p:sp>
            <p:nvSpPr>
              <p:cNvPr id="5" name="TextBox 4">
                <a:extLst>
                  <a:ext uri="{FF2B5EF4-FFF2-40B4-BE49-F238E27FC236}">
                    <a16:creationId xmlns:a16="http://schemas.microsoft.com/office/drawing/2014/main" id="{9C8CEB06-CEF3-59DF-EE80-F2F720365DCB}"/>
                  </a:ext>
                </a:extLst>
              </p:cNvPr>
              <p:cNvSpPr txBox="1">
                <a:spLocks noRot="1" noChangeAspect="1" noMove="1" noResize="1" noEditPoints="1" noAdjustHandles="1" noChangeArrowheads="1" noChangeShapeType="1" noTextEdit="1"/>
              </p:cNvSpPr>
              <p:nvPr/>
            </p:nvSpPr>
            <p:spPr>
              <a:xfrm>
                <a:off x="2318729" y="3127866"/>
                <a:ext cx="363882"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2A9502B-E010-0A06-1643-BFB603C8607F}"/>
                  </a:ext>
                </a:extLst>
              </p:cNvPr>
              <p:cNvSpPr txBox="1"/>
              <p:nvPr/>
            </p:nvSpPr>
            <p:spPr>
              <a:xfrm>
                <a:off x="7016163" y="881383"/>
                <a:ext cx="5210772" cy="5940088"/>
              </a:xfrm>
              <a:prstGeom prst="rect">
                <a:avLst/>
              </a:prstGeom>
              <a:noFill/>
            </p:spPr>
            <p:txBody>
              <a:bodyPr wrap="square" rtlCol="0">
                <a:spAutoFit/>
              </a:bodyPr>
              <a:lstStyle/>
              <a:p>
                <a:r>
                  <a:rPr lang="en-US" sz="2000" b="1" dirty="0"/>
                  <a:t>Proof: By Structural Induction</a:t>
                </a:r>
              </a:p>
              <a:p>
                <a:r>
                  <a:rPr lang="en-US" sz="2000" dirty="0"/>
                  <a:t>Suppose we have some arbitrary set of edges </a:t>
                </a:r>
                <a14:m>
                  <m:oMath xmlns:m="http://schemas.openxmlformats.org/officeDocument/2006/math">
                    <m:r>
                      <a:rPr lang="en-US" sz="2000" b="0" i="1" smtClean="0">
                        <a:solidFill>
                          <a:schemeClr val="accent2">
                            <a:lumMod val="75000"/>
                          </a:schemeClr>
                        </a:solidFill>
                        <a:latin typeface="Cambria Math" panose="02040503050406030204" pitchFamily="18" charset="0"/>
                      </a:rPr>
                      <m:t>𝐴</m:t>
                    </m:r>
                  </m:oMath>
                </a14:m>
                <a:r>
                  <a:rPr lang="en-US" sz="2000" dirty="0"/>
                  <a:t> that </a:t>
                </a:r>
                <a:r>
                  <a:rPr lang="en-US" sz="2000" dirty="0" err="1"/>
                  <a:t>Prims’s</a:t>
                </a:r>
                <a:r>
                  <a:rPr lang="en-US" sz="2000" dirty="0"/>
                  <a:t> has already selected to include in the MST. </a:t>
                </a:r>
                <a14:m>
                  <m:oMath xmlns:m="http://schemas.openxmlformats.org/officeDocument/2006/math">
                    <m:r>
                      <a:rPr lang="en-US" sz="2000" i="1" smtClean="0">
                        <a:solidFill>
                          <a:srgbClr val="FF00FF"/>
                        </a:solidFill>
                        <a:latin typeface="Cambria Math"/>
                      </a:rPr>
                      <m:t>𝑒</m:t>
                    </m:r>
                    <m:r>
                      <a:rPr lang="en-US" sz="2000" i="1" smtClean="0">
                        <a:solidFill>
                          <a:srgbClr val="FF00FF"/>
                        </a:solidFill>
                        <a:latin typeface="Cambria Math"/>
                      </a:rPr>
                      <m:t>=(</m:t>
                    </m:r>
                    <m:r>
                      <a:rPr lang="en-US" sz="2000" b="0" i="1" smtClean="0">
                        <a:solidFill>
                          <a:srgbClr val="FF00FF"/>
                        </a:solidFill>
                        <a:latin typeface="Cambria Math" panose="02040503050406030204" pitchFamily="18" charset="0"/>
                      </a:rPr>
                      <m:t>𝐸</m:t>
                    </m:r>
                    <m:r>
                      <a:rPr lang="en-US" sz="2000" i="1">
                        <a:solidFill>
                          <a:srgbClr val="FF00FF"/>
                        </a:solidFill>
                        <a:latin typeface="Cambria Math"/>
                      </a:rPr>
                      <m:t>,</m:t>
                    </m:r>
                    <m:r>
                      <a:rPr lang="en-US" sz="2000" b="0" i="1" smtClean="0">
                        <a:solidFill>
                          <a:srgbClr val="FF00FF"/>
                        </a:solidFill>
                        <a:latin typeface="Cambria Math" panose="02040503050406030204" pitchFamily="18" charset="0"/>
                      </a:rPr>
                      <m:t>𝐺</m:t>
                    </m:r>
                    <m:r>
                      <a:rPr lang="en-US" sz="2000" i="1">
                        <a:solidFill>
                          <a:srgbClr val="FF00FF"/>
                        </a:solidFill>
                        <a:latin typeface="Cambria Math"/>
                      </a:rPr>
                      <m:t>) </m:t>
                    </m:r>
                  </m:oMath>
                </a14:m>
                <a:r>
                  <a:rPr lang="en-US" sz="2000" dirty="0"/>
                  <a:t>is the edge </a:t>
                </a:r>
                <a:r>
                  <a:rPr lang="en-US" sz="2000" dirty="0" err="1"/>
                  <a:t>Prims’s</a:t>
                </a:r>
                <a:r>
                  <a:rPr lang="en-US" sz="2000" dirty="0"/>
                  <a:t> selects to add next</a:t>
                </a:r>
              </a:p>
              <a:p>
                <a:endParaRPr lang="en-US" sz="2000" dirty="0"/>
              </a:p>
              <a:p>
                <a:r>
                  <a:rPr lang="en-US" sz="2000" dirty="0"/>
                  <a:t>We know that there cannot exist a path from </a:t>
                </a:r>
                <a14:m>
                  <m:oMath xmlns:m="http://schemas.openxmlformats.org/officeDocument/2006/math">
                    <m:r>
                      <a:rPr lang="en-US" sz="2000" b="0" i="1" smtClean="0">
                        <a:solidFill>
                          <a:schemeClr val="tx1"/>
                        </a:solidFill>
                        <a:latin typeface="Cambria Math" panose="02040503050406030204" pitchFamily="18" charset="0"/>
                      </a:rPr>
                      <m:t>𝐸</m:t>
                    </m:r>
                    <m:r>
                      <a:rPr lang="en-US" sz="2000" b="0" i="1" smtClean="0">
                        <a:solidFill>
                          <a:schemeClr val="accent6"/>
                        </a:solidFill>
                        <a:latin typeface="Cambria Math" panose="02040503050406030204" pitchFamily="18" charset="0"/>
                      </a:rPr>
                      <m:t> </m:t>
                    </m:r>
                  </m:oMath>
                </a14:m>
                <a:r>
                  <a:rPr lang="en-US" sz="2000" dirty="0"/>
                  <a:t>to G using only edges in </a:t>
                </a:r>
                <a14:m>
                  <m:oMath xmlns:m="http://schemas.openxmlformats.org/officeDocument/2006/math">
                    <m:r>
                      <a:rPr lang="en-US" sz="2000" i="1" smtClean="0">
                        <a:solidFill>
                          <a:schemeClr val="accent2">
                            <a:lumMod val="75000"/>
                          </a:schemeClr>
                        </a:solidFill>
                        <a:latin typeface="Cambria Math" panose="02040503050406030204" pitchFamily="18" charset="0"/>
                      </a:rPr>
                      <m:t>𝐴</m:t>
                    </m:r>
                  </m:oMath>
                </a14:m>
                <a:r>
                  <a:rPr lang="en-US" sz="2000" dirty="0"/>
                  <a:t> because </a:t>
                </a:r>
                <a14:m>
                  <m:oMath xmlns:m="http://schemas.openxmlformats.org/officeDocument/2006/math">
                    <m:r>
                      <a:rPr lang="en-US" sz="2000" b="0" i="1" smtClean="0">
                        <a:latin typeface="Cambria Math" panose="02040503050406030204" pitchFamily="18" charset="0"/>
                      </a:rPr>
                      <m:t>𝐺</m:t>
                    </m:r>
                  </m:oMath>
                </a14:m>
                <a:r>
                  <a:rPr lang="en-US" sz="2000" dirty="0"/>
                  <a:t> has not been removed from the priority queue</a:t>
                </a:r>
              </a:p>
              <a:p>
                <a:endParaRPr lang="en-US" sz="2000" dirty="0"/>
              </a:p>
              <a:p>
                <a:r>
                  <a:rPr lang="en-US" sz="2000" dirty="0"/>
                  <a:t>We can cut the graph therefore into 2 disjoint sets: </a:t>
                </a:r>
              </a:p>
              <a:p>
                <a:pPr marL="342900" indent="-342900">
                  <a:buFont typeface="Arial" panose="020B0604020202020204" pitchFamily="34" charset="0"/>
                  <a:buChar char="•"/>
                </a:pPr>
                <a:r>
                  <a:rPr lang="en-US" sz="2000" dirty="0">
                    <a:solidFill>
                      <a:srgbClr val="0070C0"/>
                    </a:solidFill>
                  </a:rPr>
                  <a:t>Nodes that have been removed from the priority queue</a:t>
                </a:r>
                <a:endParaRPr lang="en-US" sz="2000" dirty="0"/>
              </a:p>
              <a:p>
                <a:pPr marL="342900" indent="-342900">
                  <a:buFont typeface="Arial" panose="020B0604020202020204" pitchFamily="34" charset="0"/>
                  <a:buChar char="•"/>
                </a:pPr>
                <a:r>
                  <a:rPr lang="en-US" sz="2000" dirty="0"/>
                  <a:t>All other nodes</a:t>
                </a:r>
              </a:p>
              <a:p>
                <a:pPr marL="342900" indent="-342900">
                  <a:buFont typeface="Arial" panose="020B0604020202020204" pitchFamily="34" charset="0"/>
                  <a:buChar char="•"/>
                </a:pPr>
                <a:endParaRPr lang="en-US" sz="2000" dirty="0"/>
              </a:p>
              <a:p>
                <a14:m>
                  <m:oMath xmlns:m="http://schemas.openxmlformats.org/officeDocument/2006/math">
                    <m:r>
                      <a:rPr lang="en-US" sz="2000" b="0" i="1" smtClean="0">
                        <a:solidFill>
                          <a:srgbClr val="FF00FF"/>
                        </a:solidFill>
                        <a:latin typeface="Cambria Math" panose="02040503050406030204" pitchFamily="18" charset="0"/>
                      </a:rPr>
                      <m:t>𝑒</m:t>
                    </m:r>
                  </m:oMath>
                </a14:m>
                <a:r>
                  <a:rPr lang="en-US" sz="2000" dirty="0"/>
                  <a:t> is the minimum cost edge that crosses this cut, so by the Cut Theorem, Prim’s only selects MST edges!</a:t>
                </a:r>
              </a:p>
            </p:txBody>
          </p:sp>
        </mc:Choice>
        <mc:Fallback xmlns="">
          <p:sp>
            <p:nvSpPr>
              <p:cNvPr id="8" name="TextBox 7">
                <a:extLst>
                  <a:ext uri="{FF2B5EF4-FFF2-40B4-BE49-F238E27FC236}">
                    <a16:creationId xmlns:a16="http://schemas.microsoft.com/office/drawing/2014/main" id="{F2A9502B-E010-0A06-1643-BFB603C8607F}"/>
                  </a:ext>
                </a:extLst>
              </p:cNvPr>
              <p:cNvSpPr txBox="1">
                <a:spLocks noRot="1" noChangeAspect="1" noMove="1" noResize="1" noEditPoints="1" noAdjustHandles="1" noChangeArrowheads="1" noChangeShapeType="1" noTextEdit="1"/>
              </p:cNvSpPr>
              <p:nvPr/>
            </p:nvSpPr>
            <p:spPr>
              <a:xfrm>
                <a:off x="7016163" y="881383"/>
                <a:ext cx="5210772" cy="5940088"/>
              </a:xfrm>
              <a:prstGeom prst="rect">
                <a:avLst/>
              </a:prstGeom>
              <a:blipFill>
                <a:blip r:embed="rId4"/>
                <a:stretch>
                  <a:fillRect l="-1287" t="-616" r="-1988" b="-924"/>
                </a:stretch>
              </a:blipFill>
            </p:spPr>
            <p:txBody>
              <a:bodyPr/>
              <a:lstStyle/>
              <a:p>
                <a:r>
                  <a:rPr lang="en-US">
                    <a:noFill/>
                  </a:rPr>
                  <a:t> </a:t>
                </a:r>
              </a:p>
            </p:txBody>
          </p:sp>
        </mc:Fallback>
      </mc:AlternateContent>
      <p:sp>
        <p:nvSpPr>
          <p:cNvPr id="3" name="Freeform 2">
            <a:extLst>
              <a:ext uri="{FF2B5EF4-FFF2-40B4-BE49-F238E27FC236}">
                <a16:creationId xmlns:a16="http://schemas.microsoft.com/office/drawing/2014/main" id="{A501FC1E-0DAC-835E-28DC-9B23B8BC695E}"/>
              </a:ext>
            </a:extLst>
          </p:cNvPr>
          <p:cNvSpPr/>
          <p:nvPr/>
        </p:nvSpPr>
        <p:spPr>
          <a:xfrm>
            <a:off x="595137" y="3183276"/>
            <a:ext cx="3578773" cy="1765738"/>
          </a:xfrm>
          <a:custGeom>
            <a:avLst/>
            <a:gdLst>
              <a:gd name="connsiteX0" fmla="*/ 94593 w 3578773"/>
              <a:gd name="connsiteY0" fmla="*/ 1135117 h 1765738"/>
              <a:gd name="connsiteX1" fmla="*/ 0 w 3578773"/>
              <a:gd name="connsiteY1" fmla="*/ 1592317 h 1765738"/>
              <a:gd name="connsiteX2" fmla="*/ 346841 w 3578773"/>
              <a:gd name="connsiteY2" fmla="*/ 1734207 h 1765738"/>
              <a:gd name="connsiteX3" fmla="*/ 756745 w 3578773"/>
              <a:gd name="connsiteY3" fmla="*/ 1765738 h 1765738"/>
              <a:gd name="connsiteX4" fmla="*/ 1545021 w 3578773"/>
              <a:gd name="connsiteY4" fmla="*/ 945931 h 1765738"/>
              <a:gd name="connsiteX5" fmla="*/ 2443655 w 3578773"/>
              <a:gd name="connsiteY5" fmla="*/ 898635 h 1765738"/>
              <a:gd name="connsiteX6" fmla="*/ 3184635 w 3578773"/>
              <a:gd name="connsiteY6" fmla="*/ 1087821 h 1765738"/>
              <a:gd name="connsiteX7" fmla="*/ 3578773 w 3578773"/>
              <a:gd name="connsiteY7" fmla="*/ 520262 h 1765738"/>
              <a:gd name="connsiteX8" fmla="*/ 3247697 w 3578773"/>
              <a:gd name="connsiteY8" fmla="*/ 173421 h 1765738"/>
              <a:gd name="connsiteX9" fmla="*/ 1891862 w 3578773"/>
              <a:gd name="connsiteY9" fmla="*/ 0 h 1765738"/>
              <a:gd name="connsiteX10" fmla="*/ 756745 w 3578773"/>
              <a:gd name="connsiteY10" fmla="*/ 441435 h 1765738"/>
              <a:gd name="connsiteX11" fmla="*/ 94593 w 3578773"/>
              <a:gd name="connsiteY11" fmla="*/ 1135117 h 176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8773" h="1765738">
                <a:moveTo>
                  <a:pt x="94593" y="1135117"/>
                </a:moveTo>
                <a:lnTo>
                  <a:pt x="0" y="1592317"/>
                </a:lnTo>
                <a:lnTo>
                  <a:pt x="346841" y="1734207"/>
                </a:lnTo>
                <a:lnTo>
                  <a:pt x="756745" y="1765738"/>
                </a:lnTo>
                <a:lnTo>
                  <a:pt x="1545021" y="945931"/>
                </a:lnTo>
                <a:lnTo>
                  <a:pt x="2443655" y="898635"/>
                </a:lnTo>
                <a:lnTo>
                  <a:pt x="3184635" y="1087821"/>
                </a:lnTo>
                <a:lnTo>
                  <a:pt x="3578773" y="520262"/>
                </a:lnTo>
                <a:lnTo>
                  <a:pt x="3247697" y="173421"/>
                </a:lnTo>
                <a:lnTo>
                  <a:pt x="1891862" y="0"/>
                </a:lnTo>
                <a:lnTo>
                  <a:pt x="756745" y="441435"/>
                </a:lnTo>
                <a:lnTo>
                  <a:pt x="94593" y="1135117"/>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8782CE26-76C7-7F28-827D-A74E43150264}"/>
              </a:ext>
            </a:extLst>
          </p:cNvPr>
          <p:cNvGrpSpPr/>
          <p:nvPr/>
        </p:nvGrpSpPr>
        <p:grpSpPr>
          <a:xfrm>
            <a:off x="974297" y="3546512"/>
            <a:ext cx="4600060" cy="2787240"/>
            <a:chOff x="0" y="2862182"/>
            <a:chExt cx="7044346" cy="4268266"/>
          </a:xfrm>
        </p:grpSpPr>
        <p:cxnSp>
          <p:nvCxnSpPr>
            <p:cNvPr id="10" name="Straight Connector 9">
              <a:extLst>
                <a:ext uri="{FF2B5EF4-FFF2-40B4-BE49-F238E27FC236}">
                  <a16:creationId xmlns:a16="http://schemas.microsoft.com/office/drawing/2014/main" id="{FF8E8C5E-E7B5-DEF0-AA2E-64CF3A3842B3}"/>
                </a:ext>
              </a:extLst>
            </p:cNvPr>
            <p:cNvCxnSpPr>
              <a:stCxn id="38" idx="7"/>
              <a:endCxn id="39"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2EA59D8-AEF9-A743-9625-88A8622ADFF0}"/>
                </a:ext>
              </a:extLst>
            </p:cNvPr>
            <p:cNvCxnSpPr>
              <a:stCxn id="39" idx="6"/>
              <a:endCxn id="42"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DD05D1-6499-AAF1-0B80-AD2AB5943165}"/>
                </a:ext>
              </a:extLst>
            </p:cNvPr>
            <p:cNvCxnSpPr>
              <a:stCxn id="38" idx="4"/>
              <a:endCxn id="40"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A677229-4D8F-AD14-2D5B-6A116CF15BD0}"/>
                </a:ext>
              </a:extLst>
            </p:cNvPr>
            <p:cNvCxnSpPr>
              <a:stCxn id="41" idx="3"/>
              <a:endCxn id="40"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404FAAD-8725-2D0F-FE39-07DB672968EB}"/>
                </a:ext>
              </a:extLst>
            </p:cNvPr>
            <p:cNvCxnSpPr>
              <a:stCxn id="43" idx="2"/>
              <a:endCxn id="40"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BA7FD0F-9546-64A9-34E1-5BB4B53A82C0}"/>
                </a:ext>
              </a:extLst>
            </p:cNvPr>
            <p:cNvCxnSpPr>
              <a:stCxn id="41" idx="5"/>
              <a:endCxn id="43"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9E55A5C-EBC1-5DC1-BFF9-1AD067EF8436}"/>
                </a:ext>
              </a:extLst>
            </p:cNvPr>
            <p:cNvCxnSpPr>
              <a:stCxn id="41" idx="7"/>
              <a:endCxn id="42"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5B566B-8D61-7E27-6D82-747ECE9DAB1E}"/>
                </a:ext>
              </a:extLst>
            </p:cNvPr>
            <p:cNvCxnSpPr>
              <a:stCxn id="43" idx="6"/>
              <a:endCxn id="45"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C905D2-EB4A-0052-11FF-E8682388BC6D}"/>
                </a:ext>
              </a:extLst>
            </p:cNvPr>
            <p:cNvCxnSpPr>
              <a:stCxn id="45" idx="1"/>
              <a:endCxn id="42" idx="4"/>
            </p:cNvCxnSpPr>
            <p:nvPr/>
          </p:nvCxnSpPr>
          <p:spPr>
            <a:xfrm flipH="1" flipV="1">
              <a:off x="4211133" y="3585751"/>
              <a:ext cx="865200" cy="262808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FBD4824-270D-0671-F1BE-C6A847C1D7E5}"/>
                </a:ext>
              </a:extLst>
            </p:cNvPr>
            <p:cNvCxnSpPr>
              <a:stCxn id="85" idx="2"/>
              <a:endCxn id="42"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490F8C-588C-6FDC-B8BB-FD06AD58F62C}"/>
                </a:ext>
              </a:extLst>
            </p:cNvPr>
            <p:cNvCxnSpPr>
              <a:stCxn id="45" idx="0"/>
              <a:endCxn id="85"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DB8FE34-ACC7-B70D-DF0E-CA2C322E80A5}"/>
                </a:ext>
              </a:extLst>
            </p:cNvPr>
            <p:cNvCxnSpPr>
              <a:stCxn id="46" idx="1"/>
              <a:endCxn id="85"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F249CFE-A96B-CEED-BD1B-DAE21A641F4F}"/>
                </a:ext>
              </a:extLst>
            </p:cNvPr>
            <p:cNvCxnSpPr>
              <a:stCxn id="46" idx="3"/>
              <a:endCxn id="45"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FDC0612-D89B-0176-8B80-BF715E376C33}"/>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4" name="TextBox 23">
              <a:extLst>
                <a:ext uri="{FF2B5EF4-FFF2-40B4-BE49-F238E27FC236}">
                  <a16:creationId xmlns:a16="http://schemas.microsoft.com/office/drawing/2014/main" id="{6F01F0E4-1752-3FDA-A2EA-A21D040F6537}"/>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5" name="TextBox 24">
              <a:extLst>
                <a:ext uri="{FF2B5EF4-FFF2-40B4-BE49-F238E27FC236}">
                  <a16:creationId xmlns:a16="http://schemas.microsoft.com/office/drawing/2014/main" id="{41549FB6-C3CB-2F02-CDC1-84E380CC0235}"/>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6" name="TextBox 25">
              <a:extLst>
                <a:ext uri="{FF2B5EF4-FFF2-40B4-BE49-F238E27FC236}">
                  <a16:creationId xmlns:a16="http://schemas.microsoft.com/office/drawing/2014/main" id="{30F96CCA-2B74-84BC-8CD1-1A988105FB19}"/>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7" name="TextBox 26">
              <a:extLst>
                <a:ext uri="{FF2B5EF4-FFF2-40B4-BE49-F238E27FC236}">
                  <a16:creationId xmlns:a16="http://schemas.microsoft.com/office/drawing/2014/main" id="{BF3B598C-1539-FF2C-4F12-7F1C321B3D2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8" name="TextBox 27">
              <a:extLst>
                <a:ext uri="{FF2B5EF4-FFF2-40B4-BE49-F238E27FC236}">
                  <a16:creationId xmlns:a16="http://schemas.microsoft.com/office/drawing/2014/main" id="{9F063FEE-22B8-49C3-ED21-1E8E722EF9BF}"/>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9" name="TextBox 28">
              <a:extLst>
                <a:ext uri="{FF2B5EF4-FFF2-40B4-BE49-F238E27FC236}">
                  <a16:creationId xmlns:a16="http://schemas.microsoft.com/office/drawing/2014/main" id="{74FE809D-C4DE-0BFF-4AC1-E78C6B4E7B8A}"/>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30" name="TextBox 29">
              <a:extLst>
                <a:ext uri="{FF2B5EF4-FFF2-40B4-BE49-F238E27FC236}">
                  <a16:creationId xmlns:a16="http://schemas.microsoft.com/office/drawing/2014/main" id="{B4F15D19-219C-6072-9474-02770DFA9A06}"/>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31" name="TextBox 30">
              <a:extLst>
                <a:ext uri="{FF2B5EF4-FFF2-40B4-BE49-F238E27FC236}">
                  <a16:creationId xmlns:a16="http://schemas.microsoft.com/office/drawing/2014/main" id="{91EE7E1B-5320-496C-C30C-0C3F91064F0C}"/>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32" name="TextBox 31">
              <a:extLst>
                <a:ext uri="{FF2B5EF4-FFF2-40B4-BE49-F238E27FC236}">
                  <a16:creationId xmlns:a16="http://schemas.microsoft.com/office/drawing/2014/main" id="{75C1CCBC-D255-DB48-666D-39B95CDBE79A}"/>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33" name="TextBox 32">
              <a:extLst>
                <a:ext uri="{FF2B5EF4-FFF2-40B4-BE49-F238E27FC236}">
                  <a16:creationId xmlns:a16="http://schemas.microsoft.com/office/drawing/2014/main" id="{FBE6A953-BB8C-76AF-AA1C-48442EAF074B}"/>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4" name="TextBox 33">
              <a:extLst>
                <a:ext uri="{FF2B5EF4-FFF2-40B4-BE49-F238E27FC236}">
                  <a16:creationId xmlns:a16="http://schemas.microsoft.com/office/drawing/2014/main" id="{80B2C5DF-6888-7A19-7AE6-99E7016C47C0}"/>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5" name="TextBox 34">
              <a:extLst>
                <a:ext uri="{FF2B5EF4-FFF2-40B4-BE49-F238E27FC236}">
                  <a16:creationId xmlns:a16="http://schemas.microsoft.com/office/drawing/2014/main" id="{BDBAF3CC-0E77-C734-8E7F-5C115CDAF42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6" name="Straight Connector 35">
              <a:extLst>
                <a:ext uri="{FF2B5EF4-FFF2-40B4-BE49-F238E27FC236}">
                  <a16:creationId xmlns:a16="http://schemas.microsoft.com/office/drawing/2014/main" id="{91293E25-EB14-F181-C01C-8FC0DE59E008}"/>
                </a:ext>
              </a:extLst>
            </p:cNvPr>
            <p:cNvCxnSpPr>
              <a:stCxn id="39" idx="4"/>
              <a:endCxn id="40"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C1956F4-B9E8-E58B-C2BE-3742F7A2132A}"/>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8" name="Oval 37">
              <a:extLst>
                <a:ext uri="{FF2B5EF4-FFF2-40B4-BE49-F238E27FC236}">
                  <a16:creationId xmlns:a16="http://schemas.microsoft.com/office/drawing/2014/main" id="{42839D0F-618E-DEFE-B1B8-00D728889BB3}"/>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9" name="Oval 38">
              <a:extLst>
                <a:ext uri="{FF2B5EF4-FFF2-40B4-BE49-F238E27FC236}">
                  <a16:creationId xmlns:a16="http://schemas.microsoft.com/office/drawing/2014/main" id="{2549E62B-7837-0E6E-C18E-E6D73188E89C}"/>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40" name="Oval 39">
              <a:extLst>
                <a:ext uri="{FF2B5EF4-FFF2-40B4-BE49-F238E27FC236}">
                  <a16:creationId xmlns:a16="http://schemas.microsoft.com/office/drawing/2014/main" id="{C1D8A0D1-2FCC-B56E-85EF-11FB9400D56B}"/>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1" name="Oval 40">
              <a:extLst>
                <a:ext uri="{FF2B5EF4-FFF2-40B4-BE49-F238E27FC236}">
                  <a16:creationId xmlns:a16="http://schemas.microsoft.com/office/drawing/2014/main" id="{1CEE7DFC-63CF-3BB3-05EE-75FD3C06FCDA}"/>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42" name="Oval 41">
              <a:extLst>
                <a:ext uri="{FF2B5EF4-FFF2-40B4-BE49-F238E27FC236}">
                  <a16:creationId xmlns:a16="http://schemas.microsoft.com/office/drawing/2014/main" id="{4FF37358-19F8-B639-7607-FB0D76EA4A4E}"/>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3" name="Oval 42">
              <a:extLst>
                <a:ext uri="{FF2B5EF4-FFF2-40B4-BE49-F238E27FC236}">
                  <a16:creationId xmlns:a16="http://schemas.microsoft.com/office/drawing/2014/main" id="{61C2D8A9-B191-BACF-3AE6-E8FDE6453B57}"/>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5" name="Oval 44">
              <a:extLst>
                <a:ext uri="{FF2B5EF4-FFF2-40B4-BE49-F238E27FC236}">
                  <a16:creationId xmlns:a16="http://schemas.microsoft.com/office/drawing/2014/main" id="{80D01D7C-8270-5B39-B189-6E8F2B7CDB91}"/>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6" name="Oval 45">
              <a:extLst>
                <a:ext uri="{FF2B5EF4-FFF2-40B4-BE49-F238E27FC236}">
                  <a16:creationId xmlns:a16="http://schemas.microsoft.com/office/drawing/2014/main" id="{50AE759C-B4E6-9767-AF32-59A718A6BDD1}"/>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5" name="Oval 84">
              <a:extLst>
                <a:ext uri="{FF2B5EF4-FFF2-40B4-BE49-F238E27FC236}">
                  <a16:creationId xmlns:a16="http://schemas.microsoft.com/office/drawing/2014/main" id="{4B32089C-CACD-2878-3488-B78A322F7918}"/>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F6B2F075-C52D-379F-5E31-053C238567D9}"/>
                  </a:ext>
                </a:extLst>
              </p:cNvPr>
              <p:cNvSpPr txBox="1"/>
              <p:nvPr/>
            </p:nvSpPr>
            <p:spPr>
              <a:xfrm>
                <a:off x="3871012" y="4411806"/>
                <a:ext cx="412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FF"/>
                          </a:solidFill>
                          <a:latin typeface="Cambria Math"/>
                        </a:rPr>
                        <m:t>𝑒</m:t>
                      </m:r>
                    </m:oMath>
                  </m:oMathPara>
                </a14:m>
                <a:endParaRPr lang="en-US" sz="2400" dirty="0">
                  <a:solidFill>
                    <a:srgbClr val="FF00FF"/>
                  </a:solidFill>
                </a:endParaRPr>
              </a:p>
            </p:txBody>
          </p:sp>
        </mc:Choice>
        <mc:Fallback xmlns="">
          <p:sp>
            <p:nvSpPr>
              <p:cNvPr id="86" name="TextBox 85">
                <a:extLst>
                  <a:ext uri="{FF2B5EF4-FFF2-40B4-BE49-F238E27FC236}">
                    <a16:creationId xmlns:a16="http://schemas.microsoft.com/office/drawing/2014/main" id="{F6B2F075-C52D-379F-5E31-053C238567D9}"/>
                  </a:ext>
                </a:extLst>
              </p:cNvPr>
              <p:cNvSpPr txBox="1">
                <a:spLocks noRot="1" noChangeAspect="1" noMove="1" noResize="1" noEditPoints="1" noAdjustHandles="1" noChangeArrowheads="1" noChangeShapeType="1" noTextEdit="1"/>
              </p:cNvSpPr>
              <p:nvPr/>
            </p:nvSpPr>
            <p:spPr>
              <a:xfrm>
                <a:off x="3871012" y="4411806"/>
                <a:ext cx="412613" cy="46166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49669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3505201" y="3513084"/>
            <a:ext cx="2191407" cy="2049517"/>
          </a:xfrm>
          <a:custGeom>
            <a:avLst/>
            <a:gdLst>
              <a:gd name="connsiteX0" fmla="*/ 220717 w 2191407"/>
              <a:gd name="connsiteY0" fmla="*/ 2049517 h 2049517"/>
              <a:gd name="connsiteX1" fmla="*/ 1734207 w 2191407"/>
              <a:gd name="connsiteY1" fmla="*/ 1103586 h 2049517"/>
              <a:gd name="connsiteX2" fmla="*/ 2191407 w 2191407"/>
              <a:gd name="connsiteY2" fmla="*/ 268014 h 2049517"/>
              <a:gd name="connsiteX3" fmla="*/ 1939158 w 2191407"/>
              <a:gd name="connsiteY3" fmla="*/ 0 h 2049517"/>
              <a:gd name="connsiteX4" fmla="*/ 1387365 w 2191407"/>
              <a:gd name="connsiteY4" fmla="*/ 0 h 2049517"/>
              <a:gd name="connsiteX5" fmla="*/ 362607 w 2191407"/>
              <a:gd name="connsiteY5" fmla="*/ 756745 h 2049517"/>
              <a:gd name="connsiteX6" fmla="*/ 0 w 2191407"/>
              <a:gd name="connsiteY6" fmla="*/ 1340069 h 2049517"/>
              <a:gd name="connsiteX7" fmla="*/ 31531 w 2191407"/>
              <a:gd name="connsiteY7" fmla="*/ 1781504 h 2049517"/>
              <a:gd name="connsiteX8" fmla="*/ 220717 w 2191407"/>
              <a:gd name="connsiteY8" fmla="*/ 2049517 h 2049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1407" h="2049517">
                <a:moveTo>
                  <a:pt x="220717" y="2049517"/>
                </a:moveTo>
                <a:lnTo>
                  <a:pt x="1734207" y="1103586"/>
                </a:lnTo>
                <a:lnTo>
                  <a:pt x="2191407" y="268014"/>
                </a:lnTo>
                <a:lnTo>
                  <a:pt x="1939158" y="0"/>
                </a:lnTo>
                <a:lnTo>
                  <a:pt x="1387365" y="0"/>
                </a:lnTo>
                <a:lnTo>
                  <a:pt x="362607" y="756745"/>
                </a:lnTo>
                <a:lnTo>
                  <a:pt x="0" y="1340069"/>
                </a:lnTo>
                <a:lnTo>
                  <a:pt x="31531" y="1781504"/>
                </a:lnTo>
                <a:lnTo>
                  <a:pt x="220717" y="2049517"/>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General MST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25</a:t>
            </a:fld>
            <a:endParaRPr lang="en-US"/>
          </a:p>
        </p:txBody>
      </p:sp>
      <p:grpSp>
        <p:nvGrpSpPr>
          <p:cNvPr id="47" name="Group 46"/>
          <p:cNvGrpSpPr/>
          <p:nvPr/>
        </p:nvGrpSpPr>
        <p:grpSpPr>
          <a:xfrm>
            <a:off x="3826554" y="3537360"/>
            <a:ext cx="4600060" cy="2787240"/>
            <a:chOff x="0" y="2862182"/>
            <a:chExt cx="7044346" cy="4268266"/>
          </a:xfrm>
        </p:grpSpPr>
        <p:cxnSp>
          <p:nvCxnSpPr>
            <p:cNvPr id="48" name="Straight Connector 47"/>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7" idx="6"/>
              <a:endCxn id="80" idx="2"/>
            </p:cNvCxnSpPr>
            <p:nvPr/>
          </p:nvCxnSpPr>
          <p:spPr>
            <a:xfrm>
              <a:off x="2444286" y="3276727"/>
              <a:ext cx="1510213" cy="5239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2" idx="1"/>
              <a:endCxn id="80"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4" name="TextBox 43"/>
              <p:cNvSpPr txBox="1"/>
              <p:nvPr/>
            </p:nvSpPr>
            <p:spPr>
              <a:xfrm>
                <a:off x="1905000" y="1378424"/>
                <a:ext cx="9768839" cy="1815882"/>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Pick a cut </a:t>
                </a:r>
                <a14:m>
                  <m:oMath xmlns:m="http://schemas.openxmlformats.org/officeDocument/2006/math">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r>
                      <a:rPr lang="en-US" sz="2800" i="1">
                        <a:solidFill>
                          <a:srgbClr val="0070C0"/>
                        </a:solidFill>
                        <a:latin typeface="Cambria Math"/>
                      </a:rPr>
                      <m:t>𝑉</m:t>
                    </m:r>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oMath>
                </a14:m>
                <a:r>
                  <a:rPr lang="en-US" sz="2800" dirty="0"/>
                  <a:t> which </a:t>
                </a:r>
                <a14:m>
                  <m:oMath xmlns:m="http://schemas.openxmlformats.org/officeDocument/2006/math">
                    <m:r>
                      <a:rPr lang="en-US" sz="2800" i="1" dirty="0" smtClean="0">
                        <a:solidFill>
                          <a:schemeClr val="accent2">
                            <a:lumMod val="75000"/>
                          </a:schemeClr>
                        </a:solidFill>
                        <a:latin typeface="Cambria Math"/>
                      </a:rPr>
                      <m:t>𝐴</m:t>
                    </m:r>
                  </m:oMath>
                </a14:m>
                <a:r>
                  <a:rPr lang="en-US" sz="2800" dirty="0"/>
                  <a:t> respects (typically implicitly)</a:t>
                </a:r>
              </a:p>
              <a:p>
                <a:r>
                  <a:rPr lang="en-US" sz="2800" dirty="0"/>
                  <a:t>	Add the </a:t>
                </a:r>
                <a:r>
                  <a:rPr lang="en-US" sz="2800" dirty="0">
                    <a:solidFill>
                      <a:srgbClr val="FF00FF"/>
                    </a:solidFill>
                  </a:rPr>
                  <a:t>min-weight edge which crosses</a:t>
                </a:r>
                <a:r>
                  <a:rPr lang="en-US" sz="2800" dirty="0">
                    <a:solidFill>
                      <a:schemeClr val="accent6"/>
                    </a:solidFill>
                  </a:rPr>
                  <a:t> </a:t>
                </a:r>
                <a14:m>
                  <m:oMath xmlns:m="http://schemas.openxmlformats.org/officeDocument/2006/math">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r>
                      <a:rPr lang="en-US" sz="2800" i="1">
                        <a:solidFill>
                          <a:srgbClr val="0070C0"/>
                        </a:solidFill>
                        <a:latin typeface="Cambria Math"/>
                      </a:rPr>
                      <m:t>𝑉</m:t>
                    </m:r>
                    <m:r>
                      <a:rPr lang="en-US" sz="2800" i="1">
                        <a:solidFill>
                          <a:srgbClr val="0070C0"/>
                        </a:solidFill>
                        <a:latin typeface="Cambria Math"/>
                      </a:rPr>
                      <m:t>−</m:t>
                    </m:r>
                    <m:r>
                      <a:rPr lang="en-US" sz="2800" i="1">
                        <a:solidFill>
                          <a:srgbClr val="0070C0"/>
                        </a:solidFill>
                        <a:latin typeface="Cambria Math"/>
                      </a:rPr>
                      <m:t>𝑆</m:t>
                    </m:r>
                    <m:r>
                      <a:rPr lang="en-US" sz="2800" i="1">
                        <a:solidFill>
                          <a:srgbClr val="0070C0"/>
                        </a:solidFill>
                        <a:latin typeface="Cambria Math"/>
                      </a:rPr>
                      <m:t>)</m:t>
                    </m:r>
                  </m:oMath>
                </a14:m>
                <a:endParaRPr lang="en-US" sz="2800" dirty="0"/>
              </a:p>
            </p:txBody>
          </p:sp>
        </mc:Choice>
        <mc:Fallback xmlns="">
          <p:sp>
            <p:nvSpPr>
              <p:cNvPr id="44" name="TextBox 43"/>
              <p:cNvSpPr txBox="1">
                <a:spLocks noRot="1" noChangeAspect="1" noMove="1" noResize="1" noEditPoints="1" noAdjustHandles="1" noChangeArrowheads="1" noChangeShapeType="1" noTextEdit="1"/>
              </p:cNvSpPr>
              <p:nvPr/>
            </p:nvSpPr>
            <p:spPr>
              <a:xfrm>
                <a:off x="1905000" y="1378424"/>
                <a:ext cx="9768839" cy="1815882"/>
              </a:xfrm>
              <a:prstGeom prst="rect">
                <a:avLst/>
              </a:prstGeom>
              <a:blipFill>
                <a:blip r:embed="rId2"/>
                <a:stretch>
                  <a:fillRect l="-1311" t="-3020" b="-8725"/>
                </a:stretch>
              </a:blipFill>
            </p:spPr>
            <p:txBody>
              <a:bodyPr/>
              <a:lstStyle/>
              <a:p>
                <a:r>
                  <a:rPr lang="en-US">
                    <a:noFill/>
                  </a:rPr>
                  <a:t> </a:t>
                </a:r>
              </a:p>
            </p:txBody>
          </p:sp>
        </mc:Fallback>
      </mc:AlternateContent>
    </p:spTree>
    <p:extLst>
      <p:ext uri="{BB962C8B-B14F-4D97-AF65-F5344CB8AC3E}">
        <p14:creationId xmlns:p14="http://schemas.microsoft.com/office/powerpoint/2010/main" val="2185320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6D583-B9C0-908E-6EA6-D9D0C8E4DF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57EFA7-5A05-2F96-F4AB-82C37741B688}"/>
              </a:ext>
            </a:extLst>
          </p:cNvPr>
          <p:cNvSpPr>
            <a:spLocks noGrp="1"/>
          </p:cNvSpPr>
          <p:nvPr>
            <p:ph type="title"/>
          </p:nvPr>
        </p:nvSpPr>
        <p:spPr/>
        <p:txBody>
          <a:bodyPr>
            <a:normAutofit/>
          </a:bodyPr>
          <a:lstStyle/>
          <a:p>
            <a:r>
              <a:rPr lang="en-US" dirty="0"/>
              <a:t>Prim’s Algorithm</a:t>
            </a:r>
          </a:p>
        </p:txBody>
      </p:sp>
      <p:sp>
        <p:nvSpPr>
          <p:cNvPr id="4" name="Slide Number Placeholder 3">
            <a:extLst>
              <a:ext uri="{FF2B5EF4-FFF2-40B4-BE49-F238E27FC236}">
                <a16:creationId xmlns:a16="http://schemas.microsoft.com/office/drawing/2014/main" id="{56842CE7-8F07-05AA-85EE-D6F4127164B7}"/>
              </a:ext>
            </a:extLst>
          </p:cNvPr>
          <p:cNvSpPr>
            <a:spLocks noGrp="1"/>
          </p:cNvSpPr>
          <p:nvPr>
            <p:ph type="sldNum" sz="quarter" idx="12"/>
          </p:nvPr>
        </p:nvSpPr>
        <p:spPr/>
        <p:txBody>
          <a:bodyPr/>
          <a:lstStyle/>
          <a:p>
            <a:fld id="{86BADE50-950A-4D58-BFB2-FA2C6A8B385D}" type="slidenum">
              <a:rPr lang="en-US" smtClean="0"/>
              <a:t>26</a:t>
            </a:fld>
            <a:endParaRPr lang="en-US"/>
          </a:p>
        </p:txBody>
      </p:sp>
      <p:grpSp>
        <p:nvGrpSpPr>
          <p:cNvPr id="47" name="Group 46">
            <a:extLst>
              <a:ext uri="{FF2B5EF4-FFF2-40B4-BE49-F238E27FC236}">
                <a16:creationId xmlns:a16="http://schemas.microsoft.com/office/drawing/2014/main" id="{12DF9C19-CC14-5423-B6D4-72B4C00EA096}"/>
              </a:ext>
            </a:extLst>
          </p:cNvPr>
          <p:cNvGrpSpPr/>
          <p:nvPr/>
        </p:nvGrpSpPr>
        <p:grpSpPr>
          <a:xfrm>
            <a:off x="3826554" y="4146960"/>
            <a:ext cx="4600060" cy="2787240"/>
            <a:chOff x="0" y="2862182"/>
            <a:chExt cx="7044346" cy="4268266"/>
          </a:xfrm>
        </p:grpSpPr>
        <p:cxnSp>
          <p:nvCxnSpPr>
            <p:cNvPr id="48" name="Straight Connector 47">
              <a:extLst>
                <a:ext uri="{FF2B5EF4-FFF2-40B4-BE49-F238E27FC236}">
                  <a16:creationId xmlns:a16="http://schemas.microsoft.com/office/drawing/2014/main" id="{95E19283-1E03-C62E-AD57-74C492D8C31C}"/>
                </a:ext>
              </a:extLst>
            </p:cNvPr>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5A30882-95BC-1C31-24A0-19CC18C2B58A}"/>
                </a:ext>
              </a:extLst>
            </p:cNvPr>
            <p:cNvCxnSpPr>
              <a:stCxn id="77" idx="6"/>
              <a:endCxn id="80"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2D6454-52E4-D4ED-B833-C48B84B55E45}"/>
                </a:ext>
              </a:extLst>
            </p:cNvPr>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DC5352A-138E-705F-3B7A-7B7AC2500052}"/>
                </a:ext>
              </a:extLst>
            </p:cNvPr>
            <p:cNvCxnSpPr>
              <a:stCxn id="79" idx="3"/>
              <a:endCxn id="78"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771CDDBF-C839-6F9A-37E9-7339FC127EEE}"/>
                </a:ext>
              </a:extLst>
            </p:cNvPr>
            <p:cNvCxnSpPr>
              <a:stCxn id="81" idx="2"/>
              <a:endCxn id="78"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F95139C-622C-4617-D903-D2EE7CD0BB4E}"/>
                </a:ext>
              </a:extLst>
            </p:cNvPr>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205F1B8-C2A6-7741-68DE-509AE61F2F85}"/>
                </a:ext>
              </a:extLst>
            </p:cNvPr>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6FDB016-1FA4-5570-5B78-8B0FB4289783}"/>
                </a:ext>
              </a:extLst>
            </p:cNvPr>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2CF5D87-FABD-F052-828F-7920EF7ED6A4}"/>
                </a:ext>
              </a:extLst>
            </p:cNvPr>
            <p:cNvCxnSpPr>
              <a:stCxn id="82" idx="1"/>
              <a:endCxn id="80"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44668FA-5E0A-DC62-A263-05F3BF286076}"/>
                </a:ext>
              </a:extLst>
            </p:cNvPr>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D45450-9B15-0B06-4457-EBDF211670ED}"/>
                </a:ext>
              </a:extLst>
            </p:cNvPr>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54CBD0B-F2F2-4DA9-9CE4-9BDB9147CC56}"/>
                </a:ext>
              </a:extLst>
            </p:cNvPr>
            <p:cNvCxnSpPr>
              <a:stCxn id="83" idx="1"/>
              <a:endCxn id="8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1993B48-521B-008D-9BF4-F544F822ECFA}"/>
                </a:ext>
              </a:extLst>
            </p:cNvPr>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46913C5F-2064-71E6-FEFB-15806560C0B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a:extLst>
                <a:ext uri="{FF2B5EF4-FFF2-40B4-BE49-F238E27FC236}">
                  <a16:creationId xmlns:a16="http://schemas.microsoft.com/office/drawing/2014/main" id="{A6E2E96B-A0E3-71AB-BCF2-9EB03E66C22D}"/>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a:extLst>
                <a:ext uri="{FF2B5EF4-FFF2-40B4-BE49-F238E27FC236}">
                  <a16:creationId xmlns:a16="http://schemas.microsoft.com/office/drawing/2014/main" id="{29E8C659-384F-D3C1-EE85-BCE15E80ADA5}"/>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64" name="TextBox 63">
              <a:extLst>
                <a:ext uri="{FF2B5EF4-FFF2-40B4-BE49-F238E27FC236}">
                  <a16:creationId xmlns:a16="http://schemas.microsoft.com/office/drawing/2014/main" id="{AE3A631C-B38B-22F7-5AA2-DD4FE837CD06}"/>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a:extLst>
                <a:ext uri="{FF2B5EF4-FFF2-40B4-BE49-F238E27FC236}">
                  <a16:creationId xmlns:a16="http://schemas.microsoft.com/office/drawing/2014/main" id="{F8AB4D3C-9803-C126-3159-081093971A53}"/>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a:extLst>
                <a:ext uri="{FF2B5EF4-FFF2-40B4-BE49-F238E27FC236}">
                  <a16:creationId xmlns:a16="http://schemas.microsoft.com/office/drawing/2014/main" id="{40F4E5D2-FFFE-0D4C-2FDB-CEF5A11693F0}"/>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a:extLst>
                <a:ext uri="{FF2B5EF4-FFF2-40B4-BE49-F238E27FC236}">
                  <a16:creationId xmlns:a16="http://schemas.microsoft.com/office/drawing/2014/main" id="{6D28E203-26F3-4CEC-4700-97DE417C208F}"/>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68" name="TextBox 67">
              <a:extLst>
                <a:ext uri="{FF2B5EF4-FFF2-40B4-BE49-F238E27FC236}">
                  <a16:creationId xmlns:a16="http://schemas.microsoft.com/office/drawing/2014/main" id="{3018392E-E84B-E357-B676-A03C5AD49393}"/>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a:extLst>
                <a:ext uri="{FF2B5EF4-FFF2-40B4-BE49-F238E27FC236}">
                  <a16:creationId xmlns:a16="http://schemas.microsoft.com/office/drawing/2014/main" id="{9C545E8F-54CD-BF2B-38CC-2A41EB0CCE7E}"/>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a:extLst>
                <a:ext uri="{FF2B5EF4-FFF2-40B4-BE49-F238E27FC236}">
                  <a16:creationId xmlns:a16="http://schemas.microsoft.com/office/drawing/2014/main" id="{635BFB62-D8C3-4F2F-600A-17D22C805AF3}"/>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71" name="TextBox 70">
              <a:extLst>
                <a:ext uri="{FF2B5EF4-FFF2-40B4-BE49-F238E27FC236}">
                  <a16:creationId xmlns:a16="http://schemas.microsoft.com/office/drawing/2014/main" id="{E6B9DAF9-C880-C2CC-747B-D1CEA4FC10D1}"/>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a:extLst>
                <a:ext uri="{FF2B5EF4-FFF2-40B4-BE49-F238E27FC236}">
                  <a16:creationId xmlns:a16="http://schemas.microsoft.com/office/drawing/2014/main" id="{F6B5ADDB-EC17-1203-1AE7-253ECFDAC280}"/>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a:extLst>
                <a:ext uri="{FF2B5EF4-FFF2-40B4-BE49-F238E27FC236}">
                  <a16:creationId xmlns:a16="http://schemas.microsoft.com/office/drawing/2014/main" id="{1CF91206-A52A-0584-2703-0FCC834FB584}"/>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a:extLst>
                <a:ext uri="{FF2B5EF4-FFF2-40B4-BE49-F238E27FC236}">
                  <a16:creationId xmlns:a16="http://schemas.microsoft.com/office/drawing/2014/main" id="{077B9160-79B2-5068-EF0A-20E765636218}"/>
                </a:ext>
              </a:extLst>
            </p:cNvPr>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5B95291-9A8A-8198-4E42-C9808C4006AF}"/>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a:extLst>
                <a:ext uri="{FF2B5EF4-FFF2-40B4-BE49-F238E27FC236}">
                  <a16:creationId xmlns:a16="http://schemas.microsoft.com/office/drawing/2014/main" id="{2FBCFBBC-746B-3A41-3704-30EC49B4C9E4}"/>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a:extLst>
                <a:ext uri="{FF2B5EF4-FFF2-40B4-BE49-F238E27FC236}">
                  <a16:creationId xmlns:a16="http://schemas.microsoft.com/office/drawing/2014/main" id="{DA9B143F-A5B4-8034-3768-BF340CC969FA}"/>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a:extLst>
                <a:ext uri="{FF2B5EF4-FFF2-40B4-BE49-F238E27FC236}">
                  <a16:creationId xmlns:a16="http://schemas.microsoft.com/office/drawing/2014/main" id="{5FCD9876-1288-1C3D-F72B-D7C81ECA1637}"/>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a:extLst>
                <a:ext uri="{FF2B5EF4-FFF2-40B4-BE49-F238E27FC236}">
                  <a16:creationId xmlns:a16="http://schemas.microsoft.com/office/drawing/2014/main" id="{9881D7B2-D9C0-AD55-4E83-BD6A9D809517}"/>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a:extLst>
                <a:ext uri="{FF2B5EF4-FFF2-40B4-BE49-F238E27FC236}">
                  <a16:creationId xmlns:a16="http://schemas.microsoft.com/office/drawing/2014/main" id="{8AC863D7-62DB-FF54-D077-CF606528F63E}"/>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a:extLst>
                <a:ext uri="{FF2B5EF4-FFF2-40B4-BE49-F238E27FC236}">
                  <a16:creationId xmlns:a16="http://schemas.microsoft.com/office/drawing/2014/main" id="{2979CB70-2B3C-48C7-AE95-0A9AB5B35A84}"/>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a:extLst>
                <a:ext uri="{FF2B5EF4-FFF2-40B4-BE49-F238E27FC236}">
                  <a16:creationId xmlns:a16="http://schemas.microsoft.com/office/drawing/2014/main" id="{53E0F9DC-C93C-3613-3DB6-C13244DDB29F}"/>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a:extLst>
                <a:ext uri="{FF2B5EF4-FFF2-40B4-BE49-F238E27FC236}">
                  <a16:creationId xmlns:a16="http://schemas.microsoft.com/office/drawing/2014/main" id="{6801B159-AEB5-FF19-37FB-6713A4915A1B}"/>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a:extLst>
                <a:ext uri="{FF2B5EF4-FFF2-40B4-BE49-F238E27FC236}">
                  <a16:creationId xmlns:a16="http://schemas.microsoft.com/office/drawing/2014/main" id="{62DBC57E-4FE8-5B43-99D3-2BD600ED5D9C}"/>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AFF54924-C26C-1F60-9567-2B5C9B2C01CB}"/>
                  </a:ext>
                </a:extLst>
              </p:cNvPr>
              <p:cNvSpPr txBox="1"/>
              <p:nvPr/>
            </p:nvSpPr>
            <p:spPr>
              <a:xfrm>
                <a:off x="1905001" y="1143001"/>
                <a:ext cx="8686800" cy="3108543"/>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rgbClr val="FF9900"/>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Pick a cut </a:t>
                </a:r>
                <a14:m>
                  <m:oMath xmlns:m="http://schemas.openxmlformats.org/officeDocument/2006/math">
                    <m:r>
                      <a:rPr lang="en-US" sz="2800" i="1" smtClean="0">
                        <a:solidFill>
                          <a:srgbClr val="0070C0"/>
                        </a:solidFill>
                        <a:latin typeface="Cambria Math"/>
                      </a:rPr>
                      <m:t>(</m:t>
                    </m:r>
                    <m:r>
                      <a:rPr lang="en-US" sz="2800" i="1" smtClean="0">
                        <a:solidFill>
                          <a:srgbClr val="0070C0"/>
                        </a:solidFill>
                        <a:latin typeface="Cambria Math"/>
                      </a:rPr>
                      <m:t>𝑆</m:t>
                    </m:r>
                    <m:r>
                      <a:rPr lang="en-US" sz="2800" i="1" smtClean="0">
                        <a:solidFill>
                          <a:srgbClr val="0070C0"/>
                        </a:solidFill>
                        <a:latin typeface="Cambria Math"/>
                      </a:rPr>
                      <m:t>,</m:t>
                    </m:r>
                    <m:r>
                      <a:rPr lang="en-US" sz="2800" i="1" smtClean="0">
                        <a:solidFill>
                          <a:srgbClr val="0070C0"/>
                        </a:solidFill>
                        <a:latin typeface="Cambria Math"/>
                      </a:rPr>
                      <m:t>𝑉</m:t>
                    </m:r>
                    <m:r>
                      <a:rPr lang="en-US" sz="2800" i="1" smtClean="0">
                        <a:solidFill>
                          <a:srgbClr val="0070C0"/>
                        </a:solidFill>
                        <a:latin typeface="Cambria Math"/>
                      </a:rPr>
                      <m:t>−</m:t>
                    </m:r>
                    <m:r>
                      <a:rPr lang="en-US" sz="2800" i="1" smtClean="0">
                        <a:solidFill>
                          <a:srgbClr val="0070C0"/>
                        </a:solidFill>
                        <a:latin typeface="Cambria Math"/>
                      </a:rPr>
                      <m:t>𝑆</m:t>
                    </m:r>
                    <m:r>
                      <a:rPr lang="en-US" sz="2800" i="1" smtClean="0">
                        <a:solidFill>
                          <a:srgbClr val="0070C0"/>
                        </a:solidFill>
                        <a:latin typeface="Cambria Math"/>
                      </a:rPr>
                      <m:t>)</m:t>
                    </m:r>
                  </m:oMath>
                </a14:m>
                <a:r>
                  <a:rPr lang="en-US" sz="2800" dirty="0"/>
                  <a:t> which </a:t>
                </a:r>
                <a14:m>
                  <m:oMath xmlns:m="http://schemas.openxmlformats.org/officeDocument/2006/math">
                    <m:r>
                      <a:rPr lang="en-US" sz="2800" i="1" dirty="0" smtClean="0">
                        <a:solidFill>
                          <a:srgbClr val="FF9900"/>
                        </a:solidFill>
                        <a:latin typeface="Cambria Math"/>
                      </a:rPr>
                      <m:t>𝐴</m:t>
                    </m:r>
                  </m:oMath>
                </a14:m>
                <a:r>
                  <a:rPr lang="en-US" sz="2800" dirty="0"/>
                  <a:t> respects</a:t>
                </a:r>
              </a:p>
              <a:p>
                <a:r>
                  <a:rPr lang="en-US" sz="2800" dirty="0"/>
                  <a:t>	Add the min-weight edge which crosses </a:t>
                </a:r>
                <a14:m>
                  <m:oMath xmlns:m="http://schemas.openxmlformats.org/officeDocument/2006/math">
                    <m:r>
                      <a:rPr lang="en-US" sz="2800" i="1">
                        <a:latin typeface="Cambria Math"/>
                      </a:rPr>
                      <m:t>(</m:t>
                    </m:r>
                    <m:r>
                      <a:rPr lang="en-US" sz="2800" i="1">
                        <a:latin typeface="Cambria Math"/>
                      </a:rPr>
                      <m:t>𝑆</m:t>
                    </m:r>
                    <m:r>
                      <a:rPr lang="en-US" sz="2800" i="1">
                        <a:latin typeface="Cambria Math"/>
                      </a:rPr>
                      <m:t>,</m:t>
                    </m:r>
                    <m:r>
                      <a:rPr lang="en-US" sz="2800" i="1">
                        <a:latin typeface="Cambria Math"/>
                      </a:rPr>
                      <m:t>𝑉</m:t>
                    </m:r>
                    <m:r>
                      <a:rPr lang="en-US" sz="2800" i="1">
                        <a:latin typeface="Cambria Math"/>
                      </a:rPr>
                      <m:t>−</m:t>
                    </m:r>
                    <m:r>
                      <a:rPr lang="en-US" sz="2800" i="1">
                        <a:latin typeface="Cambria Math"/>
                      </a:rPr>
                      <m:t>𝑆</m:t>
                    </m:r>
                    <m:r>
                      <a:rPr lang="en-US" sz="2800" i="1">
                        <a:latin typeface="Cambria Math"/>
                      </a:rPr>
                      <m:t>)</m:t>
                    </m:r>
                  </m:oMath>
                </a14:m>
                <a:endParaRPr lang="en-US" sz="2800" dirty="0"/>
              </a:p>
              <a:p>
                <a:endParaRPr lang="en-US" sz="2800" dirty="0"/>
              </a:p>
              <a:p>
                <a14:m>
                  <m:oMath xmlns:m="http://schemas.openxmlformats.org/officeDocument/2006/math">
                    <m:r>
                      <a:rPr lang="en-US" sz="2800" i="1" dirty="0">
                        <a:solidFill>
                          <a:srgbClr val="0070C0"/>
                        </a:solidFill>
                        <a:latin typeface="Cambria Math"/>
                      </a:rPr>
                      <m:t>𝑆</m:t>
                    </m:r>
                  </m:oMath>
                </a14:m>
                <a:r>
                  <a:rPr lang="en-US" sz="2800" dirty="0"/>
                  <a:t> is all endpoint of edges in </a:t>
                </a:r>
                <a14:m>
                  <m:oMath xmlns:m="http://schemas.openxmlformats.org/officeDocument/2006/math">
                    <m:r>
                      <a:rPr lang="en-US" sz="2800" i="1" dirty="0" smtClean="0">
                        <a:solidFill>
                          <a:srgbClr val="FF9900"/>
                        </a:solidFill>
                        <a:latin typeface="Cambria Math"/>
                      </a:rPr>
                      <m:t>𝐴</m:t>
                    </m:r>
                  </m:oMath>
                </a14:m>
                <a:endParaRPr lang="en-US" sz="2800" dirty="0">
                  <a:solidFill>
                    <a:srgbClr val="7030A0"/>
                  </a:solidFill>
                </a:endParaRPr>
              </a:p>
              <a:p>
                <a14:m>
                  <m:oMath xmlns:m="http://schemas.openxmlformats.org/officeDocument/2006/math">
                    <m:r>
                      <a:rPr lang="en-US" sz="2800" i="1" dirty="0" smtClean="0">
                        <a:solidFill>
                          <a:srgbClr val="FF00FF"/>
                        </a:solidFill>
                        <a:latin typeface="Cambria Math"/>
                      </a:rPr>
                      <m:t>𝑒</m:t>
                    </m:r>
                  </m:oMath>
                </a14:m>
                <a:r>
                  <a:rPr lang="en-US" sz="2800" dirty="0"/>
                  <a:t> is the min-weight edge that grows the </a:t>
                </a:r>
                <a:r>
                  <a:rPr lang="en-US" sz="2800" dirty="0">
                    <a:solidFill>
                      <a:srgbClr val="FF9900"/>
                    </a:solidFill>
                  </a:rPr>
                  <a:t>tree</a:t>
                </a:r>
              </a:p>
            </p:txBody>
          </p:sp>
        </mc:Choice>
        <mc:Fallback xmlns="">
          <p:sp>
            <p:nvSpPr>
              <p:cNvPr id="43" name="TextBox 42"/>
              <p:cNvSpPr txBox="1">
                <a:spLocks noRot="1" noChangeAspect="1" noMove="1" noResize="1" noEditPoints="1" noAdjustHandles="1" noChangeArrowheads="1" noChangeShapeType="1" noTextEdit="1"/>
              </p:cNvSpPr>
              <p:nvPr/>
            </p:nvSpPr>
            <p:spPr>
              <a:xfrm>
                <a:off x="1905001" y="1143001"/>
                <a:ext cx="8686800" cy="3108543"/>
              </a:xfrm>
              <a:prstGeom prst="rect">
                <a:avLst/>
              </a:prstGeom>
              <a:blipFill>
                <a:blip r:embed="rId2"/>
                <a:stretch>
                  <a:fillRect l="-1474" t="-1965" b="-4715"/>
                </a:stretch>
              </a:blipFill>
            </p:spPr>
            <p:txBody>
              <a:bodyPr/>
              <a:lstStyle/>
              <a:p>
                <a:r>
                  <a:rPr lang="en-US">
                    <a:noFill/>
                  </a:rPr>
                  <a:t> </a:t>
                </a:r>
              </a:p>
            </p:txBody>
          </p:sp>
        </mc:Fallback>
      </mc:AlternateContent>
    </p:spTree>
    <p:extLst>
      <p:ext uri="{BB962C8B-B14F-4D97-AF65-F5344CB8AC3E}">
        <p14:creationId xmlns:p14="http://schemas.microsoft.com/office/powerpoint/2010/main" val="1167751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27</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47" name="Group 46"/>
          <p:cNvGrpSpPr/>
          <p:nvPr/>
        </p:nvGrpSpPr>
        <p:grpSpPr>
          <a:xfrm>
            <a:off x="3826554" y="2988890"/>
            <a:ext cx="4600060" cy="2787240"/>
            <a:chOff x="0" y="2862182"/>
            <a:chExt cx="7044346" cy="4268266"/>
          </a:xfrm>
        </p:grpSpPr>
        <p:cxnSp>
          <p:nvCxnSpPr>
            <p:cNvPr id="48" name="Straight Connector 47"/>
            <p:cNvCxnSpPr>
              <a:cxnSpLocks/>
              <a:stCxn id="76" idx="7"/>
              <a:endCxn id="77"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a:stCxn id="77" idx="6"/>
              <a:endCxn id="80"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a:stCxn id="79" idx="7"/>
              <a:endCxn id="80"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a:stCxn id="82" idx="1"/>
              <a:endCxn id="80"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cxnSpLocks/>
              <a:stCxn id="77" idx="4"/>
              <a:endCxn id="78"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1592365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28</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E79DB7-E929-A736-9B9F-0C97448A45C2}"/>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B2E79DB7-E929-A736-9B9F-0C97448A45C2}"/>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88CD03B2-E35E-5829-5062-63424CE04592}"/>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E4DF535B-8B7C-50E9-3B17-AB5F5ED1021C}"/>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D9DF4B-495F-7877-37A3-24C3AB1B589E}"/>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3845C7C-535A-101D-F94D-045E23922E3E}"/>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914F4BA-54FF-FD69-0117-2AF39221CD79}"/>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7F46536-A9CC-558D-CB8F-7992B9D186A3}"/>
                </a:ext>
              </a:extLst>
            </p:cNvPr>
            <p:cNvCxnSpPr>
              <a:stCxn id="39" idx="2"/>
              <a:endCxn id="36" idx="5"/>
            </p:cNvCxnSpPr>
            <p:nvPr/>
          </p:nvCxnSpPr>
          <p:spPr>
            <a:xfrm flipH="1" flipV="1">
              <a:off x="1477469" y="6086626"/>
              <a:ext cx="1369411" cy="565311"/>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E8C0499-A5F2-2F48-2AE0-D82B792C8089}"/>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7721A20-4F51-C700-9E79-937818B26741}"/>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1C78FBE-81AB-5C9A-3A9D-5106AC0F1943}"/>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208EF4-4F04-7BB6-8F0F-228678852CD1}"/>
                </a:ext>
              </a:extLst>
            </p:cNvPr>
            <p:cNvCxnSpPr>
              <a:cxnSpLocks/>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ED7223E-38C3-9A15-87F8-604047CC7C83}"/>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A658522-4C9D-BB5C-CFED-BCCE8ECC25E0}"/>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1920811-4C3B-097E-A12A-BE6EA00B2181}"/>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E6B8860-B79A-FE0A-326E-7601FDA487B3}"/>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DA7DB8A-A8F2-9FEA-B535-3CD31FDB516C}"/>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EE94DEFC-961D-00E3-F54E-37AE1C7560DC}"/>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BEE443A1-4920-D2A0-1778-929159E28E70}"/>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1C2754D-F561-8CED-2397-3683424ED1FF}"/>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3F9F2575-CFB3-7B20-EFC0-CC3B1F4DC6F5}"/>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6C95BEB0-231B-1CD4-30E2-4C9B58038355}"/>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9E7042E2-70C4-9FA4-E781-623BC9292D46}"/>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4B057C2C-D58C-5783-E515-F0B9C6F1D93F}"/>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DDF8CAFB-35BD-2627-F868-A94D47CA82E3}"/>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FC404C2B-31DC-15CA-31DF-3E5E54DB8517}"/>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36F4CDF4-7887-BD6B-D7DD-E802D9BE434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66D69EEE-A5A2-31C3-F151-1D77A7A26047}"/>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1D2CC2DD-3C29-03A6-A78C-75B1356B87EB}"/>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CCD0205D-7BEB-9F8D-CA0F-443D07A9FC10}"/>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BA1795F-9268-FE46-D84B-F9003BCF6DCE}"/>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A8CDE96D-FED8-F3B0-1865-08026CC50D1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24592C7B-9B03-CAC6-BFC4-69DE83C1997F}"/>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475AB00F-DCB3-D82D-F38F-E752D0E2FDD5}"/>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DF9BE55B-F3A1-4C48-1697-6D1039159CB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54DE304D-A193-2721-4964-C8C9769F04A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00E5B77C-D8B7-99FB-261F-F13D6D1247C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7687A341-5414-2B8B-2FBA-476F8A70469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6F559764-D7B8-72F5-9896-6C4646815FCF}"/>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E30BB390-B5A8-74B5-7B5C-B41D822C9A76}"/>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928450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29</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9385FD1-611D-F083-5838-37577C27B655}"/>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99385FD1-611D-F083-5838-37577C27B655}"/>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1F9377AE-8EEF-436F-D05F-66007B5EBC9B}"/>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E7CD9B95-94D3-07F7-94DD-4992E0E340D5}"/>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91A553B-DB38-58DB-51D3-AAEA2F9FAC23}"/>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974A5FB-1A1F-777F-F33D-2B62F6522B08}"/>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D85A647-1A66-3366-468B-31891716924E}"/>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39AB73F-51B0-EDD6-39C5-CD1751C40047}"/>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1A5C45C-CD73-3EC8-9A6B-CB4EFF58D15C}"/>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172D13-F2A5-45CA-C8AD-E9AE3417F48A}"/>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B63FA25-9817-DB5F-F164-AB9971AFC918}"/>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FA29A9C-EA2D-AE4A-64F0-323C9B2786B8}"/>
                </a:ext>
              </a:extLst>
            </p:cNvPr>
            <p:cNvCxnSpPr>
              <a:cxnSpLocks/>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B8EA1C-E594-449F-DD12-B8CC7AF98C7C}"/>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6F07FBB-75E9-88AB-82A1-7148771ECBC4}"/>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DDB66C8-CE7D-02F7-2482-F7C51A9B210C}"/>
                </a:ext>
              </a:extLst>
            </p:cNvPr>
            <p:cNvCxnSpPr>
              <a:stCxn id="41" idx="1"/>
              <a:endCxn id="42" idx="5"/>
            </p:cNvCxnSpPr>
            <p:nvPr/>
          </p:nvCxnSpPr>
          <p:spPr>
            <a:xfrm flipH="1" flipV="1">
              <a:off x="5744700" y="4187258"/>
              <a:ext cx="861544" cy="674868"/>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798CFAB-C630-E1A3-8C73-7C67BB41A33C}"/>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87214CE-A90C-71BA-B15A-83A919EDA9BA}"/>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82CFF9FE-FDCD-4DF8-DA2F-FF80A922E521}"/>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DAE18296-FAF2-85F8-7D7B-E9A1B61E7D3A}"/>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9322598-DDE7-0190-020A-49C9E75A5EA6}"/>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26820625-07E1-5AE9-5D91-B15F908B5E6A}"/>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459D47C6-AA36-1847-F3E9-1DC92971201D}"/>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784B587E-825E-DE0B-6035-1E0C23BEE8EE}"/>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78076AEC-A8E4-5C81-E47A-2484871E6F4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D0E6D821-A520-5959-12CB-397949EEF4E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B340E19F-1638-5424-38B2-E08B6FCAFEEA}"/>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7E57AD65-EED6-7BFF-B633-C90AA207D80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C9E5D73C-C30F-BAF5-DDC7-037F7FB1EF72}"/>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C3EF1375-DD75-27CC-20B9-5C0970298AFE}"/>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344B870A-EB0C-9EA8-2144-8E74C6CA1ABA}"/>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C533904-594F-55F8-0B7E-F667ECE76F8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09FA5395-9253-FAFB-898B-BDE52F83FA5A}"/>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A5DAE6D6-B337-8334-7298-6C6526E762BF}"/>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FEA68540-B191-57C1-5A77-202C1FD30F86}"/>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E472F004-FE53-7F8E-15E7-2465F7AABEA0}"/>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AC817CF0-A2B3-F786-8C42-D4BC84661A4E}"/>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AAC17C6D-E688-99C7-AD30-18E5A010C68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DD8307A5-0FC0-7CC9-21B3-46BE0AB7D6B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0B7B6ACB-6643-D7BE-AABD-CFA5E6593BD6}"/>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0DD7F9B6-C51D-F23B-ADCF-039296BFFD03}"/>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716905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Tree</a:t>
            </a:r>
          </a:p>
        </p:txBody>
      </p:sp>
      <p:sp>
        <p:nvSpPr>
          <p:cNvPr id="4" name="Slide Number Placeholder 3"/>
          <p:cNvSpPr>
            <a:spLocks noGrp="1"/>
          </p:cNvSpPr>
          <p:nvPr>
            <p:ph type="sldNum" sz="quarter" idx="12"/>
          </p:nvPr>
        </p:nvSpPr>
        <p:spPr/>
        <p:txBody>
          <a:bodyPr/>
          <a:lstStyle/>
          <a:p>
            <a:fld id="{86BADE50-950A-4D58-BFB2-FA2C6A8B385D}" type="slidenum">
              <a:rPr lang="en-US" smtClean="0"/>
              <a:t>3</a:t>
            </a:fld>
            <a:endParaRPr lang="en-US"/>
          </a:p>
        </p:txBody>
      </p:sp>
      <p:sp>
        <p:nvSpPr>
          <p:cNvPr id="81" name="TextBox 80"/>
          <p:cNvSpPr txBox="1"/>
          <p:nvPr/>
        </p:nvSpPr>
        <p:spPr>
          <a:xfrm>
            <a:off x="3572922" y="1767131"/>
            <a:ext cx="6841446" cy="523220"/>
          </a:xfrm>
          <a:prstGeom prst="rect">
            <a:avLst/>
          </a:prstGeom>
          <a:noFill/>
        </p:spPr>
        <p:txBody>
          <a:bodyPr wrap="square" rtlCol="0">
            <a:spAutoFit/>
          </a:bodyPr>
          <a:lstStyle/>
          <a:p>
            <a:r>
              <a:rPr lang="en-US" sz="2800" dirty="0"/>
              <a:t>A connected graph with no cycles</a:t>
            </a:r>
          </a:p>
        </p:txBody>
      </p:sp>
      <p:grpSp>
        <p:nvGrpSpPr>
          <p:cNvPr id="45" name="Group 44"/>
          <p:cNvGrpSpPr/>
          <p:nvPr/>
        </p:nvGrpSpPr>
        <p:grpSpPr>
          <a:xfrm>
            <a:off x="838200" y="3037502"/>
            <a:ext cx="4600060" cy="2539233"/>
            <a:chOff x="0" y="3020093"/>
            <a:chExt cx="7044346" cy="3888478"/>
          </a:xfrm>
        </p:grpSpPr>
        <p:cxnSp>
          <p:nvCxnSpPr>
            <p:cNvPr id="46" name="Straight Connector 45"/>
            <p:cNvCxnSpPr>
              <a:stCxn id="75" idx="7"/>
              <a:endCxn id="76" idx="2"/>
            </p:cNvCxnSpPr>
            <p:nvPr/>
          </p:nvCxnSpPr>
          <p:spPr>
            <a:xfrm flipV="1">
              <a:off x="438102" y="3276727"/>
              <a:ext cx="1492916" cy="96260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75" idx="4"/>
              <a:endCxn id="77" idx="1"/>
            </p:cNvCxnSpPr>
            <p:nvPr/>
          </p:nvCxnSpPr>
          <p:spPr>
            <a:xfrm>
              <a:off x="256634" y="4677433"/>
              <a:ext cx="857899" cy="104625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8" idx="3"/>
              <a:endCxn id="77" idx="7"/>
            </p:cNvCxnSpPr>
            <p:nvPr/>
          </p:nvCxnSpPr>
          <p:spPr>
            <a:xfrm flipH="1">
              <a:off x="1477469" y="4930617"/>
              <a:ext cx="1172042" cy="79307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8" idx="5"/>
              <a:endCxn id="80" idx="0"/>
            </p:cNvCxnSpPr>
            <p:nvPr/>
          </p:nvCxnSpPr>
          <p:spPr>
            <a:xfrm>
              <a:off x="3012447" y="4930617"/>
              <a:ext cx="91067" cy="146468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8" idx="7"/>
              <a:endCxn id="79" idx="3"/>
            </p:cNvCxnSpPr>
            <p:nvPr/>
          </p:nvCxnSpPr>
          <p:spPr>
            <a:xfrm flipV="1">
              <a:off x="3012447" y="3510585"/>
              <a:ext cx="1017218" cy="10570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2" idx="1"/>
              <a:endCxn id="79" idx="4"/>
            </p:cNvCxnSpPr>
            <p:nvPr/>
          </p:nvCxnSpPr>
          <p:spPr>
            <a:xfrm flipH="1" flipV="1">
              <a:off x="4211133" y="3585751"/>
              <a:ext cx="865200" cy="262808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2" idx="0"/>
              <a:endCxn id="84" idx="3"/>
            </p:cNvCxnSpPr>
            <p:nvPr/>
          </p:nvCxnSpPr>
          <p:spPr>
            <a:xfrm flipV="1">
              <a:off x="5257801" y="4187258"/>
              <a:ext cx="123963" cy="195141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3"/>
              <a:endCxn id="82" idx="6"/>
            </p:cNvCxnSpPr>
            <p:nvPr/>
          </p:nvCxnSpPr>
          <p:spPr>
            <a:xfrm flipH="1">
              <a:off x="5514435" y="5225062"/>
              <a:ext cx="1091809" cy="117024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3" name="TextBox 62"/>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4" name="TextBox 63"/>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5" name="TextBox 64"/>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8" name="TextBox 67"/>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69" name="TextBox 68"/>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2" name="TextBox 71"/>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sp>
          <p:nvSpPr>
            <p:cNvPr id="75" name="Oval 74"/>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6" name="Oval 75"/>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7" name="Oval 76"/>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8" name="Oval 77"/>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79" name="Oval 78"/>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0" name="Oval 79"/>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cxnSp>
        <p:nvCxnSpPr>
          <p:cNvPr id="6" name="Straight Arrow Connector 5">
            <a:extLst>
              <a:ext uri="{FF2B5EF4-FFF2-40B4-BE49-F238E27FC236}">
                <a16:creationId xmlns:a16="http://schemas.microsoft.com/office/drawing/2014/main" id="{814B9351-8123-8F52-4CD4-6C6B823CF5F8}"/>
              </a:ext>
            </a:extLst>
          </p:cNvPr>
          <p:cNvCxnSpPr>
            <a:cxnSpLocks/>
          </p:cNvCxnSpPr>
          <p:nvPr/>
        </p:nvCxnSpPr>
        <p:spPr>
          <a:xfrm>
            <a:off x="5715000" y="4393443"/>
            <a:ext cx="238033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DFC8856-E9CC-3DCF-3EF8-487736D9AFEF}"/>
              </a:ext>
            </a:extLst>
          </p:cNvPr>
          <p:cNvSpPr txBox="1"/>
          <p:nvPr/>
        </p:nvSpPr>
        <p:spPr>
          <a:xfrm>
            <a:off x="5795923" y="4505528"/>
            <a:ext cx="2218490" cy="1015663"/>
          </a:xfrm>
          <a:prstGeom prst="rect">
            <a:avLst/>
          </a:prstGeom>
          <a:noFill/>
        </p:spPr>
        <p:txBody>
          <a:bodyPr wrap="square" rtlCol="0">
            <a:spAutoFit/>
          </a:bodyPr>
          <a:lstStyle/>
          <a:p>
            <a:pPr algn="ctr"/>
            <a:r>
              <a:rPr lang="en-US" sz="2000" dirty="0"/>
              <a:t>Pick some arbitrary root node and rearrange tree</a:t>
            </a:r>
          </a:p>
        </p:txBody>
      </p:sp>
      <p:grpSp>
        <p:nvGrpSpPr>
          <p:cNvPr id="10" name="Group 9">
            <a:extLst>
              <a:ext uri="{FF2B5EF4-FFF2-40B4-BE49-F238E27FC236}">
                <a16:creationId xmlns:a16="http://schemas.microsoft.com/office/drawing/2014/main" id="{E62074AB-04E0-874F-A8BE-823B71612508}"/>
              </a:ext>
            </a:extLst>
          </p:cNvPr>
          <p:cNvGrpSpPr/>
          <p:nvPr/>
        </p:nvGrpSpPr>
        <p:grpSpPr>
          <a:xfrm>
            <a:off x="7938409" y="2385230"/>
            <a:ext cx="3392183" cy="3583802"/>
            <a:chOff x="103797" y="2167861"/>
            <a:chExt cx="5194652" cy="5488089"/>
          </a:xfrm>
        </p:grpSpPr>
        <p:cxnSp>
          <p:nvCxnSpPr>
            <p:cNvPr id="11" name="Straight Connector 10">
              <a:extLst>
                <a:ext uri="{FF2B5EF4-FFF2-40B4-BE49-F238E27FC236}">
                  <a16:creationId xmlns:a16="http://schemas.microsoft.com/office/drawing/2014/main" id="{295B5E48-0E06-F87B-090A-FDE7E46A4CAA}"/>
                </a:ext>
              </a:extLst>
            </p:cNvPr>
            <p:cNvCxnSpPr>
              <a:cxnSpLocks/>
              <a:stCxn id="27" idx="4"/>
              <a:endCxn id="28" idx="0"/>
            </p:cNvCxnSpPr>
            <p:nvPr/>
          </p:nvCxnSpPr>
          <p:spPr>
            <a:xfrm flipH="1">
              <a:off x="360432" y="6006802"/>
              <a:ext cx="620681" cy="110863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1362F6B-F9FB-52AE-7686-8AE895BA8A35}"/>
                </a:ext>
              </a:extLst>
            </p:cNvPr>
            <p:cNvCxnSpPr>
              <a:cxnSpLocks/>
              <a:stCxn id="27" idx="0"/>
              <a:endCxn id="29" idx="4"/>
            </p:cNvCxnSpPr>
            <p:nvPr/>
          </p:nvCxnSpPr>
          <p:spPr>
            <a:xfrm flipV="1">
              <a:off x="981113" y="4326957"/>
              <a:ext cx="1215769" cy="116657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7DB70C2-DA5E-2134-DCCC-E1D4FCFCDDFC}"/>
                </a:ext>
              </a:extLst>
            </p:cNvPr>
            <p:cNvCxnSpPr>
              <a:cxnSpLocks/>
              <a:stCxn id="30" idx="4"/>
              <a:endCxn id="29" idx="0"/>
            </p:cNvCxnSpPr>
            <p:nvPr/>
          </p:nvCxnSpPr>
          <p:spPr>
            <a:xfrm flipH="1">
              <a:off x="2196882" y="2681130"/>
              <a:ext cx="959580" cy="113256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839841-D580-E180-8587-AED2C70B575D}"/>
                </a:ext>
              </a:extLst>
            </p:cNvPr>
            <p:cNvCxnSpPr>
              <a:cxnSpLocks/>
              <a:stCxn id="30" idx="4"/>
              <a:endCxn id="32" idx="0"/>
            </p:cNvCxnSpPr>
            <p:nvPr/>
          </p:nvCxnSpPr>
          <p:spPr>
            <a:xfrm flipH="1">
              <a:off x="3107177" y="2681130"/>
              <a:ext cx="49285" cy="11803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AD3250-E015-BFB4-E91B-676D01E146A2}"/>
                </a:ext>
              </a:extLst>
            </p:cNvPr>
            <p:cNvCxnSpPr>
              <a:cxnSpLocks/>
              <a:stCxn id="30" idx="4"/>
              <a:endCxn id="31" idx="0"/>
            </p:cNvCxnSpPr>
            <p:nvPr/>
          </p:nvCxnSpPr>
          <p:spPr>
            <a:xfrm>
              <a:off x="3156463" y="2681130"/>
              <a:ext cx="1423562" cy="124029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B8DEE96-852B-0FF1-467D-FE1E85A3DFF8}"/>
                </a:ext>
              </a:extLst>
            </p:cNvPr>
            <p:cNvCxnSpPr>
              <a:cxnSpLocks/>
              <a:stCxn id="33" idx="0"/>
              <a:endCxn id="31" idx="4"/>
            </p:cNvCxnSpPr>
            <p:nvPr/>
          </p:nvCxnSpPr>
          <p:spPr>
            <a:xfrm flipV="1">
              <a:off x="3778501" y="4434694"/>
              <a:ext cx="801524" cy="121383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5E383C4-D12A-3AF6-ACB6-522536DB4186}"/>
                </a:ext>
              </a:extLst>
            </p:cNvPr>
            <p:cNvCxnSpPr>
              <a:stCxn id="33" idx="0"/>
              <a:endCxn id="35" idx="3"/>
            </p:cNvCxnSpPr>
            <p:nvPr/>
          </p:nvCxnSpPr>
          <p:spPr>
            <a:xfrm flipH="1">
              <a:off x="2674817" y="5648524"/>
              <a:ext cx="1103685" cy="191270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CD6442A-2062-9578-AE99-09AB7ADA60EA}"/>
                </a:ext>
              </a:extLst>
            </p:cNvPr>
            <p:cNvCxnSpPr>
              <a:cxnSpLocks/>
              <a:stCxn id="34" idx="0"/>
              <a:endCxn id="33" idx="6"/>
            </p:cNvCxnSpPr>
            <p:nvPr/>
          </p:nvCxnSpPr>
          <p:spPr>
            <a:xfrm flipH="1" flipV="1">
              <a:off x="4035134" y="5905159"/>
              <a:ext cx="1006682" cy="12375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68DCA50-D24A-A8D4-2B98-3E0134926F96}"/>
                </a:ext>
              </a:extLst>
            </p:cNvPr>
            <p:cNvSpPr txBox="1"/>
            <p:nvPr/>
          </p:nvSpPr>
          <p:spPr>
            <a:xfrm>
              <a:off x="679833" y="6418769"/>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91ECCEE7-4267-DFB3-3DFE-EF9576FF5DCC}"/>
                </a:ext>
              </a:extLst>
            </p:cNvPr>
            <p:cNvSpPr txBox="1"/>
            <p:nvPr/>
          </p:nvSpPr>
          <p:spPr>
            <a:xfrm>
              <a:off x="4538475" y="5950391"/>
              <a:ext cx="641186" cy="565580"/>
            </a:xfrm>
            <a:prstGeom prst="rect">
              <a:avLst/>
            </a:prstGeom>
            <a:noFill/>
          </p:spPr>
          <p:txBody>
            <a:bodyPr wrap="none" rtlCol="0">
              <a:spAutoFit/>
            </a:bodyPr>
            <a:lstStyle/>
            <a:p>
              <a:r>
                <a:rPr lang="en-US" dirty="0">
                  <a:solidFill>
                    <a:srgbClr val="00B050"/>
                  </a:solidFill>
                </a:rPr>
                <a:t>11</a:t>
              </a:r>
            </a:p>
          </p:txBody>
        </p:sp>
        <p:sp>
          <p:nvSpPr>
            <p:cNvPr id="21" name="TextBox 20">
              <a:extLst>
                <a:ext uri="{FF2B5EF4-FFF2-40B4-BE49-F238E27FC236}">
                  <a16:creationId xmlns:a16="http://schemas.microsoft.com/office/drawing/2014/main" id="{FDE59403-12BF-EC74-8F44-0C2FA5923758}"/>
                </a:ext>
              </a:extLst>
            </p:cNvPr>
            <p:cNvSpPr txBox="1"/>
            <p:nvPr/>
          </p:nvSpPr>
          <p:spPr>
            <a:xfrm>
              <a:off x="3274857" y="6462052"/>
              <a:ext cx="461990" cy="565580"/>
            </a:xfrm>
            <a:prstGeom prst="rect">
              <a:avLst/>
            </a:prstGeom>
            <a:noFill/>
          </p:spPr>
          <p:txBody>
            <a:bodyPr wrap="none" rtlCol="0">
              <a:spAutoFit/>
            </a:bodyPr>
            <a:lstStyle/>
            <a:p>
              <a:r>
                <a:rPr lang="en-US" dirty="0">
                  <a:solidFill>
                    <a:srgbClr val="00B050"/>
                  </a:solidFill>
                </a:rPr>
                <a:t>9</a:t>
              </a:r>
            </a:p>
          </p:txBody>
        </p:sp>
        <p:sp>
          <p:nvSpPr>
            <p:cNvPr id="22" name="TextBox 21">
              <a:extLst>
                <a:ext uri="{FF2B5EF4-FFF2-40B4-BE49-F238E27FC236}">
                  <a16:creationId xmlns:a16="http://schemas.microsoft.com/office/drawing/2014/main" id="{B5CBC42B-2460-448F-0BE9-18789810EB5A}"/>
                </a:ext>
              </a:extLst>
            </p:cNvPr>
            <p:cNvSpPr txBox="1"/>
            <p:nvPr/>
          </p:nvSpPr>
          <p:spPr>
            <a:xfrm>
              <a:off x="4323391" y="4794118"/>
              <a:ext cx="461990" cy="565580"/>
            </a:xfrm>
            <a:prstGeom prst="rect">
              <a:avLst/>
            </a:prstGeom>
            <a:noFill/>
          </p:spPr>
          <p:txBody>
            <a:bodyPr wrap="none" rtlCol="0">
              <a:spAutoFit/>
            </a:bodyPr>
            <a:lstStyle/>
            <a:p>
              <a:r>
                <a:rPr lang="en-US" dirty="0">
                  <a:solidFill>
                    <a:srgbClr val="00B050"/>
                  </a:solidFill>
                </a:rPr>
                <a:t>5</a:t>
              </a:r>
            </a:p>
          </p:txBody>
        </p:sp>
        <p:sp>
          <p:nvSpPr>
            <p:cNvPr id="23" name="TextBox 22">
              <a:extLst>
                <a:ext uri="{FF2B5EF4-FFF2-40B4-BE49-F238E27FC236}">
                  <a16:creationId xmlns:a16="http://schemas.microsoft.com/office/drawing/2014/main" id="{4783BDEE-3D41-BDBE-702B-F9854CD60C79}"/>
                </a:ext>
              </a:extLst>
            </p:cNvPr>
            <p:cNvSpPr txBox="1"/>
            <p:nvPr/>
          </p:nvSpPr>
          <p:spPr>
            <a:xfrm>
              <a:off x="3247983" y="3220315"/>
              <a:ext cx="461990" cy="565580"/>
            </a:xfrm>
            <a:prstGeom prst="rect">
              <a:avLst/>
            </a:prstGeom>
            <a:noFill/>
          </p:spPr>
          <p:txBody>
            <a:bodyPr wrap="none" rtlCol="0">
              <a:spAutoFit/>
            </a:bodyPr>
            <a:lstStyle/>
            <a:p>
              <a:r>
                <a:rPr lang="en-US" dirty="0">
                  <a:solidFill>
                    <a:srgbClr val="00B050"/>
                  </a:solidFill>
                </a:rPr>
                <a:t>3</a:t>
              </a:r>
            </a:p>
          </p:txBody>
        </p:sp>
        <p:sp>
          <p:nvSpPr>
            <p:cNvPr id="24" name="TextBox 23">
              <a:extLst>
                <a:ext uri="{FF2B5EF4-FFF2-40B4-BE49-F238E27FC236}">
                  <a16:creationId xmlns:a16="http://schemas.microsoft.com/office/drawing/2014/main" id="{56652F18-D776-0CDA-C04D-4BD6556CC684}"/>
                </a:ext>
              </a:extLst>
            </p:cNvPr>
            <p:cNvSpPr txBox="1"/>
            <p:nvPr/>
          </p:nvSpPr>
          <p:spPr>
            <a:xfrm>
              <a:off x="3914004" y="2713654"/>
              <a:ext cx="461990" cy="565580"/>
            </a:xfrm>
            <a:prstGeom prst="rect">
              <a:avLst/>
            </a:prstGeom>
            <a:noFill/>
          </p:spPr>
          <p:txBody>
            <a:bodyPr wrap="none" rtlCol="0">
              <a:spAutoFit/>
            </a:bodyPr>
            <a:lstStyle/>
            <a:p>
              <a:r>
                <a:rPr lang="en-US" dirty="0">
                  <a:solidFill>
                    <a:srgbClr val="00B050"/>
                  </a:solidFill>
                </a:rPr>
                <a:t>7</a:t>
              </a:r>
            </a:p>
          </p:txBody>
        </p:sp>
        <p:sp>
          <p:nvSpPr>
            <p:cNvPr id="25" name="TextBox 24">
              <a:extLst>
                <a:ext uri="{FF2B5EF4-FFF2-40B4-BE49-F238E27FC236}">
                  <a16:creationId xmlns:a16="http://schemas.microsoft.com/office/drawing/2014/main" id="{52734CC1-30ED-56B3-D51A-8048D93905C0}"/>
                </a:ext>
              </a:extLst>
            </p:cNvPr>
            <p:cNvSpPr txBox="1"/>
            <p:nvPr/>
          </p:nvSpPr>
          <p:spPr>
            <a:xfrm>
              <a:off x="2215026" y="2822995"/>
              <a:ext cx="592661" cy="565580"/>
            </a:xfrm>
            <a:prstGeom prst="rect">
              <a:avLst/>
            </a:prstGeom>
            <a:noFill/>
          </p:spPr>
          <p:txBody>
            <a:bodyPr wrap="square" rtlCol="0">
              <a:spAutoFit/>
            </a:bodyPr>
            <a:lstStyle/>
            <a:p>
              <a:r>
                <a:rPr lang="en-US" dirty="0">
                  <a:solidFill>
                    <a:srgbClr val="00B050"/>
                  </a:solidFill>
                </a:rPr>
                <a:t>3</a:t>
              </a:r>
            </a:p>
          </p:txBody>
        </p:sp>
        <p:sp>
          <p:nvSpPr>
            <p:cNvPr id="26" name="TextBox 25">
              <a:extLst>
                <a:ext uri="{FF2B5EF4-FFF2-40B4-BE49-F238E27FC236}">
                  <a16:creationId xmlns:a16="http://schemas.microsoft.com/office/drawing/2014/main" id="{C0201C03-F000-EC0B-C871-FB48390AE8BF}"/>
                </a:ext>
              </a:extLst>
            </p:cNvPr>
            <p:cNvSpPr txBox="1"/>
            <p:nvPr/>
          </p:nvSpPr>
          <p:spPr>
            <a:xfrm>
              <a:off x="917153" y="4492406"/>
              <a:ext cx="641186" cy="565580"/>
            </a:xfrm>
            <a:prstGeom prst="rect">
              <a:avLst/>
            </a:prstGeom>
            <a:noFill/>
          </p:spPr>
          <p:txBody>
            <a:bodyPr wrap="none" rtlCol="0">
              <a:spAutoFit/>
            </a:bodyPr>
            <a:lstStyle/>
            <a:p>
              <a:r>
                <a:rPr lang="en-US" dirty="0">
                  <a:solidFill>
                    <a:srgbClr val="00B050"/>
                  </a:solidFill>
                </a:rPr>
                <a:t>12</a:t>
              </a:r>
            </a:p>
          </p:txBody>
        </p:sp>
        <p:sp>
          <p:nvSpPr>
            <p:cNvPr id="27" name="Oval 26">
              <a:extLst>
                <a:ext uri="{FF2B5EF4-FFF2-40B4-BE49-F238E27FC236}">
                  <a16:creationId xmlns:a16="http://schemas.microsoft.com/office/drawing/2014/main" id="{1B9386D4-A998-E36B-4B06-03BFE29CA068}"/>
                </a:ext>
              </a:extLst>
            </p:cNvPr>
            <p:cNvSpPr/>
            <p:nvPr/>
          </p:nvSpPr>
          <p:spPr>
            <a:xfrm>
              <a:off x="724479" y="5493534"/>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28" name="Oval 27">
              <a:extLst>
                <a:ext uri="{FF2B5EF4-FFF2-40B4-BE49-F238E27FC236}">
                  <a16:creationId xmlns:a16="http://schemas.microsoft.com/office/drawing/2014/main" id="{AD3770A0-E51C-2735-6C5F-075C6FA8C4DF}"/>
                </a:ext>
              </a:extLst>
            </p:cNvPr>
            <p:cNvSpPr/>
            <p:nvPr/>
          </p:nvSpPr>
          <p:spPr>
            <a:xfrm>
              <a:off x="103797" y="7115438"/>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29" name="Oval 28">
              <a:extLst>
                <a:ext uri="{FF2B5EF4-FFF2-40B4-BE49-F238E27FC236}">
                  <a16:creationId xmlns:a16="http://schemas.microsoft.com/office/drawing/2014/main" id="{8BCEF2AC-0734-215E-2611-177DC96C1691}"/>
                </a:ext>
              </a:extLst>
            </p:cNvPr>
            <p:cNvSpPr/>
            <p:nvPr/>
          </p:nvSpPr>
          <p:spPr>
            <a:xfrm>
              <a:off x="1940248" y="3813689"/>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0" name="Oval 29">
              <a:extLst>
                <a:ext uri="{FF2B5EF4-FFF2-40B4-BE49-F238E27FC236}">
                  <a16:creationId xmlns:a16="http://schemas.microsoft.com/office/drawing/2014/main" id="{BCBA3BF1-43E4-45B3-CD6D-622F188094D8}"/>
                </a:ext>
              </a:extLst>
            </p:cNvPr>
            <p:cNvSpPr/>
            <p:nvPr/>
          </p:nvSpPr>
          <p:spPr>
            <a:xfrm>
              <a:off x="2899828" y="2167861"/>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1" name="Oval 30">
              <a:extLst>
                <a:ext uri="{FF2B5EF4-FFF2-40B4-BE49-F238E27FC236}">
                  <a16:creationId xmlns:a16="http://schemas.microsoft.com/office/drawing/2014/main" id="{A88DFC64-437F-BCD3-4159-7007D4F96B90}"/>
                </a:ext>
              </a:extLst>
            </p:cNvPr>
            <p:cNvSpPr/>
            <p:nvPr/>
          </p:nvSpPr>
          <p:spPr>
            <a:xfrm>
              <a:off x="4323391" y="3921427"/>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2" name="Oval 31">
              <a:extLst>
                <a:ext uri="{FF2B5EF4-FFF2-40B4-BE49-F238E27FC236}">
                  <a16:creationId xmlns:a16="http://schemas.microsoft.com/office/drawing/2014/main" id="{B2EBDBD4-5B95-24EF-04DA-F85558A87E99}"/>
                </a:ext>
              </a:extLst>
            </p:cNvPr>
            <p:cNvSpPr/>
            <p:nvPr/>
          </p:nvSpPr>
          <p:spPr>
            <a:xfrm>
              <a:off x="2850543" y="3861502"/>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33" name="Oval 32">
              <a:extLst>
                <a:ext uri="{FF2B5EF4-FFF2-40B4-BE49-F238E27FC236}">
                  <a16:creationId xmlns:a16="http://schemas.microsoft.com/office/drawing/2014/main" id="{64570069-DAA7-3158-8209-3C31A8642835}"/>
                </a:ext>
              </a:extLst>
            </p:cNvPr>
            <p:cNvSpPr/>
            <p:nvPr/>
          </p:nvSpPr>
          <p:spPr>
            <a:xfrm>
              <a:off x="3521867" y="5648524"/>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34" name="Oval 33">
              <a:extLst>
                <a:ext uri="{FF2B5EF4-FFF2-40B4-BE49-F238E27FC236}">
                  <a16:creationId xmlns:a16="http://schemas.microsoft.com/office/drawing/2014/main" id="{C1D510CD-21FF-979D-ABAD-69F10C1CF1F4}"/>
                </a:ext>
              </a:extLst>
            </p:cNvPr>
            <p:cNvSpPr/>
            <p:nvPr/>
          </p:nvSpPr>
          <p:spPr>
            <a:xfrm>
              <a:off x="4785182" y="7142681"/>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35" name="Oval 34">
              <a:extLst>
                <a:ext uri="{FF2B5EF4-FFF2-40B4-BE49-F238E27FC236}">
                  <a16:creationId xmlns:a16="http://schemas.microsoft.com/office/drawing/2014/main" id="{70514C6D-660F-465B-78B4-1C10ADEDA1CF}"/>
                </a:ext>
              </a:extLst>
            </p:cNvPr>
            <p:cNvSpPr/>
            <p:nvPr/>
          </p:nvSpPr>
          <p:spPr>
            <a:xfrm>
              <a:off x="2599650" y="7123131"/>
              <a:ext cx="513267" cy="5132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76110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30</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76E68DE-75DC-FA16-0256-FF11F6BA5AD1}"/>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976E68DE-75DC-FA16-0256-FF11F6BA5AD1}"/>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8DD1E701-555A-0BA3-DCBA-47A41E63A7ED}"/>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691C668C-2873-62C5-8F03-5E80B99BBE80}"/>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CB17F74-22D3-B9BE-EFE3-C9C4A27B108F}"/>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167407F-D344-AA40-0125-D5F8D05B0E57}"/>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25E997-FBFB-01E2-E217-80D8944B701A}"/>
                </a:ext>
              </a:extLst>
            </p:cNvPr>
            <p:cNvCxnSpPr>
              <a:stCxn id="37" idx="3"/>
              <a:endCxn id="36" idx="7"/>
            </p:cNvCxnSpPr>
            <p:nvPr/>
          </p:nvCxnSpPr>
          <p:spPr>
            <a:xfrm flipH="1">
              <a:off x="1477469" y="4930617"/>
              <a:ext cx="1172042" cy="793073"/>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420B73C-7EAA-95CB-1803-156B32014089}"/>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12D60C6-7C00-E8F5-44E6-38B0BE6A0E3D}"/>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53F1809-12DF-C878-F53E-A24578E55D3B}"/>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CCC9A28-3702-172F-48D5-D73CEB233A23}"/>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E09D42C-C048-1B74-C4EE-E4A28C20B0A9}"/>
                </a:ext>
              </a:extLst>
            </p:cNvPr>
            <p:cNvCxnSpPr>
              <a:cxnSpLocks/>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CB527A-9EF1-5175-33AB-1937362313DE}"/>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00589A0-CE39-580A-2081-C4A479A190B0}"/>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1131D38-B9C5-2166-C994-854FE19CCEF7}"/>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4D6F622-9DEC-2247-141E-BFC9E7659150}"/>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7401B04-4089-641B-1BA5-48438633BE6F}"/>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4681CE17-29B7-A27B-268D-323D971BC6D3}"/>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FAEBF0D3-EA76-478F-6E82-E393259CE80C}"/>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E0554AE6-6F2E-5904-9CD9-3E6CBAD16446}"/>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C59C001C-9A2F-4C67-4F8D-B5B70AD91283}"/>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28FB1709-9F3C-F6E0-A9EF-2841577F37D5}"/>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607C6790-7E1C-83C3-04B1-936260AA2620}"/>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7917ECD0-8E62-2D7D-C280-E05B73A5DCE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70040FB0-F7AB-086D-69C2-2E6A90EACE65}"/>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97FC066B-9D5B-222D-96B8-5EB21C4E3077}"/>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D4A597D0-CF7C-E7F7-3CF9-3724DC8D0EA2}"/>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E1955133-A9B2-B2DE-50B9-94448396C1D7}"/>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2E30DC21-C497-A2C0-1BB4-4828E03238C1}"/>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865900C5-4F7B-CD13-5487-8793611F9C39}"/>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0C384C19-E181-5740-039C-3E9D7187BD07}"/>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870339FA-2C48-F022-BFA2-ECFFDF971CD6}"/>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3A46F7A6-F11B-E29B-556C-D776754198F4}"/>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1D13C1B8-1767-D08B-14B2-B65BE2BE8FB3}"/>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926592D4-A441-2DBB-137C-5C5F8C1585B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F96E06A8-7559-26FB-A75C-53F594EBA637}"/>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CD23B269-3EF3-06CC-D41A-52B48DB2E273}"/>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5B9CFD88-04C4-D351-2108-1ED879ECFB73}"/>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8D25C125-7E46-66B4-DF7D-D4FF9E816EA4}"/>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8C29C85C-9D28-BBB2-DEE5-B0FAC4AD2DE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1048119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31</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00AF085-92FF-369A-34CE-E6FE15C2C8D5}"/>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500AF085-92FF-369A-34CE-E6FE15C2C8D5}"/>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C96872AA-144F-8C60-CC47-17FA8A8E2CCB}"/>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709329D7-51C4-54CF-419B-FFCA1D7DA04A}"/>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27630D0-96AD-6AB3-B9D8-4096865419C0}"/>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CD664EC-B58E-F868-D7BC-73AB0D38C003}"/>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F560E50-C2F3-E0BF-A8B6-BEF4D41AB947}"/>
                </a:ext>
              </a:extLst>
            </p:cNvPr>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DC57E6C-65A1-DD94-B049-9C65CD34253A}"/>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EC30A07-B393-07A2-AAD0-34E8D5A0FCFE}"/>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7ECE68-21D8-26C8-5FB6-79B0EEFF2EA4}"/>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0DDC489-2122-CBCA-929D-B06703D93E52}"/>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01EFF8-69BD-20DE-1E5F-54EBEE82025F}"/>
                </a:ext>
              </a:extLst>
            </p:cNvPr>
            <p:cNvCxnSpPr>
              <a:cxnSpLocks/>
              <a:stCxn id="40" idx="1"/>
              <a:endCxn id="38" idx="4"/>
            </p:cNvCxnSpPr>
            <p:nvPr/>
          </p:nvCxnSpPr>
          <p:spPr>
            <a:xfrm flipH="1" flipV="1">
              <a:off x="4211133" y="3585751"/>
              <a:ext cx="865200" cy="262808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E550EA0-8C2E-4889-51E1-EFA5CF593C22}"/>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B16CB0-ED01-6B15-D990-A80E33B5FD3E}"/>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4412895-9C71-4E40-520A-DE9929B08397}"/>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0A9426-F5F7-E746-54FA-0947F1428D39}"/>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16159B5-9A07-526E-0186-51772DCC2ACC}"/>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531F2BEB-061A-330D-3A68-5BA85E611292}"/>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46BDDF39-E59E-2AA9-7C57-1E347E69B18B}"/>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085D115-EBEB-85D8-F68D-D5003714D7E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D0B09A8B-C19A-2B0D-3D0C-B8C4ACE2104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C94C7522-6D1A-73EB-212C-C8318CA47B88}"/>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EFC7A2AD-6F48-D34F-3EDF-1C25158D4D7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EC6998F7-3AFD-8B4A-4A7D-2E06761537E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EE8D6CCF-7413-CB37-E19E-AAD6C25C97C7}"/>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9C010B3B-6988-80BB-5920-9F2978EB90A6}"/>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C0E0B98B-4AE1-DD4E-BC1B-D3B62CC47A3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C6DFDECB-37AF-DFA6-DD96-81FFA9959A61}"/>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16FC31FA-9F92-9F3C-7B6B-FE8FB154C792}"/>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4F179521-D120-F662-2F15-BF1ECEF12869}"/>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F3CBC88-6234-1113-D186-DC2C667F4E4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9DD6F450-AEC0-0FC4-15DE-3545704D2F9B}"/>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55FFCA9F-5331-F108-B305-59482DE4CDB2}"/>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5B5FF919-B977-73E4-7CF4-5B87A78D8EAF}"/>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567A1B40-FF0F-CB24-D083-E7F304F43BFD}"/>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ADBB05E5-201B-A3B1-9D3C-B476CA1104F6}"/>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23DB8648-D0BF-BE9D-2718-3A66DB7D525B}"/>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003C71CF-FB1E-0941-2194-5E60DEA44C2D}"/>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A3AA6042-CA18-0D05-73E3-977593BCAF72}"/>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F42E533B-DFE8-F43F-A0C6-B8729D1945AA}"/>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4278507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Kruskal’s</a:t>
            </a:r>
            <a:r>
              <a:rPr lang="en-US" dirty="0"/>
              <a:t>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32</a:t>
            </a:fld>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ADE1AA1-E035-373C-7F0E-0FD7CF0B0823}"/>
                  </a:ext>
                </a:extLst>
              </p:cNvPr>
              <p:cNvSpPr txBox="1"/>
              <p:nvPr/>
            </p:nvSpPr>
            <p:spPr>
              <a:xfrm>
                <a:off x="2354178" y="1378425"/>
                <a:ext cx="7075065" cy="1384995"/>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Add to </a:t>
                </a:r>
                <a14:m>
                  <m:oMath xmlns:m="http://schemas.openxmlformats.org/officeDocument/2006/math">
                    <m:r>
                      <a:rPr lang="en-US" sz="2800" i="1" smtClean="0">
                        <a:solidFill>
                          <a:schemeClr val="accent2">
                            <a:lumMod val="75000"/>
                          </a:schemeClr>
                        </a:solidFill>
                        <a:latin typeface="Cambria Math"/>
                      </a:rPr>
                      <m:t>𝐴</m:t>
                    </m:r>
                  </m:oMath>
                </a14:m>
                <a:r>
                  <a:rPr lang="en-US" sz="2800" dirty="0"/>
                  <a:t> the </a:t>
                </a:r>
                <a:r>
                  <a:rPr lang="en-US" sz="2800" dirty="0">
                    <a:solidFill>
                      <a:srgbClr val="FF00FF"/>
                    </a:solidFill>
                  </a:rPr>
                  <a:t>lowest-weight edge that does not create a cycle</a:t>
                </a:r>
              </a:p>
            </p:txBody>
          </p:sp>
        </mc:Choice>
        <mc:Fallback xmlns="">
          <p:sp>
            <p:nvSpPr>
              <p:cNvPr id="3" name="TextBox 2">
                <a:extLst>
                  <a:ext uri="{FF2B5EF4-FFF2-40B4-BE49-F238E27FC236}">
                    <a16:creationId xmlns:a16="http://schemas.microsoft.com/office/drawing/2014/main" id="{3ADE1AA1-E035-373C-7F0E-0FD7CF0B0823}"/>
                  </a:ext>
                </a:extLst>
              </p:cNvPr>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r="-1120" b="-11894"/>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24AFBB07-135F-9A25-3017-C12F7CE2AA2B}"/>
              </a:ext>
            </a:extLst>
          </p:cNvPr>
          <p:cNvGrpSpPr/>
          <p:nvPr/>
        </p:nvGrpSpPr>
        <p:grpSpPr>
          <a:xfrm>
            <a:off x="3826554" y="2988890"/>
            <a:ext cx="4600060" cy="2787240"/>
            <a:chOff x="0" y="2862182"/>
            <a:chExt cx="7044346" cy="4268266"/>
          </a:xfrm>
        </p:grpSpPr>
        <p:cxnSp>
          <p:nvCxnSpPr>
            <p:cNvPr id="6" name="Straight Connector 5">
              <a:extLst>
                <a:ext uri="{FF2B5EF4-FFF2-40B4-BE49-F238E27FC236}">
                  <a16:creationId xmlns:a16="http://schemas.microsoft.com/office/drawing/2014/main" id="{8C97CD7D-1C11-D0C9-EC16-FC021A3B41CE}"/>
                </a:ext>
              </a:extLst>
            </p:cNvPr>
            <p:cNvCxnSpPr>
              <a:cxnSpLocks/>
              <a:stCxn id="34" idx="7"/>
              <a:endCxn id="35" idx="2"/>
            </p:cNvCxnSpPr>
            <p:nvPr/>
          </p:nvCxnSpPr>
          <p:spPr>
            <a:xfrm flipV="1">
              <a:off x="438102" y="3276727"/>
              <a:ext cx="1492916" cy="96260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D2EFA558-C439-6F07-FFB6-ED0568C106D1}"/>
                </a:ext>
              </a:extLst>
            </p:cNvPr>
            <p:cNvCxnSpPr>
              <a:cxnSpLocks/>
              <a:stCxn id="35" idx="6"/>
              <a:endCxn id="38" idx="2"/>
            </p:cNvCxnSpPr>
            <p:nvPr/>
          </p:nvCxnSpPr>
          <p:spPr>
            <a:xfrm>
              <a:off x="2444286" y="3276727"/>
              <a:ext cx="1510213" cy="52389"/>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4472E43-C503-7B8C-2218-866F9921D1C9}"/>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4151349-F17F-69A3-E800-9123223CCEFE}"/>
                </a:ext>
              </a:extLst>
            </p:cNvPr>
            <p:cNvCxnSpPr>
              <a:stCxn id="37" idx="3"/>
              <a:endCxn id="36"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1DB0247-2B4C-F5C2-BE35-EA19D7F38871}"/>
                </a:ext>
              </a:extLst>
            </p:cNvPr>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A9E4CA6-E697-2A2A-2FCF-C2C071E12F07}"/>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25E1D61-610C-6058-7E5B-3CBFD0912125}"/>
                </a:ext>
              </a:extLst>
            </p:cNvPr>
            <p:cNvCxnSpPr>
              <a:cxnSpLocks/>
              <a:stCxn id="37" idx="7"/>
              <a:endCxn id="38" idx="3"/>
            </p:cNvCxnSpPr>
            <p:nvPr/>
          </p:nvCxnSpPr>
          <p:spPr>
            <a:xfrm flipV="1">
              <a:off x="3012448"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06E15D8-6615-86C3-B8A4-8E73213EA7FD}"/>
                </a:ext>
              </a:extLst>
            </p:cNvPr>
            <p:cNvCxnSpPr>
              <a:stCxn id="39" idx="6"/>
              <a:endCxn id="40"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B82E192-8511-E53D-4D5B-697DA24B1B49}"/>
                </a:ext>
              </a:extLst>
            </p:cNvPr>
            <p:cNvCxnSpPr>
              <a:cxnSpLocks/>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A2F1D6-131B-BDD2-DDDC-889D30BB3AD3}"/>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D056D66-0CFF-49CD-F54D-6EA41BAB32BE}"/>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FCED648-FA76-9C24-35A5-551B6C657B87}"/>
                </a:ext>
              </a:extLst>
            </p:cNvPr>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41B952C-9DDA-72FF-E118-4550F528C3ED}"/>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7085DBC-19CC-3D23-F0E6-9912610EE46B}"/>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4EF7E69A-D521-2F46-6710-6D04A0308A0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80A4B4C4-4F39-280A-37C9-800B84F2912D}"/>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a:extLst>
                <a:ext uri="{FF2B5EF4-FFF2-40B4-BE49-F238E27FC236}">
                  <a16:creationId xmlns:a16="http://schemas.microsoft.com/office/drawing/2014/main" id="{7A9606BF-9E7B-BEF9-431D-41A6BFDB2AE5}"/>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9D4F33EC-0524-972F-613D-E7D1AA70C3E1}"/>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F26B6FA1-8307-300B-6382-1122D72C8573}"/>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2B229179-4F05-EA99-516E-FF7FFA9A65D2}"/>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a:extLst>
                <a:ext uri="{FF2B5EF4-FFF2-40B4-BE49-F238E27FC236}">
                  <a16:creationId xmlns:a16="http://schemas.microsoft.com/office/drawing/2014/main" id="{9D75E26E-08F0-5697-E95C-50A1CFEF913C}"/>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BB0C7C04-9080-C4F4-664F-0E6309EE3726}"/>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2F309E75-593B-D646-D4DC-24CF7D6E5849}"/>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14425C54-DADA-98F7-A17F-CD141554707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92266B43-9ED0-67C3-5764-5FCB000DFA78}"/>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7058DE3B-7A27-489A-218A-6627A5998B87}"/>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332BEEAE-23B5-E56E-79F7-CA137299DC8A}"/>
                </a:ext>
              </a:extLst>
            </p:cNvPr>
            <p:cNvCxnSpPr>
              <a:cxnSpLocks/>
              <a:stCxn id="35" idx="4"/>
              <a:endCxn id="36" idx="0"/>
            </p:cNvCxnSpPr>
            <p:nvPr/>
          </p:nvCxnSpPr>
          <p:spPr>
            <a:xfrm flipH="1">
              <a:off x="1296000"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8BF66DE-5F29-EEE0-5694-477A14139EEC}"/>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28065CCE-8329-9D31-59C3-29331C40CBB4}"/>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50E969BE-925D-00EE-163A-25A9FBA78D16}"/>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B5223BE0-245C-B582-7B61-757A046257C9}"/>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FB3412C6-EAB5-1562-4A36-2B456E3ED0E1}"/>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8BBC8780-F583-FCFC-777D-8CB77060B5DE}"/>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8DDF98B2-96D1-A876-50B5-76753E1058FA}"/>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1E42F507-1ACA-CF98-B7CB-BC4EFD1950C3}"/>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97AB6A15-A1F2-2C8A-E5E2-E54BA45AB2B6}"/>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C2E59C4F-8624-4625-CF9F-41986322418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9807069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CF2E1-BEFD-5725-B25A-C1E68B94FF9A}"/>
              </a:ext>
            </a:extLst>
          </p:cNvPr>
          <p:cNvSpPr>
            <a:spLocks noGrp="1"/>
          </p:cNvSpPr>
          <p:nvPr>
            <p:ph type="title"/>
          </p:nvPr>
        </p:nvSpPr>
        <p:spPr/>
        <p:txBody>
          <a:bodyPr/>
          <a:lstStyle/>
          <a:p>
            <a:r>
              <a:rPr lang="en-US" dirty="0"/>
              <a:t>Correctness of Kruskal’s Algorithm</a:t>
            </a:r>
          </a:p>
        </p:txBody>
      </p:sp>
      <p:sp>
        <p:nvSpPr>
          <p:cNvPr id="3" name="Content Placeholder 2">
            <a:extLst>
              <a:ext uri="{FF2B5EF4-FFF2-40B4-BE49-F238E27FC236}">
                <a16:creationId xmlns:a16="http://schemas.microsoft.com/office/drawing/2014/main" id="{83C573EA-C085-E3EC-ED94-ACFD4D8F7CBF}"/>
              </a:ext>
            </a:extLst>
          </p:cNvPr>
          <p:cNvSpPr>
            <a:spLocks noGrp="1"/>
          </p:cNvSpPr>
          <p:nvPr>
            <p:ph idx="1"/>
          </p:nvPr>
        </p:nvSpPr>
        <p:spPr/>
        <p:txBody>
          <a:bodyPr/>
          <a:lstStyle/>
          <a:p>
            <a:r>
              <a:rPr lang="en-US" dirty="0"/>
              <a:t>It’s sufficient to just show that it follows the template of our “General MST Algorithm”</a:t>
            </a:r>
          </a:p>
          <a:p>
            <a:pPr lvl="1"/>
            <a:r>
              <a:rPr lang="en-US" dirty="0"/>
              <a:t>Show that for every edge chosen, it is the least-weight edge which crosses some cut that respects all already-chosen edges.</a:t>
            </a:r>
          </a:p>
        </p:txBody>
      </p:sp>
    </p:spTree>
    <p:extLst>
      <p:ext uri="{BB962C8B-B14F-4D97-AF65-F5344CB8AC3E}">
        <p14:creationId xmlns:p14="http://schemas.microsoft.com/office/powerpoint/2010/main" val="997385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4725B319-DD00-44D1-E794-5A351AE79045}"/>
              </a:ext>
            </a:extLst>
          </p:cNvPr>
          <p:cNvSpPr/>
          <p:nvPr/>
        </p:nvSpPr>
        <p:spPr>
          <a:xfrm rot="20582944">
            <a:off x="3518844" y="3364566"/>
            <a:ext cx="1084490" cy="3270354"/>
          </a:xfrm>
          <a:prstGeom prst="roundRect">
            <a:avLst/>
          </a:prstGeom>
          <a:solidFill>
            <a:srgbClr val="BFEBFB"/>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Proof of Kruskal’s Algorithm</a:t>
            </a:r>
          </a:p>
        </p:txBody>
      </p:sp>
      <p:sp>
        <p:nvSpPr>
          <p:cNvPr id="4" name="Slide Number Placeholder 3"/>
          <p:cNvSpPr>
            <a:spLocks noGrp="1"/>
          </p:cNvSpPr>
          <p:nvPr>
            <p:ph type="sldNum" sz="quarter" idx="12"/>
          </p:nvPr>
        </p:nvSpPr>
        <p:spPr/>
        <p:txBody>
          <a:bodyPr/>
          <a:lstStyle/>
          <a:p>
            <a:fld id="{86BADE50-950A-4D58-BFB2-FA2C6A8B385D}" type="slidenum">
              <a:rPr lang="en-US" smtClean="0"/>
              <a:t>34</a:t>
            </a:fld>
            <a:endParaRPr lang="en-US"/>
          </a:p>
        </p:txBody>
      </p:sp>
      <p:grpSp>
        <p:nvGrpSpPr>
          <p:cNvPr id="47" name="Group 46"/>
          <p:cNvGrpSpPr/>
          <p:nvPr/>
        </p:nvGrpSpPr>
        <p:grpSpPr>
          <a:xfrm>
            <a:off x="952562" y="3559821"/>
            <a:ext cx="4600060" cy="2787240"/>
            <a:chOff x="0" y="2862182"/>
            <a:chExt cx="7044346" cy="4268266"/>
          </a:xfrm>
        </p:grpSpPr>
        <p:cxnSp>
          <p:nvCxnSpPr>
            <p:cNvPr id="48" name="Straight Connector 47"/>
            <p:cNvCxnSpPr>
              <a:stCxn id="76" idx="7"/>
              <a:endCxn id="77"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77" idx="6"/>
              <a:endCxn id="80"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76" idx="4"/>
              <a:endCxn id="78"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79" idx="3"/>
              <a:endCxn id="78"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1" idx="2"/>
              <a:endCxn id="78"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79" idx="5"/>
              <a:endCxn id="81"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79" idx="7"/>
              <a:endCxn id="80"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1" idx="6"/>
              <a:endCxn id="82"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82" idx="1"/>
              <a:endCxn id="80"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84" idx="2"/>
              <a:endCxn id="80"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82" idx="0"/>
              <a:endCxn id="8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83" idx="1"/>
              <a:endCxn id="84"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83" idx="3"/>
              <a:endCxn id="82"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62" name="TextBox 61"/>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3" name="TextBox 62"/>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4" name="TextBox 63"/>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5" name="TextBox 64"/>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6" name="TextBox 65"/>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7" name="TextBox 66"/>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8" name="TextBox 67"/>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9" name="TextBox 68"/>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70" name="TextBox 69"/>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71" name="TextBox 70"/>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72" name="TextBox 71"/>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3" name="TextBox 72"/>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4" name="Straight Connector 73"/>
            <p:cNvCxnSpPr>
              <a:stCxn id="77" idx="4"/>
              <a:endCxn id="78"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6" name="Oval 75"/>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7" name="Oval 76"/>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8" name="Oval 77"/>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9" name="Oval 78"/>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0" name="Oval 79"/>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1" name="Oval 80"/>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2" name="Oval 81"/>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3" name="Oval 82"/>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4" name="Oval 83"/>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4" name="TextBox 43"/>
              <p:cNvSpPr txBox="1"/>
              <p:nvPr/>
            </p:nvSpPr>
            <p:spPr>
              <a:xfrm>
                <a:off x="709131" y="1376502"/>
                <a:ext cx="6682270" cy="1569660"/>
              </a:xfrm>
              <a:prstGeom prst="rect">
                <a:avLst/>
              </a:prstGeom>
              <a:noFill/>
            </p:spPr>
            <p:txBody>
              <a:bodyPr wrap="square" rtlCol="0">
                <a:spAutoFit/>
              </a:bodyPr>
              <a:lstStyle/>
              <a:p>
                <a:r>
                  <a:rPr lang="en-US" sz="2400" dirty="0"/>
                  <a:t>Start with an empty tree </a:t>
                </a:r>
                <a14:m>
                  <m:oMath xmlns:m="http://schemas.openxmlformats.org/officeDocument/2006/math">
                    <m:r>
                      <a:rPr lang="en-US" sz="2400" i="1" smtClean="0">
                        <a:solidFill>
                          <a:schemeClr val="accent2">
                            <a:lumMod val="75000"/>
                          </a:schemeClr>
                        </a:solidFill>
                        <a:latin typeface="Cambria Math"/>
                      </a:rPr>
                      <m:t>𝐴</m:t>
                    </m:r>
                  </m:oMath>
                </a14:m>
                <a:endParaRPr lang="en-US" sz="2400" dirty="0"/>
              </a:p>
              <a:p>
                <a:r>
                  <a:rPr lang="en-US" sz="2400" dirty="0"/>
                  <a:t>Repeat </a:t>
                </a:r>
                <a14:m>
                  <m:oMath xmlns:m="http://schemas.openxmlformats.org/officeDocument/2006/math">
                    <m:r>
                      <a:rPr lang="en-US" sz="2400" i="1">
                        <a:latin typeface="Cambria Math"/>
                      </a:rPr>
                      <m:t>𝑉</m:t>
                    </m:r>
                    <m:r>
                      <a:rPr lang="en-US" sz="2400" i="1">
                        <a:latin typeface="Cambria Math"/>
                      </a:rPr>
                      <m:t>−1</m:t>
                    </m:r>
                  </m:oMath>
                </a14:m>
                <a:r>
                  <a:rPr lang="en-US" sz="2400" dirty="0"/>
                  <a:t> times:</a:t>
                </a:r>
              </a:p>
              <a:p>
                <a:r>
                  <a:rPr lang="en-US" sz="2400" dirty="0"/>
                  <a:t>	Add the min-weight edge that doesn’t 		cause a cycle</a:t>
                </a:r>
              </a:p>
            </p:txBody>
          </p:sp>
        </mc:Choice>
        <mc:Fallback xmlns="">
          <p:sp>
            <p:nvSpPr>
              <p:cNvPr id="44" name="TextBox 43"/>
              <p:cNvSpPr txBox="1">
                <a:spLocks noRot="1" noChangeAspect="1" noMove="1" noResize="1" noEditPoints="1" noAdjustHandles="1" noChangeArrowheads="1" noChangeShapeType="1" noTextEdit="1"/>
              </p:cNvSpPr>
              <p:nvPr/>
            </p:nvSpPr>
            <p:spPr>
              <a:xfrm>
                <a:off x="709131" y="1376502"/>
                <a:ext cx="6682270" cy="1569660"/>
              </a:xfrm>
              <a:prstGeom prst="rect">
                <a:avLst/>
              </a:prstGeom>
              <a:blipFill>
                <a:blip r:embed="rId2"/>
                <a:stretch>
                  <a:fillRect l="-1367" t="-3113" b="-8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666211" y="6117748"/>
                <a:ext cx="3638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a:rPr>
                        <m:t>𝑆</m:t>
                      </m:r>
                    </m:oMath>
                  </m:oMathPara>
                </a14:m>
                <a:endParaRPr lang="en-US" dirty="0">
                  <a:solidFill>
                    <a:schemeClr val="accent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666211" y="6117748"/>
                <a:ext cx="363882"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50691" y="5600132"/>
                <a:ext cx="412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FF"/>
                          </a:solidFill>
                          <a:latin typeface="Cambria Math"/>
                        </a:rPr>
                        <m:t>𝑒</m:t>
                      </m:r>
                    </m:oMath>
                  </m:oMathPara>
                </a14:m>
                <a:endParaRPr lang="en-US" sz="2400" dirty="0">
                  <a:solidFill>
                    <a:srgbClr val="FF00FF"/>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3350691" y="5600132"/>
                <a:ext cx="41261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14CE1E9-7A86-7C9E-C64B-238BAC41E6A5}"/>
                  </a:ext>
                </a:extLst>
              </p:cNvPr>
              <p:cNvSpPr txBox="1"/>
              <p:nvPr/>
            </p:nvSpPr>
            <p:spPr>
              <a:xfrm>
                <a:off x="6697090" y="1322145"/>
                <a:ext cx="5210772" cy="5016758"/>
              </a:xfrm>
              <a:prstGeom prst="rect">
                <a:avLst/>
              </a:prstGeom>
              <a:noFill/>
            </p:spPr>
            <p:txBody>
              <a:bodyPr wrap="square" rtlCol="0">
                <a:spAutoFit/>
              </a:bodyPr>
              <a:lstStyle/>
              <a:p>
                <a:r>
                  <a:rPr lang="en-US" sz="2000" b="1" dirty="0"/>
                  <a:t>Proof: </a:t>
                </a:r>
                <a:r>
                  <a:rPr lang="en-US" sz="2000" dirty="0"/>
                  <a:t>Suppose we have some arbitrary set of edges </a:t>
                </a:r>
                <a14:m>
                  <m:oMath xmlns:m="http://schemas.openxmlformats.org/officeDocument/2006/math">
                    <m:r>
                      <a:rPr lang="en-US" sz="2000" b="0" i="1" smtClean="0">
                        <a:solidFill>
                          <a:schemeClr val="accent2">
                            <a:lumMod val="75000"/>
                          </a:schemeClr>
                        </a:solidFill>
                        <a:latin typeface="Cambria Math" panose="02040503050406030204" pitchFamily="18" charset="0"/>
                      </a:rPr>
                      <m:t>𝐴</m:t>
                    </m:r>
                  </m:oMath>
                </a14:m>
                <a:r>
                  <a:rPr lang="en-US" sz="2000" dirty="0"/>
                  <a:t> that Kruskal’s has already selected to include in the MST. </a:t>
                </a:r>
                <a14:m>
                  <m:oMath xmlns:m="http://schemas.openxmlformats.org/officeDocument/2006/math">
                    <m:r>
                      <a:rPr lang="en-US" sz="2000" i="1" smtClean="0">
                        <a:solidFill>
                          <a:srgbClr val="FF00FF"/>
                        </a:solidFill>
                        <a:latin typeface="Cambria Math"/>
                      </a:rPr>
                      <m:t>𝑒</m:t>
                    </m:r>
                    <m:r>
                      <a:rPr lang="en-US" sz="2000" i="1" smtClean="0">
                        <a:solidFill>
                          <a:srgbClr val="FF00FF"/>
                        </a:solidFill>
                        <a:latin typeface="Cambria Math"/>
                      </a:rPr>
                      <m:t>=(</m:t>
                    </m:r>
                    <m:r>
                      <a:rPr lang="en-US" sz="2000" b="0" i="1" smtClean="0">
                        <a:solidFill>
                          <a:srgbClr val="FF00FF"/>
                        </a:solidFill>
                        <a:latin typeface="Cambria Math" panose="02040503050406030204" pitchFamily="18" charset="0"/>
                      </a:rPr>
                      <m:t>𝐹</m:t>
                    </m:r>
                    <m:r>
                      <a:rPr lang="en-US" sz="2000" i="1">
                        <a:solidFill>
                          <a:srgbClr val="FF00FF"/>
                        </a:solidFill>
                        <a:latin typeface="Cambria Math"/>
                      </a:rPr>
                      <m:t>,</m:t>
                    </m:r>
                    <m:r>
                      <a:rPr lang="en-US" sz="2000" b="0" i="1" smtClean="0">
                        <a:solidFill>
                          <a:srgbClr val="FF00FF"/>
                        </a:solidFill>
                        <a:latin typeface="Cambria Math" panose="02040503050406030204" pitchFamily="18" charset="0"/>
                      </a:rPr>
                      <m:t>𝐺</m:t>
                    </m:r>
                    <m:r>
                      <a:rPr lang="en-US" sz="2000" i="1">
                        <a:solidFill>
                          <a:srgbClr val="FF00FF"/>
                        </a:solidFill>
                        <a:latin typeface="Cambria Math"/>
                      </a:rPr>
                      <m:t>) </m:t>
                    </m:r>
                  </m:oMath>
                </a14:m>
                <a:r>
                  <a:rPr lang="en-US" sz="2000" dirty="0"/>
                  <a:t>is the edge Kruskal’s selects to add next</a:t>
                </a:r>
              </a:p>
              <a:p>
                <a:endParaRPr lang="en-US" sz="2000" dirty="0"/>
              </a:p>
              <a:p>
                <a:r>
                  <a:rPr lang="en-US" sz="2000" dirty="0"/>
                  <a:t>We know that there cannot exist a path from </a:t>
                </a:r>
                <a14:m>
                  <m:oMath xmlns:m="http://schemas.openxmlformats.org/officeDocument/2006/math">
                    <m:r>
                      <a:rPr lang="en-US" sz="2000" b="0" i="1" smtClean="0">
                        <a:solidFill>
                          <a:schemeClr val="tx1"/>
                        </a:solidFill>
                        <a:latin typeface="Cambria Math" panose="02040503050406030204" pitchFamily="18" charset="0"/>
                      </a:rPr>
                      <m:t>𝐹</m:t>
                    </m:r>
                    <m:r>
                      <a:rPr lang="en-US" sz="2000" b="0" i="1" smtClean="0">
                        <a:solidFill>
                          <a:schemeClr val="accent6"/>
                        </a:solidFill>
                        <a:latin typeface="Cambria Math" panose="02040503050406030204" pitchFamily="18" charset="0"/>
                      </a:rPr>
                      <m:t> </m:t>
                    </m:r>
                  </m:oMath>
                </a14:m>
                <a:r>
                  <a:rPr lang="en-US" sz="2000" dirty="0"/>
                  <a:t>to G using only edges in </a:t>
                </a:r>
                <a14:m>
                  <m:oMath xmlns:m="http://schemas.openxmlformats.org/officeDocument/2006/math">
                    <m:r>
                      <a:rPr lang="en-US" sz="2000" i="1" smtClean="0">
                        <a:solidFill>
                          <a:schemeClr val="accent2">
                            <a:lumMod val="75000"/>
                          </a:schemeClr>
                        </a:solidFill>
                        <a:latin typeface="Cambria Math" panose="02040503050406030204" pitchFamily="18" charset="0"/>
                      </a:rPr>
                      <m:t>𝐴</m:t>
                    </m:r>
                  </m:oMath>
                </a14:m>
                <a:r>
                  <a:rPr lang="en-US" sz="2000" dirty="0"/>
                  <a:t> because </a:t>
                </a:r>
                <a14:m>
                  <m:oMath xmlns:m="http://schemas.openxmlformats.org/officeDocument/2006/math">
                    <m:r>
                      <a:rPr lang="en-US" sz="2000" i="1" smtClean="0">
                        <a:solidFill>
                          <a:srgbClr val="FF00FF"/>
                        </a:solidFill>
                        <a:latin typeface="Cambria Math"/>
                      </a:rPr>
                      <m:t>𝑒</m:t>
                    </m:r>
                  </m:oMath>
                </a14:m>
                <a:r>
                  <a:rPr lang="en-US" sz="2000" dirty="0"/>
                  <a:t> does not cause a cycle</a:t>
                </a:r>
              </a:p>
              <a:p>
                <a:endParaRPr lang="en-US" sz="2000" dirty="0"/>
              </a:p>
              <a:p>
                <a:r>
                  <a:rPr lang="en-US" sz="2000" dirty="0"/>
                  <a:t>We can cut the graph therefore into 2 disjoint sets: </a:t>
                </a:r>
              </a:p>
              <a:p>
                <a:pPr marL="342900" indent="-342900">
                  <a:buFont typeface="Arial" panose="020B0604020202020204" pitchFamily="34" charset="0"/>
                  <a:buChar char="•"/>
                </a:pPr>
                <a:r>
                  <a:rPr lang="en-US" sz="2000" dirty="0">
                    <a:solidFill>
                      <a:srgbClr val="0070C0"/>
                    </a:solidFill>
                  </a:rPr>
                  <a:t>nodes reachable from G using edges in </a:t>
                </a:r>
                <a14:m>
                  <m:oMath xmlns:m="http://schemas.openxmlformats.org/officeDocument/2006/math">
                    <m:r>
                      <a:rPr lang="en-US" sz="2000" b="0" i="1" smtClean="0">
                        <a:solidFill>
                          <a:srgbClr val="0070C0"/>
                        </a:solidFill>
                        <a:latin typeface="Cambria Math" panose="02040503050406030204" pitchFamily="18" charset="0"/>
                      </a:rPr>
                      <m:t>𝐴</m:t>
                    </m:r>
                  </m:oMath>
                </a14:m>
                <a:endParaRPr lang="en-US" sz="2000" dirty="0"/>
              </a:p>
              <a:p>
                <a:pPr marL="342900" indent="-342900">
                  <a:buFont typeface="Arial" panose="020B0604020202020204" pitchFamily="34" charset="0"/>
                  <a:buChar char="•"/>
                </a:pPr>
                <a:r>
                  <a:rPr lang="en-US" sz="2000" dirty="0"/>
                  <a:t>All other nodes</a:t>
                </a:r>
              </a:p>
              <a:p>
                <a:pPr marL="342900" indent="-342900">
                  <a:buFont typeface="Arial" panose="020B0604020202020204" pitchFamily="34" charset="0"/>
                  <a:buChar char="•"/>
                </a:pPr>
                <a:endParaRPr lang="en-US" sz="2000" dirty="0"/>
              </a:p>
              <a:p>
                <a14:m>
                  <m:oMath xmlns:m="http://schemas.openxmlformats.org/officeDocument/2006/math">
                    <m:r>
                      <a:rPr lang="en-US" sz="2000" b="0" i="1" smtClean="0">
                        <a:solidFill>
                          <a:srgbClr val="FF00FF"/>
                        </a:solidFill>
                        <a:latin typeface="Cambria Math" panose="02040503050406030204" pitchFamily="18" charset="0"/>
                      </a:rPr>
                      <m:t>𝑒</m:t>
                    </m:r>
                  </m:oMath>
                </a14:m>
                <a:r>
                  <a:rPr lang="en-US" sz="2000" dirty="0"/>
                  <a:t> is the minimum cost edge that crosses this cut, so by the Cut Theorem, Kruskal’s is optimal!</a:t>
                </a:r>
              </a:p>
            </p:txBody>
          </p:sp>
        </mc:Choice>
        <mc:Fallback xmlns="">
          <p:sp>
            <p:nvSpPr>
              <p:cNvPr id="8" name="TextBox 7">
                <a:extLst>
                  <a:ext uri="{FF2B5EF4-FFF2-40B4-BE49-F238E27FC236}">
                    <a16:creationId xmlns:a16="http://schemas.microsoft.com/office/drawing/2014/main" id="{514CE1E9-7A86-7C9E-C64B-238BAC41E6A5}"/>
                  </a:ext>
                </a:extLst>
              </p:cNvPr>
              <p:cNvSpPr txBox="1">
                <a:spLocks noRot="1" noChangeAspect="1" noMove="1" noResize="1" noEditPoints="1" noAdjustHandles="1" noChangeArrowheads="1" noChangeShapeType="1" noTextEdit="1"/>
              </p:cNvSpPr>
              <p:nvPr/>
            </p:nvSpPr>
            <p:spPr>
              <a:xfrm>
                <a:off x="6697090" y="1322145"/>
                <a:ext cx="5210772" cy="5016758"/>
              </a:xfrm>
              <a:prstGeom prst="rect">
                <a:avLst/>
              </a:prstGeom>
              <a:blipFill>
                <a:blip r:embed="rId5"/>
                <a:stretch>
                  <a:fillRect l="-1288" t="-729" r="-2108" b="-1215"/>
                </a:stretch>
              </a:blipFill>
            </p:spPr>
            <p:txBody>
              <a:bodyPr/>
              <a:lstStyle/>
              <a:p>
                <a:r>
                  <a:rPr lang="en-US">
                    <a:noFill/>
                  </a:rPr>
                  <a:t> </a:t>
                </a:r>
              </a:p>
            </p:txBody>
          </p:sp>
        </mc:Fallback>
      </mc:AlternateContent>
    </p:spTree>
    <p:extLst>
      <p:ext uri="{BB962C8B-B14F-4D97-AF65-F5344CB8AC3E}">
        <p14:creationId xmlns:p14="http://schemas.microsoft.com/office/powerpoint/2010/main" val="274126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4642513" y="3505200"/>
            <a:ext cx="2906973" cy="2934268"/>
          </a:xfrm>
          <a:custGeom>
            <a:avLst/>
            <a:gdLst>
              <a:gd name="connsiteX0" fmla="*/ 0 w 2906973"/>
              <a:gd name="connsiteY0" fmla="*/ 0 h 2934268"/>
              <a:gd name="connsiteX1" fmla="*/ 614149 w 2906973"/>
              <a:gd name="connsiteY1" fmla="*/ 2934268 h 2934268"/>
              <a:gd name="connsiteX2" fmla="*/ 1937982 w 2906973"/>
              <a:gd name="connsiteY2" fmla="*/ 2825086 h 2934268"/>
              <a:gd name="connsiteX3" fmla="*/ 2906973 w 2906973"/>
              <a:gd name="connsiteY3" fmla="*/ 1596788 h 2934268"/>
              <a:gd name="connsiteX4" fmla="*/ 1405719 w 2906973"/>
              <a:gd name="connsiteY4" fmla="*/ 68238 h 2934268"/>
              <a:gd name="connsiteX5" fmla="*/ 0 w 2906973"/>
              <a:gd name="connsiteY5" fmla="*/ 0 h 293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6973" h="2934268">
                <a:moveTo>
                  <a:pt x="0" y="0"/>
                </a:moveTo>
                <a:lnTo>
                  <a:pt x="614149" y="2934268"/>
                </a:lnTo>
                <a:lnTo>
                  <a:pt x="1937982" y="2825086"/>
                </a:lnTo>
                <a:lnTo>
                  <a:pt x="2906973" y="1596788"/>
                </a:lnTo>
                <a:lnTo>
                  <a:pt x="1405719" y="68238"/>
                </a:lnTo>
                <a:lnTo>
                  <a:pt x="0" y="0"/>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Kruskal’s Algorithm Runtime</a:t>
            </a:r>
          </a:p>
        </p:txBody>
      </p:sp>
      <p:sp>
        <p:nvSpPr>
          <p:cNvPr id="4" name="Slide Number Placeholder 3"/>
          <p:cNvSpPr>
            <a:spLocks noGrp="1"/>
          </p:cNvSpPr>
          <p:nvPr>
            <p:ph type="sldNum" sz="quarter" idx="12"/>
          </p:nvPr>
        </p:nvSpPr>
        <p:spPr/>
        <p:txBody>
          <a:bodyPr/>
          <a:lstStyle/>
          <a:p>
            <a:fld id="{86BADE50-950A-4D58-BFB2-FA2C6A8B385D}" type="slidenum">
              <a:rPr lang="en-US" smtClean="0"/>
              <a:t>35</a:t>
            </a:fld>
            <a:endParaRPr lang="en-US"/>
          </a:p>
        </p:txBody>
      </p:sp>
      <mc:AlternateContent xmlns:mc="http://schemas.openxmlformats.org/markup-compatibility/2006" xmlns:a14="http://schemas.microsoft.com/office/drawing/2010/main">
        <mc:Choice Requires="a14">
          <p:sp>
            <p:nvSpPr>
              <p:cNvPr id="44" name="TextBox 43"/>
              <p:cNvSpPr txBox="1"/>
              <p:nvPr/>
            </p:nvSpPr>
            <p:spPr>
              <a:xfrm>
                <a:off x="709130" y="1376502"/>
                <a:ext cx="7075065" cy="1815882"/>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rgbClr val="7030A0"/>
                        </a:solidFill>
                        <a:latin typeface="Cambria Math"/>
                      </a:rPr>
                      <m:t>𝐴</m:t>
                    </m:r>
                  </m:oMath>
                </a14:m>
                <a:endParaRPr lang="en-US" sz="2800" dirty="0"/>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the min-weight edge that doesn’t 		cause a cycle</a:t>
                </a:r>
              </a:p>
            </p:txBody>
          </p:sp>
        </mc:Choice>
        <mc:Fallback xmlns="">
          <p:sp>
            <p:nvSpPr>
              <p:cNvPr id="44" name="TextBox 43"/>
              <p:cNvSpPr txBox="1">
                <a:spLocks noRot="1" noChangeAspect="1" noMove="1" noResize="1" noEditPoints="1" noAdjustHandles="1" noChangeArrowheads="1" noChangeShapeType="1" noTextEdit="1"/>
              </p:cNvSpPr>
              <p:nvPr/>
            </p:nvSpPr>
            <p:spPr>
              <a:xfrm>
                <a:off x="709130" y="1376502"/>
                <a:ext cx="7075065" cy="1815882"/>
              </a:xfrm>
              <a:prstGeom prst="rect">
                <a:avLst/>
              </a:prstGeom>
              <a:blipFill>
                <a:blip r:embed="rId3"/>
                <a:stretch>
                  <a:fillRect l="-1723" t="-3356" b="-87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275964" y="5975508"/>
                <a:ext cx="36388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chemeClr val="accent1"/>
                          </a:solidFill>
                          <a:latin typeface="Cambria Math"/>
                        </a:rPr>
                        <m:t>𝑆</m:t>
                      </m:r>
                    </m:oMath>
                  </m:oMathPara>
                </a14:m>
                <a:endParaRPr lang="en-US" dirty="0">
                  <a:solidFill>
                    <a:schemeClr val="accent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275964" y="5975508"/>
                <a:ext cx="363882"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716604" y="5600132"/>
                <a:ext cx="41261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FF"/>
                          </a:solidFill>
                          <a:latin typeface="Cambria Math"/>
                        </a:rPr>
                        <m:t>𝑒</m:t>
                      </m:r>
                    </m:oMath>
                  </m:oMathPara>
                </a14:m>
                <a:endParaRPr lang="en-US" sz="2400" dirty="0">
                  <a:solidFill>
                    <a:srgbClr val="FF00FF"/>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716604" y="5600132"/>
                <a:ext cx="41261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998521" y="2450205"/>
                <a:ext cx="3960291" cy="1200329"/>
              </a:xfrm>
              <a:prstGeom prst="rect">
                <a:avLst/>
              </a:prstGeom>
              <a:noFill/>
            </p:spPr>
            <p:txBody>
              <a:bodyPr wrap="square" rtlCol="0">
                <a:spAutoFit/>
              </a:bodyPr>
              <a:lstStyle/>
              <a:p>
                <a:r>
                  <a:rPr lang="en-US" sz="2400" dirty="0">
                    <a:solidFill>
                      <a:schemeClr val="accent6">
                        <a:lumMod val="75000"/>
                      </a:schemeClr>
                    </a:solidFill>
                  </a:rPr>
                  <a:t>Keep edges in a Disjoint-set data structure (very fancy)</a:t>
                </a:r>
              </a:p>
              <a:p>
                <a:pPr/>
                <a14:m>
                  <m:oMathPara xmlns:m="http://schemas.openxmlformats.org/officeDocument/2006/math">
                    <m:oMathParaPr>
                      <m:jc m:val="centerGroup"/>
                    </m:oMathParaPr>
                    <m:oMath xmlns:m="http://schemas.openxmlformats.org/officeDocument/2006/math">
                      <m:r>
                        <a:rPr lang="en-US" sz="2400" i="1">
                          <a:solidFill>
                            <a:schemeClr val="accent6">
                              <a:lumMod val="75000"/>
                            </a:schemeClr>
                          </a:solidFill>
                          <a:latin typeface="Cambria Math"/>
                        </a:rPr>
                        <m:t>𝑂</m:t>
                      </m:r>
                      <m:d>
                        <m:dPr>
                          <m:ctrlPr>
                            <a:rPr lang="en-US" sz="2400" i="1">
                              <a:solidFill>
                                <a:schemeClr val="accent6">
                                  <a:lumMod val="75000"/>
                                </a:schemeClr>
                              </a:solidFill>
                              <a:latin typeface="Cambria Math" panose="02040503050406030204" pitchFamily="18" charset="0"/>
                            </a:rPr>
                          </m:ctrlPr>
                        </m:dPr>
                        <m:e>
                          <m:r>
                            <a:rPr lang="en-US" sz="2400" i="1">
                              <a:solidFill>
                                <a:schemeClr val="accent6">
                                  <a:lumMod val="75000"/>
                                </a:schemeClr>
                              </a:solidFill>
                              <a:latin typeface="Cambria Math"/>
                            </a:rPr>
                            <m:t>𝐸</m:t>
                          </m:r>
                          <m:r>
                            <a:rPr lang="en-US" sz="2400" i="1">
                              <a:solidFill>
                                <a:schemeClr val="accent6">
                                  <a:lumMod val="75000"/>
                                </a:schemeClr>
                              </a:solidFill>
                              <a:latin typeface="Cambria Math"/>
                            </a:rPr>
                            <m:t> </m:t>
                          </m:r>
                          <m:r>
                            <m:rPr>
                              <m:sty m:val="p"/>
                            </m:rPr>
                            <a:rPr lang="en-US" sz="2400" i="1">
                              <a:solidFill>
                                <a:schemeClr val="accent6">
                                  <a:lumMod val="75000"/>
                                </a:schemeClr>
                              </a:solidFill>
                              <a:latin typeface="Cambria Math"/>
                            </a:rPr>
                            <m:t>log</m:t>
                          </m:r>
                          <m:r>
                            <a:rPr lang="en-US" sz="2400" i="1">
                              <a:solidFill>
                                <a:schemeClr val="accent6">
                                  <a:lumMod val="75000"/>
                                </a:schemeClr>
                              </a:solidFill>
                              <a:latin typeface="Cambria Math"/>
                            </a:rPr>
                            <m:t> </m:t>
                          </m:r>
                          <m:r>
                            <a:rPr lang="en-US" sz="2400" i="1">
                              <a:solidFill>
                                <a:schemeClr val="accent6">
                                  <a:lumMod val="75000"/>
                                </a:schemeClr>
                              </a:solidFill>
                              <a:latin typeface="Cambria Math"/>
                            </a:rPr>
                            <m:t>𝑉</m:t>
                          </m:r>
                        </m:e>
                      </m:d>
                    </m:oMath>
                  </m:oMathPara>
                </a14:m>
                <a:endParaRPr lang="en-US" sz="2400" dirty="0">
                  <a:solidFill>
                    <a:schemeClr val="accent6">
                      <a:lumMod val="75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998521" y="2450205"/>
                <a:ext cx="3960291" cy="1200329"/>
              </a:xfrm>
              <a:prstGeom prst="rect">
                <a:avLst/>
              </a:prstGeom>
              <a:blipFill>
                <a:blip r:embed="rId6"/>
                <a:stretch>
                  <a:fillRect l="-2308" t="-4061" b="-6091"/>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30A89299-D1E7-0674-CB93-3AE7B8388A53}"/>
              </a:ext>
            </a:extLst>
          </p:cNvPr>
          <p:cNvGrpSpPr/>
          <p:nvPr/>
        </p:nvGrpSpPr>
        <p:grpSpPr>
          <a:xfrm>
            <a:off x="2342483" y="3578714"/>
            <a:ext cx="4600060" cy="2787240"/>
            <a:chOff x="0" y="2862182"/>
            <a:chExt cx="7044346" cy="4268266"/>
          </a:xfrm>
        </p:grpSpPr>
        <p:cxnSp>
          <p:nvCxnSpPr>
            <p:cNvPr id="9" name="Straight Connector 8">
              <a:extLst>
                <a:ext uri="{FF2B5EF4-FFF2-40B4-BE49-F238E27FC236}">
                  <a16:creationId xmlns:a16="http://schemas.microsoft.com/office/drawing/2014/main" id="{8906F559-3E37-C08E-5663-4FC40B309D0A}"/>
                </a:ext>
              </a:extLst>
            </p:cNvPr>
            <p:cNvCxnSpPr>
              <a:stCxn id="37" idx="7"/>
              <a:endCxn id="38" idx="2"/>
            </p:cNvCxnSpPr>
            <p:nvPr/>
          </p:nvCxnSpPr>
          <p:spPr>
            <a:xfrm flipV="1">
              <a:off x="438102" y="3276727"/>
              <a:ext cx="1492916" cy="96260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AD237B2-319E-266D-BF25-7FD2425D0E62}"/>
                </a:ext>
              </a:extLst>
            </p:cNvPr>
            <p:cNvCxnSpPr>
              <a:stCxn id="38" idx="6"/>
              <a:endCxn id="41"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4588AC2-B796-D9B3-2DB3-BDBE20246951}"/>
                </a:ext>
              </a:extLst>
            </p:cNvPr>
            <p:cNvCxnSpPr>
              <a:stCxn id="37" idx="4"/>
              <a:endCxn id="39"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0B1FD62-A36E-363C-E317-09978D63B045}"/>
                </a:ext>
              </a:extLst>
            </p:cNvPr>
            <p:cNvCxnSpPr>
              <a:stCxn id="40" idx="3"/>
              <a:endCxn id="39" idx="7"/>
            </p:cNvCxnSpPr>
            <p:nvPr/>
          </p:nvCxnSpPr>
          <p:spPr>
            <a:xfrm flipH="1">
              <a:off x="1477469" y="4930617"/>
              <a:ext cx="1172042" cy="79307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638F63D-DE08-5CBA-09F8-F2DF696C2E83}"/>
                </a:ext>
              </a:extLst>
            </p:cNvPr>
            <p:cNvCxnSpPr>
              <a:stCxn id="42" idx="2"/>
              <a:endCxn id="39"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A80EC71-A61D-CFBC-D63C-0276932B60A4}"/>
                </a:ext>
              </a:extLst>
            </p:cNvPr>
            <p:cNvCxnSpPr>
              <a:stCxn id="40" idx="5"/>
              <a:endCxn id="42"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412562-A79F-79BA-4CE8-12256652237C}"/>
                </a:ext>
              </a:extLst>
            </p:cNvPr>
            <p:cNvCxnSpPr>
              <a:stCxn id="40" idx="7"/>
              <a:endCxn id="41"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7AE868-9150-F2A2-76C9-C605E0489F02}"/>
                </a:ext>
              </a:extLst>
            </p:cNvPr>
            <p:cNvCxnSpPr>
              <a:stCxn id="42" idx="6"/>
              <a:endCxn id="43" idx="3"/>
            </p:cNvCxnSpPr>
            <p:nvPr/>
          </p:nvCxnSpPr>
          <p:spPr>
            <a:xfrm flipV="1">
              <a:off x="3360148" y="6576771"/>
              <a:ext cx="1716185" cy="75166"/>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6E9F626-3286-C123-A843-A71A4CD54ABC}"/>
                </a:ext>
              </a:extLst>
            </p:cNvPr>
            <p:cNvCxnSpPr>
              <a:stCxn id="43" idx="1"/>
              <a:endCxn id="41"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DBFF1F-CBD6-F01F-1B7C-5E555A95F6C2}"/>
                </a:ext>
              </a:extLst>
            </p:cNvPr>
            <p:cNvCxnSpPr>
              <a:stCxn id="46" idx="2"/>
              <a:endCxn id="41"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446360-6687-2651-601F-DE486A7009D7}"/>
                </a:ext>
              </a:extLst>
            </p:cNvPr>
            <p:cNvCxnSpPr>
              <a:stCxn id="43" idx="0"/>
              <a:endCxn id="46"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7C6DEB8-5ECF-3371-B51E-3069D2935E25}"/>
                </a:ext>
              </a:extLst>
            </p:cNvPr>
            <p:cNvCxnSpPr>
              <a:stCxn id="45" idx="1"/>
              <a:endCxn id="46"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7BF3B57-BCDD-2B54-925C-A37FACCFF84D}"/>
                </a:ext>
              </a:extLst>
            </p:cNvPr>
            <p:cNvCxnSpPr>
              <a:stCxn id="45" idx="3"/>
              <a:endCxn id="43"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2291279-E2AF-93E3-B3BE-70277D606C90}"/>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3" name="TextBox 22">
              <a:extLst>
                <a:ext uri="{FF2B5EF4-FFF2-40B4-BE49-F238E27FC236}">
                  <a16:creationId xmlns:a16="http://schemas.microsoft.com/office/drawing/2014/main" id="{533D8137-48D6-160C-9042-A30469576ACE}"/>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4" name="TextBox 23">
              <a:extLst>
                <a:ext uri="{FF2B5EF4-FFF2-40B4-BE49-F238E27FC236}">
                  <a16:creationId xmlns:a16="http://schemas.microsoft.com/office/drawing/2014/main" id="{854A8F65-F8C9-045F-C267-F0823C987ECF}"/>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5" name="TextBox 24">
              <a:extLst>
                <a:ext uri="{FF2B5EF4-FFF2-40B4-BE49-F238E27FC236}">
                  <a16:creationId xmlns:a16="http://schemas.microsoft.com/office/drawing/2014/main" id="{603C1DFD-968C-9C38-EE6E-001663278E47}"/>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6" name="TextBox 25">
              <a:extLst>
                <a:ext uri="{FF2B5EF4-FFF2-40B4-BE49-F238E27FC236}">
                  <a16:creationId xmlns:a16="http://schemas.microsoft.com/office/drawing/2014/main" id="{4E0B706C-253A-460B-DA6F-77573298B6DB}"/>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7" name="TextBox 26">
              <a:extLst>
                <a:ext uri="{FF2B5EF4-FFF2-40B4-BE49-F238E27FC236}">
                  <a16:creationId xmlns:a16="http://schemas.microsoft.com/office/drawing/2014/main" id="{8B7CFE76-53CC-06C8-16D0-CA33A36789E2}"/>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8" name="TextBox 27">
              <a:extLst>
                <a:ext uri="{FF2B5EF4-FFF2-40B4-BE49-F238E27FC236}">
                  <a16:creationId xmlns:a16="http://schemas.microsoft.com/office/drawing/2014/main" id="{741E7349-890C-AEE8-2E6E-1D552D883FCD}"/>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9" name="TextBox 28">
              <a:extLst>
                <a:ext uri="{FF2B5EF4-FFF2-40B4-BE49-F238E27FC236}">
                  <a16:creationId xmlns:a16="http://schemas.microsoft.com/office/drawing/2014/main" id="{E36EA8CF-BFEC-724F-E5BA-CD0A520CE9F4}"/>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22F43A2B-13C3-030A-43C8-F74014FDF059}"/>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31" name="TextBox 30">
              <a:extLst>
                <a:ext uri="{FF2B5EF4-FFF2-40B4-BE49-F238E27FC236}">
                  <a16:creationId xmlns:a16="http://schemas.microsoft.com/office/drawing/2014/main" id="{9FAB9643-C79B-739D-7B6A-3A0F54C43A29}"/>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32" name="TextBox 31">
              <a:extLst>
                <a:ext uri="{FF2B5EF4-FFF2-40B4-BE49-F238E27FC236}">
                  <a16:creationId xmlns:a16="http://schemas.microsoft.com/office/drawing/2014/main" id="{B313470F-23FF-E3EF-6018-B34228E9675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3" name="TextBox 32">
              <a:extLst>
                <a:ext uri="{FF2B5EF4-FFF2-40B4-BE49-F238E27FC236}">
                  <a16:creationId xmlns:a16="http://schemas.microsoft.com/office/drawing/2014/main" id="{7BB77780-578C-ECA0-5DDB-FAD86F8C310D}"/>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4" name="TextBox 33">
              <a:extLst>
                <a:ext uri="{FF2B5EF4-FFF2-40B4-BE49-F238E27FC236}">
                  <a16:creationId xmlns:a16="http://schemas.microsoft.com/office/drawing/2014/main" id="{439D5070-23D1-77FF-BC24-50914A5FB99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5" name="Straight Connector 34">
              <a:extLst>
                <a:ext uri="{FF2B5EF4-FFF2-40B4-BE49-F238E27FC236}">
                  <a16:creationId xmlns:a16="http://schemas.microsoft.com/office/drawing/2014/main" id="{36E71AF4-61A2-B32F-1360-9E74E08CF1A2}"/>
                </a:ext>
              </a:extLst>
            </p:cNvPr>
            <p:cNvCxnSpPr>
              <a:stCxn id="38" idx="4"/>
              <a:endCxn id="39"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3E1F7BE-6E71-8FC1-1BDA-6836E12281F6}"/>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7" name="Oval 36">
              <a:extLst>
                <a:ext uri="{FF2B5EF4-FFF2-40B4-BE49-F238E27FC236}">
                  <a16:creationId xmlns:a16="http://schemas.microsoft.com/office/drawing/2014/main" id="{901C590A-BC76-FDB5-B8EF-809E66904057}"/>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8" name="Oval 37">
              <a:extLst>
                <a:ext uri="{FF2B5EF4-FFF2-40B4-BE49-F238E27FC236}">
                  <a16:creationId xmlns:a16="http://schemas.microsoft.com/office/drawing/2014/main" id="{686F68E6-B255-9328-9B0A-C77BAA12F736}"/>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9" name="Oval 38">
              <a:extLst>
                <a:ext uri="{FF2B5EF4-FFF2-40B4-BE49-F238E27FC236}">
                  <a16:creationId xmlns:a16="http://schemas.microsoft.com/office/drawing/2014/main" id="{41A9FFA7-7275-148C-4604-525062B09D4D}"/>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0" name="Oval 39">
              <a:extLst>
                <a:ext uri="{FF2B5EF4-FFF2-40B4-BE49-F238E27FC236}">
                  <a16:creationId xmlns:a16="http://schemas.microsoft.com/office/drawing/2014/main" id="{6D745206-45D4-2AFC-7DED-E4069E84824C}"/>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41" name="Oval 40">
              <a:extLst>
                <a:ext uri="{FF2B5EF4-FFF2-40B4-BE49-F238E27FC236}">
                  <a16:creationId xmlns:a16="http://schemas.microsoft.com/office/drawing/2014/main" id="{632D2336-DD33-3415-C503-01DB63E07C8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2" name="Oval 41">
              <a:extLst>
                <a:ext uri="{FF2B5EF4-FFF2-40B4-BE49-F238E27FC236}">
                  <a16:creationId xmlns:a16="http://schemas.microsoft.com/office/drawing/2014/main" id="{96B6C5BD-B641-4819-A698-43026CD7E8A2}"/>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3" name="Oval 42">
              <a:extLst>
                <a:ext uri="{FF2B5EF4-FFF2-40B4-BE49-F238E27FC236}">
                  <a16:creationId xmlns:a16="http://schemas.microsoft.com/office/drawing/2014/main" id="{FBD596A2-4E8F-C2B2-993F-5653C1E46209}"/>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5" name="Oval 44">
              <a:extLst>
                <a:ext uri="{FF2B5EF4-FFF2-40B4-BE49-F238E27FC236}">
                  <a16:creationId xmlns:a16="http://schemas.microsoft.com/office/drawing/2014/main" id="{FDE420EF-112E-8919-360D-601908DD7EFA}"/>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6" name="Oval 45">
              <a:extLst>
                <a:ext uri="{FF2B5EF4-FFF2-40B4-BE49-F238E27FC236}">
                  <a16:creationId xmlns:a16="http://schemas.microsoft.com/office/drawing/2014/main" id="{05FA8AC5-474E-3627-3A36-278663E1D51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21326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Spanning Tree</a:t>
            </a:r>
          </a:p>
        </p:txBody>
      </p:sp>
      <p:sp>
        <p:nvSpPr>
          <p:cNvPr id="4" name="Slide Number Placeholder 3"/>
          <p:cNvSpPr>
            <a:spLocks noGrp="1"/>
          </p:cNvSpPr>
          <p:nvPr>
            <p:ph type="sldNum" sz="quarter" idx="12"/>
          </p:nvPr>
        </p:nvSpPr>
        <p:spPr/>
        <p:txBody>
          <a:bodyPr/>
          <a:lstStyle/>
          <a:p>
            <a:fld id="{86BADE50-950A-4D58-BFB2-FA2C6A8B385D}" type="slidenum">
              <a:rPr lang="en-US" smtClean="0"/>
              <a:t>4</a:t>
            </a:fld>
            <a:endParaRPr lang="en-US"/>
          </a:p>
        </p:txBody>
      </p:sp>
      <p:grpSp>
        <p:nvGrpSpPr>
          <p:cNvPr id="5" name="Group 4"/>
          <p:cNvGrpSpPr/>
          <p:nvPr/>
        </p:nvGrpSpPr>
        <p:grpSpPr>
          <a:xfrm>
            <a:off x="762000" y="2679355"/>
            <a:ext cx="4600060" cy="2787240"/>
            <a:chOff x="0" y="2862182"/>
            <a:chExt cx="7044346" cy="4268266"/>
          </a:xfrm>
        </p:grpSpPr>
        <p:cxnSp>
          <p:nvCxnSpPr>
            <p:cNvPr id="6" name="Straight Connector 5"/>
            <p:cNvCxnSpPr>
              <a:stCxn id="34" idx="7"/>
              <a:endCxn id="35"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35" idx="6"/>
              <a:endCxn id="38"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39" idx="2"/>
              <a:endCxn id="36"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7" idx="5"/>
              <a:endCxn id="39" idx="0"/>
            </p:cNvCxnSpPr>
            <p:nvPr/>
          </p:nvCxnSpPr>
          <p:spPr>
            <a:xfrm>
              <a:off x="3012447" y="4930617"/>
              <a:ext cx="91067" cy="146468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39" idx="6"/>
              <a:endCxn id="40" idx="3"/>
            </p:cNvCxnSpPr>
            <p:nvPr/>
          </p:nvCxnSpPr>
          <p:spPr>
            <a:xfrm flipV="1">
              <a:off x="3360148" y="6576771"/>
              <a:ext cx="1716185" cy="7516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0" idx="1"/>
              <a:endCxn id="38"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2" idx="2"/>
              <a:endCxn id="38"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1" idx="1"/>
              <a:endCxn id="42"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22" name="TextBox 21"/>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26" name="TextBox 25"/>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29" name="TextBox 28"/>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mc:AlternateContent xmlns:mc="http://schemas.openxmlformats.org/markup-compatibility/2006" xmlns:a14="http://schemas.microsoft.com/office/drawing/2010/main">
        <mc:Choice Requires="a14">
          <p:sp>
            <p:nvSpPr>
              <p:cNvPr id="43" name="TextBox 42"/>
              <p:cNvSpPr txBox="1"/>
              <p:nvPr/>
            </p:nvSpPr>
            <p:spPr>
              <a:xfrm>
                <a:off x="2354178" y="1378425"/>
                <a:ext cx="7075065" cy="954107"/>
              </a:xfrm>
              <a:prstGeom prst="rect">
                <a:avLst/>
              </a:prstGeom>
              <a:noFill/>
            </p:spPr>
            <p:txBody>
              <a:bodyPr wrap="square" rtlCol="0">
                <a:spAutoFit/>
              </a:bodyPr>
              <a:lstStyle/>
              <a:p>
                <a:r>
                  <a:rPr lang="en-US" sz="2800" dirty="0"/>
                  <a:t>A Tree</a:t>
                </a:r>
                <a:r>
                  <a:rPr lang="en-US" sz="2800" dirty="0">
                    <a:solidFill>
                      <a:srgbClr val="7030A0"/>
                    </a:solidFill>
                  </a:rPr>
                  <a:t> </a:t>
                </a:r>
                <a14:m>
                  <m:oMath xmlns:m="http://schemas.openxmlformats.org/officeDocument/2006/math">
                    <m:r>
                      <a:rPr lang="en-US" sz="2800" b="1" i="1" smtClean="0">
                        <a:solidFill>
                          <a:schemeClr val="accent2">
                            <a:lumMod val="75000"/>
                          </a:schemeClr>
                        </a:solidFill>
                        <a:latin typeface="Cambria Math"/>
                      </a:rPr>
                      <m:t>𝑻</m:t>
                    </m:r>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𝑇</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𝐸</m:t>
                        </m:r>
                      </m:e>
                      <m:sub>
                        <m:r>
                          <a:rPr lang="en-US" sz="2800" i="1">
                            <a:latin typeface="Cambria Math"/>
                          </a:rPr>
                          <m:t>𝑇</m:t>
                        </m:r>
                      </m:sub>
                    </m:sSub>
                    <m:r>
                      <a:rPr lang="en-US" sz="2800" i="1">
                        <a:latin typeface="Cambria Math"/>
                      </a:rPr>
                      <m:t>)</m:t>
                    </m:r>
                  </m:oMath>
                </a14:m>
                <a:r>
                  <a:rPr lang="en-US" sz="2800" dirty="0"/>
                  <a:t> which connects (“spans”) all the nodes in 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endParaRPr lang="en-US" sz="2800" dirty="0">
                  <a:solidFill>
                    <a:srgbClr val="7030A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954107"/>
              </a:xfrm>
              <a:prstGeom prst="rect">
                <a:avLst/>
              </a:prstGeom>
              <a:blipFill>
                <a:blip r:embed="rId3"/>
                <a:stretch>
                  <a:fillRect l="-1723" t="-5732" b="-17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495239" y="2528745"/>
                <a:ext cx="5105399" cy="461665"/>
              </a:xfrm>
              <a:prstGeom prst="rect">
                <a:avLst/>
              </a:prstGeom>
              <a:noFill/>
            </p:spPr>
            <p:txBody>
              <a:bodyPr wrap="square" rtlCol="0">
                <a:spAutoFit/>
              </a:bodyPr>
              <a:lstStyle/>
              <a:p>
                <a:r>
                  <a:rPr lang="en-US" sz="2400" dirty="0"/>
                  <a:t>How many edges does </a:t>
                </a:r>
                <a14:m>
                  <m:oMath xmlns:m="http://schemas.openxmlformats.org/officeDocument/2006/math">
                    <m:r>
                      <a:rPr lang="en-US" sz="2400" i="1" smtClean="0">
                        <a:solidFill>
                          <a:srgbClr val="7030A0"/>
                        </a:solidFill>
                        <a:latin typeface="Cambria Math" panose="02040503050406030204" pitchFamily="18" charset="0"/>
                      </a:rPr>
                      <m:t>𝑇</m:t>
                    </m:r>
                  </m:oMath>
                </a14:m>
                <a:r>
                  <a:rPr lang="en-US" sz="2400" dirty="0"/>
                  <a:t> have?</a:t>
                </a:r>
              </a:p>
            </p:txBody>
          </p:sp>
        </mc:Choice>
        <mc:Fallback xmlns="">
          <p:sp>
            <p:nvSpPr>
              <p:cNvPr id="45" name="TextBox 44"/>
              <p:cNvSpPr txBox="1">
                <a:spLocks noRot="1" noChangeAspect="1" noMove="1" noResize="1" noEditPoints="1" noAdjustHandles="1" noChangeArrowheads="1" noChangeShapeType="1" noTextEdit="1"/>
              </p:cNvSpPr>
              <p:nvPr/>
            </p:nvSpPr>
            <p:spPr>
              <a:xfrm>
                <a:off x="6495239" y="2528745"/>
                <a:ext cx="5105399" cy="461665"/>
              </a:xfrm>
              <a:prstGeom prst="rect">
                <a:avLst/>
              </a:prstGeom>
              <a:blipFill>
                <a:blip r:embed="rId4"/>
                <a:stretch>
                  <a:fillRect l="-1790"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515197" y="2955790"/>
                <a:ext cx="991682"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a:rPr>
                        <m:t>𝑉</m:t>
                      </m:r>
                      <m:r>
                        <a:rPr lang="en-US" sz="2400" i="1" smtClean="0">
                          <a:latin typeface="Cambria Math"/>
                        </a:rPr>
                        <m:t>−1</m:t>
                      </m:r>
                    </m:oMath>
                  </m:oMathPara>
                </a14:m>
                <a:endParaRPr lang="en-US" sz="2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6515197" y="2955790"/>
                <a:ext cx="991682" cy="461665"/>
              </a:xfrm>
              <a:prstGeom prst="rect">
                <a:avLst/>
              </a:prstGeom>
              <a:blipFill>
                <a:blip r:embed="rId5"/>
                <a:stretch>
                  <a:fillRect/>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B246D666-609F-D15B-7C0C-7CF1070E52BC}"/>
              </a:ext>
            </a:extLst>
          </p:cNvPr>
          <p:cNvSpPr txBox="1"/>
          <p:nvPr/>
        </p:nvSpPr>
        <p:spPr>
          <a:xfrm>
            <a:off x="590843" y="5522096"/>
            <a:ext cx="4940126" cy="1200329"/>
          </a:xfrm>
          <a:prstGeom prst="rect">
            <a:avLst/>
          </a:prstGeom>
          <a:noFill/>
          <a:ln w="57150">
            <a:solidFill>
              <a:schemeClr val="accent6"/>
            </a:solidFill>
          </a:ln>
        </p:spPr>
        <p:txBody>
          <a:bodyPr wrap="square" rtlCol="0">
            <a:spAutoFit/>
          </a:bodyPr>
          <a:lstStyle/>
          <a:p>
            <a:r>
              <a:rPr lang="en-US" sz="2400" dirty="0"/>
              <a:t>Any set of V-1 edges in the graph that doesn’t have any cycles is guaranteed to be a spanning tree!</a:t>
            </a:r>
          </a:p>
        </p:txBody>
      </p:sp>
      <p:sp>
        <p:nvSpPr>
          <p:cNvPr id="47" name="TextBox 46">
            <a:extLst>
              <a:ext uri="{FF2B5EF4-FFF2-40B4-BE49-F238E27FC236}">
                <a16:creationId xmlns:a16="http://schemas.microsoft.com/office/drawing/2014/main" id="{133E7E20-EA93-8035-694F-E8CD7FC041CD}"/>
              </a:ext>
            </a:extLst>
          </p:cNvPr>
          <p:cNvSpPr txBox="1"/>
          <p:nvPr/>
        </p:nvSpPr>
        <p:spPr>
          <a:xfrm>
            <a:off x="6752341" y="5530248"/>
            <a:ext cx="5247534" cy="1200329"/>
          </a:xfrm>
          <a:prstGeom prst="rect">
            <a:avLst/>
          </a:prstGeom>
          <a:noFill/>
          <a:ln w="57150">
            <a:solidFill>
              <a:schemeClr val="accent6"/>
            </a:solidFill>
          </a:ln>
        </p:spPr>
        <p:txBody>
          <a:bodyPr wrap="square" rtlCol="0">
            <a:spAutoFit/>
          </a:bodyPr>
          <a:lstStyle/>
          <a:p>
            <a:r>
              <a:rPr lang="en-US" sz="2400" dirty="0"/>
              <a:t>Any set of V-1 edges that connects all the nodes in the graph is guaranteed to be a spanning tree!</a:t>
            </a:r>
          </a:p>
        </p:txBody>
      </p:sp>
      <p:grpSp>
        <p:nvGrpSpPr>
          <p:cNvPr id="48" name="Group 47">
            <a:extLst>
              <a:ext uri="{FF2B5EF4-FFF2-40B4-BE49-F238E27FC236}">
                <a16:creationId xmlns:a16="http://schemas.microsoft.com/office/drawing/2014/main" id="{4732E8A7-037B-299E-EC21-146EAA9F2D88}"/>
              </a:ext>
            </a:extLst>
          </p:cNvPr>
          <p:cNvGrpSpPr/>
          <p:nvPr/>
        </p:nvGrpSpPr>
        <p:grpSpPr>
          <a:xfrm>
            <a:off x="7826703" y="3036374"/>
            <a:ext cx="2958368" cy="2356017"/>
            <a:chOff x="1432702" y="2862182"/>
            <a:chExt cx="5611644" cy="4115955"/>
          </a:xfrm>
        </p:grpSpPr>
        <p:cxnSp>
          <p:nvCxnSpPr>
            <p:cNvPr id="49" name="Straight Connector 48">
              <a:extLst>
                <a:ext uri="{FF2B5EF4-FFF2-40B4-BE49-F238E27FC236}">
                  <a16:creationId xmlns:a16="http://schemas.microsoft.com/office/drawing/2014/main" id="{BB1FCFD3-C026-5AAC-D60C-83FF379DE935}"/>
                </a:ext>
              </a:extLst>
            </p:cNvPr>
            <p:cNvCxnSpPr>
              <a:stCxn id="77" idx="7"/>
              <a:endCxn id="78" idx="2"/>
            </p:cNvCxnSpPr>
            <p:nvPr/>
          </p:nvCxnSpPr>
          <p:spPr>
            <a:xfrm flipV="1">
              <a:off x="1915935" y="4084623"/>
              <a:ext cx="860255" cy="67622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C7A50C1-9A37-A27F-9C2F-363F3EDF672D}"/>
                </a:ext>
              </a:extLst>
            </p:cNvPr>
            <p:cNvCxnSpPr>
              <a:cxnSpLocks/>
              <a:stCxn id="78" idx="0"/>
              <a:endCxn id="81" idx="2"/>
            </p:cNvCxnSpPr>
            <p:nvPr/>
          </p:nvCxnSpPr>
          <p:spPr>
            <a:xfrm flipV="1">
              <a:off x="3032824" y="3329118"/>
              <a:ext cx="921675" cy="49887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CA9C25D-6CEA-61D1-6AB4-B1C80269C912}"/>
                </a:ext>
              </a:extLst>
            </p:cNvPr>
            <p:cNvCxnSpPr>
              <a:cxnSpLocks/>
              <a:stCxn id="82" idx="2"/>
              <a:endCxn id="79" idx="0"/>
            </p:cNvCxnSpPr>
            <p:nvPr/>
          </p:nvCxnSpPr>
          <p:spPr>
            <a:xfrm flipH="1">
              <a:off x="3078045" y="5895825"/>
              <a:ext cx="619819" cy="48474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71986DD-D33F-E38A-309A-5D0E2B885B60}"/>
                </a:ext>
              </a:extLst>
            </p:cNvPr>
            <p:cNvCxnSpPr>
              <a:stCxn id="80" idx="5"/>
              <a:endCxn id="82" idx="0"/>
            </p:cNvCxnSpPr>
            <p:nvPr/>
          </p:nvCxnSpPr>
          <p:spPr>
            <a:xfrm flipH="1" flipV="1">
              <a:off x="3954499" y="5639190"/>
              <a:ext cx="911556" cy="126378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31AFA3C-C91A-CDEA-ACAA-3352375B4A59}"/>
                </a:ext>
              </a:extLst>
            </p:cNvPr>
            <p:cNvCxnSpPr>
              <a:cxnSpLocks/>
              <a:stCxn id="82" idx="0"/>
              <a:endCxn id="83" idx="3"/>
            </p:cNvCxnSpPr>
            <p:nvPr/>
          </p:nvCxnSpPr>
          <p:spPr>
            <a:xfrm flipV="1">
              <a:off x="3954498" y="5198948"/>
              <a:ext cx="687764" cy="44024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D745BA8-4A73-452A-9E27-DF08ED825568}"/>
                </a:ext>
              </a:extLst>
            </p:cNvPr>
            <p:cNvCxnSpPr>
              <a:cxnSpLocks/>
              <a:stCxn id="83" idx="0"/>
              <a:endCxn id="81" idx="4"/>
            </p:cNvCxnSpPr>
            <p:nvPr/>
          </p:nvCxnSpPr>
          <p:spPr>
            <a:xfrm flipH="1" flipV="1">
              <a:off x="4211133" y="3585751"/>
              <a:ext cx="612597" cy="117509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48D2F75-FF97-A6FD-7227-0DCB98A33297}"/>
                </a:ext>
              </a:extLst>
            </p:cNvPr>
            <p:cNvCxnSpPr>
              <a:stCxn id="85" idx="2"/>
              <a:endCxn id="81"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FCD1DC2-563F-2AED-163C-335329BD4AE1}"/>
                </a:ext>
              </a:extLst>
            </p:cNvPr>
            <p:cNvCxnSpPr>
              <a:stCxn id="84" idx="1"/>
              <a:endCxn id="85"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09035A85-5020-B35B-AD20-9E681E5CA401}"/>
                </a:ext>
              </a:extLst>
            </p:cNvPr>
            <p:cNvSpPr txBox="1"/>
            <p:nvPr/>
          </p:nvSpPr>
          <p:spPr>
            <a:xfrm>
              <a:off x="1432702" y="3694097"/>
              <a:ext cx="641186" cy="565580"/>
            </a:xfrm>
            <a:prstGeom prst="rect">
              <a:avLst/>
            </a:prstGeom>
            <a:noFill/>
          </p:spPr>
          <p:txBody>
            <a:bodyPr wrap="none" rtlCol="0">
              <a:spAutoFit/>
            </a:bodyPr>
            <a:lstStyle/>
            <a:p>
              <a:r>
                <a:rPr lang="en-US" dirty="0">
                  <a:solidFill>
                    <a:srgbClr val="00B050"/>
                  </a:solidFill>
                </a:rPr>
                <a:t>10</a:t>
              </a:r>
            </a:p>
          </p:txBody>
        </p:sp>
        <p:sp>
          <p:nvSpPr>
            <p:cNvPr id="63" name="TextBox 62">
              <a:extLst>
                <a:ext uri="{FF2B5EF4-FFF2-40B4-BE49-F238E27FC236}">
                  <a16:creationId xmlns:a16="http://schemas.microsoft.com/office/drawing/2014/main" id="{72230D9B-D3FF-72D2-7566-8CE0A951D8E5}"/>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4" name="TextBox 63">
              <a:extLst>
                <a:ext uri="{FF2B5EF4-FFF2-40B4-BE49-F238E27FC236}">
                  <a16:creationId xmlns:a16="http://schemas.microsoft.com/office/drawing/2014/main" id="{E97089D1-DF55-1B4D-80F6-9E14ECEAC5A0}"/>
                </a:ext>
              </a:extLst>
            </p:cNvPr>
            <p:cNvSpPr txBox="1"/>
            <p:nvPr/>
          </p:nvSpPr>
          <p:spPr>
            <a:xfrm>
              <a:off x="4536221" y="5277579"/>
              <a:ext cx="461991" cy="565580"/>
            </a:xfrm>
            <a:prstGeom prst="rect">
              <a:avLst/>
            </a:prstGeom>
            <a:noFill/>
          </p:spPr>
          <p:txBody>
            <a:bodyPr wrap="none" rtlCol="0">
              <a:spAutoFit/>
            </a:bodyPr>
            <a:lstStyle/>
            <a:p>
              <a:r>
                <a:rPr lang="en-US" dirty="0">
                  <a:solidFill>
                    <a:srgbClr val="00B050"/>
                  </a:solidFill>
                </a:rPr>
                <a:t>6</a:t>
              </a:r>
            </a:p>
          </p:txBody>
        </p:sp>
        <p:sp>
          <p:nvSpPr>
            <p:cNvPr id="67" name="TextBox 66">
              <a:extLst>
                <a:ext uri="{FF2B5EF4-FFF2-40B4-BE49-F238E27FC236}">
                  <a16:creationId xmlns:a16="http://schemas.microsoft.com/office/drawing/2014/main" id="{6896A68C-DC18-069D-8EF1-BF1CAAF70828}"/>
                </a:ext>
              </a:extLst>
            </p:cNvPr>
            <p:cNvSpPr txBox="1"/>
            <p:nvPr/>
          </p:nvSpPr>
          <p:spPr>
            <a:xfrm>
              <a:off x="3909734" y="4009737"/>
              <a:ext cx="461991" cy="565580"/>
            </a:xfrm>
            <a:prstGeom prst="rect">
              <a:avLst/>
            </a:prstGeom>
            <a:noFill/>
          </p:spPr>
          <p:txBody>
            <a:bodyPr wrap="none" rtlCol="0">
              <a:spAutoFit/>
            </a:bodyPr>
            <a:lstStyle/>
            <a:p>
              <a:r>
                <a:rPr lang="en-US" dirty="0">
                  <a:solidFill>
                    <a:srgbClr val="00B050"/>
                  </a:solidFill>
                </a:rPr>
                <a:t>5</a:t>
              </a:r>
            </a:p>
          </p:txBody>
        </p:sp>
        <p:sp>
          <p:nvSpPr>
            <p:cNvPr id="68" name="TextBox 67">
              <a:extLst>
                <a:ext uri="{FF2B5EF4-FFF2-40B4-BE49-F238E27FC236}">
                  <a16:creationId xmlns:a16="http://schemas.microsoft.com/office/drawing/2014/main" id="{91C82AF7-EEF1-367B-4071-91228A4BA732}"/>
                </a:ext>
              </a:extLst>
            </p:cNvPr>
            <p:cNvSpPr txBox="1"/>
            <p:nvPr/>
          </p:nvSpPr>
          <p:spPr>
            <a:xfrm>
              <a:off x="4738592" y="3105602"/>
              <a:ext cx="461991" cy="565580"/>
            </a:xfrm>
            <a:prstGeom prst="rect">
              <a:avLst/>
            </a:prstGeom>
            <a:noFill/>
          </p:spPr>
          <p:txBody>
            <a:bodyPr wrap="none" rtlCol="0">
              <a:spAutoFit/>
            </a:bodyPr>
            <a:lstStyle/>
            <a:p>
              <a:r>
                <a:rPr lang="en-US" dirty="0">
                  <a:solidFill>
                    <a:srgbClr val="00B050"/>
                  </a:solidFill>
                </a:rPr>
                <a:t>8</a:t>
              </a:r>
            </a:p>
          </p:txBody>
        </p:sp>
        <p:sp>
          <p:nvSpPr>
            <p:cNvPr id="69" name="TextBox 68">
              <a:extLst>
                <a:ext uri="{FF2B5EF4-FFF2-40B4-BE49-F238E27FC236}">
                  <a16:creationId xmlns:a16="http://schemas.microsoft.com/office/drawing/2014/main" id="{DF100153-71BB-201E-DD9B-1B83D7288D68}"/>
                </a:ext>
              </a:extLst>
            </p:cNvPr>
            <p:cNvSpPr txBox="1"/>
            <p:nvPr/>
          </p:nvSpPr>
          <p:spPr>
            <a:xfrm>
              <a:off x="3854912" y="6131659"/>
              <a:ext cx="461991" cy="565580"/>
            </a:xfrm>
            <a:prstGeom prst="rect">
              <a:avLst/>
            </a:prstGeom>
            <a:noFill/>
          </p:spPr>
          <p:txBody>
            <a:bodyPr wrap="none" rtlCol="0">
              <a:spAutoFit/>
            </a:bodyPr>
            <a:lstStyle/>
            <a:p>
              <a:r>
                <a:rPr lang="en-US" dirty="0">
                  <a:solidFill>
                    <a:srgbClr val="00B050"/>
                  </a:solidFill>
                </a:rPr>
                <a:t>3</a:t>
              </a:r>
            </a:p>
          </p:txBody>
        </p:sp>
        <p:sp>
          <p:nvSpPr>
            <p:cNvPr id="72" name="TextBox 71">
              <a:extLst>
                <a:ext uri="{FF2B5EF4-FFF2-40B4-BE49-F238E27FC236}">
                  <a16:creationId xmlns:a16="http://schemas.microsoft.com/office/drawing/2014/main" id="{B7D3B4F1-3D28-4241-4D3D-ACC1D26EF3ED}"/>
                </a:ext>
              </a:extLst>
            </p:cNvPr>
            <p:cNvSpPr txBox="1"/>
            <p:nvPr/>
          </p:nvSpPr>
          <p:spPr>
            <a:xfrm>
              <a:off x="2710541" y="5534614"/>
              <a:ext cx="461991" cy="565580"/>
            </a:xfrm>
            <a:prstGeom prst="rect">
              <a:avLst/>
            </a:prstGeom>
            <a:noFill/>
          </p:spPr>
          <p:txBody>
            <a:bodyPr wrap="none" rtlCol="0">
              <a:spAutoFit/>
            </a:bodyPr>
            <a:lstStyle/>
            <a:p>
              <a:r>
                <a:rPr lang="en-US" dirty="0">
                  <a:solidFill>
                    <a:srgbClr val="00B050"/>
                  </a:solidFill>
                </a:rPr>
                <a:t>1</a:t>
              </a:r>
            </a:p>
          </p:txBody>
        </p:sp>
        <p:sp>
          <p:nvSpPr>
            <p:cNvPr id="73" name="TextBox 72">
              <a:extLst>
                <a:ext uri="{FF2B5EF4-FFF2-40B4-BE49-F238E27FC236}">
                  <a16:creationId xmlns:a16="http://schemas.microsoft.com/office/drawing/2014/main" id="{3FC12340-5B23-53AD-68B9-3680DE43A753}"/>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7" name="Oval 76">
              <a:extLst>
                <a:ext uri="{FF2B5EF4-FFF2-40B4-BE49-F238E27FC236}">
                  <a16:creationId xmlns:a16="http://schemas.microsoft.com/office/drawing/2014/main" id="{D9736B80-672C-C04B-9780-CA42CA5B6B80}"/>
                </a:ext>
              </a:extLst>
            </p:cNvPr>
            <p:cNvSpPr/>
            <p:nvPr/>
          </p:nvSpPr>
          <p:spPr>
            <a:xfrm>
              <a:off x="1477834" y="4685680"/>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8" name="Oval 77">
              <a:extLst>
                <a:ext uri="{FF2B5EF4-FFF2-40B4-BE49-F238E27FC236}">
                  <a16:creationId xmlns:a16="http://schemas.microsoft.com/office/drawing/2014/main" id="{40E8B5E5-D8AF-9E8D-0807-7036E6AB40A8}"/>
                </a:ext>
              </a:extLst>
            </p:cNvPr>
            <p:cNvSpPr/>
            <p:nvPr/>
          </p:nvSpPr>
          <p:spPr>
            <a:xfrm>
              <a:off x="2776190" y="3827989"/>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9" name="Oval 78">
              <a:extLst>
                <a:ext uri="{FF2B5EF4-FFF2-40B4-BE49-F238E27FC236}">
                  <a16:creationId xmlns:a16="http://schemas.microsoft.com/office/drawing/2014/main" id="{1C702440-AE84-0B68-ADB0-B32BC6A29136}"/>
                </a:ext>
              </a:extLst>
            </p:cNvPr>
            <p:cNvSpPr/>
            <p:nvPr/>
          </p:nvSpPr>
          <p:spPr>
            <a:xfrm>
              <a:off x="2821411" y="6380566"/>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80" name="Oval 79">
              <a:extLst>
                <a:ext uri="{FF2B5EF4-FFF2-40B4-BE49-F238E27FC236}">
                  <a16:creationId xmlns:a16="http://schemas.microsoft.com/office/drawing/2014/main" id="{312E0FF9-FFA2-AE93-FB5F-F5FF6F537C6A}"/>
                </a:ext>
              </a:extLst>
            </p:cNvPr>
            <p:cNvSpPr/>
            <p:nvPr/>
          </p:nvSpPr>
          <p:spPr>
            <a:xfrm>
              <a:off x="4427954" y="6464870"/>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81" name="Oval 80">
              <a:extLst>
                <a:ext uri="{FF2B5EF4-FFF2-40B4-BE49-F238E27FC236}">
                  <a16:creationId xmlns:a16="http://schemas.microsoft.com/office/drawing/2014/main" id="{B79F8115-BE43-37A0-9FF2-7B4FA47DB6F1}"/>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82" name="Oval 81">
              <a:extLst>
                <a:ext uri="{FF2B5EF4-FFF2-40B4-BE49-F238E27FC236}">
                  <a16:creationId xmlns:a16="http://schemas.microsoft.com/office/drawing/2014/main" id="{72A56ACB-13B5-892C-2F2F-A7DC5A3F0B05}"/>
                </a:ext>
              </a:extLst>
            </p:cNvPr>
            <p:cNvSpPr/>
            <p:nvPr/>
          </p:nvSpPr>
          <p:spPr>
            <a:xfrm>
              <a:off x="3697864" y="5639190"/>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83" name="Oval 82">
              <a:extLst>
                <a:ext uri="{FF2B5EF4-FFF2-40B4-BE49-F238E27FC236}">
                  <a16:creationId xmlns:a16="http://schemas.microsoft.com/office/drawing/2014/main" id="{BDA74340-C69D-11B5-05AA-510AD29F8B7F}"/>
                </a:ext>
              </a:extLst>
            </p:cNvPr>
            <p:cNvSpPr/>
            <p:nvPr/>
          </p:nvSpPr>
          <p:spPr>
            <a:xfrm>
              <a:off x="4567096" y="4760847"/>
              <a:ext cx="513267" cy="5132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4" name="Oval 83">
              <a:extLst>
                <a:ext uri="{FF2B5EF4-FFF2-40B4-BE49-F238E27FC236}">
                  <a16:creationId xmlns:a16="http://schemas.microsoft.com/office/drawing/2014/main" id="{2907B891-FA67-28DA-A775-33D2EB40722A}"/>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5" name="Oval 84">
              <a:extLst>
                <a:ext uri="{FF2B5EF4-FFF2-40B4-BE49-F238E27FC236}">
                  <a16:creationId xmlns:a16="http://schemas.microsoft.com/office/drawing/2014/main" id="{BC402565-3583-0D56-D32B-78A89581E3AF}"/>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cxnSp>
        <p:nvCxnSpPr>
          <p:cNvPr id="102" name="Straight Arrow Connector 101">
            <a:extLst>
              <a:ext uri="{FF2B5EF4-FFF2-40B4-BE49-F238E27FC236}">
                <a16:creationId xmlns:a16="http://schemas.microsoft.com/office/drawing/2014/main" id="{A0D96096-B668-BCED-AFCA-D174D94FAD09}"/>
              </a:ext>
            </a:extLst>
          </p:cNvPr>
          <p:cNvCxnSpPr>
            <a:cxnSpLocks/>
          </p:cNvCxnSpPr>
          <p:nvPr/>
        </p:nvCxnSpPr>
        <p:spPr>
          <a:xfrm>
            <a:off x="5678896" y="4180475"/>
            <a:ext cx="15601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178988F-28B9-6EB1-7F46-3F25C3DD6855}"/>
              </a:ext>
            </a:extLst>
          </p:cNvPr>
          <p:cNvSpPr txBox="1"/>
          <p:nvPr/>
        </p:nvSpPr>
        <p:spPr>
          <a:xfrm>
            <a:off x="5399973" y="4348596"/>
            <a:ext cx="2015433" cy="923330"/>
          </a:xfrm>
          <a:prstGeom prst="rect">
            <a:avLst/>
          </a:prstGeom>
          <a:noFill/>
        </p:spPr>
        <p:txBody>
          <a:bodyPr wrap="square" rtlCol="0">
            <a:spAutoFit/>
          </a:bodyPr>
          <a:lstStyle/>
          <a:p>
            <a:pPr algn="ctr"/>
            <a:r>
              <a:rPr lang="en-US" dirty="0"/>
              <a:t>Pick some arbitrary root node and rearrange tree</a:t>
            </a:r>
          </a:p>
        </p:txBody>
      </p:sp>
    </p:spTree>
    <p:extLst>
      <p:ext uri="{BB962C8B-B14F-4D97-AF65-F5344CB8AC3E}">
        <p14:creationId xmlns:p14="http://schemas.microsoft.com/office/powerpoint/2010/main" val="226818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0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0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4" grpId="0" animBg="1"/>
      <p:bldP spid="47" grpId="0" animBg="1"/>
      <p:bldP spid="1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Definition: Minimum Spanning Tree</a:t>
            </a:r>
          </a:p>
        </p:txBody>
      </p:sp>
      <p:sp>
        <p:nvSpPr>
          <p:cNvPr id="4" name="Slide Number Placeholder 3"/>
          <p:cNvSpPr>
            <a:spLocks noGrp="1"/>
          </p:cNvSpPr>
          <p:nvPr>
            <p:ph type="sldNum" sz="quarter" idx="12"/>
          </p:nvPr>
        </p:nvSpPr>
        <p:spPr/>
        <p:txBody>
          <a:bodyPr/>
          <a:lstStyle/>
          <a:p>
            <a:fld id="{86BADE50-950A-4D58-BFB2-FA2C6A8B385D}" type="slidenum">
              <a:rPr lang="en-US" smtClean="0"/>
              <a:t>5</a:t>
            </a:fld>
            <a:endParaRPr lang="en-US"/>
          </a:p>
        </p:txBody>
      </p:sp>
      <mc:AlternateContent xmlns:mc="http://schemas.openxmlformats.org/markup-compatibility/2006" xmlns:a14="http://schemas.microsoft.com/office/drawing/2010/main">
        <mc:Choice Requires="a14">
          <p:sp>
            <p:nvSpPr>
              <p:cNvPr id="43" name="TextBox 42"/>
              <p:cNvSpPr txBox="1"/>
              <p:nvPr/>
            </p:nvSpPr>
            <p:spPr>
              <a:xfrm>
                <a:off x="2354178" y="1378425"/>
                <a:ext cx="7075065" cy="1384995"/>
              </a:xfrm>
              <a:prstGeom prst="rect">
                <a:avLst/>
              </a:prstGeom>
              <a:noFill/>
            </p:spPr>
            <p:txBody>
              <a:bodyPr wrap="square" rtlCol="0">
                <a:spAutoFit/>
              </a:bodyPr>
              <a:lstStyle/>
              <a:p>
                <a:r>
                  <a:rPr lang="en-US" sz="2800" dirty="0"/>
                  <a:t>A Tree </a:t>
                </a:r>
                <a14:m>
                  <m:oMath xmlns:m="http://schemas.openxmlformats.org/officeDocument/2006/math">
                    <m:r>
                      <a:rPr lang="en-US" sz="2800" b="1" i="1" smtClean="0">
                        <a:solidFill>
                          <a:schemeClr val="accent2">
                            <a:lumMod val="75000"/>
                          </a:schemeClr>
                        </a:solidFill>
                        <a:latin typeface="Cambria Math"/>
                      </a:rPr>
                      <m:t>𝑻</m:t>
                    </m:r>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𝑇</m:t>
                        </m:r>
                      </m:sub>
                    </m:sSub>
                    <m:r>
                      <a:rPr lang="en-US" sz="2800" i="1">
                        <a:latin typeface="Cambria Math"/>
                      </a:rPr>
                      <m:t>,</m:t>
                    </m:r>
                    <m:sSub>
                      <m:sSubPr>
                        <m:ctrlPr>
                          <a:rPr lang="en-US" sz="2800" i="1">
                            <a:latin typeface="Cambria Math" panose="02040503050406030204" pitchFamily="18" charset="0"/>
                          </a:rPr>
                        </m:ctrlPr>
                      </m:sSubPr>
                      <m:e>
                        <m:r>
                          <a:rPr lang="en-US" sz="2800" i="1">
                            <a:latin typeface="Cambria Math"/>
                          </a:rPr>
                          <m:t>𝐸</m:t>
                        </m:r>
                      </m:e>
                      <m:sub>
                        <m:r>
                          <a:rPr lang="en-US" sz="2800" i="1">
                            <a:latin typeface="Cambria Math"/>
                          </a:rPr>
                          <m:t>𝑇</m:t>
                        </m:r>
                      </m:sub>
                    </m:sSub>
                    <m:r>
                      <a:rPr lang="en-US" sz="2800" i="1">
                        <a:latin typeface="Cambria Math"/>
                      </a:rPr>
                      <m:t>)</m:t>
                    </m:r>
                  </m:oMath>
                </a14:m>
                <a:r>
                  <a:rPr lang="en-US" sz="2800" dirty="0"/>
                  <a:t> which connects (“spans”) all the nodes in a graph </a:t>
                </a:r>
                <a14:m>
                  <m:oMath xmlns:m="http://schemas.openxmlformats.org/officeDocument/2006/math">
                    <m:r>
                      <a:rPr lang="en-US" sz="2800" i="1">
                        <a:latin typeface="Cambria Math"/>
                      </a:rPr>
                      <m:t>𝐺</m:t>
                    </m:r>
                    <m:r>
                      <a:rPr lang="en-US" sz="2800" i="1">
                        <a:latin typeface="Cambria Math"/>
                      </a:rPr>
                      <m:t>=(</m:t>
                    </m:r>
                    <m:r>
                      <a:rPr lang="en-US" sz="2800" i="1">
                        <a:latin typeface="Cambria Math"/>
                      </a:rPr>
                      <m:t>𝑉</m:t>
                    </m:r>
                    <m:r>
                      <a:rPr lang="en-US" sz="2800" i="1">
                        <a:latin typeface="Cambria Math"/>
                      </a:rPr>
                      <m:t>,</m:t>
                    </m:r>
                    <m:r>
                      <a:rPr lang="en-US" sz="2800" i="1">
                        <a:latin typeface="Cambria Math"/>
                      </a:rPr>
                      <m:t>𝐸</m:t>
                    </m:r>
                    <m:r>
                      <a:rPr lang="en-US" sz="2800" i="1">
                        <a:latin typeface="Cambria Math"/>
                      </a:rPr>
                      <m:t>)</m:t>
                    </m:r>
                  </m:oMath>
                </a14:m>
                <a:r>
                  <a:rPr lang="en-US" sz="2800" dirty="0"/>
                  <a:t>, that has minimal </a:t>
                </a:r>
                <a:r>
                  <a:rPr lang="en-US" sz="2800" dirty="0">
                    <a:solidFill>
                      <a:srgbClr val="0070C0"/>
                    </a:solidFill>
                  </a:rPr>
                  <a:t>cost</a:t>
                </a:r>
              </a:p>
            </p:txBody>
          </p:sp>
        </mc:Choice>
        <mc:Fallback xmlns="">
          <p:sp>
            <p:nvSpPr>
              <p:cNvPr id="43" name="TextBox 42"/>
              <p:cNvSpPr txBox="1">
                <a:spLocks noRot="1" noChangeAspect="1" noMove="1" noResize="1" noEditPoints="1" noAdjustHandles="1" noChangeArrowheads="1" noChangeShapeType="1" noTextEdit="1"/>
              </p:cNvSpPr>
              <p:nvPr/>
            </p:nvSpPr>
            <p:spPr>
              <a:xfrm>
                <a:off x="2354178" y="1378425"/>
                <a:ext cx="7075065" cy="1384995"/>
              </a:xfrm>
              <a:prstGeom prst="rect">
                <a:avLst/>
              </a:prstGeom>
              <a:blipFill>
                <a:blip r:embed="rId2"/>
                <a:stretch>
                  <a:fillRect l="-1723" t="-3965" b="-118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6553200" y="3015806"/>
                <a:ext cx="4285143" cy="10323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70C0"/>
                          </a:solidFill>
                          <a:latin typeface="Cambria Math"/>
                        </a:rPr>
                        <m:t>𝐶𝑜𝑠𝑡</m:t>
                      </m:r>
                      <m:d>
                        <m:dPr>
                          <m:ctrlPr>
                            <a:rPr lang="en-US" sz="2400" i="1">
                              <a:solidFill>
                                <a:srgbClr val="0070C0"/>
                              </a:solidFill>
                              <a:latin typeface="Cambria Math" panose="02040503050406030204" pitchFamily="18" charset="0"/>
                            </a:rPr>
                          </m:ctrlPr>
                        </m:dPr>
                        <m:e>
                          <m:r>
                            <a:rPr lang="en-US" sz="2400" i="1">
                              <a:solidFill>
                                <a:srgbClr val="0070C0"/>
                              </a:solidFill>
                              <a:latin typeface="Cambria Math"/>
                            </a:rPr>
                            <m:t>𝑇</m:t>
                          </m:r>
                        </m:e>
                      </m:d>
                      <m:r>
                        <a:rPr lang="en-US" sz="2400" i="1">
                          <a:solidFill>
                            <a:srgbClr val="0070C0"/>
                          </a:solidFill>
                          <a:latin typeface="Cambria Math"/>
                        </a:rPr>
                        <m:t>=</m:t>
                      </m:r>
                      <m:nary>
                        <m:naryPr>
                          <m:chr m:val="∑"/>
                          <m:supHide m:val="on"/>
                          <m:ctrlPr>
                            <a:rPr lang="en-US" sz="2400" i="1">
                              <a:solidFill>
                                <a:srgbClr val="0070C0"/>
                              </a:solidFill>
                              <a:latin typeface="Cambria Math" panose="02040503050406030204" pitchFamily="18" charset="0"/>
                            </a:rPr>
                          </m:ctrlPr>
                        </m:naryPr>
                        <m:sub>
                          <m:r>
                            <a:rPr lang="en-US" sz="2400" i="1">
                              <a:solidFill>
                                <a:srgbClr val="0070C0"/>
                              </a:solidFill>
                              <a:latin typeface="Cambria Math"/>
                            </a:rPr>
                            <m:t>𝑒</m:t>
                          </m:r>
                          <m:r>
                            <a:rPr lang="en-US" sz="2400" i="1">
                              <a:solidFill>
                                <a:srgbClr val="0070C0"/>
                              </a:solidFill>
                              <a:latin typeface="Cambria Math"/>
                            </a:rPr>
                            <m:t>∈</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a:rPr>
                                <m:t>𝐸</m:t>
                              </m:r>
                            </m:e>
                            <m:sub>
                              <m:r>
                                <a:rPr lang="en-US" sz="2400" i="1">
                                  <a:solidFill>
                                    <a:srgbClr val="0070C0"/>
                                  </a:solidFill>
                                  <a:latin typeface="Cambria Math"/>
                                </a:rPr>
                                <m:t>𝑇</m:t>
                              </m:r>
                            </m:sub>
                          </m:sSub>
                        </m:sub>
                        <m:sup/>
                        <m:e>
                          <m:r>
                            <a:rPr lang="en-US" sz="2400" i="1">
                              <a:solidFill>
                                <a:srgbClr val="0070C0"/>
                              </a:solidFill>
                              <a:latin typeface="Cambria Math"/>
                            </a:rPr>
                            <m:t>𝑤</m:t>
                          </m:r>
                          <m:r>
                            <a:rPr lang="en-US" sz="2400" i="1">
                              <a:solidFill>
                                <a:srgbClr val="0070C0"/>
                              </a:solidFill>
                              <a:latin typeface="Cambria Math"/>
                            </a:rPr>
                            <m:t>(</m:t>
                          </m:r>
                          <m:r>
                            <a:rPr lang="en-US" sz="2400" i="1">
                              <a:solidFill>
                                <a:srgbClr val="0070C0"/>
                              </a:solidFill>
                              <a:latin typeface="Cambria Math"/>
                            </a:rPr>
                            <m:t>𝑒</m:t>
                          </m:r>
                          <m:r>
                            <a:rPr lang="en-US" sz="2400" i="1">
                              <a:solidFill>
                                <a:srgbClr val="0070C0"/>
                              </a:solidFill>
                              <a:latin typeface="Cambria Math"/>
                            </a:rPr>
                            <m:t>)</m:t>
                          </m:r>
                        </m:e>
                      </m:nary>
                    </m:oMath>
                  </m:oMathPara>
                </a14:m>
                <a:endParaRPr lang="en-US" sz="2400" dirty="0">
                  <a:solidFill>
                    <a:srgbClr val="0070C0"/>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6553200" y="3015806"/>
                <a:ext cx="4285143" cy="1032334"/>
              </a:xfrm>
              <a:prstGeom prst="rect">
                <a:avLst/>
              </a:prstGeom>
              <a:blipFill>
                <a:blip r:embed="rId3"/>
                <a:stretch>
                  <a:fillRect/>
                </a:stretch>
              </a:blipFill>
            </p:spPr>
            <p:txBody>
              <a:bodyPr/>
              <a:lstStyle/>
              <a:p>
                <a:r>
                  <a:rPr lang="en-US">
                    <a:noFill/>
                  </a:rPr>
                  <a:t> </a:t>
                </a:r>
              </a:p>
            </p:txBody>
          </p:sp>
        </mc:Fallback>
      </mc:AlternateContent>
      <p:grpSp>
        <p:nvGrpSpPr>
          <p:cNvPr id="3" name="Group 2">
            <a:extLst>
              <a:ext uri="{FF2B5EF4-FFF2-40B4-BE49-F238E27FC236}">
                <a16:creationId xmlns:a16="http://schemas.microsoft.com/office/drawing/2014/main" id="{A22F159F-B80A-C157-4C96-C4642078A9E5}"/>
              </a:ext>
            </a:extLst>
          </p:cNvPr>
          <p:cNvGrpSpPr/>
          <p:nvPr/>
        </p:nvGrpSpPr>
        <p:grpSpPr>
          <a:xfrm>
            <a:off x="762000" y="2679355"/>
            <a:ext cx="4600060" cy="2787240"/>
            <a:chOff x="0" y="2862182"/>
            <a:chExt cx="7044346" cy="4268266"/>
          </a:xfrm>
        </p:grpSpPr>
        <p:cxnSp>
          <p:nvCxnSpPr>
            <p:cNvPr id="45" name="Straight Connector 44">
              <a:extLst>
                <a:ext uri="{FF2B5EF4-FFF2-40B4-BE49-F238E27FC236}">
                  <a16:creationId xmlns:a16="http://schemas.microsoft.com/office/drawing/2014/main" id="{46FED863-865D-634E-ECB4-98C9421DCEDE}"/>
                </a:ext>
              </a:extLst>
            </p:cNvPr>
            <p:cNvCxnSpPr>
              <a:stCxn id="73" idx="7"/>
              <a:endCxn id="74"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C478A7B-4AF0-4466-8C46-32CA092757FF}"/>
                </a:ext>
              </a:extLst>
            </p:cNvPr>
            <p:cNvCxnSpPr>
              <a:stCxn id="74" idx="6"/>
              <a:endCxn id="77"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F4D0174-2F50-6989-7D9D-8E42553A4399}"/>
                </a:ext>
              </a:extLst>
            </p:cNvPr>
            <p:cNvCxnSpPr>
              <a:stCxn id="73" idx="4"/>
              <a:endCxn id="75"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61DFCEE-5B37-42E7-E069-80A51075AB07}"/>
                </a:ext>
              </a:extLst>
            </p:cNvPr>
            <p:cNvCxnSpPr>
              <a:stCxn id="76" idx="3"/>
              <a:endCxn id="75"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8238A83-2035-0A88-D168-55BEAC018F0F}"/>
                </a:ext>
              </a:extLst>
            </p:cNvPr>
            <p:cNvCxnSpPr>
              <a:stCxn id="78" idx="2"/>
              <a:endCxn id="75" idx="5"/>
            </p:cNvCxnSpPr>
            <p:nvPr/>
          </p:nvCxnSpPr>
          <p:spPr>
            <a:xfrm flipH="1" flipV="1">
              <a:off x="1477469" y="6086626"/>
              <a:ext cx="1369411" cy="5653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23DD847-FC1A-3342-87DF-099C5B727BED}"/>
                </a:ext>
              </a:extLst>
            </p:cNvPr>
            <p:cNvCxnSpPr>
              <a:stCxn id="76" idx="5"/>
              <a:endCxn id="78" idx="0"/>
            </p:cNvCxnSpPr>
            <p:nvPr/>
          </p:nvCxnSpPr>
          <p:spPr>
            <a:xfrm>
              <a:off x="3012447" y="4930617"/>
              <a:ext cx="91067" cy="146468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7A1DD3D6-370A-4B71-567E-21A14FC24BA6}"/>
                </a:ext>
              </a:extLst>
            </p:cNvPr>
            <p:cNvCxnSpPr>
              <a:stCxn id="76" idx="7"/>
              <a:endCxn id="77"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899F5F0-0B4D-6AFB-6EED-E566CADE2301}"/>
                </a:ext>
              </a:extLst>
            </p:cNvPr>
            <p:cNvCxnSpPr>
              <a:stCxn id="78" idx="6"/>
              <a:endCxn id="79" idx="3"/>
            </p:cNvCxnSpPr>
            <p:nvPr/>
          </p:nvCxnSpPr>
          <p:spPr>
            <a:xfrm flipV="1">
              <a:off x="3360148" y="6576771"/>
              <a:ext cx="1716185" cy="7516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25F6022-9090-6527-1F59-0D333B0A25F8}"/>
                </a:ext>
              </a:extLst>
            </p:cNvPr>
            <p:cNvCxnSpPr>
              <a:stCxn id="79" idx="1"/>
              <a:endCxn id="77"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364D8E9-F116-78BE-D38D-FB6DF5360082}"/>
                </a:ext>
              </a:extLst>
            </p:cNvPr>
            <p:cNvCxnSpPr>
              <a:stCxn id="81" idx="2"/>
              <a:endCxn id="77" idx="5"/>
            </p:cNvCxnSpPr>
            <p:nvPr/>
          </p:nvCxnSpPr>
          <p:spPr>
            <a:xfrm flipH="1" flipV="1">
              <a:off x="4392601" y="3510585"/>
              <a:ext cx="913997" cy="495205"/>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A99EBB7-705E-2A11-7ECF-BB31578054FE}"/>
                </a:ext>
              </a:extLst>
            </p:cNvPr>
            <p:cNvCxnSpPr>
              <a:stCxn id="79" idx="0"/>
              <a:endCxn id="81"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47882B70-80F0-4A51-62D8-EF4AA5C73C39}"/>
                </a:ext>
              </a:extLst>
            </p:cNvPr>
            <p:cNvCxnSpPr>
              <a:stCxn id="80" idx="1"/>
              <a:endCxn id="81" idx="5"/>
            </p:cNvCxnSpPr>
            <p:nvPr/>
          </p:nvCxnSpPr>
          <p:spPr>
            <a:xfrm flipH="1" flipV="1">
              <a:off x="5744700" y="4187258"/>
              <a:ext cx="861544" cy="674868"/>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0252944-E4E9-DA1B-75B1-987F6F2CB6C1}"/>
                </a:ext>
              </a:extLst>
            </p:cNvPr>
            <p:cNvCxnSpPr>
              <a:stCxn id="80" idx="3"/>
              <a:endCxn id="79"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0EDE33B-051E-D674-2540-CFC844E09CED}"/>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59" name="TextBox 58">
              <a:extLst>
                <a:ext uri="{FF2B5EF4-FFF2-40B4-BE49-F238E27FC236}">
                  <a16:creationId xmlns:a16="http://schemas.microsoft.com/office/drawing/2014/main" id="{CEE2EC90-E981-0328-C8DE-22E6D940675A}"/>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60" name="TextBox 59">
              <a:extLst>
                <a:ext uri="{FF2B5EF4-FFF2-40B4-BE49-F238E27FC236}">
                  <a16:creationId xmlns:a16="http://schemas.microsoft.com/office/drawing/2014/main" id="{5CB8DBC3-E8FF-0D9C-4968-E47053F336FD}"/>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6</a:t>
              </a:r>
            </a:p>
          </p:txBody>
        </p:sp>
        <p:sp>
          <p:nvSpPr>
            <p:cNvPr id="61" name="TextBox 60">
              <a:extLst>
                <a:ext uri="{FF2B5EF4-FFF2-40B4-BE49-F238E27FC236}">
                  <a16:creationId xmlns:a16="http://schemas.microsoft.com/office/drawing/2014/main" id="{BDCB4CC3-8507-9F62-0297-09F77BC88FA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62" name="TextBox 61">
              <a:extLst>
                <a:ext uri="{FF2B5EF4-FFF2-40B4-BE49-F238E27FC236}">
                  <a16:creationId xmlns:a16="http://schemas.microsoft.com/office/drawing/2014/main" id="{3ADE5CD5-1BDB-E7B6-914C-5F441D4C3F80}"/>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63" name="TextBox 62">
              <a:extLst>
                <a:ext uri="{FF2B5EF4-FFF2-40B4-BE49-F238E27FC236}">
                  <a16:creationId xmlns:a16="http://schemas.microsoft.com/office/drawing/2014/main" id="{39E9679D-7B96-B7C7-137B-CA41C79C3B53}"/>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64" name="TextBox 63">
              <a:extLst>
                <a:ext uri="{FF2B5EF4-FFF2-40B4-BE49-F238E27FC236}">
                  <a16:creationId xmlns:a16="http://schemas.microsoft.com/office/drawing/2014/main" id="{B7C697DA-259D-BCEA-08FE-3BFC2E1AC160}"/>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8</a:t>
              </a:r>
            </a:p>
          </p:txBody>
        </p:sp>
        <p:sp>
          <p:nvSpPr>
            <p:cNvPr id="65" name="TextBox 64">
              <a:extLst>
                <a:ext uri="{FF2B5EF4-FFF2-40B4-BE49-F238E27FC236}">
                  <a16:creationId xmlns:a16="http://schemas.microsoft.com/office/drawing/2014/main" id="{8F86308A-B00B-9267-CFA2-0C2B85CD1CD9}"/>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66" name="TextBox 65">
              <a:extLst>
                <a:ext uri="{FF2B5EF4-FFF2-40B4-BE49-F238E27FC236}">
                  <a16:creationId xmlns:a16="http://schemas.microsoft.com/office/drawing/2014/main" id="{41FD4E8A-F90E-0EA8-704A-4B6220CDE1E7}"/>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67" name="TextBox 66">
              <a:extLst>
                <a:ext uri="{FF2B5EF4-FFF2-40B4-BE49-F238E27FC236}">
                  <a16:creationId xmlns:a16="http://schemas.microsoft.com/office/drawing/2014/main" id="{8BC87590-037E-7C03-A0FE-91AE65BF9C0B}"/>
                </a:ext>
              </a:extLst>
            </p:cNvPr>
            <p:cNvSpPr txBox="1"/>
            <p:nvPr/>
          </p:nvSpPr>
          <p:spPr>
            <a:xfrm>
              <a:off x="2051034" y="5224258"/>
              <a:ext cx="461990" cy="565580"/>
            </a:xfrm>
            <a:prstGeom prst="rect">
              <a:avLst/>
            </a:prstGeom>
            <a:noFill/>
          </p:spPr>
          <p:txBody>
            <a:bodyPr wrap="none" rtlCol="0">
              <a:spAutoFit/>
            </a:bodyPr>
            <a:lstStyle/>
            <a:p>
              <a:r>
                <a:rPr lang="en-US" dirty="0">
                  <a:solidFill>
                    <a:srgbClr val="00B050"/>
                  </a:solidFill>
                </a:rPr>
                <a:t>3</a:t>
              </a:r>
            </a:p>
          </p:txBody>
        </p:sp>
        <p:sp>
          <p:nvSpPr>
            <p:cNvPr id="68" name="TextBox 67">
              <a:extLst>
                <a:ext uri="{FF2B5EF4-FFF2-40B4-BE49-F238E27FC236}">
                  <a16:creationId xmlns:a16="http://schemas.microsoft.com/office/drawing/2014/main" id="{7D0A64C3-F7E0-BD6E-D6D6-FAD32C8C54E3}"/>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69" name="TextBox 68">
              <a:extLst>
                <a:ext uri="{FF2B5EF4-FFF2-40B4-BE49-F238E27FC236}">
                  <a16:creationId xmlns:a16="http://schemas.microsoft.com/office/drawing/2014/main" id="{2B91F130-BC99-801D-8458-0598E9B827BC}"/>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70" name="TextBox 69">
              <a:extLst>
                <a:ext uri="{FF2B5EF4-FFF2-40B4-BE49-F238E27FC236}">
                  <a16:creationId xmlns:a16="http://schemas.microsoft.com/office/drawing/2014/main" id="{492BC1B4-7483-FAE3-C9EC-5D858D3C84A1}"/>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71" name="Straight Connector 70">
              <a:extLst>
                <a:ext uri="{FF2B5EF4-FFF2-40B4-BE49-F238E27FC236}">
                  <a16:creationId xmlns:a16="http://schemas.microsoft.com/office/drawing/2014/main" id="{34E69527-8A64-CDC1-7747-4FCEC7E90A1B}"/>
                </a:ext>
              </a:extLst>
            </p:cNvPr>
            <p:cNvCxnSpPr>
              <a:stCxn id="74" idx="4"/>
              <a:endCxn id="75"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5362DECE-9B41-6D2A-F78F-CCECC7131A7F}"/>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73" name="Oval 72">
              <a:extLst>
                <a:ext uri="{FF2B5EF4-FFF2-40B4-BE49-F238E27FC236}">
                  <a16:creationId xmlns:a16="http://schemas.microsoft.com/office/drawing/2014/main" id="{A0D895B5-75B7-FDAE-7DC6-D295D5E88DD9}"/>
                </a:ext>
              </a:extLst>
            </p:cNvPr>
            <p:cNvSpPr/>
            <p:nvPr/>
          </p:nvSpPr>
          <p:spPr>
            <a:xfrm>
              <a:off x="0" y="416416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74" name="Oval 73">
              <a:extLst>
                <a:ext uri="{FF2B5EF4-FFF2-40B4-BE49-F238E27FC236}">
                  <a16:creationId xmlns:a16="http://schemas.microsoft.com/office/drawing/2014/main" id="{3A2C20D9-7FBD-186E-5E72-62EBF462D797}"/>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5" name="Oval 74">
              <a:extLst>
                <a:ext uri="{FF2B5EF4-FFF2-40B4-BE49-F238E27FC236}">
                  <a16:creationId xmlns:a16="http://schemas.microsoft.com/office/drawing/2014/main" id="{EA639342-9B38-ADD3-E106-BFA65EE12E24}"/>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76" name="Oval 75">
              <a:extLst>
                <a:ext uri="{FF2B5EF4-FFF2-40B4-BE49-F238E27FC236}">
                  <a16:creationId xmlns:a16="http://schemas.microsoft.com/office/drawing/2014/main" id="{1D14E2C0-32C5-7FE2-FD84-A373B21D99A8}"/>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77" name="Oval 76">
              <a:extLst>
                <a:ext uri="{FF2B5EF4-FFF2-40B4-BE49-F238E27FC236}">
                  <a16:creationId xmlns:a16="http://schemas.microsoft.com/office/drawing/2014/main" id="{85DD393A-165C-0060-66E3-46AB174E78F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78" name="Oval 77">
              <a:extLst>
                <a:ext uri="{FF2B5EF4-FFF2-40B4-BE49-F238E27FC236}">
                  <a16:creationId xmlns:a16="http://schemas.microsoft.com/office/drawing/2014/main" id="{013A770A-FB03-FDC5-C62C-287C2FB74BF9}"/>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79" name="Oval 78">
              <a:extLst>
                <a:ext uri="{FF2B5EF4-FFF2-40B4-BE49-F238E27FC236}">
                  <a16:creationId xmlns:a16="http://schemas.microsoft.com/office/drawing/2014/main" id="{55C51BB6-D0BF-D410-A63F-8FB7811AAE00}"/>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0" name="Oval 79">
              <a:extLst>
                <a:ext uri="{FF2B5EF4-FFF2-40B4-BE49-F238E27FC236}">
                  <a16:creationId xmlns:a16="http://schemas.microsoft.com/office/drawing/2014/main" id="{2C82F691-9E7B-8D7D-A04C-8A2990C0BBC9}"/>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81" name="Oval 80">
              <a:extLst>
                <a:ext uri="{FF2B5EF4-FFF2-40B4-BE49-F238E27FC236}">
                  <a16:creationId xmlns:a16="http://schemas.microsoft.com/office/drawing/2014/main" id="{FCEFCA23-34BA-5342-172D-BB0D2DDC2DDB}"/>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4257209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69379-55B1-C6C5-8AC3-7C78A1BA728D}"/>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A62FB211-6695-3630-37C2-92A9DEA17590}"/>
              </a:ext>
            </a:extLst>
          </p:cNvPr>
          <p:cNvSpPr/>
          <p:nvPr/>
        </p:nvSpPr>
        <p:spPr>
          <a:xfrm>
            <a:off x="3636579" y="4776952"/>
            <a:ext cx="851338" cy="898634"/>
          </a:xfrm>
          <a:custGeom>
            <a:avLst/>
            <a:gdLst>
              <a:gd name="connsiteX0" fmla="*/ 78828 w 851338"/>
              <a:gd name="connsiteY0" fmla="*/ 31531 h 898634"/>
              <a:gd name="connsiteX1" fmla="*/ 0 w 851338"/>
              <a:gd name="connsiteY1" fmla="*/ 583324 h 898634"/>
              <a:gd name="connsiteX2" fmla="*/ 236483 w 851338"/>
              <a:gd name="connsiteY2" fmla="*/ 898634 h 898634"/>
              <a:gd name="connsiteX3" fmla="*/ 740980 w 851338"/>
              <a:gd name="connsiteY3" fmla="*/ 725214 h 898634"/>
              <a:gd name="connsiteX4" fmla="*/ 851338 w 851338"/>
              <a:gd name="connsiteY4" fmla="*/ 268014 h 898634"/>
              <a:gd name="connsiteX5" fmla="*/ 630621 w 851338"/>
              <a:gd name="connsiteY5" fmla="*/ 0 h 898634"/>
              <a:gd name="connsiteX6" fmla="*/ 78828 w 851338"/>
              <a:gd name="connsiteY6" fmla="*/ 31531 h 89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338" h="898634">
                <a:moveTo>
                  <a:pt x="78828" y="31531"/>
                </a:moveTo>
                <a:lnTo>
                  <a:pt x="0" y="583324"/>
                </a:lnTo>
                <a:lnTo>
                  <a:pt x="236483" y="898634"/>
                </a:lnTo>
                <a:lnTo>
                  <a:pt x="740980" y="725214"/>
                </a:lnTo>
                <a:lnTo>
                  <a:pt x="851338" y="268014"/>
                </a:lnTo>
                <a:lnTo>
                  <a:pt x="630621" y="0"/>
                </a:lnTo>
                <a:lnTo>
                  <a:pt x="78828" y="31531"/>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3FF01B-9795-DC59-DD7D-8C00D4C86F15}"/>
              </a:ext>
            </a:extLst>
          </p:cNvPr>
          <p:cNvSpPr>
            <a:spLocks noGrp="1"/>
          </p:cNvSpPr>
          <p:nvPr>
            <p:ph type="title"/>
          </p:nvPr>
        </p:nvSpPr>
        <p:spPr/>
        <p:txBody>
          <a:bodyPr>
            <a:normAutofit/>
          </a:bodyPr>
          <a:lstStyle/>
          <a:p>
            <a:r>
              <a:rPr lang="en-US" dirty="0"/>
              <a:t>Prim’s Algorithm</a:t>
            </a:r>
          </a:p>
        </p:txBody>
      </p:sp>
      <p:sp>
        <p:nvSpPr>
          <p:cNvPr id="4" name="Slide Number Placeholder 3">
            <a:extLst>
              <a:ext uri="{FF2B5EF4-FFF2-40B4-BE49-F238E27FC236}">
                <a16:creationId xmlns:a16="http://schemas.microsoft.com/office/drawing/2014/main" id="{4D3D091E-565F-F4D6-F024-01794E236D13}"/>
              </a:ext>
            </a:extLst>
          </p:cNvPr>
          <p:cNvSpPr>
            <a:spLocks noGrp="1"/>
          </p:cNvSpPr>
          <p:nvPr>
            <p:ph type="sldNum" sz="quarter" idx="12"/>
          </p:nvPr>
        </p:nvSpPr>
        <p:spPr/>
        <p:txBody>
          <a:bodyPr/>
          <a:lstStyle/>
          <a:p>
            <a:fld id="{86BADE50-950A-4D58-BFB2-FA2C6A8B385D}" type="slidenum">
              <a:rPr lang="en-US" smtClean="0"/>
              <a:t>6</a:t>
            </a:fld>
            <a:endParaRPr lang="en-US"/>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B1DBDD76-7E22-466A-EEE6-06F7D50FBC83}"/>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smtClean="0">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smtClean="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smtClean="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D6B8FD34-AE1A-6C6F-610D-CAA355705C97}"/>
              </a:ext>
            </a:extLst>
          </p:cNvPr>
          <p:cNvGrpSpPr/>
          <p:nvPr/>
        </p:nvGrpSpPr>
        <p:grpSpPr>
          <a:xfrm>
            <a:off x="3826554" y="4146960"/>
            <a:ext cx="4600060" cy="2787240"/>
            <a:chOff x="0" y="2862182"/>
            <a:chExt cx="7044346" cy="4268266"/>
          </a:xfrm>
        </p:grpSpPr>
        <p:cxnSp>
          <p:nvCxnSpPr>
            <p:cNvPr id="6" name="Straight Connector 5">
              <a:extLst>
                <a:ext uri="{FF2B5EF4-FFF2-40B4-BE49-F238E27FC236}">
                  <a16:creationId xmlns:a16="http://schemas.microsoft.com/office/drawing/2014/main" id="{E4A157BF-D34E-D5B3-2EDC-10004CF2CF09}"/>
                </a:ext>
              </a:extLst>
            </p:cNvPr>
            <p:cNvCxnSpPr>
              <a:stCxn id="34" idx="7"/>
              <a:endCxn id="35" idx="2"/>
            </p:cNvCxnSpPr>
            <p:nvPr/>
          </p:nvCxnSpPr>
          <p:spPr>
            <a:xfrm flipV="1">
              <a:off x="438102" y="3276727"/>
              <a:ext cx="1492916" cy="96260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922D61E-B1E6-228B-8F73-358DA7F56867}"/>
                </a:ext>
              </a:extLst>
            </p:cNvPr>
            <p:cNvCxnSpPr>
              <a:stCxn id="35" idx="6"/>
              <a:endCxn id="38" idx="2"/>
            </p:cNvCxnSpPr>
            <p:nvPr/>
          </p:nvCxnSpPr>
          <p:spPr>
            <a:xfrm>
              <a:off x="2444286" y="3276727"/>
              <a:ext cx="1510213" cy="5239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711F375-A57F-6878-06F6-0405CC12EDC5}"/>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CA0B742-76F2-E9C5-D004-1CD9060BFDE0}"/>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0BB37A2-B1EF-83FB-1C2B-4CE4720B89EE}"/>
                </a:ext>
              </a:extLst>
            </p:cNvPr>
            <p:cNvCxnSpPr>
              <a:stCxn id="39" idx="2"/>
              <a:endCxn id="36"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27C51C2-4322-1639-AA13-88326B143148}"/>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366AD3-760A-6888-2598-DD3287886AAB}"/>
                </a:ext>
              </a:extLst>
            </p:cNvPr>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213E6E-96C4-A8DE-5880-8DE375A658F0}"/>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183CBA-2A94-60CA-AC29-CE8DAFA4BA1D}"/>
                </a:ext>
              </a:extLst>
            </p:cNvPr>
            <p:cNvCxnSpPr>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8BE8D14-00B4-629E-107D-5330B9B7F5BA}"/>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81B6D3A-F5F1-986D-F9F3-B373721357F1}"/>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B61119-A5F2-EA4F-EB95-9F2480230C6B}"/>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580797-F9C0-FCC5-587D-6C863870CC5E}"/>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F171CCA-AD9A-1A63-278F-E1847BF0FF41}"/>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953E8B6F-5AFC-16CE-64C4-1A1AA5909409}"/>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376FA79F-6287-1CC1-B552-5A4E287ED55C}"/>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2" name="TextBox 21">
              <a:extLst>
                <a:ext uri="{FF2B5EF4-FFF2-40B4-BE49-F238E27FC236}">
                  <a16:creationId xmlns:a16="http://schemas.microsoft.com/office/drawing/2014/main" id="{89A81195-F73C-E7CC-A451-0FD0F72AD913}"/>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B94CFC74-12BB-2AB7-2F15-B960D998496D}"/>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73028016-9133-1710-068B-022595324BDD}"/>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660FEEA6-A5C9-9C7F-9086-32A33E0BC3A0}"/>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6" name="TextBox 25">
              <a:extLst>
                <a:ext uri="{FF2B5EF4-FFF2-40B4-BE49-F238E27FC236}">
                  <a16:creationId xmlns:a16="http://schemas.microsoft.com/office/drawing/2014/main" id="{BED7BE86-EF50-62EF-354B-9AEBD28A94B0}"/>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55708E66-B2BC-F0F4-DC2D-696D8842C276}"/>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7D57B577-B418-30B6-8385-8101D8784D31}"/>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567D43F3-8388-82FB-9441-38457CC24635}"/>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1F7F61D3-7769-C3EC-B588-B4CB6176C1BD}"/>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90C962FC-BF0B-495B-046E-C5B542CF9699}"/>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7EB2F0E4-0EED-EBE5-DFBA-FFCE339DDD45}"/>
                </a:ext>
              </a:extLst>
            </p:cNvPr>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4F49258-08DA-5AEE-2466-E1179CF2C525}"/>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B89C64DA-0950-A812-F9D4-E9F7C38E3DD0}"/>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8E530A2F-8EA7-AF82-FCD1-0901E1D63364}"/>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62174634-64BC-6A5E-0674-8D5E93712E4E}"/>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6E50DC42-9CCF-632E-DABE-3B6E501B11A1}"/>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DA3F762D-D90B-74C4-90C9-C8B0BF6B8FC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B0520969-E5B9-E85C-D3BD-68254F497E3E}"/>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18A4CAC2-4ABC-5134-90C0-65AE3B7070AC}"/>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53716B23-D302-590B-FEDD-8EBE8EECACB0}"/>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5CDCEBD1-2513-38EC-02EB-CC1B546CA168}"/>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2815271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56B3A-FB12-9673-2942-BF499C52CD17}"/>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7637F661-72CF-AD91-48DD-4B391BFCB08C}"/>
              </a:ext>
            </a:extLst>
          </p:cNvPr>
          <p:cNvSpPr/>
          <p:nvPr/>
        </p:nvSpPr>
        <p:spPr>
          <a:xfrm>
            <a:off x="3510456" y="3831021"/>
            <a:ext cx="2112579" cy="1813034"/>
          </a:xfrm>
          <a:custGeom>
            <a:avLst/>
            <a:gdLst>
              <a:gd name="connsiteX0" fmla="*/ 0 w 2112579"/>
              <a:gd name="connsiteY0" fmla="*/ 1103586 h 1813034"/>
              <a:gd name="connsiteX1" fmla="*/ 47297 w 2112579"/>
              <a:gd name="connsiteY1" fmla="*/ 1592317 h 1813034"/>
              <a:gd name="connsiteX2" fmla="*/ 362607 w 2112579"/>
              <a:gd name="connsiteY2" fmla="*/ 1813034 h 1813034"/>
              <a:gd name="connsiteX3" fmla="*/ 1213945 w 2112579"/>
              <a:gd name="connsiteY3" fmla="*/ 1292772 h 1813034"/>
              <a:gd name="connsiteX4" fmla="*/ 1986455 w 2112579"/>
              <a:gd name="connsiteY4" fmla="*/ 914400 h 1813034"/>
              <a:gd name="connsiteX5" fmla="*/ 2112579 w 2112579"/>
              <a:gd name="connsiteY5" fmla="*/ 488731 h 1813034"/>
              <a:gd name="connsiteX6" fmla="*/ 2017986 w 2112579"/>
              <a:gd name="connsiteY6" fmla="*/ 0 h 1813034"/>
              <a:gd name="connsiteX7" fmla="*/ 1608083 w 2112579"/>
              <a:gd name="connsiteY7" fmla="*/ 173420 h 1813034"/>
              <a:gd name="connsiteX8" fmla="*/ 0 w 2112579"/>
              <a:gd name="connsiteY8" fmla="*/ 1103586 h 181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579" h="1813034">
                <a:moveTo>
                  <a:pt x="0" y="1103586"/>
                </a:moveTo>
                <a:lnTo>
                  <a:pt x="47297" y="1592317"/>
                </a:lnTo>
                <a:lnTo>
                  <a:pt x="362607" y="1813034"/>
                </a:lnTo>
                <a:lnTo>
                  <a:pt x="1213945" y="1292772"/>
                </a:lnTo>
                <a:lnTo>
                  <a:pt x="1986455" y="914400"/>
                </a:lnTo>
                <a:lnTo>
                  <a:pt x="2112579" y="488731"/>
                </a:lnTo>
                <a:lnTo>
                  <a:pt x="2017986" y="0"/>
                </a:lnTo>
                <a:lnTo>
                  <a:pt x="1608083" y="173420"/>
                </a:lnTo>
                <a:lnTo>
                  <a:pt x="0" y="1103586"/>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8FB889-4BC9-AF49-59D0-CACBAB2A0952}"/>
              </a:ext>
            </a:extLst>
          </p:cNvPr>
          <p:cNvSpPr>
            <a:spLocks noGrp="1"/>
          </p:cNvSpPr>
          <p:nvPr>
            <p:ph type="title"/>
          </p:nvPr>
        </p:nvSpPr>
        <p:spPr/>
        <p:txBody>
          <a:bodyPr>
            <a:normAutofit/>
          </a:bodyPr>
          <a:lstStyle/>
          <a:p>
            <a:r>
              <a:rPr lang="en-US" dirty="0"/>
              <a:t>Prim’s Algorithm</a:t>
            </a:r>
          </a:p>
        </p:txBody>
      </p:sp>
      <p:sp>
        <p:nvSpPr>
          <p:cNvPr id="4" name="Slide Number Placeholder 3">
            <a:extLst>
              <a:ext uri="{FF2B5EF4-FFF2-40B4-BE49-F238E27FC236}">
                <a16:creationId xmlns:a16="http://schemas.microsoft.com/office/drawing/2014/main" id="{FA5B3AD7-74E3-FDD2-D7F0-501EAD6ABDEF}"/>
              </a:ext>
            </a:extLst>
          </p:cNvPr>
          <p:cNvSpPr>
            <a:spLocks noGrp="1"/>
          </p:cNvSpPr>
          <p:nvPr>
            <p:ph type="sldNum" sz="quarter" idx="12"/>
          </p:nvPr>
        </p:nvSpPr>
        <p:spPr/>
        <p:txBody>
          <a:bodyPr/>
          <a:lstStyle/>
          <a:p>
            <a:fld id="{86BADE50-950A-4D58-BFB2-FA2C6A8B385D}" type="slidenum">
              <a:rPr lang="en-US" smtClean="0"/>
              <a:t>7</a:t>
            </a:fld>
            <a:endParaRPr lang="en-US"/>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A04EA69-7676-04A0-3A22-47B6FD334A8A}"/>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93D6B4EA-97F0-3AAA-38B3-A69E900B0C89}"/>
              </a:ext>
            </a:extLst>
          </p:cNvPr>
          <p:cNvGrpSpPr/>
          <p:nvPr/>
        </p:nvGrpSpPr>
        <p:grpSpPr>
          <a:xfrm>
            <a:off x="3826554" y="4146960"/>
            <a:ext cx="4600060" cy="2787240"/>
            <a:chOff x="0" y="2862182"/>
            <a:chExt cx="7044346" cy="4268266"/>
          </a:xfrm>
        </p:grpSpPr>
        <p:cxnSp>
          <p:nvCxnSpPr>
            <p:cNvPr id="6" name="Straight Connector 5">
              <a:extLst>
                <a:ext uri="{FF2B5EF4-FFF2-40B4-BE49-F238E27FC236}">
                  <a16:creationId xmlns:a16="http://schemas.microsoft.com/office/drawing/2014/main" id="{6B955C67-583B-74F3-55D7-B443229EE83E}"/>
                </a:ext>
              </a:extLst>
            </p:cNvPr>
            <p:cNvCxnSpPr>
              <a:stCxn id="34" idx="7"/>
              <a:endCxn id="35"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34EFBDD-010E-633B-9C10-C19DF84F19A8}"/>
                </a:ext>
              </a:extLst>
            </p:cNvPr>
            <p:cNvCxnSpPr>
              <a:stCxn id="35" idx="6"/>
              <a:endCxn id="38" idx="2"/>
            </p:cNvCxnSpPr>
            <p:nvPr/>
          </p:nvCxnSpPr>
          <p:spPr>
            <a:xfrm>
              <a:off x="2444286" y="3276727"/>
              <a:ext cx="1510213" cy="5239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FADFFAE-DF0A-57C1-CE3F-3AF45FE34273}"/>
                </a:ext>
              </a:extLst>
            </p:cNvPr>
            <p:cNvCxnSpPr>
              <a:stCxn id="34" idx="4"/>
              <a:endCxn id="36"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B177313-8AFE-3EE4-F412-C7F0DF2EF16B}"/>
                </a:ext>
              </a:extLst>
            </p:cNvPr>
            <p:cNvCxnSpPr>
              <a:stCxn id="37" idx="3"/>
              <a:endCxn id="36"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44CE75-C896-A21B-73EA-94CA06307858}"/>
                </a:ext>
              </a:extLst>
            </p:cNvPr>
            <p:cNvCxnSpPr>
              <a:stCxn id="39" idx="2"/>
              <a:endCxn id="36"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F0AF391-BC47-1AF6-D0C3-7122AE314E21}"/>
                </a:ext>
              </a:extLst>
            </p:cNvPr>
            <p:cNvCxnSpPr>
              <a:stCxn id="37" idx="5"/>
              <a:endCxn id="39"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AC72C22-10B8-2804-1175-9C7C914C7465}"/>
                </a:ext>
              </a:extLst>
            </p:cNvPr>
            <p:cNvCxnSpPr>
              <a:stCxn id="37" idx="7"/>
              <a:endCxn id="38"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78CA3BA-39F2-15AF-4988-985A595D4589}"/>
                </a:ext>
              </a:extLst>
            </p:cNvPr>
            <p:cNvCxnSpPr>
              <a:stCxn id="39" idx="6"/>
              <a:endCxn id="40"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BAD995-8386-1A30-74F2-1411A23A5B06}"/>
                </a:ext>
              </a:extLst>
            </p:cNvPr>
            <p:cNvCxnSpPr>
              <a:stCxn id="40" idx="1"/>
              <a:endCxn id="38" idx="4"/>
            </p:cNvCxnSpPr>
            <p:nvPr/>
          </p:nvCxnSpPr>
          <p:spPr>
            <a:xfrm flipH="1" flipV="1">
              <a:off x="4211133" y="3585751"/>
              <a:ext cx="865200" cy="2628084"/>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2390925-0118-0DCC-3A3C-9BDE3C1DA04A}"/>
                </a:ext>
              </a:extLst>
            </p:cNvPr>
            <p:cNvCxnSpPr>
              <a:stCxn id="42" idx="2"/>
              <a:endCxn id="38"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3C4568-64BB-6169-D29E-3C9C2EC1C37F}"/>
                </a:ext>
              </a:extLst>
            </p:cNvPr>
            <p:cNvCxnSpPr>
              <a:stCxn id="40" idx="0"/>
              <a:endCxn id="42"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2E9F0B4-8994-5C50-02B0-9AF4DD9F1F1A}"/>
                </a:ext>
              </a:extLst>
            </p:cNvPr>
            <p:cNvCxnSpPr>
              <a:stCxn id="41" idx="1"/>
              <a:endCxn id="42"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67FFFE2-E689-2C91-62DE-98EF2DA3BCC3}"/>
                </a:ext>
              </a:extLst>
            </p:cNvPr>
            <p:cNvCxnSpPr>
              <a:stCxn id="41" idx="3"/>
              <a:endCxn id="40"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6EEF6E1-B09D-FE40-A4CC-0B6A61A84024}"/>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0" name="TextBox 19">
              <a:extLst>
                <a:ext uri="{FF2B5EF4-FFF2-40B4-BE49-F238E27FC236}">
                  <a16:creationId xmlns:a16="http://schemas.microsoft.com/office/drawing/2014/main" id="{2EFB4BF1-7F3D-893C-065C-2063B03712DE}"/>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1" name="TextBox 20">
              <a:extLst>
                <a:ext uri="{FF2B5EF4-FFF2-40B4-BE49-F238E27FC236}">
                  <a16:creationId xmlns:a16="http://schemas.microsoft.com/office/drawing/2014/main" id="{B0634D4F-71D0-FDC2-7CD2-70A72B8F8BB6}"/>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2" name="TextBox 21">
              <a:extLst>
                <a:ext uri="{FF2B5EF4-FFF2-40B4-BE49-F238E27FC236}">
                  <a16:creationId xmlns:a16="http://schemas.microsoft.com/office/drawing/2014/main" id="{019084B3-921E-B79B-C572-53A08661AA12}"/>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3" name="TextBox 22">
              <a:extLst>
                <a:ext uri="{FF2B5EF4-FFF2-40B4-BE49-F238E27FC236}">
                  <a16:creationId xmlns:a16="http://schemas.microsoft.com/office/drawing/2014/main" id="{740BFAE0-47B9-993E-B744-DC1ACE6F8054}"/>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4" name="TextBox 23">
              <a:extLst>
                <a:ext uri="{FF2B5EF4-FFF2-40B4-BE49-F238E27FC236}">
                  <a16:creationId xmlns:a16="http://schemas.microsoft.com/office/drawing/2014/main" id="{D958BDF2-125D-87C7-D8B3-D3C2B901413F}"/>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5" name="TextBox 24">
              <a:extLst>
                <a:ext uri="{FF2B5EF4-FFF2-40B4-BE49-F238E27FC236}">
                  <a16:creationId xmlns:a16="http://schemas.microsoft.com/office/drawing/2014/main" id="{C10B9FF0-F018-E3BE-BB4F-F92C12F73C0B}"/>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6" name="TextBox 25">
              <a:extLst>
                <a:ext uri="{FF2B5EF4-FFF2-40B4-BE49-F238E27FC236}">
                  <a16:creationId xmlns:a16="http://schemas.microsoft.com/office/drawing/2014/main" id="{B0CA2FD1-A70E-D9F9-2DBE-4EB6A2D385DF}"/>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7" name="TextBox 26">
              <a:extLst>
                <a:ext uri="{FF2B5EF4-FFF2-40B4-BE49-F238E27FC236}">
                  <a16:creationId xmlns:a16="http://schemas.microsoft.com/office/drawing/2014/main" id="{33547589-5AB3-A594-B0F9-80594AA365A5}"/>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8" name="TextBox 27">
              <a:extLst>
                <a:ext uri="{FF2B5EF4-FFF2-40B4-BE49-F238E27FC236}">
                  <a16:creationId xmlns:a16="http://schemas.microsoft.com/office/drawing/2014/main" id="{1FD08752-5858-A092-580D-0534AA17DBF6}"/>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29" name="TextBox 28">
              <a:extLst>
                <a:ext uri="{FF2B5EF4-FFF2-40B4-BE49-F238E27FC236}">
                  <a16:creationId xmlns:a16="http://schemas.microsoft.com/office/drawing/2014/main" id="{5F5B2B57-AF0F-DDAC-0548-63383DA6988D}"/>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0" name="TextBox 29">
              <a:extLst>
                <a:ext uri="{FF2B5EF4-FFF2-40B4-BE49-F238E27FC236}">
                  <a16:creationId xmlns:a16="http://schemas.microsoft.com/office/drawing/2014/main" id="{1705A132-4480-5B97-78D6-7D2F6623B2C3}"/>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1" name="TextBox 30">
              <a:extLst>
                <a:ext uri="{FF2B5EF4-FFF2-40B4-BE49-F238E27FC236}">
                  <a16:creationId xmlns:a16="http://schemas.microsoft.com/office/drawing/2014/main" id="{D67785FF-D980-27F5-1A98-5476034F695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2" name="Straight Connector 31">
              <a:extLst>
                <a:ext uri="{FF2B5EF4-FFF2-40B4-BE49-F238E27FC236}">
                  <a16:creationId xmlns:a16="http://schemas.microsoft.com/office/drawing/2014/main" id="{5C41CAD6-21C5-2597-4B0A-21B0325E0E80}"/>
                </a:ext>
              </a:extLst>
            </p:cNvPr>
            <p:cNvCxnSpPr>
              <a:stCxn id="35" idx="4"/>
              <a:endCxn id="36"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B7F7E608-269E-C7F5-B2CF-D1EC1933455A}"/>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4" name="Oval 33">
              <a:extLst>
                <a:ext uri="{FF2B5EF4-FFF2-40B4-BE49-F238E27FC236}">
                  <a16:creationId xmlns:a16="http://schemas.microsoft.com/office/drawing/2014/main" id="{EDC9ABC0-C986-6C78-B579-C1DCFCE213E3}"/>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5" name="Oval 34">
              <a:extLst>
                <a:ext uri="{FF2B5EF4-FFF2-40B4-BE49-F238E27FC236}">
                  <a16:creationId xmlns:a16="http://schemas.microsoft.com/office/drawing/2014/main" id="{C12AE299-0C97-FE7C-A216-5503ADCD8BB8}"/>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6" name="Oval 35">
              <a:extLst>
                <a:ext uri="{FF2B5EF4-FFF2-40B4-BE49-F238E27FC236}">
                  <a16:creationId xmlns:a16="http://schemas.microsoft.com/office/drawing/2014/main" id="{826ACB86-E61C-102E-1340-12EDF8769790}"/>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7" name="Oval 36">
              <a:extLst>
                <a:ext uri="{FF2B5EF4-FFF2-40B4-BE49-F238E27FC236}">
                  <a16:creationId xmlns:a16="http://schemas.microsoft.com/office/drawing/2014/main" id="{A50BDC01-DA5D-CE82-0B9F-4A75C08EABD9}"/>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8" name="Oval 37">
              <a:extLst>
                <a:ext uri="{FF2B5EF4-FFF2-40B4-BE49-F238E27FC236}">
                  <a16:creationId xmlns:a16="http://schemas.microsoft.com/office/drawing/2014/main" id="{BD75A885-9A2A-4006-2862-D3D919A4AB90}"/>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39" name="Oval 38">
              <a:extLst>
                <a:ext uri="{FF2B5EF4-FFF2-40B4-BE49-F238E27FC236}">
                  <a16:creationId xmlns:a16="http://schemas.microsoft.com/office/drawing/2014/main" id="{5E81B528-52B4-9D2A-34DD-BE8902D19EE5}"/>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0" name="Oval 39">
              <a:extLst>
                <a:ext uri="{FF2B5EF4-FFF2-40B4-BE49-F238E27FC236}">
                  <a16:creationId xmlns:a16="http://schemas.microsoft.com/office/drawing/2014/main" id="{8E95E5A6-0D57-9957-9DD4-F45C35AC7555}"/>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1" name="Oval 40">
              <a:extLst>
                <a:ext uri="{FF2B5EF4-FFF2-40B4-BE49-F238E27FC236}">
                  <a16:creationId xmlns:a16="http://schemas.microsoft.com/office/drawing/2014/main" id="{32065C39-E10C-D55F-AD3B-D20DEB47DE8F}"/>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2" name="Oval 41">
              <a:extLst>
                <a:ext uri="{FF2B5EF4-FFF2-40B4-BE49-F238E27FC236}">
                  <a16:creationId xmlns:a16="http://schemas.microsoft.com/office/drawing/2014/main" id="{0FE7FDB1-9776-78D0-1CD4-277C6CD1BB27}"/>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726080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3FA47-3D4B-727B-16B7-F2BE9B7DA9F8}"/>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2F4AA011-DA7C-1C84-C76F-02743A877CFA}"/>
              </a:ext>
            </a:extLst>
          </p:cNvPr>
          <p:cNvSpPr/>
          <p:nvPr/>
        </p:nvSpPr>
        <p:spPr>
          <a:xfrm>
            <a:off x="3447394" y="3783724"/>
            <a:ext cx="3578773" cy="1765738"/>
          </a:xfrm>
          <a:custGeom>
            <a:avLst/>
            <a:gdLst>
              <a:gd name="connsiteX0" fmla="*/ 94593 w 3578773"/>
              <a:gd name="connsiteY0" fmla="*/ 1135117 h 1765738"/>
              <a:gd name="connsiteX1" fmla="*/ 0 w 3578773"/>
              <a:gd name="connsiteY1" fmla="*/ 1592317 h 1765738"/>
              <a:gd name="connsiteX2" fmla="*/ 346841 w 3578773"/>
              <a:gd name="connsiteY2" fmla="*/ 1734207 h 1765738"/>
              <a:gd name="connsiteX3" fmla="*/ 756745 w 3578773"/>
              <a:gd name="connsiteY3" fmla="*/ 1765738 h 1765738"/>
              <a:gd name="connsiteX4" fmla="*/ 1545021 w 3578773"/>
              <a:gd name="connsiteY4" fmla="*/ 945931 h 1765738"/>
              <a:gd name="connsiteX5" fmla="*/ 2443655 w 3578773"/>
              <a:gd name="connsiteY5" fmla="*/ 898635 h 1765738"/>
              <a:gd name="connsiteX6" fmla="*/ 3184635 w 3578773"/>
              <a:gd name="connsiteY6" fmla="*/ 1087821 h 1765738"/>
              <a:gd name="connsiteX7" fmla="*/ 3578773 w 3578773"/>
              <a:gd name="connsiteY7" fmla="*/ 520262 h 1765738"/>
              <a:gd name="connsiteX8" fmla="*/ 3247697 w 3578773"/>
              <a:gd name="connsiteY8" fmla="*/ 173421 h 1765738"/>
              <a:gd name="connsiteX9" fmla="*/ 1891862 w 3578773"/>
              <a:gd name="connsiteY9" fmla="*/ 0 h 1765738"/>
              <a:gd name="connsiteX10" fmla="*/ 756745 w 3578773"/>
              <a:gd name="connsiteY10" fmla="*/ 441435 h 1765738"/>
              <a:gd name="connsiteX11" fmla="*/ 94593 w 3578773"/>
              <a:gd name="connsiteY11" fmla="*/ 1135117 h 176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78773" h="1765738">
                <a:moveTo>
                  <a:pt x="94593" y="1135117"/>
                </a:moveTo>
                <a:lnTo>
                  <a:pt x="0" y="1592317"/>
                </a:lnTo>
                <a:lnTo>
                  <a:pt x="346841" y="1734207"/>
                </a:lnTo>
                <a:lnTo>
                  <a:pt x="756745" y="1765738"/>
                </a:lnTo>
                <a:lnTo>
                  <a:pt x="1545021" y="945931"/>
                </a:lnTo>
                <a:lnTo>
                  <a:pt x="2443655" y="898635"/>
                </a:lnTo>
                <a:lnTo>
                  <a:pt x="3184635" y="1087821"/>
                </a:lnTo>
                <a:lnTo>
                  <a:pt x="3578773" y="520262"/>
                </a:lnTo>
                <a:lnTo>
                  <a:pt x="3247697" y="173421"/>
                </a:lnTo>
                <a:lnTo>
                  <a:pt x="1891862" y="0"/>
                </a:lnTo>
                <a:lnTo>
                  <a:pt x="756745" y="441435"/>
                </a:lnTo>
                <a:lnTo>
                  <a:pt x="94593" y="1135117"/>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7A177B-7D96-DB29-D16B-3812AE844494}"/>
              </a:ext>
            </a:extLst>
          </p:cNvPr>
          <p:cNvSpPr>
            <a:spLocks noGrp="1"/>
          </p:cNvSpPr>
          <p:nvPr>
            <p:ph type="title"/>
          </p:nvPr>
        </p:nvSpPr>
        <p:spPr/>
        <p:txBody>
          <a:bodyPr>
            <a:normAutofit/>
          </a:bodyPr>
          <a:lstStyle/>
          <a:p>
            <a:r>
              <a:rPr lang="en-US" dirty="0"/>
              <a:t>Prim’s Algorithm</a:t>
            </a:r>
          </a:p>
        </p:txBody>
      </p:sp>
      <p:sp>
        <p:nvSpPr>
          <p:cNvPr id="4" name="Slide Number Placeholder 3">
            <a:extLst>
              <a:ext uri="{FF2B5EF4-FFF2-40B4-BE49-F238E27FC236}">
                <a16:creationId xmlns:a16="http://schemas.microsoft.com/office/drawing/2014/main" id="{5F3785D1-864D-324D-D9D6-2052A1F533D4}"/>
              </a:ext>
            </a:extLst>
          </p:cNvPr>
          <p:cNvSpPr>
            <a:spLocks noGrp="1"/>
          </p:cNvSpPr>
          <p:nvPr>
            <p:ph type="sldNum" sz="quarter" idx="12"/>
          </p:nvPr>
        </p:nvSpPr>
        <p:spPr/>
        <p:txBody>
          <a:bodyPr/>
          <a:lstStyle/>
          <a:p>
            <a:fld id="{86BADE50-950A-4D58-BFB2-FA2C6A8B385D}" type="slidenum">
              <a:rPr lang="en-US" smtClean="0"/>
              <a:t>8</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125A981-F1A2-8D80-8445-6388E8FBD438}"/>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5" name="TextBox 4">
                <a:extLst>
                  <a:ext uri="{FF2B5EF4-FFF2-40B4-BE49-F238E27FC236}">
                    <a16:creationId xmlns:a16="http://schemas.microsoft.com/office/drawing/2014/main" id="{68A7C54E-AF56-57FA-338F-2510ED8AB640}"/>
                  </a:ext>
                </a:extLst>
              </p:cNvPr>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10CD668E-10B8-777D-872D-DB77BD398487}"/>
              </a:ext>
            </a:extLst>
          </p:cNvPr>
          <p:cNvGrpSpPr/>
          <p:nvPr/>
        </p:nvGrpSpPr>
        <p:grpSpPr>
          <a:xfrm>
            <a:off x="3826554" y="4146960"/>
            <a:ext cx="4600060" cy="2787240"/>
            <a:chOff x="0" y="2862182"/>
            <a:chExt cx="7044346" cy="4268266"/>
          </a:xfrm>
        </p:grpSpPr>
        <p:cxnSp>
          <p:nvCxnSpPr>
            <p:cNvPr id="7" name="Straight Connector 6">
              <a:extLst>
                <a:ext uri="{FF2B5EF4-FFF2-40B4-BE49-F238E27FC236}">
                  <a16:creationId xmlns:a16="http://schemas.microsoft.com/office/drawing/2014/main" id="{755100F8-6BD4-A51D-6F9E-647C31926DC8}"/>
                </a:ext>
              </a:extLst>
            </p:cNvPr>
            <p:cNvCxnSpPr>
              <a:stCxn id="35" idx="7"/>
              <a:endCxn id="36"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7CAA160-AD84-3E6E-58C1-69F47DC278F8}"/>
                </a:ext>
              </a:extLst>
            </p:cNvPr>
            <p:cNvCxnSpPr>
              <a:stCxn id="36" idx="6"/>
              <a:endCxn id="39"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A283B65-721A-E0BD-13BA-859C01E6EB75}"/>
                </a:ext>
              </a:extLst>
            </p:cNvPr>
            <p:cNvCxnSpPr>
              <a:stCxn id="35" idx="4"/>
              <a:endCxn id="37"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1C68526-4FB6-AD66-C0FD-8EB0D1BF67C1}"/>
                </a:ext>
              </a:extLst>
            </p:cNvPr>
            <p:cNvCxnSpPr>
              <a:stCxn id="38" idx="3"/>
              <a:endCxn id="37"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E7753B1-EADA-7E57-0FC0-1F948D7BD622}"/>
                </a:ext>
              </a:extLst>
            </p:cNvPr>
            <p:cNvCxnSpPr>
              <a:stCxn id="40" idx="2"/>
              <a:endCxn id="37"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C5A8D86-1786-FB84-4439-7DD31E6B50C2}"/>
                </a:ext>
              </a:extLst>
            </p:cNvPr>
            <p:cNvCxnSpPr>
              <a:stCxn id="38" idx="5"/>
              <a:endCxn id="40"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279F14F-1E49-D115-FE0B-01C5C95AE7BE}"/>
                </a:ext>
              </a:extLst>
            </p:cNvPr>
            <p:cNvCxnSpPr>
              <a:stCxn id="38" idx="7"/>
              <a:endCxn id="39"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63A10FD-E687-3E0F-1252-9107DC62BCE2}"/>
                </a:ext>
              </a:extLst>
            </p:cNvPr>
            <p:cNvCxnSpPr>
              <a:stCxn id="40" idx="6"/>
              <a:endCxn id="41"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27FB216-42EB-3865-EC05-19A40D861604}"/>
                </a:ext>
              </a:extLst>
            </p:cNvPr>
            <p:cNvCxnSpPr>
              <a:stCxn id="41" idx="1"/>
              <a:endCxn id="39" idx="4"/>
            </p:cNvCxnSpPr>
            <p:nvPr/>
          </p:nvCxnSpPr>
          <p:spPr>
            <a:xfrm flipH="1" flipV="1">
              <a:off x="4211133" y="3585751"/>
              <a:ext cx="865200" cy="2628084"/>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43F46F-170B-E228-C896-09C326B8B2D2}"/>
                </a:ext>
              </a:extLst>
            </p:cNvPr>
            <p:cNvCxnSpPr>
              <a:stCxn id="44" idx="2"/>
              <a:endCxn id="39" idx="5"/>
            </p:cNvCxnSpPr>
            <p:nvPr/>
          </p:nvCxnSpPr>
          <p:spPr>
            <a:xfrm flipH="1" flipV="1">
              <a:off x="4392601" y="3510585"/>
              <a:ext cx="913997" cy="495205"/>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EEDA2DE-B788-D498-BBB4-7DD16EB90926}"/>
                </a:ext>
              </a:extLst>
            </p:cNvPr>
            <p:cNvCxnSpPr>
              <a:stCxn id="41" idx="0"/>
              <a:endCxn id="44"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0F4ADF-E4DA-77C3-3C93-F3C1B2C84173}"/>
                </a:ext>
              </a:extLst>
            </p:cNvPr>
            <p:cNvCxnSpPr>
              <a:stCxn id="42" idx="1"/>
              <a:endCxn id="44"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947D76-FF45-3ABA-D87F-1592A5F6EDB8}"/>
                </a:ext>
              </a:extLst>
            </p:cNvPr>
            <p:cNvCxnSpPr>
              <a:stCxn id="42" idx="3"/>
              <a:endCxn id="41"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EDFE052-87DC-E40A-C514-3D116797C776}"/>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21" name="TextBox 20">
              <a:extLst>
                <a:ext uri="{FF2B5EF4-FFF2-40B4-BE49-F238E27FC236}">
                  <a16:creationId xmlns:a16="http://schemas.microsoft.com/office/drawing/2014/main" id="{16732F1D-EADF-D485-5212-CFE3E9257A27}"/>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22" name="TextBox 21">
              <a:extLst>
                <a:ext uri="{FF2B5EF4-FFF2-40B4-BE49-F238E27FC236}">
                  <a16:creationId xmlns:a16="http://schemas.microsoft.com/office/drawing/2014/main" id="{5F401493-DA0A-FD32-809D-58FE59B6560E}"/>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23" name="TextBox 22">
              <a:extLst>
                <a:ext uri="{FF2B5EF4-FFF2-40B4-BE49-F238E27FC236}">
                  <a16:creationId xmlns:a16="http://schemas.microsoft.com/office/drawing/2014/main" id="{D850A0C0-DF95-64B4-5DF7-DF526F38C770}"/>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24" name="TextBox 23">
              <a:extLst>
                <a:ext uri="{FF2B5EF4-FFF2-40B4-BE49-F238E27FC236}">
                  <a16:creationId xmlns:a16="http://schemas.microsoft.com/office/drawing/2014/main" id="{17229C4D-C526-DF27-F7C6-D6C27B9DA882}"/>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25" name="TextBox 24">
              <a:extLst>
                <a:ext uri="{FF2B5EF4-FFF2-40B4-BE49-F238E27FC236}">
                  <a16:creationId xmlns:a16="http://schemas.microsoft.com/office/drawing/2014/main" id="{9661C32B-7A00-1E08-FDBB-1B4153735400}"/>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26" name="TextBox 25">
              <a:extLst>
                <a:ext uri="{FF2B5EF4-FFF2-40B4-BE49-F238E27FC236}">
                  <a16:creationId xmlns:a16="http://schemas.microsoft.com/office/drawing/2014/main" id="{8A4A34EF-3BAF-1BBA-168C-E85116C2BE75}"/>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27" name="TextBox 26">
              <a:extLst>
                <a:ext uri="{FF2B5EF4-FFF2-40B4-BE49-F238E27FC236}">
                  <a16:creationId xmlns:a16="http://schemas.microsoft.com/office/drawing/2014/main" id="{CFE8BD36-BB8A-DE23-26F3-F0E107B953F9}"/>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28" name="TextBox 27">
              <a:extLst>
                <a:ext uri="{FF2B5EF4-FFF2-40B4-BE49-F238E27FC236}">
                  <a16:creationId xmlns:a16="http://schemas.microsoft.com/office/drawing/2014/main" id="{F5BA23A5-5C01-9C95-A926-A1418099816B}"/>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29" name="TextBox 28">
              <a:extLst>
                <a:ext uri="{FF2B5EF4-FFF2-40B4-BE49-F238E27FC236}">
                  <a16:creationId xmlns:a16="http://schemas.microsoft.com/office/drawing/2014/main" id="{09ECED86-1DCE-07AE-62C7-197AFA47B572}"/>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30" name="TextBox 29">
              <a:extLst>
                <a:ext uri="{FF2B5EF4-FFF2-40B4-BE49-F238E27FC236}">
                  <a16:creationId xmlns:a16="http://schemas.microsoft.com/office/drawing/2014/main" id="{4CE9505D-C54E-2F4B-4154-424C4E2DD699}"/>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31" name="TextBox 30">
              <a:extLst>
                <a:ext uri="{FF2B5EF4-FFF2-40B4-BE49-F238E27FC236}">
                  <a16:creationId xmlns:a16="http://schemas.microsoft.com/office/drawing/2014/main" id="{FDB77C59-55FC-B378-4E3C-C27559AC5DCA}"/>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32" name="TextBox 31">
              <a:extLst>
                <a:ext uri="{FF2B5EF4-FFF2-40B4-BE49-F238E27FC236}">
                  <a16:creationId xmlns:a16="http://schemas.microsoft.com/office/drawing/2014/main" id="{68712624-38BC-AD3D-A15D-8F7804CAB356}"/>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33" name="Straight Connector 32">
              <a:extLst>
                <a:ext uri="{FF2B5EF4-FFF2-40B4-BE49-F238E27FC236}">
                  <a16:creationId xmlns:a16="http://schemas.microsoft.com/office/drawing/2014/main" id="{80408005-038D-F1EB-2C95-15B7F6A8B966}"/>
                </a:ext>
              </a:extLst>
            </p:cNvPr>
            <p:cNvCxnSpPr>
              <a:stCxn id="36" idx="4"/>
              <a:endCxn id="37"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1303496-60F2-AF01-C637-EEBCB688DC4F}"/>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35" name="Oval 34">
              <a:extLst>
                <a:ext uri="{FF2B5EF4-FFF2-40B4-BE49-F238E27FC236}">
                  <a16:creationId xmlns:a16="http://schemas.microsoft.com/office/drawing/2014/main" id="{334C8BA9-526F-C026-4B09-DB3275B696CD}"/>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6" name="Oval 35">
              <a:extLst>
                <a:ext uri="{FF2B5EF4-FFF2-40B4-BE49-F238E27FC236}">
                  <a16:creationId xmlns:a16="http://schemas.microsoft.com/office/drawing/2014/main" id="{4531FB89-7FDE-9A29-AFB8-5A6EE1F85A16}"/>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37" name="Oval 36">
              <a:extLst>
                <a:ext uri="{FF2B5EF4-FFF2-40B4-BE49-F238E27FC236}">
                  <a16:creationId xmlns:a16="http://schemas.microsoft.com/office/drawing/2014/main" id="{D8809ACA-16C4-A0D6-C7FD-7A1DAE695BB2}"/>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38" name="Oval 37">
              <a:extLst>
                <a:ext uri="{FF2B5EF4-FFF2-40B4-BE49-F238E27FC236}">
                  <a16:creationId xmlns:a16="http://schemas.microsoft.com/office/drawing/2014/main" id="{DACCD3C1-7424-EA4F-ECAF-40E78AE4564E}"/>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39" name="Oval 38">
              <a:extLst>
                <a:ext uri="{FF2B5EF4-FFF2-40B4-BE49-F238E27FC236}">
                  <a16:creationId xmlns:a16="http://schemas.microsoft.com/office/drawing/2014/main" id="{7D5A061E-21B8-F9F9-1889-646A3ABE781D}"/>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40" name="Oval 39">
              <a:extLst>
                <a:ext uri="{FF2B5EF4-FFF2-40B4-BE49-F238E27FC236}">
                  <a16:creationId xmlns:a16="http://schemas.microsoft.com/office/drawing/2014/main" id="{E4228F3A-CEA9-B10C-9689-4DBD25A539FF}"/>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41" name="Oval 40">
              <a:extLst>
                <a:ext uri="{FF2B5EF4-FFF2-40B4-BE49-F238E27FC236}">
                  <a16:creationId xmlns:a16="http://schemas.microsoft.com/office/drawing/2014/main" id="{335C304E-98CB-ADCF-3E2F-684A5EE02F32}"/>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42" name="Oval 41">
              <a:extLst>
                <a:ext uri="{FF2B5EF4-FFF2-40B4-BE49-F238E27FC236}">
                  <a16:creationId xmlns:a16="http://schemas.microsoft.com/office/drawing/2014/main" id="{BEA69499-62D3-0264-B925-5048DDFE21F4}"/>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44" name="Oval 43">
              <a:extLst>
                <a:ext uri="{FF2B5EF4-FFF2-40B4-BE49-F238E27FC236}">
                  <a16:creationId xmlns:a16="http://schemas.microsoft.com/office/drawing/2014/main" id="{D61B8BE7-7A60-6BB0-CA63-3152F5281C6E}"/>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868864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8880E-C27C-7714-FFDE-4B5D9F99ACBB}"/>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452F6D43-4E7D-4E8B-6A77-604ADC17CBFC}"/>
              </a:ext>
            </a:extLst>
          </p:cNvPr>
          <p:cNvSpPr/>
          <p:nvPr/>
        </p:nvSpPr>
        <p:spPr>
          <a:xfrm>
            <a:off x="3589284" y="3997189"/>
            <a:ext cx="4256689" cy="2822027"/>
          </a:xfrm>
          <a:custGeom>
            <a:avLst/>
            <a:gdLst>
              <a:gd name="connsiteX0" fmla="*/ 0 w 4256689"/>
              <a:gd name="connsiteY0" fmla="*/ 945931 h 2822027"/>
              <a:gd name="connsiteX1" fmla="*/ 0 w 4256689"/>
              <a:gd name="connsiteY1" fmla="*/ 1371600 h 2822027"/>
              <a:gd name="connsiteX2" fmla="*/ 315310 w 4256689"/>
              <a:gd name="connsiteY2" fmla="*/ 1576551 h 2822027"/>
              <a:gd name="connsiteX3" fmla="*/ 725214 w 4256689"/>
              <a:gd name="connsiteY3" fmla="*/ 1387365 h 2822027"/>
              <a:gd name="connsiteX4" fmla="*/ 1466193 w 4256689"/>
              <a:gd name="connsiteY4" fmla="*/ 804041 h 2822027"/>
              <a:gd name="connsiteX5" fmla="*/ 2364827 w 4256689"/>
              <a:gd name="connsiteY5" fmla="*/ 646386 h 2822027"/>
              <a:gd name="connsiteX6" fmla="*/ 2743200 w 4256689"/>
              <a:gd name="connsiteY6" fmla="*/ 772510 h 2822027"/>
              <a:gd name="connsiteX7" fmla="*/ 2932386 w 4256689"/>
              <a:gd name="connsiteY7" fmla="*/ 1434662 h 2822027"/>
              <a:gd name="connsiteX8" fmla="*/ 3515710 w 4256689"/>
              <a:gd name="connsiteY8" fmla="*/ 2743200 h 2822027"/>
              <a:gd name="connsiteX9" fmla="*/ 3862551 w 4256689"/>
              <a:gd name="connsiteY9" fmla="*/ 2822027 h 2822027"/>
              <a:gd name="connsiteX10" fmla="*/ 4256689 w 4256689"/>
              <a:gd name="connsiteY10" fmla="*/ 2506717 h 2822027"/>
              <a:gd name="connsiteX11" fmla="*/ 3909848 w 4256689"/>
              <a:gd name="connsiteY11" fmla="*/ 1765738 h 2822027"/>
              <a:gd name="connsiteX12" fmla="*/ 3310758 w 4256689"/>
              <a:gd name="connsiteY12" fmla="*/ 189186 h 2822027"/>
              <a:gd name="connsiteX13" fmla="*/ 2569779 w 4256689"/>
              <a:gd name="connsiteY13" fmla="*/ 0 h 2822027"/>
              <a:gd name="connsiteX14" fmla="*/ 1340069 w 4256689"/>
              <a:gd name="connsiteY14" fmla="*/ 31531 h 2822027"/>
              <a:gd name="connsiteX15" fmla="*/ 457200 w 4256689"/>
              <a:gd name="connsiteY15" fmla="*/ 315310 h 2822027"/>
              <a:gd name="connsiteX16" fmla="*/ 78827 w 4256689"/>
              <a:gd name="connsiteY16" fmla="*/ 898634 h 2822027"/>
              <a:gd name="connsiteX17" fmla="*/ 0 w 4256689"/>
              <a:gd name="connsiteY17" fmla="*/ 945931 h 2822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56689" h="2822027">
                <a:moveTo>
                  <a:pt x="0" y="945931"/>
                </a:moveTo>
                <a:lnTo>
                  <a:pt x="0" y="1371600"/>
                </a:lnTo>
                <a:lnTo>
                  <a:pt x="315310" y="1576551"/>
                </a:lnTo>
                <a:lnTo>
                  <a:pt x="725214" y="1387365"/>
                </a:lnTo>
                <a:lnTo>
                  <a:pt x="1466193" y="804041"/>
                </a:lnTo>
                <a:lnTo>
                  <a:pt x="2364827" y="646386"/>
                </a:lnTo>
                <a:lnTo>
                  <a:pt x="2743200" y="772510"/>
                </a:lnTo>
                <a:lnTo>
                  <a:pt x="2932386" y="1434662"/>
                </a:lnTo>
                <a:lnTo>
                  <a:pt x="3515710" y="2743200"/>
                </a:lnTo>
                <a:lnTo>
                  <a:pt x="3862551" y="2822027"/>
                </a:lnTo>
                <a:lnTo>
                  <a:pt x="4256689" y="2506717"/>
                </a:lnTo>
                <a:lnTo>
                  <a:pt x="3909848" y="1765738"/>
                </a:lnTo>
                <a:lnTo>
                  <a:pt x="3310758" y="189186"/>
                </a:lnTo>
                <a:lnTo>
                  <a:pt x="2569779" y="0"/>
                </a:lnTo>
                <a:lnTo>
                  <a:pt x="1340069" y="31531"/>
                </a:lnTo>
                <a:lnTo>
                  <a:pt x="457200" y="315310"/>
                </a:lnTo>
                <a:lnTo>
                  <a:pt x="78827" y="898634"/>
                </a:lnTo>
                <a:lnTo>
                  <a:pt x="0" y="945931"/>
                </a:lnTo>
                <a:close/>
              </a:path>
            </a:pathLst>
          </a:custGeom>
          <a:solidFill>
            <a:srgbClr val="00B0F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8F554F-FCB2-0E04-5AA9-257DF4050C9F}"/>
              </a:ext>
            </a:extLst>
          </p:cNvPr>
          <p:cNvSpPr>
            <a:spLocks noGrp="1"/>
          </p:cNvSpPr>
          <p:nvPr>
            <p:ph type="title"/>
          </p:nvPr>
        </p:nvSpPr>
        <p:spPr/>
        <p:txBody>
          <a:bodyPr>
            <a:normAutofit/>
          </a:bodyPr>
          <a:lstStyle/>
          <a:p>
            <a:r>
              <a:rPr lang="en-US" dirty="0"/>
              <a:t>Prim’s Algorithm</a:t>
            </a:r>
          </a:p>
        </p:txBody>
      </p:sp>
      <p:sp>
        <p:nvSpPr>
          <p:cNvPr id="4" name="Slide Number Placeholder 3">
            <a:extLst>
              <a:ext uri="{FF2B5EF4-FFF2-40B4-BE49-F238E27FC236}">
                <a16:creationId xmlns:a16="http://schemas.microsoft.com/office/drawing/2014/main" id="{983352B9-1AD7-8161-B664-B1752691D9C1}"/>
              </a:ext>
            </a:extLst>
          </p:cNvPr>
          <p:cNvSpPr>
            <a:spLocks noGrp="1"/>
          </p:cNvSpPr>
          <p:nvPr>
            <p:ph type="sldNum" sz="quarter" idx="12"/>
          </p:nvPr>
        </p:nvSpPr>
        <p:spPr/>
        <p:txBody>
          <a:bodyPr/>
          <a:lstStyle/>
          <a:p>
            <a:fld id="{86BADE50-950A-4D58-BFB2-FA2C6A8B385D}" type="slidenum">
              <a:rPr lang="en-US" smtClean="0"/>
              <a:t>9</a:t>
            </a:fld>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F231CB9-27C9-DCA8-FC2C-E9B9626751DA}"/>
                  </a:ext>
                </a:extLst>
              </p:cNvPr>
              <p:cNvSpPr txBox="1"/>
              <p:nvPr/>
            </p:nvSpPr>
            <p:spPr>
              <a:xfrm>
                <a:off x="1905001" y="1143001"/>
                <a:ext cx="8686800" cy="2246769"/>
              </a:xfrm>
              <a:prstGeom prst="rect">
                <a:avLst/>
              </a:prstGeom>
              <a:noFill/>
            </p:spPr>
            <p:txBody>
              <a:bodyPr wrap="square" rtlCol="0">
                <a:spAutoFit/>
              </a:bodyPr>
              <a:lstStyle/>
              <a:p>
                <a:r>
                  <a:rPr lang="en-US" sz="2800" dirty="0"/>
                  <a:t>Start with an empty tree </a:t>
                </a:r>
                <a14:m>
                  <m:oMath xmlns:m="http://schemas.openxmlformats.org/officeDocument/2006/math">
                    <m:r>
                      <a:rPr lang="en-US" sz="2800" i="1">
                        <a:solidFill>
                          <a:schemeClr val="accent2">
                            <a:lumMod val="75000"/>
                          </a:schemeClr>
                        </a:solidFill>
                        <a:latin typeface="Cambria Math"/>
                      </a:rPr>
                      <m:t>𝐴</m:t>
                    </m:r>
                  </m:oMath>
                </a14:m>
                <a:endParaRPr lang="en-US" sz="2800" dirty="0">
                  <a:solidFill>
                    <a:srgbClr val="7030A0"/>
                  </a:solidFill>
                </a:endParaRPr>
              </a:p>
              <a:p>
                <a:r>
                  <a:rPr lang="en-US" sz="2800" dirty="0"/>
                  <a:t>Pick a </a:t>
                </a:r>
                <a:r>
                  <a:rPr lang="en-US" sz="2800" dirty="0">
                    <a:solidFill>
                      <a:srgbClr val="7030A0"/>
                    </a:solidFill>
                  </a:rPr>
                  <a:t>start node</a:t>
                </a:r>
              </a:p>
              <a:p>
                <a:r>
                  <a:rPr lang="en-US" sz="2800" dirty="0"/>
                  <a:t>Repeat </a:t>
                </a:r>
                <a14:m>
                  <m:oMath xmlns:m="http://schemas.openxmlformats.org/officeDocument/2006/math">
                    <m:r>
                      <a:rPr lang="en-US" sz="2800" i="1">
                        <a:latin typeface="Cambria Math"/>
                      </a:rPr>
                      <m:t>𝑉</m:t>
                    </m:r>
                    <m:r>
                      <a:rPr lang="en-US" sz="2800" i="1">
                        <a:latin typeface="Cambria Math"/>
                      </a:rPr>
                      <m:t>−1</m:t>
                    </m:r>
                  </m:oMath>
                </a14:m>
                <a:r>
                  <a:rPr lang="en-US" sz="2800" dirty="0"/>
                  <a:t> times:</a:t>
                </a:r>
              </a:p>
              <a:p>
                <a:r>
                  <a:rPr lang="en-US" sz="2800" dirty="0"/>
                  <a:t>	Add </a:t>
                </a:r>
                <a:r>
                  <a:rPr lang="en-US" sz="2800" dirty="0">
                    <a:solidFill>
                      <a:srgbClr val="FF00FF"/>
                    </a:solidFill>
                  </a:rPr>
                  <a:t>the min-weight edge </a:t>
                </a:r>
                <a:r>
                  <a:rPr lang="en-US" sz="2800" dirty="0"/>
                  <a:t>which connects to node 			in </a:t>
                </a:r>
                <a14:m>
                  <m:oMath xmlns:m="http://schemas.openxmlformats.org/officeDocument/2006/math">
                    <m:r>
                      <a:rPr lang="en-US" sz="2800" i="1" dirty="0">
                        <a:solidFill>
                          <a:schemeClr val="accent2">
                            <a:lumMod val="75000"/>
                          </a:schemeClr>
                        </a:solidFill>
                        <a:latin typeface="Cambria Math"/>
                      </a:rPr>
                      <m:t>𝐴</m:t>
                    </m:r>
                  </m:oMath>
                </a14:m>
                <a:r>
                  <a:rPr lang="en-US" sz="2800" dirty="0">
                    <a:solidFill>
                      <a:srgbClr val="FF33CC"/>
                    </a:solidFill>
                  </a:rPr>
                  <a:t> </a:t>
                </a:r>
                <a:r>
                  <a:rPr lang="en-US" sz="2800" dirty="0"/>
                  <a:t>with a node not in</a:t>
                </a:r>
                <a:r>
                  <a:rPr lang="en-US" sz="2800" dirty="0">
                    <a:solidFill>
                      <a:srgbClr val="FF33CC"/>
                    </a:solidFill>
                  </a:rPr>
                  <a:t> </a:t>
                </a:r>
                <a14:m>
                  <m:oMath xmlns:m="http://schemas.openxmlformats.org/officeDocument/2006/math">
                    <m:r>
                      <a:rPr lang="en-US" sz="2800" i="1" dirty="0">
                        <a:solidFill>
                          <a:schemeClr val="accent2">
                            <a:lumMod val="75000"/>
                          </a:schemeClr>
                        </a:solidFill>
                        <a:latin typeface="Cambria Math"/>
                      </a:rPr>
                      <m:t>𝐴</m:t>
                    </m:r>
                  </m:oMath>
                </a14:m>
                <a:endParaRPr lang="en-US" sz="2800" dirty="0">
                  <a:solidFill>
                    <a:srgbClr val="FF33CC"/>
                  </a:solidFill>
                </a:endParaRPr>
              </a:p>
            </p:txBody>
          </p:sp>
        </mc:Choice>
        <mc:Fallback xmlns="">
          <p:sp>
            <p:nvSpPr>
              <p:cNvPr id="5" name="TextBox 4">
                <a:extLst>
                  <a:ext uri="{FF2B5EF4-FFF2-40B4-BE49-F238E27FC236}">
                    <a16:creationId xmlns:a16="http://schemas.microsoft.com/office/drawing/2014/main" id="{9FEDDE88-BC67-D05D-573D-C71900537B98}"/>
                  </a:ext>
                </a:extLst>
              </p:cNvPr>
              <p:cNvSpPr txBox="1">
                <a:spLocks noRot="1" noChangeAspect="1" noMove="1" noResize="1" noEditPoints="1" noAdjustHandles="1" noChangeArrowheads="1" noChangeShapeType="1" noTextEdit="1"/>
              </p:cNvSpPr>
              <p:nvPr/>
            </p:nvSpPr>
            <p:spPr>
              <a:xfrm>
                <a:off x="1905001" y="1143001"/>
                <a:ext cx="8686800" cy="2246769"/>
              </a:xfrm>
              <a:prstGeom prst="rect">
                <a:avLst/>
              </a:prstGeom>
              <a:blipFill>
                <a:blip r:embed="rId2"/>
                <a:stretch>
                  <a:fillRect l="-1474" t="-2717" b="-6793"/>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048E75D6-F81C-C45F-CF03-7C9A7853D9B8}"/>
              </a:ext>
            </a:extLst>
          </p:cNvPr>
          <p:cNvGrpSpPr/>
          <p:nvPr/>
        </p:nvGrpSpPr>
        <p:grpSpPr>
          <a:xfrm>
            <a:off x="3826554" y="4146960"/>
            <a:ext cx="4600060" cy="2787240"/>
            <a:chOff x="0" y="2862182"/>
            <a:chExt cx="7044346" cy="4268266"/>
          </a:xfrm>
        </p:grpSpPr>
        <p:cxnSp>
          <p:nvCxnSpPr>
            <p:cNvPr id="46" name="Straight Connector 45">
              <a:extLst>
                <a:ext uri="{FF2B5EF4-FFF2-40B4-BE49-F238E27FC236}">
                  <a16:creationId xmlns:a16="http://schemas.microsoft.com/office/drawing/2014/main" id="{E1621A3B-8EDE-9315-8D71-DF027A116BA4}"/>
                </a:ext>
              </a:extLst>
            </p:cNvPr>
            <p:cNvCxnSpPr>
              <a:stCxn id="112" idx="7"/>
              <a:endCxn id="113" idx="2"/>
            </p:cNvCxnSpPr>
            <p:nvPr/>
          </p:nvCxnSpPr>
          <p:spPr>
            <a:xfrm flipV="1">
              <a:off x="438102" y="3276727"/>
              <a:ext cx="1492916" cy="96260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36CB39C-50B0-6AFB-7393-461F906B7F7E}"/>
                </a:ext>
              </a:extLst>
            </p:cNvPr>
            <p:cNvCxnSpPr>
              <a:stCxn id="113" idx="6"/>
              <a:endCxn id="116" idx="2"/>
            </p:cNvCxnSpPr>
            <p:nvPr/>
          </p:nvCxnSpPr>
          <p:spPr>
            <a:xfrm>
              <a:off x="2444286" y="3276727"/>
              <a:ext cx="1510213" cy="5239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5A79305-4AA6-A6B9-2F42-071521AB997B}"/>
                </a:ext>
              </a:extLst>
            </p:cNvPr>
            <p:cNvCxnSpPr>
              <a:stCxn id="112" idx="4"/>
              <a:endCxn id="114" idx="1"/>
            </p:cNvCxnSpPr>
            <p:nvPr/>
          </p:nvCxnSpPr>
          <p:spPr>
            <a:xfrm>
              <a:off x="256634" y="4677433"/>
              <a:ext cx="857899" cy="1046257"/>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E11836F-586F-AD3E-A130-3DCF2CDF025E}"/>
                </a:ext>
              </a:extLst>
            </p:cNvPr>
            <p:cNvCxnSpPr>
              <a:stCxn id="115" idx="3"/>
              <a:endCxn id="114" idx="7"/>
            </p:cNvCxnSpPr>
            <p:nvPr/>
          </p:nvCxnSpPr>
          <p:spPr>
            <a:xfrm flipH="1">
              <a:off x="1477469" y="4930617"/>
              <a:ext cx="1172042" cy="79307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E600066-25F2-2BA6-8CF8-242E8A2A1729}"/>
                </a:ext>
              </a:extLst>
            </p:cNvPr>
            <p:cNvCxnSpPr>
              <a:stCxn id="117" idx="2"/>
              <a:endCxn id="114" idx="5"/>
            </p:cNvCxnSpPr>
            <p:nvPr/>
          </p:nvCxnSpPr>
          <p:spPr>
            <a:xfrm flipH="1" flipV="1">
              <a:off x="1477469" y="6086626"/>
              <a:ext cx="1369411" cy="5653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3CD5D51-398A-1134-3246-7DBCAE5AA942}"/>
                </a:ext>
              </a:extLst>
            </p:cNvPr>
            <p:cNvCxnSpPr>
              <a:stCxn id="115" idx="5"/>
              <a:endCxn id="117" idx="0"/>
            </p:cNvCxnSpPr>
            <p:nvPr/>
          </p:nvCxnSpPr>
          <p:spPr>
            <a:xfrm>
              <a:off x="3012447" y="4930617"/>
              <a:ext cx="91067" cy="146468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5FD18D6-75A4-B89C-1BFA-0DC6F05151B0}"/>
                </a:ext>
              </a:extLst>
            </p:cNvPr>
            <p:cNvCxnSpPr>
              <a:stCxn id="115" idx="7"/>
              <a:endCxn id="116" idx="3"/>
            </p:cNvCxnSpPr>
            <p:nvPr/>
          </p:nvCxnSpPr>
          <p:spPr>
            <a:xfrm flipV="1">
              <a:off x="3012447" y="3510585"/>
              <a:ext cx="1017218" cy="105709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EFE62CC-D330-4CF6-5E64-AD640B30BA6F}"/>
                </a:ext>
              </a:extLst>
            </p:cNvPr>
            <p:cNvCxnSpPr>
              <a:stCxn id="117" idx="6"/>
              <a:endCxn id="118" idx="3"/>
            </p:cNvCxnSpPr>
            <p:nvPr/>
          </p:nvCxnSpPr>
          <p:spPr>
            <a:xfrm flipV="1">
              <a:off x="3360148" y="6576771"/>
              <a:ext cx="1716185" cy="75166"/>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09911AC4-B26A-8C46-9816-DD0219B27E51}"/>
                </a:ext>
              </a:extLst>
            </p:cNvPr>
            <p:cNvCxnSpPr>
              <a:stCxn id="118" idx="1"/>
              <a:endCxn id="116" idx="4"/>
            </p:cNvCxnSpPr>
            <p:nvPr/>
          </p:nvCxnSpPr>
          <p:spPr>
            <a:xfrm flipH="1" flipV="1">
              <a:off x="4211133" y="3585751"/>
              <a:ext cx="865200" cy="2628084"/>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BA2DFEB-D195-93FB-E257-CADC6D268541}"/>
                </a:ext>
              </a:extLst>
            </p:cNvPr>
            <p:cNvCxnSpPr>
              <a:stCxn id="120" idx="2"/>
              <a:endCxn id="116" idx="5"/>
            </p:cNvCxnSpPr>
            <p:nvPr/>
          </p:nvCxnSpPr>
          <p:spPr>
            <a:xfrm flipH="1" flipV="1">
              <a:off x="4392601" y="3510585"/>
              <a:ext cx="913997" cy="495205"/>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5A89267-C6AD-9D49-C3A1-AA0F884103D3}"/>
                </a:ext>
              </a:extLst>
            </p:cNvPr>
            <p:cNvCxnSpPr>
              <a:stCxn id="118" idx="0"/>
              <a:endCxn id="120" idx="3"/>
            </p:cNvCxnSpPr>
            <p:nvPr/>
          </p:nvCxnSpPr>
          <p:spPr>
            <a:xfrm flipV="1">
              <a:off x="5257801" y="4187258"/>
              <a:ext cx="123963" cy="195141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29E6588-AFD9-2B62-DE15-9F6154A467CF}"/>
                </a:ext>
              </a:extLst>
            </p:cNvPr>
            <p:cNvCxnSpPr>
              <a:stCxn id="119" idx="1"/>
              <a:endCxn id="120" idx="5"/>
            </p:cNvCxnSpPr>
            <p:nvPr/>
          </p:nvCxnSpPr>
          <p:spPr>
            <a:xfrm flipH="1" flipV="1">
              <a:off x="5744700" y="4187258"/>
              <a:ext cx="861544" cy="674868"/>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BE6EEA3-5DF5-55AA-EFC7-709F3820107F}"/>
                </a:ext>
              </a:extLst>
            </p:cNvPr>
            <p:cNvCxnSpPr>
              <a:stCxn id="119" idx="3"/>
              <a:endCxn id="118" idx="6"/>
            </p:cNvCxnSpPr>
            <p:nvPr/>
          </p:nvCxnSpPr>
          <p:spPr>
            <a:xfrm flipH="1">
              <a:off x="5514435" y="5225062"/>
              <a:ext cx="1091809" cy="1170241"/>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2FD77C20-B6E2-EECE-F45F-883A49565FE5}"/>
                </a:ext>
              </a:extLst>
            </p:cNvPr>
            <p:cNvSpPr txBox="1"/>
            <p:nvPr/>
          </p:nvSpPr>
          <p:spPr>
            <a:xfrm>
              <a:off x="767228" y="3195081"/>
              <a:ext cx="641186" cy="565580"/>
            </a:xfrm>
            <a:prstGeom prst="rect">
              <a:avLst/>
            </a:prstGeom>
            <a:noFill/>
          </p:spPr>
          <p:txBody>
            <a:bodyPr wrap="none" rtlCol="0">
              <a:spAutoFit/>
            </a:bodyPr>
            <a:lstStyle/>
            <a:p>
              <a:r>
                <a:rPr lang="en-US" dirty="0">
                  <a:solidFill>
                    <a:srgbClr val="00B050"/>
                  </a:solidFill>
                </a:rPr>
                <a:t>10</a:t>
              </a:r>
            </a:p>
          </p:txBody>
        </p:sp>
        <p:sp>
          <p:nvSpPr>
            <p:cNvPr id="98" name="TextBox 97">
              <a:extLst>
                <a:ext uri="{FF2B5EF4-FFF2-40B4-BE49-F238E27FC236}">
                  <a16:creationId xmlns:a16="http://schemas.microsoft.com/office/drawing/2014/main" id="{307ADDB6-B973-F1BC-41B2-2290A24010A1}"/>
                </a:ext>
              </a:extLst>
            </p:cNvPr>
            <p:cNvSpPr txBox="1"/>
            <p:nvPr/>
          </p:nvSpPr>
          <p:spPr>
            <a:xfrm>
              <a:off x="6095562" y="4099030"/>
              <a:ext cx="461990" cy="565580"/>
            </a:xfrm>
            <a:prstGeom prst="rect">
              <a:avLst/>
            </a:prstGeom>
            <a:noFill/>
          </p:spPr>
          <p:txBody>
            <a:bodyPr wrap="none" rtlCol="0">
              <a:spAutoFit/>
            </a:bodyPr>
            <a:lstStyle/>
            <a:p>
              <a:r>
                <a:rPr lang="en-US" dirty="0">
                  <a:solidFill>
                    <a:srgbClr val="00B050"/>
                  </a:solidFill>
                </a:rPr>
                <a:t>2</a:t>
              </a:r>
            </a:p>
          </p:txBody>
        </p:sp>
        <p:sp>
          <p:nvSpPr>
            <p:cNvPr id="99" name="TextBox 98">
              <a:extLst>
                <a:ext uri="{FF2B5EF4-FFF2-40B4-BE49-F238E27FC236}">
                  <a16:creationId xmlns:a16="http://schemas.microsoft.com/office/drawing/2014/main" id="{4BAC7015-974D-A22A-9172-BAEA840A5F01}"/>
                </a:ext>
              </a:extLst>
            </p:cNvPr>
            <p:cNvSpPr txBox="1"/>
            <p:nvPr/>
          </p:nvSpPr>
          <p:spPr>
            <a:xfrm>
              <a:off x="3895875" y="6564868"/>
              <a:ext cx="461990" cy="565580"/>
            </a:xfrm>
            <a:prstGeom prst="rect">
              <a:avLst/>
            </a:prstGeom>
            <a:noFill/>
          </p:spPr>
          <p:txBody>
            <a:bodyPr wrap="none" rtlCol="0">
              <a:spAutoFit/>
            </a:bodyPr>
            <a:lstStyle/>
            <a:p>
              <a:r>
                <a:rPr lang="en-US" dirty="0">
                  <a:solidFill>
                    <a:srgbClr val="00B050"/>
                  </a:solidFill>
                </a:rPr>
                <a:t>7</a:t>
              </a:r>
            </a:p>
          </p:txBody>
        </p:sp>
        <p:sp>
          <p:nvSpPr>
            <p:cNvPr id="100" name="TextBox 99">
              <a:extLst>
                <a:ext uri="{FF2B5EF4-FFF2-40B4-BE49-F238E27FC236}">
                  <a16:creationId xmlns:a16="http://schemas.microsoft.com/office/drawing/2014/main" id="{F059E0CF-B7FA-B54D-22A2-176D9AD3D85B}"/>
                </a:ext>
              </a:extLst>
            </p:cNvPr>
            <p:cNvSpPr txBox="1"/>
            <p:nvPr/>
          </p:nvSpPr>
          <p:spPr>
            <a:xfrm>
              <a:off x="6047348" y="5905158"/>
              <a:ext cx="641186" cy="565580"/>
            </a:xfrm>
            <a:prstGeom prst="rect">
              <a:avLst/>
            </a:prstGeom>
            <a:noFill/>
          </p:spPr>
          <p:txBody>
            <a:bodyPr wrap="none" rtlCol="0">
              <a:spAutoFit/>
            </a:bodyPr>
            <a:lstStyle/>
            <a:p>
              <a:r>
                <a:rPr lang="en-US" dirty="0">
                  <a:solidFill>
                    <a:srgbClr val="00B050"/>
                  </a:solidFill>
                </a:rPr>
                <a:t>11</a:t>
              </a:r>
            </a:p>
          </p:txBody>
        </p:sp>
        <p:sp>
          <p:nvSpPr>
            <p:cNvPr id="101" name="TextBox 100">
              <a:extLst>
                <a:ext uri="{FF2B5EF4-FFF2-40B4-BE49-F238E27FC236}">
                  <a16:creationId xmlns:a16="http://schemas.microsoft.com/office/drawing/2014/main" id="{11E584FF-E1FE-59CA-9ED7-8C1CE3E1D81C}"/>
                </a:ext>
              </a:extLst>
            </p:cNvPr>
            <p:cNvSpPr txBox="1"/>
            <p:nvPr/>
          </p:nvSpPr>
          <p:spPr>
            <a:xfrm>
              <a:off x="5255801" y="4595356"/>
              <a:ext cx="461990" cy="565580"/>
            </a:xfrm>
            <a:prstGeom prst="rect">
              <a:avLst/>
            </a:prstGeom>
            <a:noFill/>
          </p:spPr>
          <p:txBody>
            <a:bodyPr wrap="none" rtlCol="0">
              <a:spAutoFit/>
            </a:bodyPr>
            <a:lstStyle/>
            <a:p>
              <a:r>
                <a:rPr lang="en-US" dirty="0">
                  <a:solidFill>
                    <a:srgbClr val="00B050"/>
                  </a:solidFill>
                </a:rPr>
                <a:t>9</a:t>
              </a:r>
            </a:p>
          </p:txBody>
        </p:sp>
        <p:sp>
          <p:nvSpPr>
            <p:cNvPr id="102" name="TextBox 101">
              <a:extLst>
                <a:ext uri="{FF2B5EF4-FFF2-40B4-BE49-F238E27FC236}">
                  <a16:creationId xmlns:a16="http://schemas.microsoft.com/office/drawing/2014/main" id="{B2C42AED-7A34-9BE1-C246-EDB1F7B65563}"/>
                </a:ext>
              </a:extLst>
            </p:cNvPr>
            <p:cNvSpPr txBox="1"/>
            <p:nvPr/>
          </p:nvSpPr>
          <p:spPr>
            <a:xfrm>
              <a:off x="4119679" y="4462779"/>
              <a:ext cx="461990" cy="565580"/>
            </a:xfrm>
            <a:prstGeom prst="rect">
              <a:avLst/>
            </a:prstGeom>
            <a:noFill/>
          </p:spPr>
          <p:txBody>
            <a:bodyPr wrap="none" rtlCol="0">
              <a:spAutoFit/>
            </a:bodyPr>
            <a:lstStyle/>
            <a:p>
              <a:r>
                <a:rPr lang="en-US" dirty="0">
                  <a:solidFill>
                    <a:srgbClr val="00B050"/>
                  </a:solidFill>
                </a:rPr>
                <a:t>5</a:t>
              </a:r>
            </a:p>
          </p:txBody>
        </p:sp>
        <p:sp>
          <p:nvSpPr>
            <p:cNvPr id="103" name="TextBox 102">
              <a:extLst>
                <a:ext uri="{FF2B5EF4-FFF2-40B4-BE49-F238E27FC236}">
                  <a16:creationId xmlns:a16="http://schemas.microsoft.com/office/drawing/2014/main" id="{746CE9B6-74B5-A647-AE67-8C97F20D93C9}"/>
                </a:ext>
              </a:extLst>
            </p:cNvPr>
            <p:cNvSpPr txBox="1"/>
            <p:nvPr/>
          </p:nvSpPr>
          <p:spPr>
            <a:xfrm>
              <a:off x="4582463" y="3299181"/>
              <a:ext cx="461990" cy="565580"/>
            </a:xfrm>
            <a:prstGeom prst="rect">
              <a:avLst/>
            </a:prstGeom>
            <a:noFill/>
          </p:spPr>
          <p:txBody>
            <a:bodyPr wrap="none" rtlCol="0">
              <a:spAutoFit/>
            </a:bodyPr>
            <a:lstStyle/>
            <a:p>
              <a:r>
                <a:rPr lang="en-US" dirty="0">
                  <a:solidFill>
                    <a:srgbClr val="00B050"/>
                  </a:solidFill>
                </a:rPr>
                <a:t>6</a:t>
              </a:r>
            </a:p>
          </p:txBody>
        </p:sp>
        <p:sp>
          <p:nvSpPr>
            <p:cNvPr id="104" name="TextBox 103">
              <a:extLst>
                <a:ext uri="{FF2B5EF4-FFF2-40B4-BE49-F238E27FC236}">
                  <a16:creationId xmlns:a16="http://schemas.microsoft.com/office/drawing/2014/main" id="{D54E17CA-7EA2-D534-021F-8B8054EA581A}"/>
                </a:ext>
              </a:extLst>
            </p:cNvPr>
            <p:cNvSpPr txBox="1"/>
            <p:nvPr/>
          </p:nvSpPr>
          <p:spPr>
            <a:xfrm>
              <a:off x="3058462" y="5546336"/>
              <a:ext cx="461990" cy="565580"/>
            </a:xfrm>
            <a:prstGeom prst="rect">
              <a:avLst/>
            </a:prstGeom>
            <a:noFill/>
          </p:spPr>
          <p:txBody>
            <a:bodyPr wrap="none" rtlCol="0">
              <a:spAutoFit/>
            </a:bodyPr>
            <a:lstStyle/>
            <a:p>
              <a:r>
                <a:rPr lang="en-US" dirty="0">
                  <a:solidFill>
                    <a:srgbClr val="00B050"/>
                  </a:solidFill>
                </a:rPr>
                <a:t>3</a:t>
              </a:r>
            </a:p>
          </p:txBody>
        </p:sp>
        <p:sp>
          <p:nvSpPr>
            <p:cNvPr id="105" name="TextBox 104">
              <a:extLst>
                <a:ext uri="{FF2B5EF4-FFF2-40B4-BE49-F238E27FC236}">
                  <a16:creationId xmlns:a16="http://schemas.microsoft.com/office/drawing/2014/main" id="{B9516FB7-EE9B-807D-9437-48E7E5B014FF}"/>
                </a:ext>
              </a:extLst>
            </p:cNvPr>
            <p:cNvSpPr txBox="1"/>
            <p:nvPr/>
          </p:nvSpPr>
          <p:spPr>
            <a:xfrm>
              <a:off x="3064048" y="3778529"/>
              <a:ext cx="461990" cy="565580"/>
            </a:xfrm>
            <a:prstGeom prst="rect">
              <a:avLst/>
            </a:prstGeom>
            <a:noFill/>
          </p:spPr>
          <p:txBody>
            <a:bodyPr wrap="none" rtlCol="0">
              <a:spAutoFit/>
            </a:bodyPr>
            <a:lstStyle/>
            <a:p>
              <a:r>
                <a:rPr lang="en-US" dirty="0">
                  <a:solidFill>
                    <a:srgbClr val="00B050"/>
                  </a:solidFill>
                </a:rPr>
                <a:t>7</a:t>
              </a:r>
            </a:p>
          </p:txBody>
        </p:sp>
        <p:sp>
          <p:nvSpPr>
            <p:cNvPr id="106" name="TextBox 105">
              <a:extLst>
                <a:ext uri="{FF2B5EF4-FFF2-40B4-BE49-F238E27FC236}">
                  <a16:creationId xmlns:a16="http://schemas.microsoft.com/office/drawing/2014/main" id="{DE946B88-B030-F896-25E4-2AC3A21F0971}"/>
                </a:ext>
              </a:extLst>
            </p:cNvPr>
            <p:cNvSpPr txBox="1"/>
            <p:nvPr/>
          </p:nvSpPr>
          <p:spPr>
            <a:xfrm>
              <a:off x="2051034" y="5224258"/>
              <a:ext cx="461990" cy="565580"/>
            </a:xfrm>
            <a:prstGeom prst="rect">
              <a:avLst/>
            </a:prstGeom>
            <a:noFill/>
          </p:spPr>
          <p:txBody>
            <a:bodyPr wrap="square" rtlCol="0">
              <a:spAutoFit/>
            </a:bodyPr>
            <a:lstStyle/>
            <a:p>
              <a:r>
                <a:rPr lang="en-US" dirty="0">
                  <a:solidFill>
                    <a:srgbClr val="00B050"/>
                  </a:solidFill>
                </a:rPr>
                <a:t>3</a:t>
              </a:r>
            </a:p>
          </p:txBody>
        </p:sp>
        <p:sp>
          <p:nvSpPr>
            <p:cNvPr id="107" name="TextBox 106">
              <a:extLst>
                <a:ext uri="{FF2B5EF4-FFF2-40B4-BE49-F238E27FC236}">
                  <a16:creationId xmlns:a16="http://schemas.microsoft.com/office/drawing/2014/main" id="{D6EA57FB-574B-6475-D978-F31B2E87E07C}"/>
                </a:ext>
              </a:extLst>
            </p:cNvPr>
            <p:cNvSpPr txBox="1"/>
            <p:nvPr/>
          </p:nvSpPr>
          <p:spPr>
            <a:xfrm>
              <a:off x="1885966" y="6404395"/>
              <a:ext cx="461990" cy="565580"/>
            </a:xfrm>
            <a:prstGeom prst="rect">
              <a:avLst/>
            </a:prstGeom>
            <a:noFill/>
          </p:spPr>
          <p:txBody>
            <a:bodyPr wrap="none" rtlCol="0">
              <a:spAutoFit/>
            </a:bodyPr>
            <a:lstStyle/>
            <a:p>
              <a:r>
                <a:rPr lang="en-US" dirty="0">
                  <a:solidFill>
                    <a:srgbClr val="00B050"/>
                  </a:solidFill>
                </a:rPr>
                <a:t>1</a:t>
              </a:r>
            </a:p>
          </p:txBody>
        </p:sp>
        <p:sp>
          <p:nvSpPr>
            <p:cNvPr id="108" name="TextBox 107">
              <a:extLst>
                <a:ext uri="{FF2B5EF4-FFF2-40B4-BE49-F238E27FC236}">
                  <a16:creationId xmlns:a16="http://schemas.microsoft.com/office/drawing/2014/main" id="{955E34DB-F892-F7E4-5A52-D2C1A689C867}"/>
                </a:ext>
              </a:extLst>
            </p:cNvPr>
            <p:cNvSpPr txBox="1"/>
            <p:nvPr/>
          </p:nvSpPr>
          <p:spPr>
            <a:xfrm>
              <a:off x="2830979" y="2862182"/>
              <a:ext cx="461990" cy="565580"/>
            </a:xfrm>
            <a:prstGeom prst="rect">
              <a:avLst/>
            </a:prstGeom>
            <a:noFill/>
          </p:spPr>
          <p:txBody>
            <a:bodyPr wrap="none" rtlCol="0">
              <a:spAutoFit/>
            </a:bodyPr>
            <a:lstStyle/>
            <a:p>
              <a:r>
                <a:rPr lang="en-US" dirty="0">
                  <a:solidFill>
                    <a:srgbClr val="00B050"/>
                  </a:solidFill>
                </a:rPr>
                <a:t>8</a:t>
              </a:r>
            </a:p>
          </p:txBody>
        </p:sp>
        <p:sp>
          <p:nvSpPr>
            <p:cNvPr id="109" name="TextBox 108">
              <a:extLst>
                <a:ext uri="{FF2B5EF4-FFF2-40B4-BE49-F238E27FC236}">
                  <a16:creationId xmlns:a16="http://schemas.microsoft.com/office/drawing/2014/main" id="{27176125-5F84-C5F9-A580-DC41288587C0}"/>
                </a:ext>
              </a:extLst>
            </p:cNvPr>
            <p:cNvSpPr txBox="1"/>
            <p:nvPr/>
          </p:nvSpPr>
          <p:spPr>
            <a:xfrm>
              <a:off x="256634" y="5096526"/>
              <a:ext cx="641186" cy="565580"/>
            </a:xfrm>
            <a:prstGeom prst="rect">
              <a:avLst/>
            </a:prstGeom>
            <a:noFill/>
          </p:spPr>
          <p:txBody>
            <a:bodyPr wrap="none" rtlCol="0">
              <a:spAutoFit/>
            </a:bodyPr>
            <a:lstStyle/>
            <a:p>
              <a:r>
                <a:rPr lang="en-US" dirty="0">
                  <a:solidFill>
                    <a:srgbClr val="00B050"/>
                  </a:solidFill>
                </a:rPr>
                <a:t>12</a:t>
              </a:r>
            </a:p>
          </p:txBody>
        </p:sp>
        <p:cxnSp>
          <p:nvCxnSpPr>
            <p:cNvPr id="110" name="Straight Connector 109">
              <a:extLst>
                <a:ext uri="{FF2B5EF4-FFF2-40B4-BE49-F238E27FC236}">
                  <a16:creationId xmlns:a16="http://schemas.microsoft.com/office/drawing/2014/main" id="{DF276D47-2FC3-395A-9965-BF4C5D247462}"/>
                </a:ext>
              </a:extLst>
            </p:cNvPr>
            <p:cNvCxnSpPr>
              <a:stCxn id="113" idx="4"/>
              <a:endCxn id="114" idx="0"/>
            </p:cNvCxnSpPr>
            <p:nvPr/>
          </p:nvCxnSpPr>
          <p:spPr>
            <a:xfrm flipH="1">
              <a:off x="1296001" y="3533361"/>
              <a:ext cx="891651" cy="2115163"/>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1DDC12B3-8F0C-AE5B-6F82-FF8EDCADAC33}"/>
                </a:ext>
              </a:extLst>
            </p:cNvPr>
            <p:cNvSpPr txBox="1"/>
            <p:nvPr/>
          </p:nvSpPr>
          <p:spPr>
            <a:xfrm>
              <a:off x="1414258" y="4262423"/>
              <a:ext cx="461990" cy="565580"/>
            </a:xfrm>
            <a:prstGeom prst="rect">
              <a:avLst/>
            </a:prstGeom>
            <a:noFill/>
          </p:spPr>
          <p:txBody>
            <a:bodyPr wrap="none" rtlCol="0">
              <a:spAutoFit/>
            </a:bodyPr>
            <a:lstStyle/>
            <a:p>
              <a:r>
                <a:rPr lang="en-US" dirty="0">
                  <a:solidFill>
                    <a:srgbClr val="00B050"/>
                  </a:solidFill>
                </a:rPr>
                <a:t>9</a:t>
              </a:r>
            </a:p>
          </p:txBody>
        </p:sp>
        <p:sp>
          <p:nvSpPr>
            <p:cNvPr id="112" name="Oval 111">
              <a:extLst>
                <a:ext uri="{FF2B5EF4-FFF2-40B4-BE49-F238E27FC236}">
                  <a16:creationId xmlns:a16="http://schemas.microsoft.com/office/drawing/2014/main" id="{25B96F0B-BBB3-AA45-8697-05A6858CB95F}"/>
                </a:ext>
              </a:extLst>
            </p:cNvPr>
            <p:cNvSpPr/>
            <p:nvPr/>
          </p:nvSpPr>
          <p:spPr>
            <a:xfrm>
              <a:off x="0" y="4164165"/>
              <a:ext cx="513268" cy="5132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13" name="Oval 112">
              <a:extLst>
                <a:ext uri="{FF2B5EF4-FFF2-40B4-BE49-F238E27FC236}">
                  <a16:creationId xmlns:a16="http://schemas.microsoft.com/office/drawing/2014/main" id="{124E142E-E2C9-041E-2E42-5D1527F75D84}"/>
                </a:ext>
              </a:extLst>
            </p:cNvPr>
            <p:cNvSpPr/>
            <p:nvPr/>
          </p:nvSpPr>
          <p:spPr>
            <a:xfrm>
              <a:off x="1931018" y="302009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114" name="Oval 113">
              <a:extLst>
                <a:ext uri="{FF2B5EF4-FFF2-40B4-BE49-F238E27FC236}">
                  <a16:creationId xmlns:a16="http://schemas.microsoft.com/office/drawing/2014/main" id="{776B3CA0-D49A-2C6D-B734-29BE5D5E0C5D}"/>
                </a:ext>
              </a:extLst>
            </p:cNvPr>
            <p:cNvSpPr/>
            <p:nvPr/>
          </p:nvSpPr>
          <p:spPr>
            <a:xfrm>
              <a:off x="1039367" y="5648524"/>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15" name="Oval 114">
              <a:extLst>
                <a:ext uri="{FF2B5EF4-FFF2-40B4-BE49-F238E27FC236}">
                  <a16:creationId xmlns:a16="http://schemas.microsoft.com/office/drawing/2014/main" id="{7E22201C-24F6-1753-C89C-3CCE3D690CFF}"/>
                </a:ext>
              </a:extLst>
            </p:cNvPr>
            <p:cNvSpPr/>
            <p:nvPr/>
          </p:nvSpPr>
          <p:spPr>
            <a:xfrm>
              <a:off x="2574345" y="4492515"/>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
              </a:r>
            </a:p>
          </p:txBody>
        </p:sp>
        <p:sp>
          <p:nvSpPr>
            <p:cNvPr id="116" name="Oval 115">
              <a:extLst>
                <a:ext uri="{FF2B5EF4-FFF2-40B4-BE49-F238E27FC236}">
                  <a16:creationId xmlns:a16="http://schemas.microsoft.com/office/drawing/2014/main" id="{51C5E526-F845-9B74-CCB0-6D163717E218}"/>
                </a:ext>
              </a:extLst>
            </p:cNvPr>
            <p:cNvSpPr/>
            <p:nvPr/>
          </p:nvSpPr>
          <p:spPr>
            <a:xfrm>
              <a:off x="3954499" y="307248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sp>
          <p:nvSpPr>
            <p:cNvPr id="117" name="Oval 116">
              <a:extLst>
                <a:ext uri="{FF2B5EF4-FFF2-40B4-BE49-F238E27FC236}">
                  <a16:creationId xmlns:a16="http://schemas.microsoft.com/office/drawing/2014/main" id="{0EDE3343-C294-7536-9306-AF98E9CBDE28}"/>
                </a:ext>
              </a:extLst>
            </p:cNvPr>
            <p:cNvSpPr/>
            <p:nvPr/>
          </p:nvSpPr>
          <p:spPr>
            <a:xfrm>
              <a:off x="2846880" y="6395303"/>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t>
              </a:r>
            </a:p>
          </p:txBody>
        </p:sp>
        <p:sp>
          <p:nvSpPr>
            <p:cNvPr id="118" name="Oval 117">
              <a:extLst>
                <a:ext uri="{FF2B5EF4-FFF2-40B4-BE49-F238E27FC236}">
                  <a16:creationId xmlns:a16="http://schemas.microsoft.com/office/drawing/2014/main" id="{06E2697B-D96D-11D9-A0C7-0F04807C0CB1}"/>
                </a:ext>
              </a:extLst>
            </p:cNvPr>
            <p:cNvSpPr/>
            <p:nvPr/>
          </p:nvSpPr>
          <p:spPr>
            <a:xfrm>
              <a:off x="5001167" y="6138669"/>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19" name="Oval 118">
              <a:extLst>
                <a:ext uri="{FF2B5EF4-FFF2-40B4-BE49-F238E27FC236}">
                  <a16:creationId xmlns:a16="http://schemas.microsoft.com/office/drawing/2014/main" id="{392E6C0E-B33C-A431-38B3-217CCDAA86B7}"/>
                </a:ext>
              </a:extLst>
            </p:cNvPr>
            <p:cNvSpPr/>
            <p:nvPr/>
          </p:nvSpPr>
          <p:spPr>
            <a:xfrm>
              <a:off x="6531078" y="4786960"/>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120" name="Oval 119">
              <a:extLst>
                <a:ext uri="{FF2B5EF4-FFF2-40B4-BE49-F238E27FC236}">
                  <a16:creationId xmlns:a16="http://schemas.microsoft.com/office/drawing/2014/main" id="{7FFE3F34-3A16-FD1B-B249-41DEC29C0CDD}"/>
                </a:ext>
              </a:extLst>
            </p:cNvPr>
            <p:cNvSpPr/>
            <p:nvPr/>
          </p:nvSpPr>
          <p:spPr>
            <a:xfrm>
              <a:off x="5306598" y="3749156"/>
              <a:ext cx="513268" cy="5132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grpSp>
    </p:spTree>
    <p:extLst>
      <p:ext uri="{BB962C8B-B14F-4D97-AF65-F5344CB8AC3E}">
        <p14:creationId xmlns:p14="http://schemas.microsoft.com/office/powerpoint/2010/main" val="35124097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36423</TotalTime>
  <Words>3920</Words>
  <Application>Microsoft Office PowerPoint</Application>
  <PresentationFormat>Widescreen</PresentationFormat>
  <Paragraphs>976</Paragraphs>
  <Slides>35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Aptos</vt:lpstr>
      <vt:lpstr>Arial</vt:lpstr>
      <vt:lpstr>Calibri</vt:lpstr>
      <vt:lpstr>Cambria Math</vt:lpstr>
      <vt:lpstr>Consolas</vt:lpstr>
      <vt:lpstr>Calibri Light</vt:lpstr>
      <vt:lpstr>Office Theme</vt:lpstr>
      <vt:lpstr>CSE 332 Winter 2026 Lecture 23: Minimum Spanning Trees</vt:lpstr>
      <vt:lpstr>Definition: Tree</vt:lpstr>
      <vt:lpstr>Definition: Tree</vt:lpstr>
      <vt:lpstr>Definition: Spanning Tree</vt:lpstr>
      <vt:lpstr>Definition: Minimum Spanning Tree</vt:lpstr>
      <vt:lpstr>Prim’s Algorithm</vt:lpstr>
      <vt:lpstr>Prim’s Algorithm</vt:lpstr>
      <vt:lpstr>Prim’s Algorithm</vt:lpstr>
      <vt:lpstr>Prim’s Algorithm</vt:lpstr>
      <vt:lpstr>Prim’s Algorithm</vt:lpstr>
      <vt:lpstr>Dijkstra’s Algorithm</vt:lpstr>
      <vt:lpstr>Prim’s Algorithm</vt:lpstr>
      <vt:lpstr>Avoiding Decrease Key</vt:lpstr>
      <vt:lpstr>Prim’s Algorithm – Original Recipe</vt:lpstr>
      <vt:lpstr>Prim’s Algorithm – Duplicate Nodes on the PQ</vt:lpstr>
      <vt:lpstr>Prim’s Algorithm – Edges on the PQ</vt:lpstr>
      <vt:lpstr>Why does this work?</vt:lpstr>
      <vt:lpstr>Definition: Cut</vt:lpstr>
      <vt:lpstr>Cut Theorem</vt:lpstr>
      <vt:lpstr>Cut Theorem</vt:lpstr>
      <vt:lpstr>Cut Theorem</vt:lpstr>
      <vt:lpstr>Cut Theorem</vt:lpstr>
      <vt:lpstr>Cut Theorem</vt:lpstr>
      <vt:lpstr>Proof of Prim’s Algorithm</vt:lpstr>
      <vt:lpstr>General MST Algorithm</vt:lpstr>
      <vt:lpstr>Prim’s Algorithm</vt:lpstr>
      <vt:lpstr>Kruskal’s Algorithm</vt:lpstr>
      <vt:lpstr>Kruskal’s Algorithm</vt:lpstr>
      <vt:lpstr>Kruskal’s Algorithm</vt:lpstr>
      <vt:lpstr>Kruskal’s Algorithm</vt:lpstr>
      <vt:lpstr>Kruskal’s Algorithm</vt:lpstr>
      <vt:lpstr>Kruskal’s Algorithm</vt:lpstr>
      <vt:lpstr>Correctness of Kruskal’s Algorithm</vt:lpstr>
      <vt:lpstr>Proof of Kruskal’s Algorithm</vt:lpstr>
      <vt:lpstr>Kruskal’s Algorithm Runtime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332 Autumn 2023 Lecture 8: Dictionaries, BSTs</dc:title>
  <dc:creator>Nathan Brunelle</dc:creator>
  <cp:lastModifiedBy>Nathan Brunelle</cp:lastModifiedBy>
  <cp:revision>306</cp:revision>
  <dcterms:created xsi:type="dcterms:W3CDTF">2023-10-13T16:06:42Z</dcterms:created>
  <dcterms:modified xsi:type="dcterms:W3CDTF">2026-03-04T19:58:36Z</dcterms:modified>
</cp:coreProperties>
</file>