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sldIdLst>
    <p:sldId id="257" r:id="rId2"/>
    <p:sldId id="314" r:id="rId3"/>
    <p:sldId id="315" r:id="rId4"/>
    <p:sldId id="316" r:id="rId5"/>
    <p:sldId id="317" r:id="rId6"/>
    <p:sldId id="318" r:id="rId7"/>
    <p:sldId id="319" r:id="rId8"/>
    <p:sldId id="320" r:id="rId9"/>
    <p:sldId id="321" r:id="rId10"/>
    <p:sldId id="395" r:id="rId11"/>
    <p:sldId id="399" r:id="rId12"/>
    <p:sldId id="400" r:id="rId13"/>
    <p:sldId id="401" r:id="rId14"/>
    <p:sldId id="402" r:id="rId15"/>
    <p:sldId id="409" r:id="rId16"/>
    <p:sldId id="403" r:id="rId17"/>
    <p:sldId id="405" r:id="rId18"/>
    <p:sldId id="406" r:id="rId19"/>
    <p:sldId id="410" r:id="rId20"/>
    <p:sldId id="408" r:id="rId21"/>
    <p:sldId id="302" r:id="rId22"/>
    <p:sldId id="262" r:id="rId23"/>
    <p:sldId id="303" r:id="rId24"/>
    <p:sldId id="304" r:id="rId25"/>
    <p:sldId id="305" r:id="rId26"/>
    <p:sldId id="306" r:id="rId27"/>
    <p:sldId id="307" r:id="rId28"/>
    <p:sldId id="308" r:id="rId29"/>
    <p:sldId id="309" r:id="rId30"/>
    <p:sldId id="411" r:id="rId31"/>
    <p:sldId id="311" r:id="rId32"/>
    <p:sldId id="310" r:id="rId33"/>
    <p:sldId id="312" r:id="rId34"/>
    <p:sldId id="313" r:id="rId35"/>
  </p:sldIdLst>
  <p:sldSz cx="12192000" cy="6858000"/>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1" autoAdjust="0"/>
  </p:normalViewPr>
  <p:slideViewPr>
    <p:cSldViewPr snapToGrid="0">
      <p:cViewPr varScale="1">
        <p:scale>
          <a:sx n="69" d="100"/>
          <a:sy n="69" d="100"/>
        </p:scale>
        <p:origin x="564"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551DB-2231-4B04-91EE-89BA1505B1A0}"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94FD6-A12C-4930-B327-720124E09C62}" type="slidenum">
              <a:rPr lang="en-US" smtClean="0"/>
              <a:t>‹#›</a:t>
            </a:fld>
            <a:endParaRPr lang="en-US"/>
          </a:p>
        </p:txBody>
      </p:sp>
    </p:spTree>
    <p:extLst>
      <p:ext uri="{BB962C8B-B14F-4D97-AF65-F5344CB8AC3E}">
        <p14:creationId xmlns:p14="http://schemas.microsoft.com/office/powerpoint/2010/main" val="301294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CF96-7072-72F0-8243-22ED3C2BD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DB40F-890B-00DD-CF1A-0DA85E455995}"/>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846D4EA6-2911-9018-A97C-3221AA66E075}"/>
                  </a:ext>
                </a:extLst>
              </p:cNvPr>
              <p:cNvSpPr>
                <a:spLocks noGrp="1"/>
              </p:cNvSpPr>
              <p:nvPr>
                <p:ph type="body" idx="1"/>
              </p:nvPr>
            </p:nvSpPr>
            <p:spPr/>
            <p:txBody>
              <a:bodyPr/>
              <a:lstStyle/>
              <a:p>
                <a:r>
                  <a:rPr lang="en-US" dirty="0"/>
                  <a:t>Suppose 2/3 of your program is parallelizable, but 1/3 is not.</a:t>
                </a:r>
              </a:p>
              <a:p>
                <a:pPr lvl="1"/>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m:oMathPara>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=33+22=55</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=33+11=44</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=33+5.5=38.5</m:t>
                      </m:r>
                    </m:oMath>
                  </m:oMathPara>
                </a14:m>
                <a:endParaRPr lang="en-US" dirty="0"/>
              </a:p>
              <a:p>
                <a:pPr marL="457200" lvl="1" indent="0">
                  <a:buNone/>
                </a:pPr>
                <a:endParaRPr lang="en-US" dirty="0"/>
              </a:p>
              <a:p>
                <a:pPr lvl="1"/>
                <a:endParaRPr lang="en-US" dirty="0"/>
              </a:p>
              <a:p>
                <a:endParaRPr lang="en-US" dirty="0"/>
              </a:p>
            </p:txBody>
          </p:sp>
        </mc:Choice>
        <mc:Fallback xmlns="">
          <p:sp>
            <p:nvSpPr>
              <p:cNvPr id="3" name="Notes Placeholder 2"/>
              <p:cNvSpPr>
                <a:spLocks noGrp="1"/>
              </p:cNvSpPr>
              <p:nvPr>
                <p:ph type="body" idx="1"/>
              </p:nvPr>
            </p:nvSpPr>
            <p:spPr/>
            <p:txBody>
              <a:bodyPr/>
              <a:lstStyle/>
              <a:p>
                <a:r>
                  <a:rPr lang="en-US" dirty="0"/>
                  <a:t>Suppose 2/3 of your program is parallelizable, but 1/3 is not.</a:t>
                </a:r>
              </a:p>
              <a:p>
                <a:pPr lvl="1"/>
                <a:r>
                  <a:rPr lang="en-US" b="0" i="0">
                    <a:latin typeface="Cambria Math" panose="02040503050406030204" pitchFamily="18" charset="0"/>
                  </a:rPr>
                  <a:t>𝑆=1/3</a:t>
                </a:r>
                <a:endParaRPr lang="en-US" dirty="0"/>
              </a:p>
              <a:p>
                <a:pPr lvl="1"/>
                <a:r>
                  <a:rPr lang="en-US" b="0" i="0">
                    <a:latin typeface="Cambria Math" panose="02040503050406030204" pitchFamily="18" charset="0"/>
                  </a:rPr>
                  <a:t>𝑇_1=2/3+1/3=1</a:t>
                </a:r>
                <a:endParaRPr lang="en-US" dirty="0"/>
              </a:p>
              <a:p>
                <a:r>
                  <a:rPr lang="en-US" b="0" i="0">
                    <a:latin typeface="Cambria Math" panose="02040503050406030204" pitchFamily="18" charset="0"/>
                  </a:rPr>
                  <a:t>𝑇_𝑃=𝑆+(1−𝑆)/𝑃=1/3+(2/3)/𝑃</a:t>
                </a:r>
                <a:endParaRPr lang="en-US" dirty="0"/>
              </a:p>
              <a:p>
                <a:r>
                  <a:rPr lang="en-US" dirty="0"/>
                  <a:t>If </a:t>
                </a:r>
                <a:r>
                  <a:rPr lang="en-US" b="0" i="0">
                    <a:latin typeface="Cambria Math" panose="02040503050406030204" pitchFamily="18" charset="0"/>
                  </a:rPr>
                  <a:t>𝑇_1</a:t>
                </a:r>
                <a:r>
                  <a:rPr lang="en-US" dirty="0"/>
                  <a:t> is 100 seconds:</a:t>
                </a:r>
              </a:p>
              <a:p>
                <a:pPr lvl="1"/>
                <a:r>
                  <a:rPr lang="en-US" b="0" i="0">
                    <a:latin typeface="Cambria Math" panose="02040503050406030204" pitchFamily="18" charset="0"/>
                  </a:rPr>
                  <a:t>𝑇_𝑃=33+67/𝑃</a:t>
                </a:r>
                <a:endParaRPr lang="en-US" dirty="0"/>
              </a:p>
              <a:p>
                <a:pPr lvl="1"/>
                <a:r>
                  <a:rPr lang="en-US" b="0" i="0">
                    <a:latin typeface="Cambria Math" panose="02040503050406030204" pitchFamily="18" charset="0"/>
                  </a:rPr>
                  <a:t>𝑇_3=33+67/3=33+22=55</a:t>
                </a:r>
                <a:endParaRPr lang="en-US" dirty="0"/>
              </a:p>
              <a:p>
                <a:pPr lvl="1"/>
                <a:r>
                  <a:rPr lang="en-US" b="0" i="0">
                    <a:latin typeface="Cambria Math" panose="02040503050406030204" pitchFamily="18" charset="0"/>
                  </a:rPr>
                  <a:t>𝑇_6=33+67/6=33+11=44</a:t>
                </a:r>
                <a:endParaRPr lang="en-US" dirty="0"/>
              </a:p>
              <a:p>
                <a:pPr lvl="1"/>
                <a:r>
                  <a:rPr lang="en-US" b="0" i="0">
                    <a:latin typeface="Cambria Math" panose="02040503050406030204" pitchFamily="18" charset="0"/>
                  </a:rPr>
                  <a:t>𝑇_12=33+67/12=33+5.5=38.5</a:t>
                </a:r>
                <a:endParaRPr lang="en-US" dirty="0"/>
              </a:p>
              <a:p>
                <a:pPr marL="457200" lvl="1" indent="0">
                  <a:buNone/>
                </a:pPr>
                <a:endParaRPr lang="en-US" dirty="0"/>
              </a:p>
              <a:p>
                <a:pPr lvl="1"/>
                <a:endParaRPr lang="en-US" dirty="0"/>
              </a:p>
              <a:p>
                <a:endParaRPr lang="en-US" dirty="0"/>
              </a:p>
            </p:txBody>
          </p:sp>
        </mc:Fallback>
      </mc:AlternateContent>
      <p:sp>
        <p:nvSpPr>
          <p:cNvPr id="4" name="Slide Number Placeholder 3">
            <a:extLst>
              <a:ext uri="{FF2B5EF4-FFF2-40B4-BE49-F238E27FC236}">
                <a16:creationId xmlns:a16="http://schemas.microsoft.com/office/drawing/2014/main" id="{4D46F925-33F5-634C-0FFA-7C7E17D119E6}"/>
              </a:ext>
            </a:extLst>
          </p:cNvPr>
          <p:cNvSpPr>
            <a:spLocks noGrp="1"/>
          </p:cNvSpPr>
          <p:nvPr>
            <p:ph type="sldNum" sz="quarter" idx="5"/>
          </p:nvPr>
        </p:nvSpPr>
        <p:spPr/>
        <p:txBody>
          <a:bodyPr/>
          <a:lstStyle/>
          <a:p>
            <a:fld id="{BB5D18E6-9E63-4992-9A8D-FDC205913259}" type="slidenum">
              <a:rPr lang="en-US" smtClean="0"/>
              <a:t>19</a:t>
            </a:fld>
            <a:endParaRPr lang="en-US"/>
          </a:p>
        </p:txBody>
      </p:sp>
    </p:spTree>
    <p:extLst>
      <p:ext uri="{BB962C8B-B14F-4D97-AF65-F5344CB8AC3E}">
        <p14:creationId xmlns:p14="http://schemas.microsoft.com/office/powerpoint/2010/main" val="373936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2/27/2026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2/27/2026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Winter 2026</a:t>
            </a:r>
            <a:br>
              <a:rPr lang="en-US" dirty="0"/>
            </a:br>
            <a:r>
              <a:rPr lang="en-US" dirty="0"/>
              <a:t>Lecture 21: Concurrency 3 and </a:t>
            </a:r>
            <a:r>
              <a:rPr lang="en-US" dirty="0" err="1"/>
              <a:t>Amdahls</a:t>
            </a:r>
            <a:r>
              <a:rPr lang="en-US" dirty="0"/>
              <a:t> Law</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CB5A3-7C2A-841F-4D3F-E800E9028FDD}"/>
              </a:ext>
            </a:extLst>
          </p:cNvPr>
          <p:cNvSpPr>
            <a:spLocks noGrp="1"/>
          </p:cNvSpPr>
          <p:nvPr>
            <p:ph type="title"/>
          </p:nvPr>
        </p:nvSpPr>
        <p:spPr/>
        <p:txBody>
          <a:bodyPr/>
          <a:lstStyle/>
          <a:p>
            <a:r>
              <a:rPr lang="en-US" dirty="0"/>
              <a:t>Parallel Algorithm Analysis</a:t>
            </a:r>
          </a:p>
        </p:txBody>
      </p:sp>
      <p:sp>
        <p:nvSpPr>
          <p:cNvPr id="3" name="Content Placeholder 2">
            <a:extLst>
              <a:ext uri="{FF2B5EF4-FFF2-40B4-BE49-F238E27FC236}">
                <a16:creationId xmlns:a16="http://schemas.microsoft.com/office/drawing/2014/main" id="{F3F51E47-3F57-DF2D-62A0-763EDFD329C7}"/>
              </a:ext>
            </a:extLst>
          </p:cNvPr>
          <p:cNvSpPr>
            <a:spLocks noGrp="1"/>
          </p:cNvSpPr>
          <p:nvPr>
            <p:ph idx="1"/>
          </p:nvPr>
        </p:nvSpPr>
        <p:spPr/>
        <p:txBody>
          <a:bodyPr/>
          <a:lstStyle/>
          <a:p>
            <a:r>
              <a:rPr lang="en-US" dirty="0"/>
              <a:t>How to define efficiency</a:t>
            </a:r>
          </a:p>
          <a:p>
            <a:pPr lvl="1"/>
            <a:r>
              <a:rPr lang="en-US" dirty="0"/>
              <a:t>Want asymptotic bounds</a:t>
            </a:r>
          </a:p>
          <a:p>
            <a:pPr lvl="1"/>
            <a:r>
              <a:rPr lang="en-US" dirty="0"/>
              <a:t>Want to analyze the algorithm without regard to a specific number of processors </a:t>
            </a:r>
          </a:p>
          <a:p>
            <a:pPr lvl="1"/>
            <a:endParaRPr lang="en-US" dirty="0"/>
          </a:p>
        </p:txBody>
      </p:sp>
    </p:spTree>
    <p:extLst>
      <p:ext uri="{BB962C8B-B14F-4D97-AF65-F5344CB8AC3E}">
        <p14:creationId xmlns:p14="http://schemas.microsoft.com/office/powerpoint/2010/main" val="2939309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28F4-3931-DD09-E083-866E3C89AC88}"/>
              </a:ext>
            </a:extLst>
          </p:cNvPr>
          <p:cNvSpPr>
            <a:spLocks noGrp="1"/>
          </p:cNvSpPr>
          <p:nvPr>
            <p:ph type="title"/>
          </p:nvPr>
        </p:nvSpPr>
        <p:spPr/>
        <p:txBody>
          <a:bodyPr/>
          <a:lstStyle/>
          <a:p>
            <a:r>
              <a:rPr lang="en-US" dirty="0"/>
              <a:t>Work and Span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882F1B-2722-4D50-BE90-E016230C7C75}"/>
                  </a:ext>
                </a:extLst>
              </p:cNvPr>
              <p:cNvSpPr>
                <a:spLocks noGrp="1"/>
              </p:cNvSpPr>
              <p:nvPr>
                <p:ph idx="1"/>
              </p:nvPr>
            </p:nvSpPr>
            <p:spPr/>
            <p:txBody>
              <a:bodyPr/>
              <a:lstStyle/>
              <a:p>
                <a:r>
                  <a:rPr lang="en-US"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be the running time if there are </a:t>
                </a:r>
                <a14:m>
                  <m:oMath xmlns:m="http://schemas.openxmlformats.org/officeDocument/2006/math">
                    <m:r>
                      <a:rPr lang="en-US" b="0" i="1" smtClean="0">
                        <a:latin typeface="Cambria Math" panose="02040503050406030204" pitchFamily="18" charset="0"/>
                      </a:rPr>
                      <m:t>𝑃</m:t>
                    </m:r>
                  </m:oMath>
                </a14:m>
                <a:r>
                  <a:rPr lang="en-US" dirty="0"/>
                  <a:t> processors available</a:t>
                </a:r>
              </a:p>
              <a:p>
                <a:r>
                  <a:rPr lang="en-US" dirty="0"/>
                  <a:t>Two key measures of run time:</a:t>
                </a:r>
              </a:p>
              <a:p>
                <a:pPr lvl="1"/>
                <a:r>
                  <a:rPr lang="en-US" dirty="0"/>
                  <a:t>Work: How long it would take 1 processor,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Just suppose all forks are done sequentially </a:t>
                </a:r>
              </a:p>
              <a:p>
                <a:pPr lvl="2"/>
                <a:r>
                  <a:rPr lang="en-US" dirty="0"/>
                  <a:t>Cumulative work all processors must complete</a:t>
                </a:r>
              </a:p>
              <a:p>
                <a:pPr lvl="2"/>
                <a:r>
                  <a:rPr lang="en-US" dirty="0"/>
                  <a:t>For array sum: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r>
                  <a:rPr lang="en-US" dirty="0"/>
                  <a:t>Span: How long it would take an infinite number of processors,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Theoretical ideal for parallelization</a:t>
                </a:r>
              </a:p>
              <a:p>
                <a:pPr lvl="2"/>
                <a:r>
                  <a:rPr lang="en-US" dirty="0"/>
                  <a:t>Longest “dependence chain” in the algorithm</a:t>
                </a:r>
              </a:p>
              <a:p>
                <a:pPr lvl="2"/>
                <a:r>
                  <a:rPr lang="en-US" dirty="0"/>
                  <a:t>Also called “critical path length” or “computation depth”</a:t>
                </a:r>
              </a:p>
              <a:p>
                <a:pPr lvl="2"/>
                <a:r>
                  <a:rPr lang="en-US" dirty="0"/>
                  <a:t>For array sum: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Θ</m:t>
                        </m:r>
                        <m:r>
                          <a:rPr lang="en-US" b="0" i="1" smtClean="0">
                            <a:latin typeface="Cambria Math" panose="02040503050406030204" pitchFamily="18" charset="0"/>
                          </a:rPr>
                          <m:t>(</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BD882F1B-2722-4D50-BE90-E016230C7C7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06129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B4677-F1BE-4FC8-5DDF-9A8ECC08D0B4}"/>
              </a:ext>
            </a:extLst>
          </p:cNvPr>
          <p:cNvSpPr>
            <a:spLocks noGrp="1"/>
          </p:cNvSpPr>
          <p:nvPr>
            <p:ph type="title"/>
          </p:nvPr>
        </p:nvSpPr>
        <p:spPr/>
        <p:txBody>
          <a:bodyPr/>
          <a:lstStyle/>
          <a:p>
            <a:r>
              <a:rPr lang="en-US" dirty="0"/>
              <a:t>Directed Acyclic Graph (DAG)</a:t>
            </a:r>
          </a:p>
        </p:txBody>
      </p:sp>
      <p:sp>
        <p:nvSpPr>
          <p:cNvPr id="3" name="Content Placeholder 2">
            <a:extLst>
              <a:ext uri="{FF2B5EF4-FFF2-40B4-BE49-F238E27FC236}">
                <a16:creationId xmlns:a16="http://schemas.microsoft.com/office/drawing/2014/main" id="{62A914A1-550C-5DFC-8158-47AA5277A981}"/>
              </a:ext>
            </a:extLst>
          </p:cNvPr>
          <p:cNvSpPr>
            <a:spLocks noGrp="1"/>
          </p:cNvSpPr>
          <p:nvPr>
            <p:ph idx="1"/>
          </p:nvPr>
        </p:nvSpPr>
        <p:spPr/>
        <p:txBody>
          <a:bodyPr/>
          <a:lstStyle/>
          <a:p>
            <a:r>
              <a:rPr lang="en-US" dirty="0"/>
              <a:t>A directed graph that has no cycles</a:t>
            </a:r>
          </a:p>
          <a:p>
            <a:r>
              <a:rPr lang="en-US" dirty="0"/>
              <a:t>Often used to depict dependencies</a:t>
            </a:r>
          </a:p>
          <a:p>
            <a:pPr lvl="1"/>
            <a:r>
              <a:rPr lang="en-US" dirty="0"/>
              <a:t>E.g. software dependencies, Java inheritance, dependencies among threads!</a:t>
            </a:r>
          </a:p>
        </p:txBody>
      </p:sp>
      <p:grpSp>
        <p:nvGrpSpPr>
          <p:cNvPr id="15" name="Group 14">
            <a:extLst>
              <a:ext uri="{FF2B5EF4-FFF2-40B4-BE49-F238E27FC236}">
                <a16:creationId xmlns:a16="http://schemas.microsoft.com/office/drawing/2014/main" id="{9CC23D28-5A64-2A38-CE2B-3B9CA6C01CB9}"/>
              </a:ext>
            </a:extLst>
          </p:cNvPr>
          <p:cNvGrpSpPr/>
          <p:nvPr/>
        </p:nvGrpSpPr>
        <p:grpSpPr>
          <a:xfrm>
            <a:off x="4758466" y="3916099"/>
            <a:ext cx="1337534" cy="2051575"/>
            <a:chOff x="8923635" y="197539"/>
            <a:chExt cx="1337534" cy="2051575"/>
          </a:xfrm>
        </p:grpSpPr>
        <p:cxnSp>
          <p:nvCxnSpPr>
            <p:cNvPr id="4" name="Straight Connector 3">
              <a:extLst>
                <a:ext uri="{FF2B5EF4-FFF2-40B4-BE49-F238E27FC236}">
                  <a16:creationId xmlns:a16="http://schemas.microsoft.com/office/drawing/2014/main" id="{D35CC012-5B25-E38B-8E5D-86470E07E039}"/>
                </a:ext>
              </a:extLst>
            </p:cNvPr>
            <p:cNvCxnSpPr>
              <a:stCxn id="5" idx="4"/>
              <a:endCxn id="6" idx="0"/>
            </p:cNvCxnSpPr>
            <p:nvPr/>
          </p:nvCxnSpPr>
          <p:spPr>
            <a:xfrm flipH="1">
              <a:off x="9091220" y="532711"/>
              <a:ext cx="582261" cy="138123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68CE11AF-0C33-816C-1193-FEA6448F61B6}"/>
                </a:ext>
              </a:extLst>
            </p:cNvPr>
            <p:cNvSpPr/>
            <p:nvPr/>
          </p:nvSpPr>
          <p:spPr>
            <a:xfrm>
              <a:off x="9505896" y="19753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46C79072-07A4-55CE-96B8-42D7DF53C4A0}"/>
                </a:ext>
              </a:extLst>
            </p:cNvPr>
            <p:cNvSpPr/>
            <p:nvPr/>
          </p:nvSpPr>
          <p:spPr>
            <a:xfrm>
              <a:off x="8923635" y="191394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F6B34BD3-62D8-4BD4-5070-463FC9B323E0}"/>
                </a:ext>
              </a:extLst>
            </p:cNvPr>
            <p:cNvSpPr/>
            <p:nvPr/>
          </p:nvSpPr>
          <p:spPr>
            <a:xfrm>
              <a:off x="9925998" y="11590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8" name="Straight Connector 7">
              <a:extLst>
                <a:ext uri="{FF2B5EF4-FFF2-40B4-BE49-F238E27FC236}">
                  <a16:creationId xmlns:a16="http://schemas.microsoft.com/office/drawing/2014/main" id="{CD7EFD7A-622C-A2C6-96BB-CE29B1D11755}"/>
                </a:ext>
              </a:extLst>
            </p:cNvPr>
            <p:cNvCxnSpPr>
              <a:cxnSpLocks/>
              <a:stCxn id="5" idx="5"/>
              <a:endCxn id="7" idx="1"/>
            </p:cNvCxnSpPr>
            <p:nvPr/>
          </p:nvCxnSpPr>
          <p:spPr>
            <a:xfrm>
              <a:off x="9791982" y="483625"/>
              <a:ext cx="183101" cy="72451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6D31457-76EC-2FAD-3247-696378019F82}"/>
                </a:ext>
              </a:extLst>
            </p:cNvPr>
            <p:cNvCxnSpPr>
              <a:cxnSpLocks/>
              <a:stCxn id="7" idx="3"/>
              <a:endCxn id="6" idx="6"/>
            </p:cNvCxnSpPr>
            <p:nvPr/>
          </p:nvCxnSpPr>
          <p:spPr>
            <a:xfrm flipH="1">
              <a:off x="9258806" y="1445138"/>
              <a:ext cx="716277" cy="63639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384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7C68-4512-7D88-5137-0C3F054486A8}"/>
              </a:ext>
            </a:extLst>
          </p:cNvPr>
          <p:cNvSpPr>
            <a:spLocks noGrp="1"/>
          </p:cNvSpPr>
          <p:nvPr>
            <p:ph type="title"/>
          </p:nvPr>
        </p:nvSpPr>
        <p:spPr/>
        <p:txBody>
          <a:bodyPr/>
          <a:lstStyle/>
          <a:p>
            <a:r>
              <a:rPr lang="en-US" dirty="0" err="1"/>
              <a:t>ForkJoin</a:t>
            </a:r>
            <a:r>
              <a:rPr lang="en-US" dirty="0"/>
              <a:t> DAG</a:t>
            </a:r>
          </a:p>
        </p:txBody>
      </p:sp>
      <p:sp>
        <p:nvSpPr>
          <p:cNvPr id="3" name="Content Placeholder 2">
            <a:extLst>
              <a:ext uri="{FF2B5EF4-FFF2-40B4-BE49-F238E27FC236}">
                <a16:creationId xmlns:a16="http://schemas.microsoft.com/office/drawing/2014/main" id="{3FF36454-C16F-13FD-BAF0-DD4953CFA24D}"/>
              </a:ext>
            </a:extLst>
          </p:cNvPr>
          <p:cNvSpPr>
            <a:spLocks noGrp="1"/>
          </p:cNvSpPr>
          <p:nvPr>
            <p:ph idx="1"/>
          </p:nvPr>
        </p:nvSpPr>
        <p:spPr>
          <a:xfrm>
            <a:off x="670614" y="1343162"/>
            <a:ext cx="10515600" cy="2454354"/>
          </a:xfrm>
        </p:spPr>
        <p:txBody>
          <a:bodyPr>
            <a:normAutofit fontScale="77500" lnSpcReduction="20000"/>
          </a:bodyPr>
          <a:lstStyle/>
          <a:p>
            <a:r>
              <a:rPr lang="en-US" dirty="0"/>
              <a:t>“Sketches” what parts of the algorithm may be done in parallel vs. must be done in-order</a:t>
            </a:r>
          </a:p>
          <a:p>
            <a:pPr lvl="1"/>
            <a:r>
              <a:rPr lang="en-US" dirty="0"/>
              <a:t>Each node is a “step” of the algorithm that may depend on other steps (draw an edge) or not</a:t>
            </a:r>
          </a:p>
          <a:p>
            <a:r>
              <a:rPr lang="en-US" dirty="0"/>
              <a:t>Fork/Compute each create a new node</a:t>
            </a:r>
          </a:p>
          <a:p>
            <a:pPr lvl="1"/>
            <a:r>
              <a:rPr lang="en-US" dirty="0"/>
              <a:t>When calling fork/compute</a:t>
            </a:r>
          </a:p>
          <a:p>
            <a:pPr lvl="2"/>
            <a:r>
              <a:rPr lang="en-US" dirty="0"/>
              <a:t>Algorithm creates new threads, there is a dependency from the creating code to the code done by these threads</a:t>
            </a:r>
          </a:p>
          <a:p>
            <a:pPr lvl="1"/>
            <a:r>
              <a:rPr lang="en-US" dirty="0"/>
              <a:t>When calling join</a:t>
            </a:r>
          </a:p>
          <a:p>
            <a:pPr lvl="2"/>
            <a:r>
              <a:rPr lang="en-US" dirty="0"/>
              <a:t>There is a dependency from the code done by the other thread to the code after join</a:t>
            </a:r>
          </a:p>
        </p:txBody>
      </p:sp>
      <p:cxnSp>
        <p:nvCxnSpPr>
          <p:cNvPr id="5" name="Straight Connector 4">
            <a:extLst>
              <a:ext uri="{FF2B5EF4-FFF2-40B4-BE49-F238E27FC236}">
                <a16:creationId xmlns:a16="http://schemas.microsoft.com/office/drawing/2014/main" id="{FCC62E5A-130A-EB1D-2164-A65A738C7141}"/>
              </a:ext>
            </a:extLst>
          </p:cNvPr>
          <p:cNvCxnSpPr>
            <a:cxnSpLocks/>
            <a:stCxn id="6" idx="2"/>
            <a:endCxn id="7" idx="0"/>
          </p:cNvCxnSpPr>
          <p:nvPr/>
        </p:nvCxnSpPr>
        <p:spPr>
          <a:xfrm flipH="1">
            <a:off x="3818612" y="3866254"/>
            <a:ext cx="994433" cy="28945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BB6085C7-1BE5-906D-5413-72983ACDB645}"/>
              </a:ext>
            </a:extLst>
          </p:cNvPr>
          <p:cNvSpPr/>
          <p:nvPr/>
        </p:nvSpPr>
        <p:spPr>
          <a:xfrm>
            <a:off x="4813045" y="369866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Oval 6">
            <a:extLst>
              <a:ext uri="{FF2B5EF4-FFF2-40B4-BE49-F238E27FC236}">
                <a16:creationId xmlns:a16="http://schemas.microsoft.com/office/drawing/2014/main" id="{3849EBFC-631C-50C9-381F-F828E6782C19}"/>
              </a:ext>
            </a:extLst>
          </p:cNvPr>
          <p:cNvSpPr/>
          <p:nvPr/>
        </p:nvSpPr>
        <p:spPr>
          <a:xfrm>
            <a:off x="3651026" y="415570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Oval 7">
            <a:extLst>
              <a:ext uri="{FF2B5EF4-FFF2-40B4-BE49-F238E27FC236}">
                <a16:creationId xmlns:a16="http://schemas.microsoft.com/office/drawing/2014/main" id="{311D2B4C-562A-A28C-DD4A-E5DD8241A550}"/>
              </a:ext>
            </a:extLst>
          </p:cNvPr>
          <p:cNvSpPr/>
          <p:nvPr/>
        </p:nvSpPr>
        <p:spPr>
          <a:xfrm>
            <a:off x="5928414" y="418975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9" name="Straight Connector 8">
            <a:extLst>
              <a:ext uri="{FF2B5EF4-FFF2-40B4-BE49-F238E27FC236}">
                <a16:creationId xmlns:a16="http://schemas.microsoft.com/office/drawing/2014/main" id="{7C46E140-DDC3-A125-D697-E0736C73B48F}"/>
              </a:ext>
            </a:extLst>
          </p:cNvPr>
          <p:cNvCxnSpPr>
            <a:cxnSpLocks/>
            <a:stCxn id="6" idx="6"/>
            <a:endCxn id="8" idx="0"/>
          </p:cNvCxnSpPr>
          <p:nvPr/>
        </p:nvCxnSpPr>
        <p:spPr>
          <a:xfrm>
            <a:off x="5148216" y="3866254"/>
            <a:ext cx="947784" cy="32350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1E85A46-2611-E477-8746-12BA5AEBBE6D}"/>
              </a:ext>
            </a:extLst>
          </p:cNvPr>
          <p:cNvSpPr/>
          <p:nvPr/>
        </p:nvSpPr>
        <p:spPr>
          <a:xfrm>
            <a:off x="2933071" y="471171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6" name="Straight Connector 15">
            <a:extLst>
              <a:ext uri="{FF2B5EF4-FFF2-40B4-BE49-F238E27FC236}">
                <a16:creationId xmlns:a16="http://schemas.microsoft.com/office/drawing/2014/main" id="{80A18060-4E23-1C1B-24C8-CCED4EE684E0}"/>
              </a:ext>
            </a:extLst>
          </p:cNvPr>
          <p:cNvCxnSpPr>
            <a:cxnSpLocks/>
            <a:stCxn id="7" idx="3"/>
            <a:endCxn id="15" idx="7"/>
          </p:cNvCxnSpPr>
          <p:nvPr/>
        </p:nvCxnSpPr>
        <p:spPr>
          <a:xfrm flipH="1">
            <a:off x="3219157" y="4441794"/>
            <a:ext cx="480954" cy="3190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48964A2-CA64-3D5D-2DAC-014F2C150D45}"/>
              </a:ext>
            </a:extLst>
          </p:cNvPr>
          <p:cNvSpPr/>
          <p:nvPr/>
        </p:nvSpPr>
        <p:spPr>
          <a:xfrm>
            <a:off x="4179310" y="471107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AAB81349-E4EE-45FC-DDC1-42F447818FE7}"/>
              </a:ext>
            </a:extLst>
          </p:cNvPr>
          <p:cNvSpPr/>
          <p:nvPr/>
        </p:nvSpPr>
        <p:spPr>
          <a:xfrm>
            <a:off x="5315911" y="47451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2DEA7D36-A26A-36A7-8764-FD9CB03D6A6C}"/>
              </a:ext>
            </a:extLst>
          </p:cNvPr>
          <p:cNvSpPr/>
          <p:nvPr/>
        </p:nvSpPr>
        <p:spPr>
          <a:xfrm>
            <a:off x="6562150" y="472812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2" name="Straight Connector 21">
            <a:extLst>
              <a:ext uri="{FF2B5EF4-FFF2-40B4-BE49-F238E27FC236}">
                <a16:creationId xmlns:a16="http://schemas.microsoft.com/office/drawing/2014/main" id="{64E50A3F-AADD-712E-4A2A-567967680D71}"/>
              </a:ext>
            </a:extLst>
          </p:cNvPr>
          <p:cNvCxnSpPr>
            <a:cxnSpLocks/>
            <a:stCxn id="7" idx="5"/>
            <a:endCxn id="19" idx="1"/>
          </p:cNvCxnSpPr>
          <p:nvPr/>
        </p:nvCxnSpPr>
        <p:spPr>
          <a:xfrm>
            <a:off x="3937112" y="4441794"/>
            <a:ext cx="291283" cy="318369"/>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B25AE6D-0DF6-5640-FDDC-6118C5D8DFE2}"/>
              </a:ext>
            </a:extLst>
          </p:cNvPr>
          <p:cNvCxnSpPr>
            <a:cxnSpLocks/>
            <a:stCxn id="8" idx="3"/>
            <a:endCxn id="20" idx="7"/>
          </p:cNvCxnSpPr>
          <p:nvPr/>
        </p:nvCxnSpPr>
        <p:spPr>
          <a:xfrm flipH="1">
            <a:off x="5601997" y="4475842"/>
            <a:ext cx="375502" cy="3183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2843EA-456A-2B0A-8CD7-A9F590F3F673}"/>
              </a:ext>
            </a:extLst>
          </p:cNvPr>
          <p:cNvCxnSpPr>
            <a:cxnSpLocks/>
            <a:stCxn id="8" idx="5"/>
            <a:endCxn id="21" idx="1"/>
          </p:cNvCxnSpPr>
          <p:nvPr/>
        </p:nvCxnSpPr>
        <p:spPr>
          <a:xfrm>
            <a:off x="6214500" y="4475842"/>
            <a:ext cx="396735" cy="30137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2C684E17-A866-64DC-7F55-FE47F4FD142E}"/>
              </a:ext>
            </a:extLst>
          </p:cNvPr>
          <p:cNvSpPr/>
          <p:nvPr/>
        </p:nvSpPr>
        <p:spPr>
          <a:xfrm>
            <a:off x="2597900"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Oval 42">
            <a:extLst>
              <a:ext uri="{FF2B5EF4-FFF2-40B4-BE49-F238E27FC236}">
                <a16:creationId xmlns:a16="http://schemas.microsoft.com/office/drawing/2014/main" id="{2FD9FD9B-C519-8690-BE58-BA91C656A03E}"/>
              </a:ext>
            </a:extLst>
          </p:cNvPr>
          <p:cNvSpPr/>
          <p:nvPr/>
        </p:nvSpPr>
        <p:spPr>
          <a:xfrm>
            <a:off x="3251493"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DFB159CA-0B01-71B6-B71A-77D3BFB5B6B9}"/>
              </a:ext>
            </a:extLst>
          </p:cNvPr>
          <p:cNvSpPr/>
          <p:nvPr/>
        </p:nvSpPr>
        <p:spPr>
          <a:xfrm>
            <a:off x="384592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BF0A8495-A5BD-44A9-64D0-8B54633CF442}"/>
              </a:ext>
            </a:extLst>
          </p:cNvPr>
          <p:cNvSpPr/>
          <p:nvPr/>
        </p:nvSpPr>
        <p:spPr>
          <a:xfrm>
            <a:off x="449951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131D93C8-2036-A7D0-D917-6E0DF4202856}"/>
              </a:ext>
            </a:extLst>
          </p:cNvPr>
          <p:cNvSpPr/>
          <p:nvPr/>
        </p:nvSpPr>
        <p:spPr>
          <a:xfrm>
            <a:off x="4980740"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Oval 46">
            <a:extLst>
              <a:ext uri="{FF2B5EF4-FFF2-40B4-BE49-F238E27FC236}">
                <a16:creationId xmlns:a16="http://schemas.microsoft.com/office/drawing/2014/main" id="{D98E0ECA-8646-7176-C3D8-8D583B920DA8}"/>
              </a:ext>
            </a:extLst>
          </p:cNvPr>
          <p:cNvSpPr/>
          <p:nvPr/>
        </p:nvSpPr>
        <p:spPr>
          <a:xfrm>
            <a:off x="563433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3587B1B5-CC04-E127-3991-995706CE9F81}"/>
              </a:ext>
            </a:extLst>
          </p:cNvPr>
          <p:cNvSpPr/>
          <p:nvPr/>
        </p:nvSpPr>
        <p:spPr>
          <a:xfrm>
            <a:off x="628792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Oval 51">
            <a:extLst>
              <a:ext uri="{FF2B5EF4-FFF2-40B4-BE49-F238E27FC236}">
                <a16:creationId xmlns:a16="http://schemas.microsoft.com/office/drawing/2014/main" id="{B7C88825-792F-0669-E261-3E46D185AF0E}"/>
              </a:ext>
            </a:extLst>
          </p:cNvPr>
          <p:cNvSpPr/>
          <p:nvPr/>
        </p:nvSpPr>
        <p:spPr>
          <a:xfrm>
            <a:off x="6941519"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3" name="Straight Connector 52">
            <a:extLst>
              <a:ext uri="{FF2B5EF4-FFF2-40B4-BE49-F238E27FC236}">
                <a16:creationId xmlns:a16="http://schemas.microsoft.com/office/drawing/2014/main" id="{67A113C8-5BFF-7032-F4A5-802A6BA3C2A3}"/>
              </a:ext>
            </a:extLst>
          </p:cNvPr>
          <p:cNvCxnSpPr>
            <a:cxnSpLocks/>
            <a:stCxn id="15" idx="3"/>
            <a:endCxn id="42" idx="7"/>
          </p:cNvCxnSpPr>
          <p:nvPr/>
        </p:nvCxnSpPr>
        <p:spPr>
          <a:xfrm flipH="1">
            <a:off x="2883986" y="4997799"/>
            <a:ext cx="98170"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F0138C7-5B9C-D8FE-2364-39DAEA88B5E9}"/>
              </a:ext>
            </a:extLst>
          </p:cNvPr>
          <p:cNvCxnSpPr>
            <a:cxnSpLocks/>
            <a:stCxn id="15" idx="5"/>
            <a:endCxn id="43" idx="1"/>
          </p:cNvCxnSpPr>
          <p:nvPr/>
        </p:nvCxnSpPr>
        <p:spPr>
          <a:xfrm>
            <a:off x="3219157" y="4997799"/>
            <a:ext cx="81421"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5A04A44-10CB-BA71-168E-C57E6ADA0C55}"/>
              </a:ext>
            </a:extLst>
          </p:cNvPr>
          <p:cNvCxnSpPr>
            <a:cxnSpLocks/>
            <a:stCxn id="19" idx="3"/>
            <a:endCxn id="44" idx="7"/>
          </p:cNvCxnSpPr>
          <p:nvPr/>
        </p:nvCxnSpPr>
        <p:spPr>
          <a:xfrm flipH="1">
            <a:off x="4132009" y="4997164"/>
            <a:ext cx="96386"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DF03241-1521-A76C-F333-5B81B4D3A7E0}"/>
              </a:ext>
            </a:extLst>
          </p:cNvPr>
          <p:cNvCxnSpPr>
            <a:cxnSpLocks/>
            <a:stCxn id="19" idx="5"/>
            <a:endCxn id="45" idx="1"/>
          </p:cNvCxnSpPr>
          <p:nvPr/>
        </p:nvCxnSpPr>
        <p:spPr>
          <a:xfrm>
            <a:off x="4465396" y="4997164"/>
            <a:ext cx="83205"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9060B4A-E96D-AAB4-429E-A063A00BCF5E}"/>
              </a:ext>
            </a:extLst>
          </p:cNvPr>
          <p:cNvCxnSpPr>
            <a:cxnSpLocks/>
            <a:stCxn id="20" idx="3"/>
            <a:endCxn id="46" idx="7"/>
          </p:cNvCxnSpPr>
          <p:nvPr/>
        </p:nvCxnSpPr>
        <p:spPr>
          <a:xfrm flipH="1">
            <a:off x="5266826" y="5031213"/>
            <a:ext cx="98170"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8D82B6-2D05-74FC-C1AF-8F4E2EDA95E2}"/>
              </a:ext>
            </a:extLst>
          </p:cNvPr>
          <p:cNvCxnSpPr>
            <a:cxnSpLocks/>
            <a:stCxn id="20" idx="5"/>
            <a:endCxn id="47" idx="1"/>
          </p:cNvCxnSpPr>
          <p:nvPr/>
        </p:nvCxnSpPr>
        <p:spPr>
          <a:xfrm>
            <a:off x="5601997" y="5031213"/>
            <a:ext cx="81421"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BDAE8FE-47BB-9FF4-DF99-845F87A81A64}"/>
              </a:ext>
            </a:extLst>
          </p:cNvPr>
          <p:cNvCxnSpPr>
            <a:cxnSpLocks/>
            <a:stCxn id="21" idx="3"/>
            <a:endCxn id="51" idx="7"/>
          </p:cNvCxnSpPr>
          <p:nvPr/>
        </p:nvCxnSpPr>
        <p:spPr>
          <a:xfrm flipH="1">
            <a:off x="6574012" y="5014214"/>
            <a:ext cx="37223"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27CCBDD-3AF8-84B4-7EEB-9D722861F387}"/>
              </a:ext>
            </a:extLst>
          </p:cNvPr>
          <p:cNvCxnSpPr>
            <a:cxnSpLocks/>
            <a:stCxn id="21" idx="5"/>
            <a:endCxn id="52" idx="1"/>
          </p:cNvCxnSpPr>
          <p:nvPr/>
        </p:nvCxnSpPr>
        <p:spPr>
          <a:xfrm>
            <a:off x="6848236" y="5014214"/>
            <a:ext cx="142368"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D17FE9A0-23D3-5B51-8C81-6FCBC9E6E2BB}"/>
              </a:ext>
            </a:extLst>
          </p:cNvPr>
          <p:cNvSpPr/>
          <p:nvPr/>
        </p:nvSpPr>
        <p:spPr>
          <a:xfrm>
            <a:off x="2933071" y="5732311"/>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Oval 81">
            <a:extLst>
              <a:ext uri="{FF2B5EF4-FFF2-40B4-BE49-F238E27FC236}">
                <a16:creationId xmlns:a16="http://schemas.microsoft.com/office/drawing/2014/main" id="{1C5BEE7F-FA9E-DBB3-1074-734A067C7919}"/>
              </a:ext>
            </a:extLst>
          </p:cNvPr>
          <p:cNvSpPr/>
          <p:nvPr/>
        </p:nvSpPr>
        <p:spPr>
          <a:xfrm>
            <a:off x="4179310" y="573167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3" name="Oval 82">
            <a:extLst>
              <a:ext uri="{FF2B5EF4-FFF2-40B4-BE49-F238E27FC236}">
                <a16:creationId xmlns:a16="http://schemas.microsoft.com/office/drawing/2014/main" id="{D2CE110B-0C28-1B10-DAE5-EF7BD1AA87E3}"/>
              </a:ext>
            </a:extLst>
          </p:cNvPr>
          <p:cNvSpPr/>
          <p:nvPr/>
        </p:nvSpPr>
        <p:spPr>
          <a:xfrm>
            <a:off x="5315911" y="576572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4" name="Oval 83">
            <a:extLst>
              <a:ext uri="{FF2B5EF4-FFF2-40B4-BE49-F238E27FC236}">
                <a16:creationId xmlns:a16="http://schemas.microsoft.com/office/drawing/2014/main" id="{551DAA59-F53E-88EF-5764-D1A57B6042BC}"/>
              </a:ext>
            </a:extLst>
          </p:cNvPr>
          <p:cNvSpPr/>
          <p:nvPr/>
        </p:nvSpPr>
        <p:spPr>
          <a:xfrm>
            <a:off x="6562150" y="574872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Connector 84">
            <a:extLst>
              <a:ext uri="{FF2B5EF4-FFF2-40B4-BE49-F238E27FC236}">
                <a16:creationId xmlns:a16="http://schemas.microsoft.com/office/drawing/2014/main" id="{B440968E-FEBA-D51E-F101-1FFE4D89B5B1}"/>
              </a:ext>
            </a:extLst>
          </p:cNvPr>
          <p:cNvCxnSpPr>
            <a:cxnSpLocks/>
            <a:stCxn id="42" idx="5"/>
            <a:endCxn id="81" idx="1"/>
          </p:cNvCxnSpPr>
          <p:nvPr/>
        </p:nvCxnSpPr>
        <p:spPr>
          <a:xfrm>
            <a:off x="2883986" y="5537870"/>
            <a:ext cx="98170"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FF1C2A9-AA84-EA68-8FAF-135FFC6D6382}"/>
              </a:ext>
            </a:extLst>
          </p:cNvPr>
          <p:cNvCxnSpPr>
            <a:cxnSpLocks/>
            <a:stCxn id="43" idx="3"/>
            <a:endCxn id="81" idx="7"/>
          </p:cNvCxnSpPr>
          <p:nvPr/>
        </p:nvCxnSpPr>
        <p:spPr>
          <a:xfrm flipH="1">
            <a:off x="3219157" y="5537870"/>
            <a:ext cx="81421"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91A1F9A-FB83-E943-F49D-8E3CE7905029}"/>
              </a:ext>
            </a:extLst>
          </p:cNvPr>
          <p:cNvCxnSpPr>
            <a:cxnSpLocks/>
            <a:stCxn id="44" idx="5"/>
            <a:endCxn id="82" idx="1"/>
          </p:cNvCxnSpPr>
          <p:nvPr/>
        </p:nvCxnSpPr>
        <p:spPr>
          <a:xfrm>
            <a:off x="4132009" y="5537235"/>
            <a:ext cx="96386"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EADF0B1-B5AE-6C5D-21AE-C35EDE177724}"/>
              </a:ext>
            </a:extLst>
          </p:cNvPr>
          <p:cNvCxnSpPr>
            <a:cxnSpLocks/>
            <a:stCxn id="45" idx="3"/>
            <a:endCxn id="82" idx="7"/>
          </p:cNvCxnSpPr>
          <p:nvPr/>
        </p:nvCxnSpPr>
        <p:spPr>
          <a:xfrm flipH="1">
            <a:off x="4465396" y="5537235"/>
            <a:ext cx="83205"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DF327F0-61B0-543A-6BE7-0A8279A410B8}"/>
              </a:ext>
            </a:extLst>
          </p:cNvPr>
          <p:cNvCxnSpPr>
            <a:cxnSpLocks/>
            <a:stCxn id="46" idx="5"/>
            <a:endCxn id="83" idx="1"/>
          </p:cNvCxnSpPr>
          <p:nvPr/>
        </p:nvCxnSpPr>
        <p:spPr>
          <a:xfrm>
            <a:off x="5266826" y="5537235"/>
            <a:ext cx="98170"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38F948C1-04AC-D396-F943-87FFCD3D70AB}"/>
              </a:ext>
            </a:extLst>
          </p:cNvPr>
          <p:cNvCxnSpPr>
            <a:cxnSpLocks/>
            <a:stCxn id="47" idx="3"/>
            <a:endCxn id="83" idx="7"/>
          </p:cNvCxnSpPr>
          <p:nvPr/>
        </p:nvCxnSpPr>
        <p:spPr>
          <a:xfrm flipH="1">
            <a:off x="5601997" y="5537235"/>
            <a:ext cx="81421"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AD67162-11C5-2B35-3B3C-75F5043AF251}"/>
              </a:ext>
            </a:extLst>
          </p:cNvPr>
          <p:cNvCxnSpPr>
            <a:cxnSpLocks/>
            <a:stCxn id="51" idx="5"/>
            <a:endCxn id="84" idx="1"/>
          </p:cNvCxnSpPr>
          <p:nvPr/>
        </p:nvCxnSpPr>
        <p:spPr>
          <a:xfrm>
            <a:off x="6574012" y="5537235"/>
            <a:ext cx="37223"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E3317C4-5839-BDB4-E518-335AAACE50EA}"/>
              </a:ext>
            </a:extLst>
          </p:cNvPr>
          <p:cNvCxnSpPr>
            <a:cxnSpLocks/>
            <a:stCxn id="52" idx="3"/>
            <a:endCxn id="84" idx="7"/>
          </p:cNvCxnSpPr>
          <p:nvPr/>
        </p:nvCxnSpPr>
        <p:spPr>
          <a:xfrm flipH="1">
            <a:off x="6848236" y="5537235"/>
            <a:ext cx="142368"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607A0497-8C50-C37C-FC7A-A125D771A065}"/>
              </a:ext>
            </a:extLst>
          </p:cNvPr>
          <p:cNvSpPr/>
          <p:nvPr/>
        </p:nvSpPr>
        <p:spPr>
          <a:xfrm>
            <a:off x="3651026" y="62778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3A01BB7B-3B8E-2245-391F-1BD1F901FF29}"/>
              </a:ext>
            </a:extLst>
          </p:cNvPr>
          <p:cNvSpPr/>
          <p:nvPr/>
        </p:nvSpPr>
        <p:spPr>
          <a:xfrm>
            <a:off x="5928414" y="6311900"/>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2" name="Straight Connector 111">
            <a:extLst>
              <a:ext uri="{FF2B5EF4-FFF2-40B4-BE49-F238E27FC236}">
                <a16:creationId xmlns:a16="http://schemas.microsoft.com/office/drawing/2014/main" id="{7576AE24-C8A7-AFAC-9CBB-B66ACFC67D00}"/>
              </a:ext>
            </a:extLst>
          </p:cNvPr>
          <p:cNvCxnSpPr>
            <a:cxnSpLocks/>
            <a:stCxn id="81" idx="5"/>
            <a:endCxn id="110" idx="1"/>
          </p:cNvCxnSpPr>
          <p:nvPr/>
        </p:nvCxnSpPr>
        <p:spPr>
          <a:xfrm>
            <a:off x="3219157" y="6018397"/>
            <a:ext cx="480954" cy="30854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63534A6F-77E7-4DF6-FFE9-7FC285192BF3}"/>
              </a:ext>
            </a:extLst>
          </p:cNvPr>
          <p:cNvCxnSpPr>
            <a:cxnSpLocks/>
            <a:stCxn id="82" idx="3"/>
            <a:endCxn id="110" idx="7"/>
          </p:cNvCxnSpPr>
          <p:nvPr/>
        </p:nvCxnSpPr>
        <p:spPr>
          <a:xfrm flipH="1">
            <a:off x="3937112" y="6017762"/>
            <a:ext cx="291283" cy="3091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AB1D525B-211E-5F4B-E1AB-EADDB659C8D5}"/>
              </a:ext>
            </a:extLst>
          </p:cNvPr>
          <p:cNvCxnSpPr>
            <a:cxnSpLocks/>
            <a:stCxn id="83" idx="5"/>
            <a:endCxn id="111" idx="1"/>
          </p:cNvCxnSpPr>
          <p:nvPr/>
        </p:nvCxnSpPr>
        <p:spPr>
          <a:xfrm>
            <a:off x="5601997" y="6051811"/>
            <a:ext cx="375502" cy="30917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E37211CD-059D-C28E-4B4D-18B5670BF085}"/>
              </a:ext>
            </a:extLst>
          </p:cNvPr>
          <p:cNvCxnSpPr>
            <a:cxnSpLocks/>
            <a:stCxn id="84" idx="3"/>
            <a:endCxn id="111" idx="7"/>
          </p:cNvCxnSpPr>
          <p:nvPr/>
        </p:nvCxnSpPr>
        <p:spPr>
          <a:xfrm flipH="1">
            <a:off x="6214500" y="6034812"/>
            <a:ext cx="396735" cy="32617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5FA67B66-D532-EB5B-D225-EFAFB1FCF1F8}"/>
              </a:ext>
            </a:extLst>
          </p:cNvPr>
          <p:cNvSpPr/>
          <p:nvPr/>
        </p:nvSpPr>
        <p:spPr>
          <a:xfrm>
            <a:off x="4694544" y="651417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25" name="Straight Connector 124">
            <a:extLst>
              <a:ext uri="{FF2B5EF4-FFF2-40B4-BE49-F238E27FC236}">
                <a16:creationId xmlns:a16="http://schemas.microsoft.com/office/drawing/2014/main" id="{8DD6DAAE-2F3B-8AB3-9BB5-6492DD031168}"/>
              </a:ext>
            </a:extLst>
          </p:cNvPr>
          <p:cNvCxnSpPr>
            <a:cxnSpLocks/>
            <a:stCxn id="110" idx="5"/>
            <a:endCxn id="124" idx="2"/>
          </p:cNvCxnSpPr>
          <p:nvPr/>
        </p:nvCxnSpPr>
        <p:spPr>
          <a:xfrm>
            <a:off x="3937112" y="6563938"/>
            <a:ext cx="757432" cy="11782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5AE962B7-6DB8-F3FC-812A-7687051452B1}"/>
              </a:ext>
            </a:extLst>
          </p:cNvPr>
          <p:cNvCxnSpPr>
            <a:cxnSpLocks/>
            <a:stCxn id="111" idx="3"/>
            <a:endCxn id="124" idx="6"/>
          </p:cNvCxnSpPr>
          <p:nvPr/>
        </p:nvCxnSpPr>
        <p:spPr>
          <a:xfrm flipH="1">
            <a:off x="5029715" y="6597986"/>
            <a:ext cx="947784" cy="837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3" name="Right Brace 132">
            <a:extLst>
              <a:ext uri="{FF2B5EF4-FFF2-40B4-BE49-F238E27FC236}">
                <a16:creationId xmlns:a16="http://schemas.microsoft.com/office/drawing/2014/main" id="{AEAFD6C4-37BE-1973-4D82-6605EAF9C8BD}"/>
              </a:ext>
            </a:extLst>
          </p:cNvPr>
          <p:cNvSpPr/>
          <p:nvPr/>
        </p:nvSpPr>
        <p:spPr>
          <a:xfrm>
            <a:off x="7276690" y="3698668"/>
            <a:ext cx="684352" cy="138163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4" name="Right Brace 133">
            <a:extLst>
              <a:ext uri="{FF2B5EF4-FFF2-40B4-BE49-F238E27FC236}">
                <a16:creationId xmlns:a16="http://schemas.microsoft.com/office/drawing/2014/main" id="{8FF73769-49F1-BDD3-54CC-638A1DA98BA3}"/>
              </a:ext>
            </a:extLst>
          </p:cNvPr>
          <p:cNvSpPr/>
          <p:nvPr/>
        </p:nvSpPr>
        <p:spPr>
          <a:xfrm>
            <a:off x="7351101" y="5781396"/>
            <a:ext cx="684352" cy="107660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5" name="TextBox 134">
            <a:extLst>
              <a:ext uri="{FF2B5EF4-FFF2-40B4-BE49-F238E27FC236}">
                <a16:creationId xmlns:a16="http://schemas.microsoft.com/office/drawing/2014/main" id="{C2AC7E0D-5121-ED99-86CF-16F3D1EC95BA}"/>
              </a:ext>
            </a:extLst>
          </p:cNvPr>
          <p:cNvSpPr txBox="1"/>
          <p:nvPr/>
        </p:nvSpPr>
        <p:spPr>
          <a:xfrm>
            <a:off x="8035453" y="4189756"/>
            <a:ext cx="774571" cy="369332"/>
          </a:xfrm>
          <a:prstGeom prst="rect">
            <a:avLst/>
          </a:prstGeom>
          <a:noFill/>
        </p:spPr>
        <p:txBody>
          <a:bodyPr wrap="none" rtlCol="0">
            <a:spAutoFit/>
          </a:bodyPr>
          <a:lstStyle/>
          <a:p>
            <a:r>
              <a:rPr lang="en-US" dirty="0"/>
              <a:t>Divide</a:t>
            </a:r>
          </a:p>
        </p:txBody>
      </p:sp>
      <p:sp>
        <p:nvSpPr>
          <p:cNvPr id="136" name="TextBox 135">
            <a:extLst>
              <a:ext uri="{FF2B5EF4-FFF2-40B4-BE49-F238E27FC236}">
                <a16:creationId xmlns:a16="http://schemas.microsoft.com/office/drawing/2014/main" id="{A220EEF8-906A-F18E-12FE-20ABA24A23A6}"/>
              </a:ext>
            </a:extLst>
          </p:cNvPr>
          <p:cNvSpPr txBox="1"/>
          <p:nvPr/>
        </p:nvSpPr>
        <p:spPr>
          <a:xfrm>
            <a:off x="7984837" y="6184476"/>
            <a:ext cx="1026243" cy="369332"/>
          </a:xfrm>
          <a:prstGeom prst="rect">
            <a:avLst/>
          </a:prstGeom>
          <a:noFill/>
        </p:spPr>
        <p:txBody>
          <a:bodyPr wrap="none" rtlCol="0">
            <a:spAutoFit/>
          </a:bodyPr>
          <a:lstStyle/>
          <a:p>
            <a:r>
              <a:rPr lang="en-US" dirty="0"/>
              <a:t>Combine</a:t>
            </a:r>
          </a:p>
        </p:txBody>
      </p:sp>
      <p:sp>
        <p:nvSpPr>
          <p:cNvPr id="137" name="TextBox 136">
            <a:extLst>
              <a:ext uri="{FF2B5EF4-FFF2-40B4-BE49-F238E27FC236}">
                <a16:creationId xmlns:a16="http://schemas.microsoft.com/office/drawing/2014/main" id="{8369EBAF-CAF7-8667-DF2C-066355BEB3AA}"/>
              </a:ext>
            </a:extLst>
          </p:cNvPr>
          <p:cNvSpPr txBox="1"/>
          <p:nvPr/>
        </p:nvSpPr>
        <p:spPr>
          <a:xfrm>
            <a:off x="7513691" y="5227370"/>
            <a:ext cx="1207382" cy="369332"/>
          </a:xfrm>
          <a:prstGeom prst="rect">
            <a:avLst/>
          </a:prstGeom>
          <a:noFill/>
        </p:spPr>
        <p:txBody>
          <a:bodyPr wrap="none" rtlCol="0">
            <a:spAutoFit/>
          </a:bodyPr>
          <a:lstStyle/>
          <a:p>
            <a:r>
              <a:rPr lang="en-US" dirty="0"/>
              <a:t>Base Cases</a:t>
            </a:r>
          </a:p>
        </p:txBody>
      </p:sp>
      <p:sp>
        <p:nvSpPr>
          <p:cNvPr id="4" name="Right Brace 3">
            <a:extLst>
              <a:ext uri="{FF2B5EF4-FFF2-40B4-BE49-F238E27FC236}">
                <a16:creationId xmlns:a16="http://schemas.microsoft.com/office/drawing/2014/main" id="{24B6EB3D-B632-DBC5-87DE-0FA0718C1D3B}"/>
              </a:ext>
            </a:extLst>
          </p:cNvPr>
          <p:cNvSpPr/>
          <p:nvPr/>
        </p:nvSpPr>
        <p:spPr>
          <a:xfrm>
            <a:off x="9162199" y="3673015"/>
            <a:ext cx="684352" cy="3176331"/>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022A276C-28C9-0B74-2ED8-02F2C72AAD5D}"/>
              </a:ext>
            </a:extLst>
          </p:cNvPr>
          <p:cNvSpPr txBox="1"/>
          <p:nvPr/>
        </p:nvSpPr>
        <p:spPr>
          <a:xfrm>
            <a:off x="9860460" y="5080298"/>
            <a:ext cx="1925040" cy="369332"/>
          </a:xfrm>
          <a:prstGeom prst="rect">
            <a:avLst/>
          </a:prstGeom>
          <a:noFill/>
        </p:spPr>
        <p:txBody>
          <a:bodyPr wrap="square" rtlCol="0">
            <a:spAutoFit/>
          </a:bodyPr>
          <a:lstStyle/>
          <a:p>
            <a:r>
              <a:rPr lang="en-US" dirty="0">
                <a:solidFill>
                  <a:srgbClr val="FF0000"/>
                </a:solidFill>
              </a:rPr>
              <a:t>Span</a:t>
            </a:r>
          </a:p>
        </p:txBody>
      </p:sp>
    </p:spTree>
    <p:extLst>
      <p:ext uri="{BB962C8B-B14F-4D97-AF65-F5344CB8AC3E}">
        <p14:creationId xmlns:p14="http://schemas.microsoft.com/office/powerpoint/2010/main" val="152420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Work Law</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a:xfrm>
                <a:off x="838200" y="1825625"/>
                <a:ext cx="10254673" cy="4351338"/>
              </a:xfrm>
            </p:spPr>
            <p:txBody>
              <a:bodyPr>
                <a:normAutofit/>
              </a:bodyPr>
              <a:lstStyle/>
              <a:p>
                <a:r>
                  <a:rPr lang="en-US" dirty="0"/>
                  <a:t>States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14:m>
                  <m:oMath xmlns:m="http://schemas.openxmlformats.org/officeDocument/2006/math">
                    <m:r>
                      <a:rPr lang="en-US" b="0" i="1" smtClean="0">
                        <a:latin typeface="Cambria Math" panose="02040503050406030204" pitchFamily="18" charset="0"/>
                      </a:rPr>
                      <m:t>𝑃</m:t>
                    </m:r>
                  </m:oMath>
                </a14:m>
                <a:r>
                  <a:rPr lang="en-US" dirty="0"/>
                  <a:t> processors can do at most </a:t>
                </a:r>
                <a14:m>
                  <m:oMath xmlns:m="http://schemas.openxmlformats.org/officeDocument/2006/math">
                    <m:r>
                      <a:rPr lang="en-US" b="0" i="1" smtClean="0">
                        <a:latin typeface="Cambria Math" panose="02040503050406030204" pitchFamily="18" charset="0"/>
                      </a:rPr>
                      <m:t>𝑃</m:t>
                    </m:r>
                  </m:oMath>
                </a14:m>
                <a:r>
                  <a:rPr lang="en-US" dirty="0"/>
                  <a:t> things in parallel</a:t>
                </a:r>
              </a:p>
              <a:p>
                <a:pPr lvl="2"/>
                <a:r>
                  <a:rPr lang="en-US" dirty="0"/>
                  <a:t>Work must match the sum of the operations done by all processors, so if this does not hold then the parallel algorithm somehow skipped steps that  sequential version would have done.</a:t>
                </a:r>
              </a:p>
              <a:p>
                <a:pPr lvl="1"/>
                <a:r>
                  <a:rPr lang="en-US" dirty="0"/>
                  <a:t>If the “division of labor” across processors is uneven then it might be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xfrm>
                <a:off x="838200" y="1825625"/>
                <a:ext cx="10254673" cy="4351338"/>
              </a:xfrm>
              <a:blipFill>
                <a:blip r:embed="rId2"/>
                <a:stretch>
                  <a:fillRect l="-1070" t="-2241" r="-476"/>
                </a:stretch>
              </a:blipFill>
            </p:spPr>
            <p:txBody>
              <a:bodyPr/>
              <a:lstStyle/>
              <a:p>
                <a:r>
                  <a:rPr lang="en-US">
                    <a:noFill/>
                  </a:rPr>
                  <a:t> </a:t>
                </a:r>
              </a:p>
            </p:txBody>
          </p:sp>
        </mc:Fallback>
      </mc:AlternateContent>
    </p:spTree>
    <p:extLst>
      <p:ext uri="{BB962C8B-B14F-4D97-AF65-F5344CB8AC3E}">
        <p14:creationId xmlns:p14="http://schemas.microsoft.com/office/powerpoint/2010/main" val="3587242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More Vocab</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p:txBody>
              <a:bodyPr>
                <a:normAutofit fontScale="77500" lnSpcReduction="20000"/>
              </a:bodyPr>
              <a:lstStyle/>
              <a:p>
                <a:r>
                  <a:rPr lang="en-US" dirty="0"/>
                  <a:t>Speedup:</a:t>
                </a:r>
              </a:p>
              <a:p>
                <a:pPr lvl="1"/>
                <a:r>
                  <a:rPr lang="en-US" dirty="0"/>
                  <a:t>How much faster (than one processor) do we get for more processors</a:t>
                </a:r>
              </a:p>
              <a:p>
                <a:pPr lvl="2"/>
                <a:r>
                  <a:rPr lang="en-US" dirty="0"/>
                  <a:t>Identifies how well the algorithm scales as processors increases</a:t>
                </a:r>
              </a:p>
              <a:p>
                <a:pPr lvl="2"/>
                <a:r>
                  <a:rPr lang="en-US" dirty="0"/>
                  <a:t>May be different for different algorithms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r>
                  <a:rPr lang="en-US" dirty="0"/>
                  <a:t>Perfect linear Speedup</a:t>
                </a:r>
              </a:p>
              <a:p>
                <a:pPr lvl="1"/>
                <a:r>
                  <a:rPr lang="en-US" dirty="0"/>
                  <a:t>The “ideal” speedup</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r>
                      <a:rPr lang="en-US" b="0" i="1" smtClean="0">
                        <a:latin typeface="Cambria Math" panose="02040503050406030204" pitchFamily="18" charset="0"/>
                      </a:rPr>
                      <m:t>𝑃</m:t>
                    </m:r>
                  </m:oMath>
                </a14:m>
                <a:endParaRPr lang="en-US" b="0" dirty="0"/>
              </a:p>
              <a:p>
                <a:r>
                  <a:rPr lang="en-US" dirty="0"/>
                  <a:t>Parallelism</a:t>
                </a:r>
              </a:p>
              <a:p>
                <a:pPr lvl="1"/>
                <a:r>
                  <a:rPr lang="en-US" dirty="0"/>
                  <a:t>Maximum possible speedup</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At some point more processors won’t be more helpful, when that point is depends on the span</a:t>
                </a:r>
              </a:p>
              <a:p>
                <a:r>
                  <a:rPr lang="en-US" dirty="0"/>
                  <a:t>Writing parallel algorithms is about increasing span without substantially increasing work</a:t>
                </a:r>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blipFill>
                <a:blip r:embed="rId2"/>
                <a:stretch>
                  <a:fillRect l="-696" t="-2801" r="-290"/>
                </a:stretch>
              </a:blipFill>
            </p:spPr>
            <p:txBody>
              <a:bodyPr/>
              <a:lstStyle/>
              <a:p>
                <a:r>
                  <a:rPr lang="en-US">
                    <a:noFill/>
                  </a:rPr>
                  <a:t> </a:t>
                </a:r>
              </a:p>
            </p:txBody>
          </p:sp>
        </mc:Fallback>
      </mc:AlternateContent>
    </p:spTree>
    <p:extLst>
      <p:ext uri="{BB962C8B-B14F-4D97-AF65-F5344CB8AC3E}">
        <p14:creationId xmlns:p14="http://schemas.microsoft.com/office/powerpoint/2010/main" val="4164299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AF12FEF-90D1-CC81-544B-ADC398CA7F1D}"/>
                  </a:ext>
                </a:extLst>
              </p:cNvPr>
              <p:cNvSpPr>
                <a:spLocks noGrp="1"/>
              </p:cNvSpPr>
              <p:nvPr>
                <p:ph type="title"/>
              </p:nvPr>
            </p:nvSpPr>
            <p:spPr/>
            <p:txBody>
              <a:bodyPr/>
              <a:lstStyle/>
              <a:p>
                <a:r>
                  <a:rPr lang="en-US" dirty="0"/>
                  <a:t>Asymptotically Optimal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p:txBody>
          </p:sp>
        </mc:Choice>
        <mc:Fallback xmlns="">
          <p:sp>
            <p:nvSpPr>
              <p:cNvPr id="2" name="Title 1">
                <a:extLst>
                  <a:ext uri="{FF2B5EF4-FFF2-40B4-BE49-F238E27FC236}">
                    <a16:creationId xmlns:a16="http://schemas.microsoft.com/office/drawing/2014/main" id="{7AF12FEF-90D1-CC81-544B-ADC398CA7F1D}"/>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A38551D-168A-C77C-F6A0-C8E4F8DDC00F}"/>
                  </a:ext>
                </a:extLst>
              </p:cNvPr>
              <p:cNvSpPr>
                <a:spLocks noGrp="1"/>
              </p:cNvSpPr>
              <p:nvPr>
                <p:ph idx="1"/>
              </p:nvPr>
            </p:nvSpPr>
            <p:spPr>
              <a:xfrm>
                <a:off x="838199" y="1825625"/>
                <a:ext cx="10716491" cy="4351338"/>
              </a:xfrm>
            </p:spPr>
            <p:txBody>
              <a:bodyPr>
                <a:normAutofit fontScale="92500"/>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1</m:t>
                            </m:r>
                          </m:sub>
                        </m:sSub>
                      </m:num>
                      <m:den>
                        <m:r>
                          <a:rPr lang="en-US" i="1">
                            <a:latin typeface="Cambria Math" panose="02040503050406030204" pitchFamily="18" charset="0"/>
                          </a:rPr>
                          <m:t>𝑃</m:t>
                        </m:r>
                      </m:den>
                    </m:f>
                  </m:oMath>
                </a14:m>
                <a:endParaRPr lang="en-US" dirty="0"/>
              </a:p>
              <a:p>
                <a:pPr lvl="1"/>
                <a:r>
                  <a:rPr lang="en-US" dirty="0"/>
                  <a:t>Because of the Work Law</a:t>
                </a:r>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 finite number of processors can’t outperform an infinite number (“Span Law”)</a:t>
                </a:r>
              </a:p>
              <a:p>
                <a:r>
                  <a:rPr lang="en-US" dirty="0"/>
                  <a:t>Considering both of these, we can characterize the best-case scenario for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num>
                          <m:den>
                            <m:r>
                              <a:rPr lang="en-US" b="0" i="1" smtClean="0">
                                <a:latin typeface="Cambria Math" panose="02040503050406030204" pitchFamily="18" charset="0"/>
                              </a:rPr>
                              <m:t>𝑃</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𝑃</m:t>
                    </m:r>
                  </m:oMath>
                </a14:m>
                <a:r>
                  <a:rPr lang="en-US" dirty="0"/>
                  <a:t> dominates for small </a:t>
                </a:r>
                <a14:m>
                  <m:oMath xmlns:m="http://schemas.openxmlformats.org/officeDocument/2006/math">
                    <m:r>
                      <a:rPr lang="en-US" b="0" i="1" smtClean="0">
                        <a:latin typeface="Cambria Math" panose="02040503050406030204" pitchFamily="18" charset="0"/>
                      </a:rPr>
                      <m:t>𝑃</m:t>
                    </m:r>
                  </m:oMath>
                </a14:m>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dominates for large </a:t>
                </a:r>
                <a14:m>
                  <m:oMath xmlns:m="http://schemas.openxmlformats.org/officeDocument/2006/math">
                    <m:r>
                      <a:rPr lang="en-US" b="0" i="1" smtClean="0">
                        <a:latin typeface="Cambria Math" panose="02040503050406030204" pitchFamily="18" charset="0"/>
                      </a:rPr>
                      <m:t>𝑃</m:t>
                    </m:r>
                  </m:oMath>
                </a14:m>
                <a:endParaRPr lang="en-US" dirty="0"/>
              </a:p>
              <a:p>
                <a:r>
                  <a:rPr lang="en-US" dirty="0" err="1"/>
                  <a:t>ForkJoin</a:t>
                </a:r>
                <a:r>
                  <a:rPr lang="en-US" dirty="0"/>
                  <a:t> Framework gives an expected time guarantee of asymptotically optimal!</a:t>
                </a:r>
              </a:p>
            </p:txBody>
          </p:sp>
        </mc:Choice>
        <mc:Fallback xmlns="">
          <p:sp>
            <p:nvSpPr>
              <p:cNvPr id="3" name="Content Placeholder 2">
                <a:extLst>
                  <a:ext uri="{FF2B5EF4-FFF2-40B4-BE49-F238E27FC236}">
                    <a16:creationId xmlns:a16="http://schemas.microsoft.com/office/drawing/2014/main" id="{4A38551D-168A-C77C-F6A0-C8E4F8DDC00F}"/>
                  </a:ext>
                </a:extLst>
              </p:cNvPr>
              <p:cNvSpPr>
                <a:spLocks noGrp="1" noRot="1" noChangeAspect="1" noMove="1" noResize="1" noEditPoints="1" noAdjustHandles="1" noChangeArrowheads="1" noChangeShapeType="1" noTextEdit="1"/>
              </p:cNvSpPr>
              <p:nvPr>
                <p:ph idx="1"/>
              </p:nvPr>
            </p:nvSpPr>
            <p:spPr>
              <a:xfrm>
                <a:off x="838199" y="1825625"/>
                <a:ext cx="10716491" cy="4351338"/>
              </a:xfrm>
              <a:blipFill>
                <a:blip r:embed="rId3"/>
                <a:stretch>
                  <a:fillRect l="-853" t="-140"/>
                </a:stretch>
              </a:blipFill>
            </p:spPr>
            <p:txBody>
              <a:bodyPr/>
              <a:lstStyle/>
              <a:p>
                <a:r>
                  <a:rPr lang="en-US">
                    <a:noFill/>
                  </a:rPr>
                  <a:t> </a:t>
                </a:r>
              </a:p>
            </p:txBody>
          </p:sp>
        </mc:Fallback>
      </mc:AlternateContent>
    </p:spTree>
    <p:extLst>
      <p:ext uri="{BB962C8B-B14F-4D97-AF65-F5344CB8AC3E}">
        <p14:creationId xmlns:p14="http://schemas.microsoft.com/office/powerpoint/2010/main" val="1757298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E60E-9FAA-FB1E-2D2A-5801C73C06A4}"/>
              </a:ext>
            </a:extLst>
          </p:cNvPr>
          <p:cNvSpPr>
            <a:spLocks noGrp="1"/>
          </p:cNvSpPr>
          <p:nvPr>
            <p:ph type="title"/>
          </p:nvPr>
        </p:nvSpPr>
        <p:spPr/>
        <p:txBody>
          <a:bodyPr/>
          <a:lstStyle/>
          <a:p>
            <a:r>
              <a:rPr lang="en-US" dirty="0"/>
              <a:t>And now for some bad news…</a:t>
            </a:r>
          </a:p>
        </p:txBody>
      </p:sp>
      <p:sp>
        <p:nvSpPr>
          <p:cNvPr id="3" name="Content Placeholder 2">
            <a:extLst>
              <a:ext uri="{FF2B5EF4-FFF2-40B4-BE49-F238E27FC236}">
                <a16:creationId xmlns:a16="http://schemas.microsoft.com/office/drawing/2014/main" id="{8F1F6383-E677-A6FE-5FC3-44D17C211A36}"/>
              </a:ext>
            </a:extLst>
          </p:cNvPr>
          <p:cNvSpPr>
            <a:spLocks noGrp="1"/>
          </p:cNvSpPr>
          <p:nvPr>
            <p:ph idx="1"/>
          </p:nvPr>
        </p:nvSpPr>
        <p:spPr/>
        <p:txBody>
          <a:bodyPr/>
          <a:lstStyle/>
          <a:p>
            <a:r>
              <a:rPr lang="en-US" dirty="0"/>
              <a:t>In practice it’s common for your program to have:</a:t>
            </a:r>
          </a:p>
          <a:p>
            <a:pPr lvl="1"/>
            <a:r>
              <a:rPr lang="en-US" dirty="0"/>
              <a:t>Parts that parallelize well</a:t>
            </a:r>
          </a:p>
          <a:p>
            <a:pPr lvl="2"/>
            <a:r>
              <a:rPr lang="en-US" dirty="0"/>
              <a:t>Maps/reduces/filters over arrays and other data structures</a:t>
            </a:r>
          </a:p>
          <a:p>
            <a:pPr lvl="2"/>
            <a:r>
              <a:rPr lang="en-US" dirty="0"/>
              <a:t>Anything </a:t>
            </a:r>
            <a:r>
              <a:rPr lang="en-US" dirty="0" err="1"/>
              <a:t>ForkJoin</a:t>
            </a:r>
            <a:r>
              <a:rPr lang="en-US" dirty="0"/>
              <a:t>!</a:t>
            </a:r>
          </a:p>
          <a:p>
            <a:pPr lvl="2"/>
            <a:r>
              <a:rPr lang="en-US" dirty="0"/>
              <a:t>Tasks that don’t need to access a shared data structure</a:t>
            </a:r>
          </a:p>
          <a:p>
            <a:pPr lvl="1"/>
            <a:r>
              <a:rPr lang="en-US" dirty="0"/>
              <a:t>Parts that don’t parallelize at all</a:t>
            </a:r>
          </a:p>
          <a:p>
            <a:pPr lvl="2"/>
            <a:r>
              <a:rPr lang="en-US" dirty="0"/>
              <a:t>Reading a linked list, getting input, computations where each step needs the results of previous step, concurrency concerns forcing mutual exclusion</a:t>
            </a:r>
          </a:p>
          <a:p>
            <a:r>
              <a:rPr lang="en-US" dirty="0"/>
              <a:t>These unparallelizable parts can turn out to be a big bottleneck</a:t>
            </a:r>
          </a:p>
          <a:p>
            <a:endParaRPr lang="en-US" dirty="0"/>
          </a:p>
        </p:txBody>
      </p:sp>
    </p:spTree>
    <p:extLst>
      <p:ext uri="{BB962C8B-B14F-4D97-AF65-F5344CB8AC3E}">
        <p14:creationId xmlns:p14="http://schemas.microsoft.com/office/powerpoint/2010/main" val="3617113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78A1-86D0-CD98-7710-27D3533E37AC}"/>
              </a:ext>
            </a:extLst>
          </p:cNvPr>
          <p:cNvSpPr>
            <a:spLocks noGrp="1"/>
          </p:cNvSpPr>
          <p:nvPr>
            <p:ph type="title"/>
          </p:nvPr>
        </p:nvSpPr>
        <p:spPr/>
        <p:txBody>
          <a:bodyPr/>
          <a:lstStyle/>
          <a:p>
            <a:r>
              <a:rPr lang="en-US" dirty="0"/>
              <a:t>Amdahl’s Law (mostly bad news)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E0D644-C123-0F87-AD6F-034D0CE5E4D6}"/>
                  </a:ext>
                </a:extLst>
              </p:cNvPr>
              <p:cNvSpPr>
                <a:spLocks noGrp="1"/>
              </p:cNvSpPr>
              <p:nvPr>
                <p:ph idx="1"/>
              </p:nvPr>
            </p:nvSpPr>
            <p:spPr/>
            <p:txBody>
              <a:bodyPr>
                <a:normAutofit fontScale="92500" lnSpcReduction="20000"/>
              </a:bodyPr>
              <a:lstStyle/>
              <a:p>
                <a:r>
                  <a:rPr lang="en-US" dirty="0"/>
                  <a:t>Suppose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=1</m:t>
                    </m:r>
                  </m:oMath>
                </a14:m>
                <a:endParaRPr lang="en-US" dirty="0"/>
              </a:p>
              <a:p>
                <a:pPr lvl="1"/>
                <a:r>
                  <a:rPr lang="en-US" dirty="0"/>
                  <a:t>Work for the entire program is </a:t>
                </a:r>
                <a14:m>
                  <m:oMath xmlns:m="http://schemas.openxmlformats.org/officeDocument/2006/math">
                    <m:r>
                      <a:rPr lang="en-US" b="0" i="1" smtClean="0">
                        <a:latin typeface="Cambria Math" panose="02040503050406030204" pitchFamily="18" charset="0"/>
                      </a:rPr>
                      <m:t>1</m:t>
                    </m:r>
                  </m:oMath>
                </a14:m>
                <a:endParaRPr lang="en-US" dirty="0"/>
              </a:p>
              <a:p>
                <a:r>
                  <a:rPr lang="en-US" dirty="0"/>
                  <a:t>Let </a:t>
                </a:r>
                <a14:m>
                  <m:oMath xmlns:m="http://schemas.openxmlformats.org/officeDocument/2006/math">
                    <m:r>
                      <a:rPr lang="en-US" b="0" i="1" smtClean="0">
                        <a:latin typeface="Cambria Math" panose="02040503050406030204" pitchFamily="18" charset="0"/>
                      </a:rPr>
                      <m:t>𝑆</m:t>
                    </m:r>
                  </m:oMath>
                </a14:m>
                <a:r>
                  <a:rPr lang="en-US" dirty="0"/>
                  <a:t> be the proportion of the program that cannot be parallelized</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𝑆</m:t>
                        </m:r>
                      </m:e>
                    </m:d>
                    <m:r>
                      <a:rPr lang="en-US" b="0" i="1" smtClean="0">
                        <a:latin typeface="Cambria Math" panose="02040503050406030204" pitchFamily="18" charset="0"/>
                      </a:rPr>
                      <m:t>=1</m:t>
                    </m:r>
                  </m:oMath>
                </a14:m>
                <a:endParaRPr lang="en-US" dirty="0"/>
              </a:p>
              <a:p>
                <a:r>
                  <a:rPr lang="en-US" dirty="0"/>
                  <a:t>Suppose we get perfect linear speedup on the parallel portion</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oMath>
                </a14:m>
                <a:endParaRPr lang="en-US" dirty="0"/>
              </a:p>
              <a:p>
                <a:r>
                  <a:rPr lang="en-US" dirty="0"/>
                  <a:t>For the entire program, the speedup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den>
                    </m:f>
                  </m:oMath>
                </a14:m>
                <a:endParaRPr lang="en-US" dirty="0"/>
              </a:p>
              <a:p>
                <a:r>
                  <a:rPr lang="en-US" dirty="0"/>
                  <a:t>The parallelism (infinite processors)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den>
                    </m:f>
                  </m:oMath>
                </a14:m>
                <a:endParaRPr lang="en-US" dirty="0"/>
              </a:p>
            </p:txBody>
          </p:sp>
        </mc:Choice>
        <mc:Fallback xmlns="">
          <p:sp>
            <p:nvSpPr>
              <p:cNvPr id="3" name="Content Placeholder 2">
                <a:extLst>
                  <a:ext uri="{FF2B5EF4-FFF2-40B4-BE49-F238E27FC236}">
                    <a16:creationId xmlns:a16="http://schemas.microsoft.com/office/drawing/2014/main" id="{DEE0D644-C123-0F87-AD6F-034D0CE5E4D6}"/>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Tree>
    <p:extLst>
      <p:ext uri="{BB962C8B-B14F-4D97-AF65-F5344CB8AC3E}">
        <p14:creationId xmlns:p14="http://schemas.microsoft.com/office/powerpoint/2010/main" val="2252929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3244D-7D59-FA10-AB49-89476D28C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9932C-7C49-4CAC-3E9A-B560AE8F1D0F}"/>
              </a:ext>
            </a:extLst>
          </p:cNvPr>
          <p:cNvSpPr>
            <a:spLocks noGrp="1"/>
          </p:cNvSpPr>
          <p:nvPr>
            <p:ph type="title"/>
          </p:nvPr>
        </p:nvSpPr>
        <p:spPr/>
        <p:txBody>
          <a:bodyPr/>
          <a:lstStyle/>
          <a:p>
            <a:r>
              <a:rPr lang="en-US" dirty="0"/>
              <a:t>Amdahl’s Law Example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F73636A-4F8D-B2F2-78FA-C3ACD23FA4C7}"/>
                  </a:ext>
                </a:extLst>
              </p:cNvPr>
              <p:cNvSpPr>
                <a:spLocks noGrp="1"/>
              </p:cNvSpPr>
              <p:nvPr>
                <p:ph idx="1"/>
              </p:nvPr>
            </p:nvSpPr>
            <p:spPr/>
            <p:txBody>
              <a:bodyPr>
                <a:normAutofit fontScale="77500" lnSpcReduction="20000"/>
              </a:bodyPr>
              <a:lstStyle/>
              <a:p>
                <a:r>
                  <a:rPr lang="en-US" dirty="0"/>
                  <a:t>Suppose 2/3 of your program is parallelizable, but 1/3 is not.</a:t>
                </a:r>
              </a:p>
              <a:p>
                <a:pPr lvl="1"/>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a14:m>
                <a:endParaRPr lang="en-US" dirty="0"/>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2</m:t>
                        </m:r>
                      </m:den>
                    </m:f>
                    <m:r>
                      <a:rPr lang="en-US" b="0" i="1" smtClean="0">
                        <a:latin typeface="Cambria Math" panose="02040503050406030204" pitchFamily="18" charset="0"/>
                      </a:rPr>
                      <m:t>≈67</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≈55</m:t>
                    </m:r>
                  </m:oMath>
                </a14:m>
                <a:endParaRPr lang="en-US" b="0"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≈44</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≈39</m:t>
                    </m:r>
                  </m:oMath>
                </a14:m>
                <a:endParaRPr lang="en-US" dirty="0"/>
              </a:p>
              <a:p>
                <a:pPr lvl="1"/>
                <a:endParaRPr lang="en-US" dirty="0"/>
              </a:p>
              <a:p>
                <a:pPr marL="457200" lvl="1" indent="0">
                  <a:buNone/>
                </a:pPr>
                <a:endParaRPr lang="en-US" dirty="0"/>
              </a:p>
              <a:p>
                <a:pPr lvl="1"/>
                <a:endParaRPr lang="en-US" dirty="0"/>
              </a:p>
            </p:txBody>
          </p:sp>
        </mc:Choice>
        <mc:Fallback>
          <p:sp>
            <p:nvSpPr>
              <p:cNvPr id="3" name="Content Placeholder 2">
                <a:extLst>
                  <a:ext uri="{FF2B5EF4-FFF2-40B4-BE49-F238E27FC236}">
                    <a16:creationId xmlns:a16="http://schemas.microsoft.com/office/drawing/2014/main" id="{7F73636A-4F8D-B2F2-78FA-C3ACD23FA4C7}"/>
                  </a:ext>
                </a:extLst>
              </p:cNvPr>
              <p:cNvSpPr>
                <a:spLocks noGrp="1" noRot="1" noChangeAspect="1" noMove="1" noResize="1" noEditPoints="1" noAdjustHandles="1" noChangeArrowheads="1" noChangeShapeType="1" noTextEdit="1"/>
              </p:cNvSpPr>
              <p:nvPr>
                <p:ph idx="1"/>
              </p:nvPr>
            </p:nvSpPr>
            <p:spPr>
              <a:blipFill>
                <a:blip r:embed="rId3"/>
                <a:stretch>
                  <a:fillRect l="-696" t="-280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277E6017-D952-F309-7893-49614FDC6CC1}"/>
              </a:ext>
            </a:extLst>
          </p:cNvPr>
          <p:cNvSpPr txBox="1"/>
          <p:nvPr/>
        </p:nvSpPr>
        <p:spPr>
          <a:xfrm>
            <a:off x="4750904" y="2570133"/>
            <a:ext cx="7053170" cy="3170099"/>
          </a:xfrm>
          <a:prstGeom prst="rect">
            <a:avLst/>
          </a:prstGeom>
          <a:noFill/>
          <a:ln>
            <a:solidFill>
              <a:srgbClr val="0070C0"/>
            </a:solidFill>
          </a:ln>
        </p:spPr>
        <p:txBody>
          <a:bodyPr wrap="square" rtlCol="0">
            <a:spAutoFit/>
          </a:bodyPr>
          <a:lstStyle/>
          <a:p>
            <a:r>
              <a:rPr lang="en-US" sz="2000" dirty="0">
                <a:solidFill>
                  <a:srgbClr val="0070C0"/>
                </a:solidFill>
              </a:rPr>
              <a:t>Notice:</a:t>
            </a:r>
          </a:p>
          <a:p>
            <a:pPr marL="285750" indent="-285750">
              <a:buFont typeface="Arial" panose="020B0604020202020204" pitchFamily="34" charset="0"/>
              <a:buChar char="•"/>
            </a:pPr>
            <a:r>
              <a:rPr lang="en-US" sz="2000" dirty="0">
                <a:solidFill>
                  <a:srgbClr val="0070C0"/>
                </a:solidFill>
              </a:rPr>
              <a:t>We got a lot of speedup with the second processor (23%)</a:t>
            </a:r>
          </a:p>
          <a:p>
            <a:pPr marL="285750" indent="-285750">
              <a:buFont typeface="Arial" panose="020B0604020202020204" pitchFamily="34" charset="0"/>
              <a:buChar char="•"/>
            </a:pPr>
            <a:r>
              <a:rPr lang="en-US" sz="2000" dirty="0">
                <a:solidFill>
                  <a:srgbClr val="0070C0"/>
                </a:solidFill>
              </a:rPr>
              <a:t>Adding a third processor only gave half as much speedup (12%)</a:t>
            </a:r>
          </a:p>
          <a:p>
            <a:pPr marL="285750" indent="-285750">
              <a:buFont typeface="Arial" panose="020B0604020202020204" pitchFamily="34" charset="0"/>
              <a:buChar char="•"/>
            </a:pPr>
            <a:r>
              <a:rPr lang="en-US" sz="2000" dirty="0">
                <a:solidFill>
                  <a:srgbClr val="0070C0"/>
                </a:solidFill>
              </a:rPr>
              <a:t>After going up to 6 processors, we still only got 11% speedup</a:t>
            </a:r>
          </a:p>
          <a:p>
            <a:pPr marL="285750" indent="-285750">
              <a:buFont typeface="Arial" panose="020B0604020202020204" pitchFamily="34" charset="0"/>
              <a:buChar char="•"/>
            </a:pPr>
            <a:r>
              <a:rPr lang="en-US" sz="2000" dirty="0">
                <a:solidFill>
                  <a:srgbClr val="0070C0"/>
                </a:solidFill>
              </a:rPr>
              <a:t>No matter how many processors we add, we will never get more 11% additional improvement </a:t>
            </a:r>
          </a:p>
          <a:p>
            <a:pPr marL="285750" indent="-285750">
              <a:buFont typeface="Arial" panose="020B0604020202020204" pitchFamily="34" charset="0"/>
              <a:buChar char="•"/>
            </a:pPr>
            <a:endParaRPr lang="en-US" sz="2000" dirty="0">
              <a:solidFill>
                <a:srgbClr val="0070C0"/>
              </a:solidFill>
            </a:endParaRPr>
          </a:p>
          <a:p>
            <a:r>
              <a:rPr lang="en-US" sz="2000" dirty="0">
                <a:solidFill>
                  <a:srgbClr val="0070C0"/>
                </a:solidFill>
              </a:rPr>
              <a:t>Conclusion:</a:t>
            </a:r>
          </a:p>
          <a:p>
            <a:r>
              <a:rPr lang="en-US" sz="2000" dirty="0">
                <a:solidFill>
                  <a:srgbClr val="0070C0"/>
                </a:solidFill>
              </a:rPr>
              <a:t>When a portion of our code is sequential, the improvement gained from more and more processors diminishes very quickly.</a:t>
            </a:r>
          </a:p>
        </p:txBody>
      </p:sp>
    </p:spTree>
    <p:extLst>
      <p:ext uri="{BB962C8B-B14F-4D97-AF65-F5344CB8AC3E}">
        <p14:creationId xmlns:p14="http://schemas.microsoft.com/office/powerpoint/2010/main" val="138218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ED13-22A1-8328-2908-CCDB1D5CC9B6}"/>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4F0910F9-037F-8B63-FA98-ED21F813EFEA}"/>
              </a:ext>
            </a:extLst>
          </p:cNvPr>
          <p:cNvSpPr>
            <a:spLocks noGrp="1"/>
          </p:cNvSpPr>
          <p:nvPr>
            <p:ph idx="1"/>
          </p:nvPr>
        </p:nvSpPr>
        <p:spPr/>
        <p:txBody>
          <a:bodyPr/>
          <a:lstStyle/>
          <a:p>
            <a:r>
              <a:rPr lang="en-US" dirty="0"/>
              <a:t>Occurs when two or more threads are mutually blocking each other</a:t>
            </a:r>
          </a:p>
          <a:p>
            <a:r>
              <a:rPr lang="en-US" dirty="0"/>
              <a:t>T1 is blocked by T2, which is blocked by T3, …, Tn is blocked by T1</a:t>
            </a:r>
          </a:p>
          <a:p>
            <a:pPr lvl="1"/>
            <a:r>
              <a:rPr lang="en-US" dirty="0"/>
              <a:t>A cycle of blocking</a:t>
            </a:r>
          </a:p>
          <a:p>
            <a:pPr lvl="1"/>
            <a:endParaRPr lang="en-US" dirty="0"/>
          </a:p>
          <a:p>
            <a:r>
              <a:rPr lang="en-US" dirty="0"/>
              <a:t>Three requirements for deadlock:</a:t>
            </a:r>
          </a:p>
          <a:p>
            <a:pPr lvl="1"/>
            <a:r>
              <a:rPr lang="en-US" dirty="0"/>
              <a:t>Multiple threads each need to acquire </a:t>
            </a:r>
            <a:r>
              <a:rPr lang="en-US" b="1" dirty="0"/>
              <a:t>multiple locks</a:t>
            </a:r>
          </a:p>
          <a:p>
            <a:pPr lvl="1"/>
            <a:r>
              <a:rPr lang="en-US" dirty="0"/>
              <a:t>The locks need to be </a:t>
            </a:r>
            <a:r>
              <a:rPr lang="en-US" b="1" dirty="0"/>
              <a:t>held at the same time </a:t>
            </a:r>
            <a:r>
              <a:rPr lang="en-US" dirty="0"/>
              <a:t>by the threads</a:t>
            </a:r>
          </a:p>
          <a:p>
            <a:pPr lvl="1"/>
            <a:r>
              <a:rPr lang="en-US" dirty="0"/>
              <a:t>The locks may be </a:t>
            </a:r>
            <a:r>
              <a:rPr lang="en-US" b="1" dirty="0"/>
              <a:t>acquired in multiple orders</a:t>
            </a:r>
          </a:p>
        </p:txBody>
      </p:sp>
    </p:spTree>
    <p:extLst>
      <p:ext uri="{BB962C8B-B14F-4D97-AF65-F5344CB8AC3E}">
        <p14:creationId xmlns:p14="http://schemas.microsoft.com/office/powerpoint/2010/main" val="414271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7974-D505-A2FD-DE8F-A9332C2C153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C5B8B481-89BA-BA32-E141-45D4DF79F48A}"/>
              </a:ext>
            </a:extLst>
          </p:cNvPr>
          <p:cNvSpPr>
            <a:spLocks noGrp="1"/>
          </p:cNvSpPr>
          <p:nvPr>
            <p:ph idx="1"/>
          </p:nvPr>
        </p:nvSpPr>
        <p:spPr/>
        <p:txBody>
          <a:bodyPr/>
          <a:lstStyle/>
          <a:p>
            <a:r>
              <a:rPr lang="en-US" dirty="0"/>
              <a:t>Even with many </a:t>
            </a:r>
            <a:r>
              <a:rPr lang="en-US" i="1" dirty="0" err="1"/>
              <a:t>many</a:t>
            </a:r>
            <a:r>
              <a:rPr lang="en-US" dirty="0"/>
              <a:t> processors the sequential part of your program becomes a bottleneck</a:t>
            </a:r>
          </a:p>
          <a:p>
            <a:r>
              <a:rPr lang="en-US" dirty="0"/>
              <a:t>Parallelizable code requires skill and insight from the developer to recognize where parallelism is possible, and how to do it well.</a:t>
            </a:r>
          </a:p>
        </p:txBody>
      </p:sp>
    </p:spTree>
    <p:extLst>
      <p:ext uri="{BB962C8B-B14F-4D97-AF65-F5344CB8AC3E}">
        <p14:creationId xmlns:p14="http://schemas.microsoft.com/office/powerpoint/2010/main" val="1839093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8F22-9A08-0993-D878-46864D92F1FB}"/>
              </a:ext>
            </a:extLst>
          </p:cNvPr>
          <p:cNvSpPr>
            <a:spLocks noGrp="1"/>
          </p:cNvSpPr>
          <p:nvPr>
            <p:ph type="title"/>
          </p:nvPr>
        </p:nvSpPr>
        <p:spPr/>
        <p:txBody>
          <a:bodyPr/>
          <a:lstStyle/>
          <a:p>
            <a:r>
              <a:rPr lang="en-US" dirty="0"/>
              <a:t>Parallel Code Conventional Wisdom</a:t>
            </a:r>
          </a:p>
        </p:txBody>
      </p:sp>
      <p:sp>
        <p:nvSpPr>
          <p:cNvPr id="3" name="Content Placeholder 2">
            <a:extLst>
              <a:ext uri="{FF2B5EF4-FFF2-40B4-BE49-F238E27FC236}">
                <a16:creationId xmlns:a16="http://schemas.microsoft.com/office/drawing/2014/main" id="{38032497-4370-4006-0BE4-92CEAB21A8F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14448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252C1-CD3E-29E8-5215-FE5C0E07CA22}"/>
              </a:ext>
            </a:extLst>
          </p:cNvPr>
          <p:cNvSpPr>
            <a:spLocks noGrp="1"/>
          </p:cNvSpPr>
          <p:nvPr>
            <p:ph type="title"/>
          </p:nvPr>
        </p:nvSpPr>
        <p:spPr/>
        <p:txBody>
          <a:bodyPr/>
          <a:lstStyle/>
          <a:p>
            <a:r>
              <a:rPr lang="en-US" dirty="0"/>
              <a:t>Reasons to Use Parallelism</a:t>
            </a:r>
          </a:p>
        </p:txBody>
      </p:sp>
      <p:sp>
        <p:nvSpPr>
          <p:cNvPr id="3" name="Content Placeholder 2">
            <a:extLst>
              <a:ext uri="{FF2B5EF4-FFF2-40B4-BE49-F238E27FC236}">
                <a16:creationId xmlns:a16="http://schemas.microsoft.com/office/drawing/2014/main" id="{DCE331E2-E08A-5144-2D84-B5041D4C0090}"/>
              </a:ext>
            </a:extLst>
          </p:cNvPr>
          <p:cNvSpPr>
            <a:spLocks noGrp="1"/>
          </p:cNvSpPr>
          <p:nvPr>
            <p:ph idx="1"/>
          </p:nvPr>
        </p:nvSpPr>
        <p:spPr/>
        <p:txBody>
          <a:bodyPr/>
          <a:lstStyle/>
          <a:p>
            <a:r>
              <a:rPr lang="en-US" dirty="0"/>
              <a:t>Code Responsiveness:</a:t>
            </a:r>
          </a:p>
          <a:p>
            <a:pPr lvl="1"/>
            <a:r>
              <a:rPr lang="en-US" dirty="0"/>
              <a:t>While doing an expensive computation, you don’t what your interface to freeze</a:t>
            </a:r>
          </a:p>
          <a:p>
            <a:r>
              <a:rPr lang="en-US" dirty="0"/>
              <a:t>Processor Utilization:</a:t>
            </a:r>
          </a:p>
          <a:p>
            <a:pPr lvl="1"/>
            <a:r>
              <a:rPr lang="en-US" dirty="0"/>
              <a:t>If one thread is waiting on a deep-hierarchy memory access you can still use that processor time</a:t>
            </a:r>
          </a:p>
          <a:p>
            <a:r>
              <a:rPr lang="en-US" dirty="0"/>
              <a:t>Failure Isolation:</a:t>
            </a:r>
          </a:p>
          <a:p>
            <a:pPr lvl="1"/>
            <a:r>
              <a:rPr lang="en-US" dirty="0"/>
              <a:t>If one portion of your code fails, it will only crash that one portion.</a:t>
            </a:r>
          </a:p>
        </p:txBody>
      </p:sp>
    </p:spTree>
    <p:extLst>
      <p:ext uri="{BB962C8B-B14F-4D97-AF65-F5344CB8AC3E}">
        <p14:creationId xmlns:p14="http://schemas.microsoft.com/office/powerpoint/2010/main" val="3104089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F9FC-FCC2-7595-4DA6-972C382C3A6F}"/>
              </a:ext>
            </a:extLst>
          </p:cNvPr>
          <p:cNvSpPr>
            <a:spLocks noGrp="1"/>
          </p:cNvSpPr>
          <p:nvPr>
            <p:ph type="title"/>
          </p:nvPr>
        </p:nvSpPr>
        <p:spPr/>
        <p:txBody>
          <a:bodyPr/>
          <a:lstStyle/>
          <a:p>
            <a:r>
              <a:rPr lang="en-US" dirty="0"/>
              <a:t>Memory Categories</a:t>
            </a:r>
          </a:p>
        </p:txBody>
      </p:sp>
      <p:sp>
        <p:nvSpPr>
          <p:cNvPr id="3" name="Content Placeholder 2">
            <a:extLst>
              <a:ext uri="{FF2B5EF4-FFF2-40B4-BE49-F238E27FC236}">
                <a16:creationId xmlns:a16="http://schemas.microsoft.com/office/drawing/2014/main" id="{754EF2E3-1391-65DE-BDE7-03579C50B3AD}"/>
              </a:ext>
            </a:extLst>
          </p:cNvPr>
          <p:cNvSpPr>
            <a:spLocks noGrp="1"/>
          </p:cNvSpPr>
          <p:nvPr>
            <p:ph idx="1"/>
          </p:nvPr>
        </p:nvSpPr>
        <p:spPr/>
        <p:txBody>
          <a:bodyPr/>
          <a:lstStyle/>
          <a:p>
            <a:pPr marL="0" indent="0">
              <a:buNone/>
            </a:pPr>
            <a:r>
              <a:rPr lang="en-US" dirty="0"/>
              <a:t>All memory must fit one of three categories:</a:t>
            </a:r>
          </a:p>
          <a:p>
            <a:pPr marL="514350" indent="-514350">
              <a:buFont typeface="+mj-lt"/>
              <a:buAutoNum type="arabicPeriod"/>
            </a:pPr>
            <a:r>
              <a:rPr lang="en-US" dirty="0"/>
              <a:t>Thread Local: Each thread has its own copy</a:t>
            </a:r>
          </a:p>
          <a:p>
            <a:pPr marL="514350" indent="-514350">
              <a:buFont typeface="+mj-lt"/>
              <a:buAutoNum type="arabicPeriod"/>
            </a:pPr>
            <a:r>
              <a:rPr lang="en-US" dirty="0"/>
              <a:t>Shared and Immutable: There is just one copy, but nothing will ever write to it</a:t>
            </a:r>
          </a:p>
          <a:p>
            <a:pPr marL="514350" indent="-514350">
              <a:buFont typeface="+mj-lt"/>
              <a:buAutoNum type="arabicPeriod"/>
            </a:pPr>
            <a:r>
              <a:rPr lang="en-US" dirty="0"/>
              <a:t>Shared and Mutable: There is just one copy, it may change</a:t>
            </a:r>
          </a:p>
          <a:p>
            <a:pPr lvl="1"/>
            <a:r>
              <a:rPr lang="en-US" dirty="0">
                <a:solidFill>
                  <a:srgbClr val="FF0000"/>
                </a:solidFill>
              </a:rPr>
              <a:t>Requires Synchronization!</a:t>
            </a:r>
          </a:p>
        </p:txBody>
      </p:sp>
    </p:spTree>
    <p:extLst>
      <p:ext uri="{BB962C8B-B14F-4D97-AF65-F5344CB8AC3E}">
        <p14:creationId xmlns:p14="http://schemas.microsoft.com/office/powerpoint/2010/main" val="3791496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891D-8375-FE99-21C6-EBE114E1584A}"/>
              </a:ext>
            </a:extLst>
          </p:cNvPr>
          <p:cNvSpPr>
            <a:spLocks noGrp="1"/>
          </p:cNvSpPr>
          <p:nvPr>
            <p:ph type="title"/>
          </p:nvPr>
        </p:nvSpPr>
        <p:spPr/>
        <p:txBody>
          <a:bodyPr/>
          <a:lstStyle/>
          <a:p>
            <a:r>
              <a:rPr lang="en-US" dirty="0"/>
              <a:t>Thread Local Memory</a:t>
            </a:r>
          </a:p>
        </p:txBody>
      </p:sp>
      <p:sp>
        <p:nvSpPr>
          <p:cNvPr id="3" name="Content Placeholder 2">
            <a:extLst>
              <a:ext uri="{FF2B5EF4-FFF2-40B4-BE49-F238E27FC236}">
                <a16:creationId xmlns:a16="http://schemas.microsoft.com/office/drawing/2014/main" id="{D4715F66-6709-670F-93F3-2247BD9C7F2E}"/>
              </a:ext>
            </a:extLst>
          </p:cNvPr>
          <p:cNvSpPr>
            <a:spLocks noGrp="1"/>
          </p:cNvSpPr>
          <p:nvPr>
            <p:ph idx="1"/>
          </p:nvPr>
        </p:nvSpPr>
        <p:spPr/>
        <p:txBody>
          <a:bodyPr/>
          <a:lstStyle/>
          <a:p>
            <a:r>
              <a:rPr lang="en-US" dirty="0"/>
              <a:t>Whenever possible, avoid sharing resources</a:t>
            </a:r>
          </a:p>
          <a:p>
            <a:r>
              <a:rPr lang="en-US" dirty="0"/>
              <a:t>Dodges all race conditions, since no other threads can touch it!</a:t>
            </a:r>
          </a:p>
          <a:p>
            <a:pPr lvl="1"/>
            <a:r>
              <a:rPr lang="en-US" dirty="0"/>
              <a:t>No synchronization necessary!</a:t>
            </a:r>
          </a:p>
          <a:p>
            <a:r>
              <a:rPr lang="en-US" dirty="0"/>
              <a:t>Use whenever threads do not need to communicate using the resource</a:t>
            </a:r>
          </a:p>
          <a:p>
            <a:pPr lvl="1"/>
            <a:r>
              <a:rPr lang="en-US" dirty="0"/>
              <a:t>E.g., each thread should have its own Random object</a:t>
            </a:r>
          </a:p>
          <a:p>
            <a:r>
              <a:rPr lang="en-US" dirty="0"/>
              <a:t>In most cases, most objects should be in this category</a:t>
            </a:r>
          </a:p>
        </p:txBody>
      </p:sp>
    </p:spTree>
    <p:extLst>
      <p:ext uri="{BB962C8B-B14F-4D97-AF65-F5344CB8AC3E}">
        <p14:creationId xmlns:p14="http://schemas.microsoft.com/office/powerpoint/2010/main" val="1839542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544-9CC0-FB0D-054C-7DA324CACF61}"/>
              </a:ext>
            </a:extLst>
          </p:cNvPr>
          <p:cNvSpPr>
            <a:spLocks noGrp="1"/>
          </p:cNvSpPr>
          <p:nvPr>
            <p:ph type="title"/>
          </p:nvPr>
        </p:nvSpPr>
        <p:spPr/>
        <p:txBody>
          <a:bodyPr/>
          <a:lstStyle/>
          <a:p>
            <a:r>
              <a:rPr lang="en-US" dirty="0"/>
              <a:t>Immutable Objects</a:t>
            </a:r>
          </a:p>
        </p:txBody>
      </p:sp>
      <p:sp>
        <p:nvSpPr>
          <p:cNvPr id="3" name="Content Placeholder 2">
            <a:extLst>
              <a:ext uri="{FF2B5EF4-FFF2-40B4-BE49-F238E27FC236}">
                <a16:creationId xmlns:a16="http://schemas.microsoft.com/office/drawing/2014/main" id="{13290D9C-3674-310D-619B-0737288B397B}"/>
              </a:ext>
            </a:extLst>
          </p:cNvPr>
          <p:cNvSpPr>
            <a:spLocks noGrp="1"/>
          </p:cNvSpPr>
          <p:nvPr>
            <p:ph idx="1"/>
          </p:nvPr>
        </p:nvSpPr>
        <p:spPr/>
        <p:txBody>
          <a:bodyPr/>
          <a:lstStyle/>
          <a:p>
            <a:r>
              <a:rPr lang="en-US" dirty="0"/>
              <a:t>Whenever possible, avoid changing objects</a:t>
            </a:r>
          </a:p>
          <a:p>
            <a:pPr lvl="1"/>
            <a:r>
              <a:rPr lang="en-US" dirty="0"/>
              <a:t>Make new objects instead</a:t>
            </a:r>
          </a:p>
          <a:p>
            <a:r>
              <a:rPr lang="en-US" dirty="0"/>
              <a:t>Parallel reads are not data races</a:t>
            </a:r>
          </a:p>
          <a:p>
            <a:pPr lvl="1"/>
            <a:r>
              <a:rPr lang="en-US" dirty="0"/>
              <a:t>If an object is never written to, no synchronization necessary!</a:t>
            </a:r>
          </a:p>
          <a:p>
            <a:r>
              <a:rPr lang="en-US" dirty="0"/>
              <a:t>Many programmers over-use mutation, minimize it</a:t>
            </a:r>
          </a:p>
        </p:txBody>
      </p:sp>
    </p:spTree>
    <p:extLst>
      <p:ext uri="{BB962C8B-B14F-4D97-AF65-F5344CB8AC3E}">
        <p14:creationId xmlns:p14="http://schemas.microsoft.com/office/powerpoint/2010/main" val="3849426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68A4-910D-48CC-0436-66F2F2FFF9C9}"/>
              </a:ext>
            </a:extLst>
          </p:cNvPr>
          <p:cNvSpPr>
            <a:spLocks noGrp="1"/>
          </p:cNvSpPr>
          <p:nvPr>
            <p:ph type="title"/>
          </p:nvPr>
        </p:nvSpPr>
        <p:spPr/>
        <p:txBody>
          <a:bodyPr/>
          <a:lstStyle/>
          <a:p>
            <a:r>
              <a:rPr lang="en-US" dirty="0"/>
              <a:t>Shared and Mutable Objects</a:t>
            </a:r>
          </a:p>
        </p:txBody>
      </p:sp>
      <p:sp>
        <p:nvSpPr>
          <p:cNvPr id="3" name="Content Placeholder 2">
            <a:extLst>
              <a:ext uri="{FF2B5EF4-FFF2-40B4-BE49-F238E27FC236}">
                <a16:creationId xmlns:a16="http://schemas.microsoft.com/office/drawing/2014/main" id="{FE21BC2D-B37B-2C4D-BE10-5A3797639341}"/>
              </a:ext>
            </a:extLst>
          </p:cNvPr>
          <p:cNvSpPr>
            <a:spLocks noGrp="1"/>
          </p:cNvSpPr>
          <p:nvPr>
            <p:ph idx="1"/>
          </p:nvPr>
        </p:nvSpPr>
        <p:spPr/>
        <p:txBody>
          <a:bodyPr/>
          <a:lstStyle/>
          <a:p>
            <a:r>
              <a:rPr lang="en-US" dirty="0"/>
              <a:t>For everything else, use locks</a:t>
            </a:r>
          </a:p>
          <a:p>
            <a:r>
              <a:rPr lang="en-US" dirty="0"/>
              <a:t>Avoid all data races</a:t>
            </a:r>
          </a:p>
          <a:p>
            <a:pPr lvl="1"/>
            <a:r>
              <a:rPr lang="en-US" dirty="0"/>
              <a:t>Every read and write should be projected with a lock, even if it “seems safe”</a:t>
            </a:r>
          </a:p>
          <a:p>
            <a:pPr lvl="1"/>
            <a:r>
              <a:rPr lang="en-US" dirty="0"/>
              <a:t>Almost every Java/C program with a data race is wrong</a:t>
            </a:r>
          </a:p>
          <a:p>
            <a:r>
              <a:rPr lang="en-US" dirty="0"/>
              <a:t>Even without data races, it still may be incorrect</a:t>
            </a:r>
          </a:p>
          <a:p>
            <a:pPr lvl="1"/>
            <a:r>
              <a:rPr lang="en-US" dirty="0"/>
              <a:t>Watch for bad </a:t>
            </a:r>
            <a:r>
              <a:rPr lang="en-US" dirty="0" err="1"/>
              <a:t>interleavings</a:t>
            </a:r>
            <a:r>
              <a:rPr lang="en-US" dirty="0"/>
              <a:t> as well!</a:t>
            </a:r>
          </a:p>
          <a:p>
            <a:endParaRPr lang="en-US" dirty="0"/>
          </a:p>
        </p:txBody>
      </p:sp>
    </p:spTree>
    <p:extLst>
      <p:ext uri="{BB962C8B-B14F-4D97-AF65-F5344CB8AC3E}">
        <p14:creationId xmlns:p14="http://schemas.microsoft.com/office/powerpoint/2010/main" val="1470352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955C-25A9-B2A3-AFBC-4B1D253E009F}"/>
              </a:ext>
            </a:extLst>
          </p:cNvPr>
          <p:cNvSpPr>
            <a:spLocks noGrp="1"/>
          </p:cNvSpPr>
          <p:nvPr>
            <p:ph type="title"/>
          </p:nvPr>
        </p:nvSpPr>
        <p:spPr/>
        <p:txBody>
          <a:bodyPr/>
          <a:lstStyle/>
          <a:p>
            <a:r>
              <a:rPr lang="en-US" dirty="0"/>
              <a:t>Consistent Locking</a:t>
            </a:r>
          </a:p>
        </p:txBody>
      </p:sp>
      <p:sp>
        <p:nvSpPr>
          <p:cNvPr id="3" name="Content Placeholder 2">
            <a:extLst>
              <a:ext uri="{FF2B5EF4-FFF2-40B4-BE49-F238E27FC236}">
                <a16:creationId xmlns:a16="http://schemas.microsoft.com/office/drawing/2014/main" id="{DDABE940-22B3-5589-4120-B555EBEC9A80}"/>
              </a:ext>
            </a:extLst>
          </p:cNvPr>
          <p:cNvSpPr>
            <a:spLocks noGrp="1"/>
          </p:cNvSpPr>
          <p:nvPr>
            <p:ph idx="1"/>
          </p:nvPr>
        </p:nvSpPr>
        <p:spPr/>
        <p:txBody>
          <a:bodyPr/>
          <a:lstStyle/>
          <a:p>
            <a:r>
              <a:rPr lang="en-US" dirty="0"/>
              <a:t>For each location needing synchronization, have a lock that is always held when reading or writing the location</a:t>
            </a:r>
          </a:p>
          <a:p>
            <a:r>
              <a:rPr lang="en-US" dirty="0"/>
              <a:t>The same lock can (and often should) “guard” multiple fields/objects</a:t>
            </a:r>
          </a:p>
          <a:p>
            <a:pPr lvl="1"/>
            <a:r>
              <a:rPr lang="en-US" dirty="0"/>
              <a:t>Clearly document what each lock guards!</a:t>
            </a:r>
          </a:p>
          <a:p>
            <a:pPr lvl="1"/>
            <a:r>
              <a:rPr lang="en-US" dirty="0"/>
              <a:t>In Java, the lock should usually be the object itself (i.e. “this”)</a:t>
            </a:r>
          </a:p>
          <a:p>
            <a:r>
              <a:rPr lang="en-US" dirty="0"/>
              <a:t>Have a mapping between memory locations and lock objects and stick to it!</a:t>
            </a:r>
          </a:p>
        </p:txBody>
      </p:sp>
      <p:sp>
        <p:nvSpPr>
          <p:cNvPr id="4" name="Oval 3">
            <a:extLst>
              <a:ext uri="{FF2B5EF4-FFF2-40B4-BE49-F238E27FC236}">
                <a16:creationId xmlns:a16="http://schemas.microsoft.com/office/drawing/2014/main" id="{981577DD-8FD9-9AD9-885F-3D517938C6E5}"/>
              </a:ext>
            </a:extLst>
          </p:cNvPr>
          <p:cNvSpPr/>
          <p:nvPr/>
        </p:nvSpPr>
        <p:spPr>
          <a:xfrm>
            <a:off x="339344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1DA4BCB-B840-E23A-D909-CCF2B6BB9715}"/>
              </a:ext>
            </a:extLst>
          </p:cNvPr>
          <p:cNvSpPr/>
          <p:nvPr/>
        </p:nvSpPr>
        <p:spPr>
          <a:xfrm>
            <a:off x="4582160" y="502412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6CE46-E52A-8089-5737-93BA6D4D0C96}"/>
              </a:ext>
            </a:extLst>
          </p:cNvPr>
          <p:cNvSpPr/>
          <p:nvPr/>
        </p:nvSpPr>
        <p:spPr>
          <a:xfrm>
            <a:off x="398780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ock Icon Stock Illustration - Download Image Now - Lock, Locking, Icon -  iStock">
            <a:extLst>
              <a:ext uri="{FF2B5EF4-FFF2-40B4-BE49-F238E27FC236}">
                <a16:creationId xmlns:a16="http://schemas.microsoft.com/office/drawing/2014/main" id="{12BF3E40-7798-000B-70F0-ABC980897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3987800" y="5713254"/>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49B28564-6754-5437-B662-DB42C2261A4C}"/>
              </a:ext>
            </a:extLst>
          </p:cNvPr>
          <p:cNvCxnSpPr>
            <a:cxnSpLocks/>
            <a:stCxn id="4" idx="4"/>
            <a:endCxn id="1026" idx="0"/>
          </p:cNvCxnSpPr>
          <p:nvPr/>
        </p:nvCxnSpPr>
        <p:spPr>
          <a:xfrm>
            <a:off x="3591560" y="5466080"/>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33DC13-B389-D700-8088-2E7A18BAA99C}"/>
              </a:ext>
            </a:extLst>
          </p:cNvPr>
          <p:cNvCxnSpPr>
            <a:cxnSpLocks/>
            <a:stCxn id="6" idx="4"/>
            <a:endCxn id="1026" idx="0"/>
          </p:cNvCxnSpPr>
          <p:nvPr/>
        </p:nvCxnSpPr>
        <p:spPr>
          <a:xfrm flipH="1">
            <a:off x="4168769" y="5466080"/>
            <a:ext cx="17151"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507CB1-7832-EEB4-B6A5-C67E1913F643}"/>
              </a:ext>
            </a:extLst>
          </p:cNvPr>
          <p:cNvCxnSpPr>
            <a:cxnSpLocks/>
            <a:stCxn id="5" idx="4"/>
            <a:endCxn id="1026" idx="0"/>
          </p:cNvCxnSpPr>
          <p:nvPr/>
        </p:nvCxnSpPr>
        <p:spPr>
          <a:xfrm flipH="1">
            <a:off x="4168769" y="5420360"/>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D000D68-FFF8-4EFD-3C14-C45241A874C9}"/>
              </a:ext>
            </a:extLst>
          </p:cNvPr>
          <p:cNvSpPr/>
          <p:nvPr/>
        </p:nvSpPr>
        <p:spPr>
          <a:xfrm>
            <a:off x="6003931"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2533211-2389-E0D6-BD14-CA40BEB073C4}"/>
              </a:ext>
            </a:extLst>
          </p:cNvPr>
          <p:cNvSpPr/>
          <p:nvPr/>
        </p:nvSpPr>
        <p:spPr>
          <a:xfrm>
            <a:off x="7192651" y="491140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Lock Icon Stock Illustration - Download Image Now - Lock, Locking, Icon -  iStock">
            <a:extLst>
              <a:ext uri="{FF2B5EF4-FFF2-40B4-BE49-F238E27FC236}">
                <a16:creationId xmlns:a16="http://schemas.microsoft.com/office/drawing/2014/main" id="{19673F94-4B64-11B3-33A6-4DBBD8B777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6598291"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a:extLst>
              <a:ext uri="{FF2B5EF4-FFF2-40B4-BE49-F238E27FC236}">
                <a16:creationId xmlns:a16="http://schemas.microsoft.com/office/drawing/2014/main" id="{03237DFB-6235-79F0-97A7-B6D83CC0FEA2}"/>
              </a:ext>
            </a:extLst>
          </p:cNvPr>
          <p:cNvCxnSpPr>
            <a:cxnSpLocks/>
            <a:stCxn id="16" idx="4"/>
            <a:endCxn id="19" idx="0"/>
          </p:cNvCxnSpPr>
          <p:nvPr/>
        </p:nvCxnSpPr>
        <p:spPr>
          <a:xfrm>
            <a:off x="6202051" y="5353368"/>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8FA8E0-58BD-1596-FB94-73B07082C10E}"/>
              </a:ext>
            </a:extLst>
          </p:cNvPr>
          <p:cNvCxnSpPr>
            <a:cxnSpLocks/>
            <a:stCxn id="17" idx="4"/>
            <a:endCxn id="19" idx="0"/>
          </p:cNvCxnSpPr>
          <p:nvPr/>
        </p:nvCxnSpPr>
        <p:spPr>
          <a:xfrm flipH="1">
            <a:off x="6779260" y="5307648"/>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4D660FD-E3EA-5857-DED0-2FF6289614CF}"/>
              </a:ext>
            </a:extLst>
          </p:cNvPr>
          <p:cNvSpPr/>
          <p:nvPr/>
        </p:nvSpPr>
        <p:spPr>
          <a:xfrm>
            <a:off x="1916116"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descr="Lock Icon Stock Illustration - Download Image Now - Lock, Locking, Icon -  iStock">
            <a:extLst>
              <a:ext uri="{FF2B5EF4-FFF2-40B4-BE49-F238E27FC236}">
                <a16:creationId xmlns:a16="http://schemas.microsoft.com/office/drawing/2014/main" id="{710A18DC-401F-68BA-C1EC-52F5FFF22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1916116"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C75ACF62-48CF-8852-F989-3128D30DBD3B}"/>
              </a:ext>
            </a:extLst>
          </p:cNvPr>
          <p:cNvCxnSpPr>
            <a:cxnSpLocks/>
            <a:stCxn id="25" idx="4"/>
            <a:endCxn id="26" idx="0"/>
          </p:cNvCxnSpPr>
          <p:nvPr/>
        </p:nvCxnSpPr>
        <p:spPr>
          <a:xfrm flipH="1">
            <a:off x="2097085" y="5353368"/>
            <a:ext cx="17151" cy="24717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284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CE9F-71A4-091E-38F4-0E9AC18DD935}"/>
              </a:ext>
            </a:extLst>
          </p:cNvPr>
          <p:cNvSpPr>
            <a:spLocks noGrp="1"/>
          </p:cNvSpPr>
          <p:nvPr>
            <p:ph type="title"/>
          </p:nvPr>
        </p:nvSpPr>
        <p:spPr/>
        <p:txBody>
          <a:bodyPr/>
          <a:lstStyle/>
          <a:p>
            <a:r>
              <a:rPr lang="en-US" dirty="0"/>
              <a:t>Lock Granularity</a:t>
            </a:r>
          </a:p>
        </p:txBody>
      </p:sp>
      <p:sp>
        <p:nvSpPr>
          <p:cNvPr id="3" name="Content Placeholder 2">
            <a:extLst>
              <a:ext uri="{FF2B5EF4-FFF2-40B4-BE49-F238E27FC236}">
                <a16:creationId xmlns:a16="http://schemas.microsoft.com/office/drawing/2014/main" id="{11D0479E-F96C-37FB-4532-C0B632D59348}"/>
              </a:ext>
            </a:extLst>
          </p:cNvPr>
          <p:cNvSpPr>
            <a:spLocks noGrp="1"/>
          </p:cNvSpPr>
          <p:nvPr>
            <p:ph idx="1"/>
          </p:nvPr>
        </p:nvSpPr>
        <p:spPr/>
        <p:txBody>
          <a:bodyPr/>
          <a:lstStyle/>
          <a:p>
            <a:r>
              <a:rPr lang="en-US" dirty="0"/>
              <a:t>Coarse Grained: Fewer locks guarding more things each</a:t>
            </a:r>
          </a:p>
          <a:p>
            <a:pPr lvl="1"/>
            <a:r>
              <a:rPr lang="en-US" dirty="0"/>
              <a:t>One lock for an entire data structure</a:t>
            </a:r>
          </a:p>
          <a:p>
            <a:pPr lvl="1"/>
            <a:r>
              <a:rPr lang="en-US" dirty="0"/>
              <a:t>One lock shared by multiple objects (e.g. one lock for all bank accounts)</a:t>
            </a:r>
          </a:p>
          <a:p>
            <a:r>
              <a:rPr lang="en-US" dirty="0"/>
              <a:t>Fine Grained: More locks guarding fewer things each</a:t>
            </a:r>
          </a:p>
          <a:p>
            <a:pPr lvl="1"/>
            <a:r>
              <a:rPr lang="en-US" dirty="0"/>
              <a:t>One lock per data structure location (e.g. array index)</a:t>
            </a:r>
          </a:p>
          <a:p>
            <a:pPr lvl="1"/>
            <a:r>
              <a:rPr lang="en-US" dirty="0"/>
              <a:t>One lock per object or per field in one object (e.g. one lock for each account)</a:t>
            </a:r>
          </a:p>
          <a:p>
            <a:r>
              <a:rPr lang="en-US" dirty="0"/>
              <a:t>Note: there’s really a continuum between them…</a:t>
            </a:r>
          </a:p>
        </p:txBody>
      </p:sp>
    </p:spTree>
    <p:extLst>
      <p:ext uri="{BB962C8B-B14F-4D97-AF65-F5344CB8AC3E}">
        <p14:creationId xmlns:p14="http://schemas.microsoft.com/office/powerpoint/2010/main" val="362613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CA6-1854-5021-AEEB-6D4AA75E491A}"/>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4C75089-EBD9-F387-17F4-29696B6BFC47}"/>
              </a:ext>
            </a:extLst>
          </p:cNvPr>
          <p:cNvSpPr>
            <a:spLocks noGrp="1"/>
          </p:cNvSpPr>
          <p:nvPr>
            <p:ph idx="1"/>
          </p:nvPr>
        </p:nvSpPr>
        <p:spPr/>
        <p:txBody>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r>
              <a:rPr lang="en-US" dirty="0"/>
              <a:t>Which makes rehashing easier?</a:t>
            </a:r>
          </a:p>
          <a:p>
            <a:r>
              <a:rPr lang="en-US" dirty="0"/>
              <a:t>What happens if you want to have a size field?</a:t>
            </a:r>
          </a:p>
        </p:txBody>
      </p:sp>
    </p:spTree>
    <p:extLst>
      <p:ext uri="{BB962C8B-B14F-4D97-AF65-F5344CB8AC3E}">
        <p14:creationId xmlns:p14="http://schemas.microsoft.com/office/powerpoint/2010/main" val="2450249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Bank Account</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lnSpcReduction="1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synchronized void </a:t>
            </a:r>
            <a:r>
              <a:rPr lang="en-US" dirty="0" err="1"/>
              <a:t>transferTo</a:t>
            </a:r>
            <a:r>
              <a:rPr lang="en-US" dirty="0"/>
              <a:t>(int amt, </a:t>
            </a:r>
            <a:r>
              <a:rPr lang="en-US" dirty="0" err="1"/>
              <a:t>BankAccount</a:t>
            </a:r>
            <a:r>
              <a:rPr lang="en-US" dirty="0"/>
              <a:t> 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2244901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EDED7-CE8D-08E7-3A2C-A5E2C1653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9B864-65B4-F908-B095-EEFAE90E3661}"/>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972CBCF-1586-7DAA-3495-896A5082D083}"/>
              </a:ext>
            </a:extLst>
          </p:cNvPr>
          <p:cNvSpPr>
            <a:spLocks noGrp="1"/>
          </p:cNvSpPr>
          <p:nvPr>
            <p:ph idx="1"/>
          </p:nvPr>
        </p:nvSpPr>
        <p:spPr/>
        <p:txBody>
          <a:bodyPr>
            <a:normAutofit lnSpcReduction="10000"/>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pPr lvl="1"/>
            <a:r>
              <a:rPr lang="en-US" dirty="0"/>
              <a:t>Fine-grained, since inserts and finds can happen in parallel when there is no collision</a:t>
            </a:r>
          </a:p>
          <a:p>
            <a:r>
              <a:rPr lang="en-US" dirty="0"/>
              <a:t>Which makes rehashing easier?</a:t>
            </a:r>
          </a:p>
          <a:p>
            <a:pPr lvl="1"/>
            <a:r>
              <a:rPr lang="en-US" dirty="0"/>
              <a:t>Course-grained, as with fine-grained you would need to acquire ALL of the locks</a:t>
            </a:r>
          </a:p>
          <a:p>
            <a:r>
              <a:rPr lang="en-US" dirty="0"/>
              <a:t>What happens if you want to have a size field?</a:t>
            </a:r>
          </a:p>
          <a:p>
            <a:pPr lvl="1"/>
            <a:r>
              <a:rPr lang="en-US" dirty="0"/>
              <a:t>For fine-grained, every insert would need to update the size, so there’s risk of a data race</a:t>
            </a:r>
          </a:p>
        </p:txBody>
      </p:sp>
    </p:spTree>
    <p:extLst>
      <p:ext uri="{BB962C8B-B14F-4D97-AF65-F5344CB8AC3E}">
        <p14:creationId xmlns:p14="http://schemas.microsoft.com/office/powerpoint/2010/main" val="33825306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1A01-CF23-81CE-05E5-CE64EE39AB47}"/>
              </a:ext>
            </a:extLst>
          </p:cNvPr>
          <p:cNvSpPr>
            <a:spLocks noGrp="1"/>
          </p:cNvSpPr>
          <p:nvPr>
            <p:ph type="title"/>
          </p:nvPr>
        </p:nvSpPr>
        <p:spPr/>
        <p:txBody>
          <a:bodyPr/>
          <a:lstStyle/>
          <a:p>
            <a:r>
              <a:rPr lang="en-US" dirty="0"/>
              <a:t>Tradeoffs</a:t>
            </a:r>
          </a:p>
        </p:txBody>
      </p:sp>
      <p:sp>
        <p:nvSpPr>
          <p:cNvPr id="3" name="Content Placeholder 2">
            <a:extLst>
              <a:ext uri="{FF2B5EF4-FFF2-40B4-BE49-F238E27FC236}">
                <a16:creationId xmlns:a16="http://schemas.microsoft.com/office/drawing/2014/main" id="{A7168F36-3486-B957-F723-92EF8DB083C5}"/>
              </a:ext>
            </a:extLst>
          </p:cNvPr>
          <p:cNvSpPr>
            <a:spLocks noGrp="1"/>
          </p:cNvSpPr>
          <p:nvPr>
            <p:ph idx="1"/>
          </p:nvPr>
        </p:nvSpPr>
        <p:spPr/>
        <p:txBody>
          <a:bodyPr>
            <a:normAutofit fontScale="92500"/>
          </a:bodyPr>
          <a:lstStyle/>
          <a:p>
            <a:r>
              <a:rPr lang="en-US" dirty="0"/>
              <a:t>Coarse-Grained Locking:</a:t>
            </a:r>
          </a:p>
          <a:p>
            <a:pPr lvl="1"/>
            <a:r>
              <a:rPr lang="en-US" dirty="0"/>
              <a:t>Simpler to implement and avoid race conditions</a:t>
            </a:r>
          </a:p>
          <a:p>
            <a:pPr lvl="1"/>
            <a:r>
              <a:rPr lang="en-US" dirty="0"/>
              <a:t>Faster/easier to implement operations that access multiple locations (because all guarded by the same lock) </a:t>
            </a:r>
          </a:p>
          <a:p>
            <a:pPr lvl="1"/>
            <a:r>
              <a:rPr lang="en-US" dirty="0"/>
              <a:t>Much easier for operations that modify data-structure shape</a:t>
            </a:r>
          </a:p>
          <a:p>
            <a:r>
              <a:rPr lang="en-US" dirty="0"/>
              <a:t>Fine-Grained Locking:</a:t>
            </a:r>
          </a:p>
          <a:p>
            <a:pPr lvl="1"/>
            <a:r>
              <a:rPr lang="en-US" dirty="0"/>
              <a:t>More simultaneous access (performance when coarse grained would lead to unnecessary blocking) </a:t>
            </a:r>
          </a:p>
          <a:p>
            <a:pPr lvl="1"/>
            <a:r>
              <a:rPr lang="en-US" dirty="0"/>
              <a:t>Can make multi-location operations more difficult: say, rotations in an AVL tree</a:t>
            </a:r>
          </a:p>
          <a:p>
            <a:r>
              <a:rPr lang="en-US" dirty="0"/>
              <a:t>Guideline:</a:t>
            </a:r>
          </a:p>
          <a:p>
            <a:pPr lvl="1"/>
            <a:r>
              <a:rPr lang="en-US" dirty="0"/>
              <a:t>Start with coarse-grained, make finer only as necessary to improve performance</a:t>
            </a:r>
          </a:p>
        </p:txBody>
      </p:sp>
    </p:spTree>
    <p:extLst>
      <p:ext uri="{BB962C8B-B14F-4D97-AF65-F5344CB8AC3E}">
        <p14:creationId xmlns:p14="http://schemas.microsoft.com/office/powerpoint/2010/main" val="652732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DF02-FA78-B96F-86DD-2652C9EA6FEE}"/>
              </a:ext>
            </a:extLst>
          </p:cNvPr>
          <p:cNvSpPr>
            <a:spLocks noGrp="1"/>
          </p:cNvSpPr>
          <p:nvPr>
            <p:ph type="title"/>
          </p:nvPr>
        </p:nvSpPr>
        <p:spPr/>
        <p:txBody>
          <a:bodyPr/>
          <a:lstStyle/>
          <a:p>
            <a:r>
              <a:rPr lang="en-US" dirty="0"/>
              <a:t>Similar But Separate Issue: Critical Section Granularity</a:t>
            </a:r>
          </a:p>
        </p:txBody>
      </p:sp>
      <p:sp>
        <p:nvSpPr>
          <p:cNvPr id="3" name="Content Placeholder 2">
            <a:extLst>
              <a:ext uri="{FF2B5EF4-FFF2-40B4-BE49-F238E27FC236}">
                <a16:creationId xmlns:a16="http://schemas.microsoft.com/office/drawing/2014/main" id="{6A8E8E75-4589-EA1E-4DF3-1CA20E41FE27}"/>
              </a:ext>
            </a:extLst>
          </p:cNvPr>
          <p:cNvSpPr>
            <a:spLocks noGrp="1"/>
          </p:cNvSpPr>
          <p:nvPr>
            <p:ph idx="1"/>
          </p:nvPr>
        </p:nvSpPr>
        <p:spPr/>
        <p:txBody>
          <a:bodyPr/>
          <a:lstStyle/>
          <a:p>
            <a:r>
              <a:rPr lang="en-US" dirty="0"/>
              <a:t>Coarse-grained</a:t>
            </a:r>
          </a:p>
          <a:p>
            <a:pPr lvl="1"/>
            <a:r>
              <a:rPr lang="en-US" dirty="0"/>
              <a:t>For every method that needs a lock, put the entire method body in a lock</a:t>
            </a:r>
          </a:p>
          <a:p>
            <a:r>
              <a:rPr lang="en-US" dirty="0"/>
              <a:t>Fine-grained</a:t>
            </a:r>
          </a:p>
          <a:p>
            <a:pPr lvl="1"/>
            <a:r>
              <a:rPr lang="en-US" dirty="0"/>
              <a:t>Keep the lock only for the sections of code where it’s necessary</a:t>
            </a:r>
          </a:p>
          <a:p>
            <a:r>
              <a:rPr lang="en-US" dirty="0"/>
              <a:t>Guideline:</a:t>
            </a:r>
          </a:p>
          <a:p>
            <a:pPr lvl="1"/>
            <a:r>
              <a:rPr lang="en-US" dirty="0"/>
              <a:t>Try to structure code so that expensive operations (like I/O) can be done outside of your critical section</a:t>
            </a:r>
          </a:p>
          <a:p>
            <a:pPr lvl="1"/>
            <a:r>
              <a:rPr lang="en-US" dirty="0"/>
              <a:t>E.g., if you’re trying to print all the values in a tree, maybe copy items into an array inside your critical section, then print the array’s contents outside.</a:t>
            </a:r>
          </a:p>
        </p:txBody>
      </p:sp>
    </p:spTree>
    <p:extLst>
      <p:ext uri="{BB962C8B-B14F-4D97-AF65-F5344CB8AC3E}">
        <p14:creationId xmlns:p14="http://schemas.microsoft.com/office/powerpoint/2010/main" val="4056517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D581-6E2B-54C1-90F9-E93A6CB5F51C}"/>
              </a:ext>
            </a:extLst>
          </p:cNvPr>
          <p:cNvSpPr>
            <a:spLocks noGrp="1"/>
          </p:cNvSpPr>
          <p:nvPr>
            <p:ph type="title"/>
          </p:nvPr>
        </p:nvSpPr>
        <p:spPr/>
        <p:txBody>
          <a:bodyPr/>
          <a:lstStyle/>
          <a:p>
            <a:r>
              <a:rPr lang="en-US" dirty="0"/>
              <a:t>Atomicity</a:t>
            </a:r>
          </a:p>
        </p:txBody>
      </p:sp>
      <p:sp>
        <p:nvSpPr>
          <p:cNvPr id="3" name="Content Placeholder 2">
            <a:extLst>
              <a:ext uri="{FF2B5EF4-FFF2-40B4-BE49-F238E27FC236}">
                <a16:creationId xmlns:a16="http://schemas.microsoft.com/office/drawing/2014/main" id="{BDA661FC-6A57-8CB3-802A-294E8FE1CCA2}"/>
              </a:ext>
            </a:extLst>
          </p:cNvPr>
          <p:cNvSpPr>
            <a:spLocks noGrp="1"/>
          </p:cNvSpPr>
          <p:nvPr>
            <p:ph idx="1"/>
          </p:nvPr>
        </p:nvSpPr>
        <p:spPr/>
        <p:txBody>
          <a:bodyPr/>
          <a:lstStyle/>
          <a:p>
            <a:r>
              <a:rPr lang="en-US" dirty="0"/>
              <a:t>Atomic: indivisible</a:t>
            </a:r>
          </a:p>
          <a:p>
            <a:r>
              <a:rPr lang="en-US" dirty="0"/>
              <a:t>Atomic operation: one that should be thought of as a single step</a:t>
            </a:r>
          </a:p>
          <a:p>
            <a:r>
              <a:rPr lang="en-US" dirty="0"/>
              <a:t>Some sequences of operations should behave as if they are one unit</a:t>
            </a:r>
          </a:p>
          <a:p>
            <a:pPr lvl="1"/>
            <a:r>
              <a:rPr lang="en-US" dirty="0"/>
              <a:t>Between two operations you may need to avoid exposing an intermediate state</a:t>
            </a:r>
          </a:p>
          <a:p>
            <a:pPr lvl="1"/>
            <a:r>
              <a:rPr lang="en-US" dirty="0"/>
              <a:t>Usually ADT operations should be atomic </a:t>
            </a:r>
          </a:p>
          <a:p>
            <a:pPr lvl="2"/>
            <a:r>
              <a:rPr lang="en-US" dirty="0"/>
              <a:t>You don’t want another thread trying to do an insert while another thread is rotating the AVL tree</a:t>
            </a:r>
          </a:p>
          <a:p>
            <a:r>
              <a:rPr lang="en-US" dirty="0"/>
              <a:t>Think first in terms of what operations need to be atomic</a:t>
            </a:r>
          </a:p>
          <a:p>
            <a:pPr lvl="1"/>
            <a:r>
              <a:rPr lang="en-US" dirty="0"/>
              <a:t>Design critical sections and locking granularity based on these decisions</a:t>
            </a:r>
          </a:p>
        </p:txBody>
      </p:sp>
    </p:spTree>
    <p:extLst>
      <p:ext uri="{BB962C8B-B14F-4D97-AF65-F5344CB8AC3E}">
        <p14:creationId xmlns:p14="http://schemas.microsoft.com/office/powerpoint/2010/main" val="2493469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513-6257-4293-7965-2B7E9E3AD1BD}"/>
              </a:ext>
            </a:extLst>
          </p:cNvPr>
          <p:cNvSpPr>
            <a:spLocks noGrp="1"/>
          </p:cNvSpPr>
          <p:nvPr>
            <p:ph type="title"/>
          </p:nvPr>
        </p:nvSpPr>
        <p:spPr/>
        <p:txBody>
          <a:bodyPr/>
          <a:lstStyle/>
          <a:p>
            <a:r>
              <a:rPr lang="en-US" dirty="0"/>
              <a:t>Use Pre-Tested Code</a:t>
            </a:r>
          </a:p>
        </p:txBody>
      </p:sp>
      <p:sp>
        <p:nvSpPr>
          <p:cNvPr id="3" name="Content Placeholder 2">
            <a:extLst>
              <a:ext uri="{FF2B5EF4-FFF2-40B4-BE49-F238E27FC236}">
                <a16:creationId xmlns:a16="http://schemas.microsoft.com/office/drawing/2014/main" id="{0632C62B-845C-D299-42D4-0CD1A84A5023}"/>
              </a:ext>
            </a:extLst>
          </p:cNvPr>
          <p:cNvSpPr>
            <a:spLocks noGrp="1"/>
          </p:cNvSpPr>
          <p:nvPr>
            <p:ph idx="1"/>
          </p:nvPr>
        </p:nvSpPr>
        <p:spPr/>
        <p:txBody>
          <a:bodyPr/>
          <a:lstStyle/>
          <a:p>
            <a:r>
              <a:rPr lang="en-US" dirty="0"/>
              <a:t>Whenever possible, use built-in libraries!</a:t>
            </a:r>
          </a:p>
          <a:p>
            <a:r>
              <a:rPr lang="en-US" dirty="0"/>
              <a:t>Other people have already invested tons of effort into making things both efficient and correct, use their work when you can!</a:t>
            </a:r>
          </a:p>
          <a:p>
            <a:pPr lvl="1"/>
            <a:r>
              <a:rPr lang="en-US" dirty="0"/>
              <a:t>Especially true for concurrent data structures</a:t>
            </a:r>
          </a:p>
          <a:p>
            <a:pPr lvl="1"/>
            <a:r>
              <a:rPr lang="en-US" dirty="0"/>
              <a:t>Use thread-safe data structures when available</a:t>
            </a:r>
          </a:p>
          <a:p>
            <a:pPr lvl="2"/>
            <a:r>
              <a:rPr lang="en-US" dirty="0"/>
              <a:t>E.g. Java as </a:t>
            </a:r>
            <a:r>
              <a:rPr lang="en-US" dirty="0" err="1"/>
              <a:t>ConcurrentHashMap</a:t>
            </a:r>
            <a:endParaRPr lang="en-US" dirty="0"/>
          </a:p>
        </p:txBody>
      </p:sp>
    </p:spTree>
    <p:extLst>
      <p:ext uri="{BB962C8B-B14F-4D97-AF65-F5344CB8AC3E}">
        <p14:creationId xmlns:p14="http://schemas.microsoft.com/office/powerpoint/2010/main" val="37065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a:t>
            </a:r>
          </a:p>
        </p:txBody>
      </p:sp>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r>
              <a:rPr lang="en-US" b="1" dirty="0">
                <a:solidFill>
                  <a:schemeClr val="tx1"/>
                </a:solidFill>
              </a:rPr>
              <a:t>release lock for account x</a:t>
            </a:r>
            <a:r>
              <a:rPr lang="en-US" dirty="0">
                <a:solidFill>
                  <a:schemeClr val="tx1"/>
                </a:solidFill>
              </a:rPr>
              <a:t> after deposit</a:t>
            </a: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spTree>
    <p:extLst>
      <p:ext uri="{BB962C8B-B14F-4D97-AF65-F5344CB8AC3E}">
        <p14:creationId xmlns:p14="http://schemas.microsoft.com/office/powerpoint/2010/main" val="287085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a:t>
            </a:r>
          </a:p>
        </p:txBody>
      </p:sp>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endParaRPr lang="en-US" dirty="0">
              <a:solidFill>
                <a:schemeClr val="tx1"/>
              </a:solidFill>
            </a:endParaRP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endParaRPr lang="en-US" b="1" dirty="0">
              <a:solidFill>
                <a:schemeClr val="tx1"/>
              </a:solidFill>
            </a:endParaRP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b="1" dirty="0">
              <a:solidFill>
                <a:schemeClr val="tx1"/>
              </a:solidFill>
            </a:endParaRPr>
          </a:p>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endParaRPr lang="en-US" b="1" dirty="0">
              <a:solidFill>
                <a:schemeClr val="tx1"/>
              </a:solidFill>
            </a:endParaRP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endParaRPr lang="en-US" dirty="0">
              <a:solidFill>
                <a:schemeClr val="tx1"/>
              </a:solidFill>
            </a:endParaRPr>
          </a:p>
          <a:p>
            <a:pPr marL="0" indent="0">
              <a:buNone/>
            </a:pPr>
            <a:r>
              <a:rPr lang="en-US" b="1" dirty="0">
                <a:solidFill>
                  <a:schemeClr val="tx1"/>
                </a:solidFill>
              </a:rPr>
              <a:t>release lock for account x</a:t>
            </a:r>
            <a:r>
              <a:rPr lang="en-US" dirty="0">
                <a:solidFill>
                  <a:schemeClr val="tx1"/>
                </a:solidFill>
              </a:rPr>
              <a:t> after deposit</a:t>
            </a:r>
          </a:p>
          <a:p>
            <a:pPr marL="0" indent="0">
              <a:buNone/>
            </a:pPr>
            <a:endParaRPr lang="en-US" dirty="0">
              <a:solidFill>
                <a:schemeClr val="tx1"/>
              </a:solidFill>
            </a:endParaRP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spTree>
    <p:extLst>
      <p:ext uri="{BB962C8B-B14F-4D97-AF65-F5344CB8AC3E}">
        <p14:creationId xmlns:p14="http://schemas.microsoft.com/office/powerpoint/2010/main" val="2316966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E02C-5673-38D6-4439-D43D5A72E8ED}"/>
              </a:ext>
            </a:extLst>
          </p:cNvPr>
          <p:cNvSpPr>
            <a:spLocks noGrp="1"/>
          </p:cNvSpPr>
          <p:nvPr>
            <p:ph type="title"/>
          </p:nvPr>
        </p:nvSpPr>
        <p:spPr/>
        <p:txBody>
          <a:bodyPr/>
          <a:lstStyle/>
          <a:p>
            <a:r>
              <a:rPr lang="en-US" dirty="0"/>
              <a:t>Resolving Deadlocks</a:t>
            </a:r>
          </a:p>
        </p:txBody>
      </p:sp>
      <p:sp>
        <p:nvSpPr>
          <p:cNvPr id="3" name="Content Placeholder 2">
            <a:extLst>
              <a:ext uri="{FF2B5EF4-FFF2-40B4-BE49-F238E27FC236}">
                <a16:creationId xmlns:a16="http://schemas.microsoft.com/office/drawing/2014/main" id="{B0A0BB86-88A0-A30B-3F0C-216BDA9EB984}"/>
              </a:ext>
            </a:extLst>
          </p:cNvPr>
          <p:cNvSpPr>
            <a:spLocks noGrp="1"/>
          </p:cNvSpPr>
          <p:nvPr>
            <p:ph idx="1"/>
          </p:nvPr>
        </p:nvSpPr>
        <p:spPr/>
        <p:txBody>
          <a:bodyPr>
            <a:normAutofit lnSpcReduction="10000"/>
          </a:bodyPr>
          <a:lstStyle/>
          <a:p>
            <a:r>
              <a:rPr lang="en-US" dirty="0"/>
              <a:t>Option 1: Address the “multiple locks” requirement</a:t>
            </a:r>
          </a:p>
          <a:p>
            <a:pPr lvl="1"/>
            <a:r>
              <a:rPr lang="en-US" dirty="0"/>
              <a:t>Merge critical sections so you only need one lock</a:t>
            </a:r>
          </a:p>
          <a:p>
            <a:pPr lvl="1"/>
            <a:r>
              <a:rPr lang="en-US" dirty="0"/>
              <a:t>E.g. one lock for ALL bank accounts</a:t>
            </a:r>
          </a:p>
          <a:p>
            <a:r>
              <a:rPr lang="en-US" dirty="0"/>
              <a:t>Option 2: Address the “held at the same time” requirement</a:t>
            </a:r>
          </a:p>
          <a:p>
            <a:pPr lvl="1"/>
            <a:r>
              <a:rPr lang="en-US" dirty="0"/>
              <a:t>Break up critical sections so that only one lock is needed at a time</a:t>
            </a:r>
          </a:p>
          <a:p>
            <a:pPr lvl="1"/>
            <a:r>
              <a:rPr lang="en-US" dirty="0"/>
              <a:t>E.g. instead of a synchronized </a:t>
            </a:r>
            <a:r>
              <a:rPr lang="en-US" dirty="0" err="1"/>
              <a:t>transferTo</a:t>
            </a:r>
            <a:r>
              <a:rPr lang="en-US" dirty="0"/>
              <a:t>, have the withdraw and deposit steps locked separately</a:t>
            </a:r>
          </a:p>
          <a:p>
            <a:r>
              <a:rPr lang="en-US" dirty="0"/>
              <a:t>Option 3: Address the “acquired in multiple orders” requirement</a:t>
            </a:r>
          </a:p>
          <a:p>
            <a:pPr lvl="1"/>
            <a:r>
              <a:rPr lang="en-US" dirty="0"/>
              <a:t>Force all threads to always acquire the locks in the same order</a:t>
            </a:r>
          </a:p>
          <a:p>
            <a:pPr lvl="1"/>
            <a:r>
              <a:rPr lang="en-US" dirty="0"/>
              <a:t>E.g. make </a:t>
            </a:r>
            <a:r>
              <a:rPr lang="en-US" dirty="0" err="1"/>
              <a:t>transferTo</a:t>
            </a:r>
            <a:r>
              <a:rPr lang="en-US" dirty="0"/>
              <a:t> acquire both locks before doing either the withdraw or deposit, make sure both threads agree on the order to acquire</a:t>
            </a:r>
          </a:p>
          <a:p>
            <a:pPr lvl="1"/>
            <a:endParaRPr lang="en-US" dirty="0"/>
          </a:p>
        </p:txBody>
      </p:sp>
    </p:spTree>
    <p:extLst>
      <p:ext uri="{BB962C8B-B14F-4D97-AF65-F5344CB8AC3E}">
        <p14:creationId xmlns:p14="http://schemas.microsoft.com/office/powerpoint/2010/main" val="4289393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1: Coarser Locking</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fontScale="77500" lnSpcReduction="20000"/>
          </a:bodyPr>
          <a:lstStyle/>
          <a:p>
            <a:pPr marL="0" indent="0">
              <a:buNone/>
            </a:pPr>
            <a:r>
              <a:rPr lang="en-US" dirty="0">
                <a:solidFill>
                  <a:srgbClr val="FF0000"/>
                </a:solidFill>
              </a:rPr>
              <a:t>static final Object BANK = new Object();</a:t>
            </a:r>
          </a:p>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dirty="0">
                <a:solidFill>
                  <a:srgbClr val="FF0000"/>
                </a:solidFill>
              </a:rPr>
              <a:t>synchronized(BANK){</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a:t>
            </a:r>
            <a:r>
              <a:rPr lang="en-US" dirty="0">
                <a:solidFill>
                  <a:srgbClr val="FF0000"/>
                </a:solidFill>
              </a:rPr>
              <a:t>}</a:t>
            </a:r>
            <a:r>
              <a:rPr lang="en-US" dirty="0"/>
              <a: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135221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2: Finer Critical Section</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1825624"/>
            <a:ext cx="10515600" cy="5113655"/>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synchronized(this){</a:t>
            </a:r>
          </a:p>
          <a:p>
            <a:pPr marL="0" indent="0">
              <a:buNone/>
            </a:pPr>
            <a:r>
              <a:rPr lang="en-US" dirty="0"/>
              <a:t>			</a:t>
            </a:r>
            <a:r>
              <a:rPr lang="en-US" dirty="0" err="1"/>
              <a:t>this.withdraw</a:t>
            </a:r>
            <a:r>
              <a:rPr lang="en-US" dirty="0"/>
              <a:t>(amt); </a:t>
            </a:r>
          </a:p>
          <a:p>
            <a:pPr marL="0" indent="0">
              <a:buNone/>
            </a:pPr>
            <a:r>
              <a:rPr lang="en-US" dirty="0"/>
              <a:t>		}</a:t>
            </a:r>
          </a:p>
          <a:p>
            <a:pPr marL="0" indent="0">
              <a:buNone/>
            </a:pPr>
            <a:r>
              <a:rPr lang="en-US" dirty="0"/>
              <a:t>		synchronized(a){</a:t>
            </a:r>
          </a:p>
          <a:p>
            <a:pPr marL="0" indent="0">
              <a:buNone/>
            </a:pPr>
            <a:r>
              <a:rPr lang="en-US" dirty="0"/>
              <a:t>			</a:t>
            </a:r>
            <a:r>
              <a:rPr lang="en-US" dirty="0" err="1"/>
              <a:t>a.deposit</a:t>
            </a:r>
            <a:r>
              <a:rPr lang="en-US" dirty="0"/>
              <a:t>(amt);</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72183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a:xfrm>
            <a:off x="838200" y="-193675"/>
            <a:ext cx="10515600" cy="1325563"/>
          </a:xfrm>
        </p:spPr>
        <p:txBody>
          <a:bodyPr/>
          <a:lstStyle/>
          <a:p>
            <a:r>
              <a:rPr lang="en-US" dirty="0"/>
              <a:t>Option 3: Get All Locks In A Fixed Order</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751840"/>
            <a:ext cx="10515600" cy="6187439"/>
          </a:xfrm>
        </p:spPr>
        <p:txBody>
          <a:bodyPr>
            <a:normAutofit fontScale="625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b="1" dirty="0"/>
              <a:t>if (</a:t>
            </a:r>
            <a:r>
              <a:rPr lang="en-US" b="1" dirty="0" err="1"/>
              <a:t>this.acctNum</a:t>
            </a:r>
            <a:r>
              <a:rPr lang="en-US" b="1" dirty="0"/>
              <a:t> &lt; </a:t>
            </a:r>
            <a:r>
              <a:rPr lang="en-US" b="1" dirty="0" err="1"/>
              <a:t>a.acctNum</a:t>
            </a:r>
            <a:r>
              <a:rPr lang="en-US" b="1" dirty="0"/>
              <a:t>){</a:t>
            </a:r>
          </a:p>
          <a:p>
            <a:pPr marL="0" indent="0">
              <a:buNone/>
            </a:pPr>
            <a:r>
              <a:rPr lang="en-US" dirty="0"/>
              <a:t>			synchronized(this){</a:t>
            </a:r>
          </a:p>
          <a:p>
            <a:pPr marL="0" indent="0">
              <a:buNone/>
            </a:pPr>
            <a:r>
              <a:rPr lang="en-US" dirty="0"/>
              <a:t>				synchronized(a){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a:t>
            </a:r>
          </a:p>
          <a:p>
            <a:pPr marL="0" indent="0">
              <a:buNone/>
            </a:pPr>
            <a:r>
              <a:rPr lang="en-US" dirty="0"/>
              <a:t>		else {</a:t>
            </a:r>
          </a:p>
          <a:p>
            <a:pPr marL="0" indent="0">
              <a:buNone/>
            </a:pPr>
            <a:r>
              <a:rPr lang="en-US" dirty="0"/>
              <a:t>			synchronized(a){</a:t>
            </a:r>
          </a:p>
          <a:p>
            <a:pPr marL="0" indent="0">
              <a:buNone/>
            </a:pPr>
            <a:r>
              <a:rPr lang="en-US" dirty="0"/>
              <a:t>				synchronized(this){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4218861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31933</TotalTime>
  <Words>2610</Words>
  <Application>Microsoft Office PowerPoint</Application>
  <PresentationFormat>Widescreen</PresentationFormat>
  <Paragraphs>325</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Aptos</vt:lpstr>
      <vt:lpstr>Arial</vt:lpstr>
      <vt:lpstr>Calibri</vt:lpstr>
      <vt:lpstr>Cambria Math</vt:lpstr>
      <vt:lpstr>Calibri Light</vt:lpstr>
      <vt:lpstr>Office Theme</vt:lpstr>
      <vt:lpstr>CSE 332 Winter 2026 Lecture 21: Concurrency 3 and Amdahls Law</vt:lpstr>
      <vt:lpstr>Deadlock</vt:lpstr>
      <vt:lpstr>Bank Account</vt:lpstr>
      <vt:lpstr>Deadlock Example</vt:lpstr>
      <vt:lpstr>Deadlock Example</vt:lpstr>
      <vt:lpstr>Resolving Deadlocks</vt:lpstr>
      <vt:lpstr>Option 1: Coarser Locking</vt:lpstr>
      <vt:lpstr>Option 2: Finer Critical Section</vt:lpstr>
      <vt:lpstr>Option 3: Get All Locks In A Fixed Order</vt:lpstr>
      <vt:lpstr>Parallel Algorithm Analysis</vt:lpstr>
      <vt:lpstr>Work and Span</vt:lpstr>
      <vt:lpstr>Directed Acyclic Graph (DAG)</vt:lpstr>
      <vt:lpstr>ForkJoin DAG</vt:lpstr>
      <vt:lpstr>Work Law</vt:lpstr>
      <vt:lpstr>More Vocab</vt:lpstr>
      <vt:lpstr>Asymptotically Optimal T_P</vt:lpstr>
      <vt:lpstr>And now for some bad news…</vt:lpstr>
      <vt:lpstr>Amdahl’s Law (mostly bad news)</vt:lpstr>
      <vt:lpstr>Amdahl’s Law Example</vt:lpstr>
      <vt:lpstr>Conclusion</vt:lpstr>
      <vt:lpstr>Parallel Code Conventional Wisdom</vt:lpstr>
      <vt:lpstr>Reasons to Use Parallelism</vt:lpstr>
      <vt:lpstr>Memory Categories</vt:lpstr>
      <vt:lpstr>Thread Local Memory</vt:lpstr>
      <vt:lpstr>Immutable Objects</vt:lpstr>
      <vt:lpstr>Shared and Mutable Objects</vt:lpstr>
      <vt:lpstr>Consistent Locking</vt:lpstr>
      <vt:lpstr>Lock Granularity</vt:lpstr>
      <vt:lpstr>Example: Separate Chaining Hashtable</vt:lpstr>
      <vt:lpstr>Example: Separate Chaining Hashtable</vt:lpstr>
      <vt:lpstr>Tradeoffs</vt:lpstr>
      <vt:lpstr>Similar But Separate Issue: Critical Section Granularity</vt:lpstr>
      <vt:lpstr>Atomicity</vt:lpstr>
      <vt:lpstr>Use Pre-Tested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318</cp:revision>
  <dcterms:created xsi:type="dcterms:W3CDTF">2023-10-13T16:06:42Z</dcterms:created>
  <dcterms:modified xsi:type="dcterms:W3CDTF">2026-02-27T15:17:38Z</dcterms:modified>
</cp:coreProperties>
</file>