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76" r:id="rId11"/>
    <p:sldId id="265" r:id="rId12"/>
    <p:sldId id="266" r:id="rId13"/>
    <p:sldId id="267" r:id="rId14"/>
    <p:sldId id="268" r:id="rId15"/>
    <p:sldId id="270" r:id="rId16"/>
    <p:sldId id="275" r:id="rId17"/>
    <p:sldId id="277" r:id="rId18"/>
    <p:sldId id="269" r:id="rId19"/>
    <p:sldId id="278" r:id="rId20"/>
    <p:sldId id="274"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1" autoAdjust="0"/>
  </p:normalViewPr>
  <p:slideViewPr>
    <p:cSldViewPr snapToGrid="0">
      <p:cViewPr varScale="1">
        <p:scale>
          <a:sx n="64" d="100"/>
          <a:sy n="64" d="100"/>
        </p:scale>
        <p:origin x="74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1/5/2026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1/5/2026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uw.edu/332/staff.html#t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Winter 2026</a:t>
            </a:r>
            <a:br>
              <a:rPr lang="en-US" dirty="0"/>
            </a:br>
            <a:r>
              <a:rPr lang="en-US" dirty="0"/>
              <a:t>Lecture 1: Intro to ADTs, Stacks, Queues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8940-3425-E859-8A0B-CB78D278E854}"/>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A17E27FC-9976-8945-C5D6-5A52E3D3F698}"/>
              </a:ext>
            </a:extLst>
          </p:cNvPr>
          <p:cNvSpPr>
            <a:spLocks noGrp="1"/>
          </p:cNvSpPr>
          <p:nvPr>
            <p:ph idx="1"/>
          </p:nvPr>
        </p:nvSpPr>
        <p:spPr/>
        <p:txBody>
          <a:bodyPr/>
          <a:lstStyle/>
          <a:p>
            <a:r>
              <a:rPr lang="en-US" dirty="0"/>
              <a:t>Try it yourself first</a:t>
            </a:r>
          </a:p>
          <a:p>
            <a:r>
              <a:rPr lang="en-US" dirty="0"/>
              <a:t>Collaborate with classmates (no external interactive help on assignments permitted)</a:t>
            </a:r>
          </a:p>
          <a:p>
            <a:pPr lvl="1"/>
            <a:r>
              <a:rPr lang="en-US" dirty="0"/>
              <a:t>Collaboration is “whiteboard only”</a:t>
            </a:r>
          </a:p>
          <a:p>
            <a:pPr lvl="1"/>
            <a:r>
              <a:rPr lang="en-US" dirty="0"/>
              <a:t>Looking for a collaborator?</a:t>
            </a:r>
          </a:p>
          <a:p>
            <a:pPr lvl="2"/>
            <a:r>
              <a:rPr lang="en-US" dirty="0"/>
              <a:t>Post on the Ed Discussion board</a:t>
            </a:r>
          </a:p>
          <a:p>
            <a:pPr lvl="2"/>
            <a:r>
              <a:rPr lang="en-US" dirty="0"/>
              <a:t>Go to the CSE study room (Allen Center 006, there’s a table specifically for 332!)</a:t>
            </a:r>
          </a:p>
          <a:p>
            <a:r>
              <a:rPr lang="en-US" dirty="0"/>
              <a:t>Cite your sources!</a:t>
            </a:r>
          </a:p>
          <a:p>
            <a:pPr lvl="1"/>
            <a:endParaRPr lang="en-US" dirty="0"/>
          </a:p>
        </p:txBody>
      </p:sp>
    </p:spTree>
    <p:extLst>
      <p:ext uri="{BB962C8B-B14F-4D97-AF65-F5344CB8AC3E}">
        <p14:creationId xmlns:p14="http://schemas.microsoft.com/office/powerpoint/2010/main" val="82042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B6C5-E9B6-14C9-B6AA-D64E467DD309}"/>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7B1A0064-B361-39B2-E4BD-57E65EDFE432}"/>
              </a:ext>
            </a:extLst>
          </p:cNvPr>
          <p:cNvSpPr>
            <a:spLocks noGrp="1"/>
          </p:cNvSpPr>
          <p:nvPr>
            <p:ph idx="1"/>
          </p:nvPr>
        </p:nvSpPr>
        <p:spPr/>
        <p:txBody>
          <a:bodyPr>
            <a:normAutofit/>
          </a:bodyPr>
          <a:lstStyle/>
          <a:p>
            <a:r>
              <a:rPr lang="en-US" dirty="0"/>
              <a:t>Abstract Data Type (ADT)</a:t>
            </a:r>
          </a:p>
          <a:p>
            <a:pPr lvl="1"/>
            <a:r>
              <a:rPr lang="en-US" dirty="0"/>
              <a:t>Mathematical description of a “thing” with set of operations on that “thing”</a:t>
            </a:r>
          </a:p>
          <a:p>
            <a:r>
              <a:rPr lang="en-US" dirty="0"/>
              <a:t>Algorithm</a:t>
            </a:r>
          </a:p>
          <a:p>
            <a:pPr lvl="1"/>
            <a:r>
              <a:rPr lang="en-US" dirty="0"/>
              <a:t>A high level, language-independent description of a step-by-step process</a:t>
            </a:r>
          </a:p>
          <a:p>
            <a:r>
              <a:rPr lang="en-US" dirty="0"/>
              <a:t>Data structure</a:t>
            </a:r>
          </a:p>
          <a:p>
            <a:pPr lvl="1"/>
            <a:r>
              <a:rPr lang="en-US" dirty="0"/>
              <a:t>An organization of data and family of algorithms for implementing an ADT</a:t>
            </a:r>
          </a:p>
          <a:p>
            <a:r>
              <a:rPr lang="en-US" dirty="0"/>
              <a:t>Implementation of a data structure</a:t>
            </a:r>
          </a:p>
          <a:p>
            <a:pPr lvl="1"/>
            <a:r>
              <a:rPr lang="en-US" dirty="0"/>
              <a:t>The data organization and algorithms written in a programming language</a:t>
            </a:r>
          </a:p>
          <a:p>
            <a:endParaRPr lang="en-US" dirty="0"/>
          </a:p>
        </p:txBody>
      </p:sp>
    </p:spTree>
    <p:extLst>
      <p:ext uri="{BB962C8B-B14F-4D97-AF65-F5344CB8AC3E}">
        <p14:creationId xmlns:p14="http://schemas.microsoft.com/office/powerpoint/2010/main" val="99106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 (Activity)</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 </a:t>
            </a:r>
          </a:p>
          <a:p>
            <a:pPr lvl="1"/>
            <a:endParaRPr lang="en-US" dirty="0"/>
          </a:p>
          <a:p>
            <a:r>
              <a:rPr lang="en-US" dirty="0"/>
              <a:t>What operations do we need?</a:t>
            </a:r>
          </a:p>
          <a:p>
            <a:endParaRPr lang="en-US" dirty="0"/>
          </a:p>
          <a:p>
            <a:r>
              <a:rPr lang="en-US" dirty="0"/>
              <a:t>Suggested data structures?</a:t>
            </a:r>
          </a:p>
          <a:p>
            <a:pPr lvl="1"/>
            <a:endParaRPr lang="en-US" dirty="0"/>
          </a:p>
        </p:txBody>
      </p:sp>
    </p:spTree>
    <p:extLst>
      <p:ext uri="{BB962C8B-B14F-4D97-AF65-F5344CB8AC3E}">
        <p14:creationId xmlns:p14="http://schemas.microsoft.com/office/powerpoint/2010/main" val="363559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a:t>
            </a:r>
          </a:p>
          <a:p>
            <a:pPr lvl="1"/>
            <a:r>
              <a:rPr lang="en-US" dirty="0"/>
              <a:t>A collection of items that we interact with in a “First In First Out” (FIFO) way</a:t>
            </a:r>
          </a:p>
          <a:p>
            <a:r>
              <a:rPr lang="en-US" dirty="0"/>
              <a:t>What operations do we need?</a:t>
            </a:r>
          </a:p>
          <a:p>
            <a:pPr lvl="1"/>
            <a:r>
              <a:rPr lang="en-US" dirty="0"/>
              <a:t>Enqueue</a:t>
            </a:r>
          </a:p>
          <a:p>
            <a:pPr lvl="2"/>
            <a:r>
              <a:rPr lang="en-US" dirty="0"/>
              <a:t>Add a new item to the queue</a:t>
            </a:r>
          </a:p>
          <a:p>
            <a:pPr lvl="1"/>
            <a:r>
              <a:rPr lang="en-US" dirty="0"/>
              <a:t>Dequeue</a:t>
            </a:r>
          </a:p>
          <a:p>
            <a:pPr lvl="2"/>
            <a:r>
              <a:rPr lang="en-US" dirty="0"/>
              <a:t>Remove the “oldest” item from the queue</a:t>
            </a:r>
          </a:p>
          <a:p>
            <a:pPr lvl="1"/>
            <a:r>
              <a:rPr lang="en-US" dirty="0" err="1"/>
              <a:t>IsEmpty</a:t>
            </a:r>
            <a:endParaRPr lang="en-US" dirty="0"/>
          </a:p>
          <a:p>
            <a:pPr lvl="2"/>
            <a:r>
              <a:rPr lang="en-US" dirty="0"/>
              <a:t>Indicate whether or not there are items still on the queue</a:t>
            </a:r>
          </a:p>
        </p:txBody>
      </p:sp>
    </p:spTree>
    <p:extLst>
      <p:ext uri="{BB962C8B-B14F-4D97-AF65-F5344CB8AC3E}">
        <p14:creationId xmlns:p14="http://schemas.microsoft.com/office/powerpoint/2010/main" val="43887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EC75C82D-E1B4-51B9-7FE9-D680C96B6501}"/>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22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(Algorithms)</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D2854160-5A0B-556C-7F74-574BAC0D9C9D}"/>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9E8F0DA-CE7F-6B36-60B8-62F219E45284}"/>
              </a:ext>
            </a:extLst>
          </p:cNvPr>
          <p:cNvSpPr txBox="1"/>
          <p:nvPr/>
        </p:nvSpPr>
        <p:spPr>
          <a:xfrm>
            <a:off x="3391535" y="3599774"/>
            <a:ext cx="3966210" cy="1354217"/>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last = new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ListNode</a:t>
            </a:r>
            <a:r>
              <a:rPr lang="en-US" sz="1600" dirty="0">
                <a:latin typeface="Cascadia Code" panose="020B0609020000020004" pitchFamily="49" charset="0"/>
                <a:ea typeface="Cascadia Code" panose="020B0609020000020004" pitchFamily="49" charset="0"/>
                <a:cs typeface="Cascadia Code" panose="020B0609020000020004" pitchFamily="49" charset="0"/>
              </a:rPr>
              <a:t>(x);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back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7" name="TextBox 46">
            <a:extLst>
              <a:ext uri="{FF2B5EF4-FFF2-40B4-BE49-F238E27FC236}">
                <a16:creationId xmlns:a16="http://schemas.microsoft.com/office/drawing/2014/main" id="{68D35A14-A21F-78BA-93A9-BDB21389B45A}"/>
              </a:ext>
            </a:extLst>
          </p:cNvPr>
          <p:cNvSpPr txBox="1"/>
          <p:nvPr/>
        </p:nvSpPr>
        <p:spPr>
          <a:xfrm>
            <a:off x="5110479" y="4593600"/>
            <a:ext cx="4781665" cy="1569660"/>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first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if (front == null) {back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8" name="TextBox 47">
            <a:extLst>
              <a:ext uri="{FF2B5EF4-FFF2-40B4-BE49-F238E27FC236}">
                <a16:creationId xmlns:a16="http://schemas.microsoft.com/office/drawing/2014/main" id="{7558E7DC-D758-CF07-0610-54789A2E490C}"/>
              </a:ext>
            </a:extLst>
          </p:cNvPr>
          <p:cNvSpPr txBox="1"/>
          <p:nvPr/>
        </p:nvSpPr>
        <p:spPr>
          <a:xfrm>
            <a:off x="3342639" y="5985030"/>
            <a:ext cx="3538451" cy="830997"/>
          </a:xfrm>
          <a:prstGeom prst="rect">
            <a:avLst/>
          </a:prstGeom>
          <a:noFill/>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49407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“Circular” Array Queue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pPr lvl="2"/>
            <a:r>
              <a:rPr lang="en-US" dirty="0">
                <a:solidFill>
                  <a:schemeClr val="accent2">
                    <a:lumMod val="75000"/>
                  </a:schemeClr>
                </a:solidFill>
              </a:rPr>
              <a:t>Actually, the first “open” slot in the array</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8" name="Group 27"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11B0EF4C-C656-AB89-58AE-F9492F437B01}"/>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Tree>
    <p:extLst>
      <p:ext uri="{BB962C8B-B14F-4D97-AF65-F5344CB8AC3E}">
        <p14:creationId xmlns:p14="http://schemas.microsoft.com/office/powerpoint/2010/main" val="271829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A65-8837-CC21-AE2E-580A4844FF13}"/>
              </a:ext>
            </a:extLst>
          </p:cNvPr>
          <p:cNvSpPr>
            <a:spLocks noGrp="1"/>
          </p:cNvSpPr>
          <p:nvPr>
            <p:ph type="title"/>
          </p:nvPr>
        </p:nvSpPr>
        <p:spPr/>
        <p:txBody>
          <a:bodyPr/>
          <a:lstStyle/>
          <a:p>
            <a:r>
              <a:rPr lang="en-US" dirty="0"/>
              <a:t>“Circular” Array</a:t>
            </a:r>
          </a:p>
        </p:txBody>
      </p:sp>
      <p:sp>
        <p:nvSpPr>
          <p:cNvPr id="3" name="Content Placeholder 2">
            <a:extLst>
              <a:ext uri="{FF2B5EF4-FFF2-40B4-BE49-F238E27FC236}">
                <a16:creationId xmlns:a16="http://schemas.microsoft.com/office/drawing/2014/main" id="{4AD352E5-62FD-31C9-0322-6ED83CF87A15}"/>
              </a:ext>
            </a:extLst>
          </p:cNvPr>
          <p:cNvSpPr>
            <a:spLocks noGrp="1"/>
          </p:cNvSpPr>
          <p:nvPr>
            <p:ph idx="1"/>
          </p:nvPr>
        </p:nvSpPr>
        <p:spPr/>
        <p:txBody>
          <a:bodyPr/>
          <a:lstStyle/>
          <a:p>
            <a:r>
              <a:rPr lang="en-US" dirty="0"/>
              <a:t>Intuitively, An array of values arranged in a “circle” rather than a line</a:t>
            </a:r>
          </a:p>
          <a:p>
            <a:pPr lvl="1"/>
            <a:r>
              <a:rPr lang="en-US" dirty="0"/>
              <a:t>If you go beyond the last index, to wrap back around to 0</a:t>
            </a:r>
          </a:p>
        </p:txBody>
      </p:sp>
      <p:grpSp>
        <p:nvGrpSpPr>
          <p:cNvPr id="28" name="Group 27" descr="This is a re-illustration of at circular array intended to illustrate the way in which it operates as a circle. In reality a circular array is a standard array, but we will use the array as if it is a circle in that we want the last index of the array to be followed by index 0. This has the effect of connected the end of the array with the beginning, making it behave as if it were circular.">
            <a:extLst>
              <a:ext uri="{FF2B5EF4-FFF2-40B4-BE49-F238E27FC236}">
                <a16:creationId xmlns:a16="http://schemas.microsoft.com/office/drawing/2014/main" id="{D69EE0EC-2D5E-D79F-575A-371F5F8253BE}"/>
              </a:ext>
            </a:extLst>
          </p:cNvPr>
          <p:cNvGrpSpPr/>
          <p:nvPr/>
        </p:nvGrpSpPr>
        <p:grpSpPr>
          <a:xfrm>
            <a:off x="352535" y="2756044"/>
            <a:ext cx="10195775" cy="3968952"/>
            <a:chOff x="352535" y="2756044"/>
            <a:chExt cx="10195775" cy="3968952"/>
          </a:xfrm>
        </p:grpSpPr>
        <p:grpSp>
          <p:nvGrpSpPr>
            <p:cNvPr id="4" name="Group 3">
              <a:extLst>
                <a:ext uri="{FF2B5EF4-FFF2-40B4-BE49-F238E27FC236}">
                  <a16:creationId xmlns:a16="http://schemas.microsoft.com/office/drawing/2014/main" id="{8354F8AB-52E5-93DF-2103-296898DD010C}"/>
                </a:ext>
              </a:extLst>
            </p:cNvPr>
            <p:cNvGrpSpPr/>
            <p:nvPr/>
          </p:nvGrpSpPr>
          <p:grpSpPr>
            <a:xfrm>
              <a:off x="352535" y="3349393"/>
              <a:ext cx="5283200" cy="528320"/>
              <a:chOff x="1681480" y="5462905"/>
              <a:chExt cx="5283200" cy="528320"/>
            </a:xfrm>
            <a:solidFill>
              <a:schemeClr val="bg1"/>
            </a:solidFill>
          </p:grpSpPr>
          <p:sp>
            <p:nvSpPr>
              <p:cNvPr id="5" name="Rectangle 4">
                <a:extLst>
                  <a:ext uri="{FF2B5EF4-FFF2-40B4-BE49-F238E27FC236}">
                    <a16:creationId xmlns:a16="http://schemas.microsoft.com/office/drawing/2014/main" id="{3A3367D0-4545-BFE9-DE41-6FD0D237B15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 name="Rectangle 5">
                <a:extLst>
                  <a:ext uri="{FF2B5EF4-FFF2-40B4-BE49-F238E27FC236}">
                    <a16:creationId xmlns:a16="http://schemas.microsoft.com/office/drawing/2014/main" id="{52CA98B8-EEB3-FC16-312A-A84E2D7C0E90}"/>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E5B6A29C-D4FD-ED3A-C78B-F60246DCDCA3}"/>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0EFDBE48-B472-F67A-F0F1-73513F157C8C}"/>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a:extLst>
                  <a:ext uri="{FF2B5EF4-FFF2-40B4-BE49-F238E27FC236}">
                    <a16:creationId xmlns:a16="http://schemas.microsoft.com/office/drawing/2014/main" id="{894653E1-F6B8-0899-B2C6-9A1C2D1BB1F0}"/>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110E5E1B-56D0-545F-7659-77F433476D1E}"/>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96A1D074-66C2-A53E-39AF-9B399A918C72}"/>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a:extLst>
                  <a:ext uri="{FF2B5EF4-FFF2-40B4-BE49-F238E27FC236}">
                    <a16:creationId xmlns:a16="http://schemas.microsoft.com/office/drawing/2014/main" id="{C4F455DE-59DE-156B-53C1-7645679B3824}"/>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3" name="Rectangle 12">
                <a:extLst>
                  <a:ext uri="{FF2B5EF4-FFF2-40B4-BE49-F238E27FC236}">
                    <a16:creationId xmlns:a16="http://schemas.microsoft.com/office/drawing/2014/main" id="{9474B481-DD98-5C4B-DFED-1C2DAEA6F4BB}"/>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 name="Rectangle 13">
                <a:extLst>
                  <a:ext uri="{FF2B5EF4-FFF2-40B4-BE49-F238E27FC236}">
                    <a16:creationId xmlns:a16="http://schemas.microsoft.com/office/drawing/2014/main" id="{83E8458D-25E4-1FAC-1DE9-4FC223055B11}"/>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5" name="Group 14">
              <a:extLst>
                <a:ext uri="{FF2B5EF4-FFF2-40B4-BE49-F238E27FC236}">
                  <a16:creationId xmlns:a16="http://schemas.microsoft.com/office/drawing/2014/main" id="{D6C0605A-3135-5138-8687-1A5FDE254AD2}"/>
                </a:ext>
              </a:extLst>
            </p:cNvPr>
            <p:cNvGrpSpPr/>
            <p:nvPr/>
          </p:nvGrpSpPr>
          <p:grpSpPr>
            <a:xfrm>
              <a:off x="352535" y="2969935"/>
              <a:ext cx="5283200" cy="528320"/>
              <a:chOff x="1681480" y="5462905"/>
              <a:chExt cx="5283200" cy="528320"/>
            </a:xfrm>
          </p:grpSpPr>
          <p:sp>
            <p:nvSpPr>
              <p:cNvPr id="16" name="Rectangle 15">
                <a:extLst>
                  <a:ext uri="{FF2B5EF4-FFF2-40B4-BE49-F238E27FC236}">
                    <a16:creationId xmlns:a16="http://schemas.microsoft.com/office/drawing/2014/main" id="{E2DE85AD-6B09-367A-9A9B-6EE66A7D4D4C}"/>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7" name="Rectangle 16">
                <a:extLst>
                  <a:ext uri="{FF2B5EF4-FFF2-40B4-BE49-F238E27FC236}">
                    <a16:creationId xmlns:a16="http://schemas.microsoft.com/office/drawing/2014/main" id="{81427ABB-1EE9-142A-8C89-1673F8AB26B5}"/>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5DD335C5-16B9-F275-5C4C-A8AADE6D899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ABC20E1-9112-90A2-57D9-49B9311A4F17}"/>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A62EDD1B-F566-A302-DA0B-ABF30AA988D4}"/>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1" name="Rectangle 20">
                <a:extLst>
                  <a:ext uri="{FF2B5EF4-FFF2-40B4-BE49-F238E27FC236}">
                    <a16:creationId xmlns:a16="http://schemas.microsoft.com/office/drawing/2014/main" id="{406F291B-9490-2CE2-598E-211994F5C384}"/>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10071176-BD1F-4CA7-F9F4-BE7C532ACF7C}"/>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a:extLst>
                  <a:ext uri="{FF2B5EF4-FFF2-40B4-BE49-F238E27FC236}">
                    <a16:creationId xmlns:a16="http://schemas.microsoft.com/office/drawing/2014/main" id="{EB697226-B6FC-F67A-283F-B25E6E0FD5A5}"/>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2FC55923-9921-7397-7FD6-C82D1AA07A70}"/>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5" name="Rectangle 24">
                <a:extLst>
                  <a:ext uri="{FF2B5EF4-FFF2-40B4-BE49-F238E27FC236}">
                    <a16:creationId xmlns:a16="http://schemas.microsoft.com/office/drawing/2014/main" id="{6B59DBC1-DE4C-49E1-9AB1-B003EB94ABF5}"/>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 name="Oval 25">
              <a:extLst>
                <a:ext uri="{FF2B5EF4-FFF2-40B4-BE49-F238E27FC236}">
                  <a16:creationId xmlns:a16="http://schemas.microsoft.com/office/drawing/2014/main" id="{128379D1-3254-3DE6-9029-81EAE98A2212}"/>
                </a:ext>
              </a:extLst>
            </p:cNvPr>
            <p:cNvSpPr/>
            <p:nvPr/>
          </p:nvSpPr>
          <p:spPr>
            <a:xfrm>
              <a:off x="6579358" y="2756044"/>
              <a:ext cx="3968952" cy="3968952"/>
            </a:xfrm>
            <a:prstGeom prst="ellipse">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ABE1E1D-F3B4-CB94-C6BC-CD13A88C31A7}"/>
                </a:ext>
              </a:extLst>
            </p:cNvPr>
            <p:cNvGrpSpPr/>
            <p:nvPr/>
          </p:nvGrpSpPr>
          <p:grpSpPr>
            <a:xfrm>
              <a:off x="6579358" y="2756044"/>
              <a:ext cx="3968952" cy="3968952"/>
              <a:chOff x="6579358" y="2756044"/>
              <a:chExt cx="3968952" cy="3968952"/>
            </a:xfrm>
          </p:grpSpPr>
          <p:cxnSp>
            <p:nvCxnSpPr>
              <p:cNvPr id="42" name="Straight Connector 41">
                <a:extLst>
                  <a:ext uri="{FF2B5EF4-FFF2-40B4-BE49-F238E27FC236}">
                    <a16:creationId xmlns:a16="http://schemas.microsoft.com/office/drawing/2014/main" id="{E3568609-FC76-05A4-B59F-99E41C1F4E7C}"/>
                  </a:ext>
                </a:extLst>
              </p:cNvPr>
              <p:cNvCxnSpPr>
                <a:cxnSpLocks/>
              </p:cNvCxnSpPr>
              <p:nvPr/>
            </p:nvCxnSpPr>
            <p:spPr>
              <a:xfrm rot="216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8B92DD-4899-C38B-C1E1-4611890E7BB6}"/>
                  </a:ext>
                </a:extLst>
              </p:cNvPr>
              <p:cNvCxnSpPr>
                <a:cxnSpLocks/>
              </p:cNvCxnSpPr>
              <p:nvPr/>
            </p:nvCxnSpPr>
            <p:spPr>
              <a:xfrm rot="432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E8566B-6DF9-80C7-DCE7-407659D22353}"/>
                  </a:ext>
                </a:extLst>
              </p:cNvPr>
              <p:cNvCxnSpPr>
                <a:cxnSpLocks/>
              </p:cNvCxnSpPr>
              <p:nvPr/>
            </p:nvCxnSpPr>
            <p:spPr>
              <a:xfrm rot="648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30AE-45BC-F385-2C7B-AF92F6FA8509}"/>
                  </a:ext>
                </a:extLst>
              </p:cNvPr>
              <p:cNvCxnSpPr>
                <a:cxnSpLocks/>
              </p:cNvCxnSpPr>
              <p:nvPr/>
            </p:nvCxnSpPr>
            <p:spPr>
              <a:xfrm rot="864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49B5B6-4E48-AFAA-D18F-C5A1E76AE1E8}"/>
                  </a:ext>
                </a:extLst>
              </p:cNvPr>
              <p:cNvCxnSpPr>
                <a:cxnSpLocks/>
                <a:stCxn id="26" idx="0"/>
                <a:endCxn id="26" idx="4"/>
              </p:cNvCxnSpPr>
              <p:nvPr/>
            </p:nvCxnSpPr>
            <p:spPr>
              <a:xfrm>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715479E-DC73-8589-9D5B-2C58BFF85BDE}"/>
                </a:ext>
              </a:extLst>
            </p:cNvPr>
            <p:cNvSpPr/>
            <p:nvPr/>
          </p:nvSpPr>
          <p:spPr>
            <a:xfrm>
              <a:off x="7297616" y="3474302"/>
              <a:ext cx="2532436" cy="25324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910C60-E5BB-DB4A-7E6B-7541D8115FBF}"/>
                </a:ext>
              </a:extLst>
            </p:cNvPr>
            <p:cNvSpPr/>
            <p:nvPr/>
          </p:nvSpPr>
          <p:spPr>
            <a:xfrm>
              <a:off x="8680334" y="3599559"/>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9" name="Rectangle 68">
              <a:extLst>
                <a:ext uri="{FF2B5EF4-FFF2-40B4-BE49-F238E27FC236}">
                  <a16:creationId xmlns:a16="http://schemas.microsoft.com/office/drawing/2014/main" id="{12C412A9-0633-AB06-FD42-DAC64F41108F}"/>
                </a:ext>
              </a:extLst>
            </p:cNvPr>
            <p:cNvSpPr/>
            <p:nvPr/>
          </p:nvSpPr>
          <p:spPr>
            <a:xfrm>
              <a:off x="9162664" y="3977190"/>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a:extLst>
                <a:ext uri="{FF2B5EF4-FFF2-40B4-BE49-F238E27FC236}">
                  <a16:creationId xmlns:a16="http://schemas.microsoft.com/office/drawing/2014/main" id="{F8A357D5-679D-A32F-FC3E-9CD5EA6A9CF3}"/>
                </a:ext>
              </a:extLst>
            </p:cNvPr>
            <p:cNvSpPr/>
            <p:nvPr/>
          </p:nvSpPr>
          <p:spPr>
            <a:xfrm>
              <a:off x="9357019" y="4583833"/>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1" name="Rectangle 70">
              <a:extLst>
                <a:ext uri="{FF2B5EF4-FFF2-40B4-BE49-F238E27FC236}">
                  <a16:creationId xmlns:a16="http://schemas.microsoft.com/office/drawing/2014/main" id="{4ADE4C66-E520-1738-A3C5-57C4225BB607}"/>
                </a:ext>
              </a:extLst>
            </p:cNvPr>
            <p:cNvSpPr/>
            <p:nvPr/>
          </p:nvSpPr>
          <p:spPr>
            <a:xfrm>
              <a:off x="9144376" y="514188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Rectangle 71">
              <a:extLst>
                <a:ext uri="{FF2B5EF4-FFF2-40B4-BE49-F238E27FC236}">
                  <a16:creationId xmlns:a16="http://schemas.microsoft.com/office/drawing/2014/main" id="{7DA69168-92BF-AA5C-205A-07E2E50C54C6}"/>
                </a:ext>
              </a:extLst>
            </p:cNvPr>
            <p:cNvSpPr/>
            <p:nvPr/>
          </p:nvSpPr>
          <p:spPr>
            <a:xfrm>
              <a:off x="8689817"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3" name="Rectangle 72">
              <a:extLst>
                <a:ext uri="{FF2B5EF4-FFF2-40B4-BE49-F238E27FC236}">
                  <a16:creationId xmlns:a16="http://schemas.microsoft.com/office/drawing/2014/main" id="{C303F88D-C968-8B7C-A670-760DFFBE04FC}"/>
                </a:ext>
              </a:extLst>
            </p:cNvPr>
            <p:cNvSpPr/>
            <p:nvPr/>
          </p:nvSpPr>
          <p:spPr>
            <a:xfrm>
              <a:off x="8101410"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a:extLst>
                <a:ext uri="{FF2B5EF4-FFF2-40B4-BE49-F238E27FC236}">
                  <a16:creationId xmlns:a16="http://schemas.microsoft.com/office/drawing/2014/main" id="{5B71349B-0199-1E32-5C57-6D878A0D513F}"/>
                </a:ext>
              </a:extLst>
            </p:cNvPr>
            <p:cNvSpPr/>
            <p:nvPr/>
          </p:nvSpPr>
          <p:spPr>
            <a:xfrm>
              <a:off x="7588049" y="514611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5" name="Rectangle 74">
              <a:extLst>
                <a:ext uri="{FF2B5EF4-FFF2-40B4-BE49-F238E27FC236}">
                  <a16:creationId xmlns:a16="http://schemas.microsoft.com/office/drawing/2014/main" id="{0868B71B-1579-3A6B-835A-CB5663E7AAC5}"/>
                </a:ext>
              </a:extLst>
            </p:cNvPr>
            <p:cNvSpPr/>
            <p:nvPr/>
          </p:nvSpPr>
          <p:spPr>
            <a:xfrm>
              <a:off x="7336181" y="459725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6" name="Rectangle 75">
              <a:extLst>
                <a:ext uri="{FF2B5EF4-FFF2-40B4-BE49-F238E27FC236}">
                  <a16:creationId xmlns:a16="http://schemas.microsoft.com/office/drawing/2014/main" id="{EABE6CBB-21F3-B9D4-9D8B-F8BB4F0991FA}"/>
                </a:ext>
              </a:extLst>
            </p:cNvPr>
            <p:cNvSpPr/>
            <p:nvPr/>
          </p:nvSpPr>
          <p:spPr>
            <a:xfrm>
              <a:off x="7561221" y="399264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7" name="Rectangle 76">
              <a:extLst>
                <a:ext uri="{FF2B5EF4-FFF2-40B4-BE49-F238E27FC236}">
                  <a16:creationId xmlns:a16="http://schemas.microsoft.com/office/drawing/2014/main" id="{A81982B3-E6AA-C666-F3C9-727F7F6B43CC}"/>
                </a:ext>
              </a:extLst>
            </p:cNvPr>
            <p:cNvSpPr/>
            <p:nvPr/>
          </p:nvSpPr>
          <p:spPr>
            <a:xfrm>
              <a:off x="8075240" y="362174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9" name="Rectangle 78">
              <a:extLst>
                <a:ext uri="{FF2B5EF4-FFF2-40B4-BE49-F238E27FC236}">
                  <a16:creationId xmlns:a16="http://schemas.microsoft.com/office/drawing/2014/main" id="{90726518-87A2-B490-66D2-93987BF07928}"/>
                </a:ext>
              </a:extLst>
            </p:cNvPr>
            <p:cNvSpPr/>
            <p:nvPr/>
          </p:nvSpPr>
          <p:spPr>
            <a:xfrm>
              <a:off x="8861857" y="304824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3AA9D7B0-5307-BCFA-9749-62DBA8E066F2}"/>
                </a:ext>
              </a:extLst>
            </p:cNvPr>
            <p:cNvSpPr/>
            <p:nvPr/>
          </p:nvSpPr>
          <p:spPr>
            <a:xfrm>
              <a:off x="9738727" y="367770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35B1ED7-49A2-F574-2E96-912B07E79601}"/>
                </a:ext>
              </a:extLst>
            </p:cNvPr>
            <p:cNvSpPr/>
            <p:nvPr/>
          </p:nvSpPr>
          <p:spPr>
            <a:xfrm>
              <a:off x="9956034" y="455364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3" name="Rectangle 82">
              <a:extLst>
                <a:ext uri="{FF2B5EF4-FFF2-40B4-BE49-F238E27FC236}">
                  <a16:creationId xmlns:a16="http://schemas.microsoft.com/office/drawing/2014/main" id="{4F1CC7B0-7BB3-45E7-4E7A-D1DA146378F8}"/>
                </a:ext>
              </a:extLst>
            </p:cNvPr>
            <p:cNvSpPr/>
            <p:nvPr/>
          </p:nvSpPr>
          <p:spPr>
            <a:xfrm>
              <a:off x="9671679" y="5523386"/>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87D04EE0-ED02-D209-EAA9-6D21D426406A}"/>
                </a:ext>
              </a:extLst>
            </p:cNvPr>
            <p:cNvSpPr/>
            <p:nvPr/>
          </p:nvSpPr>
          <p:spPr>
            <a:xfrm>
              <a:off x="8841987" y="608893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a:extLst>
                <a:ext uri="{FF2B5EF4-FFF2-40B4-BE49-F238E27FC236}">
                  <a16:creationId xmlns:a16="http://schemas.microsoft.com/office/drawing/2014/main" id="{AFEC5388-74F5-AF62-F82A-19394D9E4653}"/>
                </a:ext>
              </a:extLst>
            </p:cNvPr>
            <p:cNvSpPr/>
            <p:nvPr/>
          </p:nvSpPr>
          <p:spPr>
            <a:xfrm>
              <a:off x="2151155" y="4545310"/>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86" name="Rectangle 85">
              <a:extLst>
                <a:ext uri="{FF2B5EF4-FFF2-40B4-BE49-F238E27FC236}">
                  <a16:creationId xmlns:a16="http://schemas.microsoft.com/office/drawing/2014/main" id="{1ED4207A-6B0C-187B-C676-087B4C053BD4}"/>
                </a:ext>
              </a:extLst>
            </p:cNvPr>
            <p:cNvSpPr/>
            <p:nvPr/>
          </p:nvSpPr>
          <p:spPr>
            <a:xfrm>
              <a:off x="2151155" y="5238600"/>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sp>
          <p:nvSpPr>
            <p:cNvPr id="87" name="Rectangle 86">
              <a:extLst>
                <a:ext uri="{FF2B5EF4-FFF2-40B4-BE49-F238E27FC236}">
                  <a16:creationId xmlns:a16="http://schemas.microsoft.com/office/drawing/2014/main" id="{968ACB5C-7180-0CBE-17B3-B25D8512CC0F}"/>
                </a:ext>
              </a:extLst>
            </p:cNvPr>
            <p:cNvSpPr/>
            <p:nvPr/>
          </p:nvSpPr>
          <p:spPr>
            <a:xfrm>
              <a:off x="7871784" y="302584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8" name="Rectangle 87">
              <a:extLst>
                <a:ext uri="{FF2B5EF4-FFF2-40B4-BE49-F238E27FC236}">
                  <a16:creationId xmlns:a16="http://schemas.microsoft.com/office/drawing/2014/main" id="{2CD2D71D-48DE-8DC1-5291-299F56C8FEE6}"/>
                </a:ext>
              </a:extLst>
            </p:cNvPr>
            <p:cNvSpPr/>
            <p:nvPr/>
          </p:nvSpPr>
          <p:spPr>
            <a:xfrm>
              <a:off x="7046877" y="361689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88">
              <a:extLst>
                <a:ext uri="{FF2B5EF4-FFF2-40B4-BE49-F238E27FC236}">
                  <a16:creationId xmlns:a16="http://schemas.microsoft.com/office/drawing/2014/main" id="{CDBE289B-42E2-0D5F-1293-FD9A24DEFE92}"/>
                </a:ext>
              </a:extLst>
            </p:cNvPr>
            <p:cNvSpPr/>
            <p:nvPr/>
          </p:nvSpPr>
          <p:spPr>
            <a:xfrm>
              <a:off x="6724672" y="45972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89">
              <a:extLst>
                <a:ext uri="{FF2B5EF4-FFF2-40B4-BE49-F238E27FC236}">
                  <a16:creationId xmlns:a16="http://schemas.microsoft.com/office/drawing/2014/main" id="{59C268AA-F554-70AB-FF42-8F07E56580A7}"/>
                </a:ext>
              </a:extLst>
            </p:cNvPr>
            <p:cNvSpPr/>
            <p:nvPr/>
          </p:nvSpPr>
          <p:spPr>
            <a:xfrm>
              <a:off x="7073203" y="553782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1" name="Rectangle 90">
              <a:extLst>
                <a:ext uri="{FF2B5EF4-FFF2-40B4-BE49-F238E27FC236}">
                  <a16:creationId xmlns:a16="http://schemas.microsoft.com/office/drawing/2014/main" id="{1B2B1F33-81FA-459E-DDA2-AB94EC3D8CCD}"/>
                </a:ext>
              </a:extLst>
            </p:cNvPr>
            <p:cNvSpPr/>
            <p:nvPr/>
          </p:nvSpPr>
          <p:spPr>
            <a:xfrm>
              <a:off x="7875678" y="61325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Tree>
    <p:extLst>
      <p:ext uri="{BB962C8B-B14F-4D97-AF65-F5344CB8AC3E}">
        <p14:creationId xmlns:p14="http://schemas.microsoft.com/office/powerpoint/2010/main" val="276768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sp>
        <p:nvSpPr>
          <p:cNvPr id="3" name="Content Placeholder 2">
            <a:extLst>
              <a:ext uri="{FF2B5EF4-FFF2-40B4-BE49-F238E27FC236}">
                <a16:creationId xmlns:a16="http://schemas.microsoft.com/office/drawing/2014/main" id="{1376FFCF-F09D-CE03-F022-D39AD4A97E9E}"/>
              </a:ext>
              <a:ext uri="{C183D7F6-B498-43B3-948B-1728B52AA6E4}">
                <adec:decorative xmlns:adec="http://schemas.microsoft.com/office/drawing/2017/decorative" val="0"/>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FD43D330-6FCC-1D97-5D20-AAE1BF003115}"/>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28" name="TextBox 27">
            <a:extLst>
              <a:ext uri="{FF2B5EF4-FFF2-40B4-BE49-F238E27FC236}">
                <a16:creationId xmlns:a16="http://schemas.microsoft.com/office/drawing/2014/main" id="{C9B8B987-A0D6-91EB-C7C4-924CA8D44D33}"/>
              </a:ext>
              <a:ext uri="{C183D7F6-B498-43B3-948B-1728B52AA6E4}">
                <adec:decorative xmlns:adec="http://schemas.microsoft.com/office/drawing/2017/decorative" val="0"/>
              </a:ext>
            </a:extLst>
          </p:cNvPr>
          <p:cNvSpPr txBox="1"/>
          <p:nvPr/>
        </p:nvSpPr>
        <p:spPr>
          <a:xfrm>
            <a:off x="3717972" y="3671711"/>
            <a:ext cx="4668140" cy="1169551"/>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9" name="TextBox 28">
            <a:extLst>
              <a:ext uri="{FF2B5EF4-FFF2-40B4-BE49-F238E27FC236}">
                <a16:creationId xmlns:a16="http://schemas.microsoft.com/office/drawing/2014/main" id="{BC3CF233-AF80-4F4B-1F74-1C0FFDBAF814}"/>
              </a:ext>
              <a:ext uri="{C183D7F6-B498-43B3-948B-1728B52AA6E4}">
                <adec:decorative xmlns:adec="http://schemas.microsoft.com/office/drawing/2017/decorative" val="0"/>
              </a:ext>
            </a:extLst>
          </p:cNvPr>
          <p:cNvSpPr txBox="1"/>
          <p:nvPr/>
        </p:nvSpPr>
        <p:spPr>
          <a:xfrm>
            <a:off x="4879046" y="4619018"/>
            <a:ext cx="4828372"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0" name="TextBox 29">
            <a:extLst>
              <a:ext uri="{FF2B5EF4-FFF2-40B4-BE49-F238E27FC236}">
                <a16:creationId xmlns:a16="http://schemas.microsoft.com/office/drawing/2014/main" id="{510A3170-9D65-DAB1-3531-90A153C974D9}"/>
              </a:ext>
            </a:extLst>
          </p:cNvPr>
          <p:cNvSpPr txBox="1"/>
          <p:nvPr/>
        </p:nvSpPr>
        <p:spPr>
          <a:xfrm>
            <a:off x="3413466" y="5976795"/>
            <a:ext cx="3677566"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1" name="TextBox 30">
            <a:extLst>
              <a:ext uri="{FF2B5EF4-FFF2-40B4-BE49-F238E27FC236}">
                <a16:creationId xmlns:a16="http://schemas.microsoft.com/office/drawing/2014/main" id="{63E03939-F397-8FF3-F848-0C741AD0877F}"/>
              </a:ext>
            </a:extLst>
          </p:cNvPr>
          <p:cNvSpPr txBox="1"/>
          <p:nvPr/>
        </p:nvSpPr>
        <p:spPr>
          <a:xfrm>
            <a:off x="8805672" y="4517136"/>
            <a:ext cx="2971326" cy="369332"/>
          </a:xfrm>
          <a:prstGeom prst="rect">
            <a:avLst/>
          </a:prstGeom>
          <a:noFill/>
          <a:ln>
            <a:solidFill>
              <a:srgbClr val="FF0000"/>
            </a:solidFill>
          </a:ln>
        </p:spPr>
        <p:txBody>
          <a:bodyPr wrap="none" rtlCol="0">
            <a:spAutoFit/>
          </a:bodyPr>
          <a:lstStyle/>
          <a:p>
            <a:r>
              <a:rPr lang="en-US" dirty="0">
                <a:solidFill>
                  <a:srgbClr val="FF0000"/>
                </a:solidFill>
              </a:rPr>
              <a:t>What if we run out of space?!</a:t>
            </a:r>
          </a:p>
        </p:txBody>
      </p:sp>
    </p:spTree>
    <p:extLst>
      <p:ext uri="{BB962C8B-B14F-4D97-AF65-F5344CB8AC3E}">
        <p14:creationId xmlns:p14="http://schemas.microsoft.com/office/powerpoint/2010/main" val="32779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Resizing “Circular” Array Queue</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9" name="Group 28"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0D4C21AF-AA79-392F-03D4-279329E0F972}"/>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2" name="TextBox 31">
            <a:extLst>
              <a:ext uri="{FF2B5EF4-FFF2-40B4-BE49-F238E27FC236}">
                <a16:creationId xmlns:a16="http://schemas.microsoft.com/office/drawing/2014/main" id="{44B77E27-802E-1F52-9A57-028FD4DE4449}"/>
              </a:ext>
            </a:extLst>
          </p:cNvPr>
          <p:cNvSpPr txBox="1"/>
          <p:nvPr/>
        </p:nvSpPr>
        <p:spPr>
          <a:xfrm>
            <a:off x="3717972" y="3671711"/>
            <a:ext cx="5150352" cy="1384995"/>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 if (size == queue.length-1) {resize();}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3" name="TextBox 32">
            <a:extLst>
              <a:ext uri="{FF2B5EF4-FFF2-40B4-BE49-F238E27FC236}">
                <a16:creationId xmlns:a16="http://schemas.microsoft.com/office/drawing/2014/main" id="{EF541FBE-7B55-F079-E785-ADC053CEC4C6}"/>
              </a:ext>
            </a:extLst>
          </p:cNvPr>
          <p:cNvSpPr txBox="1"/>
          <p:nvPr/>
        </p:nvSpPr>
        <p:spPr>
          <a:xfrm>
            <a:off x="5790906" y="4772906"/>
            <a:ext cx="5327136"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4" name="TextBox 33">
            <a:extLst>
              <a:ext uri="{FF2B5EF4-FFF2-40B4-BE49-F238E27FC236}">
                <a16:creationId xmlns:a16="http://schemas.microsoft.com/office/drawing/2014/main" id="{C6572C5E-B004-807E-80CB-E17C300C1203}"/>
              </a:ext>
            </a:extLst>
          </p:cNvPr>
          <p:cNvSpPr txBox="1"/>
          <p:nvPr/>
        </p:nvSpPr>
        <p:spPr>
          <a:xfrm>
            <a:off x="3413466" y="5976795"/>
            <a:ext cx="4057454"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8" name="TextBox 27">
            <a:extLst>
              <a:ext uri="{FF2B5EF4-FFF2-40B4-BE49-F238E27FC236}">
                <a16:creationId xmlns:a16="http://schemas.microsoft.com/office/drawing/2014/main" id="{98F8A8B4-1F34-29B1-9D95-AB5148C8299F}"/>
              </a:ext>
            </a:extLst>
          </p:cNvPr>
          <p:cNvSpPr txBox="1"/>
          <p:nvPr/>
        </p:nvSpPr>
        <p:spPr>
          <a:xfrm>
            <a:off x="9082568" y="2182501"/>
            <a:ext cx="2117759" cy="923330"/>
          </a:xfrm>
          <a:prstGeom prst="rect">
            <a:avLst/>
          </a:prstGeom>
          <a:noFill/>
          <a:ln>
            <a:solidFill>
              <a:srgbClr val="FF0000"/>
            </a:solidFill>
          </a:ln>
        </p:spPr>
        <p:txBody>
          <a:bodyPr wrap="none" rtlCol="0">
            <a:spAutoFit/>
          </a:bodyPr>
          <a:lstStyle/>
          <a:p>
            <a:r>
              <a:rPr lang="en-US" dirty="0">
                <a:solidFill>
                  <a:srgbClr val="FF0000"/>
                </a:solidFill>
              </a:rPr>
              <a:t>How do you resize? </a:t>
            </a:r>
            <a:br>
              <a:rPr lang="en-US" dirty="0">
                <a:solidFill>
                  <a:srgbClr val="FF0000"/>
                </a:solidFill>
              </a:rPr>
            </a:br>
            <a:br>
              <a:rPr lang="en-US" dirty="0">
                <a:solidFill>
                  <a:srgbClr val="FF0000"/>
                </a:solidFill>
              </a:rPr>
            </a:br>
            <a:r>
              <a:rPr lang="en-US" dirty="0">
                <a:solidFill>
                  <a:srgbClr val="FF0000"/>
                </a:solidFill>
              </a:rPr>
              <a:t>That’s for Exercise 0!</a:t>
            </a:r>
          </a:p>
        </p:txBody>
      </p:sp>
    </p:spTree>
    <p:extLst>
      <p:ext uri="{BB962C8B-B14F-4D97-AF65-F5344CB8AC3E}">
        <p14:creationId xmlns:p14="http://schemas.microsoft.com/office/powerpoint/2010/main" val="36998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8AA9-C94F-8609-A901-4BC22630C6F3}"/>
              </a:ext>
              <a:ext uri="{C183D7F6-B498-43B3-948B-1728B52AA6E4}">
                <adec:decorative xmlns:adec="http://schemas.microsoft.com/office/drawing/2017/decorative" val="0"/>
              </a:ext>
            </a:extLst>
          </p:cNvPr>
          <p:cNvSpPr>
            <a:spLocks noGrp="1"/>
          </p:cNvSpPr>
          <p:nvPr>
            <p:ph type="title"/>
          </p:nvPr>
        </p:nvSpPr>
        <p:spPr/>
        <p:txBody>
          <a:bodyPr/>
          <a:lstStyle/>
          <a:p>
            <a:r>
              <a:rPr lang="en-US" dirty="0"/>
              <a:t>Nathan Brunelle</a:t>
            </a:r>
          </a:p>
        </p:txBody>
      </p:sp>
      <p:sp>
        <p:nvSpPr>
          <p:cNvPr id="3" name="Content Placeholder 2">
            <a:extLst>
              <a:ext uri="{FF2B5EF4-FFF2-40B4-BE49-F238E27FC236}">
                <a16:creationId xmlns:a16="http://schemas.microsoft.com/office/drawing/2014/main" id="{7350BEA8-5AF6-9440-1E6A-D3FEC51EB460}"/>
              </a:ext>
              <a:ext uri="{C183D7F6-B498-43B3-948B-1728B52AA6E4}">
                <adec:decorative xmlns:adec="http://schemas.microsoft.com/office/drawing/2017/decorative" val="0"/>
              </a:ext>
            </a:extLst>
          </p:cNvPr>
          <p:cNvSpPr>
            <a:spLocks noGrp="1"/>
          </p:cNvSpPr>
          <p:nvPr>
            <p:ph idx="1"/>
          </p:nvPr>
        </p:nvSpPr>
        <p:spPr>
          <a:xfrm>
            <a:off x="136451" y="1793727"/>
            <a:ext cx="10515600" cy="4699148"/>
          </a:xfrm>
        </p:spPr>
        <p:txBody>
          <a:bodyPr>
            <a:normAutofit fontScale="92500" lnSpcReduction="20000"/>
          </a:bodyPr>
          <a:lstStyle/>
          <a:p>
            <a:r>
              <a:rPr lang="en-US" dirty="0"/>
              <a:t>Born: Virginia Beach, VA</a:t>
            </a:r>
          </a:p>
          <a:p>
            <a:r>
              <a:rPr lang="en-US" dirty="0" err="1"/>
              <a:t>Ugrad</a:t>
            </a:r>
            <a:r>
              <a:rPr lang="en-US" dirty="0"/>
              <a:t>: Math and CS at University of Virginia</a:t>
            </a:r>
          </a:p>
          <a:p>
            <a:r>
              <a:rPr lang="en-US" dirty="0"/>
              <a:t>Grad: CS at University of Virginia</a:t>
            </a:r>
          </a:p>
          <a:p>
            <a:r>
              <a:rPr lang="en-US" dirty="0"/>
              <a:t>Taught at UVA for 6 years</a:t>
            </a:r>
          </a:p>
          <a:p>
            <a:pPr lvl="1"/>
            <a:r>
              <a:rPr lang="en-US" dirty="0"/>
              <a:t>Intro to programming (e.g. 121)</a:t>
            </a:r>
          </a:p>
          <a:p>
            <a:pPr lvl="1"/>
            <a:r>
              <a:rPr lang="en-US" dirty="0"/>
              <a:t>Discrete Math (e.g. 311)</a:t>
            </a:r>
          </a:p>
          <a:p>
            <a:pPr lvl="1"/>
            <a:r>
              <a:rPr lang="en-US" dirty="0"/>
              <a:t>Algorithms (e.g. 421)</a:t>
            </a:r>
          </a:p>
          <a:p>
            <a:pPr lvl="1"/>
            <a:r>
              <a:rPr lang="en-US" dirty="0"/>
              <a:t>Theory of Computation (e.g. 431)</a:t>
            </a:r>
          </a:p>
          <a:p>
            <a:r>
              <a:rPr lang="en-US" dirty="0"/>
              <a:t>Year 3 at UW</a:t>
            </a:r>
          </a:p>
          <a:p>
            <a:pPr lvl="1"/>
            <a:r>
              <a:rPr lang="en-US" dirty="0"/>
              <a:t>CSE123</a:t>
            </a:r>
          </a:p>
          <a:p>
            <a:pPr lvl="1"/>
            <a:r>
              <a:rPr lang="en-US" dirty="0"/>
              <a:t>CSE332</a:t>
            </a:r>
          </a:p>
          <a:p>
            <a:pPr lvl="1"/>
            <a:r>
              <a:rPr lang="en-US" dirty="0"/>
              <a:t>CSE373</a:t>
            </a:r>
          </a:p>
          <a:p>
            <a:pPr lvl="1"/>
            <a:r>
              <a:rPr lang="en-US" dirty="0"/>
              <a:t>CSE417</a:t>
            </a:r>
          </a:p>
          <a:p>
            <a:pPr lvl="1"/>
            <a:r>
              <a:rPr lang="en-US" dirty="0"/>
              <a:t>CSE421</a:t>
            </a:r>
          </a:p>
          <a:p>
            <a:pPr lvl="1"/>
            <a:endParaRPr lang="en-US" dirty="0"/>
          </a:p>
        </p:txBody>
      </p:sp>
      <p:pic>
        <p:nvPicPr>
          <p:cNvPr id="1026" name="Picture 2" descr="A Question of Priorities at the University of Virginia">
            <a:extLst>
              <a:ext uri="{FF2B5EF4-FFF2-40B4-BE49-F238E27FC236}">
                <a16:creationId xmlns:a16="http://schemas.microsoft.com/office/drawing/2014/main" id="{0C99FA16-DA2F-005C-192A-81ED6A61B780}"/>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317" y="95693"/>
            <a:ext cx="3531765" cy="23618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oll of cookie dough with a green heart">
            <a:extLst>
              <a:ext uri="{FF2B5EF4-FFF2-40B4-BE49-F238E27FC236}">
                <a16:creationId xmlns:a16="http://schemas.microsoft.com/office/drawing/2014/main" id="{484E48A8-C976-1543-2D65-88912CA42409}"/>
              </a:ext>
            </a:extLst>
          </p:cNvPr>
          <p:cNvPicPr>
            <a:picLocks noChangeAspect="1"/>
          </p:cNvPicPr>
          <p:nvPr/>
        </p:nvPicPr>
        <p:blipFill rotWithShape="1">
          <a:blip r:embed="rId3">
            <a:extLst>
              <a:ext uri="{28A0092B-C50C-407E-A947-70E740481C1C}">
                <a14:useLocalDpi xmlns:a14="http://schemas.microsoft.com/office/drawing/2010/main" val="0"/>
              </a:ext>
            </a:extLst>
          </a:blip>
          <a:srcRect l="11008" t="9884" r="16628" b="26667"/>
          <a:stretch/>
        </p:blipFill>
        <p:spPr>
          <a:xfrm>
            <a:off x="4973432" y="95693"/>
            <a:ext cx="3121489" cy="2052692"/>
          </a:xfrm>
          <a:prstGeom prst="rect">
            <a:avLst/>
          </a:prstGeom>
        </p:spPr>
      </p:pic>
      <p:pic>
        <p:nvPicPr>
          <p:cNvPr id="8" name="Picture 7">
            <a:extLst>
              <a:ext uri="{FF2B5EF4-FFF2-40B4-BE49-F238E27FC236}">
                <a16:creationId xmlns:a16="http://schemas.microsoft.com/office/drawing/2014/main" id="{65A92173-4B00-F11C-CF7C-FA7D7A9E9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919" y="2718520"/>
            <a:ext cx="4917131" cy="3693431"/>
          </a:xfrm>
          <a:prstGeom prst="rect">
            <a:avLst/>
          </a:prstGeom>
        </p:spPr>
      </p:pic>
    </p:spTree>
    <p:extLst>
      <p:ext uri="{BB962C8B-B14F-4D97-AF65-F5344CB8AC3E}">
        <p14:creationId xmlns:p14="http://schemas.microsoft.com/office/powerpoint/2010/main" val="317020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0B6-F0B1-452F-736A-CBAD5DE567E1}"/>
              </a:ext>
            </a:extLst>
          </p:cNvPr>
          <p:cNvSpPr>
            <a:spLocks noGrp="1"/>
          </p:cNvSpPr>
          <p:nvPr>
            <p:ph type="title"/>
          </p:nvPr>
        </p:nvSpPr>
        <p:spPr/>
        <p:txBody>
          <a:bodyPr/>
          <a:lstStyle/>
          <a:p>
            <a:r>
              <a:rPr lang="en-US" dirty="0"/>
              <a:t>Linked List vs. Circular Array</a:t>
            </a:r>
          </a:p>
        </p:txBody>
      </p:sp>
      <p:sp>
        <p:nvSpPr>
          <p:cNvPr id="3" name="Content Placeholder 2">
            <a:extLst>
              <a:ext uri="{FF2B5EF4-FFF2-40B4-BE49-F238E27FC236}">
                <a16:creationId xmlns:a16="http://schemas.microsoft.com/office/drawing/2014/main" id="{E1FB6DFD-BFD3-6A83-79CC-23335BC24C61}"/>
              </a:ext>
            </a:extLst>
          </p:cNvPr>
          <p:cNvSpPr>
            <a:spLocks noGrp="1"/>
          </p:cNvSpPr>
          <p:nvPr>
            <p:ph idx="1"/>
          </p:nvPr>
        </p:nvSpPr>
        <p:spPr/>
        <p:txBody>
          <a:bodyPr/>
          <a:lstStyle/>
          <a:p>
            <a:r>
              <a:rPr lang="en-US" dirty="0"/>
              <a:t>Let’s Summarize the benefits and drawbacks of each</a:t>
            </a:r>
          </a:p>
        </p:txBody>
      </p:sp>
    </p:spTree>
    <p:extLst>
      <p:ext uri="{BB962C8B-B14F-4D97-AF65-F5344CB8AC3E}">
        <p14:creationId xmlns:p14="http://schemas.microsoft.com/office/powerpoint/2010/main" val="137452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 (Activity)</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a:t>
            </a:r>
          </a:p>
          <a:p>
            <a:r>
              <a:rPr lang="en-US" dirty="0"/>
              <a:t>What operations do we need?</a:t>
            </a:r>
          </a:p>
          <a:p>
            <a:r>
              <a:rPr lang="en-US" dirty="0"/>
              <a:t>Suggested data structures?</a:t>
            </a:r>
          </a:p>
        </p:txBody>
      </p:sp>
    </p:spTree>
    <p:extLst>
      <p:ext uri="{BB962C8B-B14F-4D97-AF65-F5344CB8AC3E}">
        <p14:creationId xmlns:p14="http://schemas.microsoft.com/office/powerpoint/2010/main" val="109512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normAutofit/>
          </a:bodyPr>
          <a:lstStyle/>
          <a:p>
            <a:r>
              <a:rPr lang="en-US" dirty="0"/>
              <a:t>What is it?</a:t>
            </a:r>
          </a:p>
          <a:p>
            <a:pPr lvl="1"/>
            <a:r>
              <a:rPr lang="en-US" dirty="0"/>
              <a:t>A “Last In First Out” (LIFO) collection of items (sometimes called FILO)</a:t>
            </a:r>
          </a:p>
          <a:p>
            <a:r>
              <a:rPr lang="en-US" dirty="0"/>
              <a:t>What operations do we need?</a:t>
            </a:r>
          </a:p>
          <a:p>
            <a:pPr lvl="1"/>
            <a:r>
              <a:rPr lang="en-US" dirty="0"/>
              <a:t>push</a:t>
            </a:r>
          </a:p>
          <a:p>
            <a:pPr lvl="2"/>
            <a:r>
              <a:rPr lang="en-US" dirty="0"/>
              <a:t>Add a new item onto the stack</a:t>
            </a:r>
          </a:p>
          <a:p>
            <a:pPr lvl="1"/>
            <a:r>
              <a:rPr lang="en-US" dirty="0"/>
              <a:t>peek</a:t>
            </a:r>
          </a:p>
          <a:p>
            <a:pPr lvl="2"/>
            <a:r>
              <a:rPr lang="en-US" dirty="0"/>
              <a:t>Return the value of the most recently pushed item</a:t>
            </a:r>
          </a:p>
          <a:p>
            <a:pPr lvl="1"/>
            <a:r>
              <a:rPr lang="en-US" dirty="0"/>
              <a:t>pop</a:t>
            </a:r>
          </a:p>
          <a:p>
            <a:pPr lvl="2"/>
            <a:r>
              <a:rPr lang="en-US" dirty="0"/>
              <a:t>Return the value of the most recently pushed item and remove it from the stack</a:t>
            </a:r>
          </a:p>
          <a:p>
            <a:pPr lvl="1"/>
            <a:r>
              <a:rPr lang="en-US" dirty="0" err="1"/>
              <a:t>isEmpty</a:t>
            </a:r>
            <a:endParaRPr lang="en-US" dirty="0"/>
          </a:p>
          <a:p>
            <a:pPr lvl="2"/>
            <a:r>
              <a:rPr lang="en-US" dirty="0"/>
              <a:t>Indicate whether or not there are items still on the stack</a:t>
            </a:r>
          </a:p>
        </p:txBody>
      </p:sp>
    </p:spTree>
    <p:extLst>
      <p:ext uri="{BB962C8B-B14F-4D97-AF65-F5344CB8AC3E}">
        <p14:creationId xmlns:p14="http://schemas.microsoft.com/office/powerpoint/2010/main" val="3912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403F-6049-28C1-8A06-B4838DCE0617}"/>
              </a:ext>
            </a:extLst>
          </p:cNvPr>
          <p:cNvSpPr>
            <a:spLocks noGrp="1"/>
          </p:cNvSpPr>
          <p:nvPr>
            <p:ph type="title"/>
          </p:nvPr>
        </p:nvSpPr>
        <p:spPr/>
        <p:txBody>
          <a:bodyPr/>
          <a:lstStyle/>
          <a:p>
            <a:r>
              <a:rPr lang="en-US" dirty="0"/>
              <a:t>About this course</a:t>
            </a:r>
          </a:p>
        </p:txBody>
      </p:sp>
      <p:sp>
        <p:nvSpPr>
          <p:cNvPr id="3" name="Content Placeholder 2">
            <a:extLst>
              <a:ext uri="{FF2B5EF4-FFF2-40B4-BE49-F238E27FC236}">
                <a16:creationId xmlns:a16="http://schemas.microsoft.com/office/drawing/2014/main" id="{CEE5280D-4DB2-A501-42A7-CD23BCB759DA}"/>
              </a:ext>
            </a:extLst>
          </p:cNvPr>
          <p:cNvSpPr>
            <a:spLocks noGrp="1"/>
          </p:cNvSpPr>
          <p:nvPr>
            <p:ph idx="1"/>
          </p:nvPr>
        </p:nvSpPr>
        <p:spPr/>
        <p:txBody>
          <a:bodyPr>
            <a:normAutofit/>
          </a:bodyPr>
          <a:lstStyle/>
          <a:p>
            <a:pPr>
              <a:buFontTx/>
              <a:buNone/>
              <a:defRPr/>
            </a:pPr>
            <a:r>
              <a:rPr lang="en-US" dirty="0"/>
              <a:t>Topics covered:</a:t>
            </a:r>
          </a:p>
          <a:p>
            <a:pPr>
              <a:defRPr/>
            </a:pPr>
            <a:r>
              <a:rPr lang="en-US" sz="2800" dirty="0"/>
              <a:t>Data Structures</a:t>
            </a:r>
          </a:p>
          <a:p>
            <a:pPr lvl="1">
              <a:defRPr/>
            </a:pPr>
            <a:r>
              <a:rPr lang="en-US" dirty="0"/>
              <a:t>Specific “classic” data structures</a:t>
            </a:r>
          </a:p>
          <a:p>
            <a:pPr>
              <a:defRPr/>
            </a:pPr>
            <a:r>
              <a:rPr lang="en-US" dirty="0"/>
              <a:t>Introduction to Algorithms and Analysis</a:t>
            </a:r>
          </a:p>
          <a:p>
            <a:pPr>
              <a:defRPr/>
            </a:pPr>
            <a:r>
              <a:rPr lang="en-US" dirty="0"/>
              <a:t>Parallelism and Concurrency</a:t>
            </a:r>
          </a:p>
          <a:p>
            <a:pPr lvl="1">
              <a:defRPr/>
            </a:pPr>
            <a:r>
              <a:rPr lang="en-US" dirty="0"/>
              <a:t>Parallelism: Use multiple processors to finish sooner</a:t>
            </a:r>
          </a:p>
          <a:p>
            <a:pPr lvl="1">
              <a:defRPr/>
            </a:pPr>
            <a:r>
              <a:rPr lang="en-US" dirty="0"/>
              <a:t>Concurrency: Correct access to shared resources</a:t>
            </a:r>
          </a:p>
        </p:txBody>
      </p:sp>
    </p:spTree>
    <p:extLst>
      <p:ext uri="{BB962C8B-B14F-4D97-AF65-F5344CB8AC3E}">
        <p14:creationId xmlns:p14="http://schemas.microsoft.com/office/powerpoint/2010/main" val="131713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EDE7-6AEA-5FDE-3FBC-0AC6FBD67E22}"/>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1BDBAF03-1581-155C-B0F0-D99DE6F33E9F}"/>
              </a:ext>
            </a:extLst>
          </p:cNvPr>
          <p:cNvSpPr>
            <a:spLocks noGrp="1"/>
          </p:cNvSpPr>
          <p:nvPr>
            <p:ph idx="1"/>
          </p:nvPr>
        </p:nvSpPr>
        <p:spPr>
          <a:xfrm>
            <a:off x="508000" y="1825625"/>
            <a:ext cx="11409680" cy="4351338"/>
          </a:xfrm>
        </p:spPr>
        <p:txBody>
          <a:bodyPr>
            <a:normAutofit fontScale="92500" lnSpcReduction="20000"/>
          </a:bodyPr>
          <a:lstStyle/>
          <a:p>
            <a:pPr marL="0" indent="0">
              <a:buNone/>
            </a:pPr>
            <a:r>
              <a:rPr lang="en-US" dirty="0"/>
              <a:t>Put up one hand (you can switch if it gets tired)!</a:t>
            </a:r>
          </a:p>
          <a:p>
            <a:pPr marL="0" indent="0">
              <a:buNone/>
            </a:pPr>
            <a:r>
              <a:rPr lang="en-US" dirty="0"/>
              <a:t>Set your counter to 1</a:t>
            </a:r>
          </a:p>
          <a:p>
            <a:pPr marL="0" indent="0">
              <a:buNone/>
            </a:pPr>
            <a:r>
              <a:rPr lang="en-US" dirty="0"/>
              <a:t>While (you and at least one other person have a hand up){</a:t>
            </a:r>
          </a:p>
          <a:p>
            <a:pPr marL="0" indent="0">
              <a:buNone/>
            </a:pPr>
            <a:r>
              <a:rPr lang="en-US" dirty="0"/>
              <a:t>    Make a partnership with someone whose hand is still raised</a:t>
            </a:r>
          </a:p>
          <a:p>
            <a:pPr marL="0" indent="0">
              <a:buNone/>
            </a:pPr>
            <a:r>
              <a:rPr lang="en-US" dirty="0"/>
              <a:t>    Share your name with your partner</a:t>
            </a:r>
          </a:p>
          <a:p>
            <a:pPr marL="0" indent="0">
              <a:buNone/>
            </a:pPr>
            <a:r>
              <a:rPr lang="en-US" dirty="0"/>
              <a:t>    Add together your counter and your partner’s counter</a:t>
            </a:r>
          </a:p>
          <a:p>
            <a:pPr marL="0" indent="0">
              <a:buNone/>
            </a:pPr>
            <a:r>
              <a:rPr lang="en-US" dirty="0"/>
              <a:t>    Identify which of you woke up earliest this morning</a:t>
            </a:r>
          </a:p>
          <a:p>
            <a:pPr marL="0" indent="0">
              <a:buNone/>
            </a:pPr>
            <a:r>
              <a:rPr lang="en-US" dirty="0"/>
              <a:t>    Release partnership</a:t>
            </a:r>
          </a:p>
          <a:p>
            <a:pPr marL="0" indent="0">
              <a:buNone/>
            </a:pPr>
            <a:r>
              <a:rPr lang="en-US" dirty="0"/>
              <a:t>    If you woke up later, then put your hand down and return to your seat</a:t>
            </a:r>
          </a:p>
          <a:p>
            <a:pPr marL="0" indent="0">
              <a:buNone/>
            </a:pPr>
            <a:r>
              <a:rPr lang="en-US" dirty="0"/>
              <a:t>}</a:t>
            </a:r>
          </a:p>
        </p:txBody>
      </p:sp>
    </p:spTree>
    <p:extLst>
      <p:ext uri="{BB962C8B-B14F-4D97-AF65-F5344CB8AC3E}">
        <p14:creationId xmlns:p14="http://schemas.microsoft.com/office/powerpoint/2010/main" val="238818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AA73-51CD-5627-74BA-2AC17AD793A7}"/>
              </a:ext>
            </a:extLst>
          </p:cNvPr>
          <p:cNvSpPr>
            <a:spLocks noGrp="1"/>
          </p:cNvSpPr>
          <p:nvPr>
            <p:ph type="title"/>
          </p:nvPr>
        </p:nvSpPr>
        <p:spPr/>
        <p:txBody>
          <a:bodyPr/>
          <a:lstStyle/>
          <a:p>
            <a:r>
              <a:rPr lang="en-US" dirty="0"/>
              <a:t>Course Staff</a:t>
            </a:r>
          </a:p>
        </p:txBody>
      </p:sp>
      <p:sp>
        <p:nvSpPr>
          <p:cNvPr id="3" name="Content Placeholder 2">
            <a:extLst>
              <a:ext uri="{FF2B5EF4-FFF2-40B4-BE49-F238E27FC236}">
                <a16:creationId xmlns:a16="http://schemas.microsoft.com/office/drawing/2014/main" id="{2102DB9F-49FB-0CB6-90E7-CEDA0FC77CCB}"/>
              </a:ext>
            </a:extLst>
          </p:cNvPr>
          <p:cNvSpPr>
            <a:spLocks noGrp="1"/>
          </p:cNvSpPr>
          <p:nvPr>
            <p:ph idx="1"/>
          </p:nvPr>
        </p:nvSpPr>
        <p:spPr>
          <a:xfrm>
            <a:off x="838200" y="1690688"/>
            <a:ext cx="10515600" cy="5045391"/>
          </a:xfrm>
        </p:spPr>
        <p:txBody>
          <a:bodyPr>
            <a:normAutofit/>
          </a:bodyPr>
          <a:lstStyle/>
          <a:p>
            <a:r>
              <a:rPr lang="en-US" dirty="0"/>
              <a:t>Instructor:</a:t>
            </a:r>
          </a:p>
          <a:p>
            <a:pPr lvl="1"/>
            <a:r>
              <a:rPr lang="en-US" dirty="0"/>
              <a:t>Nathan Brunelle</a:t>
            </a:r>
          </a:p>
          <a:p>
            <a:r>
              <a:rPr lang="en-US" dirty="0"/>
              <a:t>TAs:</a:t>
            </a:r>
          </a:p>
          <a:p>
            <a:pPr lvl="1"/>
            <a:r>
              <a:rPr lang="en-US" dirty="0">
                <a:hlinkClick r:id="rId2"/>
              </a:rPr>
              <a:t>http://www.cs.uw.edu/332/staff.html#tas</a:t>
            </a:r>
            <a:r>
              <a:rPr lang="en-US" dirty="0"/>
              <a:t> </a:t>
            </a:r>
          </a:p>
          <a:p>
            <a:pPr lvl="1"/>
            <a:endParaRPr lang="en-US" dirty="0"/>
          </a:p>
          <a:p>
            <a:pPr lvl="1"/>
            <a:endParaRPr lang="en-US" dirty="0"/>
          </a:p>
        </p:txBody>
      </p:sp>
    </p:spTree>
    <p:extLst>
      <p:ext uri="{BB962C8B-B14F-4D97-AF65-F5344CB8AC3E}">
        <p14:creationId xmlns:p14="http://schemas.microsoft.com/office/powerpoint/2010/main" val="77914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2EEE-E291-81C3-3729-2452DA168590}"/>
              </a:ext>
            </a:extLst>
          </p:cNvPr>
          <p:cNvSpPr>
            <a:spLocks noGrp="1"/>
          </p:cNvSpPr>
          <p:nvPr>
            <p:ph type="title"/>
          </p:nvPr>
        </p:nvSpPr>
        <p:spPr/>
        <p:txBody>
          <a:bodyPr/>
          <a:lstStyle/>
          <a:p>
            <a:r>
              <a:rPr lang="en-US" dirty="0"/>
              <a:t>Course Info</a:t>
            </a:r>
          </a:p>
        </p:txBody>
      </p:sp>
      <p:sp>
        <p:nvSpPr>
          <p:cNvPr id="3" name="Content Placeholder 2">
            <a:extLst>
              <a:ext uri="{FF2B5EF4-FFF2-40B4-BE49-F238E27FC236}">
                <a16:creationId xmlns:a16="http://schemas.microsoft.com/office/drawing/2014/main" id="{F4146981-7DD0-33EB-DDDE-67F6CAECD3A4}"/>
              </a:ext>
            </a:extLst>
          </p:cNvPr>
          <p:cNvSpPr>
            <a:spLocks noGrp="1"/>
          </p:cNvSpPr>
          <p:nvPr>
            <p:ph idx="1"/>
          </p:nvPr>
        </p:nvSpPr>
        <p:spPr/>
        <p:txBody>
          <a:bodyPr/>
          <a:lstStyle/>
          <a:p>
            <a:r>
              <a:rPr lang="en-US" dirty="0"/>
              <a:t>Text (optional):</a:t>
            </a:r>
          </a:p>
          <a:p>
            <a:pPr lvl="1"/>
            <a:r>
              <a:rPr lang="en-US" dirty="0"/>
              <a:t>Data Structures &amp; Algorithm Analysis in Java, (Mark Allen Weiss), 3rd edition, 2012</a:t>
            </a:r>
            <a:br>
              <a:rPr lang="en-US" dirty="0"/>
            </a:br>
            <a:r>
              <a:rPr lang="en-US" dirty="0"/>
              <a:t>(2nd edition also o.k.)</a:t>
            </a:r>
          </a:p>
          <a:p>
            <a:r>
              <a:rPr lang="en-US" dirty="0"/>
              <a:t>Course Page:</a:t>
            </a:r>
          </a:p>
          <a:p>
            <a:pPr lvl="1"/>
            <a:r>
              <a:rPr lang="en-US" dirty="0">
                <a:hlinkClick r:id="rId2"/>
              </a:rPr>
              <a:t>http://www.cs.uw.edu/332</a:t>
            </a:r>
            <a:endParaRPr lang="en-US" dirty="0"/>
          </a:p>
          <a:p>
            <a:endParaRPr lang="en-US" dirty="0"/>
          </a:p>
          <a:p>
            <a:pPr lvl="1"/>
            <a:endParaRPr lang="en-US" dirty="0"/>
          </a:p>
        </p:txBody>
      </p:sp>
    </p:spTree>
    <p:extLst>
      <p:ext uri="{BB962C8B-B14F-4D97-AF65-F5344CB8AC3E}">
        <p14:creationId xmlns:p14="http://schemas.microsoft.com/office/powerpoint/2010/main" val="289376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D1C4-32C9-C928-22E1-2D94F8DCF352}"/>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DDC3632C-96D3-A3C3-CE76-2CD5B8CF8642}"/>
              </a:ext>
            </a:extLst>
          </p:cNvPr>
          <p:cNvSpPr>
            <a:spLocks noGrp="1"/>
          </p:cNvSpPr>
          <p:nvPr>
            <p:ph idx="1"/>
          </p:nvPr>
        </p:nvSpPr>
        <p:spPr/>
        <p:txBody>
          <a:bodyPr>
            <a:normAutofit/>
          </a:bodyPr>
          <a:lstStyle/>
          <a:p>
            <a:r>
              <a:rPr lang="en-US" dirty="0"/>
              <a:t>Ed STEM Discussion board</a:t>
            </a:r>
          </a:p>
          <a:p>
            <a:pPr lvl="1"/>
            <a:r>
              <a:rPr lang="en-US" dirty="0"/>
              <a:t>Your first stop for questions about course content &amp; assignments</a:t>
            </a:r>
          </a:p>
          <a:p>
            <a:endParaRPr lang="en-US" dirty="0"/>
          </a:p>
          <a:p>
            <a:endParaRPr lang="en-US" dirty="0"/>
          </a:p>
        </p:txBody>
      </p:sp>
    </p:spTree>
    <p:extLst>
      <p:ext uri="{BB962C8B-B14F-4D97-AF65-F5344CB8AC3E}">
        <p14:creationId xmlns:p14="http://schemas.microsoft.com/office/powerpoint/2010/main" val="35077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B222-7E82-0C93-E214-18245CB550C8}"/>
              </a:ext>
            </a:extLst>
          </p:cNvPr>
          <p:cNvSpPr>
            <a:spLocks noGrp="1"/>
          </p:cNvSpPr>
          <p:nvPr>
            <p:ph type="title"/>
          </p:nvPr>
        </p:nvSpPr>
        <p:spPr/>
        <p:txBody>
          <a:bodyPr/>
          <a:lstStyle/>
          <a:p>
            <a:r>
              <a:rPr lang="en-US" dirty="0"/>
              <a:t>Course Meetings</a:t>
            </a:r>
          </a:p>
        </p:txBody>
      </p:sp>
      <p:sp>
        <p:nvSpPr>
          <p:cNvPr id="3" name="Content Placeholder 2">
            <a:extLst>
              <a:ext uri="{FF2B5EF4-FFF2-40B4-BE49-F238E27FC236}">
                <a16:creationId xmlns:a16="http://schemas.microsoft.com/office/drawing/2014/main" id="{113915B4-B4FD-42EB-71F0-F8AD56CA6577}"/>
              </a:ext>
            </a:extLst>
          </p:cNvPr>
          <p:cNvSpPr>
            <a:spLocks noGrp="1"/>
          </p:cNvSpPr>
          <p:nvPr>
            <p:ph idx="1"/>
          </p:nvPr>
        </p:nvSpPr>
        <p:spPr/>
        <p:txBody>
          <a:bodyPr>
            <a:normAutofit fontScale="92500" lnSpcReduction="10000"/>
          </a:bodyPr>
          <a:lstStyle/>
          <a:p>
            <a:r>
              <a:rPr lang="en-US" altLang="en-US" sz="2400" dirty="0"/>
              <a:t>Lecture</a:t>
            </a:r>
          </a:p>
          <a:p>
            <a:pPr lvl="1"/>
            <a:r>
              <a:rPr lang="en-US" altLang="en-US" dirty="0"/>
              <a:t>Materials posted (slides before class, inked slides after)</a:t>
            </a:r>
          </a:p>
          <a:p>
            <a:pPr lvl="1"/>
            <a:r>
              <a:rPr lang="en-US" altLang="en-US" dirty="0"/>
              <a:t>Recorded using Panopto</a:t>
            </a:r>
          </a:p>
          <a:p>
            <a:pPr lvl="1"/>
            <a:r>
              <a:rPr lang="en-US" altLang="en-US" dirty="0"/>
              <a:t>Ask questions, focus on key ideas (rarely coding details)</a:t>
            </a:r>
          </a:p>
          <a:p>
            <a:endParaRPr lang="en-US" altLang="en-US" sz="800" dirty="0"/>
          </a:p>
          <a:p>
            <a:r>
              <a:rPr lang="en-US" altLang="en-US" sz="2400" dirty="0"/>
              <a:t>Section</a:t>
            </a:r>
          </a:p>
          <a:p>
            <a:pPr lvl="1"/>
            <a:r>
              <a:rPr lang="en-US" altLang="en-US" dirty="0"/>
              <a:t>Practice problems!</a:t>
            </a:r>
          </a:p>
          <a:p>
            <a:pPr lvl="1"/>
            <a:r>
              <a:rPr lang="en-US" altLang="en-US" dirty="0"/>
              <a:t>Answer Java/homework questions, etc.</a:t>
            </a:r>
          </a:p>
          <a:p>
            <a:pPr lvl="1"/>
            <a:r>
              <a:rPr lang="en-US" altLang="en-US" dirty="0"/>
              <a:t>Occasionally may introduce new material</a:t>
            </a:r>
          </a:p>
          <a:p>
            <a:pPr lvl="1"/>
            <a:r>
              <a:rPr lang="en-US" altLang="en-US" dirty="0"/>
              <a:t>An important part of the course (not optional)</a:t>
            </a:r>
          </a:p>
          <a:p>
            <a:pPr lvl="1"/>
            <a:endParaRPr lang="en-US" altLang="en-US" sz="800" dirty="0"/>
          </a:p>
          <a:p>
            <a:r>
              <a:rPr lang="en-US" altLang="en-US" sz="2400" dirty="0"/>
              <a:t>Office hours </a:t>
            </a:r>
          </a:p>
          <a:p>
            <a:pPr lvl="1"/>
            <a:r>
              <a:rPr lang="en-US" altLang="en-US" dirty="0"/>
              <a:t>Use them: </a:t>
            </a:r>
            <a:r>
              <a:rPr lang="en-US" altLang="en-US" i="1" dirty="0"/>
              <a:t>please visit us!</a:t>
            </a:r>
            <a:endParaRPr lang="en-US" altLang="en-US" dirty="0"/>
          </a:p>
          <a:p>
            <a:endParaRPr lang="en-US" dirty="0"/>
          </a:p>
        </p:txBody>
      </p:sp>
    </p:spTree>
    <p:extLst>
      <p:ext uri="{BB962C8B-B14F-4D97-AF65-F5344CB8AC3E}">
        <p14:creationId xmlns:p14="http://schemas.microsoft.com/office/powerpoint/2010/main" val="315998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8D1F-DEAC-A74E-A67E-C68017303429}"/>
              </a:ext>
            </a:extLst>
          </p:cNvPr>
          <p:cNvSpPr>
            <a:spLocks noGrp="1"/>
          </p:cNvSpPr>
          <p:nvPr>
            <p:ph type="title"/>
          </p:nvPr>
        </p:nvSpPr>
        <p:spPr/>
        <p:txBody>
          <a:bodyPr/>
          <a:lstStyle/>
          <a:p>
            <a:r>
              <a:rPr lang="en-US" dirty="0"/>
              <a:t>Grading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BC400-4330-F5F0-6E31-F9CB391454A7}"/>
                  </a:ext>
                </a:extLst>
              </p:cNvPr>
              <p:cNvSpPr>
                <a:spLocks noGrp="1"/>
              </p:cNvSpPr>
              <p:nvPr>
                <p:ph idx="1"/>
              </p:nvPr>
            </p:nvSpPr>
            <p:spPr/>
            <p:txBody>
              <a:bodyPr>
                <a:normAutofit fontScale="92500" lnSpcReduction="20000"/>
              </a:bodyPr>
              <a:lstStyle/>
              <a:p>
                <a:r>
                  <a:rPr lang="en-US" dirty="0"/>
                  <a:t>13 </a:t>
                </a:r>
                <a14:m>
                  <m:oMath xmlns:m="http://schemas.openxmlformats.org/officeDocument/2006/math">
                    <m:r>
                      <a:rPr lang="en-US" b="0" i="1" smtClean="0">
                        <a:latin typeface="Cambria Math" panose="02040503050406030204" pitchFamily="18" charset="0"/>
                      </a:rPr>
                      <m:t>≥</m:t>
                    </m:r>
                  </m:oMath>
                </a14:m>
                <a:r>
                  <a:rPr lang="en-US" dirty="0"/>
                  <a:t>Weekly homework exercises (4.5% each, 54% total)</a:t>
                </a:r>
              </a:p>
              <a:p>
                <a:pPr lvl="1"/>
                <a:r>
                  <a:rPr lang="en-US" dirty="0"/>
                  <a:t>The lowest 1 will be dropped</a:t>
                </a:r>
              </a:p>
              <a:p>
                <a:pPr lvl="2"/>
                <a:r>
                  <a:rPr lang="en-US" dirty="0"/>
                  <a:t>Except for EX12, which cannot be dropped</a:t>
                </a:r>
              </a:p>
              <a:p>
                <a:r>
                  <a:rPr lang="en-US" dirty="0"/>
                  <a:t>Midterm and final exam (40% total)</a:t>
                </a:r>
              </a:p>
              <a:p>
                <a:pPr lvl="1"/>
                <a:r>
                  <a:rPr lang="en-US" dirty="0"/>
                  <a:t>Midterm weighted 15%</a:t>
                </a:r>
              </a:p>
              <a:p>
                <a:pPr lvl="1"/>
                <a:r>
                  <a:rPr lang="en-US" dirty="0"/>
                  <a:t>Final weighted 25%</a:t>
                </a:r>
              </a:p>
              <a:p>
                <a:pPr lvl="1"/>
                <a:r>
                  <a:rPr lang="en-US" dirty="0"/>
                  <a:t>In-person</a:t>
                </a:r>
              </a:p>
              <a:p>
                <a:pPr lvl="1"/>
                <a:r>
                  <a:rPr lang="en-US" dirty="0"/>
                  <a:t>Midterm in class on Friday 11/1</a:t>
                </a:r>
              </a:p>
              <a:p>
                <a:pPr lvl="1"/>
                <a:r>
                  <a:rPr lang="en-US" dirty="0"/>
                  <a:t>Final at 8:30am on Thursday 12/2</a:t>
                </a:r>
              </a:p>
              <a:p>
                <a:r>
                  <a:rPr lang="en-US" dirty="0"/>
                  <a:t>Concept Checks (0.33% each, 6% total)</a:t>
                </a:r>
              </a:p>
              <a:p>
                <a:pPr lvl="1"/>
                <a:r>
                  <a:rPr lang="en-US" dirty="0"/>
                  <a:t>One per “concept” in the course</a:t>
                </a:r>
              </a:p>
              <a:p>
                <a:pPr lvl="1"/>
                <a:r>
                  <a:rPr lang="en-US" dirty="0"/>
                  <a:t>We instantly tell you whether you got each question correct</a:t>
                </a:r>
              </a:p>
              <a:p>
                <a:pPr lvl="1"/>
                <a:r>
                  <a:rPr lang="en-US" dirty="0"/>
                  <a:t>Unlimited submissions, so keep at it!</a:t>
                </a:r>
              </a:p>
              <a:p>
                <a:endParaRPr lang="en-US" dirty="0"/>
              </a:p>
            </p:txBody>
          </p:sp>
        </mc:Choice>
        <mc:Fallback xmlns="">
          <p:sp>
            <p:nvSpPr>
              <p:cNvPr id="3" name="Content Placeholder 2">
                <a:extLst>
                  <a:ext uri="{FF2B5EF4-FFF2-40B4-BE49-F238E27FC236}">
                    <a16:creationId xmlns:a16="http://schemas.microsoft.com/office/drawing/2014/main" id="{E2ABC400-4330-F5F0-6E31-F9CB391454A7}"/>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Tree>
    <p:extLst>
      <p:ext uri="{BB962C8B-B14F-4D97-AF65-F5344CB8AC3E}">
        <p14:creationId xmlns:p14="http://schemas.microsoft.com/office/powerpoint/2010/main" val="1476538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1460</Words>
  <Application>Microsoft Office PowerPoint</Application>
  <PresentationFormat>Widescreen</PresentationFormat>
  <Paragraphs>335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Cascadia Code</vt:lpstr>
      <vt:lpstr>Office Theme</vt:lpstr>
      <vt:lpstr>CSE 332 Winter 2026 Lecture 1: Intro to ADTs, Stacks, Queues</vt:lpstr>
      <vt:lpstr>Nathan Brunelle</vt:lpstr>
      <vt:lpstr>About this course</vt:lpstr>
      <vt:lpstr>Warm Up!</vt:lpstr>
      <vt:lpstr>Course Staff</vt:lpstr>
      <vt:lpstr>Course Info</vt:lpstr>
      <vt:lpstr>Communication</vt:lpstr>
      <vt:lpstr>Course Meetings</vt:lpstr>
      <vt:lpstr>Grading</vt:lpstr>
      <vt:lpstr>Collaboration</vt:lpstr>
      <vt:lpstr>Terminology</vt:lpstr>
      <vt:lpstr>ADT: Queue (Activity)</vt:lpstr>
      <vt:lpstr>ADT: Queue</vt:lpstr>
      <vt:lpstr>Linked Queue Data Structure (Idea)</vt:lpstr>
      <vt:lpstr>Linked Queue Data Structure (Algorithms)</vt:lpstr>
      <vt:lpstr>“Circular” Array Queue (Idea)</vt:lpstr>
      <vt:lpstr>“Circular” Array</vt:lpstr>
      <vt:lpstr>“Circular” Array Queue (Algorithms)</vt:lpstr>
      <vt:lpstr>Resizing “Circular” Array Queue</vt:lpstr>
      <vt:lpstr>Linked List vs. Circular Array</vt:lpstr>
      <vt:lpstr>ADT: Stack (Activity)</vt:lpstr>
      <vt:lpstr>ADT: 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1: Intro to ADTs, Stacks, Queues</dc:title>
  <dc:creator>Nathan Brunelle</dc:creator>
  <cp:lastModifiedBy>Nathan Brunelle</cp:lastModifiedBy>
  <cp:revision>35</cp:revision>
  <dcterms:created xsi:type="dcterms:W3CDTF">2023-09-26T20:08:20Z</dcterms:created>
  <dcterms:modified xsi:type="dcterms:W3CDTF">2026-01-05T19:57:48Z</dcterms:modified>
</cp:coreProperties>
</file>