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327" r:id="rId5"/>
    <p:sldId id="328" r:id="rId6"/>
    <p:sldId id="329" r:id="rId7"/>
    <p:sldId id="330" r:id="rId8"/>
    <p:sldId id="331" r:id="rId9"/>
    <p:sldId id="264" r:id="rId10"/>
    <p:sldId id="260" r:id="rId11"/>
    <p:sldId id="332" r:id="rId12"/>
    <p:sldId id="333" r:id="rId13"/>
    <p:sldId id="261" r:id="rId14"/>
    <p:sldId id="324" r:id="rId15"/>
    <p:sldId id="325" r:id="rId16"/>
    <p:sldId id="326" r:id="rId17"/>
    <p:sldId id="269" r:id="rId18"/>
    <p:sldId id="270" r:id="rId19"/>
    <p:sldId id="271" r:id="rId20"/>
    <p:sldId id="272" r:id="rId21"/>
    <p:sldId id="273" r:id="rId22"/>
    <p:sldId id="274" r:id="rId23"/>
    <p:sldId id="276" r:id="rId24"/>
    <p:sldId id="334" r:id="rId25"/>
    <p:sldId id="277" r:id="rId26"/>
    <p:sldId id="278" r:id="rId27"/>
    <p:sldId id="279" r:id="rId28"/>
    <p:sldId id="335" r:id="rId29"/>
    <p:sldId id="282" r:id="rId30"/>
    <p:sldId id="283" r:id="rId31"/>
    <p:sldId id="284" r:id="rId32"/>
    <p:sldId id="285" r:id="rId33"/>
    <p:sldId id="286" r:id="rId34"/>
    <p:sldId id="288" r:id="rId35"/>
    <p:sldId id="289" r:id="rId36"/>
    <p:sldId id="290" r:id="rId37"/>
    <p:sldId id="291" r:id="rId38"/>
    <p:sldId id="292" r:id="rId39"/>
    <p:sldId id="293" r:id="rId40"/>
    <p:sldId id="336" r:id="rId41"/>
    <p:sldId id="294" r:id="rId42"/>
    <p:sldId id="295" r:id="rId43"/>
    <p:sldId id="296" r:id="rId44"/>
    <p:sldId id="322" r:id="rId45"/>
    <p:sldId id="298" r:id="rId46"/>
    <p:sldId id="300" r:id="rId47"/>
    <p:sldId id="301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02" r:id="rId57"/>
    <p:sldId id="303" r:id="rId58"/>
    <p:sldId id="304" r:id="rId59"/>
    <p:sldId id="305" r:id="rId60"/>
    <p:sldId id="306" r:id="rId61"/>
    <p:sldId id="307" r:id="rId62"/>
    <p:sldId id="308" r:id="rId63"/>
    <p:sldId id="309" r:id="rId64"/>
    <p:sldId id="311" r:id="rId65"/>
    <p:sldId id="310" r:id="rId66"/>
    <p:sldId id="312" r:id="rId67"/>
    <p:sldId id="313" r:id="rId6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9900"/>
    <a:srgbClr val="FF9797"/>
    <a:srgbClr val="FF6464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9" d="100"/>
          <a:sy n="69" d="100"/>
        </p:scale>
        <p:origin x="56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A8D94-701F-50B7-FF63-2391449835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1BD39A-A942-599F-149A-747401D546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5134E-8798-2A87-98AE-0B134785D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803DE-E5A1-A42D-17E0-52D8A15FE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8009D-BD52-D020-26A4-CCFF2596A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0788-F665-F0AA-D34E-18CDC381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D25BE1-D418-6610-B976-595A42D78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C710E-4740-E186-8004-9F098E4B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D57D91-6BF0-5F67-0BAA-BA3B5985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EB95B-64CF-ED1B-895D-0C15FB84A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071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6B0D1A-0325-047A-3C56-DB7DC37D1F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2D4EC8-DF7A-722B-0985-B7E8ED8800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F5D96-5B5D-A0E1-6B7E-F894B33D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1E58B-FD1B-5158-9002-DB7909020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6E6E6-5DB2-B08C-E98E-4CE4CAB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40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D3513-3DBF-F295-0635-A76FAD8F7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A398C-CAEC-53AA-8A8B-28B4B6EF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2AEDF-9628-E07A-C6FB-A23F1B37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D4231-DF5D-E75E-40A2-4490E3864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461DB8-8E9A-0329-3CC7-DD8BE396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B190C-5088-0FD4-FA3D-07D222B9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2422D-2D16-CCA8-2A1C-E13A1E064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C9900-661D-64EA-83FB-0318C266A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AF216F-818C-AE83-8D4F-42EC3C94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494A3-F80F-EC41-DDC0-726FC63A8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1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F6897-8ADC-82FB-24C1-148BB152C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07461-A71F-ECE6-AE85-5EA3DB5E1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9E8EA-550B-F0DB-2472-AE2D0456E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A28DD-EC75-9F30-A7D3-C90A8D02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3D4F3C-0167-D8D5-E58E-83645CE37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6DDF0-EBE9-4CB3-A532-8F8C26FCF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64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EBC21-07E8-90D6-8FD3-4B7809D3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688B1-01DC-A6B4-1C44-C73416EC0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04C5-4EEE-C9A3-0FFF-B154F5B9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C95CA1-99E7-80CC-FF66-5C2F25904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1CBD4-5851-D78F-5249-59CDD8C9BC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92F86E-5D21-865D-53AE-77B5C57EA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F5E5A8-7D51-605B-E276-A7A5B93FE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E01F4-D4D9-E56F-9035-05E605811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7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3237B-2CFD-F0AF-D3E6-2FDD100A8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614118-0522-CF53-601D-265A3261E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CC46D9-B22E-C768-B35E-20DA33956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D07EE-0E9C-EC8E-BAC0-7B8C9EFB5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6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BA0918-E285-61F1-EDAF-6B7FD149C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AFD855-6290-493F-81E4-A89E8DDED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CBAA96-146F-BEF1-15D5-935C1B8E9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8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91D78-E109-DF5D-A589-413429D2A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E91868-FB59-5D14-1BCA-C7C43F068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A2F535-BC7E-F5E2-864B-461F8404D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FCF40-365C-13EE-4DB1-CC7C5858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858AA7-3077-1807-CEB8-2C0F27B4C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C30-07C1-3F35-E57B-30BFA71AB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1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81C30-49BA-398C-2DF8-B0736590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7B813-1595-60AF-F5B3-A0DAE66536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402F2-AF70-21FD-1449-18CBF4C170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1982EC-DE32-4452-40AB-762F386AF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E76A50-D174-12CE-9CCD-74569685B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D79484-4128-5F97-59B5-3CF00D56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33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FDEBFE-9C54-D45A-111D-948735AB4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F582E-F84E-411A-7F7A-D8EF87E1F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DCE3F9-A152-FD27-1D1D-64A1C313F3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21D02-69CC-42C9-85CE-4F8B68ED22B8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F318D-9BE5-6E4A-1795-F02EED65F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4FB82-C81E-722D-F23A-4047C60DBF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6B0C1-9E0A-4C4A-808A-34C0E77FF2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21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19: Concurrency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3ECE2-9CC3-DF86-BABE-D4BE2D4AB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19A95-C324-F33C-8E0D-40758B32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Concurrency: </a:t>
            </a:r>
          </a:p>
          <a:p>
            <a:pPr lvl="1"/>
            <a:r>
              <a:rPr lang="en-US" dirty="0"/>
              <a:t>Correctly and efficiently managing access to shared resources across multiple possibly-simultaneous tasks</a:t>
            </a:r>
          </a:p>
          <a:p>
            <a:r>
              <a:rPr lang="en-US" dirty="0"/>
              <a:t>Requires synchronization to avoid incorrect simultaneous access</a:t>
            </a:r>
          </a:p>
          <a:p>
            <a:pPr lvl="1"/>
            <a:r>
              <a:rPr lang="en-US" dirty="0"/>
              <a:t>Use some way of “blocking” other tasks from using a resource when another modifies it or makes decisions based on its state</a:t>
            </a:r>
          </a:p>
          <a:p>
            <a:pPr lvl="1"/>
            <a:r>
              <a:rPr lang="en-US" dirty="0"/>
              <a:t>That blocking task will free up the resource when it’s done</a:t>
            </a:r>
          </a:p>
          <a:p>
            <a:r>
              <a:rPr lang="en-US" dirty="0"/>
              <a:t>Warning:</a:t>
            </a:r>
          </a:p>
          <a:p>
            <a:pPr lvl="1"/>
            <a:r>
              <a:rPr lang="en-US" dirty="0"/>
              <a:t>Because we have no control over when threads are scheduled by the OS, even correct implementations are highly non-deterministic</a:t>
            </a:r>
          </a:p>
          <a:p>
            <a:pPr lvl="1"/>
            <a:r>
              <a:rPr lang="en-US" dirty="0"/>
              <a:t>Errors are hard to reproduce, which complicates debugging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095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0080A-80A6-F4EC-185D-CA6DDF5AE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Analogue Example – Data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9C2D5-5A64-4902-8AD7-35A11A438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Count to 10 aloud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Clap three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Erase the contents of the box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your name in the box, </a:t>
            </a:r>
          </a:p>
          <a:p>
            <a:pPr marL="457200" lvl="1" indent="0">
              <a:buNone/>
            </a:pPr>
            <a:r>
              <a:rPr lang="en-US" dirty="0"/>
              <a:t>pausing 2 seconds between letters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Wave your arms in the air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104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188F7-8470-2FB0-3F58-066321055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CC10C-B593-0AF5-AFE1-B583940AF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Analogue Example – With “Mutual Exclusion”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4146F-AD1E-FC77-4919-A6BBBABA2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Count to 10 aloud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Clap three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Pick up the trident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Erase the contents of the box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Write your name in the box, </a:t>
            </a:r>
          </a:p>
          <a:p>
            <a:pPr marL="457200" lvl="1" indent="0">
              <a:buNone/>
            </a:pPr>
            <a:r>
              <a:rPr lang="en-US" dirty="0"/>
              <a:t>pausing 2 seconds between letters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Put down the trident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Wave your arms in the air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C7E461-003B-7375-D404-8ECBC044E487}"/>
              </a:ext>
            </a:extLst>
          </p:cNvPr>
          <p:cNvSpPr txBox="1"/>
          <p:nvPr/>
        </p:nvSpPr>
        <p:spPr>
          <a:xfrm>
            <a:off x="7481454" y="1690688"/>
            <a:ext cx="433185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is only one trident, so no two threads (both executing this same code) can execute lines 4 and 5 at the same time. </a:t>
            </a:r>
          </a:p>
          <a:p>
            <a:endParaRPr lang="en-US" dirty="0"/>
          </a:p>
          <a:p>
            <a:r>
              <a:rPr lang="en-US" dirty="0"/>
              <a:t>All threads after the first must wait at line 3 for the trident to become available.</a:t>
            </a:r>
          </a:p>
          <a:p>
            <a:endParaRPr lang="en-US" dirty="0"/>
          </a:p>
          <a:p>
            <a:r>
              <a:rPr lang="en-US" dirty="0"/>
              <a:t>The trident causes any one thread to “lock out” (exclude) all other threads.</a:t>
            </a:r>
          </a:p>
          <a:p>
            <a:endParaRPr lang="en-US" dirty="0"/>
          </a:p>
          <a:p>
            <a:r>
              <a:rPr lang="en-US" dirty="0"/>
              <a:t>Any thread being between lines 3 and 6 excludes all other threads, so this is called “mutual exclusion”.</a:t>
            </a:r>
          </a:p>
          <a:p>
            <a:endParaRPr lang="en-US" dirty="0"/>
          </a:p>
          <a:p>
            <a:r>
              <a:rPr lang="en-US" dirty="0"/>
              <a:t>The trident itself we call a “lock”</a:t>
            </a:r>
          </a:p>
        </p:txBody>
      </p:sp>
    </p:spTree>
    <p:extLst>
      <p:ext uri="{BB962C8B-B14F-4D97-AF65-F5344CB8AC3E}">
        <p14:creationId xmlns:p14="http://schemas.microsoft.com/office/powerpoint/2010/main" val="2820800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DB785C-A820-1E10-DAF8-AE222DA20480}"/>
              </a:ext>
            </a:extLst>
          </p:cNvPr>
          <p:cNvSpPr/>
          <p:nvPr/>
        </p:nvSpPr>
        <p:spPr>
          <a:xfrm>
            <a:off x="1087120" y="3942080"/>
            <a:ext cx="7711440" cy="19405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 Account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following code implements a bank account object correctly for a synchronized situation</a:t>
            </a:r>
          </a:p>
          <a:p>
            <a:r>
              <a:rPr lang="en-US" dirty="0"/>
              <a:t>Assume the initial balance is 150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9540239" y="2572861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  <a:p>
            <a:r>
              <a:rPr lang="en-US" dirty="0">
                <a:solidFill>
                  <a:schemeClr val="tx1"/>
                </a:solidFill>
              </a:rPr>
              <a:t>withdraw(75)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9540240" y="2265680"/>
            <a:ext cx="2165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Happens here?</a:t>
            </a:r>
          </a:p>
        </p:txBody>
      </p:sp>
    </p:spTree>
    <p:extLst>
      <p:ext uri="{BB962C8B-B14F-4D97-AF65-F5344CB8AC3E}">
        <p14:creationId xmlns:p14="http://schemas.microsoft.com/office/powerpoint/2010/main" val="64017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9DB785C-A820-1E10-DAF8-AE222DA20480}"/>
              </a:ext>
            </a:extLst>
          </p:cNvPr>
          <p:cNvSpPr/>
          <p:nvPr/>
        </p:nvSpPr>
        <p:spPr>
          <a:xfrm>
            <a:off x="1087120" y="3677920"/>
            <a:ext cx="7711440" cy="20929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 Account Example - Parallel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9540239" y="2572861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9540240" y="2265680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9533539" y="4133769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9533540" y="3826588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</p:spTree>
    <p:extLst>
      <p:ext uri="{BB962C8B-B14F-4D97-AF65-F5344CB8AC3E}">
        <p14:creationId xmlns:p14="http://schemas.microsoft.com/office/powerpoint/2010/main" val="2356732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“OK” 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687831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111F2-E0CB-EFB9-CDFE-114A83873431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C9F9B-23B2-843A-E07D-0F90A5EC807E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</a:t>
            </a:r>
          </a:p>
        </p:txBody>
      </p:sp>
    </p:spTree>
    <p:extLst>
      <p:ext uri="{BB962C8B-B14F-4D97-AF65-F5344CB8AC3E}">
        <p14:creationId xmlns:p14="http://schemas.microsoft.com/office/powerpoint/2010/main" val="37641722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“Bad” 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687831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111F2-E0CB-EFB9-CDFE-114A83873431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C9F9B-23B2-843A-E07D-0F90A5EC807E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</a:t>
            </a:r>
          </a:p>
        </p:txBody>
      </p:sp>
    </p:spTree>
    <p:extLst>
      <p:ext uri="{BB962C8B-B14F-4D97-AF65-F5344CB8AC3E}">
        <p14:creationId xmlns:p14="http://schemas.microsoft.com/office/powerpoint/2010/main" val="518490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825FF-2CDE-3F33-5B4D-F3A0869EE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Bad Fix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364B38-540B-8CEF-70F3-5E01114AC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if (amount &gt; </a:t>
            </a:r>
            <a:r>
              <a:rPr lang="en-US" dirty="0" err="1">
                <a:solidFill>
                  <a:srgbClr val="FF0000"/>
                </a:solidFill>
              </a:rPr>
              <a:t>getBalance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getBalance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dirty="0"/>
              <a:t> – amount); 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107644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still “Bad” 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687831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111F2-E0CB-EFB9-CDFE-114A83873431}"/>
              </a:ext>
            </a:extLst>
          </p:cNvPr>
          <p:cNvSpPr/>
          <p:nvPr/>
        </p:nvSpPr>
        <p:spPr>
          <a:xfrm>
            <a:off x="2428241" y="3437615"/>
            <a:ext cx="3829488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setBalance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– amount);</a:t>
            </a:r>
          </a:p>
          <a:p>
            <a:pPr marL="0" indent="0">
              <a:buNone/>
            </a:pP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getBalance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() </a:t>
            </a:r>
            <a:r>
              <a:rPr lang="en-US" dirty="0">
                <a:solidFill>
                  <a:schemeClr val="tx1"/>
                </a:solidFill>
              </a:rPr>
              <a:t>– amount);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C9F9B-23B2-843A-E07D-0F90A5EC807E}"/>
              </a:ext>
            </a:extLst>
          </p:cNvPr>
          <p:cNvSpPr/>
          <p:nvPr/>
        </p:nvSpPr>
        <p:spPr>
          <a:xfrm>
            <a:off x="6257728" y="3437615"/>
            <a:ext cx="3829488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 – amount);</a:t>
            </a:r>
          </a:p>
        </p:txBody>
      </p:sp>
    </p:spTree>
    <p:extLst>
      <p:ext uri="{BB962C8B-B14F-4D97-AF65-F5344CB8AC3E}">
        <p14:creationId xmlns:p14="http://schemas.microsoft.com/office/powerpoint/2010/main" val="37013085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FCF88-C78D-8F7E-C458-5267F33A3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want – Mutual Exclusion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C05A3-0912-1FA4-743F-1EACF89C3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While one thread is withdrawing from the account, we want to exclude all other threads from also withdrawing</a:t>
            </a:r>
          </a:p>
          <a:p>
            <a:r>
              <a:rPr lang="en-US" dirty="0"/>
              <a:t>Called mutual exclusion: </a:t>
            </a:r>
          </a:p>
          <a:p>
            <a:pPr lvl="1"/>
            <a:r>
              <a:rPr lang="en-US" dirty="0"/>
              <a:t>One thread using a resource (here: a bank account) means another thread must wait </a:t>
            </a:r>
          </a:p>
          <a:p>
            <a:pPr lvl="1"/>
            <a:r>
              <a:rPr lang="en-US" dirty="0"/>
              <a:t>We call the area of code that we want to have mutual exclusion (only one thread can be there at a time) a </a:t>
            </a:r>
            <a:r>
              <a:rPr lang="en-US" b="1" dirty="0"/>
              <a:t>critical section</a:t>
            </a:r>
            <a:r>
              <a:rPr lang="en-US" dirty="0"/>
              <a:t>.</a:t>
            </a:r>
          </a:p>
          <a:p>
            <a:r>
              <a:rPr lang="en-US" dirty="0"/>
              <a:t>The programmer must implement critical sections!</a:t>
            </a:r>
          </a:p>
          <a:p>
            <a:pPr lvl="1"/>
            <a:r>
              <a:rPr lang="en-US" dirty="0"/>
              <a:t>It requires programming language primitives to do correctly</a:t>
            </a:r>
          </a:p>
        </p:txBody>
      </p:sp>
    </p:spTree>
    <p:extLst>
      <p:ext uri="{BB962C8B-B14F-4D97-AF65-F5344CB8AC3E}">
        <p14:creationId xmlns:p14="http://schemas.microsoft.com/office/powerpoint/2010/main" val="3986630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FDBEA-B255-B4F1-5392-BBC6FEE78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Sharing With </a:t>
            </a:r>
            <a:r>
              <a:rPr lang="en-US" dirty="0" err="1"/>
              <a:t>ForkJoin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A5F00-415B-C01C-1686-D7BA8B87A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Structure of </a:t>
            </a:r>
            <a:r>
              <a:rPr lang="en-US" dirty="0" err="1"/>
              <a:t>ForkJoin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All threads are executing the same algorithm</a:t>
            </a:r>
          </a:p>
          <a:p>
            <a:pPr lvl="1"/>
            <a:r>
              <a:rPr lang="en-US" dirty="0"/>
              <a:t>Each task is responsible for </a:t>
            </a:r>
            <a:r>
              <a:rPr lang="en-US" b="1" dirty="0"/>
              <a:t>its own portion</a:t>
            </a:r>
            <a:r>
              <a:rPr lang="en-US" dirty="0"/>
              <a:t> of the input/output</a:t>
            </a:r>
          </a:p>
          <a:p>
            <a:pPr lvl="1"/>
            <a:r>
              <a:rPr lang="en-US" dirty="0"/>
              <a:t>If one task needs another’s result, use join() to ensure it uses the final answer</a:t>
            </a:r>
          </a:p>
          <a:p>
            <a:endParaRPr lang="en-US" dirty="0"/>
          </a:p>
          <a:p>
            <a:r>
              <a:rPr lang="en-US" dirty="0"/>
              <a:t>This does not help when:</a:t>
            </a:r>
          </a:p>
          <a:p>
            <a:pPr lvl="1"/>
            <a:r>
              <a:rPr lang="en-US" dirty="0"/>
              <a:t>Memory accessed by threads is overlapping or unpredictable </a:t>
            </a:r>
          </a:p>
          <a:p>
            <a:pPr lvl="1"/>
            <a:r>
              <a:rPr lang="en-US" dirty="0"/>
              <a:t>Threads are doing independent tasks using same resources (rather than implementing the same algorithm)</a:t>
            </a:r>
          </a:p>
        </p:txBody>
      </p:sp>
    </p:spTree>
    <p:extLst>
      <p:ext uri="{BB962C8B-B14F-4D97-AF65-F5344CB8AC3E}">
        <p14:creationId xmlns:p14="http://schemas.microsoft.com/office/powerpoint/2010/main" val="2562011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71D8-BB83-76BB-E6F8-6835C329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Bad attempt at Mutual Exclusion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E0194-851C-428D-58B7-7789AF79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private Boolean busy = false;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while (busy) { /* wait until not busy */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busy = true;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busy = false;</a:t>
            </a: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059143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still “Bad” 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687831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111F2-E0CB-EFB9-CDFE-114A83873431}"/>
              </a:ext>
            </a:extLst>
          </p:cNvPr>
          <p:cNvSpPr/>
          <p:nvPr/>
        </p:nvSpPr>
        <p:spPr>
          <a:xfrm>
            <a:off x="2255520" y="2915920"/>
            <a:ext cx="4002209" cy="39420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while (busy) { /* wait until not busy */ }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busy = true;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busy = false;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C9F9B-23B2-843A-E07D-0F90A5EC807E}"/>
              </a:ext>
            </a:extLst>
          </p:cNvPr>
          <p:cNvSpPr/>
          <p:nvPr/>
        </p:nvSpPr>
        <p:spPr>
          <a:xfrm>
            <a:off x="6257728" y="2915918"/>
            <a:ext cx="4002208" cy="39420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while (busy) { /* wait until not busy */ }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busy = true;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throw new Exception(); 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busy = false; </a:t>
            </a:r>
          </a:p>
        </p:txBody>
      </p:sp>
    </p:spTree>
    <p:extLst>
      <p:ext uri="{BB962C8B-B14F-4D97-AF65-F5344CB8AC3E}">
        <p14:creationId xmlns:p14="http://schemas.microsoft.com/office/powerpoint/2010/main" val="3919207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2AEEC-82A4-7735-C350-4DA0E1BBE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594BA-009A-BCE3-1087-2A0C36A43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dirty="0"/>
              <a:t>We need a construct from Java to do this</a:t>
            </a:r>
          </a:p>
          <a:p>
            <a:r>
              <a:rPr lang="en-US" dirty="0"/>
              <a:t>One Solution – A </a:t>
            </a:r>
            <a:r>
              <a:rPr lang="en-US" b="1" dirty="0"/>
              <a:t>Mutual Exclusion Lock</a:t>
            </a:r>
            <a:r>
              <a:rPr lang="en-US" dirty="0"/>
              <a:t> (called a Mutex or Lock)</a:t>
            </a:r>
          </a:p>
          <a:p>
            <a:r>
              <a:rPr lang="en-US" dirty="0"/>
              <a:t>We define a </a:t>
            </a:r>
            <a:r>
              <a:rPr lang="en-US" b="1" dirty="0"/>
              <a:t>Lock</a:t>
            </a:r>
            <a:r>
              <a:rPr lang="en-US" dirty="0"/>
              <a:t> to be an ADT with operations:</a:t>
            </a:r>
          </a:p>
          <a:p>
            <a:pPr lvl="1"/>
            <a:r>
              <a:rPr lang="en-US" dirty="0"/>
              <a:t>New: </a:t>
            </a:r>
          </a:p>
          <a:p>
            <a:pPr lvl="2"/>
            <a:r>
              <a:rPr lang="en-US" dirty="0"/>
              <a:t>make a new lock, initially “not held”</a:t>
            </a:r>
          </a:p>
          <a:p>
            <a:pPr lvl="1"/>
            <a:r>
              <a:rPr lang="en-US" dirty="0"/>
              <a:t>Acquire:</a:t>
            </a:r>
          </a:p>
          <a:p>
            <a:pPr lvl="2"/>
            <a:r>
              <a:rPr lang="en-US" dirty="0"/>
              <a:t>If lock is not held, mark it as “held”</a:t>
            </a:r>
          </a:p>
          <a:p>
            <a:pPr lvl="3"/>
            <a:r>
              <a:rPr lang="en-US" dirty="0"/>
              <a:t>These two steps always done together in a way that cannot be interrupted!</a:t>
            </a:r>
          </a:p>
          <a:p>
            <a:pPr lvl="2"/>
            <a:r>
              <a:rPr lang="en-US" dirty="0"/>
              <a:t>If lock is held, pause until it is marked as “not held”</a:t>
            </a:r>
          </a:p>
          <a:p>
            <a:pPr lvl="1"/>
            <a:r>
              <a:rPr lang="en-US" dirty="0"/>
              <a:t>Release:</a:t>
            </a:r>
          </a:p>
          <a:p>
            <a:pPr lvl="2"/>
            <a:r>
              <a:rPr lang="en-US" dirty="0"/>
              <a:t>Mark the lock as “not held”</a:t>
            </a:r>
          </a:p>
        </p:txBody>
      </p:sp>
    </p:spTree>
    <p:extLst>
      <p:ext uri="{BB962C8B-B14F-4D97-AF65-F5344CB8AC3E}">
        <p14:creationId xmlns:p14="http://schemas.microsoft.com/office/powerpoint/2010/main" val="20566549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71D8-BB83-76BB-E6F8-6835C329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Almost Correct Bank Account Example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E0194-851C-428D-58B7-7789AF79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private Lock </a:t>
            </a:r>
            <a:r>
              <a:rPr lang="en-US" dirty="0" err="1">
                <a:solidFill>
                  <a:srgbClr val="FF0000"/>
                </a:solidFill>
              </a:rPr>
              <a:t>lck</a:t>
            </a:r>
            <a:r>
              <a:rPr lang="en-US" dirty="0">
                <a:solidFill>
                  <a:srgbClr val="FF0000"/>
                </a:solidFill>
              </a:rPr>
              <a:t> = new Lock();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>
                <a:solidFill>
                  <a:srgbClr val="FF0000"/>
                </a:solidFill>
              </a:rPr>
              <a:t>lk.acquire</a:t>
            </a:r>
            <a:r>
              <a:rPr lang="en-US" dirty="0">
                <a:solidFill>
                  <a:srgbClr val="FF0000"/>
                </a:solidFill>
              </a:rPr>
              <a:t>();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>
                <a:solidFill>
                  <a:srgbClr val="FF0000"/>
                </a:solidFill>
              </a:rPr>
              <a:t>lk.release</a:t>
            </a:r>
            <a:r>
              <a:rPr lang="en-US" dirty="0">
                <a:solidFill>
                  <a:srgbClr val="FF0000"/>
                </a:solidFill>
              </a:rPr>
              <a:t>();</a:t>
            </a: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521E9D-CC7F-2013-9558-8183772814AD}"/>
              </a:ext>
            </a:extLst>
          </p:cNvPr>
          <p:cNvSpPr txBox="1"/>
          <p:nvPr/>
        </p:nvSpPr>
        <p:spPr>
          <a:xfrm>
            <a:off x="8361680" y="1733193"/>
            <a:ext cx="3115725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Questions: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What is the critical section?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What is the Error?</a:t>
            </a:r>
          </a:p>
        </p:txBody>
      </p:sp>
    </p:spTree>
    <p:extLst>
      <p:ext uri="{BB962C8B-B14F-4D97-AF65-F5344CB8AC3E}">
        <p14:creationId xmlns:p14="http://schemas.microsoft.com/office/powerpoint/2010/main" val="6773889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33AB2-3D5A-EB16-47FC-4AD3E7B760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0B8C1-27B5-CE1A-EAE5-9CAADA064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End the Method!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E8E52FE-1490-C84A-188E-E5FE73DB2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private Lock </a:t>
            </a:r>
            <a:r>
              <a:rPr lang="en-US" dirty="0" err="1">
                <a:solidFill>
                  <a:srgbClr val="FF0000"/>
                </a:solidFill>
              </a:rPr>
              <a:t>lck</a:t>
            </a:r>
            <a:r>
              <a:rPr lang="en-US" dirty="0">
                <a:solidFill>
                  <a:srgbClr val="FF0000"/>
                </a:solidFill>
              </a:rPr>
              <a:t> = new Lock();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>
                <a:solidFill>
                  <a:srgbClr val="FF0000"/>
                </a:solidFill>
              </a:rPr>
              <a:t>lk.acquire</a:t>
            </a:r>
            <a:r>
              <a:rPr lang="en-US" dirty="0">
                <a:solidFill>
                  <a:srgbClr val="FF0000"/>
                </a:solidFill>
              </a:rPr>
              <a:t>();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>
                <a:solidFill>
                  <a:srgbClr val="FF0000"/>
                </a:solidFill>
              </a:rPr>
              <a:t>lk.release</a:t>
            </a:r>
            <a:r>
              <a:rPr lang="en-US" dirty="0">
                <a:solidFill>
                  <a:srgbClr val="FF0000"/>
                </a:solidFill>
              </a:rPr>
              <a:t>();</a:t>
            </a: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52A69B-ABDE-910C-4672-36C0A2175A2C}"/>
              </a:ext>
            </a:extLst>
          </p:cNvPr>
          <p:cNvSpPr txBox="1"/>
          <p:nvPr/>
        </p:nvSpPr>
        <p:spPr>
          <a:xfrm>
            <a:off x="7862917" y="1690688"/>
            <a:ext cx="3710248" cy="1200329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If we throw an exception, we never finish the method!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The lock would never get released!</a:t>
            </a:r>
          </a:p>
        </p:txBody>
      </p:sp>
    </p:spTree>
    <p:extLst>
      <p:ext uri="{BB962C8B-B14F-4D97-AF65-F5344CB8AC3E}">
        <p14:creationId xmlns:p14="http://schemas.microsoft.com/office/powerpoint/2010/main" val="33425283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57323-349F-EF3C-515F-012FCEA68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Try…Finally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85A17-F9C0-58D0-1F19-EE96DE3C8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Block:</a:t>
            </a:r>
          </a:p>
          <a:p>
            <a:pPr lvl="1"/>
            <a:r>
              <a:rPr lang="en-US" dirty="0"/>
              <a:t>Body of code that will be run</a:t>
            </a:r>
          </a:p>
          <a:p>
            <a:r>
              <a:rPr lang="en-US" dirty="0"/>
              <a:t>Finally Block:</a:t>
            </a:r>
          </a:p>
          <a:p>
            <a:pPr lvl="1"/>
            <a:r>
              <a:rPr lang="en-US" dirty="0"/>
              <a:t>Always runs once the program exits try block (whether due to a return, exception, anything!)</a:t>
            </a:r>
          </a:p>
        </p:txBody>
      </p:sp>
    </p:spTree>
    <p:extLst>
      <p:ext uri="{BB962C8B-B14F-4D97-AF65-F5344CB8AC3E}">
        <p14:creationId xmlns:p14="http://schemas.microsoft.com/office/powerpoint/2010/main" val="39890482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71D8-BB83-76BB-E6F8-6835C329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Correct (but not Java) Bank Account Example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E0194-851C-428D-58B7-7789AF79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private Lock </a:t>
            </a:r>
            <a:r>
              <a:rPr lang="en-US" dirty="0" err="1"/>
              <a:t>lck</a:t>
            </a:r>
            <a:r>
              <a:rPr lang="en-US" dirty="0"/>
              <a:t> = new Lock();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try{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lk.acquire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	if (amount &gt; b) </a:t>
            </a:r>
          </a:p>
          <a:p>
            <a:pPr marL="0" indent="0">
              <a:buNone/>
            </a:pPr>
            <a:r>
              <a:rPr lang="en-US" dirty="0"/>
              <a:t>	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setBalance</a:t>
            </a:r>
            <a:r>
              <a:rPr lang="en-US" dirty="0"/>
              <a:t>(b – amount); </a:t>
            </a: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finally { </a:t>
            </a:r>
            <a:r>
              <a:rPr lang="en-US" dirty="0" err="1">
                <a:solidFill>
                  <a:srgbClr val="FF0000"/>
                </a:solidFill>
              </a:rPr>
              <a:t>lk.release</a:t>
            </a:r>
            <a:r>
              <a:rPr lang="en-US" dirty="0">
                <a:solidFill>
                  <a:srgbClr val="FF0000"/>
                </a:solidFill>
              </a:rPr>
              <a:t>(); } </a:t>
            </a:r>
            <a:r>
              <a:rPr lang="en-US" dirty="0"/>
              <a:t>} </a:t>
            </a:r>
          </a:p>
          <a:p>
            <a:pPr marL="0" indent="0">
              <a:buNone/>
            </a:pPr>
            <a:r>
              <a:rPr lang="en-US" dirty="0"/>
              <a:t>	// other operations like deposit, etc.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4441CF-8A8F-00EF-539B-A42DE40C58E9}"/>
              </a:ext>
            </a:extLst>
          </p:cNvPr>
          <p:cNvSpPr txBox="1"/>
          <p:nvPr/>
        </p:nvSpPr>
        <p:spPr>
          <a:xfrm>
            <a:off x="8585200" y="1690688"/>
            <a:ext cx="3484881" cy="175432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Questions: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Should deposit have its own lock object?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What about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getBalance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What about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setBalance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?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Should they share one?</a:t>
            </a:r>
          </a:p>
        </p:txBody>
      </p:sp>
    </p:spTree>
    <p:extLst>
      <p:ext uri="{BB962C8B-B14F-4D97-AF65-F5344CB8AC3E}">
        <p14:creationId xmlns:p14="http://schemas.microsoft.com/office/powerpoint/2010/main" val="3464676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A8ACE-0848-BFD0-B55C-5ADE4C4B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still “Bad” 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14509-872D-1E71-1F56-099930F74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/>
          </a:bodyPr>
          <a:lstStyle/>
          <a:p>
            <a:r>
              <a:rPr lang="en-US" dirty="0"/>
              <a:t>Assume the initial balance is 150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EFDB0C-B099-09B5-232E-F0FD7B01BA79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withdraw(100);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48739-9A4E-4DE9-3C34-1F967631D892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D40A5B-D6FE-42EA-6F2F-1386F2603716}"/>
              </a:ext>
            </a:extLst>
          </p:cNvPr>
          <p:cNvSpPr/>
          <p:nvPr/>
        </p:nvSpPr>
        <p:spPr>
          <a:xfrm>
            <a:off x="6548167" y="2172832"/>
            <a:ext cx="3466134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if(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 &gt; 150)</a:t>
            </a:r>
          </a:p>
          <a:p>
            <a:r>
              <a:rPr lang="en-US" dirty="0">
                <a:solidFill>
                  <a:schemeClr val="tx1"/>
                </a:solidFill>
              </a:rPr>
              <a:t>	withdraw(75);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ADF18B-F1F4-F324-5D1C-50A2842AC38D}"/>
              </a:ext>
            </a:extLst>
          </p:cNvPr>
          <p:cNvSpPr txBox="1"/>
          <p:nvPr/>
        </p:nvSpPr>
        <p:spPr>
          <a:xfrm>
            <a:off x="674624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3111F2-E0CB-EFB9-CDFE-114A83873431}"/>
              </a:ext>
            </a:extLst>
          </p:cNvPr>
          <p:cNvSpPr/>
          <p:nvPr/>
        </p:nvSpPr>
        <p:spPr>
          <a:xfrm>
            <a:off x="1932064" y="2926080"/>
            <a:ext cx="4325665" cy="39420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try{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err="1">
                <a:solidFill>
                  <a:schemeClr val="tx1"/>
                </a:solidFill>
              </a:rPr>
              <a:t>lk.acquire</a:t>
            </a:r>
            <a:r>
              <a:rPr lang="en-US" dirty="0">
                <a:solidFill>
                  <a:schemeClr val="tx1"/>
                </a:solidFill>
              </a:rPr>
              <a:t>();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int b = 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if (amount &gt; b)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	throw new Exception();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err="1">
                <a:solidFill>
                  <a:schemeClr val="tx1"/>
                </a:solidFill>
              </a:rPr>
              <a:t>setBalance</a:t>
            </a:r>
            <a:r>
              <a:rPr lang="en-US" dirty="0">
                <a:solidFill>
                  <a:schemeClr val="tx1"/>
                </a:solidFill>
              </a:rPr>
              <a:t>(b – amount); }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finally { </a:t>
            </a:r>
            <a:r>
              <a:rPr lang="en-US" dirty="0" err="1">
                <a:solidFill>
                  <a:schemeClr val="tx1"/>
                </a:solidFill>
              </a:rPr>
              <a:t>lk.release</a:t>
            </a:r>
            <a:r>
              <a:rPr lang="en-US" dirty="0">
                <a:solidFill>
                  <a:schemeClr val="tx1"/>
                </a:solidFill>
              </a:rPr>
              <a:t>(); }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99C9F9B-23B2-843A-E07D-0F90A5EC807E}"/>
              </a:ext>
            </a:extLst>
          </p:cNvPr>
          <p:cNvSpPr/>
          <p:nvPr/>
        </p:nvSpPr>
        <p:spPr>
          <a:xfrm>
            <a:off x="6257728" y="2915918"/>
            <a:ext cx="4002208" cy="39420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if(</a:t>
            </a:r>
            <a:r>
              <a:rPr lang="en-US" dirty="0" err="1">
                <a:solidFill>
                  <a:schemeClr val="tx1"/>
                </a:solidFill>
              </a:rPr>
              <a:t>getBalance</a:t>
            </a:r>
            <a:r>
              <a:rPr lang="en-US" dirty="0">
                <a:solidFill>
                  <a:schemeClr val="tx1"/>
                </a:solidFill>
              </a:rPr>
              <a:t>() &gt; 150)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 withdraw(75);</a:t>
            </a:r>
          </a:p>
        </p:txBody>
      </p:sp>
    </p:spTree>
    <p:extLst>
      <p:ext uri="{BB962C8B-B14F-4D97-AF65-F5344CB8AC3E}">
        <p14:creationId xmlns:p14="http://schemas.microsoft.com/office/powerpoint/2010/main" val="21932914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71D8-BB83-76BB-E6F8-6835C329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Solution: </a:t>
            </a:r>
            <a:r>
              <a:rPr lang="en-US" dirty="0" err="1"/>
              <a:t>getBalance</a:t>
            </a:r>
            <a:r>
              <a:rPr lang="en-US" dirty="0"/>
              <a:t> needs the lock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E0194-851C-428D-58B7-7789AF79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private Lock </a:t>
            </a:r>
            <a:r>
              <a:rPr lang="en-US" dirty="0" err="1"/>
              <a:t>lck</a:t>
            </a:r>
            <a:r>
              <a:rPr lang="en-US" dirty="0"/>
              <a:t> = new Lock();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int </a:t>
            </a:r>
            <a:r>
              <a:rPr lang="en-US" dirty="0" err="1">
                <a:solidFill>
                  <a:srgbClr val="FF0000"/>
                </a:solidFill>
              </a:rPr>
              <a:t>getBalance</a:t>
            </a:r>
            <a:r>
              <a:rPr lang="en-US" dirty="0">
                <a:solidFill>
                  <a:srgbClr val="FF0000"/>
                </a:solidFill>
              </a:rPr>
              <a:t>(int x) {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try{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</a:t>
            </a:r>
            <a:r>
              <a:rPr lang="en-US" dirty="0" err="1">
                <a:solidFill>
                  <a:srgbClr val="FF0000"/>
                </a:solidFill>
              </a:rPr>
              <a:t>lk.acquire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	return balance;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finally{ </a:t>
            </a:r>
            <a:r>
              <a:rPr lang="en-US" dirty="0" err="1">
                <a:solidFill>
                  <a:srgbClr val="FF0000"/>
                </a:solidFill>
              </a:rPr>
              <a:t>lk.release</a:t>
            </a:r>
            <a:r>
              <a:rPr lang="en-US" dirty="0">
                <a:solidFill>
                  <a:srgbClr val="FF0000"/>
                </a:solidFill>
              </a:rPr>
              <a:t>(); } }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try{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lk.acquire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	if (amount &gt; b) </a:t>
            </a:r>
          </a:p>
          <a:p>
            <a:pPr marL="0" indent="0">
              <a:buNone/>
            </a:pPr>
            <a:r>
              <a:rPr lang="en-US" dirty="0"/>
              <a:t>	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setBalance</a:t>
            </a:r>
            <a:r>
              <a:rPr lang="en-US" dirty="0"/>
              <a:t>(b – amount); }</a:t>
            </a:r>
          </a:p>
          <a:p>
            <a:pPr marL="0" indent="0">
              <a:buNone/>
            </a:pPr>
            <a:r>
              <a:rPr lang="en-US" dirty="0"/>
              <a:t>		finally { </a:t>
            </a:r>
            <a:r>
              <a:rPr lang="en-US" dirty="0" err="1"/>
              <a:t>lk.release</a:t>
            </a:r>
            <a:r>
              <a:rPr lang="en-US" dirty="0"/>
              <a:t>(); }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}}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2A89A4-2E43-E9E9-22B3-678B76A05715}"/>
              </a:ext>
            </a:extLst>
          </p:cNvPr>
          <p:cNvSpPr txBox="1"/>
          <p:nvPr/>
        </p:nvSpPr>
        <p:spPr>
          <a:xfrm>
            <a:off x="7416800" y="1690688"/>
            <a:ext cx="4500880" cy="1754326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One more issue!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Withdraw calls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getBalance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!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Withdraw can never finish because in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getBalance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the lock will always be held! </a:t>
            </a:r>
          </a:p>
        </p:txBody>
      </p:sp>
    </p:spTree>
    <p:extLst>
      <p:ext uri="{BB962C8B-B14F-4D97-AF65-F5344CB8AC3E}">
        <p14:creationId xmlns:p14="http://schemas.microsoft.com/office/powerpoint/2010/main" val="3567581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AF5F7-665A-9FC5-2A1E-EF711A9C3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Re-entrant Lock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A8F06-605F-B023-345D-50BEED1A0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re-entrant lock (a.k.a. recursive lock)</a:t>
            </a:r>
          </a:p>
          <a:p>
            <a:r>
              <a:rPr lang="en-US" dirty="0"/>
              <a:t>“Remembers” </a:t>
            </a:r>
          </a:p>
          <a:p>
            <a:pPr lvl="1"/>
            <a:r>
              <a:rPr lang="en-US" dirty="0"/>
              <a:t>the thread (if any) that currently holds it </a:t>
            </a:r>
          </a:p>
          <a:p>
            <a:pPr lvl="1"/>
            <a:r>
              <a:rPr lang="en-US" dirty="0"/>
              <a:t>a count of “layers” that the thread holds it</a:t>
            </a:r>
          </a:p>
          <a:p>
            <a:r>
              <a:rPr lang="en-US" dirty="0"/>
              <a:t>When the lock goes from not-held to held, the count is set to 0 </a:t>
            </a:r>
          </a:p>
          <a:p>
            <a:r>
              <a:rPr lang="en-US" dirty="0"/>
              <a:t>If (code running in) the current holder calls acquire: </a:t>
            </a:r>
          </a:p>
          <a:p>
            <a:pPr lvl="1"/>
            <a:r>
              <a:rPr lang="en-US" dirty="0"/>
              <a:t>it does not block </a:t>
            </a:r>
          </a:p>
          <a:p>
            <a:pPr lvl="1"/>
            <a:r>
              <a:rPr lang="en-US" dirty="0"/>
              <a:t>it increments the count </a:t>
            </a:r>
          </a:p>
          <a:p>
            <a:r>
              <a:rPr lang="en-US" dirty="0"/>
              <a:t>On release: </a:t>
            </a:r>
          </a:p>
          <a:p>
            <a:pPr lvl="1"/>
            <a:r>
              <a:rPr lang="en-US" dirty="0"/>
              <a:t>if the count is &gt; 0, the count is decremented </a:t>
            </a:r>
          </a:p>
          <a:p>
            <a:pPr lvl="1"/>
            <a:r>
              <a:rPr lang="en-US" dirty="0"/>
              <a:t>if the count is 0, the lock becomes not-held</a:t>
            </a:r>
          </a:p>
        </p:txBody>
      </p:sp>
    </p:spTree>
    <p:extLst>
      <p:ext uri="{BB962C8B-B14F-4D97-AF65-F5344CB8AC3E}">
        <p14:creationId xmlns:p14="http://schemas.microsoft.com/office/powerpoint/2010/main" val="3331108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07C48-1D14-4508-7D6F-E7B0446D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Shared Queue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177BE-2729-5CFA-92C0-D3D634D7F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enqueue(x){</a:t>
            </a:r>
          </a:p>
          <a:p>
            <a:pPr marL="0" indent="0">
              <a:buNone/>
            </a:pPr>
            <a:r>
              <a:rPr lang="en-US" dirty="0"/>
              <a:t>	if ( back == null ){</a:t>
            </a:r>
          </a:p>
          <a:p>
            <a:pPr marL="0" indent="0">
              <a:buNone/>
            </a:pPr>
            <a:r>
              <a:rPr lang="en-US" dirty="0"/>
              <a:t>		back = new Node(x); </a:t>
            </a:r>
          </a:p>
          <a:p>
            <a:pPr marL="0" indent="0">
              <a:buNone/>
            </a:pPr>
            <a:r>
              <a:rPr lang="en-US" dirty="0"/>
              <a:t>		front = back;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	else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A198D3-0D64-C903-4F5A-6866C97171C2}"/>
              </a:ext>
            </a:extLst>
          </p:cNvPr>
          <p:cNvSpPr txBox="1"/>
          <p:nvPr/>
        </p:nvSpPr>
        <p:spPr>
          <a:xfrm>
            <a:off x="7762240" y="1513840"/>
            <a:ext cx="426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Imagine two threads are both using the same linked list based queue.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What could go wrong?</a:t>
            </a:r>
          </a:p>
        </p:txBody>
      </p:sp>
    </p:spTree>
    <p:extLst>
      <p:ext uri="{BB962C8B-B14F-4D97-AF65-F5344CB8AC3E}">
        <p14:creationId xmlns:p14="http://schemas.microsoft.com/office/powerpoint/2010/main" val="9254599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0C8CE-76D5-72C9-751C-2441A085E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Java’s Re-entrant Lock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21571-7770-8F19-F192-B62EF32D6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java.util.concurrent.locks.ReentrantLock</a:t>
            </a:r>
            <a:r>
              <a:rPr lang="en-US" dirty="0"/>
              <a:t> </a:t>
            </a:r>
          </a:p>
          <a:p>
            <a:r>
              <a:rPr lang="en-US" dirty="0"/>
              <a:t>Has methods lock() and unlock() </a:t>
            </a:r>
          </a:p>
          <a:p>
            <a:r>
              <a:rPr lang="en-US" dirty="0"/>
              <a:t>Important to guarantee that lock is always released!!! </a:t>
            </a:r>
          </a:p>
          <a:p>
            <a:r>
              <a:rPr lang="en-US" dirty="0"/>
              <a:t>Recommend something like this: </a:t>
            </a:r>
          </a:p>
          <a:p>
            <a:pPr marL="457200" lvl="1" indent="0">
              <a:buNone/>
            </a:pPr>
            <a:r>
              <a:rPr lang="en-US" dirty="0" err="1"/>
              <a:t>myLock.lock</a:t>
            </a:r>
            <a:r>
              <a:rPr lang="en-US" dirty="0"/>
              <a:t>(); </a:t>
            </a:r>
          </a:p>
          <a:p>
            <a:pPr marL="457200" lvl="1" indent="0">
              <a:buNone/>
            </a:pPr>
            <a:r>
              <a:rPr lang="en-US" dirty="0"/>
              <a:t>try { // method body }</a:t>
            </a:r>
          </a:p>
          <a:p>
            <a:pPr marL="457200" lvl="1" indent="0">
              <a:buNone/>
            </a:pPr>
            <a:r>
              <a:rPr lang="en-US" dirty="0"/>
              <a:t>finally { </a:t>
            </a:r>
            <a:r>
              <a:rPr lang="en-US" dirty="0" err="1"/>
              <a:t>myLock.unlock</a:t>
            </a:r>
            <a:r>
              <a:rPr lang="en-US" dirty="0"/>
              <a:t>(); } </a:t>
            </a:r>
          </a:p>
        </p:txBody>
      </p:sp>
    </p:spTree>
    <p:extLst>
      <p:ext uri="{BB962C8B-B14F-4D97-AF65-F5344CB8AC3E}">
        <p14:creationId xmlns:p14="http://schemas.microsoft.com/office/powerpoint/2010/main" val="3031101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471D8-BB83-76BB-E6F8-6835C329D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this looks in Java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20E0194-851C-428D-58B7-7789AF790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330960"/>
            <a:ext cx="11917680" cy="552703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java.util.concurrent.locks.ReentrantLock</a:t>
            </a:r>
            <a:r>
              <a:rPr lang="en-US" dirty="0">
                <a:solidFill>
                  <a:srgbClr val="FF0000"/>
                </a:solidFill>
              </a:rPr>
              <a:t>; </a:t>
            </a:r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private </a:t>
            </a:r>
            <a:r>
              <a:rPr lang="en-US" dirty="0" err="1">
                <a:solidFill>
                  <a:srgbClr val="FF0000"/>
                </a:solidFill>
              </a:rPr>
              <a:t>ReentrantLock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lck</a:t>
            </a:r>
            <a:r>
              <a:rPr lang="en-US" dirty="0">
                <a:solidFill>
                  <a:srgbClr val="FF0000"/>
                </a:solidFill>
              </a:rPr>
              <a:t> = new </a:t>
            </a:r>
            <a:r>
              <a:rPr lang="en-US" dirty="0" err="1">
                <a:solidFill>
                  <a:srgbClr val="FF0000"/>
                </a:solidFill>
              </a:rPr>
              <a:t>ReentrantLock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setBalance</a:t>
            </a:r>
            <a:r>
              <a:rPr lang="en-US" dirty="0"/>
              <a:t>(int x) { </a:t>
            </a:r>
          </a:p>
          <a:p>
            <a:pPr marL="0" indent="0">
              <a:buNone/>
            </a:pPr>
            <a:r>
              <a:rPr lang="en-US" dirty="0"/>
              <a:t>		try{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>
                <a:solidFill>
                  <a:srgbClr val="FF0000"/>
                </a:solidFill>
              </a:rPr>
              <a:t>lk.lock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			balance = x; }</a:t>
            </a:r>
          </a:p>
          <a:p>
            <a:pPr marL="0" indent="0">
              <a:buNone/>
            </a:pPr>
            <a:r>
              <a:rPr lang="en-US" dirty="0"/>
              <a:t>		finally{ </a:t>
            </a:r>
            <a:r>
              <a:rPr lang="en-US" dirty="0" err="1">
                <a:solidFill>
                  <a:srgbClr val="FF0000"/>
                </a:solidFill>
              </a:rPr>
              <a:t>lk.unlock</a:t>
            </a:r>
            <a:r>
              <a:rPr lang="en-US" dirty="0">
                <a:solidFill>
                  <a:srgbClr val="FF0000"/>
                </a:solidFill>
              </a:rPr>
              <a:t>(); </a:t>
            </a:r>
            <a:r>
              <a:rPr lang="en-US" dirty="0"/>
              <a:t>} 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try{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>
                <a:solidFill>
                  <a:srgbClr val="FF0000"/>
                </a:solidFill>
              </a:rPr>
              <a:t>lk.lock</a:t>
            </a:r>
            <a:r>
              <a:rPr lang="en-US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buNone/>
            </a:pPr>
            <a:r>
              <a:rPr lang="en-US" dirty="0"/>
              <a:t>			int b = </a:t>
            </a:r>
            <a:r>
              <a:rPr lang="en-US" dirty="0" err="1"/>
              <a:t>getBalance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			if (amount &gt; b) </a:t>
            </a:r>
          </a:p>
          <a:p>
            <a:pPr marL="0" indent="0">
              <a:buNone/>
            </a:pPr>
            <a:r>
              <a:rPr lang="en-US" dirty="0"/>
              <a:t>	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setBalance</a:t>
            </a:r>
            <a:r>
              <a:rPr lang="en-US" dirty="0"/>
              <a:t>(b – amount); }</a:t>
            </a:r>
          </a:p>
          <a:p>
            <a:pPr marL="0" indent="0">
              <a:buNone/>
            </a:pPr>
            <a:r>
              <a:rPr lang="en-US" dirty="0"/>
              <a:t>		finally {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lk.unlock</a:t>
            </a:r>
            <a:r>
              <a:rPr lang="en-US" dirty="0">
                <a:solidFill>
                  <a:srgbClr val="FF0000"/>
                </a:solidFill>
              </a:rPr>
              <a:t>(); </a:t>
            </a:r>
            <a:r>
              <a:rPr lang="en-US" dirty="0"/>
              <a:t>}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}} </a:t>
            </a:r>
          </a:p>
        </p:txBody>
      </p:sp>
    </p:spTree>
    <p:extLst>
      <p:ext uri="{BB962C8B-B14F-4D97-AF65-F5344CB8AC3E}">
        <p14:creationId xmlns:p14="http://schemas.microsoft.com/office/powerpoint/2010/main" val="20583399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26545-F6D7-FF86-2C4F-2973D3D61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 Synchronized Keyword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77616-0B51-EF39-FDB9-C13F0827A4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Syntactic sugar for re-entrant locks</a:t>
            </a:r>
          </a:p>
          <a:p>
            <a:r>
              <a:rPr lang="en-US" dirty="0"/>
              <a:t>You can use the synchronized statement as an alternative to declaring a </a:t>
            </a:r>
            <a:r>
              <a:rPr lang="en-US" dirty="0" err="1"/>
              <a:t>ReentrantLock</a:t>
            </a:r>
            <a:endParaRPr lang="en-US" dirty="0"/>
          </a:p>
          <a:p>
            <a:r>
              <a:rPr lang="en-US" dirty="0"/>
              <a:t>Syntax:</a:t>
            </a:r>
          </a:p>
          <a:p>
            <a:r>
              <a:rPr lang="en-US" dirty="0"/>
              <a:t>Any Object can serve as a “lock”</a:t>
            </a:r>
          </a:p>
          <a:p>
            <a:pPr lvl="1"/>
            <a:r>
              <a:rPr lang="en-US" dirty="0"/>
              <a:t>Primitive types (e.g. int) cannot serve as a lock</a:t>
            </a:r>
          </a:p>
          <a:p>
            <a:r>
              <a:rPr lang="en-US" dirty="0"/>
              <a:t>Acquires a lock and blocks if necessary</a:t>
            </a:r>
          </a:p>
          <a:p>
            <a:pPr lvl="1"/>
            <a:r>
              <a:rPr lang="en-US" dirty="0"/>
              <a:t>Once you get past the “{“, you have the lock</a:t>
            </a:r>
          </a:p>
          <a:p>
            <a:r>
              <a:rPr lang="en-US" dirty="0"/>
              <a:t>Released the lock when you pass “}”</a:t>
            </a:r>
          </a:p>
          <a:p>
            <a:pPr lvl="1"/>
            <a:r>
              <a:rPr lang="en-US" dirty="0"/>
              <a:t>Even in the cases of returning, exceptions, anything!</a:t>
            </a:r>
          </a:p>
          <a:p>
            <a:pPr lvl="1"/>
            <a:r>
              <a:rPr lang="en-US" dirty="0"/>
              <a:t>Impossible to forget to release the lock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5D1961-CD41-26DA-F57A-3D4184303799}"/>
              </a:ext>
            </a:extLst>
          </p:cNvPr>
          <p:cNvSpPr txBox="1"/>
          <p:nvPr/>
        </p:nvSpPr>
        <p:spPr>
          <a:xfrm>
            <a:off x="2296160" y="3012440"/>
            <a:ext cx="6305893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synchronized( /* expression returning an Object */ ) {statements}</a:t>
            </a:r>
          </a:p>
        </p:txBody>
      </p:sp>
    </p:spTree>
    <p:extLst>
      <p:ext uri="{BB962C8B-B14F-4D97-AF65-F5344CB8AC3E}">
        <p14:creationId xmlns:p14="http://schemas.microsoft.com/office/powerpoint/2010/main" val="37450496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7D58-1DA9-784D-0759-EB28C46B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Account Using Synchronize (version 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121EE-3382-3078-E980-D1DD61192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5537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private Object </a:t>
            </a:r>
            <a:r>
              <a:rPr lang="en-US" dirty="0" err="1">
                <a:solidFill>
                  <a:srgbClr val="FF0000"/>
                </a:solidFill>
              </a:rPr>
              <a:t>lk</a:t>
            </a:r>
            <a:r>
              <a:rPr lang="en-US" dirty="0">
                <a:solidFill>
                  <a:srgbClr val="FF0000"/>
                </a:solidFill>
              </a:rPr>
              <a:t> = new Object();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synchronized (</a:t>
            </a:r>
            <a:r>
              <a:rPr lang="en-US" dirty="0" err="1">
                <a:solidFill>
                  <a:srgbClr val="FF0000"/>
                </a:solidFill>
              </a:rPr>
              <a:t>lk</a:t>
            </a:r>
            <a:r>
              <a:rPr lang="en-US" dirty="0">
                <a:solidFill>
                  <a:srgbClr val="FF0000"/>
                </a:solidFill>
              </a:rPr>
              <a:t>) { return balance; 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synchronized (</a:t>
            </a:r>
            <a:r>
              <a:rPr lang="en-US" dirty="0" err="1">
                <a:solidFill>
                  <a:srgbClr val="FF0000"/>
                </a:solidFill>
              </a:rPr>
              <a:t>lk</a:t>
            </a:r>
            <a:r>
              <a:rPr lang="en-US" dirty="0">
                <a:solidFill>
                  <a:srgbClr val="FF0000"/>
                </a:solidFill>
              </a:rPr>
              <a:t>) { balance = x; 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synchronized (</a:t>
            </a:r>
            <a:r>
              <a:rPr lang="en-US" dirty="0" err="1">
                <a:solidFill>
                  <a:srgbClr val="FF0000"/>
                </a:solidFill>
              </a:rPr>
              <a:t>lk</a:t>
            </a:r>
            <a:r>
              <a:rPr lang="en-US" dirty="0">
                <a:solidFill>
                  <a:srgbClr val="FF0000"/>
                </a:solidFill>
              </a:rPr>
              <a:t>) { </a:t>
            </a:r>
          </a:p>
          <a:p>
            <a:pPr marL="0" indent="0">
              <a:buNone/>
            </a:pPr>
            <a:r>
              <a:rPr lang="en-US" dirty="0"/>
              <a:t>			int b = </a:t>
            </a:r>
            <a:r>
              <a:rPr lang="en-US" dirty="0" err="1"/>
              <a:t>getBalance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if (amount &gt; b) </a:t>
            </a:r>
          </a:p>
          <a:p>
            <a:pPr marL="0" indent="0">
              <a:buNone/>
            </a:pPr>
            <a:r>
              <a:rPr lang="en-US" dirty="0"/>
              <a:t>				throw new Exception();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setBalance</a:t>
            </a:r>
            <a:r>
              <a:rPr lang="en-US" dirty="0"/>
              <a:t>(b – amount); } }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479239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7D58-1DA9-784D-0759-EB28C46B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Account Using Synchronize (version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121EE-3382-3078-E980-D1DD61192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55372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getBalance</a:t>
            </a:r>
            <a:r>
              <a:rPr lang="en-US" dirty="0"/>
              <a:t>() { </a:t>
            </a:r>
          </a:p>
          <a:p>
            <a:pPr marL="0" indent="0">
              <a:buNone/>
            </a:pPr>
            <a:r>
              <a:rPr lang="en-US" dirty="0"/>
              <a:t>		synchronized (</a:t>
            </a:r>
            <a:r>
              <a:rPr lang="en-US" dirty="0">
                <a:solidFill>
                  <a:srgbClr val="FF0000"/>
                </a:solidFill>
              </a:rPr>
              <a:t>this</a:t>
            </a:r>
            <a:r>
              <a:rPr lang="en-US" dirty="0"/>
              <a:t>) { return balance; 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setBalance</a:t>
            </a:r>
            <a:r>
              <a:rPr lang="en-US" dirty="0"/>
              <a:t>(int x) { </a:t>
            </a:r>
          </a:p>
          <a:p>
            <a:pPr marL="0" indent="0">
              <a:buNone/>
            </a:pPr>
            <a:r>
              <a:rPr lang="en-US" dirty="0"/>
              <a:t>		synchronized (</a:t>
            </a:r>
            <a:r>
              <a:rPr lang="en-US" dirty="0">
                <a:solidFill>
                  <a:srgbClr val="FF0000"/>
                </a:solidFill>
              </a:rPr>
              <a:t>this</a:t>
            </a:r>
            <a:r>
              <a:rPr lang="en-US" dirty="0"/>
              <a:t>) { balance = x; 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void withdraw(int amount) { </a:t>
            </a:r>
          </a:p>
          <a:p>
            <a:pPr marL="0" indent="0">
              <a:buNone/>
            </a:pPr>
            <a:r>
              <a:rPr lang="en-US" dirty="0"/>
              <a:t>		synchronized (</a:t>
            </a:r>
            <a:r>
              <a:rPr lang="en-US" dirty="0">
                <a:solidFill>
                  <a:srgbClr val="FF0000"/>
                </a:solidFill>
              </a:rPr>
              <a:t>this</a:t>
            </a:r>
            <a:r>
              <a:rPr lang="en-US" dirty="0"/>
              <a:t>) { </a:t>
            </a:r>
          </a:p>
          <a:p>
            <a:pPr marL="0" indent="0">
              <a:buNone/>
            </a:pPr>
            <a:r>
              <a:rPr lang="en-US" dirty="0"/>
              <a:t>			int b = </a:t>
            </a:r>
            <a:r>
              <a:rPr lang="en-US" dirty="0" err="1"/>
              <a:t>getBalance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	if (amount &gt; b) </a:t>
            </a:r>
          </a:p>
          <a:p>
            <a:pPr marL="0" indent="0">
              <a:buNone/>
            </a:pPr>
            <a:r>
              <a:rPr lang="en-US" dirty="0"/>
              <a:t>				throw new Exception();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setBalance</a:t>
            </a:r>
            <a:r>
              <a:rPr lang="en-US" dirty="0"/>
              <a:t>(b – amount); } } // deposit would also use synchronized(</a:t>
            </a:r>
            <a:r>
              <a:rPr lang="en-US" dirty="0" err="1"/>
              <a:t>lk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EFB39-E530-049D-8D9C-B920D9F62D15}"/>
              </a:ext>
            </a:extLst>
          </p:cNvPr>
          <p:cNvSpPr txBox="1"/>
          <p:nvPr/>
        </p:nvSpPr>
        <p:spPr>
          <a:xfrm>
            <a:off x="7416800" y="1690688"/>
            <a:ext cx="4500880" cy="92333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Since we have one lock per account regardless of operation, it’s more intuitive to use the account object itself as the lock!</a:t>
            </a:r>
          </a:p>
        </p:txBody>
      </p:sp>
    </p:spTree>
    <p:extLst>
      <p:ext uri="{BB962C8B-B14F-4D97-AF65-F5344CB8AC3E}">
        <p14:creationId xmlns:p14="http://schemas.microsoft.com/office/powerpoint/2010/main" val="278480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0C4A2-54C4-FDD2-E365-2A9EFFFF7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Syntactic Sugar!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E63A75-790A-FBFC-D455-485A246C2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the object itself as a lock is common enough that Java has convenient syntax for that as well!</a:t>
            </a:r>
          </a:p>
          <a:p>
            <a:r>
              <a:rPr lang="en-US" dirty="0"/>
              <a:t>Declaring a method as “</a:t>
            </a:r>
            <a:r>
              <a:rPr lang="en-US" b="1" dirty="0"/>
              <a:t>synchronized</a:t>
            </a:r>
            <a:r>
              <a:rPr lang="en-US" dirty="0"/>
              <a:t>” puts its body into a synchronized block with “this” as the lock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9438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37D58-1DA9-784D-0759-EB28C46B7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Account Using Synchronize (Final)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121EE-3382-3078-E980-D1DD61192F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9680"/>
            <a:ext cx="10515600" cy="553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private int balance = 0;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synchronized</a:t>
            </a:r>
            <a:r>
              <a:rPr lang="en-US" dirty="0"/>
              <a:t> int </a:t>
            </a:r>
            <a:r>
              <a:rPr lang="en-US" dirty="0" err="1"/>
              <a:t>getBalance</a:t>
            </a:r>
            <a:r>
              <a:rPr lang="en-US" dirty="0"/>
              <a:t>() { return balance; }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synchronized </a:t>
            </a:r>
            <a:r>
              <a:rPr lang="en-US" dirty="0"/>
              <a:t>void </a:t>
            </a:r>
            <a:r>
              <a:rPr lang="en-US" dirty="0" err="1"/>
              <a:t>setBalance</a:t>
            </a:r>
            <a:r>
              <a:rPr lang="en-US" dirty="0"/>
              <a:t>(int x) { balance = x; }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synchronized </a:t>
            </a:r>
            <a:r>
              <a:rPr lang="en-US" dirty="0"/>
              <a:t>void withdraw(int amount) { </a:t>
            </a:r>
          </a:p>
          <a:p>
            <a:pPr marL="0" indent="0">
              <a:buNone/>
            </a:pPr>
            <a:r>
              <a:rPr lang="en-US" dirty="0"/>
              <a:t>		int b = </a:t>
            </a:r>
            <a:r>
              <a:rPr lang="en-US" dirty="0" err="1"/>
              <a:t>getBalance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if (amount &gt; b)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WithdrawTooLargeException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setBalance</a:t>
            </a:r>
            <a:r>
              <a:rPr lang="en-US" dirty="0"/>
              <a:t>(b – amount); } </a:t>
            </a:r>
          </a:p>
          <a:p>
            <a:pPr marL="0" indent="0">
              <a:buNone/>
            </a:pPr>
            <a:r>
              <a:rPr lang="en-US" dirty="0"/>
              <a:t>	// other operations like deposit (which would use synchronized)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3151893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98ECE-174A-7C43-2874-DBA6552F7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Race 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0260B-B93F-B6B0-8B30-28A9E355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163" y="1357746"/>
            <a:ext cx="11360727" cy="540327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Occurs when the computation result depends on scheduling (how threads are interleaved) </a:t>
            </a:r>
          </a:p>
          <a:p>
            <a:pPr lvl="1"/>
            <a:r>
              <a:rPr lang="en-US" dirty="0"/>
              <a:t>We, as programmers can’t influence scheduling of threads</a:t>
            </a:r>
          </a:p>
          <a:p>
            <a:pPr lvl="1"/>
            <a:r>
              <a:rPr lang="en-US" dirty="0"/>
              <a:t>We need to write programs that work independent of scheduling</a:t>
            </a:r>
          </a:p>
          <a:p>
            <a:pPr lvl="1"/>
            <a:r>
              <a:rPr lang="en-US" dirty="0"/>
              <a:t>E.g.: if two threads are withdrawing, different schedules could cause different threads to see the </a:t>
            </a:r>
            <a:r>
              <a:rPr lang="en-US" dirty="0" err="1"/>
              <a:t>WithdrawTooLargeException</a:t>
            </a:r>
            <a:endParaRPr lang="en-US" dirty="0"/>
          </a:p>
          <a:p>
            <a:pPr lvl="1"/>
            <a:r>
              <a:rPr lang="en-US" dirty="0"/>
              <a:t>The trident did not prevent a race condition, which name is the last one in the box may differ</a:t>
            </a:r>
          </a:p>
          <a:p>
            <a:r>
              <a:rPr lang="en-US" dirty="0"/>
              <a:t>Data Race: </a:t>
            </a:r>
          </a:p>
          <a:p>
            <a:pPr lvl="1"/>
            <a:r>
              <a:rPr lang="en-US" dirty="0"/>
              <a:t>When there is the potential for two threads to be writing a variable in parallel</a:t>
            </a:r>
          </a:p>
          <a:p>
            <a:pPr lvl="1"/>
            <a:r>
              <a:rPr lang="en-US" dirty="0"/>
              <a:t>When there is the potential for one thread to be reading a variable while another writes to it</a:t>
            </a:r>
          </a:p>
          <a:p>
            <a:pPr lvl="1"/>
            <a:r>
              <a:rPr lang="en-US" dirty="0"/>
              <a:t>E.g.: Two threads insert the same into a hash table. The second thread in the schedule will overwrite the insert from the first.</a:t>
            </a:r>
          </a:p>
          <a:p>
            <a:pPr lvl="1"/>
            <a:r>
              <a:rPr lang="en-US" dirty="0"/>
              <a:t>The trident corrected a data race, no two people can use the box at the same time</a:t>
            </a:r>
          </a:p>
          <a:p>
            <a:r>
              <a:rPr lang="en-US" dirty="0"/>
              <a:t>Bad Interleaving:</a:t>
            </a:r>
          </a:p>
          <a:p>
            <a:pPr lvl="1"/>
            <a:r>
              <a:rPr lang="en-US" dirty="0"/>
              <a:t>An error due to a race condition other than a data race</a:t>
            </a:r>
          </a:p>
          <a:p>
            <a:pPr lvl="1"/>
            <a:r>
              <a:rPr lang="en-US" dirty="0"/>
              <a:t>Usually it looks like exposing a “bad” intermediate state</a:t>
            </a:r>
          </a:p>
          <a:p>
            <a:pPr lvl="1"/>
            <a:r>
              <a:rPr lang="en-US" dirty="0"/>
              <a:t>E.g.: Two threads insert into a hash table. We compute the index for each key, then one thread resizes the table, now the other index might be incorrect. </a:t>
            </a:r>
          </a:p>
          <a:p>
            <a:pPr lvl="1"/>
            <a:r>
              <a:rPr lang="en-US" dirty="0"/>
              <a:t>The race condition present after the trident is not a bad interleaving because either result is still correct</a:t>
            </a:r>
          </a:p>
        </p:txBody>
      </p:sp>
    </p:spTree>
    <p:extLst>
      <p:ext uri="{BB962C8B-B14F-4D97-AF65-F5344CB8AC3E}">
        <p14:creationId xmlns:p14="http://schemas.microsoft.com/office/powerpoint/2010/main" val="109817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D77A-A12E-2519-D945-648888DF9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396875"/>
            <a:ext cx="10515600" cy="1325563"/>
          </a:xfrm>
        </p:spPr>
        <p:txBody>
          <a:bodyPr/>
          <a:lstStyle/>
          <a:p>
            <a:r>
              <a:rPr lang="en-US" dirty="0"/>
              <a:t>Example: Shared Stack (no problems so far)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1184E-3E3D-8777-2AB8-6154021FA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6258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</a:t>
            </a:r>
          </a:p>
          <a:p>
            <a:pPr marL="0" indent="0">
              <a:buNone/>
            </a:pPr>
            <a:r>
              <a:rPr lang="en-US" dirty="0"/>
              <a:t>		return index==-1;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</a:t>
            </a:r>
          </a:p>
          <a:p>
            <a:pPr marL="0" indent="0">
              <a:buNone/>
            </a:pPr>
            <a:r>
              <a:rPr lang="en-US" dirty="0"/>
              <a:t>		array[++index] = </a:t>
            </a:r>
            <a:r>
              <a:rPr lang="en-US" dirty="0" err="1"/>
              <a:t>val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	synchronized E pop() { </a:t>
            </a:r>
          </a:p>
          <a:p>
            <a:pPr marL="0" indent="0">
              <a:buNone/>
            </a:pPr>
            <a:r>
              <a:rPr lang="en-US" dirty="0"/>
              <a:t>		if(</a:t>
            </a:r>
            <a:r>
              <a:rPr lang="en-US" dirty="0" err="1"/>
              <a:t>isEmpty</a:t>
            </a:r>
            <a:r>
              <a:rPr lang="en-US" dirty="0"/>
              <a:t>()) </a:t>
            </a:r>
          </a:p>
          <a:p>
            <a:pPr marL="0" indent="0">
              <a:buNone/>
            </a:pPr>
            <a:r>
              <a:rPr lang="en-US" dirty="0"/>
              <a:t>			throw new </a:t>
            </a:r>
            <a:r>
              <a:rPr lang="en-US" dirty="0" err="1"/>
              <a:t>StackEmptyException</a:t>
            </a:r>
            <a:r>
              <a:rPr lang="en-US" dirty="0"/>
              <a:t>(); </a:t>
            </a:r>
          </a:p>
          <a:p>
            <a:pPr marL="0" indent="0">
              <a:buNone/>
            </a:pPr>
            <a:r>
              <a:rPr lang="en-US" dirty="0"/>
              <a:t>		return array[index--]; </a:t>
            </a:r>
          </a:p>
          <a:p>
            <a:pPr marL="0" indent="0">
              <a:buNone/>
            </a:pPr>
            <a:r>
              <a:rPr lang="en-US" dirty="0"/>
              <a:t>	} }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793AB9-3041-0C12-9F0A-B8332694E888}"/>
              </a:ext>
            </a:extLst>
          </p:cNvPr>
          <p:cNvSpPr txBox="1"/>
          <p:nvPr/>
        </p:nvSpPr>
        <p:spPr>
          <a:xfrm>
            <a:off x="7233920" y="4368800"/>
            <a:ext cx="380072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Critical sections of this code?</a:t>
            </a:r>
          </a:p>
        </p:txBody>
      </p:sp>
    </p:spTree>
    <p:extLst>
      <p:ext uri="{BB962C8B-B14F-4D97-AF65-F5344CB8AC3E}">
        <p14:creationId xmlns:p14="http://schemas.microsoft.com/office/powerpoint/2010/main" val="14483504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D77A-A12E-2519-D945-648888DF9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Race Condition, but no Data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1184E-3E3D-8777-2AB8-6154021FA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… 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… } </a:t>
            </a:r>
          </a:p>
          <a:p>
            <a:pPr marL="0" indent="0">
              <a:buNone/>
            </a:pPr>
            <a:r>
              <a:rPr lang="en-US" dirty="0"/>
              <a:t>	synchronized E pop() { … } </a:t>
            </a:r>
          </a:p>
          <a:p>
            <a:pPr marL="0" indent="0">
              <a:buNone/>
            </a:pPr>
            <a:r>
              <a:rPr lang="en-US" dirty="0"/>
              <a:t>	E peek(){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fr-FR" dirty="0"/>
              <a:t>E ans = pop(); </a:t>
            </a:r>
          </a:p>
          <a:p>
            <a:pPr marL="0" indent="0">
              <a:buNone/>
            </a:pPr>
            <a:r>
              <a:rPr lang="fr-FR" dirty="0"/>
              <a:t>		push(ans); </a:t>
            </a:r>
          </a:p>
          <a:p>
            <a:pPr marL="0" indent="0">
              <a:buNone/>
            </a:pPr>
            <a:r>
              <a:rPr lang="fr-FR" dirty="0"/>
              <a:t>		return ans;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F7C49-A9B0-D71B-2293-78AC65711059}"/>
              </a:ext>
            </a:extLst>
          </p:cNvPr>
          <p:cNvSpPr txBox="1"/>
          <p:nvPr/>
        </p:nvSpPr>
        <p:spPr>
          <a:xfrm>
            <a:off x="7233920" y="4368800"/>
            <a:ext cx="380072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Critical sections of this code?</a:t>
            </a:r>
          </a:p>
        </p:txBody>
      </p:sp>
    </p:spTree>
    <p:extLst>
      <p:ext uri="{BB962C8B-B14F-4D97-AF65-F5344CB8AC3E}">
        <p14:creationId xmlns:p14="http://schemas.microsoft.com/office/powerpoint/2010/main" val="881664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45A6D-3EA5-564B-D6CE-FE255327E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41A4E-EEFF-F9C6-7B18-FE828B1A9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Shared Queue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5B88687-1F98-BBFE-9A7C-12CE92691556}"/>
              </a:ext>
            </a:extLst>
          </p:cNvPr>
          <p:cNvGrpSpPr/>
          <p:nvPr/>
        </p:nvGrpSpPr>
        <p:grpSpPr>
          <a:xfrm>
            <a:off x="2727960" y="1508776"/>
            <a:ext cx="6350000" cy="528320"/>
            <a:chOff x="2727960" y="1554957"/>
            <a:chExt cx="6350000" cy="52832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74E0C07-FD0A-6DC2-38BB-D0A30DD7ECAF}"/>
                </a:ext>
              </a:extLst>
            </p:cNvPr>
            <p:cNvGrpSpPr/>
            <p:nvPr/>
          </p:nvGrpSpPr>
          <p:grpSpPr>
            <a:xfrm>
              <a:off x="4053840" y="1554957"/>
              <a:ext cx="1056640" cy="528320"/>
              <a:chOff x="8117840" y="4104640"/>
              <a:chExt cx="1056640" cy="528320"/>
            </a:xfrm>
          </p:grpSpPr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692DEAEC-C1CF-1A25-7E33-A5E20EA18D9A}"/>
                  </a:ext>
                </a:extLst>
              </p:cNvPr>
              <p:cNvSpPr/>
              <p:nvPr/>
            </p:nvSpPr>
            <p:spPr>
              <a:xfrm>
                <a:off x="8117840" y="4104640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C071C29D-5761-ED91-95BF-3CAD27C12D65}"/>
                  </a:ext>
                </a:extLst>
              </p:cNvPr>
              <p:cNvSpPr/>
              <p:nvPr/>
            </p:nvSpPr>
            <p:spPr>
              <a:xfrm>
                <a:off x="8646160" y="4104640"/>
                <a:ext cx="528320" cy="5283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FD6C5F5-D6D6-AC55-B4B3-ED322DDEA6F3}"/>
                </a:ext>
              </a:extLst>
            </p:cNvPr>
            <p:cNvGrpSpPr/>
            <p:nvPr/>
          </p:nvGrpSpPr>
          <p:grpSpPr>
            <a:xfrm>
              <a:off x="5374640" y="1554957"/>
              <a:ext cx="1056640" cy="528320"/>
              <a:chOff x="8117840" y="4104640"/>
              <a:chExt cx="1056640" cy="528320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620C4AF5-DCDF-3985-4C41-023092DFD5C8}"/>
                  </a:ext>
                </a:extLst>
              </p:cNvPr>
              <p:cNvSpPr/>
              <p:nvPr/>
            </p:nvSpPr>
            <p:spPr>
              <a:xfrm>
                <a:off x="8117840" y="4104640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6587CBF-C470-CA83-7B5C-FEAD95D0F54C}"/>
                  </a:ext>
                </a:extLst>
              </p:cNvPr>
              <p:cNvSpPr/>
              <p:nvPr/>
            </p:nvSpPr>
            <p:spPr>
              <a:xfrm>
                <a:off x="8646160" y="4104640"/>
                <a:ext cx="528320" cy="5283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932D68C7-2FC9-BA2D-67D8-24B85A9F4DB1}"/>
                </a:ext>
              </a:extLst>
            </p:cNvPr>
            <p:cNvGrpSpPr/>
            <p:nvPr/>
          </p:nvGrpSpPr>
          <p:grpSpPr>
            <a:xfrm>
              <a:off x="6700520" y="1554957"/>
              <a:ext cx="1056640" cy="528320"/>
              <a:chOff x="8117840" y="4104640"/>
              <a:chExt cx="1056640" cy="528320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098BE31-45D1-DA89-F058-798D9BC0B451}"/>
                  </a:ext>
                </a:extLst>
              </p:cNvPr>
              <p:cNvSpPr/>
              <p:nvPr/>
            </p:nvSpPr>
            <p:spPr>
              <a:xfrm>
                <a:off x="8117840" y="4104640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9006E91-1C84-00B1-B529-6B1C315CB0D6}"/>
                  </a:ext>
                </a:extLst>
              </p:cNvPr>
              <p:cNvSpPr/>
              <p:nvPr/>
            </p:nvSpPr>
            <p:spPr>
              <a:xfrm>
                <a:off x="8646160" y="4104640"/>
                <a:ext cx="528320" cy="5283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9301D26-0CD9-3B07-C42A-543F20E60541}"/>
                </a:ext>
              </a:extLst>
            </p:cNvPr>
            <p:cNvGrpSpPr/>
            <p:nvPr/>
          </p:nvGrpSpPr>
          <p:grpSpPr>
            <a:xfrm>
              <a:off x="8021320" y="1554957"/>
              <a:ext cx="1056640" cy="528320"/>
              <a:chOff x="8117840" y="4104640"/>
              <a:chExt cx="1056640" cy="528320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01AF4BC-4E55-0C8F-F7F1-62B9AD51C8DA}"/>
                  </a:ext>
                </a:extLst>
              </p:cNvPr>
              <p:cNvSpPr/>
              <p:nvPr/>
            </p:nvSpPr>
            <p:spPr>
              <a:xfrm>
                <a:off x="8117840" y="4104640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DC0394D-65FA-1E41-04C5-04DEF03BB64A}"/>
                  </a:ext>
                </a:extLst>
              </p:cNvPr>
              <p:cNvSpPr/>
              <p:nvPr/>
            </p:nvSpPr>
            <p:spPr>
              <a:xfrm>
                <a:off x="8646160" y="4104640"/>
                <a:ext cx="528320" cy="5283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3AF1D2A6-5EE2-5AEB-D1F4-D2462051008F}"/>
                </a:ext>
              </a:extLst>
            </p:cNvPr>
            <p:cNvGrpSpPr/>
            <p:nvPr/>
          </p:nvGrpSpPr>
          <p:grpSpPr>
            <a:xfrm>
              <a:off x="2727960" y="1554957"/>
              <a:ext cx="1056640" cy="528320"/>
              <a:chOff x="8117840" y="4104640"/>
              <a:chExt cx="1056640" cy="528320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00D8EEB-9458-D06C-12F7-90FBA7B2A40B}"/>
                  </a:ext>
                </a:extLst>
              </p:cNvPr>
              <p:cNvSpPr/>
              <p:nvPr/>
            </p:nvSpPr>
            <p:spPr>
              <a:xfrm>
                <a:off x="8117840" y="4104640"/>
                <a:ext cx="528320" cy="528320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F3D1DDAC-6B8F-3404-4F5C-15827CEB97BA}"/>
                  </a:ext>
                </a:extLst>
              </p:cNvPr>
              <p:cNvSpPr/>
              <p:nvPr/>
            </p:nvSpPr>
            <p:spPr>
              <a:xfrm>
                <a:off x="8646160" y="4104640"/>
                <a:ext cx="528320" cy="52832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1D6F7302-29CD-6247-CA2E-E28169576C09}"/>
                </a:ext>
              </a:extLst>
            </p:cNvPr>
            <p:cNvCxnSpPr>
              <a:cxnSpLocks/>
              <a:endCxn id="28" idx="1"/>
            </p:cNvCxnSpPr>
            <p:nvPr/>
          </p:nvCxnSpPr>
          <p:spPr>
            <a:xfrm>
              <a:off x="3520440" y="1819117"/>
              <a:ext cx="5334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BB5CED23-E26E-7CE3-4EBE-AD8018704CF2}"/>
                </a:ext>
              </a:extLst>
            </p:cNvPr>
            <p:cNvCxnSpPr>
              <a:cxnSpLocks/>
              <a:endCxn id="26" idx="1"/>
            </p:cNvCxnSpPr>
            <p:nvPr/>
          </p:nvCxnSpPr>
          <p:spPr>
            <a:xfrm>
              <a:off x="4846320" y="1819117"/>
              <a:ext cx="52832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C86D0954-ABC6-8CD8-BA01-DE1C5E5C97D6}"/>
                </a:ext>
              </a:extLst>
            </p:cNvPr>
            <p:cNvCxnSpPr>
              <a:cxnSpLocks/>
              <a:endCxn id="24" idx="1"/>
            </p:cNvCxnSpPr>
            <p:nvPr/>
          </p:nvCxnSpPr>
          <p:spPr>
            <a:xfrm>
              <a:off x="6167120" y="1819117"/>
              <a:ext cx="53340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92EA1E83-F56E-75E8-B524-231D324007C4}"/>
                </a:ext>
              </a:extLst>
            </p:cNvPr>
            <p:cNvCxnSpPr>
              <a:cxnSpLocks/>
              <a:endCxn id="22" idx="1"/>
            </p:cNvCxnSpPr>
            <p:nvPr/>
          </p:nvCxnSpPr>
          <p:spPr>
            <a:xfrm>
              <a:off x="7493000" y="1819117"/>
              <a:ext cx="528320" cy="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76B75BAC-83DC-D607-03EF-51F98CB4EDB0}"/>
              </a:ext>
            </a:extLst>
          </p:cNvPr>
          <p:cNvSpPr/>
          <p:nvPr/>
        </p:nvSpPr>
        <p:spPr>
          <a:xfrm>
            <a:off x="838200" y="1508776"/>
            <a:ext cx="949960" cy="528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front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40CEF90-47B1-A9D1-0883-8E95D2E3673D}"/>
              </a:ext>
            </a:extLst>
          </p:cNvPr>
          <p:cNvCxnSpPr>
            <a:cxnSpLocks/>
            <a:stCxn id="7" idx="3"/>
            <a:endCxn id="20" idx="1"/>
          </p:cNvCxnSpPr>
          <p:nvPr/>
        </p:nvCxnSpPr>
        <p:spPr>
          <a:xfrm>
            <a:off x="1788160" y="1772936"/>
            <a:ext cx="9398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316CF11-E4C0-4497-26B8-3591CF94353D}"/>
              </a:ext>
            </a:extLst>
          </p:cNvPr>
          <p:cNvSpPr/>
          <p:nvPr/>
        </p:nvSpPr>
        <p:spPr>
          <a:xfrm>
            <a:off x="7810500" y="499586"/>
            <a:ext cx="949960" cy="528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back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12BF9FD3-DA04-6D0D-A349-ABE4C21451D1}"/>
              </a:ext>
            </a:extLst>
          </p:cNvPr>
          <p:cNvCxnSpPr>
            <a:cxnSpLocks/>
            <a:stCxn id="9" idx="2"/>
            <a:endCxn id="22" idx="0"/>
          </p:cNvCxnSpPr>
          <p:nvPr/>
        </p:nvCxnSpPr>
        <p:spPr>
          <a:xfrm>
            <a:off x="8285480" y="1027906"/>
            <a:ext cx="0" cy="48087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DFCBFBE1-D283-24D3-5621-9A19344C54FB}"/>
              </a:ext>
            </a:extLst>
          </p:cNvPr>
          <p:cNvSpPr txBox="1">
            <a:spLocks/>
          </p:cNvSpPr>
          <p:nvPr/>
        </p:nvSpPr>
        <p:spPr>
          <a:xfrm>
            <a:off x="6288001" y="2920019"/>
            <a:ext cx="4481599" cy="36909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01D6BEF-E836-3BDB-502C-A14B43894775}"/>
              </a:ext>
            </a:extLst>
          </p:cNvPr>
          <p:cNvSpPr txBox="1"/>
          <p:nvPr/>
        </p:nvSpPr>
        <p:spPr>
          <a:xfrm>
            <a:off x="9745922" y="2629029"/>
            <a:ext cx="10236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2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E8AFB037-C1ED-8D07-F5CC-13F9A1937988}"/>
              </a:ext>
            </a:extLst>
          </p:cNvPr>
          <p:cNvSpPr txBox="1">
            <a:spLocks/>
          </p:cNvSpPr>
          <p:nvPr/>
        </p:nvSpPr>
        <p:spPr>
          <a:xfrm>
            <a:off x="732328" y="2920019"/>
            <a:ext cx="4481599" cy="3690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808CA7FB-9575-435C-0845-404647D4BEB8}"/>
              </a:ext>
            </a:extLst>
          </p:cNvPr>
          <p:cNvSpPr txBox="1"/>
          <p:nvPr/>
        </p:nvSpPr>
        <p:spPr>
          <a:xfrm>
            <a:off x="4190249" y="2629029"/>
            <a:ext cx="102367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1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3A8550E1-A4F7-5700-48AF-3C93F9330A5F}"/>
              </a:ext>
            </a:extLst>
          </p:cNvPr>
          <p:cNvSpPr/>
          <p:nvPr/>
        </p:nvSpPr>
        <p:spPr>
          <a:xfrm>
            <a:off x="5818909" y="2920019"/>
            <a:ext cx="612371" cy="3690936"/>
          </a:xfrm>
          <a:prstGeom prst="leftBrace">
            <a:avLst>
              <a:gd name="adj1" fmla="val 8333"/>
              <a:gd name="adj2" fmla="val 24725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1D1F010-1CAD-7D8E-F126-10F47AF09B2E}"/>
              </a:ext>
            </a:extLst>
          </p:cNvPr>
          <p:cNvCxnSpPr>
            <a:cxnSpLocks/>
            <a:stCxn id="41" idx="1"/>
          </p:cNvCxnSpPr>
          <p:nvPr/>
        </p:nvCxnSpPr>
        <p:spPr>
          <a:xfrm flipH="1" flipV="1">
            <a:off x="3256280" y="3713018"/>
            <a:ext cx="2562629" cy="1195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6873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DABED-FC58-1B03-048A-19E1A971A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A9F99-C319-6183-5B10-5E2F36F6C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Peeks Break LIFO Order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299D9A3-9914-01AF-96F7-48F7C3C82C53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r>
              <a:rPr lang="fr-FR" dirty="0">
                <a:solidFill>
                  <a:schemeClr val="tx1"/>
                </a:solidFill>
              </a:rPr>
              <a:t>return ans;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9CFE3B-7878-8C9D-BF13-BD426649936C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E62BD0-463C-1DCB-EF49-5A3FD44E6D3F}"/>
              </a:ext>
            </a:extLst>
          </p:cNvPr>
          <p:cNvSpPr/>
          <p:nvPr/>
        </p:nvSpPr>
        <p:spPr>
          <a:xfrm>
            <a:off x="6878319" y="2172832"/>
            <a:ext cx="2499361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r>
              <a:rPr lang="fr-FR" dirty="0">
                <a:solidFill>
                  <a:schemeClr val="tx1"/>
                </a:solidFill>
              </a:rPr>
              <a:t>return ans;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5184C2-B0C7-D9B8-F4BB-CE27730DFF96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30B527-2773-B825-D04E-300DF91EA384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return ans;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D19CF3D-8C79-8ECE-BA54-AEF4FF39558A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endParaRPr lang="fr-FR" dirty="0">
              <a:solidFill>
                <a:schemeClr val="tx1"/>
              </a:solidFill>
            </a:endParaRPr>
          </a:p>
          <a:p>
            <a:endParaRPr lang="fr-FR" dirty="0">
              <a:solidFill>
                <a:schemeClr val="tx1"/>
              </a:solidFill>
            </a:endParaRPr>
          </a:p>
          <a:p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r>
              <a:rPr lang="fr-FR" dirty="0">
                <a:solidFill>
                  <a:schemeClr val="tx1"/>
                </a:solidFill>
              </a:rPr>
              <a:t>return ans;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9710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D77A-A12E-2519-D945-648888DF9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Race Condition, including a </a:t>
            </a:r>
            <a:r>
              <a:rPr lang="en-US" dirty="0">
                <a:solidFill>
                  <a:srgbClr val="FF0000"/>
                </a:solidFill>
              </a:rPr>
              <a:t>Data Race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1184E-3E3D-8777-2AB8-6154021FA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… 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… } </a:t>
            </a:r>
          </a:p>
          <a:p>
            <a:pPr marL="0" indent="0">
              <a:buNone/>
            </a:pPr>
            <a:r>
              <a:rPr lang="en-US" dirty="0"/>
              <a:t>	synchronized E pop() { … } </a:t>
            </a:r>
          </a:p>
          <a:p>
            <a:pPr marL="0" indent="0">
              <a:buNone/>
            </a:pPr>
            <a:r>
              <a:rPr lang="en-US" dirty="0"/>
              <a:t>	E peek(){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>
                <a:solidFill>
                  <a:srgbClr val="FF0000"/>
                </a:solidFill>
              </a:rPr>
              <a:t>System.out.println</a:t>
            </a:r>
            <a:r>
              <a:rPr lang="en-US" dirty="0">
                <a:solidFill>
                  <a:srgbClr val="FF0000"/>
                </a:solidFill>
              </a:rPr>
              <a:t>(index);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fr-FR" dirty="0"/>
              <a:t>E ans = pop(); </a:t>
            </a:r>
          </a:p>
          <a:p>
            <a:pPr marL="0" indent="0">
              <a:buNone/>
            </a:pPr>
            <a:r>
              <a:rPr lang="fr-FR" dirty="0"/>
              <a:t>		push(ans); </a:t>
            </a:r>
          </a:p>
          <a:p>
            <a:pPr marL="0" indent="0">
              <a:buNone/>
            </a:pPr>
            <a:r>
              <a:rPr lang="fr-FR" dirty="0"/>
              <a:t>		return ans;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21774798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4874-7598-75F3-A2CC-FBE80781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 and </a:t>
            </a:r>
            <a:r>
              <a:rPr lang="en-US" dirty="0" err="1"/>
              <a:t>isEmpty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818AA-EFE4-7F48-8EF7-33057CEB31CC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peek();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BA55D-D713-BF6A-8ED2-33DA599C57B9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B78A1-0032-E1E0-0BA8-5D5E4C8B0F5B}"/>
              </a:ext>
            </a:extLst>
          </p:cNvPr>
          <p:cNvSpPr/>
          <p:nvPr/>
        </p:nvSpPr>
        <p:spPr>
          <a:xfrm>
            <a:off x="6878319" y="2172832"/>
            <a:ext cx="2499361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push(x);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boolean</a:t>
            </a:r>
            <a:r>
              <a:rPr lang="en-US" dirty="0">
                <a:solidFill>
                  <a:schemeClr val="tx1"/>
                </a:solidFill>
              </a:rPr>
              <a:t> b = </a:t>
            </a:r>
            <a:r>
              <a:rPr lang="en-US" dirty="0" err="1">
                <a:solidFill>
                  <a:schemeClr val="tx1"/>
                </a:solidFill>
              </a:rPr>
              <a:t>isEmpty</a:t>
            </a:r>
            <a:r>
              <a:rPr lang="en-US" dirty="0">
                <a:solidFill>
                  <a:schemeClr val="tx1"/>
                </a:solidFill>
              </a:rPr>
              <a:t>();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8721B4-28B3-5EE4-95FD-F71534E5B6AC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6526B-ABE2-8331-53E8-2718273955D5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return ans;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3ADA93-4C40-AD42-D3C8-F3A19358B1E7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push(x);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chemeClr val="tx1"/>
                </a:solidFill>
              </a:rPr>
              <a:t>boolean</a:t>
            </a:r>
            <a:r>
              <a:rPr lang="en-US" dirty="0">
                <a:solidFill>
                  <a:schemeClr val="tx1"/>
                </a:solidFill>
              </a:rPr>
              <a:t> b = </a:t>
            </a:r>
            <a:r>
              <a:rPr lang="en-US" dirty="0" err="1">
                <a:solidFill>
                  <a:schemeClr val="tx1"/>
                </a:solidFill>
              </a:rPr>
              <a:t>isEmpty</a:t>
            </a:r>
            <a:r>
              <a:rPr lang="en-US" dirty="0">
                <a:solidFill>
                  <a:schemeClr val="tx1"/>
                </a:solidFill>
              </a:rPr>
              <a:t>();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B5831-0F18-E385-D329-3B1A55566C6B}"/>
              </a:ext>
            </a:extLst>
          </p:cNvPr>
          <p:cNvSpPr txBox="1"/>
          <p:nvPr/>
        </p:nvSpPr>
        <p:spPr>
          <a:xfrm>
            <a:off x="7664661" y="438190"/>
            <a:ext cx="4527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Expected Behavior:</a:t>
            </a:r>
          </a:p>
          <a:p>
            <a:r>
              <a:rPr lang="en-US" dirty="0"/>
              <a:t>Thread 2 should not see an empty stack if there is a push but no pop.</a:t>
            </a:r>
          </a:p>
        </p:txBody>
      </p:sp>
    </p:spTree>
    <p:extLst>
      <p:ext uri="{BB962C8B-B14F-4D97-AF65-F5344CB8AC3E}">
        <p14:creationId xmlns:p14="http://schemas.microsoft.com/office/powerpoint/2010/main" val="15873601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4874-7598-75F3-A2CC-FBE80781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 and Push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818AA-EFE4-7F48-8EF7-33057CEB31CC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peek();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BA55D-D713-BF6A-8ED2-33DA599C57B9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B78A1-0032-E1E0-0BA8-5D5E4C8B0F5B}"/>
              </a:ext>
            </a:extLst>
          </p:cNvPr>
          <p:cNvSpPr/>
          <p:nvPr/>
        </p:nvSpPr>
        <p:spPr>
          <a:xfrm>
            <a:off x="6548167" y="2172832"/>
            <a:ext cx="2829514" cy="1129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push(x);</a:t>
            </a:r>
          </a:p>
          <a:p>
            <a:r>
              <a:rPr lang="en-US" dirty="0">
                <a:solidFill>
                  <a:schemeClr val="tx1"/>
                </a:solidFill>
              </a:rPr>
              <a:t>push(y);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8721B4-28B3-5EE4-95FD-F71534E5B6AC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6526B-ABE2-8331-53E8-2718273955D5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return ans;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3ADA93-4C40-AD42-D3C8-F3A19358B1E7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push(x);</a:t>
            </a:r>
          </a:p>
          <a:p>
            <a:r>
              <a:rPr lang="en-US" dirty="0">
                <a:solidFill>
                  <a:schemeClr val="tx1"/>
                </a:solidFill>
              </a:rPr>
              <a:t>push(y);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B5831-0F18-E385-D329-3B1A55566C6B}"/>
              </a:ext>
            </a:extLst>
          </p:cNvPr>
          <p:cNvSpPr txBox="1"/>
          <p:nvPr/>
        </p:nvSpPr>
        <p:spPr>
          <a:xfrm>
            <a:off x="7664661" y="438190"/>
            <a:ext cx="45273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Expected Behavior:</a:t>
            </a:r>
          </a:p>
          <a:p>
            <a:r>
              <a:rPr lang="en-US" dirty="0"/>
              <a:t>Items from a stack are popped in LIFO order</a:t>
            </a:r>
          </a:p>
        </p:txBody>
      </p:sp>
    </p:spTree>
    <p:extLst>
      <p:ext uri="{BB962C8B-B14F-4D97-AF65-F5344CB8AC3E}">
        <p14:creationId xmlns:p14="http://schemas.microsoft.com/office/powerpoint/2010/main" val="9657257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4874-7598-75F3-A2CC-FBE80781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Peek and Push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818AA-EFE4-7F48-8EF7-33057CEB31CC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peek();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BA55D-D713-BF6A-8ED2-33DA599C57B9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B78A1-0032-E1E0-0BA8-5D5E4C8B0F5B}"/>
              </a:ext>
            </a:extLst>
          </p:cNvPr>
          <p:cNvSpPr/>
          <p:nvPr/>
        </p:nvSpPr>
        <p:spPr>
          <a:xfrm>
            <a:off x="6548167" y="2172832"/>
            <a:ext cx="2829514" cy="112916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push(x);</a:t>
            </a:r>
          </a:p>
          <a:p>
            <a:r>
              <a:rPr lang="en-US" dirty="0">
                <a:solidFill>
                  <a:schemeClr val="tx1"/>
                </a:solidFill>
              </a:rPr>
              <a:t>push(y);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8721B4-28B3-5EE4-95FD-F71534E5B6AC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6526B-ABE2-8331-53E8-2718273955D5}"/>
              </a:ext>
            </a:extLst>
          </p:cNvPr>
          <p:cNvSpPr/>
          <p:nvPr/>
        </p:nvSpPr>
        <p:spPr>
          <a:xfrm>
            <a:off x="2864289" y="3437615"/>
            <a:ext cx="3393439" cy="242470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E ans = pop();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push(ans);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</a:rPr>
              <a:t>return ans;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3ADA93-4C40-AD42-D3C8-F3A19358B1E7}"/>
              </a:ext>
            </a:extLst>
          </p:cNvPr>
          <p:cNvSpPr/>
          <p:nvPr/>
        </p:nvSpPr>
        <p:spPr>
          <a:xfrm>
            <a:off x="6257728" y="3437615"/>
            <a:ext cx="3393439" cy="2424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push(x);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push(y);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System.out.println</a:t>
            </a:r>
            <a:r>
              <a:rPr lang="en-US" dirty="0">
                <a:solidFill>
                  <a:schemeClr val="tx1"/>
                </a:solidFill>
              </a:rPr>
              <a:t>(pop());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B5831-0F18-E385-D329-3B1A55566C6B}"/>
              </a:ext>
            </a:extLst>
          </p:cNvPr>
          <p:cNvSpPr txBox="1"/>
          <p:nvPr/>
        </p:nvSpPr>
        <p:spPr>
          <a:xfrm>
            <a:off x="7664661" y="438190"/>
            <a:ext cx="4527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Expected Behavior:</a:t>
            </a:r>
          </a:p>
          <a:p>
            <a:r>
              <a:rPr lang="en-US" dirty="0"/>
              <a:t>Thread 2 items from a stack are popped in LIFO order</a:t>
            </a:r>
          </a:p>
        </p:txBody>
      </p:sp>
    </p:spTree>
    <p:extLst>
      <p:ext uri="{BB962C8B-B14F-4D97-AF65-F5344CB8AC3E}">
        <p14:creationId xmlns:p14="http://schemas.microsoft.com/office/powerpoint/2010/main" val="317333604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1BC9A-E478-17F8-5899-39FDB356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5115"/>
            <a:ext cx="10515600" cy="1325563"/>
          </a:xfrm>
        </p:spPr>
        <p:txBody>
          <a:bodyPr/>
          <a:lstStyle/>
          <a:p>
            <a:r>
              <a:rPr lang="en-US" dirty="0"/>
              <a:t>How to fix this?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3B72D53-59E5-7978-BE83-F146F861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… 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… } </a:t>
            </a:r>
          </a:p>
          <a:p>
            <a:pPr marL="0" indent="0">
              <a:buNone/>
            </a:pPr>
            <a:r>
              <a:rPr lang="en-US" dirty="0"/>
              <a:t>	synchronized E pop() { … } </a:t>
            </a:r>
          </a:p>
          <a:p>
            <a:pPr marL="0" indent="0">
              <a:buNone/>
            </a:pPr>
            <a:r>
              <a:rPr lang="en-US" dirty="0"/>
              <a:t>	E peek(){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fr-FR" dirty="0"/>
              <a:t>E ans = pop(); </a:t>
            </a:r>
          </a:p>
          <a:p>
            <a:pPr marL="0" indent="0">
              <a:buNone/>
            </a:pPr>
            <a:r>
              <a:rPr lang="fr-FR" dirty="0"/>
              <a:t>		push(ans); </a:t>
            </a:r>
          </a:p>
          <a:p>
            <a:pPr marL="0" indent="0">
              <a:buNone/>
            </a:pPr>
            <a:r>
              <a:rPr lang="fr-FR" dirty="0"/>
              <a:t>		return ans;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39135-EC9C-1AB3-29DF-5A9347DD46EF}"/>
              </a:ext>
            </a:extLst>
          </p:cNvPr>
          <p:cNvSpPr txBox="1"/>
          <p:nvPr/>
        </p:nvSpPr>
        <p:spPr>
          <a:xfrm>
            <a:off x="8087360" y="690880"/>
            <a:ext cx="38113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Make a bigger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206291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1BC9A-E478-17F8-5899-39FDB356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5115"/>
            <a:ext cx="10515600" cy="1325563"/>
          </a:xfrm>
        </p:spPr>
        <p:txBody>
          <a:bodyPr/>
          <a:lstStyle/>
          <a:p>
            <a:r>
              <a:rPr lang="en-US" dirty="0"/>
              <a:t>Fixed!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3B72D53-59E5-7978-BE83-F146F861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… 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… } </a:t>
            </a:r>
          </a:p>
          <a:p>
            <a:pPr marL="0" indent="0">
              <a:buNone/>
            </a:pPr>
            <a:r>
              <a:rPr lang="en-US" dirty="0"/>
              <a:t>	synchronized E pop() { … }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synchronized</a:t>
            </a:r>
            <a:r>
              <a:rPr lang="en-US" dirty="0"/>
              <a:t> E peek(){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fr-FR" dirty="0"/>
              <a:t>E ans = pop(); </a:t>
            </a:r>
          </a:p>
          <a:p>
            <a:pPr marL="0" indent="0">
              <a:buNone/>
            </a:pPr>
            <a:r>
              <a:rPr lang="fr-FR" dirty="0"/>
              <a:t>		push(ans); </a:t>
            </a:r>
          </a:p>
          <a:p>
            <a:pPr marL="0" indent="0">
              <a:buNone/>
            </a:pPr>
            <a:r>
              <a:rPr lang="fr-FR" dirty="0"/>
              <a:t>		return ans;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039135-EC9C-1AB3-29DF-5A9347DD46EF}"/>
              </a:ext>
            </a:extLst>
          </p:cNvPr>
          <p:cNvSpPr txBox="1"/>
          <p:nvPr/>
        </p:nvSpPr>
        <p:spPr>
          <a:xfrm>
            <a:off x="8087360" y="690880"/>
            <a:ext cx="38113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Make a bigger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8180607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1BC9A-E478-17F8-5899-39FDB3564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85115"/>
            <a:ext cx="10515600" cy="1325563"/>
          </a:xfrm>
        </p:spPr>
        <p:txBody>
          <a:bodyPr/>
          <a:lstStyle/>
          <a:p>
            <a:r>
              <a:rPr lang="en-US" dirty="0"/>
              <a:t>Did this fix it?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3B72D53-59E5-7978-BE83-F146F8617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7760"/>
            <a:ext cx="10515600" cy="5730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class Stack { </a:t>
            </a:r>
          </a:p>
          <a:p>
            <a:pPr marL="0" indent="0">
              <a:buNone/>
            </a:pPr>
            <a:r>
              <a:rPr lang="en-US" dirty="0"/>
              <a:t>	private E[] array = (E[])new Object[SIZE]; </a:t>
            </a:r>
          </a:p>
          <a:p>
            <a:pPr marL="0" indent="0">
              <a:buNone/>
            </a:pPr>
            <a:r>
              <a:rPr lang="en-US" dirty="0"/>
              <a:t>	private int index = -1; </a:t>
            </a:r>
          </a:p>
          <a:p>
            <a:pPr marL="0" indent="0">
              <a:buNone/>
            </a:pPr>
            <a:r>
              <a:rPr lang="en-US" dirty="0"/>
              <a:t>	synchronized </a:t>
            </a:r>
            <a:r>
              <a:rPr lang="en-US" dirty="0" err="1"/>
              <a:t>boolean</a:t>
            </a:r>
            <a:r>
              <a:rPr lang="en-US" dirty="0"/>
              <a:t> </a:t>
            </a:r>
            <a:r>
              <a:rPr lang="en-US" dirty="0" err="1"/>
              <a:t>isEmpty</a:t>
            </a:r>
            <a:r>
              <a:rPr lang="en-US" dirty="0"/>
              <a:t>() { … } </a:t>
            </a:r>
          </a:p>
          <a:p>
            <a:pPr marL="0" indent="0">
              <a:buNone/>
            </a:pPr>
            <a:r>
              <a:rPr lang="en-US" dirty="0"/>
              <a:t>	synchronized void push(E </a:t>
            </a:r>
            <a:r>
              <a:rPr lang="en-US" dirty="0" err="1"/>
              <a:t>val</a:t>
            </a:r>
            <a:r>
              <a:rPr lang="en-US" dirty="0"/>
              <a:t>) { … } </a:t>
            </a:r>
          </a:p>
          <a:p>
            <a:pPr marL="0" indent="0">
              <a:buNone/>
            </a:pPr>
            <a:r>
              <a:rPr lang="en-US" dirty="0"/>
              <a:t>	synchronized E pop() { … } </a:t>
            </a:r>
          </a:p>
          <a:p>
            <a:pPr marL="0" indent="0">
              <a:buNone/>
            </a:pPr>
            <a:r>
              <a:rPr lang="en-US" dirty="0"/>
              <a:t>	E peek(){</a:t>
            </a:r>
          </a:p>
          <a:p>
            <a:pPr marL="0" indent="0">
              <a:buNone/>
            </a:pPr>
            <a:r>
              <a:rPr lang="en-US" dirty="0"/>
              <a:t>		return array[index];</a:t>
            </a:r>
          </a:p>
          <a:p>
            <a:pPr marL="0" indent="0">
              <a:buNone/>
            </a:pPr>
            <a:r>
              <a:rPr lang="en-US" dirty="0"/>
              <a:t>	}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28770E1-80A0-988D-5BDB-B8758C3C4D0A}"/>
              </a:ext>
            </a:extLst>
          </p:cNvPr>
          <p:cNvSpPr txBox="1"/>
          <p:nvPr/>
        </p:nvSpPr>
        <p:spPr>
          <a:xfrm>
            <a:off x="8087360" y="690880"/>
            <a:ext cx="3873731" cy="15696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No! Now it has a data race!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Push/pop will be changing the variable index!</a:t>
            </a:r>
          </a:p>
        </p:txBody>
      </p:sp>
    </p:spTree>
    <p:extLst>
      <p:ext uri="{BB962C8B-B14F-4D97-AF65-F5344CB8AC3E}">
        <p14:creationId xmlns:p14="http://schemas.microsoft.com/office/powerpoint/2010/main" val="1758208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BED13-22A1-8328-2908-CCDB1D5CC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Deadlock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0910F9-037F-8B63-FA98-ED21F813EF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Occurs when two or more threads are mutually blocking each other</a:t>
            </a:r>
          </a:p>
          <a:p>
            <a:r>
              <a:rPr lang="en-US" dirty="0"/>
              <a:t>T1 is blocked by T2, which is blocked by T3, …, Tn is blocked by T1</a:t>
            </a:r>
          </a:p>
          <a:p>
            <a:pPr lvl="1"/>
            <a:r>
              <a:rPr lang="en-US" dirty="0"/>
              <a:t>A cycle of blocking</a:t>
            </a:r>
          </a:p>
        </p:txBody>
      </p:sp>
    </p:spTree>
    <p:extLst>
      <p:ext uri="{BB962C8B-B14F-4D97-AF65-F5344CB8AC3E}">
        <p14:creationId xmlns:p14="http://schemas.microsoft.com/office/powerpoint/2010/main" val="414271213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AB745-D356-74D1-E331-F346B659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Bank Account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28D0-6B82-E387-27DA-5147E3588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… </a:t>
            </a:r>
          </a:p>
          <a:p>
            <a:pPr marL="0" indent="0">
              <a:buNone/>
            </a:pPr>
            <a:r>
              <a:rPr lang="en-US" dirty="0"/>
              <a:t>	synchronized void withdraw(int amt) {…} </a:t>
            </a:r>
          </a:p>
          <a:p>
            <a:pPr marL="0" indent="0">
              <a:buNone/>
            </a:pPr>
            <a:r>
              <a:rPr lang="en-US" dirty="0"/>
              <a:t>	synchronized void deposit(int amt) {…} </a:t>
            </a:r>
          </a:p>
          <a:p>
            <a:pPr marL="0" indent="0">
              <a:buNone/>
            </a:pPr>
            <a:r>
              <a:rPr lang="en-US" dirty="0"/>
              <a:t>	synchronized void </a:t>
            </a:r>
            <a:r>
              <a:rPr lang="en-US" dirty="0" err="1"/>
              <a:t>transferTo</a:t>
            </a:r>
            <a:r>
              <a:rPr lang="en-US" dirty="0"/>
              <a:t>(int amt, </a:t>
            </a:r>
            <a:r>
              <a:rPr lang="en-US" dirty="0" err="1"/>
              <a:t>BankAccount</a:t>
            </a:r>
            <a:r>
              <a:rPr lang="en-US" dirty="0"/>
              <a:t> a) {</a:t>
            </a:r>
          </a:p>
          <a:p>
            <a:pPr marL="0" indent="0">
              <a:buNone/>
            </a:pPr>
            <a:r>
              <a:rPr lang="en-US" dirty="0"/>
              <a:t>		 </a:t>
            </a:r>
            <a:r>
              <a:rPr lang="en-US" dirty="0" err="1"/>
              <a:t>this.withdraw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a.deposit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224490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508952-A878-A3A3-7669-D7284A2DD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A3A11-05DA-4EBB-5EF4-CD47DA1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Empty Shared Queue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5BA25F-6E74-5CFB-6579-C95C2CF1B3F5}"/>
              </a:ext>
            </a:extLst>
          </p:cNvPr>
          <p:cNvSpPr/>
          <p:nvPr/>
        </p:nvSpPr>
        <p:spPr>
          <a:xfrm>
            <a:off x="838200" y="1508776"/>
            <a:ext cx="949960" cy="528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6FE4E9-C141-2CBB-48E3-A997648FBF81}"/>
              </a:ext>
            </a:extLst>
          </p:cNvPr>
          <p:cNvSpPr/>
          <p:nvPr/>
        </p:nvSpPr>
        <p:spPr>
          <a:xfrm>
            <a:off x="3164609" y="1453358"/>
            <a:ext cx="949960" cy="528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back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42B5AB57-3FAA-7C65-DC61-CB8E30409CB1}"/>
              </a:ext>
            </a:extLst>
          </p:cNvPr>
          <p:cNvSpPr txBox="1">
            <a:spLocks/>
          </p:cNvSpPr>
          <p:nvPr/>
        </p:nvSpPr>
        <p:spPr>
          <a:xfrm>
            <a:off x="6288001" y="2920019"/>
            <a:ext cx="4481599" cy="36909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2B293B8-14F8-36EF-B9B6-15753ED2AA49}"/>
              </a:ext>
            </a:extLst>
          </p:cNvPr>
          <p:cNvSpPr txBox="1"/>
          <p:nvPr/>
        </p:nvSpPr>
        <p:spPr>
          <a:xfrm>
            <a:off x="9745922" y="2629029"/>
            <a:ext cx="10236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2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020025F3-B985-B3BA-F393-B23EECD8B476}"/>
              </a:ext>
            </a:extLst>
          </p:cNvPr>
          <p:cNvSpPr txBox="1">
            <a:spLocks/>
          </p:cNvSpPr>
          <p:nvPr/>
        </p:nvSpPr>
        <p:spPr>
          <a:xfrm>
            <a:off x="732328" y="2920019"/>
            <a:ext cx="4481599" cy="3690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71053BC-FCCB-9309-F57A-160BAEF35949}"/>
              </a:ext>
            </a:extLst>
          </p:cNvPr>
          <p:cNvSpPr txBox="1"/>
          <p:nvPr/>
        </p:nvSpPr>
        <p:spPr>
          <a:xfrm>
            <a:off x="4190249" y="2629029"/>
            <a:ext cx="102367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1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61DC0C11-F1E2-3E72-A4B0-9CEB80FA5520}"/>
              </a:ext>
            </a:extLst>
          </p:cNvPr>
          <p:cNvSpPr/>
          <p:nvPr/>
        </p:nvSpPr>
        <p:spPr>
          <a:xfrm>
            <a:off x="5818909" y="2920019"/>
            <a:ext cx="612371" cy="3690936"/>
          </a:xfrm>
          <a:prstGeom prst="leftBrace">
            <a:avLst>
              <a:gd name="adj1" fmla="val 8333"/>
              <a:gd name="adj2" fmla="val 24725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D88510B-C68C-F57E-02DE-6244D9017B09}"/>
              </a:ext>
            </a:extLst>
          </p:cNvPr>
          <p:cNvCxnSpPr>
            <a:cxnSpLocks/>
            <a:stCxn id="41" idx="1"/>
          </p:cNvCxnSpPr>
          <p:nvPr/>
        </p:nvCxnSpPr>
        <p:spPr>
          <a:xfrm flipH="1" flipV="1">
            <a:off x="3256280" y="3713018"/>
            <a:ext cx="2562629" cy="1195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45A7BDC-C17C-45B5-8A30-9A6895A7D101}"/>
              </a:ext>
            </a:extLst>
          </p:cNvPr>
          <p:cNvSpPr txBox="1"/>
          <p:nvPr/>
        </p:nvSpPr>
        <p:spPr>
          <a:xfrm>
            <a:off x="7278256" y="959529"/>
            <a:ext cx="3796144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Suppose the Queue is empty, and the threads execute in this order.</a:t>
            </a:r>
          </a:p>
          <a:p>
            <a:r>
              <a:rPr lang="en-US" dirty="0"/>
              <a:t>Assume Thread 1 enqueues 1, and Thread 2 enqueues 2.</a:t>
            </a:r>
          </a:p>
        </p:txBody>
      </p:sp>
    </p:spTree>
    <p:extLst>
      <p:ext uri="{BB962C8B-B14F-4D97-AF65-F5344CB8AC3E}">
        <p14:creationId xmlns:p14="http://schemas.microsoft.com/office/powerpoint/2010/main" val="35625831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4874-7598-75F3-A2CC-FBE80781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Deadlock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818AA-EFE4-7F48-8EF7-33057CEB31CC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x.transferTo</a:t>
            </a:r>
            <a:r>
              <a:rPr lang="en-US" dirty="0">
                <a:solidFill>
                  <a:schemeClr val="tx1"/>
                </a:solidFill>
              </a:rPr>
              <a:t>(1,y);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BA55D-D713-BF6A-8ED2-33DA599C57B9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B78A1-0032-E1E0-0BA8-5D5E4C8B0F5B}"/>
              </a:ext>
            </a:extLst>
          </p:cNvPr>
          <p:cNvSpPr/>
          <p:nvPr/>
        </p:nvSpPr>
        <p:spPr>
          <a:xfrm>
            <a:off x="6548167" y="2172832"/>
            <a:ext cx="2829514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y.transferTo</a:t>
            </a:r>
            <a:r>
              <a:rPr lang="en-US" dirty="0">
                <a:solidFill>
                  <a:schemeClr val="tx1"/>
                </a:solidFill>
              </a:rPr>
              <a:t>(1,x);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8721B4-28B3-5EE4-95FD-F71534E5B6AC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6526B-ABE2-8331-53E8-2718273955D5}"/>
              </a:ext>
            </a:extLst>
          </p:cNvPr>
          <p:cNvSpPr/>
          <p:nvPr/>
        </p:nvSpPr>
        <p:spPr>
          <a:xfrm>
            <a:off x="355600" y="3437614"/>
            <a:ext cx="5902129" cy="32679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acquire lock for account x</a:t>
            </a:r>
            <a:r>
              <a:rPr lang="en-US" dirty="0">
                <a:solidFill>
                  <a:schemeClr val="tx1"/>
                </a:solidFill>
              </a:rPr>
              <a:t> b/c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r>
              <a:rPr lang="en-US" dirty="0">
                <a:solidFill>
                  <a:schemeClr val="tx1"/>
                </a:solidFill>
              </a:rPr>
              <a:t> is synchronized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acquire lock for account y</a:t>
            </a:r>
            <a:r>
              <a:rPr lang="en-US" dirty="0">
                <a:solidFill>
                  <a:schemeClr val="tx1"/>
                </a:solidFill>
              </a:rPr>
              <a:t> b/c deposit is synchronized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y</a:t>
            </a:r>
            <a:r>
              <a:rPr lang="en-US" dirty="0">
                <a:solidFill>
                  <a:schemeClr val="tx1"/>
                </a:solidFill>
              </a:rPr>
              <a:t> after </a:t>
            </a:r>
            <a:r>
              <a:rPr lang="en-US" dirty="0" err="1">
                <a:solidFill>
                  <a:schemeClr val="tx1"/>
                </a:solidFill>
              </a:rPr>
              <a:t>depost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x </a:t>
            </a:r>
            <a:r>
              <a:rPr lang="en-US" dirty="0">
                <a:solidFill>
                  <a:schemeClr val="tx1"/>
                </a:solidFill>
              </a:rPr>
              <a:t>at end of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B5831-0F18-E385-D329-3B1A55566C6B}"/>
              </a:ext>
            </a:extLst>
          </p:cNvPr>
          <p:cNvSpPr txBox="1"/>
          <p:nvPr/>
        </p:nvSpPr>
        <p:spPr>
          <a:xfrm>
            <a:off x="7664661" y="438190"/>
            <a:ext cx="4527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Expected Behavior:</a:t>
            </a:r>
          </a:p>
          <a:p>
            <a:r>
              <a:rPr lang="en-US" dirty="0"/>
              <a:t>Thread 2 items from a stack are popped in LIFO order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5182F8-642A-68C5-38B4-4E1AD6C388B6}"/>
              </a:ext>
            </a:extLst>
          </p:cNvPr>
          <p:cNvSpPr/>
          <p:nvPr/>
        </p:nvSpPr>
        <p:spPr>
          <a:xfrm>
            <a:off x="6257729" y="3437614"/>
            <a:ext cx="5902129" cy="32679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acquire lock for account y</a:t>
            </a:r>
            <a:r>
              <a:rPr lang="en-US" dirty="0">
                <a:solidFill>
                  <a:schemeClr val="tx1"/>
                </a:solidFill>
              </a:rPr>
              <a:t> b/c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r>
              <a:rPr lang="en-US" dirty="0">
                <a:solidFill>
                  <a:schemeClr val="tx1"/>
                </a:solidFill>
              </a:rPr>
              <a:t> is synchronized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acquire lock for account x</a:t>
            </a:r>
            <a:r>
              <a:rPr lang="en-US" dirty="0">
                <a:solidFill>
                  <a:schemeClr val="tx1"/>
                </a:solidFill>
              </a:rPr>
              <a:t> b/c deposit is synchronized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x</a:t>
            </a:r>
            <a:r>
              <a:rPr lang="en-US" dirty="0">
                <a:solidFill>
                  <a:schemeClr val="tx1"/>
                </a:solidFill>
              </a:rPr>
              <a:t> after deposit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y</a:t>
            </a:r>
            <a:r>
              <a:rPr lang="en-US" dirty="0">
                <a:solidFill>
                  <a:schemeClr val="tx1"/>
                </a:solidFill>
              </a:rPr>
              <a:t> at end of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85820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04874-7598-75F3-A2CC-FBE80781C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Deadlock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5D818AA-EFE4-7F48-8EF7-33057CEB31CC}"/>
              </a:ext>
            </a:extLst>
          </p:cNvPr>
          <p:cNvSpPr/>
          <p:nvPr/>
        </p:nvSpPr>
        <p:spPr>
          <a:xfrm>
            <a:off x="3478179" y="2172832"/>
            <a:ext cx="2165657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x.transferTo</a:t>
            </a:r>
            <a:r>
              <a:rPr lang="en-US" dirty="0">
                <a:solidFill>
                  <a:schemeClr val="tx1"/>
                </a:solidFill>
              </a:rPr>
              <a:t>(1,y);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FBA55D-D713-BF6A-8ED2-33DA599C57B9}"/>
              </a:ext>
            </a:extLst>
          </p:cNvPr>
          <p:cNvSpPr txBox="1"/>
          <p:nvPr/>
        </p:nvSpPr>
        <p:spPr>
          <a:xfrm>
            <a:off x="347818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1: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9B78A1-0032-E1E0-0BA8-5D5E4C8B0F5B}"/>
              </a:ext>
            </a:extLst>
          </p:cNvPr>
          <p:cNvSpPr/>
          <p:nvPr/>
        </p:nvSpPr>
        <p:spPr>
          <a:xfrm>
            <a:off x="6548167" y="2172832"/>
            <a:ext cx="2829514" cy="856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y.transferTo</a:t>
            </a:r>
            <a:r>
              <a:rPr lang="en-US" dirty="0">
                <a:solidFill>
                  <a:schemeClr val="tx1"/>
                </a:solidFill>
              </a:rPr>
              <a:t>(1,x);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8721B4-28B3-5EE4-95FD-F71534E5B6AC}"/>
              </a:ext>
            </a:extLst>
          </p:cNvPr>
          <p:cNvSpPr txBox="1"/>
          <p:nvPr/>
        </p:nvSpPr>
        <p:spPr>
          <a:xfrm>
            <a:off x="6878320" y="1865651"/>
            <a:ext cx="1076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Thread 2: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F26526B-ABE2-8331-53E8-2718273955D5}"/>
              </a:ext>
            </a:extLst>
          </p:cNvPr>
          <p:cNvSpPr/>
          <p:nvPr/>
        </p:nvSpPr>
        <p:spPr>
          <a:xfrm>
            <a:off x="355600" y="3437614"/>
            <a:ext cx="5902129" cy="32679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b="1" dirty="0">
                <a:solidFill>
                  <a:schemeClr val="tx1"/>
                </a:solidFill>
              </a:rPr>
              <a:t>acquire lock for account x</a:t>
            </a:r>
            <a:r>
              <a:rPr lang="en-US" dirty="0">
                <a:solidFill>
                  <a:schemeClr val="tx1"/>
                </a:solidFill>
              </a:rPr>
              <a:t> b/c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r>
              <a:rPr lang="en-US" dirty="0">
                <a:solidFill>
                  <a:schemeClr val="tx1"/>
                </a:solidFill>
              </a:rPr>
              <a:t> is synchronized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acquire lock for account y</a:t>
            </a:r>
            <a:r>
              <a:rPr lang="en-US" dirty="0">
                <a:solidFill>
                  <a:schemeClr val="tx1"/>
                </a:solidFill>
              </a:rPr>
              <a:t> b/c deposit is synchronized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y</a:t>
            </a:r>
            <a:r>
              <a:rPr lang="en-US" dirty="0">
                <a:solidFill>
                  <a:schemeClr val="tx1"/>
                </a:solidFill>
              </a:rPr>
              <a:t> after </a:t>
            </a:r>
            <a:r>
              <a:rPr lang="en-US" dirty="0" err="1">
                <a:solidFill>
                  <a:schemeClr val="tx1"/>
                </a:solidFill>
              </a:rPr>
              <a:t>depost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x </a:t>
            </a:r>
            <a:r>
              <a:rPr lang="en-US" dirty="0">
                <a:solidFill>
                  <a:schemeClr val="tx1"/>
                </a:solidFill>
              </a:rPr>
              <a:t>at end of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B5831-0F18-E385-D329-3B1A55566C6B}"/>
              </a:ext>
            </a:extLst>
          </p:cNvPr>
          <p:cNvSpPr txBox="1"/>
          <p:nvPr/>
        </p:nvSpPr>
        <p:spPr>
          <a:xfrm>
            <a:off x="7664661" y="438190"/>
            <a:ext cx="45273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Expected Behavior:</a:t>
            </a:r>
          </a:p>
          <a:p>
            <a:r>
              <a:rPr lang="en-US" dirty="0"/>
              <a:t>Thread 2 items from a stack are popped in LIFO order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75182F8-642A-68C5-38B4-4E1AD6C388B6}"/>
              </a:ext>
            </a:extLst>
          </p:cNvPr>
          <p:cNvSpPr/>
          <p:nvPr/>
        </p:nvSpPr>
        <p:spPr>
          <a:xfrm>
            <a:off x="6257729" y="3437614"/>
            <a:ext cx="5902129" cy="326798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acquire lock for account y</a:t>
            </a:r>
            <a:r>
              <a:rPr lang="en-US" dirty="0">
                <a:solidFill>
                  <a:schemeClr val="tx1"/>
                </a:solidFill>
              </a:rPr>
              <a:t> b/c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r>
              <a:rPr lang="en-US" dirty="0">
                <a:solidFill>
                  <a:schemeClr val="tx1"/>
                </a:solidFill>
              </a:rPr>
              <a:t> is synchronized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acquire lock for account x</a:t>
            </a:r>
            <a:r>
              <a:rPr lang="en-US" dirty="0">
                <a:solidFill>
                  <a:schemeClr val="tx1"/>
                </a:solidFill>
              </a:rPr>
              <a:t> b/c deposit is synchronized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x</a:t>
            </a:r>
            <a:r>
              <a:rPr lang="en-US" dirty="0">
                <a:solidFill>
                  <a:schemeClr val="tx1"/>
                </a:solidFill>
              </a:rPr>
              <a:t> after deposit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</a:rPr>
              <a:t>release lock for account y</a:t>
            </a:r>
            <a:r>
              <a:rPr lang="en-US" dirty="0">
                <a:solidFill>
                  <a:schemeClr val="tx1"/>
                </a:solidFill>
              </a:rPr>
              <a:t> at end of </a:t>
            </a:r>
            <a:r>
              <a:rPr lang="en-US" dirty="0" err="1">
                <a:solidFill>
                  <a:schemeClr val="tx1"/>
                </a:solidFill>
              </a:rPr>
              <a:t>transferTo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9663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6E02C-5673-38D6-4439-D43D5A72E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Resolving Deadlocks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0BB86-88A0-A30B-3F0C-216BDA9EB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Deadlocks occur when there are multiple locks necessary to complete a task and different threads may obtain them in a different order</a:t>
            </a:r>
          </a:p>
          <a:p>
            <a:r>
              <a:rPr lang="en-US" dirty="0"/>
              <a:t>Option 1:</a:t>
            </a:r>
          </a:p>
          <a:p>
            <a:pPr lvl="1"/>
            <a:r>
              <a:rPr lang="en-US" dirty="0"/>
              <a:t>Have a coarser lock granularity</a:t>
            </a:r>
          </a:p>
          <a:p>
            <a:pPr lvl="1"/>
            <a:r>
              <a:rPr lang="en-US" dirty="0"/>
              <a:t>E.g. one lock for ALL bank accounts</a:t>
            </a:r>
          </a:p>
          <a:p>
            <a:r>
              <a:rPr lang="en-US" dirty="0"/>
              <a:t>Option 2:</a:t>
            </a:r>
          </a:p>
          <a:p>
            <a:pPr lvl="1"/>
            <a:r>
              <a:rPr lang="en-US" dirty="0"/>
              <a:t>Have a finer critical section so that only one lock is needed at a time</a:t>
            </a:r>
          </a:p>
          <a:p>
            <a:pPr lvl="1"/>
            <a:r>
              <a:rPr lang="en-US" dirty="0"/>
              <a:t>E.g. instead of a synchronized </a:t>
            </a:r>
            <a:r>
              <a:rPr lang="en-US" dirty="0" err="1"/>
              <a:t>transferTo</a:t>
            </a:r>
            <a:r>
              <a:rPr lang="en-US" dirty="0"/>
              <a:t>, have the withdraw and deposit steps locked separately</a:t>
            </a:r>
          </a:p>
          <a:p>
            <a:r>
              <a:rPr lang="en-US" dirty="0"/>
              <a:t>Option 3:</a:t>
            </a:r>
          </a:p>
          <a:p>
            <a:pPr lvl="1"/>
            <a:r>
              <a:rPr lang="en-US" dirty="0"/>
              <a:t>Force the threads to always acquire the locks in the same order</a:t>
            </a:r>
          </a:p>
          <a:p>
            <a:pPr lvl="1"/>
            <a:r>
              <a:rPr lang="en-US" dirty="0"/>
              <a:t>E.g. make </a:t>
            </a:r>
            <a:r>
              <a:rPr lang="en-US" dirty="0" err="1"/>
              <a:t>transferTo</a:t>
            </a:r>
            <a:r>
              <a:rPr lang="en-US" dirty="0"/>
              <a:t> acquire both locks before doing either the withdraw or deposit, make sure both threads agree on the order to </a:t>
            </a:r>
            <a:r>
              <a:rPr lang="en-US" dirty="0" err="1"/>
              <a:t>aquire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39354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AB745-D356-74D1-E331-F346B659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1: Coarser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28D0-6B82-E387-27DA-5147E3588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static final Object BANK = new Object();</a:t>
            </a:r>
          </a:p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… </a:t>
            </a:r>
          </a:p>
          <a:p>
            <a:pPr marL="0" indent="0">
              <a:buNone/>
            </a:pPr>
            <a:r>
              <a:rPr lang="en-US" dirty="0"/>
              <a:t>	synchronized void withdraw(int amt) {…} </a:t>
            </a:r>
          </a:p>
          <a:p>
            <a:pPr marL="0" indent="0">
              <a:buNone/>
            </a:pPr>
            <a:r>
              <a:rPr lang="en-US" dirty="0"/>
              <a:t>	synchronized void deposit(int amt) {…}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transferTo</a:t>
            </a:r>
            <a:r>
              <a:rPr lang="en-US" dirty="0"/>
              <a:t>(int amt, </a:t>
            </a:r>
            <a:r>
              <a:rPr lang="en-US" dirty="0" err="1"/>
              <a:t>BankAccount</a:t>
            </a:r>
            <a:r>
              <a:rPr lang="en-US" dirty="0"/>
              <a:t> a) 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synchronized(BANK){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this.withdraw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a.deposit</a:t>
            </a:r>
            <a:r>
              <a:rPr lang="en-US" dirty="0"/>
              <a:t>(amt);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1352216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AB745-D356-74D1-E331-F346B6597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2: Finer Critical Section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28D0-6B82-E387-27DA-5147E3588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136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… </a:t>
            </a:r>
          </a:p>
          <a:p>
            <a:pPr marL="0" indent="0">
              <a:buNone/>
            </a:pPr>
            <a:r>
              <a:rPr lang="en-US" dirty="0"/>
              <a:t>	synchronized void withdraw(int amt) {…} </a:t>
            </a:r>
          </a:p>
          <a:p>
            <a:pPr marL="0" indent="0">
              <a:buNone/>
            </a:pPr>
            <a:r>
              <a:rPr lang="en-US" dirty="0"/>
              <a:t>	synchronized void deposit(int amt) {…}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transferTo</a:t>
            </a:r>
            <a:r>
              <a:rPr lang="en-US" dirty="0"/>
              <a:t>(int amt, </a:t>
            </a:r>
            <a:r>
              <a:rPr lang="en-US" dirty="0" err="1"/>
              <a:t>BankAccount</a:t>
            </a:r>
            <a:r>
              <a:rPr lang="en-US" dirty="0"/>
              <a:t> a) {</a:t>
            </a:r>
          </a:p>
          <a:p>
            <a:pPr marL="0" indent="0">
              <a:buNone/>
            </a:pPr>
            <a:r>
              <a:rPr lang="en-US" dirty="0"/>
              <a:t>		synchronized(this){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this.withdraw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	}</a:t>
            </a:r>
          </a:p>
          <a:p>
            <a:pPr marL="0" indent="0">
              <a:buNone/>
            </a:pPr>
            <a:r>
              <a:rPr lang="en-US" dirty="0"/>
              <a:t>		synchronized(a){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a.deposit</a:t>
            </a:r>
            <a:r>
              <a:rPr lang="en-US" dirty="0"/>
              <a:t>(amt);</a:t>
            </a:r>
          </a:p>
          <a:p>
            <a:pPr marL="0" indent="0">
              <a:buNone/>
            </a:pPr>
            <a:r>
              <a:rPr lang="en-US" dirty="0"/>
              <a:t>		} 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7218368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AB745-D356-74D1-E331-F346B6597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93675"/>
            <a:ext cx="10515600" cy="1325563"/>
          </a:xfrm>
        </p:spPr>
        <p:txBody>
          <a:bodyPr/>
          <a:lstStyle/>
          <a:p>
            <a:r>
              <a:rPr lang="en-US" dirty="0"/>
              <a:t>Option 3: First Get All Locks In A Fixed Order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628D0-6B82-E387-27DA-5147E3588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1840"/>
            <a:ext cx="10515600" cy="618743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class </a:t>
            </a:r>
            <a:r>
              <a:rPr lang="en-US" dirty="0" err="1"/>
              <a:t>BankAccount</a:t>
            </a:r>
            <a:r>
              <a:rPr lang="en-US" dirty="0"/>
              <a:t> { </a:t>
            </a:r>
          </a:p>
          <a:p>
            <a:pPr marL="0" indent="0">
              <a:buNone/>
            </a:pPr>
            <a:r>
              <a:rPr lang="en-US" dirty="0"/>
              <a:t>	… </a:t>
            </a:r>
          </a:p>
          <a:p>
            <a:pPr marL="0" indent="0">
              <a:buNone/>
            </a:pPr>
            <a:r>
              <a:rPr lang="en-US" dirty="0"/>
              <a:t>	synchronized void withdraw(int amt) {…} </a:t>
            </a:r>
          </a:p>
          <a:p>
            <a:pPr marL="0" indent="0">
              <a:buNone/>
            </a:pPr>
            <a:r>
              <a:rPr lang="en-US" dirty="0"/>
              <a:t>	synchronized void deposit(int amt) {…} </a:t>
            </a:r>
          </a:p>
          <a:p>
            <a:pPr marL="0" indent="0">
              <a:buNone/>
            </a:pPr>
            <a:r>
              <a:rPr lang="en-US" dirty="0"/>
              <a:t>	void </a:t>
            </a:r>
            <a:r>
              <a:rPr lang="en-US" dirty="0" err="1"/>
              <a:t>transferTo</a:t>
            </a:r>
            <a:r>
              <a:rPr lang="en-US" dirty="0"/>
              <a:t>(int amt, </a:t>
            </a:r>
            <a:r>
              <a:rPr lang="en-US" dirty="0" err="1"/>
              <a:t>BankAccount</a:t>
            </a:r>
            <a:r>
              <a:rPr lang="en-US" dirty="0"/>
              <a:t> a) {</a:t>
            </a:r>
          </a:p>
          <a:p>
            <a:pPr marL="0" indent="0">
              <a:buNone/>
            </a:pPr>
            <a:r>
              <a:rPr lang="en-US" dirty="0"/>
              <a:t>		if (</a:t>
            </a:r>
            <a:r>
              <a:rPr lang="en-US" dirty="0" err="1"/>
              <a:t>this.acctNum</a:t>
            </a:r>
            <a:r>
              <a:rPr lang="en-US" dirty="0"/>
              <a:t> &lt; </a:t>
            </a:r>
            <a:r>
              <a:rPr lang="en-US" dirty="0" err="1"/>
              <a:t>a.acctNum</a:t>
            </a:r>
            <a:r>
              <a:rPr lang="en-US" dirty="0"/>
              <a:t>){</a:t>
            </a:r>
          </a:p>
          <a:p>
            <a:pPr marL="0" indent="0">
              <a:buNone/>
            </a:pPr>
            <a:r>
              <a:rPr lang="en-US" dirty="0"/>
              <a:t>			synchronized(this){</a:t>
            </a:r>
          </a:p>
          <a:p>
            <a:pPr marL="0" indent="0">
              <a:buNone/>
            </a:pPr>
            <a:r>
              <a:rPr lang="en-US" dirty="0"/>
              <a:t>				synchronized(a){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this.withdraw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a.deposit</a:t>
            </a:r>
            <a:r>
              <a:rPr lang="en-US" dirty="0"/>
              <a:t>(amt);</a:t>
            </a:r>
          </a:p>
          <a:p>
            <a:pPr marL="0" indent="0">
              <a:buNone/>
            </a:pPr>
            <a:r>
              <a:rPr lang="en-US" dirty="0"/>
              <a:t>		} } }</a:t>
            </a:r>
          </a:p>
          <a:p>
            <a:pPr marL="0" indent="0">
              <a:buNone/>
            </a:pPr>
            <a:r>
              <a:rPr lang="en-US" dirty="0"/>
              <a:t>		else {</a:t>
            </a:r>
          </a:p>
          <a:p>
            <a:pPr marL="0" indent="0">
              <a:buNone/>
            </a:pPr>
            <a:r>
              <a:rPr lang="en-US" dirty="0"/>
              <a:t>			synchronized(a){</a:t>
            </a:r>
          </a:p>
          <a:p>
            <a:pPr marL="0" indent="0">
              <a:buNone/>
            </a:pPr>
            <a:r>
              <a:rPr lang="en-US" dirty="0"/>
              <a:t>				synchronized(this){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this.withdraw</a:t>
            </a:r>
            <a:r>
              <a:rPr lang="en-US" dirty="0"/>
              <a:t>(amt); 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dirty="0" err="1"/>
              <a:t>a.deposit</a:t>
            </a:r>
            <a:r>
              <a:rPr lang="en-US" dirty="0"/>
              <a:t>(amt);</a:t>
            </a:r>
          </a:p>
          <a:p>
            <a:pPr marL="0" indent="0">
              <a:buNone/>
            </a:pPr>
            <a:r>
              <a:rPr lang="en-US" dirty="0"/>
              <a:t>		} } }		</a:t>
            </a:r>
          </a:p>
          <a:p>
            <a:pPr marL="0" indent="0">
              <a:buNone/>
            </a:pPr>
            <a:r>
              <a:rPr lang="en-US" dirty="0"/>
              <a:t>	} </a:t>
            </a:r>
          </a:p>
          <a:p>
            <a:pPr marL="0" indent="0">
              <a:buNone/>
            </a:pPr>
            <a:r>
              <a:rPr lang="en-US" dirty="0"/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421886152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68F22-9A08-0993-D878-46864D92F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 Code Conventional Wisdom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032497-4370-4006-0BE4-92CEAB21A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44852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5F9FC-FCC2-7595-4DA6-972C382C3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4EF2E3-1391-65DE-BDE7-03579C50B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memory must fit one of three categories: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Thread Local: Each thread has its own copy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Shared and Immutable: There is just one copy, but nothing will ever write to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Shared and Mutable: There is just one copy, it may change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Requires Synchronization!</a:t>
            </a:r>
          </a:p>
        </p:txBody>
      </p:sp>
    </p:spTree>
    <p:extLst>
      <p:ext uri="{BB962C8B-B14F-4D97-AF65-F5344CB8AC3E}">
        <p14:creationId xmlns:p14="http://schemas.microsoft.com/office/powerpoint/2010/main" val="379149639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891D-8375-FE99-21C6-EBE114E15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Local Memory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15F66-6709-670F-93F3-2247BD9C7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Whenever possible, avoid sharing resources</a:t>
            </a:r>
          </a:p>
          <a:p>
            <a:r>
              <a:rPr lang="en-US" dirty="0"/>
              <a:t>Dodges all race conditions, since no other threads can touch it!</a:t>
            </a:r>
          </a:p>
          <a:p>
            <a:pPr lvl="1"/>
            <a:r>
              <a:rPr lang="en-US" dirty="0"/>
              <a:t>No synchronization necessary! (Remember </a:t>
            </a:r>
            <a:r>
              <a:rPr lang="en-US" dirty="0" err="1"/>
              <a:t>Ahmdal’s</a:t>
            </a:r>
            <a:r>
              <a:rPr lang="en-US" dirty="0"/>
              <a:t> law)</a:t>
            </a:r>
          </a:p>
          <a:p>
            <a:r>
              <a:rPr lang="en-US" dirty="0"/>
              <a:t>Use whenever threads do not need to communicate using the resource</a:t>
            </a:r>
          </a:p>
          <a:p>
            <a:pPr lvl="1"/>
            <a:r>
              <a:rPr lang="en-US" dirty="0"/>
              <a:t>E.g., each thread should have its on Random object</a:t>
            </a:r>
          </a:p>
          <a:p>
            <a:r>
              <a:rPr lang="en-US" dirty="0"/>
              <a:t>In most cases, most objects should be in this category</a:t>
            </a:r>
          </a:p>
        </p:txBody>
      </p:sp>
    </p:spTree>
    <p:extLst>
      <p:ext uri="{BB962C8B-B14F-4D97-AF65-F5344CB8AC3E}">
        <p14:creationId xmlns:p14="http://schemas.microsoft.com/office/powerpoint/2010/main" val="18395423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B2544-9CC0-FB0D-054C-7DA324CAC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90D9C-3674-310D-619B-0737288B3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Whenever possible, avoid changing objects</a:t>
            </a:r>
          </a:p>
          <a:p>
            <a:pPr lvl="1"/>
            <a:r>
              <a:rPr lang="en-US" dirty="0"/>
              <a:t>Make new objects instead</a:t>
            </a:r>
          </a:p>
          <a:p>
            <a:r>
              <a:rPr lang="en-US" dirty="0"/>
              <a:t>Parallel reads are not data races</a:t>
            </a:r>
          </a:p>
          <a:p>
            <a:pPr lvl="1"/>
            <a:r>
              <a:rPr lang="en-US" dirty="0"/>
              <a:t>If an object is never written to, no synchronization necessary!</a:t>
            </a:r>
          </a:p>
          <a:p>
            <a:r>
              <a:rPr lang="en-US" dirty="0"/>
              <a:t>Many programmers over-use mutation, minimize it</a:t>
            </a:r>
          </a:p>
        </p:txBody>
      </p:sp>
    </p:spTree>
    <p:extLst>
      <p:ext uri="{BB962C8B-B14F-4D97-AF65-F5344CB8AC3E}">
        <p14:creationId xmlns:p14="http://schemas.microsoft.com/office/powerpoint/2010/main" val="3849426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CDADBF-FEE0-18E2-A45A-AD175122B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71105-A168-DAEF-0113-68B18EF52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1 – first two lines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B2F17-28D6-1F07-0CE9-6B0713FCF884}"/>
              </a:ext>
            </a:extLst>
          </p:cNvPr>
          <p:cNvSpPr/>
          <p:nvPr/>
        </p:nvSpPr>
        <p:spPr>
          <a:xfrm>
            <a:off x="838200" y="1508776"/>
            <a:ext cx="949960" cy="528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42952F-CBBF-290B-BD93-2EB64104F284}"/>
              </a:ext>
            </a:extLst>
          </p:cNvPr>
          <p:cNvSpPr/>
          <p:nvPr/>
        </p:nvSpPr>
        <p:spPr>
          <a:xfrm>
            <a:off x="3164609" y="1453358"/>
            <a:ext cx="949960" cy="528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back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F5292516-790B-38C1-6F13-7BE6682A5EAC}"/>
              </a:ext>
            </a:extLst>
          </p:cNvPr>
          <p:cNvSpPr txBox="1">
            <a:spLocks/>
          </p:cNvSpPr>
          <p:nvPr/>
        </p:nvSpPr>
        <p:spPr>
          <a:xfrm>
            <a:off x="6288001" y="2920019"/>
            <a:ext cx="4481599" cy="36909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16BFCC7-5090-605B-28AB-D5E471BD3E0E}"/>
              </a:ext>
            </a:extLst>
          </p:cNvPr>
          <p:cNvSpPr txBox="1"/>
          <p:nvPr/>
        </p:nvSpPr>
        <p:spPr>
          <a:xfrm>
            <a:off x="9745922" y="2629029"/>
            <a:ext cx="10236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2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03E1D4A-047C-D08F-7CF9-02F225EE1C1C}"/>
              </a:ext>
            </a:extLst>
          </p:cNvPr>
          <p:cNvSpPr txBox="1">
            <a:spLocks/>
          </p:cNvSpPr>
          <p:nvPr/>
        </p:nvSpPr>
        <p:spPr>
          <a:xfrm>
            <a:off x="732328" y="2920019"/>
            <a:ext cx="4481599" cy="3690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C800D67-0C0E-B005-3EE3-3EE585765328}"/>
              </a:ext>
            </a:extLst>
          </p:cNvPr>
          <p:cNvSpPr txBox="1"/>
          <p:nvPr/>
        </p:nvSpPr>
        <p:spPr>
          <a:xfrm>
            <a:off x="4190249" y="2629029"/>
            <a:ext cx="102367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1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B70FB154-6E16-75F6-9182-5879BE0784EB}"/>
              </a:ext>
            </a:extLst>
          </p:cNvPr>
          <p:cNvSpPr/>
          <p:nvPr/>
        </p:nvSpPr>
        <p:spPr>
          <a:xfrm>
            <a:off x="5818909" y="2920019"/>
            <a:ext cx="612371" cy="3690936"/>
          </a:xfrm>
          <a:prstGeom prst="leftBrace">
            <a:avLst>
              <a:gd name="adj1" fmla="val 8333"/>
              <a:gd name="adj2" fmla="val 24725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419BE70-FFFB-930F-6059-1D5051263FAA}"/>
              </a:ext>
            </a:extLst>
          </p:cNvPr>
          <p:cNvCxnSpPr>
            <a:cxnSpLocks/>
            <a:stCxn id="41" idx="1"/>
          </p:cNvCxnSpPr>
          <p:nvPr/>
        </p:nvCxnSpPr>
        <p:spPr>
          <a:xfrm flipH="1" flipV="1">
            <a:off x="3256280" y="3713018"/>
            <a:ext cx="2562629" cy="1195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5096B101-57E4-0B41-1B77-88811F6D0549}"/>
              </a:ext>
            </a:extLst>
          </p:cNvPr>
          <p:cNvSpPr txBox="1"/>
          <p:nvPr/>
        </p:nvSpPr>
        <p:spPr>
          <a:xfrm>
            <a:off x="7278255" y="959529"/>
            <a:ext cx="416559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Thread 1 has decided the queue is empty</a:t>
            </a:r>
          </a:p>
        </p:txBody>
      </p:sp>
    </p:spTree>
    <p:extLst>
      <p:ext uri="{BB962C8B-B14F-4D97-AF65-F5344CB8AC3E}">
        <p14:creationId xmlns:p14="http://schemas.microsoft.com/office/powerpoint/2010/main" val="11762931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D68A4-910D-48CC-0436-66F2F2FFF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Shared and Mutable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1BC2D-B37B-2C4D-BE10-5A3797639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everything else, use locks</a:t>
            </a:r>
          </a:p>
          <a:p>
            <a:r>
              <a:rPr lang="en-US" dirty="0"/>
              <a:t>Avoid all data races</a:t>
            </a:r>
          </a:p>
          <a:p>
            <a:pPr lvl="1"/>
            <a:r>
              <a:rPr lang="en-US" dirty="0"/>
              <a:t>Every read and write should be projected with a lock, even if it “seems safe”</a:t>
            </a:r>
          </a:p>
          <a:p>
            <a:pPr lvl="1"/>
            <a:r>
              <a:rPr lang="en-US" dirty="0"/>
              <a:t>Almost every Java/C program with a data race is wrong</a:t>
            </a:r>
          </a:p>
          <a:p>
            <a:r>
              <a:rPr lang="en-US" dirty="0"/>
              <a:t>Even without data races, it still may be incorrect</a:t>
            </a:r>
          </a:p>
          <a:p>
            <a:pPr lvl="1"/>
            <a:r>
              <a:rPr lang="en-US" dirty="0"/>
              <a:t>Watch for bad </a:t>
            </a:r>
            <a:r>
              <a:rPr lang="en-US" dirty="0" err="1"/>
              <a:t>interleavings</a:t>
            </a:r>
            <a:r>
              <a:rPr lang="en-US" dirty="0"/>
              <a:t> as well!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522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0955C-25A9-B2A3-AFBC-4B1D253E0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Locking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BE940-22B3-5589-4120-B555EBEC9A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each location needing synchronization, have a lock that is always held when reading or writing the location</a:t>
            </a:r>
          </a:p>
          <a:p>
            <a:r>
              <a:rPr lang="en-US" dirty="0"/>
              <a:t>The same lock can (and often should) “guard” multiple fields/objects</a:t>
            </a:r>
          </a:p>
          <a:p>
            <a:pPr lvl="1"/>
            <a:r>
              <a:rPr lang="en-US" dirty="0"/>
              <a:t>Clearly document what each lock guards!</a:t>
            </a:r>
          </a:p>
          <a:p>
            <a:pPr lvl="1"/>
            <a:r>
              <a:rPr lang="en-US" dirty="0"/>
              <a:t>In Java, the lock should usually be the object itself (i.e. “this”)</a:t>
            </a:r>
          </a:p>
          <a:p>
            <a:r>
              <a:rPr lang="en-US" dirty="0"/>
              <a:t>Have a mapping between memory locations and lock objects and stick to it!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81577DD-8FD9-9AD9-885F-3D517938C6E5}"/>
              </a:ext>
            </a:extLst>
          </p:cNvPr>
          <p:cNvSpPr/>
          <p:nvPr/>
        </p:nvSpPr>
        <p:spPr>
          <a:xfrm>
            <a:off x="3393440" y="5069840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1DA4BCB-B840-E23A-D909-CCF2B6BB9715}"/>
              </a:ext>
            </a:extLst>
          </p:cNvPr>
          <p:cNvSpPr/>
          <p:nvPr/>
        </p:nvSpPr>
        <p:spPr>
          <a:xfrm>
            <a:off x="4582160" y="5024120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306CE46-E52A-8089-5737-93BA6D4D0C96}"/>
              </a:ext>
            </a:extLst>
          </p:cNvPr>
          <p:cNvSpPr/>
          <p:nvPr/>
        </p:nvSpPr>
        <p:spPr>
          <a:xfrm>
            <a:off x="3987800" y="5069840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ock Icon Stock Illustration - Download Image Now - Lock, Locking, Icon -  iStock">
            <a:extLst>
              <a:ext uri="{FF2B5EF4-FFF2-40B4-BE49-F238E27FC236}">
                <a16:creationId xmlns:a16="http://schemas.microsoft.com/office/drawing/2014/main" id="{12BF3E40-7798-000B-70F0-ABC980897BB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2" t="10872" r="23580" b="10491"/>
          <a:stretch/>
        </p:blipFill>
        <p:spPr bwMode="auto">
          <a:xfrm>
            <a:off x="3987800" y="5713254"/>
            <a:ext cx="361938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B28564-6754-5437-B662-DB42C2261A4C}"/>
              </a:ext>
            </a:extLst>
          </p:cNvPr>
          <p:cNvCxnSpPr>
            <a:cxnSpLocks/>
            <a:stCxn id="4" idx="4"/>
            <a:endCxn id="1026" idx="0"/>
          </p:cNvCxnSpPr>
          <p:nvPr/>
        </p:nvCxnSpPr>
        <p:spPr>
          <a:xfrm>
            <a:off x="3591560" y="5466080"/>
            <a:ext cx="577209" cy="247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33DC13-B389-D700-8088-2E7A18BAA99C}"/>
              </a:ext>
            </a:extLst>
          </p:cNvPr>
          <p:cNvCxnSpPr>
            <a:cxnSpLocks/>
            <a:stCxn id="6" idx="4"/>
            <a:endCxn id="1026" idx="0"/>
          </p:cNvCxnSpPr>
          <p:nvPr/>
        </p:nvCxnSpPr>
        <p:spPr>
          <a:xfrm flipH="1">
            <a:off x="4168769" y="5466080"/>
            <a:ext cx="17151" cy="247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4507CB1-7832-EEB4-B6A5-C67E1913F643}"/>
              </a:ext>
            </a:extLst>
          </p:cNvPr>
          <p:cNvCxnSpPr>
            <a:cxnSpLocks/>
            <a:stCxn id="5" idx="4"/>
            <a:endCxn id="1026" idx="0"/>
          </p:cNvCxnSpPr>
          <p:nvPr/>
        </p:nvCxnSpPr>
        <p:spPr>
          <a:xfrm flipH="1">
            <a:off x="4168769" y="5420360"/>
            <a:ext cx="611511" cy="292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>
            <a:extLst>
              <a:ext uri="{FF2B5EF4-FFF2-40B4-BE49-F238E27FC236}">
                <a16:creationId xmlns:a16="http://schemas.microsoft.com/office/drawing/2014/main" id="{2D000D68-FFF8-4EFD-3C14-C45241A874C9}"/>
              </a:ext>
            </a:extLst>
          </p:cNvPr>
          <p:cNvSpPr/>
          <p:nvPr/>
        </p:nvSpPr>
        <p:spPr>
          <a:xfrm>
            <a:off x="6003931" y="4957128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2533211-2389-E0D6-BD14-CA40BEB073C4}"/>
              </a:ext>
            </a:extLst>
          </p:cNvPr>
          <p:cNvSpPr/>
          <p:nvPr/>
        </p:nvSpPr>
        <p:spPr>
          <a:xfrm>
            <a:off x="7192651" y="4911408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 descr="Lock Icon Stock Illustration - Download Image Now - Lock, Locking, Icon -  iStock">
            <a:extLst>
              <a:ext uri="{FF2B5EF4-FFF2-40B4-BE49-F238E27FC236}">
                <a16:creationId xmlns:a16="http://schemas.microsoft.com/office/drawing/2014/main" id="{19673F94-4B64-11B3-33A6-4DBBD8B777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2" t="10872" r="23580" b="10491"/>
          <a:stretch/>
        </p:blipFill>
        <p:spPr bwMode="auto">
          <a:xfrm>
            <a:off x="6598291" y="5600542"/>
            <a:ext cx="361938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3237DFB-6235-79F0-97A7-B6D83CC0FEA2}"/>
              </a:ext>
            </a:extLst>
          </p:cNvPr>
          <p:cNvCxnSpPr>
            <a:cxnSpLocks/>
            <a:stCxn id="16" idx="4"/>
            <a:endCxn id="19" idx="0"/>
          </p:cNvCxnSpPr>
          <p:nvPr/>
        </p:nvCxnSpPr>
        <p:spPr>
          <a:xfrm>
            <a:off x="6202051" y="5353368"/>
            <a:ext cx="577209" cy="247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F8FA8E0-58BD-1596-FB94-73B07082C10E}"/>
              </a:ext>
            </a:extLst>
          </p:cNvPr>
          <p:cNvCxnSpPr>
            <a:cxnSpLocks/>
            <a:stCxn id="17" idx="4"/>
            <a:endCxn id="19" idx="0"/>
          </p:cNvCxnSpPr>
          <p:nvPr/>
        </p:nvCxnSpPr>
        <p:spPr>
          <a:xfrm flipH="1">
            <a:off x="6779260" y="5307648"/>
            <a:ext cx="611511" cy="292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C4D660FD-E3EA-5857-DED0-2FF6289614CF}"/>
              </a:ext>
            </a:extLst>
          </p:cNvPr>
          <p:cNvSpPr/>
          <p:nvPr/>
        </p:nvSpPr>
        <p:spPr>
          <a:xfrm>
            <a:off x="1916116" y="4957128"/>
            <a:ext cx="396240" cy="39624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" descr="Lock Icon Stock Illustration - Download Image Now - Lock, Locking, Icon -  iStock">
            <a:extLst>
              <a:ext uri="{FF2B5EF4-FFF2-40B4-BE49-F238E27FC236}">
                <a16:creationId xmlns:a16="http://schemas.microsoft.com/office/drawing/2014/main" id="{710A18DC-401F-68BA-C1EC-52F5FFF228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2" t="10872" r="23580" b="10491"/>
          <a:stretch/>
        </p:blipFill>
        <p:spPr bwMode="auto">
          <a:xfrm>
            <a:off x="1916116" y="5600542"/>
            <a:ext cx="361938" cy="546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75ACF62-48CF-8852-F989-3128D30DBD3B}"/>
              </a:ext>
            </a:extLst>
          </p:cNvPr>
          <p:cNvCxnSpPr>
            <a:cxnSpLocks/>
            <a:stCxn id="25" idx="4"/>
            <a:endCxn id="26" idx="0"/>
          </p:cNvCxnSpPr>
          <p:nvPr/>
        </p:nvCxnSpPr>
        <p:spPr>
          <a:xfrm flipH="1">
            <a:off x="2097085" y="5353368"/>
            <a:ext cx="17151" cy="247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628473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7CE9F-71A4-091E-38F4-0E9AC18D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Granularity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0479E-F96C-37FB-4532-C0B632D59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Coarse Grained: Fewer locks guarding more things each</a:t>
            </a:r>
          </a:p>
          <a:p>
            <a:pPr lvl="1"/>
            <a:r>
              <a:rPr lang="en-US" dirty="0"/>
              <a:t>One lock for an entire data structure</a:t>
            </a:r>
          </a:p>
          <a:p>
            <a:pPr lvl="1"/>
            <a:r>
              <a:rPr lang="en-US" dirty="0"/>
              <a:t>One lock shared by multiple objects (e.g. one lock for all bank accounts)</a:t>
            </a:r>
          </a:p>
          <a:p>
            <a:r>
              <a:rPr lang="en-US" dirty="0"/>
              <a:t>Fine Grained: More locks guarding fewer things each</a:t>
            </a:r>
          </a:p>
          <a:p>
            <a:pPr lvl="1"/>
            <a:r>
              <a:rPr lang="en-US" dirty="0"/>
              <a:t>One lock per data structure location (e.g. array index)</a:t>
            </a:r>
          </a:p>
          <a:p>
            <a:pPr lvl="1"/>
            <a:r>
              <a:rPr lang="en-US" dirty="0"/>
              <a:t>One lock per object or per field in one object (e.g. one lock for each account)</a:t>
            </a:r>
          </a:p>
          <a:p>
            <a:r>
              <a:rPr lang="en-US" dirty="0"/>
              <a:t>Note: there’s really a continuum between them…</a:t>
            </a:r>
          </a:p>
        </p:txBody>
      </p:sp>
    </p:spTree>
    <p:extLst>
      <p:ext uri="{BB962C8B-B14F-4D97-AF65-F5344CB8AC3E}">
        <p14:creationId xmlns:p14="http://schemas.microsoft.com/office/powerpoint/2010/main" val="3626139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04CA6-1854-5021-AEEB-6D4AA75E4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Separate Chaining </a:t>
            </a:r>
            <a:r>
              <a:rPr lang="en-US" dirty="0" err="1"/>
              <a:t>Hashtable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75089-EBD9-F387-17F4-29696B6BF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Coarse-grained: One lock for the entire </a:t>
            </a:r>
            <a:r>
              <a:rPr lang="en-US" dirty="0" err="1"/>
              <a:t>hashtable</a:t>
            </a:r>
            <a:r>
              <a:rPr lang="en-US" dirty="0"/>
              <a:t> </a:t>
            </a:r>
          </a:p>
          <a:p>
            <a:r>
              <a:rPr lang="en-US" dirty="0"/>
              <a:t>Fine-grained: One lock for each bucket </a:t>
            </a:r>
          </a:p>
          <a:p>
            <a:r>
              <a:rPr lang="en-US" dirty="0"/>
              <a:t>Which supports more parallelism in insert and find?</a:t>
            </a:r>
          </a:p>
          <a:p>
            <a:r>
              <a:rPr lang="en-US" dirty="0"/>
              <a:t>Which makes rehashing easier?</a:t>
            </a:r>
          </a:p>
          <a:p>
            <a:r>
              <a:rPr lang="en-US" dirty="0"/>
              <a:t>What happens if you want to have a size field?</a:t>
            </a:r>
          </a:p>
        </p:txBody>
      </p:sp>
    </p:spTree>
    <p:extLst>
      <p:ext uri="{BB962C8B-B14F-4D97-AF65-F5344CB8AC3E}">
        <p14:creationId xmlns:p14="http://schemas.microsoft.com/office/powerpoint/2010/main" val="245024976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C1A01-CF23-81CE-05E5-CE64EE39A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68F36-3486-B957-F723-92EF8DB08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Coarse-Grained Locking:</a:t>
            </a:r>
          </a:p>
          <a:p>
            <a:pPr lvl="1"/>
            <a:r>
              <a:rPr lang="en-US" dirty="0"/>
              <a:t>Simpler to implement and avoid race conditions</a:t>
            </a:r>
          </a:p>
          <a:p>
            <a:pPr lvl="1"/>
            <a:r>
              <a:rPr lang="en-US" dirty="0"/>
              <a:t>Faster/easier to implement operations that access multiple locations (because all guarded by the same lock) </a:t>
            </a:r>
          </a:p>
          <a:p>
            <a:pPr lvl="1"/>
            <a:r>
              <a:rPr lang="en-US" dirty="0"/>
              <a:t>Much easier for operations that modify data-structure shape</a:t>
            </a:r>
          </a:p>
          <a:p>
            <a:r>
              <a:rPr lang="en-US" dirty="0"/>
              <a:t>Fine-Grained Locking:</a:t>
            </a:r>
          </a:p>
          <a:p>
            <a:pPr lvl="1"/>
            <a:r>
              <a:rPr lang="en-US" dirty="0"/>
              <a:t>More simultaneous access (performance when coarse grained would lead to unnecessary blocking) </a:t>
            </a:r>
          </a:p>
          <a:p>
            <a:pPr lvl="1"/>
            <a:r>
              <a:rPr lang="en-US" dirty="0"/>
              <a:t>Can make multi-location operations more difficult: say, rotations in an AVL tree</a:t>
            </a:r>
          </a:p>
          <a:p>
            <a:r>
              <a:rPr lang="en-US" dirty="0"/>
              <a:t>Guideline:</a:t>
            </a:r>
          </a:p>
          <a:p>
            <a:pPr lvl="1"/>
            <a:r>
              <a:rPr lang="en-US" dirty="0"/>
              <a:t>Start with coarse-grained, make finer only as necessary to improve performance</a:t>
            </a:r>
          </a:p>
        </p:txBody>
      </p:sp>
    </p:spTree>
    <p:extLst>
      <p:ext uri="{BB962C8B-B14F-4D97-AF65-F5344CB8AC3E}">
        <p14:creationId xmlns:p14="http://schemas.microsoft.com/office/powerpoint/2010/main" val="6527327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3DF02-FA78-B96F-86DD-2652C9EA6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But Separate Issue: Critical Section Granularity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E8E75-4589-EA1E-4DF3-1CA20E41F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Coarse-grained</a:t>
            </a:r>
          </a:p>
          <a:p>
            <a:pPr lvl="1"/>
            <a:r>
              <a:rPr lang="en-US" dirty="0"/>
              <a:t>For every method that needs a lock, put the entire method body in a lock</a:t>
            </a:r>
          </a:p>
          <a:p>
            <a:r>
              <a:rPr lang="en-US" dirty="0"/>
              <a:t>Fine-grained</a:t>
            </a:r>
          </a:p>
          <a:p>
            <a:pPr lvl="1"/>
            <a:r>
              <a:rPr lang="en-US" dirty="0"/>
              <a:t>Keep the lock only for the sections of code where it’s necessary</a:t>
            </a:r>
          </a:p>
          <a:p>
            <a:r>
              <a:rPr lang="en-US" dirty="0"/>
              <a:t>Guideline:</a:t>
            </a:r>
          </a:p>
          <a:p>
            <a:pPr lvl="1"/>
            <a:r>
              <a:rPr lang="en-US" dirty="0"/>
              <a:t>Try to structure code so that expensive operations (like I/O) can be done outside of your critical section</a:t>
            </a:r>
          </a:p>
          <a:p>
            <a:pPr lvl="1"/>
            <a:r>
              <a:rPr lang="en-US" dirty="0"/>
              <a:t>E.g., if you’re trying to print all the values in a tree, maybe copy items into an array inside your critical section, then print the array’s contents outside.</a:t>
            </a:r>
          </a:p>
        </p:txBody>
      </p:sp>
    </p:spTree>
    <p:extLst>
      <p:ext uri="{BB962C8B-B14F-4D97-AF65-F5344CB8AC3E}">
        <p14:creationId xmlns:p14="http://schemas.microsoft.com/office/powerpoint/2010/main" val="405651754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DD581-6E2B-54C1-90F9-E93A6CB5F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661FC-6A57-8CB3-802A-294E8FE1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Atomic: indivisible</a:t>
            </a:r>
          </a:p>
          <a:p>
            <a:r>
              <a:rPr lang="en-US" dirty="0"/>
              <a:t>Atomic operation: one that should be thought of as a single step</a:t>
            </a:r>
          </a:p>
          <a:p>
            <a:r>
              <a:rPr lang="en-US" dirty="0"/>
              <a:t>Some sequences of operations should behave as if they are one unit</a:t>
            </a:r>
          </a:p>
          <a:p>
            <a:pPr lvl="1"/>
            <a:r>
              <a:rPr lang="en-US" dirty="0"/>
              <a:t>Between two operations you may need to avoid exposing an intermediate state</a:t>
            </a:r>
          </a:p>
          <a:p>
            <a:pPr lvl="1"/>
            <a:r>
              <a:rPr lang="en-US" dirty="0"/>
              <a:t>Usually ADT operations should be atomic </a:t>
            </a:r>
          </a:p>
          <a:p>
            <a:pPr lvl="2"/>
            <a:r>
              <a:rPr lang="en-US" dirty="0"/>
              <a:t>You don’t want another thread trying to do an insert while another thread is rotating the AVL tree</a:t>
            </a:r>
          </a:p>
          <a:p>
            <a:r>
              <a:rPr lang="en-US" dirty="0"/>
              <a:t>Think first in terms of what operations need to be atomic</a:t>
            </a:r>
          </a:p>
          <a:p>
            <a:pPr lvl="1"/>
            <a:r>
              <a:rPr lang="en-US" dirty="0"/>
              <a:t>Design critical sections and locking granularity based on these decisions</a:t>
            </a:r>
          </a:p>
        </p:txBody>
      </p:sp>
    </p:spTree>
    <p:extLst>
      <p:ext uri="{BB962C8B-B14F-4D97-AF65-F5344CB8AC3E}">
        <p14:creationId xmlns:p14="http://schemas.microsoft.com/office/powerpoint/2010/main" val="24934695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51513-6257-4293-7965-2B7E9E3AD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Pre-Tested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2C62B-845C-D299-42D4-0CD1A84A5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Whenever possible, use built-in libraries!</a:t>
            </a:r>
          </a:p>
          <a:p>
            <a:r>
              <a:rPr lang="en-US" dirty="0"/>
              <a:t>Other people have already invested tons of effort into making things both efficient and correct, use their work when you can!</a:t>
            </a:r>
          </a:p>
          <a:p>
            <a:pPr lvl="1"/>
            <a:r>
              <a:rPr lang="en-US" dirty="0"/>
              <a:t>Especially true for concurrent data structures</a:t>
            </a:r>
          </a:p>
          <a:p>
            <a:pPr lvl="1"/>
            <a:r>
              <a:rPr lang="en-US" dirty="0"/>
              <a:t>Use thread-safe data structures when available</a:t>
            </a:r>
          </a:p>
          <a:p>
            <a:pPr lvl="2"/>
            <a:r>
              <a:rPr lang="en-US" dirty="0"/>
              <a:t>E.g. Java as </a:t>
            </a:r>
            <a:r>
              <a:rPr lang="en-US" dirty="0" err="1"/>
              <a:t>ConcurrentHashMap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51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2319DD-FFAA-30D0-0137-1B071571D8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EF8D-0659-368F-1D30-6D64917F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2 – all lines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4EB502-DFF5-6917-FCF6-7387D28E1A1C}"/>
              </a:ext>
            </a:extLst>
          </p:cNvPr>
          <p:cNvSpPr/>
          <p:nvPr/>
        </p:nvSpPr>
        <p:spPr>
          <a:xfrm>
            <a:off x="838200" y="1508776"/>
            <a:ext cx="949960" cy="528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37DB78-0E17-00A6-67C4-29EDA89A127B}"/>
              </a:ext>
            </a:extLst>
          </p:cNvPr>
          <p:cNvSpPr/>
          <p:nvPr/>
        </p:nvSpPr>
        <p:spPr>
          <a:xfrm>
            <a:off x="4806835" y="1508776"/>
            <a:ext cx="949960" cy="528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back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8FD0F61F-A2A6-CBA4-DF5C-53599A4265AD}"/>
              </a:ext>
            </a:extLst>
          </p:cNvPr>
          <p:cNvSpPr txBox="1">
            <a:spLocks/>
          </p:cNvSpPr>
          <p:nvPr/>
        </p:nvSpPr>
        <p:spPr>
          <a:xfrm>
            <a:off x="6288001" y="2920019"/>
            <a:ext cx="4481599" cy="36909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back = 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B55E4B-6E58-E142-6911-BA43302DE33B}"/>
              </a:ext>
            </a:extLst>
          </p:cNvPr>
          <p:cNvSpPr txBox="1"/>
          <p:nvPr/>
        </p:nvSpPr>
        <p:spPr>
          <a:xfrm>
            <a:off x="9745922" y="2629029"/>
            <a:ext cx="10236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2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E8581A67-265F-9585-D086-42EF97575984}"/>
              </a:ext>
            </a:extLst>
          </p:cNvPr>
          <p:cNvSpPr txBox="1">
            <a:spLocks/>
          </p:cNvSpPr>
          <p:nvPr/>
        </p:nvSpPr>
        <p:spPr>
          <a:xfrm>
            <a:off x="732328" y="2920019"/>
            <a:ext cx="4481599" cy="3690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dirty="0" err="1"/>
              <a:t>back.next</a:t>
            </a:r>
            <a:r>
              <a:rPr lang="en-US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back = </a:t>
            </a:r>
            <a:r>
              <a:rPr lang="en-US" dirty="0" err="1"/>
              <a:t>back.next</a:t>
            </a:r>
            <a:r>
              <a:rPr lang="en-US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}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9C1810D-BB3B-2781-5F5B-5DE76F9CEBCC}"/>
              </a:ext>
            </a:extLst>
          </p:cNvPr>
          <p:cNvSpPr txBox="1"/>
          <p:nvPr/>
        </p:nvSpPr>
        <p:spPr>
          <a:xfrm>
            <a:off x="4190249" y="2629029"/>
            <a:ext cx="102367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1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564C11C0-95B9-1798-6B0D-70E74342981A}"/>
              </a:ext>
            </a:extLst>
          </p:cNvPr>
          <p:cNvSpPr/>
          <p:nvPr/>
        </p:nvSpPr>
        <p:spPr>
          <a:xfrm>
            <a:off x="5818909" y="2920019"/>
            <a:ext cx="612371" cy="3690936"/>
          </a:xfrm>
          <a:prstGeom prst="leftBrace">
            <a:avLst>
              <a:gd name="adj1" fmla="val 8333"/>
              <a:gd name="adj2" fmla="val 24725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D4C5BA0-DB61-7A1C-DBF3-52591A1D10DE}"/>
              </a:ext>
            </a:extLst>
          </p:cNvPr>
          <p:cNvCxnSpPr>
            <a:cxnSpLocks/>
            <a:stCxn id="41" idx="1"/>
          </p:cNvCxnSpPr>
          <p:nvPr/>
        </p:nvCxnSpPr>
        <p:spPr>
          <a:xfrm flipH="1" flipV="1">
            <a:off x="3256280" y="3713018"/>
            <a:ext cx="2562629" cy="1195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83536E1E-3EF4-02FF-B3E4-92BDEFC6BC6F}"/>
              </a:ext>
            </a:extLst>
          </p:cNvPr>
          <p:cNvSpPr txBox="1"/>
          <p:nvPr/>
        </p:nvSpPr>
        <p:spPr>
          <a:xfrm>
            <a:off x="7278255" y="959529"/>
            <a:ext cx="4165599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Thread 1 has decided the queue is empty</a:t>
            </a:r>
          </a:p>
          <a:p>
            <a:r>
              <a:rPr lang="en-US" dirty="0"/>
              <a:t>Meanwhile, thread 2 enqueues 2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94F13B9-60D5-077E-15A4-469C6B0BAD27}"/>
              </a:ext>
            </a:extLst>
          </p:cNvPr>
          <p:cNvGrpSpPr/>
          <p:nvPr/>
        </p:nvGrpSpPr>
        <p:grpSpPr>
          <a:xfrm>
            <a:off x="2727960" y="1508776"/>
            <a:ext cx="1056640" cy="528320"/>
            <a:chOff x="8117840" y="4104640"/>
            <a:chExt cx="1056640" cy="5283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802F6A3-E9A8-5954-9C38-CCB5620F1E80}"/>
                </a:ext>
              </a:extLst>
            </p:cNvPr>
            <p:cNvSpPr/>
            <p:nvPr/>
          </p:nvSpPr>
          <p:spPr>
            <a:xfrm>
              <a:off x="8117840" y="4104640"/>
              <a:ext cx="528320" cy="52832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472B177-356A-CB8A-35C4-337C8E3F16A4}"/>
                </a:ext>
              </a:extLst>
            </p:cNvPr>
            <p:cNvSpPr/>
            <p:nvPr/>
          </p:nvSpPr>
          <p:spPr>
            <a:xfrm>
              <a:off x="8646160" y="4104640"/>
              <a:ext cx="528320" cy="528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C5F3E8C0-1ACE-CE78-25B2-C1B8F66A40FE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1788160" y="1772936"/>
            <a:ext cx="9398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C3CAF0A-06E5-3F96-9D71-184D4DE4B21F}"/>
              </a:ext>
            </a:extLst>
          </p:cNvPr>
          <p:cNvCxnSpPr>
            <a:cxnSpLocks/>
            <a:stCxn id="9" idx="1"/>
            <a:endCxn id="17" idx="3"/>
          </p:cNvCxnSpPr>
          <p:nvPr/>
        </p:nvCxnSpPr>
        <p:spPr>
          <a:xfrm flipH="1">
            <a:off x="3784600" y="1772936"/>
            <a:ext cx="102223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64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92911-38DC-1E6D-E379-30119B37B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C99E9-D4B1-C748-7403-A56BB3BA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1 – remaining lines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CD8D09-A892-BA65-0CF0-523DCBD4F091}"/>
              </a:ext>
            </a:extLst>
          </p:cNvPr>
          <p:cNvSpPr/>
          <p:nvPr/>
        </p:nvSpPr>
        <p:spPr>
          <a:xfrm>
            <a:off x="838200" y="1508776"/>
            <a:ext cx="949960" cy="5283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front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94DBB9-454B-CAEF-35D3-849A3211A255}"/>
              </a:ext>
            </a:extLst>
          </p:cNvPr>
          <p:cNvSpPr/>
          <p:nvPr/>
        </p:nvSpPr>
        <p:spPr>
          <a:xfrm>
            <a:off x="4806835" y="1508776"/>
            <a:ext cx="949960" cy="52832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back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C8DECD1-895E-D68C-B141-B2E311C8F60B}"/>
              </a:ext>
            </a:extLst>
          </p:cNvPr>
          <p:cNvSpPr txBox="1">
            <a:spLocks/>
          </p:cNvSpPr>
          <p:nvPr/>
        </p:nvSpPr>
        <p:spPr>
          <a:xfrm>
            <a:off x="6288001" y="2920019"/>
            <a:ext cx="4481599" cy="36909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back = 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25CDDDE-EF93-813B-B4F7-D6ADE9D95D88}"/>
              </a:ext>
            </a:extLst>
          </p:cNvPr>
          <p:cNvSpPr txBox="1"/>
          <p:nvPr/>
        </p:nvSpPr>
        <p:spPr>
          <a:xfrm>
            <a:off x="9745922" y="2629029"/>
            <a:ext cx="10236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2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E7686F63-0A25-C02E-9A08-2ED6268AE6E1}"/>
              </a:ext>
            </a:extLst>
          </p:cNvPr>
          <p:cNvSpPr txBox="1">
            <a:spLocks/>
          </p:cNvSpPr>
          <p:nvPr/>
        </p:nvSpPr>
        <p:spPr>
          <a:xfrm>
            <a:off x="732328" y="2920019"/>
            <a:ext cx="4481599" cy="369093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6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enqueue(x){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if ( back == null ){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		</a:t>
            </a:r>
            <a:r>
              <a:rPr lang="en-US" b="1" strike="sngStrike" dirty="0"/>
              <a:t>back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front = back;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else {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 = new Node(x);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	back = </a:t>
            </a:r>
            <a:r>
              <a:rPr lang="en-US" b="1" strike="sngStrike" dirty="0" err="1"/>
              <a:t>back.next</a:t>
            </a:r>
            <a:r>
              <a:rPr lang="en-US" b="1" strike="sngStrike" dirty="0"/>
              <a:t>;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	}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b="1" strike="sngStrike" dirty="0"/>
              <a:t>}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1444953-DBCB-47F1-A02C-9CA403DCF3AE}"/>
              </a:ext>
            </a:extLst>
          </p:cNvPr>
          <p:cNvSpPr txBox="1"/>
          <p:nvPr/>
        </p:nvSpPr>
        <p:spPr>
          <a:xfrm>
            <a:off x="4190249" y="2629029"/>
            <a:ext cx="102367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Thread 1</a:t>
            </a:r>
          </a:p>
        </p:txBody>
      </p:sp>
      <p:sp>
        <p:nvSpPr>
          <p:cNvPr id="41" name="Left Brace 40">
            <a:extLst>
              <a:ext uri="{FF2B5EF4-FFF2-40B4-BE49-F238E27FC236}">
                <a16:creationId xmlns:a16="http://schemas.microsoft.com/office/drawing/2014/main" id="{83EA8621-D1A8-C7B3-38AB-8A6276264452}"/>
              </a:ext>
            </a:extLst>
          </p:cNvPr>
          <p:cNvSpPr/>
          <p:nvPr/>
        </p:nvSpPr>
        <p:spPr>
          <a:xfrm>
            <a:off x="5818909" y="2920019"/>
            <a:ext cx="612371" cy="3690936"/>
          </a:xfrm>
          <a:prstGeom prst="leftBrace">
            <a:avLst>
              <a:gd name="adj1" fmla="val 8333"/>
              <a:gd name="adj2" fmla="val 24725"/>
            </a:avLst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25D9C66-6DA1-4C62-74C3-DC716B86E77D}"/>
              </a:ext>
            </a:extLst>
          </p:cNvPr>
          <p:cNvCxnSpPr>
            <a:cxnSpLocks/>
            <a:stCxn id="41" idx="1"/>
          </p:cNvCxnSpPr>
          <p:nvPr/>
        </p:nvCxnSpPr>
        <p:spPr>
          <a:xfrm flipH="1" flipV="1">
            <a:off x="3256280" y="3713018"/>
            <a:ext cx="2562629" cy="119585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FC791B17-5542-5D5F-DA9C-4CCFCCCAA899}"/>
              </a:ext>
            </a:extLst>
          </p:cNvPr>
          <p:cNvSpPr txBox="1"/>
          <p:nvPr/>
        </p:nvSpPr>
        <p:spPr>
          <a:xfrm>
            <a:off x="7278255" y="959529"/>
            <a:ext cx="416559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Thread 1 has decided the queue is empty</a:t>
            </a:r>
          </a:p>
          <a:p>
            <a:r>
              <a:rPr lang="en-US" dirty="0"/>
              <a:t>Meanwhile, thread 2 enqueues 2</a:t>
            </a:r>
          </a:p>
          <a:p>
            <a:r>
              <a:rPr lang="en-US" dirty="0"/>
              <a:t>Thread 1 continues as if the queue is still empty, overwriting Thread 2’s work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B515BAB-052D-58C6-1601-22207DE7F886}"/>
              </a:ext>
            </a:extLst>
          </p:cNvPr>
          <p:cNvGrpSpPr/>
          <p:nvPr/>
        </p:nvGrpSpPr>
        <p:grpSpPr>
          <a:xfrm>
            <a:off x="2727960" y="1508776"/>
            <a:ext cx="1056640" cy="528320"/>
            <a:chOff x="8117840" y="4104640"/>
            <a:chExt cx="1056640" cy="5283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7CBDA10-7AC8-644B-920F-F7D4043D8C2F}"/>
                </a:ext>
              </a:extLst>
            </p:cNvPr>
            <p:cNvSpPr/>
            <p:nvPr/>
          </p:nvSpPr>
          <p:spPr>
            <a:xfrm>
              <a:off x="8117840" y="4104640"/>
              <a:ext cx="528320" cy="52832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91EFB7D-7207-C043-DB91-DFF8B4FD12DD}"/>
                </a:ext>
              </a:extLst>
            </p:cNvPr>
            <p:cNvSpPr/>
            <p:nvPr/>
          </p:nvSpPr>
          <p:spPr>
            <a:xfrm>
              <a:off x="8646160" y="4104640"/>
              <a:ext cx="528320" cy="52832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707D01EB-B93A-5E83-BC21-DA7545235DB1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1788160" y="1772936"/>
            <a:ext cx="939800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2EA6176-E878-106F-9193-10B62353D66E}"/>
              </a:ext>
            </a:extLst>
          </p:cNvPr>
          <p:cNvCxnSpPr>
            <a:cxnSpLocks/>
            <a:stCxn id="9" idx="1"/>
            <a:endCxn id="17" idx="3"/>
          </p:cNvCxnSpPr>
          <p:nvPr/>
        </p:nvCxnSpPr>
        <p:spPr>
          <a:xfrm flipH="1">
            <a:off x="3784600" y="1772936"/>
            <a:ext cx="1022235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062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1EC1A-6CA5-98A7-F39E-5B051CE8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Interleaving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B31AF-5BCA-E54E-4929-B7B6A0D8A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Due to time slicing, a thread can be interrupted at any time</a:t>
            </a:r>
          </a:p>
          <a:p>
            <a:pPr lvl="1"/>
            <a:r>
              <a:rPr lang="en-US" dirty="0"/>
              <a:t>Between any two lines of code</a:t>
            </a:r>
          </a:p>
          <a:p>
            <a:pPr lvl="1"/>
            <a:r>
              <a:rPr lang="en-US" dirty="0"/>
              <a:t>Within a single line of code</a:t>
            </a:r>
          </a:p>
          <a:p>
            <a:r>
              <a:rPr lang="en-US" dirty="0"/>
              <a:t>The sequence that operations occur across two threads is called an interleaving</a:t>
            </a:r>
          </a:p>
          <a:p>
            <a:r>
              <a:rPr lang="en-US" dirty="0"/>
              <a:t>Without doing anything else, we have no control over how different threads might be interleaved</a:t>
            </a:r>
          </a:p>
        </p:txBody>
      </p:sp>
    </p:spTree>
    <p:extLst>
      <p:ext uri="{BB962C8B-B14F-4D97-AF65-F5344CB8AC3E}">
        <p14:creationId xmlns:p14="http://schemas.microsoft.com/office/powerpoint/2010/main" val="4026232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31848</TotalTime>
  <Words>6114</Words>
  <Application>Microsoft Office PowerPoint</Application>
  <PresentationFormat>Widescreen</PresentationFormat>
  <Paragraphs>950</Paragraphs>
  <Slides>67</Slides>
  <Notes>0</Notes>
  <HiddenSlides>20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1" baseType="lpstr">
      <vt:lpstr>Arial</vt:lpstr>
      <vt:lpstr>Calibri</vt:lpstr>
      <vt:lpstr>Calibri Light</vt:lpstr>
      <vt:lpstr>Office Theme</vt:lpstr>
      <vt:lpstr>CSE 332 Winter 2026 Lecture 19: Concurrency</vt:lpstr>
      <vt:lpstr>Memory Sharing With ForkJoin</vt:lpstr>
      <vt:lpstr>Example: Shared Queue</vt:lpstr>
      <vt:lpstr>Example: Shared Queue</vt:lpstr>
      <vt:lpstr>Empty Shared Queue</vt:lpstr>
      <vt:lpstr>Thread 1 – first two lines</vt:lpstr>
      <vt:lpstr>Thread 2 – all lines</vt:lpstr>
      <vt:lpstr>Thread 1 – remaining lines</vt:lpstr>
      <vt:lpstr>Interleaving</vt:lpstr>
      <vt:lpstr>Concurrent Programming</vt:lpstr>
      <vt:lpstr>Analogue Example – Data Race</vt:lpstr>
      <vt:lpstr>Analogue Example – With “Mutual Exclusion”</vt:lpstr>
      <vt:lpstr>Bank Account Example</vt:lpstr>
      <vt:lpstr>Bank Account Example - Parallel</vt:lpstr>
      <vt:lpstr>An “OK” Interleaving</vt:lpstr>
      <vt:lpstr>A “Bad” Interleaving</vt:lpstr>
      <vt:lpstr>A Bad Fix</vt:lpstr>
      <vt:lpstr>A still “Bad” Interleaving</vt:lpstr>
      <vt:lpstr>What we want – Mutual Exclusion</vt:lpstr>
      <vt:lpstr>A Bad attempt at Mutual Exclusion</vt:lpstr>
      <vt:lpstr>A still “Bad” Interleaving</vt:lpstr>
      <vt:lpstr>Solution</vt:lpstr>
      <vt:lpstr>Almost Correct Bank Account Example</vt:lpstr>
      <vt:lpstr>Exceptions End the Method!</vt:lpstr>
      <vt:lpstr>Try…Finally</vt:lpstr>
      <vt:lpstr>Correct (but not Java) Bank Account Example</vt:lpstr>
      <vt:lpstr>A still “Bad” Interleaving</vt:lpstr>
      <vt:lpstr>Solution: getBalance needs the lock</vt:lpstr>
      <vt:lpstr>Re-entrant Lock Details</vt:lpstr>
      <vt:lpstr>Java’s Re-entrant Lock Class</vt:lpstr>
      <vt:lpstr>How this looks in Java</vt:lpstr>
      <vt:lpstr>Java Synchronized Keyword</vt:lpstr>
      <vt:lpstr>Back Account Using Synchronize (version 1)</vt:lpstr>
      <vt:lpstr>Back Account Using Synchronize (version 2)</vt:lpstr>
      <vt:lpstr>More Syntactic Sugar!</vt:lpstr>
      <vt:lpstr>Back Account Using Synchronize (Final)</vt:lpstr>
      <vt:lpstr>Race Condition</vt:lpstr>
      <vt:lpstr>Example: Shared Stack (no problems so far)</vt:lpstr>
      <vt:lpstr>Race Condition, but no Data Race</vt:lpstr>
      <vt:lpstr>Two Peeks Break LIFO Order</vt:lpstr>
      <vt:lpstr>Race Condition, including a Data Race</vt:lpstr>
      <vt:lpstr>Peek and isEmpty</vt:lpstr>
      <vt:lpstr>Peek and Push</vt:lpstr>
      <vt:lpstr>Peek and Push</vt:lpstr>
      <vt:lpstr>How to fix this?</vt:lpstr>
      <vt:lpstr>Fixed!</vt:lpstr>
      <vt:lpstr>Did this fix it?</vt:lpstr>
      <vt:lpstr>Deadlock</vt:lpstr>
      <vt:lpstr>Bank Account</vt:lpstr>
      <vt:lpstr>The Deadlock</vt:lpstr>
      <vt:lpstr>The Deadlock</vt:lpstr>
      <vt:lpstr>Resolving Deadlocks</vt:lpstr>
      <vt:lpstr>Option 1: Coarser Locking</vt:lpstr>
      <vt:lpstr>Option 2: Finer Critical Section</vt:lpstr>
      <vt:lpstr>Option 3: First Get All Locks In A Fixed Order</vt:lpstr>
      <vt:lpstr>Parallel Code Conventional Wisdom</vt:lpstr>
      <vt:lpstr>Memory Categories</vt:lpstr>
      <vt:lpstr>Thread Local Memory</vt:lpstr>
      <vt:lpstr>Immutable Objects</vt:lpstr>
      <vt:lpstr>Shared and Mutable Objects</vt:lpstr>
      <vt:lpstr>Consistent Locking</vt:lpstr>
      <vt:lpstr>Lock Granularity</vt:lpstr>
      <vt:lpstr>Example: Separate Chaining Hashtable</vt:lpstr>
      <vt:lpstr>Tradeoffs</vt:lpstr>
      <vt:lpstr>Similar But Separate Issue: Critical Section Granularity</vt:lpstr>
      <vt:lpstr>Atomicity</vt:lpstr>
      <vt:lpstr>Use Pre-Tested Code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8: Dictionaries, BSTs</dc:title>
  <dc:creator>Nathan Brunelle</dc:creator>
  <cp:lastModifiedBy>Nathan Brunelle</cp:lastModifiedBy>
  <cp:revision>299</cp:revision>
  <dcterms:created xsi:type="dcterms:W3CDTF">2023-10-13T16:06:42Z</dcterms:created>
  <dcterms:modified xsi:type="dcterms:W3CDTF">2026-02-23T15:07:42Z</dcterms:modified>
</cp:coreProperties>
</file>