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410" r:id="rId3"/>
    <p:sldId id="386" r:id="rId4"/>
    <p:sldId id="395" r:id="rId5"/>
    <p:sldId id="431" r:id="rId6"/>
    <p:sldId id="425" r:id="rId7"/>
    <p:sldId id="388" r:id="rId8"/>
    <p:sldId id="426" r:id="rId9"/>
    <p:sldId id="427" r:id="rId10"/>
    <p:sldId id="383" r:id="rId11"/>
    <p:sldId id="396" r:id="rId12"/>
    <p:sldId id="432" r:id="rId13"/>
    <p:sldId id="409" r:id="rId14"/>
    <p:sldId id="397" r:id="rId15"/>
    <p:sldId id="428" r:id="rId16"/>
    <p:sldId id="399" r:id="rId17"/>
    <p:sldId id="438" r:id="rId18"/>
    <p:sldId id="439" r:id="rId19"/>
    <p:sldId id="429" r:id="rId20"/>
    <p:sldId id="411" r:id="rId21"/>
    <p:sldId id="433" r:id="rId22"/>
    <p:sldId id="412" r:id="rId23"/>
    <p:sldId id="413" r:id="rId24"/>
    <p:sldId id="416" r:id="rId25"/>
    <p:sldId id="415" r:id="rId26"/>
    <p:sldId id="434" r:id="rId27"/>
    <p:sldId id="389" r:id="rId28"/>
    <p:sldId id="414" r:id="rId29"/>
    <p:sldId id="417" r:id="rId30"/>
    <p:sldId id="418" r:id="rId31"/>
    <p:sldId id="419" r:id="rId32"/>
    <p:sldId id="421" r:id="rId33"/>
    <p:sldId id="435" r:id="rId34"/>
    <p:sldId id="420" r:id="rId35"/>
    <p:sldId id="423" r:id="rId36"/>
    <p:sldId id="422" r:id="rId37"/>
    <p:sldId id="424" r:id="rId38"/>
    <p:sldId id="437" r:id="rId39"/>
    <p:sldId id="430" r:id="rId40"/>
  </p:sldIdLst>
  <p:sldSz cx="12192000" cy="6858000"/>
  <p:notesSz cx="6858000" cy="9144000"/>
  <p:embeddedFontLst>
    <p:embeddedFont>
      <p:font typeface="Cambria Math" panose="02040503050406030204" pitchFamily="18" charset="0"/>
      <p:regular r:id="rId4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FF"/>
    <a:srgbClr val="FF9797"/>
    <a:srgbClr val="FF646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8D94-701F-50B7-FF63-239144983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BD39A-A942-599F-149A-747401D54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5134E-8798-2A87-98AE-0B134785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803DE-E5A1-A42D-17E0-52D8A15F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09D-BD52-D020-26A4-CCFF2596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0788-F665-F0AA-D34E-18CDC381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25BE1-D418-6610-B976-595A42D78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C710E-4740-E186-8004-9F098E4B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57D91-6BF0-5F67-0BAA-BA3B5985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B95B-64CF-ED1B-895D-0C15FB84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6B0D1A-0325-047A-3C56-DB7DC37D1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D4EC8-DF7A-722B-0985-B7E8ED88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F5D96-5B5D-A0E1-6B7E-F894B33D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1E58B-FD1B-5158-9002-DB790902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6E6E6-5DB2-B08C-E98E-4CE4CAB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4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D3513-3DBF-F295-0635-A76FAD8F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A398C-CAEC-53AA-8A8B-28B4B6EF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AEDF-9628-E07A-C6FB-A23F1B37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D4231-DF5D-E75E-40A2-4490E3864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1DB8-8E9A-0329-3CC7-DD8BE396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190C-5088-0FD4-FA3D-07D222B9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2422D-2D16-CCA8-2A1C-E13A1E06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C9900-661D-64EA-83FB-0318C266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F216F-818C-AE83-8D4F-42EC3C94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494A3-F80F-EC41-DDC0-726FC63A8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1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F6897-8ADC-82FB-24C1-148BB152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07461-A71F-ECE6-AE85-5EA3DB5E1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9E8EA-550B-F0DB-2472-AE2D0456E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28DD-EC75-9F30-A7D3-C90A8D02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D4F3C-0167-D8D5-E58E-83645CE3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6DDF0-EBE9-4CB3-A532-8F8C26FC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4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BC21-07E8-90D6-8FD3-4B7809D3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688B1-01DC-A6B4-1C44-C73416EC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04C5-4EEE-C9A3-0FFF-B154F5B9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95CA1-99E7-80CC-FF66-5C2F25904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1CBD4-5851-D78F-5249-59CDD8C9B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2F86E-5D21-865D-53AE-77B5C57E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F5E5A8-7D51-605B-E276-A7A5B93F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E01F4-D4D9-E56F-9035-05E60581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237B-2CFD-F0AF-D3E6-2FDD100A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14118-0522-CF53-601D-265A3261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C46D9-B22E-C768-B35E-20DA3395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D07EE-0E9C-EC8E-BAC0-7B8C9EFB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A0918-E285-61F1-EDAF-6B7FD149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FD855-6290-493F-81E4-A89E8DDE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BAA96-146F-BEF1-15D5-935C1B8E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91D78-E109-DF5D-A589-413429D2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1868-FB59-5D14-1BCA-C7C43F068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2F535-BC7E-F5E2-864B-461F8404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FCF40-365C-13EE-4DB1-CC7C5858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58AA7-3077-1807-CEB8-2C0F27B4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C30-07C1-3F35-E57B-30BFA71A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1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1C30-49BA-398C-2DF8-B0736590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7B813-1595-60AF-F5B3-A0DAE6653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02F2-AF70-21FD-1449-18CBF4C17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982EC-DE32-4452-40AB-762F386A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76A50-D174-12CE-9CCD-74569685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79484-4128-5F97-59B5-3CF00D56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3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DEBFE-9C54-D45A-111D-948735AB4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F582E-F84E-411A-7F7A-D8EF87E1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CE3F9-A152-FD27-1D1D-64A1C313F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1D02-69CC-42C9-85CE-4F8B68ED22B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F318D-9BE5-6E4A-1795-F02EED65F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4FB82-C81E-722D-F23A-4047C60D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18: Parallel Prefix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Whitmeyer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1652449-2AF5-2300-D85F-96BDEC1FB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E2F90746-5E36-F7FF-8C55-5EAF4C93871C}"/>
              </a:ext>
            </a:extLst>
          </p:cNvPr>
          <p:cNvSpPr/>
          <p:nvPr/>
        </p:nvSpPr>
        <p:spPr>
          <a:xfrm>
            <a:off x="1289685" y="2843435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7F35F58-0884-339E-A94B-79835D2116A4}"/>
              </a:ext>
            </a:extLst>
          </p:cNvPr>
          <p:cNvSpPr/>
          <p:nvPr/>
        </p:nvSpPr>
        <p:spPr>
          <a:xfrm>
            <a:off x="93980" y="2348040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F0E84-23DD-8DCF-4737-E221959CB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(sum an array)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848A-469C-8BCB-D40C-87287990CE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34640" y="1298448"/>
            <a:ext cx="9195435" cy="5257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Base Case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If the list’s length is smaller than the Sequential Cutoff, reduce things sequentially</a:t>
            </a:r>
          </a:p>
          <a:p>
            <a:pPr lvl="2"/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Divide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Split the list into two “sublists” of (roughly) equal length, create a thread to reduce each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pPr lvl="1"/>
            <a:endParaRPr lang="en-US" sz="2600" b="1" dirty="0"/>
          </a:p>
          <a:p>
            <a:r>
              <a:rPr lang="en-US" b="1" dirty="0">
                <a:solidFill>
                  <a:srgbClr val="0070C0"/>
                </a:solidFill>
              </a:rPr>
              <a:t>Conquer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Call </a:t>
            </a:r>
            <a:r>
              <a:rPr lang="en-US" b="1" dirty="0"/>
              <a:t>start()</a:t>
            </a:r>
            <a:r>
              <a:rPr lang="en-US" dirty="0"/>
              <a:t> for each thread</a:t>
            </a:r>
          </a:p>
          <a:p>
            <a:pPr lvl="1"/>
            <a:endParaRPr lang="en-US" sz="2600" dirty="0">
              <a:solidFill>
                <a:srgbClr val="FF33CC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Combine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Reduce the answers from each thread</a:t>
            </a:r>
          </a:p>
        </p:txBody>
      </p:sp>
      <p:sp>
        <p:nvSpPr>
          <p:cNvPr id="224" name="Slide Number Placeholder 223">
            <a:extLst>
              <a:ext uri="{FF2B5EF4-FFF2-40B4-BE49-F238E27FC236}">
                <a16:creationId xmlns:a16="http://schemas.microsoft.com/office/drawing/2014/main" id="{8EF28F3E-EA5E-A063-9A09-16A0B43E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10</a:t>
            </a:fld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5018E14D-04C8-BAB6-7A89-5E284C471ACE}"/>
              </a:ext>
            </a:extLst>
          </p:cNvPr>
          <p:cNvSpPr/>
          <p:nvPr/>
        </p:nvSpPr>
        <p:spPr>
          <a:xfrm>
            <a:off x="1644650" y="1416320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AB602E7-A983-8DD8-7DDE-5AB881374C15}"/>
              </a:ext>
            </a:extLst>
          </p:cNvPr>
          <p:cNvGrpSpPr/>
          <p:nvPr/>
        </p:nvGrpSpPr>
        <p:grpSpPr>
          <a:xfrm>
            <a:off x="237490" y="2551305"/>
            <a:ext cx="1130300" cy="375920"/>
            <a:chOff x="143510" y="2620011"/>
            <a:chExt cx="1130300" cy="375920"/>
          </a:xfrm>
        </p:grpSpPr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19BA38D4-6EAC-3739-23AB-F939341F3E9A}"/>
                </a:ext>
              </a:extLst>
            </p:cNvPr>
            <p:cNvSpPr/>
            <p:nvPr/>
          </p:nvSpPr>
          <p:spPr>
            <a:xfrm>
              <a:off x="1435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C533C214-10E5-3E3A-9FBA-E5F678AC26BD}"/>
                </a:ext>
              </a:extLst>
            </p:cNvPr>
            <p:cNvSpPr/>
            <p:nvPr/>
          </p:nvSpPr>
          <p:spPr>
            <a:xfrm>
              <a:off x="5194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322835E5-E7ED-DF09-C07D-58E0D90B0B5A}"/>
                </a:ext>
              </a:extLst>
            </p:cNvPr>
            <p:cNvSpPr/>
            <p:nvPr/>
          </p:nvSpPr>
          <p:spPr>
            <a:xfrm>
              <a:off x="89789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880B6A2-425F-B11A-8E1E-2748654484FB}"/>
              </a:ext>
            </a:extLst>
          </p:cNvPr>
          <p:cNvGrpSpPr/>
          <p:nvPr/>
        </p:nvGrpSpPr>
        <p:grpSpPr>
          <a:xfrm>
            <a:off x="1456690" y="3038477"/>
            <a:ext cx="1127760" cy="375920"/>
            <a:chOff x="1375410" y="2620011"/>
            <a:chExt cx="1127760" cy="375920"/>
          </a:xfrm>
        </p:grpSpPr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AB64D03C-AE4F-73F7-F042-26B83A8FE974}"/>
                </a:ext>
              </a:extLst>
            </p:cNvPr>
            <p:cNvSpPr/>
            <p:nvPr/>
          </p:nvSpPr>
          <p:spPr>
            <a:xfrm>
              <a:off x="13754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C9C1D651-E3EC-FEC3-7D5C-3BED228B33B0}"/>
                </a:ext>
              </a:extLst>
            </p:cNvPr>
            <p:cNvSpPr/>
            <p:nvPr/>
          </p:nvSpPr>
          <p:spPr>
            <a:xfrm>
              <a:off x="17513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EE3787A4-DF73-0570-D12D-1379AE6D3228}"/>
                </a:ext>
              </a:extLst>
            </p:cNvPr>
            <p:cNvSpPr/>
            <p:nvPr/>
          </p:nvSpPr>
          <p:spPr>
            <a:xfrm>
              <a:off x="212725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7368D6D4-3414-F482-916E-5BF654ADD3FD}"/>
              </a:ext>
            </a:extLst>
          </p:cNvPr>
          <p:cNvGrpSpPr/>
          <p:nvPr/>
        </p:nvGrpSpPr>
        <p:grpSpPr>
          <a:xfrm>
            <a:off x="8068310" y="455867"/>
            <a:ext cx="2258060" cy="375920"/>
            <a:chOff x="7967980" y="4321811"/>
            <a:chExt cx="2258060" cy="375920"/>
          </a:xfrm>
        </p:grpSpPr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DCFAF4C8-8E96-25F9-DE63-1BD4B00E4D9A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F368E10F-FB3B-BD2A-5C74-22F9DBE86A1E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263E087-2C9B-3F76-452B-2C64EE63368F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9DD2FB7-D63C-3CF6-C8B0-C66223DA0FDA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48ED6EEF-F63B-8EF1-023C-8F9EB28B39CD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02E3FD3-5939-508E-CBA8-AA468F524B56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004126E0-6C0E-2B94-693B-5DC70740F394}"/>
              </a:ext>
            </a:extLst>
          </p:cNvPr>
          <p:cNvSpPr/>
          <p:nvPr/>
        </p:nvSpPr>
        <p:spPr>
          <a:xfrm>
            <a:off x="1289685" y="4257168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=14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8EFE3DF-57D4-C816-7FC6-FA8CC3DF7039}"/>
              </a:ext>
            </a:extLst>
          </p:cNvPr>
          <p:cNvSpPr/>
          <p:nvPr/>
        </p:nvSpPr>
        <p:spPr>
          <a:xfrm>
            <a:off x="93980" y="3761773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=15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990EAE4-1A3A-E03D-3E11-2D3E5E46A579}"/>
              </a:ext>
            </a:extLst>
          </p:cNvPr>
          <p:cNvSpPr/>
          <p:nvPr/>
        </p:nvSpPr>
        <p:spPr>
          <a:xfrm>
            <a:off x="725805" y="5764847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=29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3D66516-AB9B-80ED-3A27-DB120FFAF9B6}"/>
              </a:ext>
            </a:extLst>
          </p:cNvPr>
          <p:cNvCxnSpPr>
            <a:cxnSpLocks/>
            <a:stCxn id="9" idx="4"/>
            <a:endCxn id="20" idx="0"/>
          </p:cNvCxnSpPr>
          <p:nvPr/>
        </p:nvCxnSpPr>
        <p:spPr>
          <a:xfrm>
            <a:off x="824865" y="4535838"/>
            <a:ext cx="631825" cy="12290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DB19E6A-0987-10A5-CEDF-5261F4FAE2BA}"/>
              </a:ext>
            </a:extLst>
          </p:cNvPr>
          <p:cNvCxnSpPr>
            <a:cxnSpLocks/>
            <a:stCxn id="8" idx="4"/>
            <a:endCxn id="20" idx="0"/>
          </p:cNvCxnSpPr>
          <p:nvPr/>
        </p:nvCxnSpPr>
        <p:spPr>
          <a:xfrm flipH="1">
            <a:off x="1456690" y="5031233"/>
            <a:ext cx="563880" cy="7336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362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CD51D-ECA0-BCE9-D8FC-770263E9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260D-189A-C8C4-DD7B-FB7505321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Input:</a:t>
            </a:r>
            <a:r>
              <a:rPr lang="en-US" dirty="0"/>
              <a:t> array(s)</a:t>
            </a:r>
          </a:p>
          <a:p>
            <a:r>
              <a:rPr lang="en-US" b="1" dirty="0"/>
              <a:t>Output:</a:t>
            </a:r>
            <a:r>
              <a:rPr lang="en-US" dirty="0"/>
              <a:t> array (of same size)</a:t>
            </a:r>
          </a:p>
          <a:p>
            <a:r>
              <a:rPr lang="en-US" b="1" dirty="0"/>
              <a:t>Requirement:</a:t>
            </a:r>
            <a:r>
              <a:rPr lang="en-US" dirty="0"/>
              <a:t> apply some function to </a:t>
            </a:r>
            <a:r>
              <a:rPr lang="en-US" u="sng" dirty="0"/>
              <a:t>individual</a:t>
            </a:r>
            <a:r>
              <a:rPr lang="en-US" dirty="0"/>
              <a:t> array elements.</a:t>
            </a:r>
            <a:endParaRPr lang="en-US" b="1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Vector addition:</a:t>
            </a:r>
          </a:p>
          <a:p>
            <a:pPr lvl="2"/>
            <a:r>
              <a:rPr lang="en-US" dirty="0"/>
              <a:t>sum[</a:t>
            </a:r>
            <a:r>
              <a:rPr lang="en-US" dirty="0" err="1"/>
              <a:t>i</a:t>
            </a:r>
            <a:r>
              <a:rPr lang="en-US" dirty="0"/>
              <a:t>] = arr1[</a:t>
            </a:r>
            <a:r>
              <a:rPr lang="en-US" dirty="0" err="1"/>
              <a:t>i</a:t>
            </a:r>
            <a:r>
              <a:rPr lang="en-US" dirty="0"/>
              <a:t>] + arr2[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Function application:</a:t>
            </a:r>
          </a:p>
          <a:p>
            <a:pPr lvl="2"/>
            <a:r>
              <a:rPr lang="en-US" dirty="0"/>
              <a:t>out[</a:t>
            </a:r>
            <a:r>
              <a:rPr lang="en-US" dirty="0" err="1"/>
              <a:t>i</a:t>
            </a:r>
            <a:r>
              <a:rPr lang="en-US" dirty="0"/>
              <a:t>] = f(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]);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0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4AE85-CAA3-10AD-7FA7-A4D6F6532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FEAA-E0A5-7AA5-0F0B-73A11E4E1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06" y="365125"/>
            <a:ext cx="11045694" cy="1325563"/>
          </a:xfrm>
        </p:spPr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Pseudocode for Doubling each element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C076E9-D9A7-0424-537B-FB92195E0F8C}"/>
                  </a:ext>
                </a:extLst>
              </p:cNvPr>
              <p:cNvSpPr txBox="1"/>
              <p:nvPr/>
            </p:nvSpPr>
            <p:spPr>
              <a:xfrm>
                <a:off x="1316970" y="1896502"/>
                <a:ext cx="8206450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err="1"/>
                  <a:t>GenericTask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If </a:t>
                </a:r>
                <a:r>
                  <a:rPr lang="en-US" sz="2600" dirty="0" err="1"/>
                  <a:t>len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 &lt;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2600" b="0" dirty="0"/>
                  <a:t>: double each element in </a:t>
                </a:r>
                <a:r>
                  <a:rPr lang="en-US" sz="2600" b="0" dirty="0" err="1"/>
                  <a:t>arr</a:t>
                </a:r>
                <a:r>
                  <a:rPr lang="en-US" sz="2600" b="0" dirty="0"/>
                  <a:t> (sequentially)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Else: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Divide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 in half into arr1 and arr2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Conquer in parallel</a:t>
                </a:r>
                <a:r>
                  <a:rPr lang="en-US" sz="2600" dirty="0"/>
                  <a:t>: call </a:t>
                </a:r>
                <a:r>
                  <a:rPr lang="en-US" sz="2600" b="1" dirty="0" err="1"/>
                  <a:t>GenericTask</a:t>
                </a:r>
                <a:r>
                  <a:rPr lang="en-US" sz="2600" dirty="0"/>
                  <a:t>(arr1) in </a:t>
                </a:r>
                <a:r>
                  <a:rPr lang="en-US" sz="2600" u="sng" dirty="0"/>
                  <a:t>new</a:t>
                </a:r>
                <a:r>
                  <a:rPr lang="en-US" sz="2600" dirty="0"/>
                  <a:t> thread and </a:t>
                </a:r>
                <a:r>
                  <a:rPr lang="en-US" sz="2600" b="1" dirty="0" err="1"/>
                  <a:t>GenericTask</a:t>
                </a:r>
                <a:r>
                  <a:rPr lang="en-US" sz="2600" dirty="0"/>
                  <a:t>(arr2) in </a:t>
                </a:r>
                <a:r>
                  <a:rPr lang="en-US" sz="2600" u="sng" dirty="0"/>
                  <a:t>this</a:t>
                </a:r>
                <a:r>
                  <a:rPr lang="en-US" sz="2600" dirty="0"/>
                  <a:t> thread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Wait</a:t>
                </a:r>
                <a:r>
                  <a:rPr lang="en-US" sz="2600" dirty="0"/>
                  <a:t> for the recursive calls/threads to finish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Return</a:t>
                </a:r>
                <a:endParaRPr lang="en-US" sz="2600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C076E9-D9A7-0424-537B-FB92195E0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970" y="1896502"/>
                <a:ext cx="8206450" cy="3293209"/>
              </a:xfrm>
              <a:prstGeom prst="rect">
                <a:avLst/>
              </a:prstGeom>
              <a:blipFill>
                <a:blip r:embed="rId2"/>
                <a:stretch>
                  <a:fillRect l="-1391" t="-1923" b="-4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Down Arrow 8">
            <a:extLst>
              <a:ext uri="{FF2B5EF4-FFF2-40B4-BE49-F238E27FC236}">
                <a16:creationId xmlns:a16="http://schemas.microsoft.com/office/drawing/2014/main" id="{614A0E51-F8C2-BA40-41E5-A88687D074BB}"/>
              </a:ext>
            </a:extLst>
          </p:cNvPr>
          <p:cNvSpPr/>
          <p:nvPr/>
        </p:nvSpPr>
        <p:spPr>
          <a:xfrm rot="3591497">
            <a:off x="9498653" y="2608571"/>
            <a:ext cx="112838" cy="13100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E74D9D-79DC-9380-CF5A-B3723830BC91}"/>
              </a:ext>
            </a:extLst>
          </p:cNvPr>
          <p:cNvSpPr txBox="1"/>
          <p:nvPr/>
        </p:nvSpPr>
        <p:spPr>
          <a:xfrm>
            <a:off x="10229223" y="2571041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fork()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A353255B-3787-5F5F-9493-3EC5AF81188E}"/>
              </a:ext>
            </a:extLst>
          </p:cNvPr>
          <p:cNvSpPr/>
          <p:nvPr/>
        </p:nvSpPr>
        <p:spPr>
          <a:xfrm rot="5872749">
            <a:off x="8239542" y="3458599"/>
            <a:ext cx="142779" cy="190465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31CAE2-9C33-AC38-5552-FBD94F1C3F94}"/>
              </a:ext>
            </a:extLst>
          </p:cNvPr>
          <p:cNvSpPr txBox="1"/>
          <p:nvPr/>
        </p:nvSpPr>
        <p:spPr>
          <a:xfrm>
            <a:off x="9366739" y="4336954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compute()</a:t>
            </a:r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F848220A-410F-92A3-333A-09B8727639BF}"/>
              </a:ext>
            </a:extLst>
          </p:cNvPr>
          <p:cNvSpPr/>
          <p:nvPr/>
        </p:nvSpPr>
        <p:spPr>
          <a:xfrm rot="14676809">
            <a:off x="1331098" y="4499044"/>
            <a:ext cx="160551" cy="9794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6DB7A6-952A-E3E8-0DB9-01D28731341F}"/>
              </a:ext>
            </a:extLst>
          </p:cNvPr>
          <p:cNvSpPr txBox="1"/>
          <p:nvPr/>
        </p:nvSpPr>
        <p:spPr>
          <a:xfrm>
            <a:off x="308106" y="5271242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join()</a:t>
            </a:r>
          </a:p>
        </p:txBody>
      </p:sp>
      <p:sp>
        <p:nvSpPr>
          <p:cNvPr id="15" name="Multiply 14">
            <a:extLst>
              <a:ext uri="{FF2B5EF4-FFF2-40B4-BE49-F238E27FC236}">
                <a16:creationId xmlns:a16="http://schemas.microsoft.com/office/drawing/2014/main" id="{E915E0BD-8821-D0F8-ACCF-B7CEFCD11479}"/>
              </a:ext>
            </a:extLst>
          </p:cNvPr>
          <p:cNvSpPr/>
          <p:nvPr/>
        </p:nvSpPr>
        <p:spPr>
          <a:xfrm>
            <a:off x="3578469" y="879476"/>
            <a:ext cx="10075985" cy="27627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329488-7E83-E48F-41C5-4507B3DDD2C1}"/>
              </a:ext>
            </a:extLst>
          </p:cNvPr>
          <p:cNvSpPr txBox="1"/>
          <p:nvPr/>
        </p:nvSpPr>
        <p:spPr>
          <a:xfrm>
            <a:off x="8030891" y="1287049"/>
            <a:ext cx="2997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Applying </a:t>
            </a:r>
            <a:r>
              <a:rPr lang="en-US" sz="3600" u="sng" dirty="0">
                <a:solidFill>
                  <a:srgbClr val="FF0000"/>
                </a:solidFill>
              </a:rPr>
              <a:t>map</a:t>
            </a:r>
            <a:r>
              <a:rPr lang="en-US" sz="3600" dirty="0">
                <a:solidFill>
                  <a:srgbClr val="FF0000"/>
                </a:solidFill>
              </a:rPr>
              <a:t> f</a:t>
            </a:r>
          </a:p>
        </p:txBody>
      </p:sp>
      <p:sp>
        <p:nvSpPr>
          <p:cNvPr id="19" name="Multiply 18">
            <a:extLst>
              <a:ext uri="{FF2B5EF4-FFF2-40B4-BE49-F238E27FC236}">
                <a16:creationId xmlns:a16="http://schemas.microsoft.com/office/drawing/2014/main" id="{3493F912-F264-F568-EF2E-9B95B3FC4155}"/>
              </a:ext>
            </a:extLst>
          </p:cNvPr>
          <p:cNvSpPr/>
          <p:nvPr/>
        </p:nvSpPr>
        <p:spPr>
          <a:xfrm>
            <a:off x="3447859" y="2468134"/>
            <a:ext cx="1569996" cy="20581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9977C1-827D-1BA2-0133-E429A263FDC5}"/>
              </a:ext>
            </a:extLst>
          </p:cNvPr>
          <p:cNvSpPr txBox="1"/>
          <p:nvPr/>
        </p:nvSpPr>
        <p:spPr>
          <a:xfrm>
            <a:off x="3691951" y="1986119"/>
            <a:ext cx="1390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Apply f to</a:t>
            </a:r>
          </a:p>
        </p:txBody>
      </p:sp>
    </p:spTree>
    <p:extLst>
      <p:ext uri="{BB962C8B-B14F-4D97-AF65-F5344CB8AC3E}">
        <p14:creationId xmlns:p14="http://schemas.microsoft.com/office/powerpoint/2010/main" val="247273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9" grpId="0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DBA79C8-B214-F9F1-CF03-F75902996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424943B0-E217-881E-CBDE-E4CA37533EFF}"/>
              </a:ext>
            </a:extLst>
          </p:cNvPr>
          <p:cNvSpPr/>
          <p:nvPr/>
        </p:nvSpPr>
        <p:spPr>
          <a:xfrm>
            <a:off x="1289685" y="2843435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C59FB24-DB5C-95E2-A98A-D95B4FF000B2}"/>
              </a:ext>
            </a:extLst>
          </p:cNvPr>
          <p:cNvSpPr/>
          <p:nvPr/>
        </p:nvSpPr>
        <p:spPr>
          <a:xfrm>
            <a:off x="93980" y="2348040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1F3F3E-1A26-AF56-B1F0-046CB827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(double each value)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063B9-7D4C-CA44-FD13-F3AC9CCB3D5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34640" y="1298448"/>
            <a:ext cx="9195435" cy="5257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Base Case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If the list’s length is smaller than the Sequential Cutoff, convert each thing sequentially</a:t>
            </a:r>
          </a:p>
          <a:p>
            <a:pPr lvl="2"/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Divide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Split the list into two “sublists” of (roughly) equal length, create a thread to map each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pPr lvl="1"/>
            <a:endParaRPr lang="en-US" sz="2600" b="1" dirty="0"/>
          </a:p>
          <a:p>
            <a:r>
              <a:rPr lang="en-US" b="1" dirty="0">
                <a:solidFill>
                  <a:srgbClr val="0070C0"/>
                </a:solidFill>
              </a:rPr>
              <a:t>Conquer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Call </a:t>
            </a:r>
            <a:r>
              <a:rPr lang="en-US" b="1" dirty="0"/>
              <a:t>start()</a:t>
            </a:r>
            <a:r>
              <a:rPr lang="en-US" dirty="0"/>
              <a:t> for each thread</a:t>
            </a:r>
          </a:p>
          <a:p>
            <a:pPr lvl="1"/>
            <a:endParaRPr lang="en-US" sz="2600" dirty="0">
              <a:solidFill>
                <a:srgbClr val="FF33CC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Combine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No additional work necessary</a:t>
            </a:r>
          </a:p>
        </p:txBody>
      </p:sp>
      <p:sp>
        <p:nvSpPr>
          <p:cNvPr id="224" name="Slide Number Placeholder 223">
            <a:extLst>
              <a:ext uri="{FF2B5EF4-FFF2-40B4-BE49-F238E27FC236}">
                <a16:creationId xmlns:a16="http://schemas.microsoft.com/office/drawing/2014/main" id="{366E2591-DBF5-94DF-7E5E-0086AE31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13</a:t>
            </a:fld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40254318-D9A6-DBCA-0681-C203E2A8F4BC}"/>
              </a:ext>
            </a:extLst>
          </p:cNvPr>
          <p:cNvSpPr/>
          <p:nvPr/>
        </p:nvSpPr>
        <p:spPr>
          <a:xfrm>
            <a:off x="739140" y="1357616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50B383E-526B-EE75-64A6-309746283C44}"/>
              </a:ext>
            </a:extLst>
          </p:cNvPr>
          <p:cNvGrpSpPr/>
          <p:nvPr/>
        </p:nvGrpSpPr>
        <p:grpSpPr>
          <a:xfrm>
            <a:off x="237490" y="2551305"/>
            <a:ext cx="1130300" cy="375920"/>
            <a:chOff x="143510" y="2620011"/>
            <a:chExt cx="1130300" cy="375920"/>
          </a:xfrm>
        </p:grpSpPr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CA87A744-5ED3-6F03-5300-E863BF54C29C}"/>
                </a:ext>
              </a:extLst>
            </p:cNvPr>
            <p:cNvSpPr/>
            <p:nvPr/>
          </p:nvSpPr>
          <p:spPr>
            <a:xfrm>
              <a:off x="1435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24CBE4D7-F9A0-6481-13BB-FC5ADFBBC9D3}"/>
                </a:ext>
              </a:extLst>
            </p:cNvPr>
            <p:cNvSpPr/>
            <p:nvPr/>
          </p:nvSpPr>
          <p:spPr>
            <a:xfrm>
              <a:off x="5194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357FD77E-2C6E-38FD-A50C-A28842A804D0}"/>
                </a:ext>
              </a:extLst>
            </p:cNvPr>
            <p:cNvSpPr/>
            <p:nvPr/>
          </p:nvSpPr>
          <p:spPr>
            <a:xfrm>
              <a:off x="89789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92B5606-7939-7D55-1C9B-5C4121073BF1}"/>
              </a:ext>
            </a:extLst>
          </p:cNvPr>
          <p:cNvGrpSpPr/>
          <p:nvPr/>
        </p:nvGrpSpPr>
        <p:grpSpPr>
          <a:xfrm>
            <a:off x="1456690" y="3038477"/>
            <a:ext cx="1127760" cy="375920"/>
            <a:chOff x="1375410" y="2620011"/>
            <a:chExt cx="1127760" cy="375920"/>
          </a:xfrm>
        </p:grpSpPr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8D4E5A73-609F-22B2-0E17-69A9A84ED189}"/>
                </a:ext>
              </a:extLst>
            </p:cNvPr>
            <p:cNvSpPr/>
            <p:nvPr/>
          </p:nvSpPr>
          <p:spPr>
            <a:xfrm>
              <a:off x="13754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D746D51C-E43A-0FDC-84A7-085DDF0702EC}"/>
                </a:ext>
              </a:extLst>
            </p:cNvPr>
            <p:cNvSpPr/>
            <p:nvPr/>
          </p:nvSpPr>
          <p:spPr>
            <a:xfrm>
              <a:off x="17513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11DA8D5D-DD40-7080-D807-970E4E78ABF2}"/>
                </a:ext>
              </a:extLst>
            </p:cNvPr>
            <p:cNvSpPr/>
            <p:nvPr/>
          </p:nvSpPr>
          <p:spPr>
            <a:xfrm>
              <a:off x="212725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67CF3B77-E298-8DFB-33F8-A583E462988D}"/>
              </a:ext>
            </a:extLst>
          </p:cNvPr>
          <p:cNvGrpSpPr/>
          <p:nvPr/>
        </p:nvGrpSpPr>
        <p:grpSpPr>
          <a:xfrm>
            <a:off x="8068310" y="455867"/>
            <a:ext cx="2258060" cy="375920"/>
            <a:chOff x="7967980" y="4321811"/>
            <a:chExt cx="2258060" cy="375920"/>
          </a:xfrm>
        </p:grpSpPr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0D23C406-76C0-390D-86F4-6FC00FEDAE29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78EBB511-925E-554E-1530-23C1B195989D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34B9B11-A172-E07C-22A1-3DBDCC7D8F9E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9F976F19-7A4E-C439-D83F-DBFCCF0003C3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D8E74D3-9026-6407-E1E7-C224088AF2F8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1CFE60B-0C2F-9105-2565-A45EE9BE82CE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A163B08-768A-1458-3AAB-A0A2723C19BB}"/>
              </a:ext>
            </a:extLst>
          </p:cNvPr>
          <p:cNvSpPr/>
          <p:nvPr/>
        </p:nvSpPr>
        <p:spPr>
          <a:xfrm>
            <a:off x="1265237" y="1357616"/>
            <a:ext cx="375920" cy="3330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4D90E2-656E-EDC0-5AE6-BD5D7A50BCB5}"/>
              </a:ext>
            </a:extLst>
          </p:cNvPr>
          <p:cNvSpPr/>
          <p:nvPr/>
        </p:nvSpPr>
        <p:spPr>
          <a:xfrm>
            <a:off x="1824990" y="1336192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4069D2A-EECB-F300-5614-FF0A3F3F62DC}"/>
              </a:ext>
            </a:extLst>
          </p:cNvPr>
          <p:cNvSpPr/>
          <p:nvPr/>
        </p:nvSpPr>
        <p:spPr>
          <a:xfrm>
            <a:off x="1464310" y="4256373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3AA8A5D-A4D1-2479-63D4-F5657A55560C}"/>
              </a:ext>
            </a:extLst>
          </p:cNvPr>
          <p:cNvSpPr/>
          <p:nvPr/>
        </p:nvSpPr>
        <p:spPr>
          <a:xfrm>
            <a:off x="268605" y="3760978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DE99164-4E8C-5787-32D3-9B2F1FBFBFA0}"/>
              </a:ext>
            </a:extLst>
          </p:cNvPr>
          <p:cNvGrpSpPr/>
          <p:nvPr/>
        </p:nvGrpSpPr>
        <p:grpSpPr>
          <a:xfrm>
            <a:off x="412115" y="3964243"/>
            <a:ext cx="1130300" cy="375920"/>
            <a:chOff x="143510" y="2620011"/>
            <a:chExt cx="1130300" cy="37592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CF7B473-0DD6-523A-80D9-EC67FE8B2B29}"/>
                </a:ext>
              </a:extLst>
            </p:cNvPr>
            <p:cNvSpPr/>
            <p:nvPr/>
          </p:nvSpPr>
          <p:spPr>
            <a:xfrm>
              <a:off x="1435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F17DD44-8EB5-32CE-C280-EA34F7E38B26}"/>
                </a:ext>
              </a:extLst>
            </p:cNvPr>
            <p:cNvSpPr/>
            <p:nvPr/>
          </p:nvSpPr>
          <p:spPr>
            <a:xfrm>
              <a:off x="5194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EC7E234-490B-9F0C-7579-500444C3C9D0}"/>
                </a:ext>
              </a:extLst>
            </p:cNvPr>
            <p:cNvSpPr/>
            <p:nvPr/>
          </p:nvSpPr>
          <p:spPr>
            <a:xfrm>
              <a:off x="89789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B92355F-34E8-80C8-8043-6E63211FD44F}"/>
              </a:ext>
            </a:extLst>
          </p:cNvPr>
          <p:cNvGrpSpPr/>
          <p:nvPr/>
        </p:nvGrpSpPr>
        <p:grpSpPr>
          <a:xfrm>
            <a:off x="1631315" y="4451415"/>
            <a:ext cx="1127760" cy="375920"/>
            <a:chOff x="1375410" y="2620011"/>
            <a:chExt cx="1127760" cy="37592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C447B3C-C452-2730-7C2B-B0EB3D4EF2AC}"/>
                </a:ext>
              </a:extLst>
            </p:cNvPr>
            <p:cNvSpPr/>
            <p:nvPr/>
          </p:nvSpPr>
          <p:spPr>
            <a:xfrm>
              <a:off x="13754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5B8F0F-6723-8135-3E92-1877F01027B7}"/>
                </a:ext>
              </a:extLst>
            </p:cNvPr>
            <p:cNvSpPr/>
            <p:nvPr/>
          </p:nvSpPr>
          <p:spPr>
            <a:xfrm>
              <a:off x="17513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8C60581-8BFB-3330-767C-8C05F8A563D3}"/>
                </a:ext>
              </a:extLst>
            </p:cNvPr>
            <p:cNvSpPr/>
            <p:nvPr/>
          </p:nvSpPr>
          <p:spPr>
            <a:xfrm>
              <a:off x="212725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657D44D-8D8F-CA59-3758-C0D20105BAFF}"/>
              </a:ext>
            </a:extLst>
          </p:cNvPr>
          <p:cNvGrpSpPr/>
          <p:nvPr/>
        </p:nvGrpSpPr>
        <p:grpSpPr>
          <a:xfrm>
            <a:off x="225425" y="5807265"/>
            <a:ext cx="2258060" cy="375920"/>
            <a:chOff x="7967980" y="4321811"/>
            <a:chExt cx="2258060" cy="37592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DED7E4-A92B-13A1-8840-22F4666A5802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8AAC0D3-5CEF-313F-52CF-F9F7C334FB61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F1BE8B6-9223-1D12-F5D7-9C9CF93C56E2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3AF0281-D18A-F817-6C8C-98776D5DAF47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DC45A94-5106-6558-8162-8E7EBA732916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DCDD2CB-3B44-614F-F0F0-EA748249AD21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951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Map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701040"/>
            <a:ext cx="10515600" cy="6380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AddTask</a:t>
            </a:r>
            <a:r>
              <a:rPr lang="en-US" dirty="0"/>
              <a:t> extends </a:t>
            </a:r>
            <a:r>
              <a:rPr lang="en-US" dirty="0" err="1"/>
              <a:t>RecursiveAction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AddTask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int[] a, int[] b, int[] sum</a:t>
            </a:r>
            <a:r>
              <a:rPr lang="en-US" dirty="0"/>
              <a:t>, int l, int h) { … } </a:t>
            </a:r>
          </a:p>
          <a:p>
            <a:pPr marL="0" indent="0">
              <a:buNone/>
            </a:pPr>
            <a:r>
              <a:rPr lang="en-US" dirty="0"/>
              <a:t>	protected </a:t>
            </a:r>
            <a:r>
              <a:rPr lang="en-US" dirty="0">
                <a:solidFill>
                  <a:srgbClr val="FF0000"/>
                </a:solidFill>
              </a:rPr>
              <a:t>void</a:t>
            </a:r>
            <a:r>
              <a:rPr lang="en-US" dirty="0"/>
              <a:t> compute(){//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for(int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=lo;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 hi;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sum[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= a[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+ b[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];}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AddTask</a:t>
            </a:r>
            <a:r>
              <a:rPr lang="en-US" dirty="0"/>
              <a:t> left = new </a:t>
            </a:r>
            <a:r>
              <a:rPr lang="en-US" dirty="0" err="1"/>
              <a:t>AddTask</a:t>
            </a:r>
            <a:r>
              <a:rPr lang="en-US" dirty="0"/>
              <a:t>(</a:t>
            </a:r>
            <a:r>
              <a:rPr lang="en-US" dirty="0" err="1"/>
              <a:t>a,b,sum,lo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AddTask</a:t>
            </a:r>
            <a:r>
              <a:rPr lang="en-US" dirty="0"/>
              <a:t> right= new </a:t>
            </a:r>
            <a:r>
              <a:rPr lang="en-US" dirty="0" err="1"/>
              <a:t>AddTask</a:t>
            </a:r>
            <a:r>
              <a:rPr lang="en-US" dirty="0"/>
              <a:t>(</a:t>
            </a:r>
            <a:r>
              <a:rPr lang="en-US" dirty="0" err="1"/>
              <a:t>a,b,sum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// fork a thread and calls compute (conquer)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right.compute</a:t>
            </a:r>
            <a:r>
              <a:rPr lang="en-US" dirty="0"/>
              <a:t>(); //call compute directly (conquer)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left.join</a:t>
            </a:r>
            <a:r>
              <a:rPr lang="en-US" dirty="0"/>
              <a:t>(); // get result from left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return; </a:t>
            </a:r>
            <a:r>
              <a:rPr lang="en-US" dirty="0"/>
              <a:t>// 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670344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4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Map with </a:t>
            </a:r>
            <a:r>
              <a:rPr lang="en-US" sz="4000" dirty="0" err="1"/>
              <a:t>ForkJoin</a:t>
            </a:r>
            <a:r>
              <a:rPr lang="en-US" sz="4000" dirty="0"/>
              <a:t>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540" y="1442720"/>
            <a:ext cx="11424920" cy="638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static final </a:t>
            </a:r>
            <a:r>
              <a:rPr lang="en-US" dirty="0" err="1"/>
              <a:t>ForkJoinPool</a:t>
            </a:r>
            <a:r>
              <a:rPr lang="en-US" dirty="0"/>
              <a:t> POOL = new </a:t>
            </a:r>
            <a:r>
              <a:rPr lang="en-US" dirty="0" err="1"/>
              <a:t>ForkJoinPool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Int[] add(int[] a, int[] b){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ans</a:t>
            </a:r>
            <a:r>
              <a:rPr lang="en-US" dirty="0"/>
              <a:t> = new int[</a:t>
            </a:r>
            <a:r>
              <a:rPr lang="en-US" dirty="0" err="1"/>
              <a:t>a.length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AddTask</a:t>
            </a:r>
            <a:r>
              <a:rPr lang="en-US" dirty="0"/>
              <a:t> task = new </a:t>
            </a:r>
            <a:r>
              <a:rPr lang="en-US" dirty="0" err="1"/>
              <a:t>AddTask</a:t>
            </a:r>
            <a:r>
              <a:rPr lang="en-US" dirty="0"/>
              <a:t>(a, b, </a:t>
            </a:r>
            <a:r>
              <a:rPr lang="en-US" dirty="0" err="1"/>
              <a:t>ans</a:t>
            </a:r>
            <a:r>
              <a:rPr lang="en-US" dirty="0"/>
              <a:t>, 0, </a:t>
            </a:r>
            <a:r>
              <a:rPr lang="en-US" dirty="0" err="1"/>
              <a:t>a.length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POOL.invoke</a:t>
            </a:r>
            <a:r>
              <a:rPr lang="en-US" dirty="0"/>
              <a:t>(task);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ans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88304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01CB-5A1A-78EA-8C38-35EC5E893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and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3FE4-7AA0-B247-689E-FE713F6F3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“Workhorse” constructs in parallel programming</a:t>
            </a:r>
          </a:p>
          <a:p>
            <a:r>
              <a:rPr lang="en-US" dirty="0"/>
              <a:t>Many problems can be written in terms of maps and reductions</a:t>
            </a:r>
          </a:p>
          <a:p>
            <a:r>
              <a:rPr lang="en-US" dirty="0"/>
              <a:t>With practice, writing them will become second nature</a:t>
            </a:r>
          </a:p>
          <a:p>
            <a:pPr lvl="1"/>
            <a:r>
              <a:rPr lang="en-US" dirty="0"/>
              <a:t>Like how over time for loops and if statements have gotten easier</a:t>
            </a:r>
          </a:p>
        </p:txBody>
      </p:sp>
    </p:spTree>
    <p:extLst>
      <p:ext uri="{BB962C8B-B14F-4D97-AF65-F5344CB8AC3E}">
        <p14:creationId xmlns:p14="http://schemas.microsoft.com/office/powerpoint/2010/main" val="570643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03F8F-89D0-6080-A4B5-DE34715F6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44016" cy="1325563"/>
          </a:xfrm>
        </p:spPr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8048ADE-2F71-0A23-89C7-865F555C15A4}"/>
              </a:ext>
            </a:extLst>
          </p:cNvPr>
          <p:cNvGrpSpPr/>
          <p:nvPr/>
        </p:nvGrpSpPr>
        <p:grpSpPr>
          <a:xfrm>
            <a:off x="1422638" y="1761306"/>
            <a:ext cx="8941950" cy="2134741"/>
            <a:chOff x="1103784" y="1371600"/>
            <a:chExt cx="9404610" cy="22451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D32AF75-C0B8-ECDB-7796-761FB421B5A6}"/>
                </a:ext>
              </a:extLst>
            </p:cNvPr>
            <p:cNvSpPr/>
            <p:nvPr/>
          </p:nvSpPr>
          <p:spPr>
            <a:xfrm>
              <a:off x="5374640" y="1371600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0E54808-20CB-C87E-A48D-03188920DC75}"/>
                </a:ext>
              </a:extLst>
            </p:cNvPr>
            <p:cNvSpPr/>
            <p:nvPr/>
          </p:nvSpPr>
          <p:spPr>
            <a:xfrm>
              <a:off x="110378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FAF35D5-9942-C638-7574-B469491EC9B5}"/>
                </a:ext>
              </a:extLst>
            </p:cNvPr>
            <p:cNvSpPr/>
            <p:nvPr/>
          </p:nvSpPr>
          <p:spPr>
            <a:xfrm>
              <a:off x="403067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61D4B3D-EA61-0E26-7E69-F84FF382CF0C}"/>
                </a:ext>
              </a:extLst>
            </p:cNvPr>
            <p:cNvSpPr/>
            <p:nvPr/>
          </p:nvSpPr>
          <p:spPr>
            <a:xfrm>
              <a:off x="2584298" y="2242322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E79B595-9084-9AB8-41B6-C9ECB935B085}"/>
                </a:ext>
              </a:extLst>
            </p:cNvPr>
            <p:cNvSpPr/>
            <p:nvPr/>
          </p:nvSpPr>
          <p:spPr>
            <a:xfrm>
              <a:off x="7619387" y="1958118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8DCC3D5-D8C3-34AC-8E8A-3B892AC87DC9}"/>
                </a:ext>
              </a:extLst>
            </p:cNvPr>
            <p:cNvSpPr/>
            <p:nvPr/>
          </p:nvSpPr>
          <p:spPr>
            <a:xfrm>
              <a:off x="6288427" y="2985669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9AFA2F-241E-EE66-9793-1649423F6084}"/>
                </a:ext>
              </a:extLst>
            </p:cNvPr>
            <p:cNvSpPr/>
            <p:nvPr/>
          </p:nvSpPr>
          <p:spPr>
            <a:xfrm>
              <a:off x="923839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34D362-6282-DC44-5F34-FB39B65134E9}"/>
                </a:ext>
              </a:extLst>
            </p:cNvPr>
            <p:cNvCxnSpPr>
              <a:cxnSpLocks/>
              <a:stCxn id="5" idx="1"/>
              <a:endCxn id="8" idx="0"/>
            </p:cNvCxnSpPr>
            <p:nvPr/>
          </p:nvCxnSpPr>
          <p:spPr>
            <a:xfrm flipH="1">
              <a:off x="3219298" y="1664859"/>
              <a:ext cx="2155342" cy="57746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F3D099B-47B2-50D4-685E-9D21BD26D214}"/>
                </a:ext>
              </a:extLst>
            </p:cNvPr>
            <p:cNvCxnSpPr>
              <a:cxnSpLocks/>
              <a:stCxn id="5" idx="3"/>
              <a:endCxn id="9" idx="0"/>
            </p:cNvCxnSpPr>
            <p:nvPr/>
          </p:nvCxnSpPr>
          <p:spPr>
            <a:xfrm>
              <a:off x="6644640" y="1664859"/>
              <a:ext cx="1609746" cy="2932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B773CF8-8CE4-C660-C85F-4F83AADA80DE}"/>
                </a:ext>
              </a:extLst>
            </p:cNvPr>
            <p:cNvCxnSpPr>
              <a:cxnSpLocks/>
              <a:stCxn id="8" idx="3"/>
              <a:endCxn id="7" idx="0"/>
            </p:cNvCxnSpPr>
            <p:nvPr/>
          </p:nvCxnSpPr>
          <p:spPr>
            <a:xfrm>
              <a:off x="3854298" y="2535581"/>
              <a:ext cx="811377" cy="4946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ED5C5C1-208D-1FC0-F900-B4598114ADFF}"/>
                </a:ext>
              </a:extLst>
            </p:cNvPr>
            <p:cNvCxnSpPr>
              <a:cxnSpLocks/>
              <a:stCxn id="8" idx="1"/>
              <a:endCxn id="6" idx="0"/>
            </p:cNvCxnSpPr>
            <p:nvPr/>
          </p:nvCxnSpPr>
          <p:spPr>
            <a:xfrm flipH="1">
              <a:off x="1738784" y="2535581"/>
              <a:ext cx="845514" cy="4946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4C1782AA-CCF3-2784-D794-E1F1BCE0989F}"/>
                </a:ext>
              </a:extLst>
            </p:cNvPr>
            <p:cNvCxnSpPr>
              <a:cxnSpLocks/>
              <a:stCxn id="9" idx="1"/>
              <a:endCxn id="10" idx="0"/>
            </p:cNvCxnSpPr>
            <p:nvPr/>
          </p:nvCxnSpPr>
          <p:spPr>
            <a:xfrm flipH="1">
              <a:off x="6923427" y="2251377"/>
              <a:ext cx="695960" cy="73429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6487654-932E-77C7-23AF-4838B983FACC}"/>
                </a:ext>
              </a:extLst>
            </p:cNvPr>
            <p:cNvCxnSpPr>
              <a:cxnSpLocks/>
              <a:stCxn id="9" idx="3"/>
              <a:endCxn id="11" idx="0"/>
            </p:cNvCxnSpPr>
            <p:nvPr/>
          </p:nvCxnSpPr>
          <p:spPr>
            <a:xfrm>
              <a:off x="8889387" y="2251377"/>
              <a:ext cx="984007" cy="7788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7481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30188-9BE6-1DEF-47AB-AA65F663E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8EB59-22B6-6FB1-27A7-2F842AB2F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44016" cy="1325563"/>
          </a:xfrm>
        </p:spPr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F3F5C9C-DA52-BD42-DC41-09C156FD6FD1}"/>
              </a:ext>
            </a:extLst>
          </p:cNvPr>
          <p:cNvGrpSpPr/>
          <p:nvPr/>
        </p:nvGrpSpPr>
        <p:grpSpPr>
          <a:xfrm>
            <a:off x="1422638" y="1761306"/>
            <a:ext cx="8941950" cy="2134741"/>
            <a:chOff x="1103784" y="1371600"/>
            <a:chExt cx="9404610" cy="22451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5125E63-1AC8-C4A4-5DE1-46A04FFED832}"/>
                </a:ext>
              </a:extLst>
            </p:cNvPr>
            <p:cNvSpPr/>
            <p:nvPr/>
          </p:nvSpPr>
          <p:spPr>
            <a:xfrm>
              <a:off x="5374640" y="1371600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1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6EB9B5-3C12-2AE3-D770-7B0CF86E7D44}"/>
                </a:ext>
              </a:extLst>
            </p:cNvPr>
            <p:cNvSpPr/>
            <p:nvPr/>
          </p:nvSpPr>
          <p:spPr>
            <a:xfrm>
              <a:off x="110378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3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570E629-74CF-BE33-0F92-D2AF838EDB5F}"/>
                </a:ext>
              </a:extLst>
            </p:cNvPr>
            <p:cNvSpPr/>
            <p:nvPr/>
          </p:nvSpPr>
          <p:spPr>
            <a:xfrm>
              <a:off x="403067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2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652B84-491F-6027-B0B3-E3E86BC73BBE}"/>
                </a:ext>
              </a:extLst>
            </p:cNvPr>
            <p:cNvSpPr/>
            <p:nvPr/>
          </p:nvSpPr>
          <p:spPr>
            <a:xfrm>
              <a:off x="2584298" y="2242322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2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AB5FFF5-4F3D-A48B-A035-AB0BF43BDCE6}"/>
                </a:ext>
              </a:extLst>
            </p:cNvPr>
            <p:cNvSpPr/>
            <p:nvPr/>
          </p:nvSpPr>
          <p:spPr>
            <a:xfrm>
              <a:off x="7619387" y="1958118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8E114E-0148-4A86-18CE-1D946D06292A}"/>
                </a:ext>
              </a:extLst>
            </p:cNvPr>
            <p:cNvSpPr/>
            <p:nvPr/>
          </p:nvSpPr>
          <p:spPr>
            <a:xfrm>
              <a:off x="6288427" y="2985669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4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CF85705-A51C-4B60-E783-A271A075AC7A}"/>
                </a:ext>
              </a:extLst>
            </p:cNvPr>
            <p:cNvSpPr/>
            <p:nvPr/>
          </p:nvSpPr>
          <p:spPr>
            <a:xfrm>
              <a:off x="9238394" y="3030275"/>
              <a:ext cx="1270000" cy="5865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Thread: 1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88B86F41-1003-FC8A-AF7C-E8A4E633C2D3}"/>
                </a:ext>
              </a:extLst>
            </p:cNvPr>
            <p:cNvCxnSpPr>
              <a:cxnSpLocks/>
              <a:stCxn id="5" idx="1"/>
              <a:endCxn id="8" idx="0"/>
            </p:cNvCxnSpPr>
            <p:nvPr/>
          </p:nvCxnSpPr>
          <p:spPr>
            <a:xfrm flipH="1">
              <a:off x="3219298" y="1664859"/>
              <a:ext cx="2155342" cy="57746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51AC9A8-D38B-3C65-B7E5-6E43D48CFDA2}"/>
                </a:ext>
              </a:extLst>
            </p:cNvPr>
            <p:cNvCxnSpPr>
              <a:cxnSpLocks/>
              <a:stCxn id="5" idx="3"/>
              <a:endCxn id="9" idx="0"/>
            </p:cNvCxnSpPr>
            <p:nvPr/>
          </p:nvCxnSpPr>
          <p:spPr>
            <a:xfrm>
              <a:off x="6644640" y="1664859"/>
              <a:ext cx="1609746" cy="2932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4468E919-FD96-8B80-74B9-0BBB9882515E}"/>
                </a:ext>
              </a:extLst>
            </p:cNvPr>
            <p:cNvCxnSpPr>
              <a:cxnSpLocks/>
              <a:stCxn id="8" idx="3"/>
              <a:endCxn id="7" idx="0"/>
            </p:cNvCxnSpPr>
            <p:nvPr/>
          </p:nvCxnSpPr>
          <p:spPr>
            <a:xfrm>
              <a:off x="3854298" y="2535581"/>
              <a:ext cx="811377" cy="4946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324D1CC-CA1E-BB77-2AFD-B8E906491D40}"/>
                </a:ext>
              </a:extLst>
            </p:cNvPr>
            <p:cNvCxnSpPr>
              <a:cxnSpLocks/>
              <a:stCxn id="8" idx="1"/>
              <a:endCxn id="6" idx="0"/>
            </p:cNvCxnSpPr>
            <p:nvPr/>
          </p:nvCxnSpPr>
          <p:spPr>
            <a:xfrm flipH="1">
              <a:off x="1738784" y="2535581"/>
              <a:ext cx="845514" cy="4946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8EC306E-C92D-6FC0-CAE8-FBA886CA2A82}"/>
                </a:ext>
              </a:extLst>
            </p:cNvPr>
            <p:cNvCxnSpPr>
              <a:cxnSpLocks/>
              <a:stCxn id="9" idx="1"/>
              <a:endCxn id="10" idx="0"/>
            </p:cNvCxnSpPr>
            <p:nvPr/>
          </p:nvCxnSpPr>
          <p:spPr>
            <a:xfrm flipH="1">
              <a:off x="6923427" y="2251377"/>
              <a:ext cx="695960" cy="73429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1025978D-0F77-6CD2-70B2-684EF7B24D14}"/>
                </a:ext>
              </a:extLst>
            </p:cNvPr>
            <p:cNvCxnSpPr>
              <a:cxnSpLocks/>
              <a:stCxn id="9" idx="3"/>
              <a:endCxn id="11" idx="0"/>
            </p:cNvCxnSpPr>
            <p:nvPr/>
          </p:nvCxnSpPr>
          <p:spPr>
            <a:xfrm>
              <a:off x="8889387" y="2251377"/>
              <a:ext cx="984007" cy="7788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5D15E20-CDEB-EB04-4E59-FA3F3E3F1A55}"/>
              </a:ext>
            </a:extLst>
          </p:cNvPr>
          <p:cNvSpPr txBox="1"/>
          <p:nvPr/>
        </p:nvSpPr>
        <p:spPr>
          <a:xfrm>
            <a:off x="7008212" y="1739970"/>
            <a:ext cx="121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.compute()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2073C2-A117-A436-1528-531CD8B1EFF9}"/>
              </a:ext>
            </a:extLst>
          </p:cNvPr>
          <p:cNvSpPr txBox="1"/>
          <p:nvPr/>
        </p:nvSpPr>
        <p:spPr>
          <a:xfrm>
            <a:off x="9293027" y="2644969"/>
            <a:ext cx="121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.compute()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4F2B9E-A691-A70D-8E99-305092114154}"/>
              </a:ext>
            </a:extLst>
          </p:cNvPr>
          <p:cNvSpPr txBox="1"/>
          <p:nvPr/>
        </p:nvSpPr>
        <p:spPr>
          <a:xfrm>
            <a:off x="4327704" y="2762221"/>
            <a:ext cx="121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.compute()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F02BF4-9A50-7F85-44B3-243E771DDBB4}"/>
              </a:ext>
            </a:extLst>
          </p:cNvPr>
          <p:cNvSpPr txBox="1"/>
          <p:nvPr/>
        </p:nvSpPr>
        <p:spPr>
          <a:xfrm>
            <a:off x="3935535" y="1810222"/>
            <a:ext cx="75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.fork()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83D5A7-B4AB-488E-A151-005F4011CF19}"/>
              </a:ext>
            </a:extLst>
          </p:cNvPr>
          <p:cNvSpPr txBox="1"/>
          <p:nvPr/>
        </p:nvSpPr>
        <p:spPr>
          <a:xfrm>
            <a:off x="1948325" y="2644969"/>
            <a:ext cx="75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.fork()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D0C87A-FB99-04BA-537C-D0F2D4EABC1A}"/>
              </a:ext>
            </a:extLst>
          </p:cNvPr>
          <p:cNvSpPr txBox="1"/>
          <p:nvPr/>
        </p:nvSpPr>
        <p:spPr>
          <a:xfrm>
            <a:off x="6632820" y="2619138"/>
            <a:ext cx="75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.fork()</a:t>
            </a:r>
          </a:p>
        </p:txBody>
      </p:sp>
    </p:spTree>
    <p:extLst>
      <p:ext uri="{BB962C8B-B14F-4D97-AF65-F5344CB8AC3E}">
        <p14:creationId xmlns:p14="http://schemas.microsoft.com/office/powerpoint/2010/main" val="34567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6EC53-069A-041A-3F77-B9565F45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Map/Reduction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49420-086E-77E7-B247-F9A98B0B5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32477" cy="4351338"/>
          </a:xfrm>
        </p:spPr>
        <p:txBody>
          <a:bodyPr>
            <a:normAutofit/>
          </a:bodyPr>
          <a:lstStyle/>
          <a:p>
            <a:r>
              <a:rPr lang="en-US" b="1" dirty="0"/>
              <a:t>Task: </a:t>
            </a:r>
            <a:r>
              <a:rPr lang="en-US" dirty="0"/>
              <a:t>Multiply together the lengths of all the odd-length strings in array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Apply </a:t>
            </a:r>
            <a:r>
              <a:rPr lang="en-US" u="sng" dirty="0"/>
              <a:t>map</a:t>
            </a:r>
            <a:r>
              <a:rPr lang="en-US" dirty="0"/>
              <a:t> to convert the array of strings into an array of their lengths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Then do a map on that array so each value maps to 1 if it’s even and itself if it’s odd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Then do a reduction to multiply together that final result</a:t>
            </a:r>
          </a:p>
          <a:p>
            <a:pPr lvl="1"/>
            <a:endParaRPr lang="en-US" dirty="0"/>
          </a:p>
          <a:p>
            <a:r>
              <a:rPr lang="en-US" dirty="0"/>
              <a:t>Note: You could do this in a single </a:t>
            </a:r>
            <a:r>
              <a:rPr lang="en-US" dirty="0" err="1"/>
              <a:t>ForkJoin</a:t>
            </a:r>
            <a:r>
              <a:rPr lang="en-US" dirty="0"/>
              <a:t> </a:t>
            </a:r>
            <a:r>
              <a:rPr lang="en-US" dirty="0" err="1"/>
              <a:t>RecursiveTask</a:t>
            </a:r>
            <a:endParaRPr lang="en-US" dirty="0"/>
          </a:p>
          <a:p>
            <a:pPr lvl="1"/>
            <a:r>
              <a:rPr lang="en-US" dirty="0"/>
              <a:t> but “deconstructing” useful since some languages designed specifically for parallelism have Map/Reduce built in.</a:t>
            </a:r>
          </a:p>
          <a:p>
            <a:pPr lvl="1"/>
            <a:r>
              <a:rPr lang="en-US" dirty="0"/>
              <a:t>Map and Reduce are two from </a:t>
            </a:r>
            <a:r>
              <a:rPr lang="en-US" b="1" dirty="0"/>
              <a:t>a trio, with Pack/Filter </a:t>
            </a:r>
            <a:r>
              <a:rPr lang="en-US" dirty="0"/>
              <a:t>being the third</a:t>
            </a:r>
          </a:p>
        </p:txBody>
      </p:sp>
    </p:spTree>
    <p:extLst>
      <p:ext uri="{BB962C8B-B14F-4D97-AF65-F5344CB8AC3E}">
        <p14:creationId xmlns:p14="http://schemas.microsoft.com/office/powerpoint/2010/main" val="97775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D9DF2-4E51-D9D2-9798-C69191332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D479D-C506-6CBC-7BEB-9F4DC0AE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Data Structures are “Suitable” for Parallelism?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6AD97-59A7-6C24-B965-1A4568AF1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data structure, can we write a parallel algorithm to sum all of its values that’s </a:t>
            </a:r>
            <a:r>
              <a:rPr lang="en-US" i="1" dirty="0"/>
              <a:t>more efficient</a:t>
            </a:r>
            <a:r>
              <a:rPr lang="en-US" dirty="0"/>
              <a:t> than a sequential one?</a:t>
            </a:r>
          </a:p>
          <a:p>
            <a:pPr lvl="1"/>
            <a:r>
              <a:rPr lang="en-US" dirty="0"/>
              <a:t>Array</a:t>
            </a:r>
          </a:p>
          <a:p>
            <a:pPr lvl="1"/>
            <a:r>
              <a:rPr lang="en-US" dirty="0"/>
              <a:t>Linked List</a:t>
            </a:r>
          </a:p>
          <a:p>
            <a:pPr lvl="1"/>
            <a:r>
              <a:rPr lang="en-US" dirty="0"/>
              <a:t>Binary Tree</a:t>
            </a:r>
          </a:p>
        </p:txBody>
      </p:sp>
    </p:spTree>
    <p:extLst>
      <p:ext uri="{BB962C8B-B14F-4D97-AF65-F5344CB8AC3E}">
        <p14:creationId xmlns:p14="http://schemas.microsoft.com/office/powerpoint/2010/main" val="3553745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195A-95E5-E229-C661-4192C1FD1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Pack/Filter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365FE-88D8-8A18-83A1-AE967A23F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array of values and a Boolean function, return a new array which contains only elements that were “true”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FCBA16-38E0-BE10-1363-5250A2A8F51F}"/>
              </a:ext>
            </a:extLst>
          </p:cNvPr>
          <p:cNvGrpSpPr/>
          <p:nvPr/>
        </p:nvGrpSpPr>
        <p:grpSpPr>
          <a:xfrm>
            <a:off x="296545" y="3071421"/>
            <a:ext cx="4295776" cy="715157"/>
            <a:chOff x="7967980" y="4321811"/>
            <a:chExt cx="2258060" cy="37592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05866A6-E78A-C7C1-222C-26AD9F12037C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1C76A77-0208-4B8E-5C97-C4EE148020B2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525819F-DD5C-0C7D-88FC-D54DF18EB3E5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55B426A-6646-59F0-2765-CD9D0801BD9A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BDCCD04-4D70-D2B4-C8B4-DBB50072BEFD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1972EE8-AA5B-0B6B-E82C-DE469082A736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839C693-0E44-ED6A-DA95-E4402CE83A5F}"/>
              </a:ext>
            </a:extLst>
          </p:cNvPr>
          <p:cNvGrpSpPr/>
          <p:nvPr/>
        </p:nvGrpSpPr>
        <p:grpSpPr>
          <a:xfrm>
            <a:off x="7231525" y="3040696"/>
            <a:ext cx="2150304" cy="715157"/>
            <a:chOff x="7967980" y="4321811"/>
            <a:chExt cx="1130300" cy="37592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71FBED0-7A48-F4F3-C352-128D0DD889BB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6BCE71F-3E67-ABF8-EE58-9E426E3E53FD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028B4C2-CC16-63DB-126B-660A5A606DC6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5BF7C86-07C2-1DED-ADCF-F9AB859CBECE}"/>
                  </a:ext>
                </a:extLst>
              </p:cNvPr>
              <p:cNvSpPr txBox="1"/>
              <p:nvPr/>
            </p:nvSpPr>
            <p:spPr>
              <a:xfrm>
                <a:off x="177800" y="4104640"/>
                <a:ext cx="20054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5BF7C86-07C2-1DED-ADCF-F9AB859CB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4104640"/>
                <a:ext cx="2005485" cy="461665"/>
              </a:xfrm>
              <a:prstGeom prst="rect">
                <a:avLst/>
              </a:prstGeom>
              <a:blipFill>
                <a:blip r:embed="rId2"/>
                <a:stretch>
                  <a:fillRect l="-304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row: Right 25">
            <a:extLst>
              <a:ext uri="{FF2B5EF4-FFF2-40B4-BE49-F238E27FC236}">
                <a16:creationId xmlns:a16="http://schemas.microsoft.com/office/drawing/2014/main" id="{820FA9ED-5E25-DE65-7403-2DBD2CE61FE7}"/>
              </a:ext>
            </a:extLst>
          </p:cNvPr>
          <p:cNvSpPr/>
          <p:nvPr/>
        </p:nvSpPr>
        <p:spPr>
          <a:xfrm>
            <a:off x="5293360" y="3040696"/>
            <a:ext cx="1310640" cy="7151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A04E4B-DDF7-A37F-0478-1096B4C6D4E2}"/>
              </a:ext>
            </a:extLst>
          </p:cNvPr>
          <p:cNvSpPr txBox="1"/>
          <p:nvPr/>
        </p:nvSpPr>
        <p:spPr>
          <a:xfrm>
            <a:off x="1622498" y="4701242"/>
            <a:ext cx="8947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Question</a:t>
            </a:r>
            <a:r>
              <a:rPr lang="en-US" sz="3200" dirty="0"/>
              <a:t>: Can we Pack/Filter in parallel?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489EAF-C12E-6ED6-CDCB-DB761D2A52CC}"/>
              </a:ext>
            </a:extLst>
          </p:cNvPr>
          <p:cNvSpPr txBox="1"/>
          <p:nvPr/>
        </p:nvSpPr>
        <p:spPr>
          <a:xfrm>
            <a:off x="1726859" y="5511694"/>
            <a:ext cx="8947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Answer</a:t>
            </a:r>
            <a:r>
              <a:rPr lang="en-US" sz="2800" dirty="0"/>
              <a:t>: </a:t>
            </a:r>
            <a:r>
              <a:rPr lang="en-US" sz="2800" dirty="0">
                <a:solidFill>
                  <a:schemeClr val="accent6"/>
                </a:solidFill>
              </a:rPr>
              <a:t>yes</a:t>
            </a:r>
            <a:r>
              <a:rPr lang="en-US" sz="2800" dirty="0"/>
              <a:t>, with help of parallel </a:t>
            </a:r>
            <a:r>
              <a:rPr lang="en-US" sz="2800" b="1" dirty="0"/>
              <a:t>Prefix Sum</a:t>
            </a:r>
          </a:p>
        </p:txBody>
      </p:sp>
    </p:spTree>
    <p:extLst>
      <p:ext uri="{BB962C8B-B14F-4D97-AF65-F5344CB8AC3E}">
        <p14:creationId xmlns:p14="http://schemas.microsoft.com/office/powerpoint/2010/main" val="192405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D0A1F0-08D2-085C-758E-8902F87D03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15132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Suppose we had a way to compute </a:t>
                </a:r>
                <a:r>
                  <a:rPr lang="en-US" b="1" dirty="0"/>
                  <a:t>Prefix sum</a:t>
                </a:r>
                <a:r>
                  <a:rPr lang="en-US" dirty="0"/>
                  <a:t> in parallel</a:t>
                </a:r>
              </a:p>
              <a:p>
                <a:pPr lvl="1"/>
                <a:r>
                  <a:rPr lang="en-US" dirty="0"/>
                  <a:t>Given an array, compute a new array where each index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the sum of all values up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D0A1F0-08D2-085C-758E-8902F87D03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15132"/>
                <a:ext cx="10515600" cy="1325563"/>
              </a:xfrm>
              <a:blipFill>
                <a:blip r:embed="rId2"/>
                <a:stretch>
                  <a:fillRect l="-1086" t="-7547"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612CC0E1-DD91-B530-5F18-588A44A2C7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32441"/>
            <a:ext cx="10515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Question</a:t>
            </a:r>
            <a:r>
              <a:rPr lang="en-US" sz="3600" dirty="0"/>
              <a:t>: Can we Pack/Filter in parallel?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DE5B75B-8D7F-9112-D10B-72AFAAB2BF23}"/>
              </a:ext>
            </a:extLst>
          </p:cNvPr>
          <p:cNvGrpSpPr/>
          <p:nvPr/>
        </p:nvGrpSpPr>
        <p:grpSpPr>
          <a:xfrm>
            <a:off x="296545" y="3071421"/>
            <a:ext cx="4295776" cy="715157"/>
            <a:chOff x="7967980" y="4321811"/>
            <a:chExt cx="2258060" cy="37592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41ED5C6-B688-72DA-3E4D-6D20AE7C7133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7DF49D1-DA2C-EEDC-4F86-81861D407961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37DEE1-051A-8E1A-6FB0-C9FFF6E7EAB8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209FAFE-1AF6-C98E-E501-7F2E178D229D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1B49297-2FB9-60E3-221F-65395E0297C5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4683550-6C30-7E36-3767-0E2636C14F94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12" name="Arrow: Right 10">
            <a:extLst>
              <a:ext uri="{FF2B5EF4-FFF2-40B4-BE49-F238E27FC236}">
                <a16:creationId xmlns:a16="http://schemas.microsoft.com/office/drawing/2014/main" id="{7C1E3903-FB34-94D1-71CE-135A6DD42A16}"/>
              </a:ext>
            </a:extLst>
          </p:cNvPr>
          <p:cNvSpPr/>
          <p:nvPr/>
        </p:nvSpPr>
        <p:spPr>
          <a:xfrm>
            <a:off x="5293360" y="3040696"/>
            <a:ext cx="1310640" cy="7151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1121B2F-4C81-6CCE-2DC5-99B3EF73404A}"/>
              </a:ext>
            </a:extLst>
          </p:cNvPr>
          <p:cNvGrpSpPr/>
          <p:nvPr/>
        </p:nvGrpSpPr>
        <p:grpSpPr>
          <a:xfrm>
            <a:off x="7302623" y="3040695"/>
            <a:ext cx="4295776" cy="715157"/>
            <a:chOff x="7967980" y="4321811"/>
            <a:chExt cx="2258060" cy="37592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EAC760-31F4-A3C2-4837-C75799F9F77B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FE2E08A-23BB-9AAA-3626-657D47F3F035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26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21DB56-C73E-8CD2-D2BC-9429C6C54BE7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30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08EF045-23CC-01EC-314B-FF6386E970C0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48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43ED174-0AFE-F3C6-9DEA-0E658662ABAB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56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BB565A-D7AA-8B92-0D7F-8F565A8B973B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58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83228A3-4013-0EED-22C5-66736243306A}"/>
              </a:ext>
            </a:extLst>
          </p:cNvPr>
          <p:cNvGrpSpPr/>
          <p:nvPr/>
        </p:nvGrpSpPr>
        <p:grpSpPr>
          <a:xfrm>
            <a:off x="4956878" y="4082571"/>
            <a:ext cx="3456329" cy="460021"/>
            <a:chOff x="7967980" y="4321811"/>
            <a:chExt cx="2258060" cy="37592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A268B7E-B647-5209-FF4C-6DE324307BC9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5FB1912-56B2-7F17-A1E3-B62EE3F406B8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5CB7A9-5F10-CBA9-A8C6-E10A8295AF5D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F24459D-DCEB-F34B-869A-4B9795A05029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40478A-BCAE-E1A5-AAED-B46268FC560A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C926AC1-9A49-095B-B072-C5FE903AADF1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282772CB-D888-388B-30DF-D87E3813A7B3}"/>
              </a:ext>
            </a:extLst>
          </p:cNvPr>
          <p:cNvSpPr txBox="1"/>
          <p:nvPr/>
        </p:nvSpPr>
        <p:spPr>
          <a:xfrm>
            <a:off x="435029" y="4053876"/>
            <a:ext cx="4157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Computing filter f(x) &gt; 9</a:t>
            </a:r>
          </a:p>
        </p:txBody>
      </p:sp>
      <p:sp>
        <p:nvSpPr>
          <p:cNvPr id="38" name="Arrow: Right 10">
            <a:extLst>
              <a:ext uri="{FF2B5EF4-FFF2-40B4-BE49-F238E27FC236}">
                <a16:creationId xmlns:a16="http://schemas.microsoft.com/office/drawing/2014/main" id="{B3CDD420-D9BF-D9AA-0D45-362801B549F0}"/>
              </a:ext>
            </a:extLst>
          </p:cNvPr>
          <p:cNvSpPr/>
          <p:nvPr/>
        </p:nvSpPr>
        <p:spPr>
          <a:xfrm>
            <a:off x="911183" y="4829883"/>
            <a:ext cx="1178087" cy="3705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0CF35DF-1042-5AF0-45A1-A1BE292E287F}"/>
              </a:ext>
            </a:extLst>
          </p:cNvPr>
          <p:cNvGrpSpPr/>
          <p:nvPr/>
        </p:nvGrpSpPr>
        <p:grpSpPr>
          <a:xfrm>
            <a:off x="2379944" y="4785167"/>
            <a:ext cx="3456329" cy="460021"/>
            <a:chOff x="7967980" y="4321811"/>
            <a:chExt cx="2258060" cy="37592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974D7A8-9AB6-34DE-F2D1-A83DE98FA37D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91FEE46-4BCB-7403-35DE-6E0AC198B5BC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96ECAE-6BE6-2CE3-C613-AAB14CDF2FBC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C69280A-B7B1-79F6-907C-6AD78B17AD41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E374150-DEC2-DE92-F50F-B77534D6F49B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8D9DCB0-C628-D904-F101-0B96A9D8609F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BF79D37-8D00-EB4B-1C7A-910931C1FCDE}"/>
              </a:ext>
            </a:extLst>
          </p:cNvPr>
          <p:cNvGrpSpPr/>
          <p:nvPr/>
        </p:nvGrpSpPr>
        <p:grpSpPr>
          <a:xfrm>
            <a:off x="2381887" y="5730337"/>
            <a:ext cx="3456329" cy="460021"/>
            <a:chOff x="7967980" y="4321811"/>
            <a:chExt cx="2258060" cy="37592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322005A-F1A2-368C-10C8-529665CAA675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5FBFCEE-FAE8-F197-38FE-BDBE8922E519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39413D0-F301-E1FB-7EFF-C22C7488805E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7251265-5336-581D-1DA9-64C13C4241DF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A1B95E9-6B4B-E6D4-5AFB-BB690E553888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49AB07-86C5-73C6-3C02-58672715EA29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sp>
        <p:nvSpPr>
          <p:cNvPr id="53" name="Arrow: Right 10">
            <a:extLst>
              <a:ext uri="{FF2B5EF4-FFF2-40B4-BE49-F238E27FC236}">
                <a16:creationId xmlns:a16="http://schemas.microsoft.com/office/drawing/2014/main" id="{3FAA7C49-88B6-F86E-D318-B76773E709BC}"/>
              </a:ext>
            </a:extLst>
          </p:cNvPr>
          <p:cNvSpPr/>
          <p:nvPr/>
        </p:nvSpPr>
        <p:spPr>
          <a:xfrm>
            <a:off x="911183" y="5775053"/>
            <a:ext cx="1178087" cy="3705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113786B-692B-D045-ADF6-2F5BE167DA7D}"/>
              </a:ext>
            </a:extLst>
          </p:cNvPr>
          <p:cNvSpPr txBox="1"/>
          <p:nvPr/>
        </p:nvSpPr>
        <p:spPr>
          <a:xfrm>
            <a:off x="477349" y="5165295"/>
            <a:ext cx="2045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Map: f(x) = 1 if x &gt; 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455FE7D-1420-096D-C61D-14F81EB1E000}"/>
              </a:ext>
            </a:extLst>
          </p:cNvPr>
          <p:cNvSpPr txBox="1"/>
          <p:nvPr/>
        </p:nvSpPr>
        <p:spPr>
          <a:xfrm>
            <a:off x="748885" y="6201404"/>
            <a:ext cx="1240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Prefix sum!</a:t>
            </a:r>
          </a:p>
        </p:txBody>
      </p:sp>
      <p:sp>
        <p:nvSpPr>
          <p:cNvPr id="57" name="Arrow: Right 10">
            <a:extLst>
              <a:ext uri="{FF2B5EF4-FFF2-40B4-BE49-F238E27FC236}">
                <a16:creationId xmlns:a16="http://schemas.microsoft.com/office/drawing/2014/main" id="{611E5544-8B87-312A-DC84-67317DE516F1}"/>
              </a:ext>
            </a:extLst>
          </p:cNvPr>
          <p:cNvSpPr/>
          <p:nvPr/>
        </p:nvSpPr>
        <p:spPr>
          <a:xfrm>
            <a:off x="6096000" y="5756631"/>
            <a:ext cx="1178087" cy="3705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7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38" grpId="0" animBg="1"/>
      <p:bldP spid="53" grpId="0" animBg="1"/>
      <p:bldP spid="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FB90C-5B78-FBB0-F68B-640018DA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3686234-DCCF-3EE5-9BA3-1351739C61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an array, compute a new array where each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the sum of all values up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3686234-DCCF-3EE5-9BA3-1351739C61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956AA1BC-DC7C-5EED-936F-FD05EC77214E}"/>
              </a:ext>
            </a:extLst>
          </p:cNvPr>
          <p:cNvGrpSpPr/>
          <p:nvPr/>
        </p:nvGrpSpPr>
        <p:grpSpPr>
          <a:xfrm>
            <a:off x="296545" y="3071421"/>
            <a:ext cx="4295776" cy="715157"/>
            <a:chOff x="7967980" y="4321811"/>
            <a:chExt cx="2258060" cy="37592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B5CEEC8-FB6A-B553-0EAB-A406C52617A6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33A570-67B4-D493-789B-EA40FAA02225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F24E0B2-5251-0822-AD24-0245AE9E50E2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C36273-352C-859E-91F9-3295B7F8B1B1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754A8D-DF2F-F619-2505-3F52FB143706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D7C484A-516D-C39C-F64C-A7CE3A1BFC8A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55BC1E7-EB2C-C665-EEA6-C3A9066E99A2}"/>
              </a:ext>
            </a:extLst>
          </p:cNvPr>
          <p:cNvSpPr/>
          <p:nvPr/>
        </p:nvSpPr>
        <p:spPr>
          <a:xfrm>
            <a:off x="5293360" y="3040696"/>
            <a:ext cx="1310640" cy="7151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593B46-2401-18BE-0581-5D713B25851D}"/>
              </a:ext>
            </a:extLst>
          </p:cNvPr>
          <p:cNvGrpSpPr/>
          <p:nvPr/>
        </p:nvGrpSpPr>
        <p:grpSpPr>
          <a:xfrm>
            <a:off x="7302623" y="3040695"/>
            <a:ext cx="4295776" cy="715157"/>
            <a:chOff x="7967980" y="4321811"/>
            <a:chExt cx="2258060" cy="37592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AC3A979-CDB6-EBDD-02B4-1BE7E3D0C204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DB33D98-7B19-C169-52B6-A0456E19BA7F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26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36A93CC-7CE7-650D-4541-2767835B0150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30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D1E1A1-DB1C-EB68-1E2B-BF47AF1FB6A8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48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2E75A40-9521-F7F6-5A7A-421D9B78A7E9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56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AF49314-8C4F-6C71-D6D2-A02553C36B24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58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1AB606C-ECAE-2DE7-1844-D5F0FFD3C45A}"/>
              </a:ext>
            </a:extLst>
          </p:cNvPr>
          <p:cNvSpPr txBox="1"/>
          <p:nvPr/>
        </p:nvSpPr>
        <p:spPr>
          <a:xfrm>
            <a:off x="2162918" y="4770764"/>
            <a:ext cx="7290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Later:</a:t>
            </a:r>
            <a:r>
              <a:rPr lang="en-US" sz="2800" dirty="0"/>
              <a:t> will be useful for parallel packing/filtering!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2420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FB90C-5B78-FBB0-F68B-640018DA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Prefix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86234-DCCF-3EE5-9BA3-1351739C6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 will have two major parallel steps</a:t>
            </a:r>
          </a:p>
          <a:p>
            <a:pPr lvl="1"/>
            <a:r>
              <a:rPr lang="en-US" dirty="0"/>
              <a:t>Called a “two pass” parallel algorithm</a:t>
            </a:r>
          </a:p>
          <a:p>
            <a:r>
              <a:rPr lang="en-US" dirty="0"/>
              <a:t>First step:</a:t>
            </a:r>
          </a:p>
          <a:p>
            <a:pPr lvl="1"/>
            <a:r>
              <a:rPr lang="en-US" dirty="0"/>
              <a:t>Create a tree data structure</a:t>
            </a:r>
          </a:p>
          <a:p>
            <a:r>
              <a:rPr lang="en-US" dirty="0"/>
              <a:t>Second Step:</a:t>
            </a:r>
          </a:p>
          <a:p>
            <a:pPr lvl="1"/>
            <a:r>
              <a:rPr lang="en-US" dirty="0"/>
              <a:t>Use the tree to fill in the output array</a:t>
            </a: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ED9F302-67DD-E090-06BF-03B487049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325" y="681037"/>
            <a:ext cx="15144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D4751D5-68FF-8E1E-BFAA-2E771DEC9741}"/>
              </a:ext>
            </a:extLst>
          </p:cNvPr>
          <p:cNvSpPr txBox="1"/>
          <p:nvPr/>
        </p:nvSpPr>
        <p:spPr>
          <a:xfrm>
            <a:off x="9570383" y="2578783"/>
            <a:ext cx="2052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Richard Ladner</a:t>
            </a:r>
          </a:p>
          <a:p>
            <a:pPr algn="ctr"/>
            <a:r>
              <a:rPr lang="en-US" dirty="0"/>
              <a:t>Allen School Faculty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7A10C2-8AAF-3399-83D4-F7F9E0CF9706}"/>
              </a:ext>
            </a:extLst>
          </p:cNvPr>
          <p:cNvSpPr/>
          <p:nvPr/>
        </p:nvSpPr>
        <p:spPr>
          <a:xfrm>
            <a:off x="4138460" y="4850378"/>
            <a:ext cx="1327620" cy="12075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range: [</a:t>
            </a:r>
            <a:r>
              <a:rPr lang="en-US" sz="1600" dirty="0" err="1">
                <a:solidFill>
                  <a:schemeClr val="tx1"/>
                </a:solidFill>
              </a:rPr>
              <a:t>lo,hi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sum: 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leftSum</a:t>
            </a:r>
            <a:r>
              <a:rPr lang="en-US" sz="16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53214-8962-E48B-8442-CC126444F1E4}"/>
              </a:ext>
            </a:extLst>
          </p:cNvPr>
          <p:cNvSpPr txBox="1"/>
          <p:nvPr/>
        </p:nvSpPr>
        <p:spPr>
          <a:xfrm>
            <a:off x="6918960" y="4632960"/>
            <a:ext cx="511704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“subproblem” this node represents</a:t>
            </a:r>
          </a:p>
          <a:p>
            <a:r>
              <a:rPr lang="en-US" dirty="0">
                <a:solidFill>
                  <a:srgbClr val="FF0000"/>
                </a:solidFill>
              </a:rPr>
              <a:t>	lower bound is inclusive, upper is exclusive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7D1DC3C-8862-FC10-BD78-BAE81CD3E144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5364480" y="4956126"/>
            <a:ext cx="1554480" cy="1763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C1F389B-1802-B32A-C4A9-20A918735BE6}"/>
              </a:ext>
            </a:extLst>
          </p:cNvPr>
          <p:cNvSpPr txBox="1"/>
          <p:nvPr/>
        </p:nvSpPr>
        <p:spPr>
          <a:xfrm>
            <a:off x="7597229" y="5385039"/>
            <a:ext cx="331969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sum of all values in the range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F3F9B19-693D-FEBB-4A40-FF1D6CD23FB2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4693920" y="5455593"/>
            <a:ext cx="2903309" cy="1141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7B1C5DB-3CB6-583A-FA04-15D7A44E492F}"/>
              </a:ext>
            </a:extLst>
          </p:cNvPr>
          <p:cNvSpPr txBox="1"/>
          <p:nvPr/>
        </p:nvSpPr>
        <p:spPr>
          <a:xfrm>
            <a:off x="7119709" y="6062851"/>
            <a:ext cx="432047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sum of all values to the left of the range</a:t>
            </a:r>
          </a:p>
          <a:p>
            <a:r>
              <a:rPr lang="en-US" dirty="0">
                <a:solidFill>
                  <a:srgbClr val="FF0000"/>
                </a:solidFill>
              </a:rPr>
              <a:t>	i.e. in the range [0, lo)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5D6D7DC-942B-A6E4-F5ED-0AF381B6CFF4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5055826" y="5737642"/>
            <a:ext cx="2063883" cy="6483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763C940-33D4-058E-D73F-9F2637BB2C3B}"/>
              </a:ext>
            </a:extLst>
          </p:cNvPr>
          <p:cNvSpPr txBox="1"/>
          <p:nvPr/>
        </p:nvSpPr>
        <p:spPr>
          <a:xfrm>
            <a:off x="2042791" y="5158998"/>
            <a:ext cx="1779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</a:rPr>
              <a:t>Tree Node:</a:t>
            </a:r>
          </a:p>
        </p:txBody>
      </p:sp>
    </p:spTree>
    <p:extLst>
      <p:ext uri="{BB962C8B-B14F-4D97-AF65-F5344CB8AC3E}">
        <p14:creationId xmlns:p14="http://schemas.microsoft.com/office/powerpoint/2010/main" val="3238359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69596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CABE8710-44F0-ACBE-B5B0-E3103426E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67" y="-61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Step 1: Using D&amp;C</a:t>
            </a:r>
            <a:br>
              <a:rPr lang="en-US" dirty="0"/>
            </a:br>
            <a:r>
              <a:rPr lang="en-US" dirty="0"/>
              <a:t>	Create a Tree, Fill in sum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F4EDD06-C3F2-1D88-B3BA-CB8C2CBF5C03}"/>
              </a:ext>
            </a:extLst>
          </p:cNvPr>
          <p:cNvSpPr txBox="1"/>
          <p:nvPr/>
        </p:nvSpPr>
        <p:spPr>
          <a:xfrm>
            <a:off x="37527" y="1324952"/>
            <a:ext cx="3566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this pass we will only fill in sum</a:t>
            </a:r>
          </a:p>
          <a:p>
            <a:r>
              <a:rPr lang="en-US" dirty="0"/>
              <a:t>In the next pass we will find </a:t>
            </a:r>
            <a:r>
              <a:rPr lang="en-US" dirty="0" err="1"/>
              <a:t>leftSum</a:t>
            </a:r>
            <a:endParaRPr lang="en-US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13F66D7-E641-7A0A-AF27-9E2C4C1A3EDE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BEBD86B9-D06A-AA34-17B9-54889F3027C9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6C223538-C7B2-7C30-2FA7-779487CA769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C4C7872-C8B2-4A6D-788B-E74E764DD4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8E93186A-C038-33CF-78E0-7B0B82860ADD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7F8CA458-B7E6-289A-1B52-85D1A5E4827C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D3F07A1-4730-ACE7-BD6A-3846A4FD1F43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47A0E4D4-586A-1F2D-2C80-1E183EE8F753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3B79FA79-E4CD-C82C-9743-FB230DF95090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E550FD5-121C-2053-A152-0C682A44A030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9F65C48-6B4D-4602-5D43-31BF28FB68A7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6D5E2628-E540-F3EE-3DB2-530EB5C700BB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FC449558-7557-5C3A-E3CF-7B9B44757A76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72BC790E-4724-47AB-0625-A4B8B7803707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023B5876-4786-0AE1-6577-D4BABCC53D40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1F29BFB6-2B15-698A-6395-A1612706C26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8940B201-0474-F5B0-92C3-B3D02D4C630D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5D652E56-3687-06FE-6768-02C96F928E7A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52D140CA-3477-D8C4-417A-190FF3F60AD7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F5B0D6C-8F60-3B1D-ACB3-F4FDD63E9A86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EBB9D4BB-EB48-91B5-1555-92314677201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33C9B8C-5337-D527-BBF4-70D8A73B668C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820E126-C62F-4CAD-7DAC-31C22D30C7A1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8E31E325-BFCC-1FEA-98DA-6547E3E3E33A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B838736A-B56B-AC87-3C52-EC3157C6A0C9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63988E32-AA60-6C04-B65F-DA75ED35A0BC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D66C25A7-40A3-F64D-2181-20A0BFBA74D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C622D37-AE93-57E1-593C-E48ABDF765E0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E52A2F52-8814-6B82-D4B1-1217BE20DF44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9EDFCE4C-5F56-A38F-C84B-59A575F8231B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1BE1027D-9611-7A67-1754-239B4003652D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CB2392C-AD2B-6282-0583-C05D6728541C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72BA8230-41B7-F14A-D3DB-76C4BE0CFE18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52975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62961" y="1298448"/>
            <a:ext cx="8756798" cy="5257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Base Case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If the range is smaller than the Sequential Cutoff, create a node for that range and find the sum sequentially</a:t>
            </a:r>
          </a:p>
          <a:p>
            <a:pPr lvl="2"/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Divide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Split the list into two “sublists” of (roughly) equal length, create a thread for each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pPr lvl="1"/>
            <a:endParaRPr lang="en-US" sz="2600" b="1" dirty="0"/>
          </a:p>
          <a:p>
            <a:r>
              <a:rPr lang="en-US" b="1" dirty="0">
                <a:solidFill>
                  <a:srgbClr val="0070C0"/>
                </a:solidFill>
              </a:rPr>
              <a:t>Conquer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Compute the left and right subtrees in parallel</a:t>
            </a:r>
          </a:p>
          <a:p>
            <a:pPr lvl="1"/>
            <a:endParaRPr lang="en-US" sz="2600" dirty="0">
              <a:solidFill>
                <a:srgbClr val="FF33CC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Combine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Create parent node, connect to children, fill in sum</a:t>
            </a:r>
          </a:p>
        </p:txBody>
      </p:sp>
      <p:sp>
        <p:nvSpPr>
          <p:cNvPr id="224" name="Slide Number Placeholder 223">
            <a:extLst>
              <a:ext uri="{FF2B5EF4-FFF2-40B4-BE49-F238E27FC236}">
                <a16:creationId xmlns:a16="http://schemas.microsoft.com/office/drawing/2014/main" id="{EFCFBE45-A1F3-4932-85FA-AF898B93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25</a:t>
            </a:fld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FA6038B4-F05D-6F20-8BFC-3AC6EC6FC6E8}"/>
              </a:ext>
            </a:extLst>
          </p:cNvPr>
          <p:cNvSpPr/>
          <p:nvPr/>
        </p:nvSpPr>
        <p:spPr>
          <a:xfrm>
            <a:off x="600562" y="1476725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43B678-0D35-9AA8-930C-A3ADA65F986C}"/>
              </a:ext>
            </a:extLst>
          </p:cNvPr>
          <p:cNvGrpSpPr/>
          <p:nvPr/>
        </p:nvGrpSpPr>
        <p:grpSpPr>
          <a:xfrm>
            <a:off x="6392545" y="364404"/>
            <a:ext cx="5726090" cy="715878"/>
            <a:chOff x="6392545" y="364404"/>
            <a:chExt cx="5726090" cy="71587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D5CBAD0-F7BF-02F3-79C4-F8C9DC1DA0E1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8079D1E-DBEC-17B6-FF65-BE83D7CCEB57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1E9983E-A02C-7632-8072-6C2E7A79CFCB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15BD730-6649-2CBF-9F31-755845AE9AB2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8FD7E58-84F6-7053-BD60-08E2E66DEAC6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6F5C59-8A2D-D41F-7C45-B70B4169CF18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2C4D54B-BFE0-AD63-E3DE-2AFB38622A0D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7B558AE-4907-1A65-3123-BC9CD827B703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483E721-AE92-95A7-5584-3799E46D8A34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745243F4-9D25-9BEA-5D0F-5EA84641B3CE}"/>
              </a:ext>
            </a:extLst>
          </p:cNvPr>
          <p:cNvSpPr/>
          <p:nvPr/>
        </p:nvSpPr>
        <p:spPr>
          <a:xfrm>
            <a:off x="1289685" y="1241337"/>
            <a:ext cx="1461770" cy="898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range: [2,3)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sum: 4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leftSum</a:t>
            </a:r>
            <a:r>
              <a:rPr lang="en-US" sz="1600" dirty="0">
                <a:solidFill>
                  <a:schemeClr val="tx1"/>
                </a:solidFill>
              </a:rPr>
              <a:t>: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9D8F867-D037-08C5-6C6B-54A2288AF9F8}"/>
              </a:ext>
            </a:extLst>
          </p:cNvPr>
          <p:cNvGrpSpPr/>
          <p:nvPr/>
        </p:nvGrpSpPr>
        <p:grpSpPr>
          <a:xfrm>
            <a:off x="1188085" y="3018563"/>
            <a:ext cx="1692898" cy="422511"/>
            <a:chOff x="6441781" y="1098468"/>
            <a:chExt cx="1692898" cy="42251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8F69E32-0287-9CAF-47F3-CE48A1172CAE}"/>
                </a:ext>
              </a:extLst>
            </p:cNvPr>
            <p:cNvSpPr/>
            <p:nvPr/>
          </p:nvSpPr>
          <p:spPr>
            <a:xfrm>
              <a:off x="6441781" y="1098468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34673B-2F9D-2BF0-4670-DDABE0DE4AD5}"/>
                </a:ext>
              </a:extLst>
            </p:cNvPr>
            <p:cNvSpPr/>
            <p:nvPr/>
          </p:nvSpPr>
          <p:spPr>
            <a:xfrm>
              <a:off x="6864292" y="1098468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CE09E7E-C4EA-B252-8C70-52F96B4B7159}"/>
                </a:ext>
              </a:extLst>
            </p:cNvPr>
            <p:cNvSpPr/>
            <p:nvPr/>
          </p:nvSpPr>
          <p:spPr>
            <a:xfrm>
              <a:off x="7289657" y="1098468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52011AF-5C25-C0EB-6337-D6BDC73D7B04}"/>
                </a:ext>
              </a:extLst>
            </p:cNvPr>
            <p:cNvSpPr/>
            <p:nvPr/>
          </p:nvSpPr>
          <p:spPr>
            <a:xfrm>
              <a:off x="7712168" y="1098468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18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AF1CE39-2F18-E12D-56B0-94D3E122A4C8}"/>
              </a:ext>
            </a:extLst>
          </p:cNvPr>
          <p:cNvGrpSpPr/>
          <p:nvPr/>
        </p:nvGrpSpPr>
        <p:grpSpPr>
          <a:xfrm>
            <a:off x="22154" y="2487446"/>
            <a:ext cx="1690042" cy="422937"/>
            <a:chOff x="22154" y="2487446"/>
            <a:chExt cx="1690042" cy="422937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8A66153-25A1-04D1-63BB-30EE1597D5ED}"/>
                </a:ext>
              </a:extLst>
            </p:cNvPr>
            <p:cNvSpPr/>
            <p:nvPr/>
          </p:nvSpPr>
          <p:spPr>
            <a:xfrm>
              <a:off x="22154" y="2487872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54161B8-3694-938D-7BB4-FD6722B6FFC3}"/>
                </a:ext>
              </a:extLst>
            </p:cNvPr>
            <p:cNvSpPr/>
            <p:nvPr/>
          </p:nvSpPr>
          <p:spPr>
            <a:xfrm>
              <a:off x="444664" y="2487872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0085BB7-C684-B2EE-815E-2795CA2FD9B8}"/>
                </a:ext>
              </a:extLst>
            </p:cNvPr>
            <p:cNvSpPr/>
            <p:nvPr/>
          </p:nvSpPr>
          <p:spPr>
            <a:xfrm>
              <a:off x="867174" y="2487446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B6E72A5-A54D-C3BF-00F0-5C0E3D2C021F}"/>
                </a:ext>
              </a:extLst>
            </p:cNvPr>
            <p:cNvSpPr/>
            <p:nvPr/>
          </p:nvSpPr>
          <p:spPr>
            <a:xfrm>
              <a:off x="1289685" y="2487446"/>
              <a:ext cx="422511" cy="42251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48D0D686-F82C-293E-F7C9-7DDA6154264C}"/>
              </a:ext>
            </a:extLst>
          </p:cNvPr>
          <p:cNvSpPr/>
          <p:nvPr/>
        </p:nvSpPr>
        <p:spPr>
          <a:xfrm>
            <a:off x="76835" y="3858969"/>
            <a:ext cx="1461770" cy="898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range: [0,4)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sum: 48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leftSum</a:t>
            </a:r>
            <a:r>
              <a:rPr lang="en-US" sz="16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61BFC5-7226-50F0-3148-101ED2277E15}"/>
              </a:ext>
            </a:extLst>
          </p:cNvPr>
          <p:cNvSpPr/>
          <p:nvPr/>
        </p:nvSpPr>
        <p:spPr>
          <a:xfrm>
            <a:off x="1697107" y="3858969"/>
            <a:ext cx="1461770" cy="898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range: [4,8)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sum: 33 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leftSum</a:t>
            </a:r>
            <a:r>
              <a:rPr lang="en-US" sz="16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E55673F-0071-974C-3A06-AA6F49A23B34}"/>
              </a:ext>
            </a:extLst>
          </p:cNvPr>
          <p:cNvSpPr/>
          <p:nvPr/>
        </p:nvSpPr>
        <p:spPr>
          <a:xfrm>
            <a:off x="879711" y="4966618"/>
            <a:ext cx="1461770" cy="898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range: [0,8)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sum: 81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leftSum</a:t>
            </a:r>
            <a:r>
              <a:rPr lang="en-US" sz="16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0E110DC-C04D-0ACB-0C13-CB41FFD6E30A}"/>
              </a:ext>
            </a:extLst>
          </p:cNvPr>
          <p:cNvSpPr/>
          <p:nvPr/>
        </p:nvSpPr>
        <p:spPr>
          <a:xfrm>
            <a:off x="168475" y="6074268"/>
            <a:ext cx="1124421" cy="6912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range: [0,4) </a:t>
            </a:r>
          </a:p>
          <a:p>
            <a:r>
              <a:rPr lang="en-US" sz="1200" dirty="0">
                <a:solidFill>
                  <a:schemeClr val="tx1"/>
                </a:solidFill>
              </a:rPr>
              <a:t>sum: 48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leftSum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DDC95F-C783-CCBA-4532-D42C5F36EA67}"/>
              </a:ext>
            </a:extLst>
          </p:cNvPr>
          <p:cNvSpPr/>
          <p:nvPr/>
        </p:nvSpPr>
        <p:spPr>
          <a:xfrm>
            <a:off x="1888573" y="6074268"/>
            <a:ext cx="1124421" cy="6912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range: [4,8) </a:t>
            </a:r>
          </a:p>
          <a:p>
            <a:r>
              <a:rPr lang="en-US" sz="1200" dirty="0">
                <a:solidFill>
                  <a:schemeClr val="tx1"/>
                </a:solidFill>
              </a:rPr>
              <a:t>sum: 33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leftSum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B5405F5-03AD-A84A-85F6-4C024D5C24DD}"/>
              </a:ext>
            </a:extLst>
          </p:cNvPr>
          <p:cNvCxnSpPr>
            <a:cxnSpLocks/>
            <a:stCxn id="38" idx="1"/>
            <a:endCxn id="39" idx="0"/>
          </p:cNvCxnSpPr>
          <p:nvPr/>
        </p:nvCxnSpPr>
        <p:spPr>
          <a:xfrm flipH="1">
            <a:off x="730686" y="5415969"/>
            <a:ext cx="149025" cy="6582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C304C39-6DA0-5771-C319-EF80E39DC6B0}"/>
              </a:ext>
            </a:extLst>
          </p:cNvPr>
          <p:cNvCxnSpPr>
            <a:cxnSpLocks/>
            <a:stCxn id="38" idx="3"/>
            <a:endCxn id="41" idx="0"/>
          </p:cNvCxnSpPr>
          <p:nvPr/>
        </p:nvCxnSpPr>
        <p:spPr>
          <a:xfrm>
            <a:off x="2341481" y="5415969"/>
            <a:ext cx="109303" cy="6582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1">
            <a:extLst>
              <a:ext uri="{FF2B5EF4-FFF2-40B4-BE49-F238E27FC236}">
                <a16:creationId xmlns:a16="http://schemas.microsoft.com/office/drawing/2014/main" id="{F886BB5E-265E-CE70-0671-67B27F1D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67" y="-612"/>
            <a:ext cx="10515600" cy="1325563"/>
          </a:xfrm>
        </p:spPr>
        <p:txBody>
          <a:bodyPr/>
          <a:lstStyle/>
          <a:p>
            <a:r>
              <a:rPr lang="en-US" dirty="0"/>
              <a:t>Step 1: Create a Tree,</a:t>
            </a:r>
            <a:br>
              <a:rPr lang="en-US" dirty="0"/>
            </a:br>
            <a:r>
              <a:rPr lang="en-US" dirty="0"/>
              <a:t>		Fill in sum</a:t>
            </a:r>
          </a:p>
        </p:txBody>
      </p:sp>
    </p:spTree>
    <p:extLst>
      <p:ext uri="{BB962C8B-B14F-4D97-AF65-F5344CB8AC3E}">
        <p14:creationId xmlns:p14="http://schemas.microsoft.com/office/powerpoint/2010/main" val="1694503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FBF9C-B76F-974E-2402-F6709F0F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15" y="247605"/>
            <a:ext cx="10870580" cy="1325563"/>
          </a:xfrm>
        </p:spPr>
        <p:txBody>
          <a:bodyPr/>
          <a:lstStyle/>
          <a:p>
            <a:r>
              <a:rPr lang="en-US" dirty="0"/>
              <a:t>Step 1 pseudocode (create tree, compute sum)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4F78C3-E5E9-7E8C-45D5-25B4345E016D}"/>
                  </a:ext>
                </a:extLst>
              </p:cNvPr>
              <p:cNvSpPr txBox="1"/>
              <p:nvPr/>
            </p:nvSpPr>
            <p:spPr>
              <a:xfrm>
                <a:off x="838200" y="1316638"/>
                <a:ext cx="10223810" cy="5293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err="1"/>
                  <a:t>BuildTree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If </a:t>
                </a:r>
                <a:r>
                  <a:rPr lang="en-US" sz="2600" dirty="0" err="1"/>
                  <a:t>len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 &lt;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2600" b="0" dirty="0"/>
                  <a:t>: </a:t>
                </a:r>
                <a:endParaRPr lang="en-US" sz="2600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b="0" dirty="0"/>
                  <a:t>Create new </a:t>
                </a:r>
                <a:r>
                  <a:rPr lang="en-US" sz="2600" b="0" dirty="0" err="1"/>
                  <a:t>TreeNode</a:t>
                </a:r>
                <a:r>
                  <a:rPr lang="en-US" sz="2600" b="0" dirty="0"/>
                  <a:t> </a:t>
                </a:r>
                <a:r>
                  <a:rPr lang="en-US" sz="2600" dirty="0">
                    <a:solidFill>
                      <a:schemeClr val="accent6"/>
                    </a:solidFill>
                  </a:rPr>
                  <a:t>Leaf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b="0" dirty="0"/>
                  <a:t>Set </a:t>
                </a:r>
                <a:r>
                  <a:rPr lang="en-US" sz="2600" b="0" dirty="0" err="1">
                    <a:solidFill>
                      <a:schemeClr val="accent6"/>
                    </a:solidFill>
                  </a:rPr>
                  <a:t>Leaf</a:t>
                </a:r>
                <a:r>
                  <a:rPr lang="en-US" sz="2600" b="0" dirty="0" err="1"/>
                  <a:t>.sum</a:t>
                </a:r>
                <a:r>
                  <a:rPr lang="en-US" sz="2600" dirty="0"/>
                  <a:t> = sum of values in 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 and return </a:t>
                </a:r>
                <a:r>
                  <a:rPr lang="en-US" sz="2600" dirty="0">
                    <a:solidFill>
                      <a:schemeClr val="accent6"/>
                    </a:solidFill>
                  </a:rPr>
                  <a:t>Leaf</a:t>
                </a:r>
                <a:endParaRPr lang="en-US" sz="2600" b="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Else: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Divide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 in half into arr1 and arr2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Conquer: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TreeNode</a:t>
                </a:r>
                <a:r>
                  <a:rPr lang="en-US" sz="2600" dirty="0"/>
                  <a:t>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leftChild</a:t>
                </a:r>
                <a:r>
                  <a:rPr lang="en-US" sz="2600" dirty="0"/>
                  <a:t> = </a:t>
                </a:r>
                <a:r>
                  <a:rPr lang="en-US" sz="2600" b="1" dirty="0" err="1"/>
                  <a:t>BuildTree</a:t>
                </a:r>
                <a:r>
                  <a:rPr lang="en-US" sz="2600" dirty="0"/>
                  <a:t>(arr1) in </a:t>
                </a:r>
                <a:r>
                  <a:rPr lang="en-US" sz="2600" u="sng" dirty="0"/>
                  <a:t>new</a:t>
                </a:r>
                <a:r>
                  <a:rPr lang="en-US" sz="2600" dirty="0"/>
                  <a:t> thread, </a:t>
                </a:r>
                <a:r>
                  <a:rPr lang="en-US" sz="2600" dirty="0" err="1"/>
                  <a:t>TreeNode</a:t>
                </a:r>
                <a:r>
                  <a:rPr lang="en-US" sz="2600" dirty="0"/>
                  <a:t>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rightChild</a:t>
                </a:r>
                <a:r>
                  <a:rPr lang="en-US" sz="2600" dirty="0"/>
                  <a:t> = </a:t>
                </a:r>
                <a:r>
                  <a:rPr lang="en-US" sz="2600" b="1" dirty="0" err="1"/>
                  <a:t>BuildTree</a:t>
                </a:r>
                <a:r>
                  <a:rPr lang="en-US" sz="2600" dirty="0"/>
                  <a:t>(arr2) in </a:t>
                </a:r>
                <a:r>
                  <a:rPr lang="en-US" sz="2600" u="sng" dirty="0"/>
                  <a:t>this</a:t>
                </a:r>
                <a:r>
                  <a:rPr lang="en-US" sz="2600" dirty="0"/>
                  <a:t> thread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Wait</a:t>
                </a:r>
                <a:r>
                  <a:rPr lang="en-US" sz="2600" dirty="0"/>
                  <a:t> for parallel computations to finish</a:t>
                </a:r>
                <a:endParaRPr lang="en-US" sz="2600" u="sng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Combine:</a:t>
                </a:r>
                <a:r>
                  <a:rPr lang="en-US" sz="2600" dirty="0"/>
                  <a:t> Create </a:t>
                </a:r>
                <a:r>
                  <a:rPr lang="en-US" sz="2600" dirty="0" err="1"/>
                  <a:t>TreeNode</a:t>
                </a:r>
                <a:r>
                  <a:rPr lang="en-US" sz="2600" dirty="0"/>
                  <a:t> </a:t>
                </a:r>
                <a:r>
                  <a:rPr lang="en-US" sz="2600" dirty="0">
                    <a:solidFill>
                      <a:schemeClr val="accent1"/>
                    </a:solidFill>
                  </a:rPr>
                  <a:t>parent</a:t>
                </a:r>
                <a:r>
                  <a:rPr lang="en-US" sz="2600" dirty="0"/>
                  <a:t>, set </a:t>
                </a:r>
                <a:r>
                  <a:rPr lang="en-US" sz="2600" dirty="0" err="1">
                    <a:solidFill>
                      <a:schemeClr val="accent1"/>
                    </a:solidFill>
                  </a:rPr>
                  <a:t>parent</a:t>
                </a:r>
                <a:r>
                  <a:rPr lang="en-US" sz="2600" dirty="0" err="1"/>
                  <a:t>.sum</a:t>
                </a:r>
                <a:r>
                  <a:rPr lang="en-US" sz="2600" dirty="0"/>
                  <a:t> =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leftChild</a:t>
                </a:r>
                <a:r>
                  <a:rPr lang="en-US" sz="2600" dirty="0" err="1"/>
                  <a:t>.sum</a:t>
                </a:r>
                <a:r>
                  <a:rPr lang="en-US" sz="2600" dirty="0"/>
                  <a:t> +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rightChild</a:t>
                </a:r>
                <a:r>
                  <a:rPr lang="en-US" sz="2600" dirty="0" err="1"/>
                  <a:t>.sum</a:t>
                </a:r>
                <a:r>
                  <a:rPr lang="en-US" sz="2600" dirty="0"/>
                  <a:t>, </a:t>
                </a:r>
                <a:r>
                  <a:rPr lang="en-US" sz="2600" dirty="0" err="1">
                    <a:solidFill>
                      <a:schemeClr val="accent1"/>
                    </a:solidFill>
                  </a:rPr>
                  <a:t>parent</a:t>
                </a:r>
                <a:r>
                  <a:rPr lang="en-US" sz="2600" dirty="0" err="1"/>
                  <a:t>.left</a:t>
                </a:r>
                <a:r>
                  <a:rPr lang="en-US" sz="2600" dirty="0"/>
                  <a:t> =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leftChild</a:t>
                </a:r>
                <a:r>
                  <a:rPr lang="en-US" sz="2600" dirty="0"/>
                  <a:t>, </a:t>
                </a:r>
                <a:r>
                  <a:rPr lang="en-US" sz="2600" dirty="0" err="1">
                    <a:solidFill>
                      <a:schemeClr val="accent1"/>
                    </a:solidFill>
                  </a:rPr>
                  <a:t>parent</a:t>
                </a:r>
                <a:r>
                  <a:rPr lang="en-US" sz="2600" dirty="0" err="1"/>
                  <a:t>.right</a:t>
                </a:r>
                <a:r>
                  <a:rPr lang="en-US" sz="2600" dirty="0"/>
                  <a:t> = </a:t>
                </a:r>
                <a:r>
                  <a:rPr lang="en-US" sz="2600" dirty="0" err="1">
                    <a:solidFill>
                      <a:schemeClr val="accent6"/>
                    </a:solidFill>
                  </a:rPr>
                  <a:t>rightChild</a:t>
                </a:r>
                <a:endParaRPr lang="en-US" sz="2600" dirty="0">
                  <a:solidFill>
                    <a:schemeClr val="accent6"/>
                  </a:solidFill>
                </a:endParaRP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Return</a:t>
                </a:r>
                <a:r>
                  <a:rPr lang="en-US" sz="2600" dirty="0">
                    <a:solidFill>
                      <a:schemeClr val="accent6"/>
                    </a:solidFill>
                  </a:rPr>
                  <a:t> </a:t>
                </a:r>
                <a:r>
                  <a:rPr lang="en-US" sz="2600" dirty="0">
                    <a:solidFill>
                      <a:schemeClr val="accent1"/>
                    </a:solidFill>
                  </a:rPr>
                  <a:t>parent</a:t>
                </a:r>
                <a:endParaRPr lang="en-US" sz="2600" u="sng" dirty="0">
                  <a:solidFill>
                    <a:schemeClr val="accent1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endParaRPr lang="en-US" sz="26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4F78C3-E5E9-7E8C-45D5-25B4345E01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16638"/>
                <a:ext cx="10223810" cy="5293757"/>
              </a:xfrm>
              <a:prstGeom prst="rect">
                <a:avLst/>
              </a:prstGeom>
              <a:blipFill>
                <a:blip r:embed="rId2"/>
                <a:stretch>
                  <a:fillRect l="-1117" t="-957" r="-1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90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" y="238760"/>
            <a:ext cx="10515600" cy="63804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BuildTree</a:t>
            </a:r>
            <a:r>
              <a:rPr lang="en-US" dirty="0"/>
              <a:t> extends </a:t>
            </a:r>
            <a:r>
              <a:rPr lang="en-US" dirty="0" err="1"/>
              <a:t>RecursiveTask</a:t>
            </a:r>
            <a:r>
              <a:rPr lang="en-US" dirty="0"/>
              <a:t>&lt;</a:t>
            </a:r>
            <a:r>
              <a:rPr lang="en-US" dirty="0" err="1"/>
              <a:t>PrefixSumNode</a:t>
            </a:r>
            <a:r>
              <a:rPr lang="en-US" dirty="0"/>
              <a:t>&gt; { </a:t>
            </a:r>
          </a:p>
          <a:p>
            <a:pPr marL="0" indent="0">
              <a:buNone/>
            </a:pPr>
            <a:r>
              <a:rPr lang="en-US" dirty="0"/>
              <a:t>	protected </a:t>
            </a:r>
            <a:r>
              <a:rPr lang="en-US" dirty="0" err="1"/>
              <a:t>PrefixSumNode</a:t>
            </a:r>
            <a:r>
              <a:rPr lang="en-US" dirty="0"/>
              <a:t> compute(){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0; // local var, not a field </a:t>
            </a:r>
          </a:p>
          <a:p>
            <a:pPr marL="0" indent="0">
              <a:buNone/>
            </a:pPr>
            <a:r>
              <a:rPr lang="en-US" dirty="0"/>
              <a:t>	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			return new </a:t>
            </a:r>
            <a:r>
              <a:rPr lang="en-US" dirty="0" err="1"/>
              <a:t>PrefixSumNode</a:t>
            </a:r>
            <a:r>
              <a:rPr lang="en-US" dirty="0"/>
              <a:t>(lo, hi, </a:t>
            </a:r>
            <a:r>
              <a:rPr lang="en-US" dirty="0" err="1"/>
              <a:t>ans</a:t>
            </a:r>
            <a:r>
              <a:rPr lang="en-US" dirty="0"/>
              <a:t>); }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BuildTree</a:t>
            </a:r>
            <a:r>
              <a:rPr lang="en-US" dirty="0"/>
              <a:t> left = new </a:t>
            </a:r>
            <a:r>
              <a:rPr lang="en-US" dirty="0" err="1"/>
              <a:t>BuildTree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BuildTree</a:t>
            </a:r>
            <a:r>
              <a:rPr lang="en-US" dirty="0"/>
              <a:t> right= new </a:t>
            </a:r>
            <a:r>
              <a:rPr lang="en-US" dirty="0" err="1"/>
              <a:t>BuildTree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 </a:t>
            </a:r>
            <a:r>
              <a:rPr lang="en-US" dirty="0" err="1"/>
              <a:t>PrefixSumNode</a:t>
            </a:r>
            <a:r>
              <a:rPr lang="en-US" dirty="0"/>
              <a:t> </a:t>
            </a:r>
            <a:r>
              <a:rPr lang="en-US" dirty="0" err="1"/>
              <a:t>rightChild</a:t>
            </a:r>
            <a:r>
              <a:rPr lang="en-US" dirty="0"/>
              <a:t> = </a:t>
            </a:r>
            <a:r>
              <a:rPr lang="en-US" dirty="0" err="1"/>
              <a:t>right.compute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 </a:t>
            </a:r>
            <a:r>
              <a:rPr lang="en-US" dirty="0" err="1"/>
              <a:t>PrefixSumNode</a:t>
            </a:r>
            <a:r>
              <a:rPr lang="en-US" dirty="0"/>
              <a:t> </a:t>
            </a:r>
            <a:r>
              <a:rPr lang="en-US" dirty="0" err="1"/>
              <a:t>leftChild</a:t>
            </a:r>
            <a:r>
              <a:rPr lang="en-US" dirty="0"/>
              <a:t> = </a:t>
            </a:r>
            <a:r>
              <a:rPr lang="en-US" dirty="0" err="1"/>
              <a:t>left.join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</a:t>
            </a:r>
            <a:r>
              <a:rPr lang="en-US" dirty="0" err="1"/>
              <a:t>rightChild.sum</a:t>
            </a:r>
            <a:r>
              <a:rPr lang="en-US" dirty="0"/>
              <a:t> + </a:t>
            </a:r>
            <a:r>
              <a:rPr lang="en-US" dirty="0" err="1"/>
              <a:t>leftChild.sum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	parent = new </a:t>
            </a:r>
            <a:r>
              <a:rPr lang="en-US" dirty="0" err="1"/>
              <a:t>PrefixSumNode</a:t>
            </a:r>
            <a:r>
              <a:rPr lang="en-US" dirty="0"/>
              <a:t>(lo, hi, </a:t>
            </a:r>
            <a:r>
              <a:rPr lang="en-US" dirty="0" err="1"/>
              <a:t>ans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parent.left</a:t>
            </a:r>
            <a:r>
              <a:rPr lang="en-US" dirty="0"/>
              <a:t> = </a:t>
            </a:r>
            <a:r>
              <a:rPr lang="en-US" dirty="0" err="1"/>
              <a:t>leftChild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parent.right</a:t>
            </a:r>
            <a:r>
              <a:rPr lang="en-US" dirty="0"/>
              <a:t> = </a:t>
            </a:r>
            <a:r>
              <a:rPr lang="en-US" dirty="0" err="1"/>
              <a:t>rightChild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	return parent; 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889754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8FBF-5D9C-D52C-4369-2B280DBB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2235"/>
            <a:ext cx="10515600" cy="1325563"/>
          </a:xfrm>
        </p:spPr>
        <p:txBody>
          <a:bodyPr/>
          <a:lstStyle/>
          <a:p>
            <a:r>
              <a:rPr lang="en-US" dirty="0"/>
              <a:t>After Step 1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69596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81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26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33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23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16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9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CBE2527-7E2B-9DAA-6275-F61167D54814}"/>
              </a:ext>
            </a:extLst>
          </p:cNvPr>
          <p:cNvSpPr txBox="1"/>
          <p:nvPr/>
        </p:nvSpPr>
        <p:spPr>
          <a:xfrm>
            <a:off x="37527" y="857592"/>
            <a:ext cx="36607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sums filled in per node</a:t>
            </a:r>
          </a:p>
          <a:p>
            <a:r>
              <a:rPr lang="en-US" dirty="0"/>
              <a:t>In the next pass we will find </a:t>
            </a:r>
            <a:r>
              <a:rPr lang="en-US" dirty="0" err="1"/>
              <a:t>leftSum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leftSum</a:t>
            </a:r>
            <a:r>
              <a:rPr lang="en-US" dirty="0"/>
              <a:t> is the sum of all elements strictly to the left of the current range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C764B31-F14D-144A-64AA-02CECD9C9599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A8F509B-5922-7F9E-995E-F648A59F3142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7C5DA8C2-ED00-0771-6A70-6B46D1E04D52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3491F06-ACA1-B644-B5B3-643409F04D41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2C2D274-B83E-31DD-3CB2-8BB08DF900FF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F077E85-2C0C-DE46-8C03-F158768117E8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ABADACF7-F3CF-FB08-E8AD-63D9F718DC8C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D333151-5F5E-595C-50E0-943EFED43AD1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008FAF8-1292-A2E2-F711-E2FFC9EBF71E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ABF957C-1B56-1E22-FB1C-7A3BDC5277B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9BEC2D9-2988-B502-3C6C-A2DB97C9B26C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9E50DA6-316F-5753-D102-A743F9CE068C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1B330370-B3FD-0DD6-888F-F35C1428E04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F1FDD9C0-F599-DE16-1F69-8C24F99BA8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94782E6-2A21-7F05-48F7-6A2DD7A77C7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03B1BDFF-9249-D172-E239-4D5D385E212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C8D8D64-BCCF-5129-B54F-2BA2B86D786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F35E7FE-A6A3-51AD-5945-F950199951F5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0CF5F02-6A7C-F225-C7B9-92C6A6713159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99811097-8C8F-A89C-5A2F-D0EB07FFB60B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24E7E67B-16FD-17A9-51F9-425D1109D599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4F203A5-6E4B-E23B-8EEA-700A9E284B3B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24E453-355F-1444-2CC1-9BC31203D7E6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BACBD43-F174-06CA-6927-33F35B9FEF70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0E89D0A-1C21-34EC-92A2-21667C842ACC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AC4B1651-6E66-DA98-5918-4B5C12EABD4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D35C7752-77E4-AE15-AE86-9DBABCF320D1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49911842-0853-5C73-56B5-2EF192E70D27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BF51EA9-CD8F-9B3A-ED3C-EF9D2896EF2A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BE794E87-3D44-41C7-FCE8-9C29A5CFD387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10D4778D-293C-008F-F3A3-0C708A86CE9C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F66EB00-8DA6-5A73-8D23-5195825581D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5A52735-84EC-BD7D-C873-294F8D7FD97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911977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8FBF-5D9C-D52C-4369-2B280DBB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2235"/>
            <a:ext cx="10515600" cy="1325563"/>
          </a:xfrm>
        </p:spPr>
        <p:txBody>
          <a:bodyPr/>
          <a:lstStyle/>
          <a:p>
            <a:r>
              <a:rPr lang="en-US" dirty="0"/>
              <a:t>Step 2: fill in </a:t>
            </a:r>
            <a:r>
              <a:rPr lang="en-US" dirty="0" err="1"/>
              <a:t>leftSum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	and Output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69596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81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26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33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23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16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9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CBE2527-7E2B-9DAA-6275-F61167D54814}"/>
              </a:ext>
            </a:extLst>
          </p:cNvPr>
          <p:cNvSpPr txBox="1"/>
          <p:nvPr/>
        </p:nvSpPr>
        <p:spPr>
          <a:xfrm>
            <a:off x="37527" y="999832"/>
            <a:ext cx="40250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leftSum</a:t>
            </a:r>
            <a:r>
              <a:rPr lang="en-US" dirty="0"/>
              <a:t> is the sum of all elements strictly to the left of the current range</a:t>
            </a:r>
          </a:p>
          <a:p>
            <a:endParaRPr lang="en-US" dirty="0"/>
          </a:p>
          <a:p>
            <a:r>
              <a:rPr lang="en-US" dirty="0"/>
              <a:t>We’re going to go root-down, so we can use: any node’s sum, parent’s </a:t>
            </a:r>
            <a:r>
              <a:rPr lang="en-US" dirty="0" err="1"/>
              <a:t>leftSum</a:t>
            </a:r>
            <a:endParaRPr lang="en-US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C764B31-F14D-144A-64AA-02CECD9C9599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A8F509B-5922-7F9E-995E-F648A59F3142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7C5DA8C2-ED00-0771-6A70-6B46D1E04D52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3491F06-ACA1-B644-B5B3-643409F04D41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2C2D274-B83E-31DD-3CB2-8BB08DF900FF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F077E85-2C0C-DE46-8C03-F158768117E8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ABADACF7-F3CF-FB08-E8AD-63D9F718DC8C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D333151-5F5E-595C-50E0-943EFED43AD1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008FAF8-1292-A2E2-F711-E2FFC9EBF71E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ABF957C-1B56-1E22-FB1C-7A3BDC5277B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9BEC2D9-2988-B502-3C6C-A2DB97C9B26C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9E50DA6-316F-5753-D102-A743F9CE068C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1B330370-B3FD-0DD6-888F-F35C1428E04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F1FDD9C0-F599-DE16-1F69-8C24F99BA8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94782E6-2A21-7F05-48F7-6A2DD7A77C7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03B1BDFF-9249-D172-E239-4D5D385E212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C8D8D64-BCCF-5129-B54F-2BA2B86D786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F35E7FE-A6A3-51AD-5945-F950199951F5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0CF5F02-6A7C-F225-C7B9-92C6A6713159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99811097-8C8F-A89C-5A2F-D0EB07FFB60B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24E7E67B-16FD-17A9-51F9-425D1109D599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4F203A5-6E4B-E23B-8EEA-700A9E284B3B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24E453-355F-1444-2CC1-9BC31203D7E6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BACBD43-F174-06CA-6927-33F35B9FEF70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0E89D0A-1C21-34EC-92A2-21667C842ACC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AC4B1651-6E66-DA98-5918-4B5C12EABD4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D35C7752-77E4-AE15-AE86-9DBABCF320D1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49911842-0853-5C73-56B5-2EF192E70D27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BF51EA9-CD8F-9B3A-ED3C-EF9D2896EF2A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BE794E87-3D44-41C7-FCE8-9C29A5CFD387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10D4778D-293C-008F-F3A3-0C708A86CE9C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F66EB00-8DA6-5A73-8D23-5195825581D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5A52735-84EC-BD7D-C873-294F8D7FD97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7064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strategy is common enough that Java (and C++, and C#, and…) provides a library to do it for you!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7B12D37-873D-E605-6287-83412398C457}"/>
              </a:ext>
            </a:extLst>
          </p:cNvPr>
          <p:cNvGraphicFramePr>
            <a:graphicFrameLocks noGrp="1"/>
          </p:cNvGraphicFramePr>
          <p:nvPr/>
        </p:nvGraphicFramePr>
        <p:xfrm>
          <a:off x="1849120" y="3315017"/>
          <a:ext cx="83108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440">
                  <a:extLst>
                    <a:ext uri="{9D8B030D-6E8A-4147-A177-3AD203B41FA5}">
                      <a16:colId xmlns:a16="http://schemas.microsoft.com/office/drawing/2014/main" val="2755137822"/>
                    </a:ext>
                  </a:extLst>
                </a:gridCol>
                <a:gridCol w="4155440">
                  <a:extLst>
                    <a:ext uri="{9D8B030D-6E8A-4147-A177-3AD203B41FA5}">
                      <a16:colId xmlns:a16="http://schemas.microsoft.com/office/drawing/2014/main" val="20065286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What you would do in Threads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to instead in </a:t>
                      </a:r>
                      <a:r>
                        <a:rPr lang="en-US" dirty="0" err="1"/>
                        <a:t>ForkJoin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952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Subclass </a:t>
                      </a:r>
                      <a:r>
                        <a:rPr lang="en-US" b="1" dirty="0"/>
                        <a:t>Thread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Subclass </a:t>
                      </a:r>
                      <a:r>
                        <a:rPr lang="en-US" b="1" dirty="0" err="1"/>
                        <a:t>RecursiveTask</a:t>
                      </a:r>
                      <a:r>
                        <a:rPr lang="en-US" b="1" dirty="0"/>
                        <a:t>&lt;V&gt;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45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Override </a:t>
                      </a:r>
                      <a:r>
                        <a:rPr lang="en-US" b="1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Override </a:t>
                      </a:r>
                      <a:r>
                        <a:rPr lang="en-US" b="1" dirty="0"/>
                        <a:t>compute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786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Store the answer in a 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 a V from compute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16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fork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3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join </a:t>
                      </a:r>
                      <a:r>
                        <a:rPr lang="en-US" b="0" dirty="0"/>
                        <a:t>synchronizes only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join </a:t>
                      </a:r>
                      <a:r>
                        <a:rPr lang="en-US" b="0" dirty="0"/>
                        <a:t>synchronizes and returns the answer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66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run</a:t>
                      </a:r>
                      <a:r>
                        <a:rPr lang="en-US" dirty="0"/>
                        <a:t> to execute sequentially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compute</a:t>
                      </a:r>
                      <a:r>
                        <a:rPr lang="en-US" dirty="0"/>
                        <a:t> to execute sequentially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3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Have a topmost thread and call </a:t>
                      </a:r>
                      <a:r>
                        <a:rPr lang="en-US" b="1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pool and call </a:t>
                      </a:r>
                      <a:r>
                        <a:rPr lang="en-US" b="1" dirty="0"/>
                        <a:t>invoke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43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538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69596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81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26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33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23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16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9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CBE2527-7E2B-9DAA-6275-F61167D54814}"/>
              </a:ext>
            </a:extLst>
          </p:cNvPr>
          <p:cNvSpPr txBox="1"/>
          <p:nvPr/>
        </p:nvSpPr>
        <p:spPr>
          <a:xfrm>
            <a:off x="37527" y="1009992"/>
            <a:ext cx="5087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this is a left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endParaRPr lang="en-US" dirty="0"/>
          </a:p>
          <a:p>
            <a:r>
              <a:rPr lang="en-US" dirty="0"/>
              <a:t>If this is a right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r>
              <a:rPr lang="en-US" dirty="0"/>
              <a:t> + </a:t>
            </a:r>
            <a:r>
              <a:rPr lang="en-US" dirty="0" err="1"/>
              <a:t>sibling.sum</a:t>
            </a:r>
            <a:endParaRPr lang="en-US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C764B31-F14D-144A-64AA-02CECD9C9599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A8F509B-5922-7F9E-995E-F648A59F3142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7C5DA8C2-ED00-0771-6A70-6B46D1E04D52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3491F06-ACA1-B644-B5B3-643409F04D41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2C2D274-B83E-31DD-3CB2-8BB08DF900FF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F077E85-2C0C-DE46-8C03-F158768117E8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ABADACF7-F3CF-FB08-E8AD-63D9F718DC8C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D333151-5F5E-595C-50E0-943EFED43AD1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008FAF8-1292-A2E2-F711-E2FFC9EBF71E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ABF957C-1B56-1E22-FB1C-7A3BDC5277B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9BEC2D9-2988-B502-3C6C-A2DB97C9B26C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9E50DA6-316F-5753-D102-A743F9CE068C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1B330370-B3FD-0DD6-888F-F35C1428E04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F1FDD9C0-F599-DE16-1F69-8C24F99BA8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94782E6-2A21-7F05-48F7-6A2DD7A77C7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03B1BDFF-9249-D172-E239-4D5D385E212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C8D8D64-BCCF-5129-B54F-2BA2B86D786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F35E7FE-A6A3-51AD-5945-F950199951F5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0CF5F02-6A7C-F225-C7B9-92C6A6713159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99811097-8C8F-A89C-5A2F-D0EB07FFB60B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24E7E67B-16FD-17A9-51F9-425D1109D599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4F203A5-6E4B-E23B-8EEA-700A9E284B3B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24E453-355F-1444-2CC1-9BC31203D7E6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BACBD43-F174-06CA-6927-33F35B9FEF70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0E89D0A-1C21-34EC-92A2-21667C842ACC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AC4B1651-6E66-DA98-5918-4B5C12EABD4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D35C7752-77E4-AE15-AE86-9DBABCF320D1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49911842-0853-5C73-56B5-2EF192E70D27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BF51EA9-CD8F-9B3A-ED3C-EF9D2896EF2A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BE794E87-3D44-41C7-FCE8-9C29A5CFD387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10D4778D-293C-008F-F3A3-0C708A86CE9C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F66EB00-8DA6-5A73-8D23-5195825581D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5A52735-84EC-BD7D-C873-294F8D7FD97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82DE2B71-2137-FC75-AD03-2EE10B6B9708}"/>
              </a:ext>
            </a:extLst>
          </p:cNvPr>
          <p:cNvSpPr txBox="1">
            <a:spLocks/>
          </p:cNvSpPr>
          <p:nvPr/>
        </p:nvSpPr>
        <p:spPr>
          <a:xfrm>
            <a:off x="838200" y="-10223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Step 2: fill in leftSum </a:t>
            </a:r>
            <a:br>
              <a:rPr lang="en-US"/>
            </a:br>
            <a:r>
              <a:rPr lang="en-US"/>
              <a:t>		and 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69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82804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81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26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26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33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23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58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16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10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26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30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56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58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9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72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CBE2527-7E2B-9DAA-6275-F61167D54814}"/>
              </a:ext>
            </a:extLst>
          </p:cNvPr>
          <p:cNvSpPr txBox="1"/>
          <p:nvPr/>
        </p:nvSpPr>
        <p:spPr>
          <a:xfrm>
            <a:off x="0" y="856344"/>
            <a:ext cx="50879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this is a left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endParaRPr lang="en-US" dirty="0"/>
          </a:p>
          <a:p>
            <a:r>
              <a:rPr lang="en-US" dirty="0"/>
              <a:t>If this is a right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r>
              <a:rPr lang="en-US" dirty="0"/>
              <a:t> + </a:t>
            </a:r>
            <a:r>
              <a:rPr lang="en-US" dirty="0" err="1"/>
              <a:t>sibling.sum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the leaves:</a:t>
            </a:r>
          </a:p>
          <a:p>
            <a:r>
              <a:rPr lang="en-US" dirty="0"/>
              <a:t>	use </a:t>
            </a:r>
            <a:r>
              <a:rPr lang="en-US" dirty="0" err="1"/>
              <a:t>leftSum+sum</a:t>
            </a:r>
            <a:r>
              <a:rPr lang="en-US" dirty="0"/>
              <a:t> </a:t>
            </a:r>
          </a:p>
          <a:p>
            <a:r>
              <a:rPr lang="en-US" dirty="0"/>
              <a:t>	to complete output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C764B31-F14D-144A-64AA-02CECD9C9599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A8F509B-5922-7F9E-995E-F648A59F3142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7C5DA8C2-ED00-0771-6A70-6B46D1E04D52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3491F06-ACA1-B644-B5B3-643409F04D41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2C2D274-B83E-31DD-3CB2-8BB08DF900FF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F077E85-2C0C-DE46-8C03-F158768117E8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ABADACF7-F3CF-FB08-E8AD-63D9F718DC8C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D333151-5F5E-595C-50E0-943EFED43AD1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008FAF8-1292-A2E2-F711-E2FFC9EBF71E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ABF957C-1B56-1E22-FB1C-7A3BDC5277B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9BEC2D9-2988-B502-3C6C-A2DB97C9B26C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9E50DA6-316F-5753-D102-A743F9CE068C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1B330370-B3FD-0DD6-888F-F35C1428E04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F1FDD9C0-F599-DE16-1F69-8C24F99BA8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94782E6-2A21-7F05-48F7-6A2DD7A77C7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03B1BDFF-9249-D172-E239-4D5D385E212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C8D8D64-BCCF-5129-B54F-2BA2B86D786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F35E7FE-A6A3-51AD-5945-F950199951F5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0CF5F02-6A7C-F225-C7B9-92C6A6713159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99811097-8C8F-A89C-5A2F-D0EB07FFB60B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24E7E67B-16FD-17A9-51F9-425D1109D599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4F203A5-6E4B-E23B-8EEA-700A9E284B3B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24E453-355F-1444-2CC1-9BC31203D7E6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BACBD43-F174-06CA-6927-33F35B9FEF70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0E89D0A-1C21-34EC-92A2-21667C842ACC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AC4B1651-6E66-DA98-5918-4B5C12EABD4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D35C7752-77E4-AE15-AE86-9DBABCF320D1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49911842-0853-5C73-56B5-2EF192E70D27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BF51EA9-CD8F-9B3A-ED3C-EF9D2896EF2A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BE794E87-3D44-41C7-FCE8-9C29A5CFD387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10D4778D-293C-008F-F3A3-0C708A86CE9C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F66EB00-8DA6-5A73-8D23-5195825581D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5A52735-84EC-BD7D-C873-294F8D7FD97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CA221016-9FE9-6F35-BCAC-F0D337A4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2235"/>
            <a:ext cx="10515600" cy="1325563"/>
          </a:xfrm>
        </p:spPr>
        <p:txBody>
          <a:bodyPr/>
          <a:lstStyle/>
          <a:p>
            <a:r>
              <a:rPr lang="en-US" dirty="0"/>
              <a:t>Step 2: fill in </a:t>
            </a:r>
            <a:r>
              <a:rPr lang="en-US" dirty="0" err="1"/>
              <a:t>leftSum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	and Output</a:t>
            </a:r>
          </a:p>
        </p:txBody>
      </p:sp>
    </p:spTree>
    <p:extLst>
      <p:ext uri="{BB962C8B-B14F-4D97-AF65-F5344CB8AC3E}">
        <p14:creationId xmlns:p14="http://schemas.microsoft.com/office/powerpoint/2010/main" val="11324508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A221016-9FE9-6F35-BCAC-F0D337A4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2235"/>
            <a:ext cx="10515600" cy="1325563"/>
          </a:xfrm>
        </p:spPr>
        <p:txBody>
          <a:bodyPr/>
          <a:lstStyle/>
          <a:p>
            <a:r>
              <a:rPr lang="en-US" dirty="0"/>
              <a:t>Step 2: fill in </a:t>
            </a:r>
            <a:r>
              <a:rPr lang="en-US" dirty="0" err="1"/>
              <a:t>leftSum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	and Output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FB8C274-5CCA-301E-3A75-99E01DE18B10}"/>
              </a:ext>
            </a:extLst>
          </p:cNvPr>
          <p:cNvGrpSpPr/>
          <p:nvPr/>
        </p:nvGrpSpPr>
        <p:grpSpPr>
          <a:xfrm>
            <a:off x="828040" y="1239266"/>
            <a:ext cx="10800080" cy="5100574"/>
            <a:chOff x="279400" y="1371600"/>
            <a:chExt cx="11358880" cy="536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62E9D3-5A43-0B4C-9F22-6A8A0E9E55D1}"/>
                </a:ext>
              </a:extLst>
            </p:cNvPr>
            <p:cNvSpPr/>
            <p:nvPr/>
          </p:nvSpPr>
          <p:spPr>
            <a:xfrm>
              <a:off x="5374640" y="13716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81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3480E1-8D7B-7A87-1CB0-8AA630393EA1}"/>
                </a:ext>
              </a:extLst>
            </p:cNvPr>
            <p:cNvSpPr/>
            <p:nvPr/>
          </p:nvSpPr>
          <p:spPr>
            <a:xfrm>
              <a:off x="10160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26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EF5900-69A4-8B39-AEFB-E6337AB7EE37}"/>
                </a:ext>
              </a:extLst>
            </p:cNvPr>
            <p:cNvSpPr/>
            <p:nvPr/>
          </p:nvSpPr>
          <p:spPr>
            <a:xfrm>
              <a:off x="39420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26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D93F352-E053-F85C-5474-99A3CC5B2D8D}"/>
                </a:ext>
              </a:extLst>
            </p:cNvPr>
            <p:cNvSpPr/>
            <p:nvPr/>
          </p:nvSpPr>
          <p:spPr>
            <a:xfrm>
              <a:off x="240792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098F5D-9C41-8DE2-BC72-49FAC45F4C0E}"/>
                </a:ext>
              </a:extLst>
            </p:cNvPr>
            <p:cNvSpPr/>
            <p:nvPr/>
          </p:nvSpPr>
          <p:spPr>
            <a:xfrm>
              <a:off x="8239760" y="274320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33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C687C96-5038-20AF-AC40-28D35E780016}"/>
                </a:ext>
              </a:extLst>
            </p:cNvPr>
            <p:cNvSpPr/>
            <p:nvPr/>
          </p:nvSpPr>
          <p:spPr>
            <a:xfrm>
              <a:off x="680720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910CE0F-0D67-D684-20ED-9236C0C0FD40}"/>
                </a:ext>
              </a:extLst>
            </p:cNvPr>
            <p:cNvSpPr/>
            <p:nvPr/>
          </p:nvSpPr>
          <p:spPr>
            <a:xfrm>
              <a:off x="9631680" y="412496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23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58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46255A2-00FE-2C2E-16B6-A7682A88B8D1}"/>
                </a:ext>
              </a:extLst>
            </p:cNvPr>
            <p:cNvSpPr/>
            <p:nvPr/>
          </p:nvSpPr>
          <p:spPr>
            <a:xfrm>
              <a:off x="2794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[0,1)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10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6D19EC-5C4C-6773-E95E-B3DB6B020E95}"/>
                </a:ext>
              </a:extLst>
            </p:cNvPr>
            <p:cNvSpPr/>
            <p:nvPr/>
          </p:nvSpPr>
          <p:spPr>
            <a:xfrm>
              <a:off x="17729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[1,2)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16 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10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156EFA-F92C-3595-EB8C-E23E5A4C04C2}"/>
                </a:ext>
              </a:extLst>
            </p:cNvPr>
            <p:cNvSpPr/>
            <p:nvPr/>
          </p:nvSpPr>
          <p:spPr>
            <a:xfrm>
              <a:off x="31851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[2,3)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26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A19BC7B-6948-FD9D-1182-92F275A4C74A}"/>
                </a:ext>
              </a:extLst>
            </p:cNvPr>
            <p:cNvSpPr/>
            <p:nvPr/>
          </p:nvSpPr>
          <p:spPr>
            <a:xfrm>
              <a:off x="46786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[3,4)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30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B7EB36-DD30-F6B8-3C04-6EF3BCAE2931}"/>
                </a:ext>
              </a:extLst>
            </p:cNvPr>
            <p:cNvSpPr/>
            <p:nvPr/>
          </p:nvSpPr>
          <p:spPr>
            <a:xfrm>
              <a:off x="607060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[4,5)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8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48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E75AC7-C883-F267-6281-8E4967E509EC}"/>
                </a:ext>
              </a:extLst>
            </p:cNvPr>
            <p:cNvSpPr/>
            <p:nvPr/>
          </p:nvSpPr>
          <p:spPr>
            <a:xfrm>
              <a:off x="756412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[5,6)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2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56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1CEC3F4-5565-D1F1-C697-93A80469D8CA}"/>
                </a:ext>
              </a:extLst>
            </p:cNvPr>
            <p:cNvSpPr/>
            <p:nvPr/>
          </p:nvSpPr>
          <p:spPr>
            <a:xfrm>
              <a:off x="887476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[6,7)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14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58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44A18-A92B-9BA6-7CDB-DF3DF9D8C9F7}"/>
                </a:ext>
              </a:extLst>
            </p:cNvPr>
            <p:cNvSpPr/>
            <p:nvPr/>
          </p:nvSpPr>
          <p:spPr>
            <a:xfrm>
              <a:off x="10368280" y="5466080"/>
              <a:ext cx="1270000" cy="127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range: [7,8) 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sum: 9</a:t>
              </a:r>
            </a:p>
            <a:p>
              <a:r>
                <a:rPr lang="en-US" sz="1600" dirty="0" err="1">
                  <a:solidFill>
                    <a:schemeClr val="tx1"/>
                  </a:solidFill>
                </a:rPr>
                <a:t>leftSum</a:t>
              </a:r>
              <a:r>
                <a:rPr lang="en-US" sz="1600" dirty="0">
                  <a:solidFill>
                    <a:schemeClr val="tx1"/>
                  </a:solidFill>
                </a:rPr>
                <a:t>: 72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7850F2A-A812-9FE3-D3F0-1C5DA9117AAB}"/>
                </a:ext>
              </a:extLst>
            </p:cNvPr>
            <p:cNvCxnSpPr>
              <a:cxnSpLocks/>
              <a:stCxn id="4" idx="1"/>
              <a:endCxn id="18" idx="0"/>
            </p:cNvCxnSpPr>
            <p:nvPr/>
          </p:nvCxnSpPr>
          <p:spPr>
            <a:xfrm flipH="1">
              <a:off x="3042920" y="2006600"/>
              <a:ext cx="23317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E836CBC-8972-F382-5521-69C2D95B0B86}"/>
                </a:ext>
              </a:extLst>
            </p:cNvPr>
            <p:cNvCxnSpPr>
              <a:cxnSpLocks/>
              <a:stCxn id="4" idx="3"/>
              <a:endCxn id="19" idx="0"/>
            </p:cNvCxnSpPr>
            <p:nvPr/>
          </p:nvCxnSpPr>
          <p:spPr>
            <a:xfrm>
              <a:off x="6644640" y="2006600"/>
              <a:ext cx="2230120" cy="736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2B1B5D0-E486-0606-42EF-9C25EB13D118}"/>
                </a:ext>
              </a:extLst>
            </p:cNvPr>
            <p:cNvCxnSpPr>
              <a:cxnSpLocks/>
              <a:stCxn id="18" idx="3"/>
              <a:endCxn id="15" idx="0"/>
            </p:cNvCxnSpPr>
            <p:nvPr/>
          </p:nvCxnSpPr>
          <p:spPr>
            <a:xfrm>
              <a:off x="3677920" y="3378200"/>
              <a:ext cx="8991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471E203-D8D6-ED6B-0BB9-1F5B4984C865}"/>
                </a:ext>
              </a:extLst>
            </p:cNvPr>
            <p:cNvCxnSpPr>
              <a:cxnSpLocks/>
              <a:stCxn id="18" idx="1"/>
              <a:endCxn id="14" idx="0"/>
            </p:cNvCxnSpPr>
            <p:nvPr/>
          </p:nvCxnSpPr>
          <p:spPr>
            <a:xfrm flipH="1">
              <a:off x="165100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96F7C9E-5197-2DCC-60EB-CD332D7224BB}"/>
                </a:ext>
              </a:extLst>
            </p:cNvPr>
            <p:cNvCxnSpPr>
              <a:cxnSpLocks/>
              <a:stCxn id="19" idx="1"/>
              <a:endCxn id="20" idx="0"/>
            </p:cNvCxnSpPr>
            <p:nvPr/>
          </p:nvCxnSpPr>
          <p:spPr>
            <a:xfrm flipH="1">
              <a:off x="7442200" y="3378200"/>
              <a:ext cx="79756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DC60E03-4514-77BC-2D96-D36F9478A4FE}"/>
                </a:ext>
              </a:extLst>
            </p:cNvPr>
            <p:cNvCxnSpPr>
              <a:cxnSpLocks/>
              <a:stCxn id="19" idx="3"/>
              <a:endCxn id="21" idx="0"/>
            </p:cNvCxnSpPr>
            <p:nvPr/>
          </p:nvCxnSpPr>
          <p:spPr>
            <a:xfrm>
              <a:off x="9509760" y="3378200"/>
              <a:ext cx="756920" cy="7467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874BD4-A39C-D4E1-A1D2-25C6FBE85D5E}"/>
                </a:ext>
              </a:extLst>
            </p:cNvPr>
            <p:cNvCxnSpPr>
              <a:cxnSpLocks/>
              <a:stCxn id="14" idx="1"/>
              <a:endCxn id="22" idx="0"/>
            </p:cNvCxnSpPr>
            <p:nvPr/>
          </p:nvCxnSpPr>
          <p:spPr>
            <a:xfrm flipH="1">
              <a:off x="9144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5F81EA6-BDB5-057A-9119-165E82FAADB7}"/>
                </a:ext>
              </a:extLst>
            </p:cNvPr>
            <p:cNvCxnSpPr>
              <a:cxnSpLocks/>
              <a:stCxn id="14" idx="3"/>
              <a:endCxn id="23" idx="0"/>
            </p:cNvCxnSpPr>
            <p:nvPr/>
          </p:nvCxnSpPr>
          <p:spPr>
            <a:xfrm>
              <a:off x="22860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9A4C740-9B31-A37C-3B27-2D416FA0022C}"/>
                </a:ext>
              </a:extLst>
            </p:cNvPr>
            <p:cNvCxnSpPr>
              <a:cxnSpLocks/>
              <a:stCxn id="15" idx="1"/>
              <a:endCxn id="26" idx="0"/>
            </p:cNvCxnSpPr>
            <p:nvPr/>
          </p:nvCxnSpPr>
          <p:spPr>
            <a:xfrm flipH="1">
              <a:off x="38201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C8EAFCB7-337E-6080-3E02-B582D0349335}"/>
                </a:ext>
              </a:extLst>
            </p:cNvPr>
            <p:cNvCxnSpPr>
              <a:cxnSpLocks/>
              <a:stCxn id="15" idx="3"/>
              <a:endCxn id="27" idx="0"/>
            </p:cNvCxnSpPr>
            <p:nvPr/>
          </p:nvCxnSpPr>
          <p:spPr>
            <a:xfrm>
              <a:off x="52120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A1EBD00-5EB5-8CEF-2660-D4AE712A1753}"/>
                </a:ext>
              </a:extLst>
            </p:cNvPr>
            <p:cNvCxnSpPr>
              <a:cxnSpLocks/>
              <a:stCxn id="20" idx="1"/>
              <a:endCxn id="28" idx="0"/>
            </p:cNvCxnSpPr>
            <p:nvPr/>
          </p:nvCxnSpPr>
          <p:spPr>
            <a:xfrm flipH="1">
              <a:off x="670560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4B654E8-4CAB-D9E6-A724-B7D9AC1B3BC3}"/>
                </a:ext>
              </a:extLst>
            </p:cNvPr>
            <p:cNvCxnSpPr>
              <a:cxnSpLocks/>
              <a:stCxn id="20" idx="3"/>
              <a:endCxn id="29" idx="0"/>
            </p:cNvCxnSpPr>
            <p:nvPr/>
          </p:nvCxnSpPr>
          <p:spPr>
            <a:xfrm>
              <a:off x="807720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851EAFF-26BC-0981-AD50-DE20C0E1D625}"/>
                </a:ext>
              </a:extLst>
            </p:cNvPr>
            <p:cNvCxnSpPr>
              <a:cxnSpLocks/>
              <a:stCxn id="21" idx="1"/>
              <a:endCxn id="30" idx="0"/>
            </p:cNvCxnSpPr>
            <p:nvPr/>
          </p:nvCxnSpPr>
          <p:spPr>
            <a:xfrm flipH="1">
              <a:off x="9509760" y="4759960"/>
              <a:ext cx="12192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DD4F70C-8814-99A3-AA89-D791D0D03CDE}"/>
                </a:ext>
              </a:extLst>
            </p:cNvPr>
            <p:cNvCxnSpPr>
              <a:cxnSpLocks/>
              <a:stCxn id="21" idx="3"/>
              <a:endCxn id="31" idx="0"/>
            </p:cNvCxnSpPr>
            <p:nvPr/>
          </p:nvCxnSpPr>
          <p:spPr>
            <a:xfrm>
              <a:off x="10901680" y="4759960"/>
              <a:ext cx="101600" cy="7061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CBE2527-7E2B-9DAA-6275-F61167D54814}"/>
              </a:ext>
            </a:extLst>
          </p:cNvPr>
          <p:cNvSpPr txBox="1"/>
          <p:nvPr/>
        </p:nvSpPr>
        <p:spPr>
          <a:xfrm>
            <a:off x="0" y="856344"/>
            <a:ext cx="50879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this is a left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endParaRPr lang="en-US" dirty="0"/>
          </a:p>
          <a:p>
            <a:r>
              <a:rPr lang="en-US" dirty="0"/>
              <a:t>If this is a right child:</a:t>
            </a:r>
          </a:p>
          <a:p>
            <a:r>
              <a:rPr lang="en-US" dirty="0"/>
              <a:t>	</a:t>
            </a:r>
            <a:r>
              <a:rPr lang="en-US" dirty="0" err="1"/>
              <a:t>leftSum</a:t>
            </a:r>
            <a:r>
              <a:rPr lang="en-US" dirty="0"/>
              <a:t> = </a:t>
            </a:r>
            <a:r>
              <a:rPr lang="en-US" dirty="0" err="1"/>
              <a:t>parent.leftSum</a:t>
            </a:r>
            <a:r>
              <a:rPr lang="en-US" dirty="0"/>
              <a:t> + </a:t>
            </a:r>
            <a:r>
              <a:rPr lang="en-US" dirty="0" err="1"/>
              <a:t>sibling.sum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the leaves:</a:t>
            </a:r>
          </a:p>
          <a:p>
            <a:r>
              <a:rPr lang="en-US" dirty="0"/>
              <a:t>	use </a:t>
            </a:r>
            <a:r>
              <a:rPr lang="en-US" dirty="0" err="1"/>
              <a:t>leftSum+sum</a:t>
            </a:r>
            <a:r>
              <a:rPr lang="en-US" dirty="0"/>
              <a:t> </a:t>
            </a:r>
          </a:p>
          <a:p>
            <a:r>
              <a:rPr lang="en-US" dirty="0"/>
              <a:t>	to complete output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C764B31-F14D-144A-64AA-02CECD9C9599}"/>
              </a:ext>
            </a:extLst>
          </p:cNvPr>
          <p:cNvGrpSpPr/>
          <p:nvPr/>
        </p:nvGrpSpPr>
        <p:grpSpPr>
          <a:xfrm>
            <a:off x="6679091" y="83846"/>
            <a:ext cx="5383586" cy="1720798"/>
            <a:chOff x="6679091" y="83846"/>
            <a:chExt cx="5383586" cy="1720798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A8F509B-5922-7F9E-995E-F648A59F3142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7C5DA8C2-ED00-0771-6A70-6B46D1E04D52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3491F06-ACA1-B644-B5B3-643409F04D41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2C2D274-B83E-31DD-3CB2-8BB08DF900FF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F077E85-2C0C-DE46-8C03-F158768117E8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ABADACF7-F3CF-FB08-E8AD-63D9F718DC8C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D333151-5F5E-595C-50E0-943EFED43AD1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008FAF8-1292-A2E2-F711-E2FFC9EBF71E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ABF957C-1B56-1E22-FB1C-7A3BDC5277B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9BEC2D9-2988-B502-3C6C-A2DB97C9B26C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9E50DA6-316F-5753-D102-A743F9CE068C}"/>
                </a:ext>
              </a:extLst>
            </p:cNvPr>
            <p:cNvGrpSpPr/>
            <p:nvPr/>
          </p:nvGrpSpPr>
          <p:grpSpPr>
            <a:xfrm>
              <a:off x="7562943" y="773982"/>
              <a:ext cx="4499734" cy="562558"/>
              <a:chOff x="6392545" y="364404"/>
              <a:chExt cx="5726090" cy="71587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1B330370-B3FD-0DD6-888F-F35C1428E044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F1FDD9C0-F599-DE16-1F69-8C24F99BA8A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94782E6-2A21-7F05-48F7-6A2DD7A77C7C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26</a:t>
                  </a: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03B1BDFF-9249-D172-E239-4D5D385E2121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30</a:t>
                  </a:r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C8D8D64-BCCF-5129-B54F-2BA2B86D786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48</a:t>
                  </a:r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F35E7FE-A6A3-51AD-5945-F950199951F5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56</a:t>
                  </a:r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0CF5F02-6A7C-F225-C7B9-92C6A6713159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58</a:t>
                  </a:r>
                </a:p>
              </p:txBody>
            </p:sp>
          </p:grp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99811097-8C8F-A89C-5A2F-D0EB07FFB60B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72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24E7E67B-16FD-17A9-51F9-425D1109D599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81</a:t>
                </a: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4F203A5-6E4B-E23B-8EEA-700A9E284B3B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24E453-355F-1444-2CC1-9BC31203D7E6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BACBD43-F174-06CA-6927-33F35B9FEF70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0E89D0A-1C21-34EC-92A2-21667C842ACC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AC4B1651-6E66-DA98-5918-4B5C12EABD43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D35C7752-77E4-AE15-AE86-9DBABCF320D1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49911842-0853-5C73-56B5-2EF192E70D27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BF51EA9-CD8F-9B3A-ED3C-EF9D2896EF2A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BE794E87-3D44-41C7-FCE8-9C29A5CFD387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10D4778D-293C-008F-F3A3-0C708A86CE9C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F66EB00-8DA6-5A73-8D23-5195825581D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5A52735-84EC-BD7D-C873-294F8D7FD971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53038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ED1EC-294B-3134-12CA-AB177F2C2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AE8E-E1B2-5256-D666-ACA8350E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14" y="247605"/>
            <a:ext cx="11677185" cy="1325563"/>
          </a:xfrm>
        </p:spPr>
        <p:txBody>
          <a:bodyPr/>
          <a:lstStyle/>
          <a:p>
            <a:r>
              <a:rPr lang="en-US" dirty="0"/>
              <a:t>Step 2 pseudocode (Compute </a:t>
            </a:r>
            <a:r>
              <a:rPr lang="en-US" dirty="0" err="1"/>
              <a:t>Leftsum</a:t>
            </a:r>
            <a:r>
              <a:rPr lang="en-US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C800B9-9122-4F06-68ED-E5F650D4D21F}"/>
              </a:ext>
            </a:extLst>
          </p:cNvPr>
          <p:cNvSpPr txBox="1"/>
          <p:nvPr/>
        </p:nvSpPr>
        <p:spPr>
          <a:xfrm>
            <a:off x="410040" y="1316638"/>
            <a:ext cx="116771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/>
              <a:t>CompleteTree</a:t>
            </a:r>
            <a:r>
              <a:rPr lang="en-US" sz="2600" dirty="0"/>
              <a:t>(Node </a:t>
            </a:r>
            <a:r>
              <a:rPr lang="en-US" sz="2600" dirty="0" err="1"/>
              <a:t>curr</a:t>
            </a:r>
            <a:r>
              <a:rPr lang="en-US" sz="26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If </a:t>
            </a:r>
            <a:r>
              <a:rPr lang="en-US" sz="2600" dirty="0" err="1"/>
              <a:t>curr</a:t>
            </a:r>
            <a:r>
              <a:rPr lang="en-US" sz="2600" dirty="0"/>
              <a:t> is a left child of </a:t>
            </a:r>
            <a:r>
              <a:rPr lang="en-US" sz="2600" dirty="0" err="1"/>
              <a:t>curr.parent</a:t>
            </a:r>
            <a:r>
              <a:rPr lang="en-US" sz="2600" b="0" dirty="0"/>
              <a:t>: </a:t>
            </a:r>
            <a:endParaRPr lang="en-US" sz="2600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Set </a:t>
            </a:r>
            <a:r>
              <a:rPr lang="en-US" sz="2600" dirty="0" err="1"/>
              <a:t>curr.LeftSum</a:t>
            </a:r>
            <a:r>
              <a:rPr lang="en-US" sz="2600" dirty="0"/>
              <a:t> = </a:t>
            </a:r>
            <a:r>
              <a:rPr lang="en-US" sz="2600" dirty="0" err="1"/>
              <a:t>curr.parent.LeftSum</a:t>
            </a:r>
            <a:endParaRPr lang="en-US" sz="2600" dirty="0">
              <a:solidFill>
                <a:schemeClr val="accent6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Else: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Set </a:t>
            </a:r>
            <a:r>
              <a:rPr lang="en-US" sz="2600" dirty="0" err="1"/>
              <a:t>curr.LeftSum</a:t>
            </a:r>
            <a:r>
              <a:rPr lang="en-US" sz="2600" dirty="0"/>
              <a:t> = </a:t>
            </a:r>
            <a:r>
              <a:rPr lang="en-US" sz="2600" dirty="0" err="1"/>
              <a:t>curr.parent.LeftSum</a:t>
            </a:r>
            <a:r>
              <a:rPr lang="en-US" sz="2600" dirty="0"/>
              <a:t> + </a:t>
            </a:r>
            <a:r>
              <a:rPr lang="en-US" sz="2600" dirty="0" err="1"/>
              <a:t>curr.sibling.Sum</a:t>
            </a:r>
            <a:endParaRPr lang="en-US" sz="2600" dirty="0"/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If</a:t>
            </a:r>
            <a:r>
              <a:rPr lang="en-US" sz="2600" dirty="0"/>
              <a:t> </a:t>
            </a:r>
            <a:r>
              <a:rPr lang="en-US" sz="2600" dirty="0" err="1"/>
              <a:t>curr</a:t>
            </a:r>
            <a:r>
              <a:rPr lang="en-US" sz="2600" dirty="0"/>
              <a:t> is not a leaf: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u="sng" dirty="0"/>
              <a:t>Divide and conquer:</a:t>
            </a:r>
            <a:r>
              <a:rPr lang="en-US" sz="2600" dirty="0"/>
              <a:t> call </a:t>
            </a:r>
            <a:r>
              <a:rPr lang="en-US" sz="2600" b="1" dirty="0" err="1"/>
              <a:t>CompleteTree</a:t>
            </a:r>
            <a:r>
              <a:rPr lang="en-US" sz="2600" dirty="0"/>
              <a:t>(</a:t>
            </a:r>
            <a:r>
              <a:rPr lang="en-US" sz="2600" dirty="0" err="1"/>
              <a:t>curr.left</a:t>
            </a:r>
            <a:r>
              <a:rPr lang="en-US" sz="2600" dirty="0"/>
              <a:t>) and </a:t>
            </a:r>
            <a:r>
              <a:rPr lang="en-US" sz="2600" b="1" dirty="0" err="1"/>
              <a:t>CompleteTree</a:t>
            </a:r>
            <a:r>
              <a:rPr lang="en-US" sz="2600" dirty="0"/>
              <a:t>(</a:t>
            </a:r>
            <a:r>
              <a:rPr lang="en-US" sz="2600" dirty="0" err="1"/>
              <a:t>curr.right</a:t>
            </a:r>
            <a:r>
              <a:rPr lang="en-US" sz="2600" dirty="0"/>
              <a:t>) in parallel threads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u="sng" dirty="0"/>
              <a:t>Wait</a:t>
            </a:r>
            <a:r>
              <a:rPr lang="en-US" sz="2600" dirty="0"/>
              <a:t> for parallel computations to finish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Else (</a:t>
            </a:r>
            <a:r>
              <a:rPr lang="en-US" sz="2600" b="1" dirty="0" err="1"/>
              <a:t>curr</a:t>
            </a:r>
            <a:r>
              <a:rPr lang="en-US" sz="2600" b="1" dirty="0"/>
              <a:t> is a leaf)</a:t>
            </a:r>
            <a:r>
              <a:rPr lang="en-US" sz="2600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Set output[</a:t>
            </a:r>
            <a:r>
              <a:rPr lang="en-US" sz="2600" dirty="0" err="1"/>
              <a:t>curr.lo</a:t>
            </a:r>
            <a:r>
              <a:rPr lang="en-US" sz="2600" dirty="0"/>
              <a:t>] = </a:t>
            </a:r>
            <a:r>
              <a:rPr lang="en-US" sz="2600" dirty="0" err="1"/>
              <a:t>curr.LeftSum</a:t>
            </a:r>
            <a:r>
              <a:rPr lang="en-US" sz="2600" dirty="0"/>
              <a:t> + input[</a:t>
            </a:r>
            <a:r>
              <a:rPr lang="en-US" sz="2600" dirty="0" err="1"/>
              <a:t>curr.lo</a:t>
            </a:r>
            <a:r>
              <a:rPr lang="en-US" sz="2600" dirty="0"/>
              <a:t>]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for </a:t>
            </a:r>
            <a:r>
              <a:rPr lang="en-US" sz="2600" dirty="0" err="1"/>
              <a:t>i</a:t>
            </a:r>
            <a:r>
              <a:rPr lang="en-US" sz="2600" dirty="0"/>
              <a:t> = </a:t>
            </a:r>
            <a:r>
              <a:rPr lang="en-US" sz="2600" dirty="0" err="1"/>
              <a:t>curr.lo</a:t>
            </a:r>
            <a:r>
              <a:rPr lang="en-US" sz="2600" dirty="0"/>
              <a:t> + 1 to </a:t>
            </a:r>
            <a:r>
              <a:rPr lang="en-US" sz="2600" dirty="0" err="1"/>
              <a:t>curr.hi</a:t>
            </a:r>
            <a:r>
              <a:rPr lang="en-US" sz="2600" dirty="0"/>
              <a:t>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600" dirty="0"/>
              <a:t>Set output[</a:t>
            </a:r>
            <a:r>
              <a:rPr lang="en-US" sz="2600" dirty="0" err="1"/>
              <a:t>i</a:t>
            </a:r>
            <a:r>
              <a:rPr lang="en-US" sz="2600" dirty="0"/>
              <a:t>] = output[i-1] + input[</a:t>
            </a:r>
            <a:r>
              <a:rPr lang="en-US" sz="2600" dirty="0" err="1"/>
              <a:t>i</a:t>
            </a:r>
            <a:r>
              <a:rPr lang="en-US" sz="2600" dirty="0"/>
              <a:t>]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51DAC50E-35B7-A38B-F47C-4206A4E65E32}"/>
              </a:ext>
            </a:extLst>
          </p:cNvPr>
          <p:cNvSpPr/>
          <p:nvPr/>
        </p:nvSpPr>
        <p:spPr>
          <a:xfrm rot="10616587">
            <a:off x="8552306" y="5572398"/>
            <a:ext cx="1169908" cy="2205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39C08-A3FE-ED2D-F935-685146930A64}"/>
              </a:ext>
            </a:extLst>
          </p:cNvPr>
          <p:cNvSpPr txBox="1"/>
          <p:nvPr/>
        </p:nvSpPr>
        <p:spPr>
          <a:xfrm>
            <a:off x="9828537" y="5362326"/>
            <a:ext cx="1530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Base Case</a:t>
            </a:r>
          </a:p>
        </p:txBody>
      </p:sp>
    </p:spTree>
    <p:extLst>
      <p:ext uri="{BB962C8B-B14F-4D97-AF65-F5344CB8AC3E}">
        <p14:creationId xmlns:p14="http://schemas.microsoft.com/office/powerpoint/2010/main" val="15273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allAtOnce"/>
      <p:bldP spid="4" grpId="0" animBg="1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238760"/>
            <a:ext cx="12120880" cy="66192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/>
              <a:t>class </a:t>
            </a:r>
            <a:r>
              <a:rPr lang="en-US" sz="1800" dirty="0" err="1"/>
              <a:t>CompleteTree</a:t>
            </a:r>
            <a:r>
              <a:rPr lang="en-US" sz="1800" dirty="0"/>
              <a:t> extends </a:t>
            </a:r>
            <a:r>
              <a:rPr lang="en-US" sz="1800" dirty="0" err="1"/>
              <a:t>RecursiveAction</a:t>
            </a:r>
            <a:r>
              <a:rPr lang="en-US" sz="1800" dirty="0"/>
              <a:t> { </a:t>
            </a:r>
          </a:p>
          <a:p>
            <a:pPr marL="0" indent="0">
              <a:buNone/>
            </a:pPr>
            <a:r>
              <a:rPr lang="en-US" sz="1800" dirty="0"/>
              <a:t>	public </a:t>
            </a:r>
            <a:r>
              <a:rPr lang="en-US" sz="1800" dirty="0" err="1"/>
              <a:t>CompleteTree</a:t>
            </a:r>
            <a:r>
              <a:rPr lang="en-US" sz="1800" dirty="0"/>
              <a:t>(</a:t>
            </a:r>
            <a:r>
              <a:rPr lang="en-US" sz="1800" dirty="0" err="1"/>
              <a:t>PrefixSumNode</a:t>
            </a:r>
            <a:r>
              <a:rPr lang="en-US" sz="1800" dirty="0"/>
              <a:t> </a:t>
            </a:r>
            <a:r>
              <a:rPr lang="en-US" sz="1800" dirty="0" err="1"/>
              <a:t>curr</a:t>
            </a:r>
            <a:r>
              <a:rPr lang="en-US" sz="1800" dirty="0"/>
              <a:t>, </a:t>
            </a:r>
            <a:r>
              <a:rPr lang="en-US" sz="1800" dirty="0" err="1"/>
              <a:t>PrefixSumNode</a:t>
            </a:r>
            <a:r>
              <a:rPr lang="en-US" sz="1800" dirty="0"/>
              <a:t> parent, </a:t>
            </a:r>
            <a:r>
              <a:rPr lang="en-US" sz="1800" dirty="0" err="1"/>
              <a:t>PrefixSumNode</a:t>
            </a:r>
            <a:r>
              <a:rPr lang="en-US" sz="1800" dirty="0"/>
              <a:t> sibling, </a:t>
            </a:r>
            <a:r>
              <a:rPr lang="en-US" sz="1800" dirty="0" err="1"/>
              <a:t>boolean</a:t>
            </a:r>
            <a:r>
              <a:rPr lang="en-US" sz="1800" dirty="0"/>
              <a:t> </a:t>
            </a:r>
            <a:r>
              <a:rPr lang="en-US" sz="1800" dirty="0" err="1"/>
              <a:t>isLeftChild</a:t>
            </a:r>
            <a:r>
              <a:rPr lang="en-US" sz="1800" dirty="0"/>
              <a:t>, int[] output, int[] input){…}</a:t>
            </a:r>
          </a:p>
          <a:p>
            <a:pPr marL="0" indent="0">
              <a:buNone/>
            </a:pPr>
            <a:r>
              <a:rPr lang="en-US" sz="1800" dirty="0"/>
              <a:t>	protected void compute(){ </a:t>
            </a:r>
          </a:p>
          <a:p>
            <a:pPr marL="0" indent="0">
              <a:buNone/>
            </a:pPr>
            <a:r>
              <a:rPr lang="en-US" sz="1800" dirty="0"/>
              <a:t>		if(</a:t>
            </a:r>
            <a:r>
              <a:rPr lang="en-US" sz="1800" dirty="0" err="1"/>
              <a:t>isLeftChild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curr.sumLeft</a:t>
            </a:r>
            <a:r>
              <a:rPr lang="en-US" sz="1800" dirty="0"/>
              <a:t> = </a:t>
            </a:r>
            <a:r>
              <a:rPr lang="en-US" sz="1800" dirty="0" err="1"/>
              <a:t>parent.sumLeft</a:t>
            </a:r>
            <a:r>
              <a:rPr lang="en-US" sz="1800" dirty="0"/>
              <a:t>; </a:t>
            </a:r>
          </a:p>
          <a:p>
            <a:pPr marL="0" indent="0">
              <a:buNone/>
            </a:pPr>
            <a:r>
              <a:rPr lang="en-US" sz="1800" dirty="0"/>
              <a:t>		else</a:t>
            </a:r>
          </a:p>
          <a:p>
            <a:pPr marL="0" indent="0">
              <a:buNone/>
            </a:pPr>
            <a:r>
              <a:rPr lang="en-US" sz="1800" dirty="0"/>
              <a:t>			 </a:t>
            </a:r>
            <a:r>
              <a:rPr lang="en-US" sz="1800" dirty="0" err="1"/>
              <a:t>curr.sumLeft</a:t>
            </a:r>
            <a:r>
              <a:rPr lang="en-US" sz="1800" dirty="0"/>
              <a:t> = </a:t>
            </a:r>
            <a:r>
              <a:rPr lang="en-US" sz="1800" dirty="0" err="1"/>
              <a:t>parent.sumLeft</a:t>
            </a:r>
            <a:r>
              <a:rPr lang="en-US" sz="1800" dirty="0"/>
              <a:t> + </a:t>
            </a:r>
            <a:r>
              <a:rPr lang="en-US" sz="1800" dirty="0" err="1"/>
              <a:t>sibling.sum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	if (</a:t>
            </a:r>
            <a:r>
              <a:rPr lang="en-US" sz="1800" dirty="0" err="1"/>
              <a:t>curr.leftChild</a:t>
            </a:r>
            <a:r>
              <a:rPr lang="en-US" sz="1800" dirty="0"/>
              <a:t> != null &amp;&amp; </a:t>
            </a:r>
            <a:r>
              <a:rPr lang="en-US" sz="1800" dirty="0" err="1"/>
              <a:t>curr.rightChild</a:t>
            </a:r>
            <a:r>
              <a:rPr lang="en-US" sz="1800" dirty="0"/>
              <a:t> != null){  // if this isn’t a leaf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CompleteTree</a:t>
            </a:r>
            <a:r>
              <a:rPr lang="en-US" sz="1800" dirty="0"/>
              <a:t> left = new </a:t>
            </a:r>
            <a:r>
              <a:rPr lang="en-US" sz="1800" dirty="0" err="1"/>
              <a:t>CompleteTree</a:t>
            </a:r>
            <a:r>
              <a:rPr lang="en-US" sz="1800" dirty="0"/>
              <a:t>(</a:t>
            </a:r>
            <a:r>
              <a:rPr lang="en-US" sz="1800" dirty="0" err="1"/>
              <a:t>curr.leftChild</a:t>
            </a:r>
            <a:r>
              <a:rPr lang="en-US" sz="1800" dirty="0"/>
              <a:t>, </a:t>
            </a:r>
            <a:r>
              <a:rPr lang="en-US" sz="1800" dirty="0" err="1"/>
              <a:t>curr</a:t>
            </a:r>
            <a:r>
              <a:rPr lang="en-US" sz="1800" dirty="0"/>
              <a:t>, </a:t>
            </a:r>
            <a:r>
              <a:rPr lang="en-US" sz="1800" dirty="0" err="1"/>
              <a:t>curr.rightChild</a:t>
            </a:r>
            <a:r>
              <a:rPr lang="en-US" sz="1800" dirty="0"/>
              <a:t>, true, output, input);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left.fork</a:t>
            </a:r>
            <a:r>
              <a:rPr lang="en-US" sz="1800" dirty="0"/>
              <a:t>(); 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CompleteTree</a:t>
            </a:r>
            <a:r>
              <a:rPr lang="en-US" sz="1800" dirty="0"/>
              <a:t> right = new </a:t>
            </a:r>
            <a:r>
              <a:rPr lang="en-US" sz="1800" dirty="0" err="1"/>
              <a:t>CompleteTree</a:t>
            </a:r>
            <a:r>
              <a:rPr lang="en-US" sz="1800" dirty="0"/>
              <a:t>(</a:t>
            </a:r>
            <a:r>
              <a:rPr lang="en-US" sz="1800" dirty="0" err="1"/>
              <a:t>curr.rightChild</a:t>
            </a:r>
            <a:r>
              <a:rPr lang="en-US" sz="1800" dirty="0"/>
              <a:t>, </a:t>
            </a:r>
            <a:r>
              <a:rPr lang="en-US" sz="1800" dirty="0" err="1"/>
              <a:t>curr</a:t>
            </a:r>
            <a:r>
              <a:rPr lang="en-US" sz="1800" dirty="0"/>
              <a:t>, </a:t>
            </a:r>
            <a:r>
              <a:rPr lang="en-US" sz="1800" dirty="0" err="1"/>
              <a:t>curr.leftChild</a:t>
            </a:r>
            <a:r>
              <a:rPr lang="en-US" sz="1800" dirty="0"/>
              <a:t>, false, output, input);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right.compute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 err="1"/>
              <a:t>left.join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/>
              <a:t>		}</a:t>
            </a:r>
          </a:p>
          <a:p>
            <a:pPr marL="0" indent="0">
              <a:buNone/>
            </a:pPr>
            <a:r>
              <a:rPr lang="en-US" sz="1800" dirty="0"/>
              <a:t>		else{</a:t>
            </a:r>
          </a:p>
          <a:p>
            <a:pPr marL="0" indent="0">
              <a:buNone/>
            </a:pPr>
            <a:r>
              <a:rPr lang="en-US" sz="1800" dirty="0"/>
              <a:t>			output[</a:t>
            </a:r>
            <a:r>
              <a:rPr lang="en-US" sz="1800" dirty="0" err="1"/>
              <a:t>curr.lo</a:t>
            </a:r>
            <a:r>
              <a:rPr lang="en-US" sz="1800" dirty="0"/>
              <a:t>] = </a:t>
            </a:r>
            <a:r>
              <a:rPr lang="en-US" sz="1800" dirty="0" err="1"/>
              <a:t>curr.sumLeft</a:t>
            </a:r>
            <a:r>
              <a:rPr lang="en-US" sz="1800" dirty="0"/>
              <a:t> + input[</a:t>
            </a:r>
            <a:r>
              <a:rPr lang="en-US" sz="1800" dirty="0" err="1"/>
              <a:t>curr.lo</a:t>
            </a:r>
            <a:r>
              <a:rPr lang="en-US" sz="1800" dirty="0"/>
              <a:t>];</a:t>
            </a:r>
          </a:p>
          <a:p>
            <a:pPr marL="0" indent="0">
              <a:buNone/>
            </a:pPr>
            <a:r>
              <a:rPr lang="en-US" sz="1800" dirty="0"/>
              <a:t>			for(int </a:t>
            </a:r>
            <a:r>
              <a:rPr lang="en-US" sz="1800" dirty="0" err="1"/>
              <a:t>i</a:t>
            </a:r>
            <a:r>
              <a:rPr lang="en-US" sz="1800" dirty="0"/>
              <a:t> = curr.lo+1; </a:t>
            </a:r>
            <a:r>
              <a:rPr lang="en-US" sz="1800" dirty="0" err="1"/>
              <a:t>i</a:t>
            </a:r>
            <a:r>
              <a:rPr lang="en-US" sz="1800" dirty="0"/>
              <a:t> &lt; </a:t>
            </a:r>
            <a:r>
              <a:rPr lang="en-US" sz="1800" dirty="0" err="1"/>
              <a:t>curr.hi</a:t>
            </a:r>
            <a:r>
              <a:rPr lang="en-US" sz="1800" dirty="0"/>
              <a:t>; </a:t>
            </a:r>
            <a:r>
              <a:rPr lang="en-US" sz="1800" dirty="0" err="1"/>
              <a:t>i</a:t>
            </a:r>
            <a:r>
              <a:rPr lang="en-US" sz="1800" dirty="0"/>
              <a:t>++){</a:t>
            </a:r>
          </a:p>
          <a:p>
            <a:pPr marL="0" indent="0">
              <a:buNone/>
            </a:pPr>
            <a:r>
              <a:rPr lang="en-US" sz="1800" dirty="0"/>
              <a:t>				output[</a:t>
            </a:r>
            <a:r>
              <a:rPr lang="en-US" sz="1800" dirty="0" err="1"/>
              <a:t>i</a:t>
            </a:r>
            <a:r>
              <a:rPr lang="en-US" sz="1800" dirty="0"/>
              <a:t>] = output[i-1] + input[</a:t>
            </a:r>
            <a:r>
              <a:rPr lang="en-US" sz="1800" dirty="0" err="1"/>
              <a:t>i</a:t>
            </a:r>
            <a:r>
              <a:rPr lang="en-US" sz="1800" dirty="0"/>
              <a:t>]</a:t>
            </a:r>
          </a:p>
          <a:p>
            <a:pPr marL="0" indent="0">
              <a:buNone/>
            </a:pPr>
            <a:r>
              <a:rPr lang="en-US" sz="1800" dirty="0"/>
              <a:t>			} </a:t>
            </a:r>
          </a:p>
          <a:p>
            <a:pPr marL="0" indent="0">
              <a:buNone/>
            </a:pPr>
            <a:r>
              <a:rPr lang="en-US" sz="1800" dirty="0"/>
              <a:t>		}			</a:t>
            </a:r>
          </a:p>
          <a:p>
            <a:pPr marL="0" indent="0">
              <a:buNone/>
            </a:pPr>
            <a:r>
              <a:rPr lang="en-US" sz="1800" dirty="0"/>
              <a:t>	} </a:t>
            </a:r>
          </a:p>
          <a:p>
            <a:pPr marL="0" indent="0">
              <a:buNone/>
            </a:pPr>
            <a:r>
              <a:rPr lang="en-US" sz="1800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5704410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195A-95E5-E229-C661-4192C1FD1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Whew! Back to Pack/Filter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365FE-88D8-8A18-83A1-AE967A23F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array of values and a Boolean function, return a new array which contains only elements that were “true”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5BF7C86-07C2-1DED-ADCF-F9AB859CBECE}"/>
                  </a:ext>
                </a:extLst>
              </p:cNvPr>
              <p:cNvSpPr txBox="1"/>
              <p:nvPr/>
            </p:nvSpPr>
            <p:spPr>
              <a:xfrm>
                <a:off x="177800" y="4104640"/>
                <a:ext cx="20054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5BF7C86-07C2-1DED-ADCF-F9AB859CB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4104640"/>
                <a:ext cx="2005485" cy="461665"/>
              </a:xfrm>
              <a:prstGeom prst="rect">
                <a:avLst/>
              </a:prstGeom>
              <a:blipFill>
                <a:blip r:embed="rId2"/>
                <a:stretch>
                  <a:fillRect l="-304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row: Right 25">
            <a:extLst>
              <a:ext uri="{FF2B5EF4-FFF2-40B4-BE49-F238E27FC236}">
                <a16:creationId xmlns:a16="http://schemas.microsoft.com/office/drawing/2014/main" id="{820FA9ED-5E25-DE65-7403-2DBD2CE61FE7}"/>
              </a:ext>
            </a:extLst>
          </p:cNvPr>
          <p:cNvSpPr/>
          <p:nvPr/>
        </p:nvSpPr>
        <p:spPr>
          <a:xfrm>
            <a:off x="5293360" y="3040696"/>
            <a:ext cx="1310640" cy="7151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180F180-0950-FDFD-5099-99604E9DEB9E}"/>
              </a:ext>
            </a:extLst>
          </p:cNvPr>
          <p:cNvGrpSpPr/>
          <p:nvPr/>
        </p:nvGrpSpPr>
        <p:grpSpPr>
          <a:xfrm>
            <a:off x="463426" y="3190220"/>
            <a:ext cx="4499734" cy="562558"/>
            <a:chOff x="6392545" y="364404"/>
            <a:chExt cx="5726090" cy="715878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450986C-A5EE-CF6A-79BE-F31594B75E54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8AF23DC-2CED-9D08-766B-C623A1A9338F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90711EB-ADB0-1532-EC52-AEC8503D716E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15793A0-4A68-92F1-FA40-DCA4E7BF53AE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2C482B20-67EE-9D6E-0D8E-DF6025A731FC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0E619BF-E01A-226D-21B8-A8AF8375C69F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28F237DA-522A-CA3D-64C7-4EACBE27352F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519C902-22B1-B69C-81DE-FF77F5AF4DD8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CD151E4-4259-58AC-EC7D-9C31AFA6F2D0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718806C-96CC-87C4-BE92-0AF4BB42F0B3}"/>
              </a:ext>
            </a:extLst>
          </p:cNvPr>
          <p:cNvGrpSpPr/>
          <p:nvPr/>
        </p:nvGrpSpPr>
        <p:grpSpPr>
          <a:xfrm>
            <a:off x="7041283" y="3190787"/>
            <a:ext cx="2251766" cy="561991"/>
            <a:chOff x="7967980" y="4321811"/>
            <a:chExt cx="1506220" cy="375920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E011B574-641A-6A8D-7E0F-C92C43928CDE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BE483D6-6659-14D6-56B6-FB48E1F71385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2677C511-8DF8-3D27-8124-7CE951D97675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D2B8A14F-B1BD-4903-A953-7ACFE8DCA8D0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78568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9A0AF-3FEB-E58E-F11F-498D16C5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Pack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B01AA-8775-CE37-C0B2-EF5EBB5D8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191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 a </a:t>
            </a:r>
            <a:r>
              <a:rPr lang="en-US" b="1" dirty="0"/>
              <a:t>map</a:t>
            </a:r>
            <a:r>
              <a:rPr lang="en-US" dirty="0"/>
              <a:t> to identify the true elements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</a:t>
            </a:r>
            <a:r>
              <a:rPr lang="en-US" b="1" dirty="0"/>
              <a:t>prefix sum </a:t>
            </a:r>
            <a:r>
              <a:rPr lang="en-US" dirty="0"/>
              <a:t>on the result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count of true elements seen to the left of each position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Fill in the output in parallel: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0CFED0-B2F0-AA12-9072-FB40A4FAC25F}"/>
              </a:ext>
            </a:extLst>
          </p:cNvPr>
          <p:cNvGrpSpPr/>
          <p:nvPr/>
        </p:nvGrpSpPr>
        <p:grpSpPr>
          <a:xfrm>
            <a:off x="4271171" y="83846"/>
            <a:ext cx="5383586" cy="1720798"/>
            <a:chOff x="6679091" y="83846"/>
            <a:chExt cx="5383586" cy="172079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F9FCD9-230D-CACB-8CDB-39506AF669CF}"/>
                </a:ext>
              </a:extLst>
            </p:cNvPr>
            <p:cNvGrpSpPr/>
            <p:nvPr/>
          </p:nvGrpSpPr>
          <p:grpSpPr>
            <a:xfrm>
              <a:off x="7562943" y="83846"/>
              <a:ext cx="4499734" cy="562558"/>
              <a:chOff x="6392545" y="364404"/>
              <a:chExt cx="5726090" cy="715878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A80BAC5D-1E64-9B24-338B-85E71EC506C9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</p:grpSpPr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1659301-6C8E-463C-322F-E7C31EBFD927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DAA772E7-8396-D9A0-CCE8-E5433A8E28F5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32F2051A-4CE2-62CD-C0BC-E1F56E13D27E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3DB7BDF1-07C9-4093-91E2-F699963AB33E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18</a:t>
                  </a:r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BA1522E8-C124-897A-81F1-868CADF18A7E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107DB79-4397-C35C-9E62-1A2FC330C592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D2122A2-DACE-E493-490F-46220C881E95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822E97A-8860-ED2F-4BEC-88B3D8D8C9A8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19E9884-3AE7-0DA3-4C19-A85C577B165B}"/>
                </a:ext>
              </a:extLst>
            </p:cNvPr>
            <p:cNvGrpSpPr/>
            <p:nvPr/>
          </p:nvGrpSpPr>
          <p:grpSpPr>
            <a:xfrm>
              <a:off x="7562942" y="774549"/>
              <a:ext cx="2251766" cy="561991"/>
              <a:chOff x="7967980" y="4321811"/>
              <a:chExt cx="1506220" cy="375920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FBE0E46-9BDC-D815-6A32-FF49B13D8D0F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7F03414-2657-9800-8EB2-78A52B878E03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9BC76A6-7C82-9BCC-9A00-5E2439D0150E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6F769B2-8A80-0E6A-3A2D-5EAA31268F21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511CFB-41F3-24B7-8322-3F5BD24B909A}"/>
                </a:ext>
              </a:extLst>
            </p:cNvPr>
            <p:cNvSpPr txBox="1"/>
            <p:nvPr/>
          </p:nvSpPr>
          <p:spPr>
            <a:xfrm>
              <a:off x="6816635" y="180459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Input: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C0692A-78F5-D5D3-18ED-244FA3F4DCCA}"/>
                </a:ext>
              </a:extLst>
            </p:cNvPr>
            <p:cNvSpPr txBox="1"/>
            <p:nvPr/>
          </p:nvSpPr>
          <p:spPr>
            <a:xfrm>
              <a:off x="6679091" y="839788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Output: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FC3E7C9-236C-7571-5F6B-17EAB41B7DA3}"/>
                </a:ext>
              </a:extLst>
            </p:cNvPr>
            <p:cNvGrpSpPr/>
            <p:nvPr/>
          </p:nvGrpSpPr>
          <p:grpSpPr>
            <a:xfrm>
              <a:off x="7562943" y="1242086"/>
              <a:ext cx="4499734" cy="562558"/>
              <a:chOff x="6392545" y="364404"/>
              <a:chExt cx="5726090" cy="715878"/>
            </a:xfrm>
            <a:noFill/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D58F956-B968-82E3-55AF-A476EF32FB59}"/>
                  </a:ext>
                </a:extLst>
              </p:cNvPr>
              <p:cNvGrpSpPr/>
              <p:nvPr/>
            </p:nvGrpSpPr>
            <p:grpSpPr>
              <a:xfrm>
                <a:off x="6392545" y="365125"/>
                <a:ext cx="4295776" cy="715157"/>
                <a:chOff x="7967980" y="4321811"/>
                <a:chExt cx="2258060" cy="375920"/>
              </a:xfrm>
              <a:grpFill/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9A0E7709-2603-93BF-8BFD-330EA9ADB27B}"/>
                    </a:ext>
                  </a:extLst>
                </p:cNvPr>
                <p:cNvSpPr/>
                <p:nvPr/>
              </p:nvSpPr>
              <p:spPr>
                <a:xfrm>
                  <a:off x="79679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8948B81A-F036-DF25-DADB-AEDB6D018BB7}"/>
                    </a:ext>
                  </a:extLst>
                </p:cNvPr>
                <p:cNvSpPr/>
                <p:nvPr/>
              </p:nvSpPr>
              <p:spPr>
                <a:xfrm>
                  <a:off x="83439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17D802C-1B0D-2BA4-3042-49CEF61B9BBB}"/>
                    </a:ext>
                  </a:extLst>
                </p:cNvPr>
                <p:cNvSpPr/>
                <p:nvPr/>
              </p:nvSpPr>
              <p:spPr>
                <a:xfrm>
                  <a:off x="872236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C5097C9E-B507-3FD5-9282-0E3E7CCEFF70}"/>
                    </a:ext>
                  </a:extLst>
                </p:cNvPr>
                <p:cNvSpPr/>
                <p:nvPr/>
              </p:nvSpPr>
              <p:spPr>
                <a:xfrm>
                  <a:off x="909828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3</a:t>
                  </a: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86F5A8E5-53FC-CABE-4FB0-730CB6A70638}"/>
                    </a:ext>
                  </a:extLst>
                </p:cNvPr>
                <p:cNvSpPr/>
                <p:nvPr/>
              </p:nvSpPr>
              <p:spPr>
                <a:xfrm>
                  <a:off x="947420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4</a:t>
                  </a: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40F0F3AB-90C8-0AF9-EA45-233DC0C7C8B0}"/>
                    </a:ext>
                  </a:extLst>
                </p:cNvPr>
                <p:cNvSpPr/>
                <p:nvPr/>
              </p:nvSpPr>
              <p:spPr>
                <a:xfrm>
                  <a:off x="9850120" y="4321811"/>
                  <a:ext cx="375920" cy="375920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bg1">
                          <a:lumMod val="65000"/>
                        </a:schemeClr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7B3473B-DD64-C6EA-465F-D8FF0A35DA31}"/>
                  </a:ext>
                </a:extLst>
              </p:cNvPr>
              <p:cNvSpPr/>
              <p:nvPr/>
            </p:nvSpPr>
            <p:spPr>
              <a:xfrm>
                <a:off x="10688320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AC513AA-5A3F-DB4B-DAEA-E2A19AF9F79A}"/>
                  </a:ext>
                </a:extLst>
              </p:cNvPr>
              <p:cNvSpPr/>
              <p:nvPr/>
            </p:nvSpPr>
            <p:spPr>
              <a:xfrm>
                <a:off x="11403478" y="364404"/>
                <a:ext cx="715157" cy="715157"/>
              </a:xfrm>
              <a:prstGeom prst="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>
                        <a:lumMod val="65000"/>
                      </a:schemeClr>
                    </a:solidFill>
                  </a:rPr>
                  <a:t>7</a:t>
                </a: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C636063-C8E2-0FEE-E5BA-C8D7D1245BA4}"/>
              </a:ext>
            </a:extLst>
          </p:cNvPr>
          <p:cNvGrpSpPr/>
          <p:nvPr/>
        </p:nvGrpSpPr>
        <p:grpSpPr>
          <a:xfrm>
            <a:off x="2790066" y="2489180"/>
            <a:ext cx="4499734" cy="562558"/>
            <a:chOff x="6392545" y="364404"/>
            <a:chExt cx="5726090" cy="715878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E944905-D999-C063-48EC-AF1F06585848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753199B-366A-E03A-9494-6050AF54EB24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449406E-601D-43ED-682F-CCBF95341B2D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1CA3E64-424B-C7BB-9788-A8C9A10B3272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2D8740A2-A981-696F-F04A-3039FBCB1A07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B948281F-2F4F-3A9E-34D1-5B231D29F2E5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7388C34-5C52-47EB-9E19-E545EE0FC16A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4DDE16B-3980-F9F7-9528-0890B6C4F32A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B89AE14-AE04-CD14-A077-9419F311FA7E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07B2160-DFFA-AB81-D4FC-DB18B352510A}"/>
                  </a:ext>
                </a:extLst>
              </p:cNvPr>
              <p:cNvSpPr txBox="1"/>
              <p:nvPr/>
            </p:nvSpPr>
            <p:spPr>
              <a:xfrm>
                <a:off x="9641668" y="152890"/>
                <a:ext cx="20824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&gt;9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07B2160-DFFA-AB81-D4FC-DB18B3525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668" y="152890"/>
                <a:ext cx="2082430" cy="461665"/>
              </a:xfrm>
              <a:prstGeom prst="rect">
                <a:avLst/>
              </a:prstGeom>
              <a:blipFill>
                <a:blip r:embed="rId2"/>
                <a:stretch>
                  <a:fillRect l="-469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>
            <a:extLst>
              <a:ext uri="{FF2B5EF4-FFF2-40B4-BE49-F238E27FC236}">
                <a16:creationId xmlns:a16="http://schemas.microsoft.com/office/drawing/2014/main" id="{C0169672-A269-48A2-C82D-C54A7F98FD6B}"/>
              </a:ext>
            </a:extLst>
          </p:cNvPr>
          <p:cNvGrpSpPr/>
          <p:nvPr/>
        </p:nvGrpSpPr>
        <p:grpSpPr>
          <a:xfrm>
            <a:off x="2787022" y="4332504"/>
            <a:ext cx="4499734" cy="562558"/>
            <a:chOff x="6392545" y="364404"/>
            <a:chExt cx="5726090" cy="71587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E7ACD9E-FB4A-5BC4-D733-5BD6C1279522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3E15D45A-573D-7EF6-BD84-85560EAC5046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D5CD4BF9-44FA-564B-9265-3B4B1432C3E9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EF8883C-E56D-2E07-F2E5-A5CCA9DCD2FC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7AE4908-F5F3-5621-84BF-FA73488C6C23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0DFE2F6-DBAF-B1FB-CA17-526097FC07D5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113BA5F3-36C6-5A54-1A17-E5421CDA74D9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75B4DC1-C32F-A5CD-DC19-C3E14C1E8C15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97E3364-CEB4-E01C-D07D-AF66A75A965A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259BCAA-79A0-27D5-C1DC-8A03F37D0600}"/>
              </a:ext>
            </a:extLst>
          </p:cNvPr>
          <p:cNvGrpSpPr/>
          <p:nvPr/>
        </p:nvGrpSpPr>
        <p:grpSpPr>
          <a:xfrm>
            <a:off x="3349014" y="5994722"/>
            <a:ext cx="2251766" cy="561991"/>
            <a:chOff x="7967980" y="4321811"/>
            <a:chExt cx="1506220" cy="37592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E71BC22-C75A-D094-BFC4-95E59B00096C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ED12AFD-D349-AA8C-BD30-B9CEDA229E9C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A756601-4541-A43F-05CC-482FDD1B9F7F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4C8BF9E-0056-1B5E-649E-BA2D351B66E8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334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5A4F4-BDD2-8C28-4AA9-B3201F559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622"/>
            <a:ext cx="10515600" cy="1325563"/>
          </a:xfrm>
        </p:spPr>
        <p:txBody>
          <a:bodyPr/>
          <a:lstStyle/>
          <a:p>
            <a:r>
              <a:rPr lang="en-US" dirty="0"/>
              <a:t>3. Fill in the output in parallel: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01B827-10A5-F7FB-F471-7293D26AC0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" y="3957009"/>
                <a:ext cx="11978640" cy="132556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Because the last value in the prefix result is 4, the length of the output is 4</a:t>
                </a:r>
              </a:p>
              <a:p>
                <a:r>
                  <a:rPr lang="en-US" dirty="0"/>
                  <a:t>Each time there is a 1 in the map result, we want to include that element in the output</a:t>
                </a:r>
              </a:p>
              <a:p>
                <a:r>
                  <a:rPr lang="en-US" dirty="0"/>
                  <a:t>If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should be included, its position matches </a:t>
                </a:r>
                <a:r>
                  <a:rPr lang="en-US" dirty="0" err="1"/>
                  <a:t>prefixResult</a:t>
                </a:r>
                <a:r>
                  <a:rPr lang="en-US" dirty="0"/>
                  <a:t>[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]-1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01B827-10A5-F7FB-F471-7293D26AC0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" y="3957009"/>
                <a:ext cx="11978640" cy="1325563"/>
              </a:xfrm>
              <a:blipFill>
                <a:blip r:embed="rId2"/>
                <a:stretch>
                  <a:fillRect l="-712" t="-8716" b="-3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4EFD8CBC-7A26-DE6E-726E-1C724E513C32}"/>
              </a:ext>
            </a:extLst>
          </p:cNvPr>
          <p:cNvGrpSpPr/>
          <p:nvPr/>
        </p:nvGrpSpPr>
        <p:grpSpPr>
          <a:xfrm>
            <a:off x="3846133" y="2626500"/>
            <a:ext cx="4499734" cy="562558"/>
            <a:chOff x="6392545" y="364404"/>
            <a:chExt cx="5726090" cy="7158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FD9FA25-5122-9E3A-F2C5-0E82153A4824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1EE522-20EE-0E5A-F929-A513FED185F8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F47ACE7-B9B4-C337-11C0-0DD8AB9AAC9D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1721C47-5259-E01F-6995-E5035BFA96E9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A46E064-14FC-97FD-C2F3-68584A9F777A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FBADE10-E82E-B643-8168-744AFADEEC75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4951D01-C725-1F24-02AC-CBA24BE11025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E9E4EDC-9890-4E44-D41A-49DA79A40582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3039FA-DFD2-31F6-A2E8-2B23584C2603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23B7436-5AF0-2320-80B7-965CD478110C}"/>
              </a:ext>
            </a:extLst>
          </p:cNvPr>
          <p:cNvGrpSpPr/>
          <p:nvPr/>
        </p:nvGrpSpPr>
        <p:grpSpPr>
          <a:xfrm>
            <a:off x="3846133" y="1960861"/>
            <a:ext cx="4499734" cy="562558"/>
            <a:chOff x="6392545" y="364404"/>
            <a:chExt cx="5726090" cy="71587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30F639B-B68F-5BAD-2F70-A88D5678348E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5074421-8360-FEFF-960C-86ABFC939EB6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B37A09D-5D15-B997-80C3-D6016B793442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1F147A2-F030-ABB2-1643-F9844DC77D74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AC1DA-1A46-0F60-003D-CE0CAD8643E8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B4831AD-007B-E618-4031-9DA26E8FDF9A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CB2F3BD-32FC-0614-3185-500F82930FA2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AACC0B3-954A-B66C-ACA3-D11E1D0436E0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847D2E-DD11-75AA-366D-CEAD94095A29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DEA54BE9-FE32-DCF5-5204-30D9D60A39DE}"/>
              </a:ext>
            </a:extLst>
          </p:cNvPr>
          <p:cNvSpPr txBox="1"/>
          <p:nvPr/>
        </p:nvSpPr>
        <p:spPr>
          <a:xfrm>
            <a:off x="2444921" y="2057190"/>
            <a:ext cx="1307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 Result: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C67B04-85EE-B5BD-A612-DE919B73ECEE}"/>
              </a:ext>
            </a:extLst>
          </p:cNvPr>
          <p:cNvSpPr txBox="1"/>
          <p:nvPr/>
        </p:nvSpPr>
        <p:spPr>
          <a:xfrm>
            <a:off x="2444921" y="2722829"/>
            <a:ext cx="140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Prefix Result: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8D97E2-153B-BEAD-A56D-1F17EF758DE6}"/>
              </a:ext>
            </a:extLst>
          </p:cNvPr>
          <p:cNvSpPr txBox="1"/>
          <p:nvPr/>
        </p:nvSpPr>
        <p:spPr>
          <a:xfrm>
            <a:off x="2230413" y="5281536"/>
            <a:ext cx="52811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 output = new int[</a:t>
            </a:r>
            <a:r>
              <a:rPr lang="en-US" dirty="0" err="1"/>
              <a:t>prefixResult</a:t>
            </a:r>
            <a:r>
              <a:rPr lang="en-US" dirty="0"/>
              <a:t>[input.length-1]];</a:t>
            </a:r>
          </a:p>
          <a:p>
            <a:r>
              <a:rPr lang="en-US" dirty="0"/>
              <a:t>FORALL(int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input.length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r>
              <a:rPr lang="en-US" dirty="0"/>
              <a:t>	if (</a:t>
            </a:r>
            <a:r>
              <a:rPr lang="en-US" dirty="0" err="1"/>
              <a:t>mapResult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== 1)</a:t>
            </a:r>
          </a:p>
          <a:p>
            <a:r>
              <a:rPr lang="en-US" dirty="0"/>
              <a:t>		output[</a:t>
            </a:r>
            <a:r>
              <a:rPr lang="en-US" dirty="0" err="1"/>
              <a:t>prefixResult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]-1] = input[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r>
              <a:rPr lang="en-US" dirty="0"/>
              <a:t>}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ED76EA4-876E-B775-9FA4-593D6905A3FA}"/>
              </a:ext>
            </a:extLst>
          </p:cNvPr>
          <p:cNvGrpSpPr/>
          <p:nvPr/>
        </p:nvGrpSpPr>
        <p:grpSpPr>
          <a:xfrm>
            <a:off x="3854794" y="1301406"/>
            <a:ext cx="4499734" cy="562558"/>
            <a:chOff x="6392545" y="364404"/>
            <a:chExt cx="5726090" cy="71587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27933DB-2A5B-9EDC-D2C7-AE71E16F4F84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BE6EFC6-7F99-64B2-249F-D66D8D8C58BF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9B13E72-7BAB-35D7-C512-F2DD2478D14F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9D7A243-2BCA-924B-C95A-8F863C88BD81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0A91F10-21B0-4CC6-DE87-33D6D772BE32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21F8611-6568-2898-976C-4C03F1E4EB2C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DEDA648-667F-E1FA-D172-5305EE677813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1C708CC-CDA7-F884-335D-3CA611A39534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9C0F562-B476-9D60-5D20-96C2165C8CFC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730627D3-CEF3-E212-C315-608DB91B8554}"/>
              </a:ext>
            </a:extLst>
          </p:cNvPr>
          <p:cNvSpPr txBox="1"/>
          <p:nvPr/>
        </p:nvSpPr>
        <p:spPr>
          <a:xfrm>
            <a:off x="2496088" y="1369972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Input: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130454A-B84C-49DC-5B7C-E291ADFF1744}"/>
              </a:ext>
            </a:extLst>
          </p:cNvPr>
          <p:cNvGrpSpPr/>
          <p:nvPr/>
        </p:nvGrpSpPr>
        <p:grpSpPr>
          <a:xfrm>
            <a:off x="3844234" y="3291571"/>
            <a:ext cx="2251766" cy="561991"/>
            <a:chOff x="7967980" y="4321811"/>
            <a:chExt cx="1506220" cy="37592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5D3AEDE-5819-2121-D39C-4BD3183C9CB7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53E91AD-3E83-C8D9-BD9F-29C2CAF958FD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659B846-F0F9-F082-40B5-AAAFF57C4A80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21F5E16-4B72-19CF-C0FA-F8BC7FBB2783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7A9B39EB-F1FB-109B-4D93-2B0B75605A88}"/>
              </a:ext>
            </a:extLst>
          </p:cNvPr>
          <p:cNvSpPr txBox="1"/>
          <p:nvPr/>
        </p:nvSpPr>
        <p:spPr>
          <a:xfrm>
            <a:off x="2935953" y="3385714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29153936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1AB70-5860-5879-7080-EC37C1E1B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CE39D-7A15-CED7-FD81-49862894B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622"/>
            <a:ext cx="10515600" cy="1325563"/>
          </a:xfrm>
        </p:spPr>
        <p:txBody>
          <a:bodyPr/>
          <a:lstStyle/>
          <a:p>
            <a:r>
              <a:rPr lang="en-US" dirty="0"/>
              <a:t>3. Fill in the output in parallel: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91C62-AA4C-AD5C-F752-2BCC8A4A39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" y="3957009"/>
                <a:ext cx="11978640" cy="132556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Because the last value in the prefix result is 4, the length of the output is 4</a:t>
                </a:r>
              </a:p>
              <a:p>
                <a:r>
                  <a:rPr lang="en-US" dirty="0"/>
                  <a:t>Each time there is a 1 in the map result, we want to include that element in the output</a:t>
                </a:r>
              </a:p>
              <a:p>
                <a:r>
                  <a:rPr lang="en-US" dirty="0"/>
                  <a:t>If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should be included, its position matches </a:t>
                </a:r>
                <a:r>
                  <a:rPr lang="en-US" dirty="0" err="1"/>
                  <a:t>prefixResult</a:t>
                </a:r>
                <a:r>
                  <a:rPr lang="en-US" dirty="0"/>
                  <a:t>[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]-1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91C62-AA4C-AD5C-F752-2BCC8A4A39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" y="3957009"/>
                <a:ext cx="11978640" cy="1325563"/>
              </a:xfrm>
              <a:blipFill>
                <a:blip r:embed="rId2"/>
                <a:stretch>
                  <a:fillRect l="-742" t="-8491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1682C472-1D5B-1095-4A6A-53447E449A23}"/>
              </a:ext>
            </a:extLst>
          </p:cNvPr>
          <p:cNvGrpSpPr/>
          <p:nvPr/>
        </p:nvGrpSpPr>
        <p:grpSpPr>
          <a:xfrm>
            <a:off x="3846133" y="2626500"/>
            <a:ext cx="4499734" cy="562558"/>
            <a:chOff x="6392545" y="364404"/>
            <a:chExt cx="5726090" cy="7158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88292DC-D5B7-0A83-B176-9D8DC96A0F03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F2B2322-1BCA-F3DD-445E-85595691DEE5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5D03A6-21E2-28D0-E54E-05EC3262F39B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D12037C-5C46-22E7-7326-0F63F4D0879E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BF9E7AE-DE3B-86C4-E767-7D859AE8A004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96C5F9C-E206-75D8-1AC9-2FCAF84EFC08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4FB3CE4-5A97-A272-E489-966CA0C3D86F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3D081E-E68C-BB8B-8370-67D327E0B3B1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ACD4FC-1AD3-C245-DD94-A84FF3A77AF9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1DC330-3754-22A4-0987-0C1B90ACBDE3}"/>
              </a:ext>
            </a:extLst>
          </p:cNvPr>
          <p:cNvGrpSpPr/>
          <p:nvPr/>
        </p:nvGrpSpPr>
        <p:grpSpPr>
          <a:xfrm>
            <a:off x="3846133" y="1960861"/>
            <a:ext cx="4499734" cy="562558"/>
            <a:chOff x="6392545" y="364404"/>
            <a:chExt cx="5726090" cy="71587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42FEB38-0479-CD2A-B709-7424CF6353AE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C228BDE-BA8D-ACBF-C24F-3F21B9C1EB96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D353C01-3E10-3DF3-D32F-F230D22AAD9D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8C7B095-0E28-4B0C-B2EB-C341E3260A2E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B34D22-6242-E1F7-0EA4-4CEDBA7173A0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B4B92A1-78FF-BD0B-7E66-7BBA0442DFEE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8C46C92-98D3-1C4B-877C-9FBEFC4EEAA8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A82A4B-9053-A6A8-233F-9968B8F608B7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D47A523-1176-0EDC-8A20-E09CFEBAA0D4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90C3356-54B3-F8D8-CEAC-BB8C40CB3F54}"/>
              </a:ext>
            </a:extLst>
          </p:cNvPr>
          <p:cNvSpPr txBox="1"/>
          <p:nvPr/>
        </p:nvSpPr>
        <p:spPr>
          <a:xfrm>
            <a:off x="2444921" y="2057190"/>
            <a:ext cx="1307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 Result: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99689C8-B9D3-6B17-6B9E-BF58460E4E87}"/>
              </a:ext>
            </a:extLst>
          </p:cNvPr>
          <p:cNvSpPr txBox="1"/>
          <p:nvPr/>
        </p:nvSpPr>
        <p:spPr>
          <a:xfrm>
            <a:off x="2444921" y="2722829"/>
            <a:ext cx="140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Prefix Result: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9C0824-4E2C-9FF0-7048-13548A3D30F0}"/>
              </a:ext>
            </a:extLst>
          </p:cNvPr>
          <p:cNvSpPr txBox="1"/>
          <p:nvPr/>
        </p:nvSpPr>
        <p:spPr>
          <a:xfrm>
            <a:off x="2230413" y="5281536"/>
            <a:ext cx="6347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 parallel: </a:t>
            </a:r>
            <a:r>
              <a:rPr lang="en-US" sz="2400" dirty="0"/>
              <a:t>if </a:t>
            </a:r>
            <a:r>
              <a:rPr lang="en-US" sz="2400" dirty="0" err="1"/>
              <a:t>mapResult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 == 1:</a:t>
            </a:r>
          </a:p>
          <a:p>
            <a:r>
              <a:rPr lang="en-US" sz="2400" b="1" dirty="0"/>
              <a:t>		 </a:t>
            </a:r>
            <a:r>
              <a:rPr lang="en-US" sz="2400" dirty="0"/>
              <a:t>output[</a:t>
            </a:r>
            <a:r>
              <a:rPr lang="en-US" sz="2400" dirty="0" err="1"/>
              <a:t>prefixResult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]-1] = input[</a:t>
            </a:r>
            <a:r>
              <a:rPr lang="en-US" sz="2400" dirty="0" err="1"/>
              <a:t>i</a:t>
            </a:r>
            <a:r>
              <a:rPr lang="en-US" sz="2400" dirty="0"/>
              <a:t>]</a:t>
            </a:r>
            <a:endParaRPr lang="en-US" sz="2400" b="1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EE72B9E-AF1D-49A4-0B23-D8120D106F8B}"/>
              </a:ext>
            </a:extLst>
          </p:cNvPr>
          <p:cNvGrpSpPr/>
          <p:nvPr/>
        </p:nvGrpSpPr>
        <p:grpSpPr>
          <a:xfrm>
            <a:off x="3854794" y="1301406"/>
            <a:ext cx="4499734" cy="562558"/>
            <a:chOff x="6392545" y="364404"/>
            <a:chExt cx="5726090" cy="71587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EA861EF-E60B-BAD8-CFB9-08C2B0775DF4}"/>
                </a:ext>
              </a:extLst>
            </p:cNvPr>
            <p:cNvGrpSpPr/>
            <p:nvPr/>
          </p:nvGrpSpPr>
          <p:grpSpPr>
            <a:xfrm>
              <a:off x="6392545" y="365125"/>
              <a:ext cx="4295776" cy="715157"/>
              <a:chOff x="7967980" y="4321811"/>
              <a:chExt cx="2258060" cy="375920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06B80EE-2D82-8F81-1458-9875BFFE093C}"/>
                  </a:ext>
                </a:extLst>
              </p:cNvPr>
              <p:cNvSpPr/>
              <p:nvPr/>
            </p:nvSpPr>
            <p:spPr>
              <a:xfrm>
                <a:off x="79679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C57D8E2C-6382-6650-AEDB-01CC85D19FAC}"/>
                  </a:ext>
                </a:extLst>
              </p:cNvPr>
              <p:cNvSpPr/>
              <p:nvPr/>
            </p:nvSpPr>
            <p:spPr>
              <a:xfrm>
                <a:off x="83439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2D6D150-F229-2602-5865-A4226C56CB7A}"/>
                  </a:ext>
                </a:extLst>
              </p:cNvPr>
              <p:cNvSpPr/>
              <p:nvPr/>
            </p:nvSpPr>
            <p:spPr>
              <a:xfrm>
                <a:off x="872236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05534B9-F744-EB9E-8ED1-3CA7C488022F}"/>
                  </a:ext>
                </a:extLst>
              </p:cNvPr>
              <p:cNvSpPr/>
              <p:nvPr/>
            </p:nvSpPr>
            <p:spPr>
              <a:xfrm>
                <a:off x="909828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6194AC3-B35E-7734-B5DE-121EAB3A4537}"/>
                  </a:ext>
                </a:extLst>
              </p:cNvPr>
              <p:cNvSpPr/>
              <p:nvPr/>
            </p:nvSpPr>
            <p:spPr>
              <a:xfrm>
                <a:off x="947420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F5CBEB0-E4C2-6372-B1F1-130EEC44E689}"/>
                  </a:ext>
                </a:extLst>
              </p:cNvPr>
              <p:cNvSpPr/>
              <p:nvPr/>
            </p:nvSpPr>
            <p:spPr>
              <a:xfrm>
                <a:off x="9850120" y="4321811"/>
                <a:ext cx="375920" cy="3759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95D2C1C-1EF9-1348-2183-5480B0864A94}"/>
                </a:ext>
              </a:extLst>
            </p:cNvPr>
            <p:cNvSpPr/>
            <p:nvPr/>
          </p:nvSpPr>
          <p:spPr>
            <a:xfrm>
              <a:off x="10688320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25FB005-8C4B-2790-2B7E-6A3A9898D48B}"/>
                </a:ext>
              </a:extLst>
            </p:cNvPr>
            <p:cNvSpPr/>
            <p:nvPr/>
          </p:nvSpPr>
          <p:spPr>
            <a:xfrm>
              <a:off x="11403478" y="364404"/>
              <a:ext cx="715157" cy="7151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396FB62A-258B-ED30-8E21-67DAF3B8DD10}"/>
              </a:ext>
            </a:extLst>
          </p:cNvPr>
          <p:cNvSpPr txBox="1"/>
          <p:nvPr/>
        </p:nvSpPr>
        <p:spPr>
          <a:xfrm>
            <a:off x="2496088" y="1369972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Input: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A4795E2-D291-BD6A-B68F-160DD97A51DB}"/>
              </a:ext>
            </a:extLst>
          </p:cNvPr>
          <p:cNvGrpSpPr/>
          <p:nvPr/>
        </p:nvGrpSpPr>
        <p:grpSpPr>
          <a:xfrm>
            <a:off x="3844234" y="3291571"/>
            <a:ext cx="2251766" cy="561991"/>
            <a:chOff x="7967980" y="4321811"/>
            <a:chExt cx="1506220" cy="37592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A6D316F-4B33-D21F-7E59-BDDCF908DDD9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57C86A1-C023-C863-5C12-60760C75EDEB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7A933A1-0836-86FA-58AF-616AC7DD3409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98DDE13-9983-E7D6-19E7-D1ECC268BF6C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3041B74-73B5-4CF4-9CC3-2F330865056A}"/>
              </a:ext>
            </a:extLst>
          </p:cNvPr>
          <p:cNvSpPr txBox="1"/>
          <p:nvPr/>
        </p:nvSpPr>
        <p:spPr>
          <a:xfrm>
            <a:off x="2935953" y="3385714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2899791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1F739-3DFF-F9F3-CD03-58BBAE065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1CA6-AB65-A7E4-1118-AA60D1855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Map/Reduction/Pack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CA658-A673-FEB1-BD15-AA7AAE803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Multiply together the lengths of all of the odd-length strings in a given array</a:t>
            </a:r>
          </a:p>
          <a:p>
            <a:pPr lvl="1"/>
            <a:r>
              <a:rPr lang="en-US" dirty="0"/>
              <a:t>First, do a map to covert the array of strings into an array of their lengths</a:t>
            </a:r>
          </a:p>
          <a:p>
            <a:pPr lvl="1"/>
            <a:r>
              <a:rPr lang="en-US" dirty="0"/>
              <a:t>Then do a map on that array so each value maps to 1 if it’s even and itself if it’s odd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Alternatively, do a pack on the array to remove all even values</a:t>
            </a:r>
          </a:p>
          <a:p>
            <a:pPr lvl="1"/>
            <a:r>
              <a:rPr lang="en-US" dirty="0"/>
              <a:t>Then do a reduction to multiply together that final result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66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27CD9-CCBF-A90A-4C53-49B63426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Reduction/Fold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06D332-D82D-6EDD-59C1-82CAA9AABD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Input</a:t>
                </a:r>
                <a:r>
                  <a:rPr lang="en-US" dirty="0"/>
                  <a:t>: array</a:t>
                </a:r>
              </a:p>
              <a:p>
                <a:r>
                  <a:rPr lang="en-US" b="1" dirty="0"/>
                  <a:t>Output:</a:t>
                </a:r>
                <a:r>
                  <a:rPr lang="en-US" dirty="0"/>
                  <a:t> single object (sum, max, min, parity, histogram, etc.)</a:t>
                </a:r>
                <a:endParaRPr lang="en-US" b="1" dirty="0"/>
              </a:p>
              <a:p>
                <a:r>
                  <a:rPr lang="en-US" dirty="0"/>
                  <a:t>We “reduce” all elements in an array to a single item</a:t>
                </a:r>
              </a:p>
              <a:p>
                <a:r>
                  <a:rPr lang="en-US" b="1" dirty="0"/>
                  <a:t>Requirement:</a:t>
                </a:r>
                <a:r>
                  <a:rPr lang="en-US" dirty="0"/>
                  <a:t> operation done among elements is associative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pPr lvl="1"/>
                <a:r>
                  <a:rPr lang="en-US" dirty="0">
                    <a:solidFill>
                      <a:schemeClr val="accent1"/>
                    </a:solidFill>
                  </a:rPr>
                  <a:t>min(min(</a:t>
                </a:r>
                <a:r>
                  <a:rPr lang="en-US" dirty="0" err="1">
                    <a:solidFill>
                      <a:schemeClr val="accent1"/>
                    </a:solidFill>
                  </a:rPr>
                  <a:t>x,y</a:t>
                </a:r>
                <a:r>
                  <a:rPr lang="en-US" dirty="0">
                    <a:solidFill>
                      <a:schemeClr val="accent1"/>
                    </a:solidFill>
                  </a:rPr>
                  <a:t>),z) = min(x, min(</a:t>
                </a:r>
                <a:r>
                  <a:rPr lang="en-US" dirty="0" err="1">
                    <a:solidFill>
                      <a:schemeClr val="accent1"/>
                    </a:solidFill>
                  </a:rPr>
                  <a:t>y,z</a:t>
                </a:r>
                <a:r>
                  <a:rPr lang="en-US" dirty="0">
                    <a:solidFill>
                      <a:schemeClr val="accent1"/>
                    </a:solidFill>
                  </a:rPr>
                  <a:t>))</a:t>
                </a:r>
              </a:p>
              <a:p>
                <a:pPr lvl="1"/>
                <a:r>
                  <a:rPr lang="en-US" dirty="0">
                    <a:solidFill>
                      <a:schemeClr val="accent1"/>
                    </a:solidFill>
                  </a:rPr>
                  <a:t>parity(parity(</a:t>
                </a:r>
                <a:r>
                  <a:rPr lang="en-US" dirty="0" err="1">
                    <a:solidFill>
                      <a:schemeClr val="accent1"/>
                    </a:solidFill>
                  </a:rPr>
                  <a:t>x,y</a:t>
                </a:r>
                <a:r>
                  <a:rPr lang="en-US" dirty="0">
                    <a:solidFill>
                      <a:schemeClr val="accent1"/>
                    </a:solidFill>
                  </a:rPr>
                  <a:t>), z) = parity(x, parity(</a:t>
                </a:r>
                <a:r>
                  <a:rPr lang="en-US" dirty="0" err="1">
                    <a:solidFill>
                      <a:schemeClr val="accent1"/>
                    </a:solidFill>
                  </a:rPr>
                  <a:t>y,z</a:t>
                </a:r>
                <a:r>
                  <a:rPr lang="en-US" dirty="0">
                    <a:solidFill>
                      <a:schemeClr val="accent1"/>
                    </a:solidFill>
                  </a:rPr>
                  <a:t>))</a:t>
                </a:r>
              </a:p>
              <a:p>
                <a:r>
                  <a:rPr lang="en-US" dirty="0"/>
                  <a:t>The “single item” can itself be complex</a:t>
                </a:r>
              </a:p>
              <a:p>
                <a:pPr lvl="1"/>
                <a:r>
                  <a:rPr lang="en-US" dirty="0"/>
                  <a:t>E.g. create a histogram of results from an array of trials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06D332-D82D-6EDD-59C1-82CAA9AABD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76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036D8-B5B8-0552-A455-8DEBD4863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Pseudocode for Summing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5EF2A3-BD39-A0FA-E205-8CE0D9EA88CC}"/>
                  </a:ext>
                </a:extLst>
              </p:cNvPr>
              <p:cNvSpPr txBox="1"/>
              <p:nvPr/>
            </p:nvSpPr>
            <p:spPr>
              <a:xfrm>
                <a:off x="1316970" y="1896502"/>
                <a:ext cx="8206450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err="1"/>
                  <a:t>GenericTask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If </a:t>
                </a:r>
                <a:r>
                  <a:rPr lang="en-US" sz="2600" dirty="0" err="1"/>
                  <a:t>len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 &lt;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2600" b="0" dirty="0"/>
                  <a:t>: return sum of elements in </a:t>
                </a:r>
                <a:r>
                  <a:rPr lang="en-US" sz="2600" b="0" dirty="0" err="1"/>
                  <a:t>arr</a:t>
                </a:r>
                <a:endParaRPr lang="en-US" sz="2600" b="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Else: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Divide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 in half into arr1 and arr2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Conquer in parallel</a:t>
                </a:r>
                <a:r>
                  <a:rPr lang="en-US" sz="2600" dirty="0"/>
                  <a:t>: call </a:t>
                </a:r>
                <a:r>
                  <a:rPr lang="en-US" sz="2600" b="1" dirty="0" err="1"/>
                  <a:t>GenericTask</a:t>
                </a:r>
                <a:r>
                  <a:rPr lang="en-US" sz="2600" dirty="0"/>
                  <a:t>(arr1) in </a:t>
                </a:r>
                <a:r>
                  <a:rPr lang="en-US" sz="2600" u="sng" dirty="0"/>
                  <a:t>new</a:t>
                </a:r>
                <a:r>
                  <a:rPr lang="en-US" sz="2600" dirty="0"/>
                  <a:t> thread and </a:t>
                </a:r>
                <a:r>
                  <a:rPr lang="en-US" sz="2600" b="1" dirty="0" err="1"/>
                  <a:t>GenericTask</a:t>
                </a:r>
                <a:r>
                  <a:rPr lang="en-US" sz="2600" dirty="0"/>
                  <a:t>(arr2) in </a:t>
                </a:r>
                <a:r>
                  <a:rPr lang="en-US" sz="2600" u="sng" dirty="0"/>
                  <a:t>this</a:t>
                </a:r>
                <a:r>
                  <a:rPr lang="en-US" sz="2600" dirty="0"/>
                  <a:t> thread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Wait</a:t>
                </a:r>
                <a:r>
                  <a:rPr lang="en-US" sz="2600" dirty="0"/>
                  <a:t> for the recursive calls/threads to finish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Combine</a:t>
                </a:r>
                <a:r>
                  <a:rPr lang="en-US" sz="2600" dirty="0"/>
                  <a:t> the sum of the two recursive calls (and return)</a:t>
                </a:r>
                <a:endParaRPr lang="en-US" sz="2600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5EF2A3-BD39-A0FA-E205-8CE0D9EA88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970" y="1896502"/>
                <a:ext cx="8206450" cy="3293209"/>
              </a:xfrm>
              <a:prstGeom prst="rect">
                <a:avLst/>
              </a:prstGeom>
              <a:blipFill>
                <a:blip r:embed="rId2"/>
                <a:stretch>
                  <a:fillRect l="-1391" t="-1923" r="-155" b="-4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Down Arrow 8">
            <a:extLst>
              <a:ext uri="{FF2B5EF4-FFF2-40B4-BE49-F238E27FC236}">
                <a16:creationId xmlns:a16="http://schemas.microsoft.com/office/drawing/2014/main" id="{059C0A0A-ADEF-8113-1DCD-63D32560F692}"/>
              </a:ext>
            </a:extLst>
          </p:cNvPr>
          <p:cNvSpPr/>
          <p:nvPr/>
        </p:nvSpPr>
        <p:spPr>
          <a:xfrm rot="3591497">
            <a:off x="9498653" y="2608571"/>
            <a:ext cx="112838" cy="13100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3E4F73-F702-931D-09C3-BD36A9D682BC}"/>
              </a:ext>
            </a:extLst>
          </p:cNvPr>
          <p:cNvSpPr txBox="1"/>
          <p:nvPr/>
        </p:nvSpPr>
        <p:spPr>
          <a:xfrm>
            <a:off x="10229223" y="2571041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fork()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1C149333-E937-ACAF-7B7B-C7ABF73135A8}"/>
              </a:ext>
            </a:extLst>
          </p:cNvPr>
          <p:cNvSpPr/>
          <p:nvPr/>
        </p:nvSpPr>
        <p:spPr>
          <a:xfrm rot="5872749">
            <a:off x="8239542" y="3458599"/>
            <a:ext cx="142779" cy="190465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DAF5DD-A520-41F9-C7CF-F71887B520F5}"/>
              </a:ext>
            </a:extLst>
          </p:cNvPr>
          <p:cNvSpPr txBox="1"/>
          <p:nvPr/>
        </p:nvSpPr>
        <p:spPr>
          <a:xfrm>
            <a:off x="9366739" y="4336954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compute()</a:t>
            </a:r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8F7DC34A-FE08-50B8-38EF-51BE86332F86}"/>
              </a:ext>
            </a:extLst>
          </p:cNvPr>
          <p:cNvSpPr/>
          <p:nvPr/>
        </p:nvSpPr>
        <p:spPr>
          <a:xfrm rot="14676809">
            <a:off x="1331098" y="4499044"/>
            <a:ext cx="160551" cy="9794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8B2E08-3730-75CA-67DB-65EDAD872512}"/>
              </a:ext>
            </a:extLst>
          </p:cNvPr>
          <p:cNvSpPr txBox="1"/>
          <p:nvPr/>
        </p:nvSpPr>
        <p:spPr>
          <a:xfrm>
            <a:off x="308106" y="5271242"/>
            <a:ext cx="125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join()</a:t>
            </a:r>
          </a:p>
        </p:txBody>
      </p:sp>
      <p:sp>
        <p:nvSpPr>
          <p:cNvPr id="15" name="Multiply 14">
            <a:extLst>
              <a:ext uri="{FF2B5EF4-FFF2-40B4-BE49-F238E27FC236}">
                <a16:creationId xmlns:a16="http://schemas.microsoft.com/office/drawing/2014/main" id="{E61DE9D9-BBE4-1AE1-4495-0830F462551D}"/>
              </a:ext>
            </a:extLst>
          </p:cNvPr>
          <p:cNvSpPr/>
          <p:nvPr/>
        </p:nvSpPr>
        <p:spPr>
          <a:xfrm>
            <a:off x="5420195" y="889768"/>
            <a:ext cx="4506759" cy="27627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19BC0C-3F40-11BB-DE3D-165CE3DAB416}"/>
              </a:ext>
            </a:extLst>
          </p:cNvPr>
          <p:cNvSpPr txBox="1"/>
          <p:nvPr/>
        </p:nvSpPr>
        <p:spPr>
          <a:xfrm>
            <a:off x="8030891" y="1287049"/>
            <a:ext cx="2467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Finding Max</a:t>
            </a:r>
          </a:p>
        </p:txBody>
      </p:sp>
      <p:sp>
        <p:nvSpPr>
          <p:cNvPr id="17" name="Multiply 16">
            <a:extLst>
              <a:ext uri="{FF2B5EF4-FFF2-40B4-BE49-F238E27FC236}">
                <a16:creationId xmlns:a16="http://schemas.microsoft.com/office/drawing/2014/main" id="{65EAD2F7-F826-D6C4-3E7C-51E925AC47AE}"/>
              </a:ext>
            </a:extLst>
          </p:cNvPr>
          <p:cNvSpPr/>
          <p:nvPr/>
        </p:nvSpPr>
        <p:spPr>
          <a:xfrm>
            <a:off x="1990903" y="4843304"/>
            <a:ext cx="4761589" cy="22106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FCCA98-670E-C1DF-EAF8-1C672C773D51}"/>
              </a:ext>
            </a:extLst>
          </p:cNvPr>
          <p:cNvSpPr txBox="1"/>
          <p:nvPr/>
        </p:nvSpPr>
        <p:spPr>
          <a:xfrm>
            <a:off x="2907307" y="5064369"/>
            <a:ext cx="318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Take the max of the two</a:t>
            </a:r>
          </a:p>
        </p:txBody>
      </p:sp>
      <p:sp>
        <p:nvSpPr>
          <p:cNvPr id="19" name="Multiply 18">
            <a:extLst>
              <a:ext uri="{FF2B5EF4-FFF2-40B4-BE49-F238E27FC236}">
                <a16:creationId xmlns:a16="http://schemas.microsoft.com/office/drawing/2014/main" id="{C1AD5301-07B6-36D6-EFC7-E443F2E4D539}"/>
              </a:ext>
            </a:extLst>
          </p:cNvPr>
          <p:cNvSpPr/>
          <p:nvPr/>
        </p:nvSpPr>
        <p:spPr>
          <a:xfrm>
            <a:off x="4458887" y="2495677"/>
            <a:ext cx="961308" cy="15072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3FAF2B-F04F-7164-ED10-159753C735E3}"/>
              </a:ext>
            </a:extLst>
          </p:cNvPr>
          <p:cNvSpPr txBox="1"/>
          <p:nvPr/>
        </p:nvSpPr>
        <p:spPr>
          <a:xfrm>
            <a:off x="4585758" y="2016578"/>
            <a:ext cx="707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max</a:t>
            </a:r>
          </a:p>
        </p:txBody>
      </p:sp>
    </p:spTree>
    <p:extLst>
      <p:ext uri="{BB962C8B-B14F-4D97-AF65-F5344CB8AC3E}">
        <p14:creationId xmlns:p14="http://schemas.microsoft.com/office/powerpoint/2010/main" val="243399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701040"/>
            <a:ext cx="10515600" cy="63804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SumTask</a:t>
            </a:r>
            <a:r>
              <a:rPr lang="en-US" dirty="0"/>
              <a:t> extends </a:t>
            </a:r>
            <a:r>
              <a:rPr lang="en-US" dirty="0" err="1"/>
              <a:t>RecursiveTask</a:t>
            </a:r>
            <a:r>
              <a:rPr lang="en-US" dirty="0"/>
              <a:t>&lt;Integer&gt;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(int[] a, int l, int h) { … } </a:t>
            </a:r>
          </a:p>
          <a:p>
            <a:pPr marL="0" indent="0">
              <a:buNone/>
            </a:pPr>
            <a:r>
              <a:rPr lang="en-US" dirty="0"/>
              <a:t>	protected Integer compute(){//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0; // local var, not a field </a:t>
            </a:r>
          </a:p>
          <a:p>
            <a:pPr marL="0" indent="0">
              <a:buNone/>
            </a:pPr>
            <a:r>
              <a:rPr lang="en-US" dirty="0"/>
              <a:t>	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return </a:t>
            </a:r>
            <a:r>
              <a:rPr lang="en-US" dirty="0" err="1"/>
              <a:t>ans</a:t>
            </a:r>
            <a:r>
              <a:rPr lang="en-US" dirty="0"/>
              <a:t>; }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SumTask</a:t>
            </a:r>
            <a:r>
              <a:rPr lang="en-US" dirty="0"/>
              <a:t> left = new </a:t>
            </a:r>
            <a:r>
              <a:rPr lang="en-US" dirty="0" err="1"/>
              <a:t>SumTask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SumTask</a:t>
            </a:r>
            <a:r>
              <a:rPr lang="en-US" dirty="0"/>
              <a:t> right= new </a:t>
            </a:r>
            <a:r>
              <a:rPr lang="en-US" dirty="0" err="1"/>
              <a:t>SumTask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// fork a thread and calls compute (conquer)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rightAns</a:t>
            </a:r>
            <a:r>
              <a:rPr lang="en-US" dirty="0"/>
              <a:t> = </a:t>
            </a:r>
            <a:r>
              <a:rPr lang="en-US" dirty="0" err="1"/>
              <a:t>right.compute</a:t>
            </a:r>
            <a:r>
              <a:rPr lang="en-US" dirty="0"/>
              <a:t>(); //call compute directly (conquer)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leftAns</a:t>
            </a:r>
            <a:r>
              <a:rPr lang="en-US" dirty="0"/>
              <a:t> = </a:t>
            </a:r>
            <a:r>
              <a:rPr lang="en-US" dirty="0" err="1"/>
              <a:t>left.join</a:t>
            </a:r>
            <a:r>
              <a:rPr lang="en-US" dirty="0"/>
              <a:t>(); // get result from left </a:t>
            </a:r>
          </a:p>
          <a:p>
            <a:pPr marL="0" indent="0">
              <a:buNone/>
            </a:pPr>
            <a:r>
              <a:rPr lang="en-US" dirty="0"/>
              <a:t>			return </a:t>
            </a:r>
            <a:r>
              <a:rPr lang="en-US" dirty="0" err="1"/>
              <a:t>leftAns</a:t>
            </a:r>
            <a:r>
              <a:rPr lang="en-US" dirty="0"/>
              <a:t> + </a:t>
            </a:r>
            <a:r>
              <a:rPr lang="en-US" dirty="0" err="1"/>
              <a:t>rightAns</a:t>
            </a:r>
            <a:r>
              <a:rPr lang="en-US" dirty="0"/>
              <a:t>; // 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0810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4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</a:t>
            </a:r>
            <a:r>
              <a:rPr lang="en-US" sz="4000" dirty="0" err="1"/>
              <a:t>ForkJoin</a:t>
            </a:r>
            <a:r>
              <a:rPr lang="en-US" sz="4000" dirty="0"/>
              <a:t>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540" y="1442720"/>
            <a:ext cx="11424920" cy="638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static final </a:t>
            </a:r>
            <a:r>
              <a:rPr lang="en-US" dirty="0" err="1"/>
              <a:t>ForkJoinPool</a:t>
            </a:r>
            <a:r>
              <a:rPr lang="en-US" dirty="0"/>
              <a:t> POOL = new </a:t>
            </a:r>
            <a:r>
              <a:rPr lang="en-US" dirty="0" err="1"/>
              <a:t>ForkJoinPool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static int </a:t>
            </a:r>
            <a:r>
              <a:rPr lang="en-US" dirty="0" err="1"/>
              <a:t>parallelSum</a:t>
            </a:r>
            <a:r>
              <a:rPr lang="en-US" dirty="0"/>
              <a:t>(int[] </a:t>
            </a:r>
            <a:r>
              <a:rPr lang="en-US" dirty="0" err="1"/>
              <a:t>arr</a:t>
            </a:r>
            <a:r>
              <a:rPr lang="en-US" dirty="0"/>
              <a:t>){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 task = new </a:t>
            </a:r>
            <a:r>
              <a:rPr lang="en-US" dirty="0" err="1"/>
              <a:t>SumTask</a:t>
            </a:r>
            <a:r>
              <a:rPr lang="en-US" dirty="0"/>
              <a:t>(arr,0,arr.length)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POOL.invoke</a:t>
            </a:r>
            <a:r>
              <a:rPr lang="en-US" dirty="0"/>
              <a:t>(task); // invoke returns the value compute returns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929956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Find Max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701040"/>
            <a:ext cx="10515600" cy="63804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MaxTask</a:t>
            </a:r>
            <a:r>
              <a:rPr lang="en-US" dirty="0"/>
              <a:t> extends </a:t>
            </a:r>
            <a:r>
              <a:rPr lang="en-US" dirty="0" err="1"/>
              <a:t>RecursiveTask</a:t>
            </a:r>
            <a:r>
              <a:rPr lang="en-US" dirty="0"/>
              <a:t>&lt;Integer&gt;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(int[] a, int l, int h) { … } </a:t>
            </a:r>
          </a:p>
          <a:p>
            <a:pPr marL="0" indent="0">
              <a:buNone/>
            </a:pPr>
            <a:r>
              <a:rPr lang="en-US" dirty="0"/>
              <a:t>	protected Integer compute(){//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</a:t>
            </a:r>
            <a:r>
              <a:rPr lang="en-US" dirty="0" err="1"/>
              <a:t>Integer.MIN_VALUE</a:t>
            </a:r>
            <a:r>
              <a:rPr lang="en-US" dirty="0"/>
              <a:t>; // local var, not a field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for(int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=lo;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 hi;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]);}</a:t>
            </a:r>
          </a:p>
          <a:p>
            <a:pPr marL="0" indent="0">
              <a:buNone/>
            </a:pPr>
            <a:r>
              <a:rPr lang="en-US" dirty="0"/>
              <a:t>			return </a:t>
            </a:r>
            <a:r>
              <a:rPr lang="en-US" dirty="0" err="1"/>
              <a:t>ans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MaxTask</a:t>
            </a:r>
            <a:r>
              <a:rPr lang="en-US" dirty="0"/>
              <a:t> left = new </a:t>
            </a:r>
            <a:r>
              <a:rPr lang="en-US" dirty="0" err="1"/>
              <a:t>MaxTask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MaxTask</a:t>
            </a:r>
            <a:r>
              <a:rPr lang="en-US" dirty="0"/>
              <a:t> right= new </a:t>
            </a:r>
            <a:r>
              <a:rPr lang="en-US" dirty="0" err="1"/>
              <a:t>MaxTask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// fork a thread and calls compute (conquer)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rightAns</a:t>
            </a:r>
            <a:r>
              <a:rPr lang="en-US" dirty="0"/>
              <a:t> = </a:t>
            </a:r>
            <a:r>
              <a:rPr lang="en-US" dirty="0" err="1"/>
              <a:t>right.compute</a:t>
            </a:r>
            <a:r>
              <a:rPr lang="en-US" dirty="0"/>
              <a:t>(); //call compute directly (conquer)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leftAns</a:t>
            </a:r>
            <a:r>
              <a:rPr lang="en-US" dirty="0"/>
              <a:t> = </a:t>
            </a:r>
            <a:r>
              <a:rPr lang="en-US" dirty="0" err="1"/>
              <a:t>left.join</a:t>
            </a:r>
            <a:r>
              <a:rPr lang="en-US" dirty="0"/>
              <a:t>(); // get result from left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return </a:t>
            </a:r>
            <a:r>
              <a:rPr lang="en-US" dirty="0" err="1">
                <a:solidFill>
                  <a:srgbClr val="FF0000"/>
                </a:solidFill>
              </a:rPr>
              <a:t>Math.max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rightAns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leftAns</a:t>
            </a:r>
            <a:r>
              <a:rPr lang="en-US" dirty="0">
                <a:solidFill>
                  <a:srgbClr val="FF0000"/>
                </a:solidFill>
              </a:rPr>
              <a:t>); </a:t>
            </a:r>
            <a:r>
              <a:rPr lang="en-US" dirty="0"/>
              <a:t>// 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14904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D922-5607-EB4E-1AE4-E04C94929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Problems that can be solved similarly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12CC3-8CAA-749D-1A9D-F060D79D9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Element Search </a:t>
            </a:r>
          </a:p>
          <a:p>
            <a:pPr lvl="1"/>
            <a:r>
              <a:rPr lang="en-US" dirty="0"/>
              <a:t>Is the value 17 in the array?</a:t>
            </a:r>
          </a:p>
          <a:p>
            <a:r>
              <a:rPr lang="en-US" dirty="0"/>
              <a:t>Counting items with a certain property</a:t>
            </a:r>
          </a:p>
          <a:p>
            <a:pPr lvl="1"/>
            <a:r>
              <a:rPr lang="en-US" dirty="0"/>
              <a:t>How many elements of the array are divisible by 5?</a:t>
            </a:r>
          </a:p>
          <a:p>
            <a:r>
              <a:rPr lang="en-US" dirty="0"/>
              <a:t>Checking if the array is sorted</a:t>
            </a:r>
          </a:p>
          <a:p>
            <a:r>
              <a:rPr lang="en-US" dirty="0"/>
              <a:t>Find the smallest rectangle that covers all points in the array</a:t>
            </a:r>
          </a:p>
          <a:p>
            <a:r>
              <a:rPr lang="en-US" dirty="0"/>
              <a:t>Find the first thing that satisfies a property</a:t>
            </a:r>
          </a:p>
          <a:p>
            <a:pPr lvl="1"/>
            <a:r>
              <a:rPr lang="en-US" dirty="0"/>
              <a:t>What is the leftmost item that is divisible by 20?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4797</Words>
  <Application>Microsoft Macintosh PowerPoint</Application>
  <PresentationFormat>Widescreen</PresentationFormat>
  <Paragraphs>1032</Paragraphs>
  <Slides>39</Slides>
  <Notes>0</Notes>
  <HiddenSlides>13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Cambria Math</vt:lpstr>
      <vt:lpstr>Calibri</vt:lpstr>
      <vt:lpstr>Wingdings</vt:lpstr>
      <vt:lpstr>Calibri Light</vt:lpstr>
      <vt:lpstr>Office Theme</vt:lpstr>
      <vt:lpstr>CSE 332 Winter 2026 Lecture 18: Parallel Prefix</vt:lpstr>
      <vt:lpstr>Which Data Structures are “Suitable” for Parallelism?</vt:lpstr>
      <vt:lpstr>ForkJoin Framework</vt:lpstr>
      <vt:lpstr>Reduction/Fold</vt:lpstr>
      <vt:lpstr>ForkJoin Pseudocode for Summing</vt:lpstr>
      <vt:lpstr>Divide and Conquer with ForkJoin</vt:lpstr>
      <vt:lpstr>Divide and Conquer with ForkJoin (continued)</vt:lpstr>
      <vt:lpstr>Find Max with ForkJoin</vt:lpstr>
      <vt:lpstr>Other Problems that can be solved similarly</vt:lpstr>
      <vt:lpstr>Reduction (sum an array)</vt:lpstr>
      <vt:lpstr>Map</vt:lpstr>
      <vt:lpstr>ForkJoin Pseudocode for Doubling each element</vt:lpstr>
      <vt:lpstr>Map (double each value)</vt:lpstr>
      <vt:lpstr>Map with ForkJoin</vt:lpstr>
      <vt:lpstr>Map with ForkJoin (continued)</vt:lpstr>
      <vt:lpstr>Maps and Reductions</vt:lpstr>
      <vt:lpstr>ForkJoin Picture</vt:lpstr>
      <vt:lpstr>ForkJoin Picture</vt:lpstr>
      <vt:lpstr>Map/Reduction Example</vt:lpstr>
      <vt:lpstr>Pack/Filter</vt:lpstr>
      <vt:lpstr>Question: Can we Pack/Filter in parallel?</vt:lpstr>
      <vt:lpstr>Prefix Sum</vt:lpstr>
      <vt:lpstr>Parallel Prefix Sum</vt:lpstr>
      <vt:lpstr>Step 1: Using D&amp;C  Create a Tree, Fill in sum</vt:lpstr>
      <vt:lpstr>Step 1: Create a Tree,   Fill in sum</vt:lpstr>
      <vt:lpstr>Step 1 pseudocode (create tree, compute sum)</vt:lpstr>
      <vt:lpstr>PowerPoint Presentation</vt:lpstr>
      <vt:lpstr>After Step 1</vt:lpstr>
      <vt:lpstr>Step 2: fill in leftSum    and Output</vt:lpstr>
      <vt:lpstr>PowerPoint Presentation</vt:lpstr>
      <vt:lpstr>Step 2: fill in leftSum    and Output</vt:lpstr>
      <vt:lpstr>Step 2: fill in leftSum    and Output</vt:lpstr>
      <vt:lpstr>Step 2 pseudocode (Compute Leftsum)</vt:lpstr>
      <vt:lpstr>PowerPoint Presentation</vt:lpstr>
      <vt:lpstr>Whew! Back to Pack/Filter</vt:lpstr>
      <vt:lpstr>Parallel Pack</vt:lpstr>
      <vt:lpstr>3. Fill in the output in parallel:</vt:lpstr>
      <vt:lpstr>3. Fill in the output in parallel:</vt:lpstr>
      <vt:lpstr>Map/Reduction/Pack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8: Dictionaries, BSTs</dc:title>
  <dc:creator>Nathan Brunelle</dc:creator>
  <cp:lastModifiedBy>Michael Whitmeyer</cp:lastModifiedBy>
  <cp:revision>316</cp:revision>
  <dcterms:created xsi:type="dcterms:W3CDTF">2023-10-13T16:06:42Z</dcterms:created>
  <dcterms:modified xsi:type="dcterms:W3CDTF">2026-02-20T18:53:51Z</dcterms:modified>
</cp:coreProperties>
</file>