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61" r:id="rId3"/>
    <p:sldId id="264" r:id="rId4"/>
    <p:sldId id="265" r:id="rId5"/>
    <p:sldId id="266" r:id="rId6"/>
    <p:sldId id="267" r:id="rId7"/>
    <p:sldId id="262" r:id="rId8"/>
    <p:sldId id="263" r:id="rId9"/>
    <p:sldId id="268" r:id="rId10"/>
    <p:sldId id="269" r:id="rId11"/>
    <p:sldId id="270" r:id="rId12"/>
    <p:sldId id="271" r:id="rId13"/>
    <p:sldId id="272" r:id="rId14"/>
    <p:sldId id="273" r:id="rId15"/>
    <p:sldId id="400" r:id="rId16"/>
    <p:sldId id="401" r:id="rId17"/>
    <p:sldId id="274" r:id="rId18"/>
    <p:sldId id="276" r:id="rId19"/>
    <p:sldId id="275" r:id="rId20"/>
    <p:sldId id="277" r:id="rId21"/>
    <p:sldId id="382" r:id="rId22"/>
    <p:sldId id="383" r:id="rId23"/>
    <p:sldId id="402" r:id="rId24"/>
    <p:sldId id="385" r:id="rId25"/>
    <p:sldId id="390" r:id="rId26"/>
    <p:sldId id="391" r:id="rId27"/>
    <p:sldId id="386" r:id="rId28"/>
    <p:sldId id="389" r:id="rId29"/>
    <p:sldId id="388" r:id="rId30"/>
    <p:sldId id="393" r:id="rId31"/>
    <p:sldId id="394" r:id="rId32"/>
    <p:sldId id="395" r:id="rId33"/>
    <p:sldId id="396" r:id="rId34"/>
    <p:sldId id="397" r:id="rId35"/>
    <p:sldId id="398" r:id="rId36"/>
    <p:sldId id="399" r:id="rId37"/>
    <p:sldId id="392" r:id="rId38"/>
  </p:sldIdLst>
  <p:sldSz cx="12192000" cy="6858000"/>
  <p:notesSz cx="6858000" cy="9144000"/>
  <p:embeddedFontLst>
    <p:embeddedFont>
      <p:font typeface="Cambria Math" panose="02040503050406030204" pitchFamily="18" charset="0"/>
      <p:regular r:id="rId39"/>
    </p:embeddedFont>
    <p:embeddedFont>
      <p:font typeface="Consolas" panose="020B0609020204030204" pitchFamily="49" charset="0"/>
      <p:regular r:id="rId40"/>
      <p:bold r:id="rId41"/>
      <p:italic r:id="rId42"/>
      <p:boldItalic r:id="rId4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  <a:srgbClr val="FF9797"/>
    <a:srgbClr val="FF646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7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7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5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8D94-701F-50B7-FF63-239144983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BD39A-A942-599F-149A-747401D54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5134E-8798-2A87-98AE-0B134785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803DE-E5A1-A42D-17E0-52D8A15F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09D-BD52-D020-26A4-CCFF2596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0788-F665-F0AA-D34E-18CDC381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25BE1-D418-6610-B976-595A42D78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C710E-4740-E186-8004-9F098E4B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57D91-6BF0-5F67-0BAA-BA3B5985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B95B-64CF-ED1B-895D-0C15FB84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6B0D1A-0325-047A-3C56-DB7DC37D1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D4EC8-DF7A-722B-0985-B7E8ED88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F5D96-5B5D-A0E1-6B7E-F894B33D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1E58B-FD1B-5158-9002-DB790902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6E6E6-5DB2-B08C-E98E-4CE4CAB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4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D3513-3DBF-F295-0635-A76FAD8F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A398C-CAEC-53AA-8A8B-28B4B6EF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AEDF-9628-E07A-C6FB-A23F1B37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D4231-DF5D-E75E-40A2-4490E3864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1DB8-8E9A-0329-3CC7-DD8BE396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190C-5088-0FD4-FA3D-07D222B9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2422D-2D16-CCA8-2A1C-E13A1E06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C9900-661D-64EA-83FB-0318C266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F216F-818C-AE83-8D4F-42EC3C94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494A3-F80F-EC41-DDC0-726FC63A8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1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F6897-8ADC-82FB-24C1-148BB152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07461-A71F-ECE6-AE85-5EA3DB5E1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9E8EA-550B-F0DB-2472-AE2D0456E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28DD-EC75-9F30-A7D3-C90A8D02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D4F3C-0167-D8D5-E58E-83645CE3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6DDF0-EBE9-4CB3-A532-8F8C26FC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4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BC21-07E8-90D6-8FD3-4B7809D3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688B1-01DC-A6B4-1C44-C73416EC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04C5-4EEE-C9A3-0FFF-B154F5B9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95CA1-99E7-80CC-FF66-5C2F25904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1CBD4-5851-D78F-5249-59CDD8C9B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2F86E-5D21-865D-53AE-77B5C57E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F5E5A8-7D51-605B-E276-A7A5B93F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E01F4-D4D9-E56F-9035-05E60581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237B-2CFD-F0AF-D3E6-2FDD100A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14118-0522-CF53-601D-265A3261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C46D9-B22E-C768-B35E-20DA3395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D07EE-0E9C-EC8E-BAC0-7B8C9EFB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A0918-E285-61F1-EDAF-6B7FD149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FD855-6290-493F-81E4-A89E8DDE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BAA96-146F-BEF1-15D5-935C1B8E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91D78-E109-DF5D-A589-413429D2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1868-FB59-5D14-1BCA-C7C43F068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2F535-BC7E-F5E2-864B-461F8404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FCF40-365C-13EE-4DB1-CC7C5858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58AA7-3077-1807-CEB8-2C0F27B4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C30-07C1-3F35-E57B-30BFA71A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1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1C30-49BA-398C-2DF8-B0736590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7B813-1595-60AF-F5B3-A0DAE6653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02F2-AF70-21FD-1449-18CBF4C17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982EC-DE32-4452-40AB-762F386A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76A50-D174-12CE-9CCD-74569685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79484-4128-5F97-59B5-3CF00D56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3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DEBFE-9C54-D45A-111D-948735AB4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F582E-F84E-411A-7F7A-D8EF87E1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CE3F9-A152-FD27-1D1D-64A1C313F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1D02-69CC-42C9-85CE-4F8B68ED22B8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F318D-9BE5-6E4A-1795-F02EED65F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4FB82-C81E-722D-F23A-4047C60D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17: </a:t>
            </a:r>
            <a:r>
              <a:rPr lang="en-US" dirty="0" err="1"/>
              <a:t>ForkJoin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Whitmeyer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5315D-8D69-20A5-F1F3-E930E3E7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277"/>
            <a:ext cx="10515600" cy="934467"/>
          </a:xfrm>
        </p:spPr>
        <p:txBody>
          <a:bodyPr/>
          <a:lstStyle/>
          <a:p>
            <a:r>
              <a:rPr lang="en-US" dirty="0"/>
              <a:t>First Attempt (part 1, Defining Thread Object)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463D5-8A09-C634-92C9-5C7F4B21B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472"/>
            <a:ext cx="10515600" cy="53615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SumThread</a:t>
            </a:r>
            <a:r>
              <a:rPr lang="en-US" dirty="0"/>
              <a:t> extends </a:t>
            </a:r>
            <a:r>
              <a:rPr lang="en-US" b="1" dirty="0" err="1"/>
              <a:t>java.lang.Thread</a:t>
            </a:r>
            <a:r>
              <a:rPr lang="en-US" b="1" dirty="0"/>
              <a:t> </a:t>
            </a: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/>
              <a:t>	int lo;    int hi;    int[] </a:t>
            </a:r>
            <a:r>
              <a:rPr lang="en-US" dirty="0" err="1"/>
              <a:t>arr</a:t>
            </a:r>
            <a:r>
              <a:rPr lang="en-US" dirty="0"/>
              <a:t>;  int </a:t>
            </a:r>
            <a:r>
              <a:rPr lang="en-US" dirty="0" err="1"/>
              <a:t>ans</a:t>
            </a:r>
            <a:r>
              <a:rPr lang="en-US" dirty="0"/>
              <a:t> = 0; 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SumThread</a:t>
            </a:r>
            <a:r>
              <a:rPr lang="en-US" dirty="0"/>
              <a:t>(int[] a, int l, int h) { </a:t>
            </a:r>
          </a:p>
          <a:p>
            <a:pPr marL="0" indent="0">
              <a:buNone/>
            </a:pPr>
            <a:r>
              <a:rPr lang="en-US" dirty="0"/>
              <a:t>		lo=l; hi=h; </a:t>
            </a:r>
            <a:r>
              <a:rPr lang="en-US" dirty="0" err="1"/>
              <a:t>arr</a:t>
            </a:r>
            <a:r>
              <a:rPr lang="en-US" dirty="0"/>
              <a:t>=a;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public void </a:t>
            </a:r>
            <a:r>
              <a:rPr lang="en-US" b="1" dirty="0"/>
              <a:t>run</a:t>
            </a:r>
            <a:r>
              <a:rPr lang="en-US" dirty="0"/>
              <a:t>() { //override, must have this signature</a:t>
            </a:r>
          </a:p>
          <a:p>
            <a:pPr marL="0" indent="0">
              <a:buNone/>
            </a:pPr>
            <a:r>
              <a:rPr lang="en-US" dirty="0"/>
              <a:t>                                            // no arguments and no return allowed</a:t>
            </a:r>
          </a:p>
          <a:p>
            <a:pPr marL="0" indent="0">
              <a:buNone/>
            </a:pPr>
            <a:r>
              <a:rPr lang="en-US" dirty="0"/>
              <a:t>                                            // must use the object’s fields for input/output</a:t>
            </a:r>
          </a:p>
          <a:p>
            <a:pPr marL="0" indent="0">
              <a:buNone/>
            </a:pPr>
            <a:r>
              <a:rPr lang="en-US" dirty="0"/>
              <a:t>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3541536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79273-DB1B-5342-4927-651107D5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0440" cy="1325563"/>
          </a:xfrm>
        </p:spPr>
        <p:txBody>
          <a:bodyPr/>
          <a:lstStyle/>
          <a:p>
            <a:r>
              <a:rPr lang="en-US" dirty="0"/>
              <a:t>First Attempt (part 2, Creating Thread Objects)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AB1CC-5136-D983-B53D-3AA479FB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960"/>
            <a:ext cx="10515600" cy="5527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static int </a:t>
            </a:r>
            <a:r>
              <a:rPr lang="en-US" sz="2000" dirty="0" err="1"/>
              <a:t>parallelSum</a:t>
            </a:r>
            <a:r>
              <a:rPr lang="en-US" sz="2000" dirty="0"/>
              <a:t>(int[] </a:t>
            </a:r>
            <a:r>
              <a:rPr lang="en-US" sz="2000" dirty="0" err="1"/>
              <a:t>arr</a:t>
            </a:r>
            <a:r>
              <a:rPr lang="en-US" sz="2000" dirty="0"/>
              <a:t>){ // this method could be anywhere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len</a:t>
            </a:r>
            <a:r>
              <a:rPr lang="en-US" sz="2000" dirty="0"/>
              <a:t> = </a:t>
            </a:r>
            <a:r>
              <a:rPr lang="en-US" sz="2000" dirty="0" err="1"/>
              <a:t>arr.length</a:t>
            </a:r>
            <a:r>
              <a:rPr lang="en-US" sz="2000" dirty="0"/>
              <a:t>; 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[] threads = new </a:t>
            </a:r>
            <a:r>
              <a:rPr lang="en-US" sz="2000" dirty="0" err="1"/>
              <a:t>SumThread</a:t>
            </a:r>
            <a:r>
              <a:rPr lang="en-US" sz="2000" dirty="0"/>
              <a:t>[4]; </a:t>
            </a:r>
          </a:p>
          <a:p>
            <a:pPr marL="0" indent="0">
              <a:buNone/>
            </a:pPr>
            <a:r>
              <a:rPr lang="en-US" sz="2000" dirty="0"/>
              <a:t>	for(int 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 &lt; 4; </a:t>
            </a:r>
            <a:r>
              <a:rPr lang="en-US" sz="2000" dirty="0" err="1"/>
              <a:t>i</a:t>
            </a:r>
            <a:r>
              <a:rPr lang="en-US" sz="2000" dirty="0"/>
              <a:t>++) </a:t>
            </a:r>
            <a:r>
              <a:rPr lang="en-US" sz="2000" b="1" u="sng" dirty="0"/>
              <a:t>// create threads</a:t>
            </a:r>
          </a:p>
          <a:p>
            <a:pPr marL="0" indent="0">
              <a:buNone/>
            </a:pPr>
            <a:r>
              <a:rPr lang="en-US" sz="2000" dirty="0"/>
              <a:t>		 threads[</a:t>
            </a:r>
            <a:r>
              <a:rPr lang="en-US" sz="2000" dirty="0" err="1"/>
              <a:t>i</a:t>
            </a:r>
            <a:r>
              <a:rPr lang="en-US" sz="2000" dirty="0"/>
              <a:t>] = new </a:t>
            </a:r>
            <a:r>
              <a:rPr lang="en-US" sz="2000" dirty="0" err="1"/>
              <a:t>SumThread</a:t>
            </a:r>
            <a:r>
              <a:rPr lang="en-US" sz="2000" dirty="0"/>
              <a:t>(</a:t>
            </a:r>
            <a:r>
              <a:rPr lang="en-US" sz="2000" dirty="0" err="1"/>
              <a:t>arr</a:t>
            </a:r>
            <a:r>
              <a:rPr lang="en-US" sz="2000" dirty="0"/>
              <a:t>, </a:t>
            </a:r>
            <a:r>
              <a:rPr lang="en-US" sz="2000" dirty="0" err="1"/>
              <a:t>i</a:t>
            </a:r>
            <a:r>
              <a:rPr lang="en-US" sz="2000" dirty="0"/>
              <a:t>*</a:t>
            </a:r>
            <a:r>
              <a:rPr lang="en-US" sz="2000" dirty="0" err="1"/>
              <a:t>len</a:t>
            </a:r>
            <a:r>
              <a:rPr lang="en-US" sz="2000" dirty="0"/>
              <a:t>/4, (i+1)*</a:t>
            </a:r>
            <a:r>
              <a:rPr lang="en-US" sz="2000" dirty="0" err="1"/>
              <a:t>len</a:t>
            </a:r>
            <a:r>
              <a:rPr lang="en-US" sz="2000" dirty="0"/>
              <a:t>/4);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FF0000"/>
                </a:solidFill>
              </a:rPr>
              <a:t>// more stuff to follow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8CCBD-276C-0993-4261-3794013E5A0D}"/>
              </a:ext>
            </a:extLst>
          </p:cNvPr>
          <p:cNvSpPr txBox="1"/>
          <p:nvPr/>
        </p:nvSpPr>
        <p:spPr>
          <a:xfrm>
            <a:off x="6408428" y="4907666"/>
            <a:ext cx="494537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/>
              <a:t>class </a:t>
            </a:r>
            <a:r>
              <a:rPr lang="en-US" sz="2000" dirty="0" err="1"/>
              <a:t>SumThread</a:t>
            </a:r>
            <a:r>
              <a:rPr lang="en-US" sz="2000" dirty="0"/>
              <a:t> extends </a:t>
            </a:r>
            <a:r>
              <a:rPr lang="en-US" sz="2000" b="1" dirty="0" err="1"/>
              <a:t>java.lang.Thread</a:t>
            </a:r>
            <a:r>
              <a:rPr lang="en-US" sz="2000" b="1" dirty="0"/>
              <a:t> </a:t>
            </a:r>
            <a:r>
              <a:rPr lang="en-US" sz="2000" dirty="0"/>
              <a:t>{ </a:t>
            </a:r>
          </a:p>
          <a:p>
            <a:pPr marL="0" indent="0">
              <a:buNone/>
            </a:pPr>
            <a:r>
              <a:rPr lang="en-US" sz="2000" dirty="0"/>
              <a:t>	int lo, int hi, int[] </a:t>
            </a:r>
            <a:r>
              <a:rPr lang="en-US" sz="2000" dirty="0" err="1"/>
              <a:t>arr</a:t>
            </a:r>
            <a:r>
              <a:rPr lang="en-US" sz="2000" dirty="0"/>
              <a:t>; 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(int[] a, int l, int h) { … } </a:t>
            </a:r>
          </a:p>
          <a:p>
            <a:pPr marL="0" indent="0">
              <a:buNone/>
            </a:pPr>
            <a:r>
              <a:rPr lang="en-US" sz="2000" dirty="0"/>
              <a:t>	public void </a:t>
            </a:r>
            <a:r>
              <a:rPr lang="en-US" sz="2000" b="1" dirty="0"/>
              <a:t>run</a:t>
            </a:r>
            <a:r>
              <a:rPr lang="en-US" sz="2000" dirty="0"/>
              <a:t>(){ … } // override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00076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79273-DB1B-5342-4927-651107D5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50600" cy="1325563"/>
          </a:xfrm>
        </p:spPr>
        <p:txBody>
          <a:bodyPr/>
          <a:lstStyle/>
          <a:p>
            <a:r>
              <a:rPr lang="en-US" dirty="0"/>
              <a:t>First Attempt (part 3, Running Thread Objects)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AB1CC-5136-D983-B53D-3AA479FB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960"/>
            <a:ext cx="10515600" cy="5527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static int </a:t>
            </a:r>
            <a:r>
              <a:rPr lang="en-US" sz="2000" dirty="0" err="1"/>
              <a:t>parallelSum</a:t>
            </a:r>
            <a:r>
              <a:rPr lang="en-US" sz="2000" dirty="0"/>
              <a:t>(int[] </a:t>
            </a:r>
            <a:r>
              <a:rPr lang="en-US" sz="2000" dirty="0" err="1"/>
              <a:t>arr</a:t>
            </a:r>
            <a:r>
              <a:rPr lang="en-US" sz="2000" dirty="0"/>
              <a:t>){ // this method could be anywhere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len</a:t>
            </a:r>
            <a:r>
              <a:rPr lang="en-US" sz="2000" dirty="0"/>
              <a:t> = </a:t>
            </a:r>
            <a:r>
              <a:rPr lang="en-US" sz="2000" dirty="0" err="1"/>
              <a:t>arr.length</a:t>
            </a:r>
            <a:r>
              <a:rPr lang="en-US" sz="2000" dirty="0"/>
              <a:t>; 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[] threads = new </a:t>
            </a:r>
            <a:r>
              <a:rPr lang="en-US" sz="2000" dirty="0" err="1"/>
              <a:t>SumThread</a:t>
            </a:r>
            <a:r>
              <a:rPr lang="en-US" sz="2000" dirty="0"/>
              <a:t>[4]; </a:t>
            </a:r>
          </a:p>
          <a:p>
            <a:pPr marL="0" indent="0">
              <a:buNone/>
            </a:pPr>
            <a:r>
              <a:rPr lang="en-US" sz="2000" dirty="0"/>
              <a:t>	for(int 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 &lt; 4; </a:t>
            </a:r>
            <a:r>
              <a:rPr lang="en-US" sz="2000" dirty="0" err="1"/>
              <a:t>i</a:t>
            </a:r>
            <a:r>
              <a:rPr lang="en-US" sz="2000" dirty="0"/>
              <a:t>++){ </a:t>
            </a:r>
            <a:r>
              <a:rPr lang="en-US" sz="2000" b="1" u="sng" dirty="0"/>
              <a:t>// create threads, do parallel computations </a:t>
            </a:r>
          </a:p>
          <a:p>
            <a:pPr marL="0" indent="0">
              <a:buNone/>
            </a:pPr>
            <a:r>
              <a:rPr lang="en-US" sz="2000" dirty="0"/>
              <a:t>		 threads[</a:t>
            </a:r>
            <a:r>
              <a:rPr lang="en-US" sz="2000" dirty="0" err="1"/>
              <a:t>i</a:t>
            </a:r>
            <a:r>
              <a:rPr lang="en-US" sz="2000" dirty="0"/>
              <a:t>] = new </a:t>
            </a:r>
            <a:r>
              <a:rPr lang="en-US" sz="2000" dirty="0" err="1"/>
              <a:t>SumThread</a:t>
            </a:r>
            <a:r>
              <a:rPr lang="en-US" sz="2000" dirty="0"/>
              <a:t>(</a:t>
            </a:r>
            <a:r>
              <a:rPr lang="en-US" sz="2000" dirty="0" err="1"/>
              <a:t>arr,i</a:t>
            </a:r>
            <a:r>
              <a:rPr lang="en-US" sz="2000" dirty="0"/>
              <a:t>*</a:t>
            </a:r>
            <a:r>
              <a:rPr lang="en-US" sz="2000" dirty="0" err="1"/>
              <a:t>len</a:t>
            </a:r>
            <a:r>
              <a:rPr lang="en-US" sz="2000" dirty="0"/>
              <a:t>/4,(i+1)*</a:t>
            </a:r>
            <a:r>
              <a:rPr lang="en-US" sz="2000" dirty="0" err="1"/>
              <a:t>len</a:t>
            </a:r>
            <a:r>
              <a:rPr lang="en-US" sz="2000" dirty="0"/>
              <a:t>/4); </a:t>
            </a:r>
          </a:p>
          <a:p>
            <a:pPr marL="0" indent="0">
              <a:buNone/>
            </a:pPr>
            <a:r>
              <a:rPr lang="en-US" sz="2000" dirty="0"/>
              <a:t>		 </a:t>
            </a:r>
            <a:r>
              <a:rPr lang="en-US" sz="2000" dirty="0">
                <a:solidFill>
                  <a:srgbClr val="FF0000"/>
                </a:solidFill>
              </a:rPr>
              <a:t>threads[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].</a:t>
            </a:r>
            <a:r>
              <a:rPr lang="en-US" sz="2000" b="1" dirty="0">
                <a:solidFill>
                  <a:srgbClr val="FF0000"/>
                </a:solidFill>
              </a:rPr>
              <a:t>start</a:t>
            </a:r>
            <a:r>
              <a:rPr lang="en-US" sz="2000" dirty="0">
                <a:solidFill>
                  <a:srgbClr val="FF0000"/>
                </a:solidFill>
              </a:rPr>
              <a:t>(); // start not run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	for(int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=0;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&lt; 4;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++) // combine results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		</a:t>
            </a:r>
            <a:r>
              <a:rPr lang="en-US" sz="2000" dirty="0" err="1">
                <a:solidFill>
                  <a:srgbClr val="FF0000"/>
                </a:solidFill>
              </a:rPr>
              <a:t>ans</a:t>
            </a:r>
            <a:r>
              <a:rPr lang="en-US" sz="2000" dirty="0">
                <a:solidFill>
                  <a:srgbClr val="FF0000"/>
                </a:solidFill>
              </a:rPr>
              <a:t> += threads[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].</a:t>
            </a:r>
            <a:r>
              <a:rPr lang="en-US" sz="2000" dirty="0" err="1">
                <a:solidFill>
                  <a:srgbClr val="FF0000"/>
                </a:solidFill>
              </a:rPr>
              <a:t>ans</a:t>
            </a:r>
            <a:r>
              <a:rPr lang="en-US" sz="2000" dirty="0">
                <a:solidFill>
                  <a:srgbClr val="FF0000"/>
                </a:solidFill>
              </a:rPr>
              <a:t>;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	return </a:t>
            </a:r>
            <a:r>
              <a:rPr lang="en-US" sz="2000" dirty="0" err="1">
                <a:solidFill>
                  <a:srgbClr val="FF0000"/>
                </a:solidFill>
              </a:rPr>
              <a:t>ans</a:t>
            </a:r>
            <a:r>
              <a:rPr lang="en-US" sz="2000" dirty="0">
                <a:solidFill>
                  <a:srgbClr val="FF0000"/>
                </a:solidFill>
              </a:rPr>
              <a:t>;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8C361-BDDD-AED4-F429-8B0493DC43BB}"/>
              </a:ext>
            </a:extLst>
          </p:cNvPr>
          <p:cNvSpPr txBox="1"/>
          <p:nvPr/>
        </p:nvSpPr>
        <p:spPr>
          <a:xfrm>
            <a:off x="7149208" y="4861659"/>
            <a:ext cx="494537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/>
              <a:t>class </a:t>
            </a:r>
            <a:r>
              <a:rPr lang="en-US" sz="2000" dirty="0" err="1"/>
              <a:t>SumThread</a:t>
            </a:r>
            <a:r>
              <a:rPr lang="en-US" sz="2000" dirty="0"/>
              <a:t> extends </a:t>
            </a:r>
            <a:r>
              <a:rPr lang="en-US" sz="2000" b="1" dirty="0" err="1"/>
              <a:t>java.lang.Thread</a:t>
            </a:r>
            <a:r>
              <a:rPr lang="en-US" sz="2000" dirty="0"/>
              <a:t> { </a:t>
            </a:r>
          </a:p>
          <a:p>
            <a:pPr marL="0" indent="0">
              <a:buNone/>
            </a:pPr>
            <a:r>
              <a:rPr lang="en-US" sz="2000" dirty="0"/>
              <a:t>	int lo, int hi, int[] </a:t>
            </a:r>
            <a:r>
              <a:rPr lang="en-US" sz="2000" dirty="0" err="1"/>
              <a:t>arr</a:t>
            </a:r>
            <a:r>
              <a:rPr lang="en-US" sz="2000" dirty="0"/>
              <a:t>; 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(int[] a, int l, int h) { … } </a:t>
            </a:r>
          </a:p>
          <a:p>
            <a:pPr marL="0" indent="0">
              <a:buNone/>
            </a:pPr>
            <a:r>
              <a:rPr lang="en-US" sz="2000" dirty="0"/>
              <a:t>	public void </a:t>
            </a:r>
            <a:r>
              <a:rPr lang="en-US" sz="2000" b="1" dirty="0"/>
              <a:t>run</a:t>
            </a:r>
            <a:r>
              <a:rPr lang="en-US" sz="2000" dirty="0"/>
              <a:t>(){ … } // override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62932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79273-DB1B-5342-4927-651107D5F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347"/>
            <a:ext cx="11150600" cy="1325563"/>
          </a:xfrm>
        </p:spPr>
        <p:txBody>
          <a:bodyPr/>
          <a:lstStyle/>
          <a:p>
            <a:r>
              <a:rPr lang="en-US" dirty="0"/>
              <a:t>First Attempt (part 4, Synchronizing)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AB1CC-5136-D983-B53D-3AA479FB6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1818"/>
            <a:ext cx="10515600" cy="5735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static int </a:t>
            </a:r>
            <a:r>
              <a:rPr lang="en-US" sz="2000" dirty="0" err="1"/>
              <a:t>parallelSum</a:t>
            </a:r>
            <a:r>
              <a:rPr lang="en-US" sz="2000" dirty="0"/>
              <a:t>(int[] </a:t>
            </a:r>
            <a:r>
              <a:rPr lang="en-US" sz="2000" dirty="0" err="1"/>
              <a:t>arr</a:t>
            </a:r>
            <a:r>
              <a:rPr lang="en-US" sz="2000" dirty="0"/>
              <a:t>){ // this method could be anywhere 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len</a:t>
            </a:r>
            <a:r>
              <a:rPr lang="en-US" sz="2000" dirty="0"/>
              <a:t> = </a:t>
            </a:r>
            <a:r>
              <a:rPr lang="en-US" sz="2000" dirty="0" err="1"/>
              <a:t>arr.length</a:t>
            </a:r>
            <a:r>
              <a:rPr lang="en-US" sz="2000" dirty="0"/>
              <a:t>; </a:t>
            </a:r>
          </a:p>
          <a:p>
            <a:pPr marL="0" indent="0">
              <a:buNone/>
            </a:pPr>
            <a:r>
              <a:rPr lang="en-US" sz="2000" dirty="0"/>
              <a:t>	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[] threads = new </a:t>
            </a:r>
            <a:r>
              <a:rPr lang="en-US" sz="2000" dirty="0" err="1"/>
              <a:t>SumThread</a:t>
            </a:r>
            <a:r>
              <a:rPr lang="en-US" sz="2000" dirty="0"/>
              <a:t>[4]; </a:t>
            </a:r>
          </a:p>
          <a:p>
            <a:pPr marL="0" indent="0">
              <a:buNone/>
            </a:pPr>
            <a:r>
              <a:rPr lang="en-US" sz="2000" dirty="0"/>
              <a:t>	for(int 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 &lt; 4; </a:t>
            </a:r>
            <a:r>
              <a:rPr lang="en-US" sz="2000" dirty="0" err="1"/>
              <a:t>i</a:t>
            </a:r>
            <a:r>
              <a:rPr lang="en-US" sz="2000" dirty="0"/>
              <a:t>++){ </a:t>
            </a:r>
            <a:r>
              <a:rPr lang="en-US" sz="2000" b="1" u="sng" dirty="0"/>
              <a:t>// do parallel computations </a:t>
            </a:r>
          </a:p>
          <a:p>
            <a:pPr marL="0" indent="0">
              <a:buNone/>
            </a:pPr>
            <a:r>
              <a:rPr lang="en-US" sz="2000" dirty="0"/>
              <a:t>		 threads[</a:t>
            </a:r>
            <a:r>
              <a:rPr lang="en-US" sz="2000" dirty="0" err="1"/>
              <a:t>i</a:t>
            </a:r>
            <a:r>
              <a:rPr lang="en-US" sz="2000" dirty="0"/>
              <a:t>] = new </a:t>
            </a:r>
            <a:r>
              <a:rPr lang="en-US" sz="2000" dirty="0" err="1"/>
              <a:t>SumThread</a:t>
            </a:r>
            <a:r>
              <a:rPr lang="en-US" sz="2000" dirty="0"/>
              <a:t>(</a:t>
            </a:r>
            <a:r>
              <a:rPr lang="en-US" sz="2000" dirty="0" err="1"/>
              <a:t>arr,i</a:t>
            </a:r>
            <a:r>
              <a:rPr lang="en-US" sz="2000" dirty="0"/>
              <a:t>*</a:t>
            </a:r>
            <a:r>
              <a:rPr lang="en-US" sz="2000" dirty="0" err="1"/>
              <a:t>len</a:t>
            </a:r>
            <a:r>
              <a:rPr lang="en-US" sz="2000" dirty="0"/>
              <a:t>/4,(i+1)*</a:t>
            </a:r>
            <a:r>
              <a:rPr lang="en-US" sz="2000" dirty="0" err="1"/>
              <a:t>len</a:t>
            </a:r>
            <a:r>
              <a:rPr lang="en-US" sz="2000" dirty="0"/>
              <a:t>/4); </a:t>
            </a:r>
          </a:p>
          <a:p>
            <a:pPr marL="0" indent="0">
              <a:buNone/>
            </a:pPr>
            <a:r>
              <a:rPr lang="en-US" sz="2000" dirty="0"/>
              <a:t>		 threads[</a:t>
            </a:r>
            <a:r>
              <a:rPr lang="en-US" sz="2000" dirty="0" err="1"/>
              <a:t>i</a:t>
            </a:r>
            <a:r>
              <a:rPr lang="en-US" sz="2000" dirty="0"/>
              <a:t>].</a:t>
            </a:r>
            <a:r>
              <a:rPr lang="en-US" sz="2000" b="1" dirty="0"/>
              <a:t>start</a:t>
            </a:r>
            <a:r>
              <a:rPr lang="en-US" sz="2000" dirty="0"/>
              <a:t>(); // start not run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for(int 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 &lt; 4; </a:t>
            </a:r>
            <a:r>
              <a:rPr lang="en-US" sz="2000" dirty="0" err="1"/>
              <a:t>i</a:t>
            </a:r>
            <a:r>
              <a:rPr lang="en-US" sz="2000" dirty="0"/>
              <a:t>++){ // combine results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>
                <a:solidFill>
                  <a:srgbClr val="FF0000"/>
                </a:solidFill>
              </a:rPr>
              <a:t>threads[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].</a:t>
            </a:r>
            <a:r>
              <a:rPr lang="en-US" sz="2000" b="1" dirty="0">
                <a:solidFill>
                  <a:srgbClr val="FF0000"/>
                </a:solidFill>
              </a:rPr>
              <a:t>join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  <a:r>
              <a:rPr lang="en-US" sz="2000" b="1" u="sng" dirty="0">
                <a:solidFill>
                  <a:srgbClr val="FF0000"/>
                </a:solidFill>
              </a:rPr>
              <a:t>// wait for thread to finish!</a:t>
            </a:r>
            <a:r>
              <a:rPr lang="en-US" sz="2000" b="1" u="sng" dirty="0"/>
              <a:t>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ans</a:t>
            </a:r>
            <a:r>
              <a:rPr lang="en-US" sz="2000" dirty="0"/>
              <a:t> += threads[</a:t>
            </a:r>
            <a:r>
              <a:rPr lang="en-US" sz="2000" dirty="0" err="1"/>
              <a:t>i</a:t>
            </a:r>
            <a:r>
              <a:rPr lang="en-US" sz="2000" dirty="0"/>
              <a:t>].</a:t>
            </a:r>
            <a:r>
              <a:rPr lang="en-US" sz="2000" dirty="0" err="1"/>
              <a:t>ans</a:t>
            </a:r>
            <a:r>
              <a:rPr lang="en-US" sz="2000" dirty="0"/>
              <a:t>; </a:t>
            </a:r>
          </a:p>
          <a:p>
            <a:pPr marL="0" indent="0">
              <a:buNone/>
            </a:pPr>
            <a:r>
              <a:rPr lang="en-US" sz="2000" dirty="0"/>
              <a:t>	}</a:t>
            </a:r>
          </a:p>
          <a:p>
            <a:pPr marL="0" indent="0">
              <a:buNone/>
            </a:pPr>
            <a:r>
              <a:rPr lang="en-US" sz="2000" dirty="0"/>
              <a:t>	return </a:t>
            </a:r>
            <a:r>
              <a:rPr lang="en-US" sz="2000" dirty="0" err="1"/>
              <a:t>ans</a:t>
            </a:r>
            <a:r>
              <a:rPr lang="en-US" sz="2000" dirty="0"/>
              <a:t>;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755A95-7029-B2FC-FE33-D0B5D99526B6}"/>
              </a:ext>
            </a:extLst>
          </p:cNvPr>
          <p:cNvSpPr txBox="1"/>
          <p:nvPr/>
        </p:nvSpPr>
        <p:spPr>
          <a:xfrm>
            <a:off x="7246629" y="5116010"/>
            <a:ext cx="494537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/>
              <a:t>class </a:t>
            </a:r>
            <a:r>
              <a:rPr lang="en-US" sz="2000" dirty="0" err="1"/>
              <a:t>SumThread</a:t>
            </a:r>
            <a:r>
              <a:rPr lang="en-US" sz="2000" dirty="0"/>
              <a:t> extends</a:t>
            </a:r>
            <a:r>
              <a:rPr lang="en-US" sz="2000" b="1" dirty="0"/>
              <a:t> </a:t>
            </a:r>
            <a:r>
              <a:rPr lang="en-US" sz="2000" b="1" dirty="0" err="1"/>
              <a:t>java.lang.Thread</a:t>
            </a:r>
            <a:r>
              <a:rPr lang="en-US" sz="2000" b="1" dirty="0"/>
              <a:t> </a:t>
            </a:r>
            <a:r>
              <a:rPr lang="en-US" sz="2000" dirty="0"/>
              <a:t>{ </a:t>
            </a:r>
          </a:p>
          <a:p>
            <a:pPr marL="0" indent="0">
              <a:buNone/>
            </a:pPr>
            <a:r>
              <a:rPr lang="en-US" sz="2000" dirty="0"/>
              <a:t>	int lo, int hi, int[] </a:t>
            </a:r>
            <a:r>
              <a:rPr lang="en-US" sz="2000" dirty="0" err="1"/>
              <a:t>arr</a:t>
            </a:r>
            <a:r>
              <a:rPr lang="en-US" sz="2000" dirty="0"/>
              <a:t>; int </a:t>
            </a:r>
            <a:r>
              <a:rPr lang="en-US" sz="2000" dirty="0" err="1"/>
              <a:t>ans</a:t>
            </a:r>
            <a:r>
              <a:rPr lang="en-US" sz="2000" dirty="0"/>
              <a:t> = 0;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SumThread</a:t>
            </a:r>
            <a:r>
              <a:rPr lang="en-US" sz="2000" dirty="0"/>
              <a:t>(int[] a, int l, int h) { … } </a:t>
            </a:r>
          </a:p>
          <a:p>
            <a:pPr marL="0" indent="0">
              <a:buNone/>
            </a:pPr>
            <a:r>
              <a:rPr lang="en-US" sz="2000" dirty="0"/>
              <a:t>	public void </a:t>
            </a:r>
            <a:r>
              <a:rPr lang="en-US" sz="2000" b="1" dirty="0"/>
              <a:t>run</a:t>
            </a:r>
            <a:r>
              <a:rPr lang="en-US" sz="2000" dirty="0"/>
              <a:t>(){ … } // override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14579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463C1-5521-D45D-E440-0444EF4C1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FFAD-B503-391F-86B4-CEC6F2739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Causes program to pause until the other thread completes its </a:t>
            </a:r>
            <a:r>
              <a:rPr lang="en-US" b="1" dirty="0"/>
              <a:t>run</a:t>
            </a:r>
            <a:r>
              <a:rPr lang="en-US" dirty="0"/>
              <a:t> method</a:t>
            </a:r>
          </a:p>
          <a:p>
            <a:r>
              <a:rPr lang="en-US" dirty="0"/>
              <a:t>Avoids a </a:t>
            </a:r>
            <a:r>
              <a:rPr lang="en-US" b="1" dirty="0"/>
              <a:t>race condition</a:t>
            </a:r>
          </a:p>
          <a:p>
            <a:pPr lvl="1"/>
            <a:r>
              <a:rPr lang="en-US" dirty="0"/>
              <a:t>Without join the other thread’s </a:t>
            </a:r>
            <a:r>
              <a:rPr lang="en-US" b="1" dirty="0" err="1">
                <a:latin typeface="Consolas" panose="020B0609020204030204" pitchFamily="49" charset="0"/>
              </a:rPr>
              <a:t>ans</a:t>
            </a:r>
            <a:r>
              <a:rPr lang="en-US" b="1" dirty="0"/>
              <a:t> </a:t>
            </a:r>
            <a:r>
              <a:rPr lang="en-US" dirty="0"/>
              <a:t>field may not have its final answer yet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0049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DA6C1-93DF-495D-602D-49210F28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56DD1-9D61-8A13-DC3F-AAE49123D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Way to </a:t>
            </a:r>
            <a:r>
              <a:rPr lang="en-US" b="1" dirty="0"/>
              <a:t>create threads</a:t>
            </a:r>
            <a:r>
              <a:rPr lang="en-US" dirty="0"/>
              <a:t>, and run them in parallel</a:t>
            </a:r>
          </a:p>
          <a:p>
            <a:pPr lvl="1"/>
            <a:r>
              <a:rPr lang="en-US" dirty="0"/>
              <a:t>C extends </a:t>
            </a:r>
            <a:r>
              <a:rPr lang="en-US" dirty="0" err="1"/>
              <a:t>java.lang.Thread</a:t>
            </a:r>
            <a:endParaRPr lang="en-US" dirty="0"/>
          </a:p>
          <a:p>
            <a:pPr lvl="1"/>
            <a:r>
              <a:rPr lang="en-US" dirty="0" err="1"/>
              <a:t>C.start</a:t>
            </a:r>
            <a:r>
              <a:rPr lang="en-US" dirty="0"/>
              <a:t>()</a:t>
            </a:r>
          </a:p>
          <a:p>
            <a:r>
              <a:rPr lang="en-US" dirty="0"/>
              <a:t>Way to </a:t>
            </a:r>
            <a:r>
              <a:rPr lang="en-US" b="1" dirty="0"/>
              <a:t>wait for threads to finish</a:t>
            </a:r>
          </a:p>
          <a:p>
            <a:pPr lvl="1"/>
            <a:r>
              <a:rPr lang="en-US" dirty="0" err="1"/>
              <a:t>C.join</a:t>
            </a:r>
            <a:r>
              <a:rPr lang="en-US" dirty="0"/>
              <a:t>()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4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F661A-293A-A013-ED15-F860BDB2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941"/>
          </a:xfrm>
        </p:spPr>
        <p:txBody>
          <a:bodyPr/>
          <a:lstStyle/>
          <a:p>
            <a:r>
              <a:rPr lang="en-US" dirty="0"/>
              <a:t>More Threads?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B19A66-0C07-0421-5EAB-AE1239BAD4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6810"/>
                <a:ext cx="10515600" cy="4351338"/>
              </a:xfrm>
            </p:spPr>
            <p:txBody>
              <a:bodyPr/>
              <a:lstStyle/>
              <a:p>
                <a:r>
                  <a:rPr lang="en-US" b="1" dirty="0"/>
                  <a:t>Issue:</a:t>
                </a:r>
                <a:r>
                  <a:rPr lang="en-US" dirty="0"/>
                  <a:t> our parallel algorithm is not that parallel! Each thread takes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time.</a:t>
                </a:r>
              </a:p>
              <a:p>
                <a:r>
                  <a:rPr lang="en-US" b="1" dirty="0"/>
                  <a:t>Idea 1: </a:t>
                </a:r>
                <a:r>
                  <a:rPr lang="en-US" dirty="0"/>
                  <a:t>make # of threads (# of array chunks) a parameter. Each thread runs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time, combining takes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time.</a:t>
                </a:r>
              </a:p>
              <a:p>
                <a:pPr lvl="1"/>
                <a:r>
                  <a:rPr lang="en-US" b="1" dirty="0"/>
                  <a:t>Pros</a:t>
                </a:r>
                <a:r>
                  <a:rPr lang="en-US" dirty="0"/>
                  <a:t>: Different machines have different # processors. More efficient/reusable across machines</a:t>
                </a:r>
              </a:p>
              <a:p>
                <a:pPr lvl="1"/>
                <a:r>
                  <a:rPr lang="en-US" b="1" dirty="0"/>
                  <a:t>Cons: </a:t>
                </a:r>
                <a:r>
                  <a:rPr lang="en-US" dirty="0"/>
                  <a:t>OS ultimately in charge of how processors get used, and perhaps not all subproblems take same amount of time</a:t>
                </a:r>
              </a:p>
              <a:p>
                <a:pPr lvl="2"/>
                <a:r>
                  <a:rPr lang="en-US" b="1" dirty="0"/>
                  <a:t>Runtime barrier</a:t>
                </a:r>
                <a:r>
                  <a:rPr lang="en-US" dirty="0"/>
                  <a:t>: cannot do better than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B19A66-0C07-0421-5EAB-AE1239BAD4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6810"/>
                <a:ext cx="10515600" cy="4351338"/>
              </a:xfrm>
              <a:blipFill>
                <a:blip r:embed="rId2"/>
                <a:stretch>
                  <a:fillRect l="-1043" t="-2384" r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243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414A-8B03-D293-1E4D-6ACAA0585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More Parallelism!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CF418-A565-16DA-3936-B45CF89A6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62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static int </a:t>
            </a:r>
            <a:r>
              <a:rPr lang="en-US" dirty="0" err="1"/>
              <a:t>parallelSum</a:t>
            </a:r>
            <a:r>
              <a:rPr lang="en-US" dirty="0"/>
              <a:t>(int[] </a:t>
            </a:r>
            <a:r>
              <a:rPr lang="en-US" dirty="0" err="1"/>
              <a:t>arr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int 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){ 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len</a:t>
            </a:r>
            <a:r>
              <a:rPr lang="en-US" dirty="0"/>
              <a:t> = </a:t>
            </a:r>
            <a:r>
              <a:rPr lang="en-US" dirty="0" err="1"/>
              <a:t>arr.length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ans</a:t>
            </a:r>
            <a:r>
              <a:rPr lang="en-US" dirty="0"/>
              <a:t>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SumThread</a:t>
            </a:r>
            <a:r>
              <a:rPr lang="en-US" dirty="0"/>
              <a:t>[] threads = new </a:t>
            </a:r>
            <a:r>
              <a:rPr lang="en-US" dirty="0" err="1"/>
              <a:t>SumThread</a:t>
            </a:r>
            <a:r>
              <a:rPr lang="en-US" dirty="0"/>
              <a:t>[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]; </a:t>
            </a:r>
          </a:p>
          <a:p>
            <a:pPr marL="0" indent="0">
              <a:buNone/>
            </a:pPr>
            <a:r>
              <a:rPr lang="en-US" dirty="0"/>
              <a:t>	for(int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++){ // do parallel computations </a:t>
            </a:r>
          </a:p>
          <a:p>
            <a:pPr marL="0" indent="0">
              <a:buNone/>
            </a:pPr>
            <a:r>
              <a:rPr lang="en-US" dirty="0"/>
              <a:t>		threads[</a:t>
            </a:r>
            <a:r>
              <a:rPr lang="en-US" dirty="0" err="1"/>
              <a:t>i</a:t>
            </a:r>
            <a:r>
              <a:rPr lang="en-US" dirty="0"/>
              <a:t>] = new </a:t>
            </a:r>
            <a:r>
              <a:rPr lang="en-US" dirty="0" err="1"/>
              <a:t>SumThread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len</a:t>
            </a:r>
            <a:r>
              <a:rPr lang="en-US" dirty="0"/>
              <a:t>/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, (i+1)*</a:t>
            </a:r>
            <a:r>
              <a:rPr lang="en-US" dirty="0" err="1"/>
              <a:t>len</a:t>
            </a:r>
            <a:r>
              <a:rPr lang="en-US" dirty="0"/>
              <a:t>/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); </a:t>
            </a:r>
          </a:p>
          <a:p>
            <a:pPr marL="0" indent="0">
              <a:buNone/>
            </a:pPr>
            <a:r>
              <a:rPr lang="en-US" dirty="0"/>
              <a:t>		threads[</a:t>
            </a:r>
            <a:r>
              <a:rPr lang="en-US" dirty="0" err="1"/>
              <a:t>i</a:t>
            </a:r>
            <a:r>
              <a:rPr lang="en-US" dirty="0"/>
              <a:t>].start(); // start not run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for(int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 &lt;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numTs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 {// combine results</a:t>
            </a:r>
          </a:p>
          <a:p>
            <a:pPr marL="0" indent="0">
              <a:buNone/>
            </a:pPr>
            <a:r>
              <a:rPr lang="en-US" dirty="0"/>
              <a:t>		threads[</a:t>
            </a:r>
            <a:r>
              <a:rPr lang="en-US" dirty="0" err="1"/>
              <a:t>i</a:t>
            </a:r>
            <a:r>
              <a:rPr lang="en-US" dirty="0"/>
              <a:t>].join(); // wait for thread to finish!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ans</a:t>
            </a:r>
            <a:r>
              <a:rPr lang="en-US" dirty="0"/>
              <a:t> += threads[</a:t>
            </a:r>
            <a:r>
              <a:rPr lang="en-US" dirty="0" err="1"/>
              <a:t>i</a:t>
            </a:r>
            <a:r>
              <a:rPr lang="en-US" dirty="0"/>
              <a:t>].</a:t>
            </a:r>
            <a:r>
              <a:rPr lang="en-US" dirty="0" err="1"/>
              <a:t>ans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ans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07560E-5ED4-F716-9DA0-90598563201A}"/>
              </a:ext>
            </a:extLst>
          </p:cNvPr>
          <p:cNvSpPr txBox="1"/>
          <p:nvPr/>
        </p:nvSpPr>
        <p:spPr>
          <a:xfrm>
            <a:off x="7914640" y="255746"/>
            <a:ext cx="4196080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Different machines have different numbers of processors!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Making the thread count a parameter helps make your program more efficient and reusable across computers</a:t>
            </a:r>
          </a:p>
        </p:txBody>
      </p:sp>
    </p:spTree>
    <p:extLst>
      <p:ext uri="{BB962C8B-B14F-4D97-AF65-F5344CB8AC3E}">
        <p14:creationId xmlns:p14="http://schemas.microsoft.com/office/powerpoint/2010/main" val="1846370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414A-8B03-D293-1E4D-6ACAA0585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Flaws With this Attempt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CF418-A565-16DA-3936-B45CF89A6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 If we make the number of threads equal to the number of processors, the OS is doing time slicing, so we might not have all processors available right now</a:t>
            </a:r>
          </a:p>
          <a:p>
            <a:r>
              <a:rPr lang="en-US" dirty="0"/>
              <a:t>For some problems, not all subproblems will take the same amount of time:</a:t>
            </a:r>
          </a:p>
          <a:p>
            <a:pPr lvl="1"/>
            <a:r>
              <a:rPr lang="en-US" dirty="0"/>
              <a:t>E.g. determining whether all integers in an array are prime.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49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419A-0376-2CCE-5C59-2B89B7F48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Potential Solution: More Threads!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7FA08-9078-84A9-1A2F-73ACA0320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an “optimal” workload per thread</a:t>
            </a:r>
          </a:p>
          <a:p>
            <a:pPr lvl="1"/>
            <a:r>
              <a:rPr lang="en-US" dirty="0"/>
              <a:t>E.g. maybe it’s not worth splitting the work if the array is shorter than 1000</a:t>
            </a:r>
          </a:p>
          <a:p>
            <a:r>
              <a:rPr lang="en-US" dirty="0"/>
              <a:t>Split the array into chunks using this “sequential Cutoff”</a:t>
            </a:r>
          </a:p>
          <a:p>
            <a:pPr lvl="1"/>
            <a:r>
              <a:rPr lang="en-US" dirty="0" err="1"/>
              <a:t>numTs</a:t>
            </a:r>
            <a:r>
              <a:rPr lang="en-US" dirty="0"/>
              <a:t> = </a:t>
            </a:r>
            <a:r>
              <a:rPr lang="en-US" dirty="0" err="1"/>
              <a:t>len</a:t>
            </a:r>
            <a:r>
              <a:rPr lang="en-US" dirty="0"/>
              <a:t>/SEQ_CUTOFF;</a:t>
            </a:r>
          </a:p>
          <a:p>
            <a:pPr lvl="1"/>
            <a:endParaRPr lang="en-US" dirty="0"/>
          </a:p>
          <a:p>
            <a:r>
              <a:rPr lang="en-US" dirty="0"/>
              <a:t>Problem: One process is still responsible for summing all </a:t>
            </a:r>
            <a:r>
              <a:rPr lang="en-US" dirty="0" err="1"/>
              <a:t>len</a:t>
            </a:r>
            <a:r>
              <a:rPr lang="en-US" dirty="0"/>
              <a:t>/1000 results</a:t>
            </a:r>
          </a:p>
          <a:p>
            <a:pPr lvl="1"/>
            <a:r>
              <a:rPr lang="en-US" dirty="0"/>
              <a:t>Process is still linear time </a:t>
            </a:r>
          </a:p>
        </p:txBody>
      </p:sp>
    </p:spTree>
    <p:extLst>
      <p:ext uri="{BB962C8B-B14F-4D97-AF65-F5344CB8AC3E}">
        <p14:creationId xmlns:p14="http://schemas.microsoft.com/office/powerpoint/2010/main" val="320042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DA56-85BA-CDEE-A259-8606CBB09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Parallelism Vs. Concurrency (with Potatoes)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2DE1-FF7D-AA44-2D9E-AFA97E308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Sequential:</a:t>
            </a:r>
          </a:p>
          <a:p>
            <a:pPr lvl="1"/>
            <a:r>
              <a:rPr lang="en-US" dirty="0"/>
              <a:t>The task is completed by just </a:t>
            </a:r>
            <a:r>
              <a:rPr lang="en-US" b="1" dirty="0"/>
              <a:t>one processor </a:t>
            </a:r>
            <a:r>
              <a:rPr lang="en-US" dirty="0"/>
              <a:t>doing one thing at a time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There is one cook who peels all the potatoes</a:t>
            </a:r>
          </a:p>
          <a:p>
            <a:r>
              <a:rPr lang="en-US" dirty="0"/>
              <a:t>Parallelism:</a:t>
            </a:r>
          </a:p>
          <a:p>
            <a:pPr lvl="1"/>
            <a:r>
              <a:rPr lang="en-US" dirty="0"/>
              <a:t>One task being completed by </a:t>
            </a:r>
            <a:r>
              <a:rPr lang="en-US" b="1" dirty="0"/>
              <a:t>many threads/processors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Recruit several cooks to peel a lot of potatoes faster</a:t>
            </a:r>
          </a:p>
          <a:p>
            <a:r>
              <a:rPr lang="en-US" dirty="0"/>
              <a:t>Concurrency:</a:t>
            </a:r>
          </a:p>
          <a:p>
            <a:pPr lvl="1"/>
            <a:r>
              <a:rPr lang="en-US" dirty="0"/>
              <a:t>Parallel tasks using a </a:t>
            </a:r>
            <a:r>
              <a:rPr lang="en-US" b="1" dirty="0"/>
              <a:t>shared resource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Several cooks are making their own recipes, but there is only 1 oven</a:t>
            </a:r>
          </a:p>
        </p:txBody>
      </p:sp>
    </p:spTree>
    <p:extLst>
      <p:ext uri="{BB962C8B-B14F-4D97-AF65-F5344CB8AC3E}">
        <p14:creationId xmlns:p14="http://schemas.microsoft.com/office/powerpoint/2010/main" val="313703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Better Solution: Divide and Conquer!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75E3F7-A903-0324-9401-05583BAB88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Idea</a:t>
                </a:r>
                <a:r>
                  <a:rPr lang="en-US" dirty="0"/>
                  <a:t>: Each thread checks its input size. If smaller than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dirty="0"/>
                  <a:t>, sum sequentially. Otherwise, split the problem in half across two separate threads.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b="0" dirty="0"/>
                  <a:t> is the “sequential cutoff” (typical range: 500 to 5000)</a:t>
                </a:r>
              </a:p>
              <a:p>
                <a:pPr lvl="1"/>
                <a:r>
                  <a:rPr lang="en-US" dirty="0"/>
                  <a:t>Creating threads takes some time, at some point it’s more efficient to do things sequentially!</a:t>
                </a:r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75E3F7-A903-0324-9401-05583BAB88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 r="-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539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9680" y="1298448"/>
            <a:ext cx="9601200" cy="525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Base Case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If the list is of length 1 or 0, it’s already sorted, so just return it</a:t>
            </a:r>
          </a:p>
          <a:p>
            <a:pPr lvl="2"/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Divide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Split the list into two “sublists” of (roughly) equal length</a:t>
            </a:r>
          </a:p>
          <a:p>
            <a:pPr lvl="1"/>
            <a:endParaRPr lang="en-US" sz="2600" b="1" dirty="0"/>
          </a:p>
          <a:p>
            <a:r>
              <a:rPr lang="en-US" b="1" dirty="0">
                <a:solidFill>
                  <a:srgbClr val="0070C0"/>
                </a:solidFill>
              </a:rPr>
              <a:t>Conquer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Sort both lists recursively</a:t>
            </a:r>
          </a:p>
          <a:p>
            <a:pPr lvl="1"/>
            <a:endParaRPr lang="en-US" sz="2600" dirty="0">
              <a:solidFill>
                <a:srgbClr val="FF33CC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Combine</a:t>
            </a:r>
            <a:r>
              <a:rPr lang="en-US" b="1" dirty="0"/>
              <a:t>:</a:t>
            </a:r>
          </a:p>
          <a:p>
            <a:pPr lvl="1"/>
            <a:r>
              <a:rPr lang="en-US" b="1" dirty="0"/>
              <a:t>Merge</a:t>
            </a:r>
            <a:r>
              <a:rPr lang="en-US" dirty="0"/>
              <a:t> sorted sublists into one sorted list</a:t>
            </a:r>
          </a:p>
        </p:txBody>
      </p:sp>
      <p:sp>
        <p:nvSpPr>
          <p:cNvPr id="224" name="Slide Number Placeholder 223">
            <a:extLst>
              <a:ext uri="{FF2B5EF4-FFF2-40B4-BE49-F238E27FC236}">
                <a16:creationId xmlns:a16="http://schemas.microsoft.com/office/drawing/2014/main" id="{EFCFBE45-A1F3-4932-85FA-AF898B93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21</a:t>
            </a:fld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FA6038B4-F05D-6F20-8BFC-3AC6EC6FC6E8}"/>
              </a:ext>
            </a:extLst>
          </p:cNvPr>
          <p:cNvSpPr/>
          <p:nvPr/>
        </p:nvSpPr>
        <p:spPr>
          <a:xfrm>
            <a:off x="581660" y="1502728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435895E0-AEA0-0940-5D39-646A13B54670}"/>
              </a:ext>
            </a:extLst>
          </p:cNvPr>
          <p:cNvGrpSpPr/>
          <p:nvPr/>
        </p:nvGrpSpPr>
        <p:grpSpPr>
          <a:xfrm>
            <a:off x="143510" y="2620011"/>
            <a:ext cx="2359660" cy="375920"/>
            <a:chOff x="7866380" y="4321811"/>
            <a:chExt cx="2359660" cy="375920"/>
          </a:xfrm>
        </p:grpSpPr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1AC0146F-1215-033B-474C-1202CBB1382F}"/>
                </a:ext>
              </a:extLst>
            </p:cNvPr>
            <p:cNvSpPr/>
            <p:nvPr/>
          </p:nvSpPr>
          <p:spPr>
            <a:xfrm>
              <a:off x="78663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6161B0BF-F025-0B80-A6D8-62CD5002CD1C}"/>
                </a:ext>
              </a:extLst>
            </p:cNvPr>
            <p:cNvSpPr/>
            <p:nvPr/>
          </p:nvSpPr>
          <p:spPr>
            <a:xfrm>
              <a:off x="82423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7E43537C-9288-ABDA-EB6D-AEE370B64291}"/>
                </a:ext>
              </a:extLst>
            </p:cNvPr>
            <p:cNvSpPr/>
            <p:nvPr/>
          </p:nvSpPr>
          <p:spPr>
            <a:xfrm>
              <a:off x="86207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F761104C-7C02-2944-984D-8E55BD055701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C59D95F4-292C-4129-52CD-0D6A35C64D95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F84B0681-6C9C-F58D-E1FF-80DFEFD8C581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A512511D-0BF2-1BD4-61D9-99C53A707F13}"/>
              </a:ext>
            </a:extLst>
          </p:cNvPr>
          <p:cNvGrpSpPr/>
          <p:nvPr/>
        </p:nvGrpSpPr>
        <p:grpSpPr>
          <a:xfrm>
            <a:off x="8068310" y="455867"/>
            <a:ext cx="2258060" cy="375920"/>
            <a:chOff x="7967980" y="4321811"/>
            <a:chExt cx="2258060" cy="375920"/>
          </a:xfrm>
        </p:grpSpPr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3DCBBB31-B027-E237-6E8F-A785199E188A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E3D01A99-515F-0FD5-8557-F5A51BEBD9F8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D712EC17-6C8B-82E7-112A-93F08E4569EA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C62145E-972E-AA98-83BB-11990B5B0A19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5C88493-7B69-E58E-EAEA-116212C7C254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C9C7CE3-7A1C-CF03-CF1E-E5762740CEDA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9E74BD3-16BD-405D-B960-A8F2C73ADA12}"/>
              </a:ext>
            </a:extLst>
          </p:cNvPr>
          <p:cNvGrpSpPr/>
          <p:nvPr/>
        </p:nvGrpSpPr>
        <p:grpSpPr>
          <a:xfrm>
            <a:off x="143510" y="3929254"/>
            <a:ext cx="2359660" cy="375920"/>
            <a:chOff x="7866380" y="4321811"/>
            <a:chExt cx="2359660" cy="375920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0EC224A1-B18F-E6A5-748F-A75B1F455D67}"/>
                </a:ext>
              </a:extLst>
            </p:cNvPr>
            <p:cNvSpPr/>
            <p:nvPr/>
          </p:nvSpPr>
          <p:spPr>
            <a:xfrm>
              <a:off x="78663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8CEEEE7-FC40-57CE-4C6B-E3C2648A6C3D}"/>
                </a:ext>
              </a:extLst>
            </p:cNvPr>
            <p:cNvSpPr/>
            <p:nvPr/>
          </p:nvSpPr>
          <p:spPr>
            <a:xfrm>
              <a:off x="82423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4FE4E47-C824-4651-08D3-308F39FAFA47}"/>
                </a:ext>
              </a:extLst>
            </p:cNvPr>
            <p:cNvSpPr/>
            <p:nvPr/>
          </p:nvSpPr>
          <p:spPr>
            <a:xfrm>
              <a:off x="86207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74962A4A-98DB-B15A-FE92-B6E41220439F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326CC13B-3743-C67D-1189-37D1268C0515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40576FB-AFD1-4D3B-05F0-A0B70A599B74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405945E-100C-6B39-5FD1-BBBE0566368B}"/>
              </a:ext>
            </a:extLst>
          </p:cNvPr>
          <p:cNvGrpSpPr/>
          <p:nvPr/>
        </p:nvGrpSpPr>
        <p:grpSpPr>
          <a:xfrm>
            <a:off x="143510" y="6074982"/>
            <a:ext cx="2258060" cy="375920"/>
            <a:chOff x="7967980" y="4321811"/>
            <a:chExt cx="2258060" cy="37592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0F3690BB-76CB-BAFE-26B3-260B537AE2DA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23CC625-C6EE-939F-59C6-8FDBF827024F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0B4D7055-02F7-A906-4A01-24889BAD2921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96CC5D9E-F542-E42E-4C24-9E7DC23692CD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40B29DFD-1138-7F9E-DB14-8EC859E21220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C1A2089A-AFB5-4C8F-9B13-2BCC0A93AEAB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39760A4B-C884-D45E-2DBC-75690FDA2811}"/>
              </a:ext>
            </a:extLst>
          </p:cNvPr>
          <p:cNvCxnSpPr>
            <a:cxnSpLocks/>
            <a:stCxn id="101" idx="2"/>
            <a:endCxn id="86" idx="0"/>
          </p:cNvCxnSpPr>
          <p:nvPr/>
        </p:nvCxnSpPr>
        <p:spPr>
          <a:xfrm flipH="1">
            <a:off x="331470" y="5628831"/>
            <a:ext cx="123063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>
            <a:extLst>
              <a:ext uri="{FF2B5EF4-FFF2-40B4-BE49-F238E27FC236}">
                <a16:creationId xmlns:a16="http://schemas.microsoft.com/office/drawing/2014/main" id="{DBA8329B-B184-BF44-2E73-57E81568BE4A}"/>
              </a:ext>
            </a:extLst>
          </p:cNvPr>
          <p:cNvGrpSpPr/>
          <p:nvPr/>
        </p:nvGrpSpPr>
        <p:grpSpPr>
          <a:xfrm>
            <a:off x="142240" y="5252911"/>
            <a:ext cx="2359660" cy="375920"/>
            <a:chOff x="7866380" y="4321811"/>
            <a:chExt cx="2359660" cy="375920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F79926A6-DCE4-B48F-A5CB-5F011A4C0C72}"/>
                </a:ext>
              </a:extLst>
            </p:cNvPr>
            <p:cNvSpPr/>
            <p:nvPr/>
          </p:nvSpPr>
          <p:spPr>
            <a:xfrm>
              <a:off x="78663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D879902-45E2-374E-6352-92BEFC1772DA}"/>
                </a:ext>
              </a:extLst>
            </p:cNvPr>
            <p:cNvSpPr/>
            <p:nvPr/>
          </p:nvSpPr>
          <p:spPr>
            <a:xfrm>
              <a:off x="82423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CAAC80FF-CC9B-8C57-D4EB-B9F52B08CF79}"/>
                </a:ext>
              </a:extLst>
            </p:cNvPr>
            <p:cNvSpPr/>
            <p:nvPr/>
          </p:nvSpPr>
          <p:spPr>
            <a:xfrm>
              <a:off x="86207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F991359-E10F-1CEE-641D-4D6B0901C70B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DC042204-CC9B-292C-960C-FB3A9E83AD73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038750F-0C93-3541-CBB6-23133514AD7D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402132B9-9C9F-E2DC-3604-45581B49A1B6}"/>
              </a:ext>
            </a:extLst>
          </p:cNvPr>
          <p:cNvCxnSpPr>
            <a:cxnSpLocks/>
            <a:stCxn id="97" idx="2"/>
            <a:endCxn id="87" idx="0"/>
          </p:cNvCxnSpPr>
          <p:nvPr/>
        </p:nvCxnSpPr>
        <p:spPr>
          <a:xfrm>
            <a:off x="330200" y="5628831"/>
            <a:ext cx="37719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B8AB2DD9-25E5-A2C3-5B30-1A2098D2A7B5}"/>
              </a:ext>
            </a:extLst>
          </p:cNvPr>
          <p:cNvCxnSpPr>
            <a:cxnSpLocks/>
            <a:stCxn id="102" idx="2"/>
            <a:endCxn id="88" idx="0"/>
          </p:cNvCxnSpPr>
          <p:nvPr/>
        </p:nvCxnSpPr>
        <p:spPr>
          <a:xfrm flipH="1">
            <a:off x="1085850" y="5628831"/>
            <a:ext cx="85217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64C6B2E-65E1-999F-AE4C-0C9B90029F04}"/>
              </a:ext>
            </a:extLst>
          </p:cNvPr>
          <p:cNvCxnSpPr>
            <a:cxnSpLocks/>
            <a:stCxn id="99" idx="2"/>
            <a:endCxn id="89" idx="0"/>
          </p:cNvCxnSpPr>
          <p:nvPr/>
        </p:nvCxnSpPr>
        <p:spPr>
          <a:xfrm>
            <a:off x="706120" y="5628831"/>
            <a:ext cx="75565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7BF20938-E610-9740-E5E4-C2A73A8D0BB5}"/>
              </a:ext>
            </a:extLst>
          </p:cNvPr>
          <p:cNvCxnSpPr>
            <a:cxnSpLocks/>
            <a:stCxn id="100" idx="2"/>
            <a:endCxn id="90" idx="0"/>
          </p:cNvCxnSpPr>
          <p:nvPr/>
        </p:nvCxnSpPr>
        <p:spPr>
          <a:xfrm>
            <a:off x="1084580" y="5628831"/>
            <a:ext cx="75311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8660D801-269E-358E-2F73-D1FECEE60AAA}"/>
              </a:ext>
            </a:extLst>
          </p:cNvPr>
          <p:cNvCxnSpPr>
            <a:cxnSpLocks/>
            <a:stCxn id="103" idx="2"/>
            <a:endCxn id="91" idx="0"/>
          </p:cNvCxnSpPr>
          <p:nvPr/>
        </p:nvCxnSpPr>
        <p:spPr>
          <a:xfrm flipH="1">
            <a:off x="2213610" y="5628831"/>
            <a:ext cx="100330" cy="4461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342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EF575254-41CC-6117-69BB-AA6A6B04E779}"/>
              </a:ext>
            </a:extLst>
          </p:cNvPr>
          <p:cNvSpPr/>
          <p:nvPr/>
        </p:nvSpPr>
        <p:spPr>
          <a:xfrm>
            <a:off x="1289685" y="2843435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39FC21-3D03-EF67-C981-7CACE917ADAB}"/>
              </a:ext>
            </a:extLst>
          </p:cNvPr>
          <p:cNvSpPr/>
          <p:nvPr/>
        </p:nvSpPr>
        <p:spPr>
          <a:xfrm>
            <a:off x="93980" y="2348040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34640" y="1298448"/>
            <a:ext cx="9601200" cy="5257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Base Case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If the list’s length is smaller than the Sequential Cutoff, find the sum sequentially</a:t>
            </a:r>
          </a:p>
          <a:p>
            <a:pPr lvl="2"/>
            <a:endParaRPr lang="en-US" sz="2600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Divide</a:t>
            </a:r>
            <a:r>
              <a:rPr lang="en-US" b="1" dirty="0"/>
              <a:t>: </a:t>
            </a:r>
          </a:p>
          <a:p>
            <a:pPr lvl="1"/>
            <a:r>
              <a:rPr lang="en-US" dirty="0"/>
              <a:t>Split the list into two “sublists” of (roughly) equal length, create a thread to sum each </a:t>
            </a:r>
            <a:r>
              <a:rPr lang="en-US" dirty="0" err="1"/>
              <a:t>sublist</a:t>
            </a:r>
            <a:r>
              <a:rPr lang="en-US" dirty="0"/>
              <a:t>.</a:t>
            </a:r>
          </a:p>
          <a:p>
            <a:pPr lvl="1"/>
            <a:endParaRPr lang="en-US" sz="2600" b="1" dirty="0"/>
          </a:p>
          <a:p>
            <a:r>
              <a:rPr lang="en-US" b="1" dirty="0">
                <a:solidFill>
                  <a:srgbClr val="0070C0"/>
                </a:solidFill>
              </a:rPr>
              <a:t>Conquer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Call </a:t>
            </a:r>
            <a:r>
              <a:rPr lang="en-US" b="1" dirty="0"/>
              <a:t>start()</a:t>
            </a:r>
            <a:r>
              <a:rPr lang="en-US" dirty="0"/>
              <a:t> for each thread</a:t>
            </a:r>
          </a:p>
          <a:p>
            <a:pPr lvl="1"/>
            <a:endParaRPr lang="en-US" sz="2600" dirty="0">
              <a:solidFill>
                <a:srgbClr val="FF33CC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Combine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Sum together the answers from each thread</a:t>
            </a:r>
          </a:p>
        </p:txBody>
      </p:sp>
      <p:sp>
        <p:nvSpPr>
          <p:cNvPr id="224" name="Slide Number Placeholder 223">
            <a:extLst>
              <a:ext uri="{FF2B5EF4-FFF2-40B4-BE49-F238E27FC236}">
                <a16:creationId xmlns:a16="http://schemas.microsoft.com/office/drawing/2014/main" id="{EFCFBE45-A1F3-4932-85FA-AF898B93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22</a:t>
            </a:fld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FA6038B4-F05D-6F20-8BFC-3AC6EC6FC6E8}"/>
              </a:ext>
            </a:extLst>
          </p:cNvPr>
          <p:cNvSpPr/>
          <p:nvPr/>
        </p:nvSpPr>
        <p:spPr>
          <a:xfrm>
            <a:off x="1644650" y="1416320"/>
            <a:ext cx="375920" cy="375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2B1A21-2F85-3236-2A77-C1954DA64AE5}"/>
              </a:ext>
            </a:extLst>
          </p:cNvPr>
          <p:cNvGrpSpPr/>
          <p:nvPr/>
        </p:nvGrpSpPr>
        <p:grpSpPr>
          <a:xfrm>
            <a:off x="237490" y="2551305"/>
            <a:ext cx="1130300" cy="375920"/>
            <a:chOff x="143510" y="2620011"/>
            <a:chExt cx="1130300" cy="375920"/>
          </a:xfrm>
        </p:grpSpPr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1AC0146F-1215-033B-474C-1202CBB1382F}"/>
                </a:ext>
              </a:extLst>
            </p:cNvPr>
            <p:cNvSpPr/>
            <p:nvPr/>
          </p:nvSpPr>
          <p:spPr>
            <a:xfrm>
              <a:off x="1435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6161B0BF-F025-0B80-A6D8-62CD5002CD1C}"/>
                </a:ext>
              </a:extLst>
            </p:cNvPr>
            <p:cNvSpPr/>
            <p:nvPr/>
          </p:nvSpPr>
          <p:spPr>
            <a:xfrm>
              <a:off x="5194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7E43537C-9288-ABDA-EB6D-AEE370B64291}"/>
                </a:ext>
              </a:extLst>
            </p:cNvPr>
            <p:cNvSpPr/>
            <p:nvPr/>
          </p:nvSpPr>
          <p:spPr>
            <a:xfrm>
              <a:off x="89789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E2E2AA1-7B76-E91A-CE2C-A7371E23370F}"/>
              </a:ext>
            </a:extLst>
          </p:cNvPr>
          <p:cNvGrpSpPr/>
          <p:nvPr/>
        </p:nvGrpSpPr>
        <p:grpSpPr>
          <a:xfrm>
            <a:off x="1456690" y="3038477"/>
            <a:ext cx="1127760" cy="375920"/>
            <a:chOff x="1375410" y="2620011"/>
            <a:chExt cx="1127760" cy="375920"/>
          </a:xfrm>
        </p:grpSpPr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F761104C-7C02-2944-984D-8E55BD055701}"/>
                </a:ext>
              </a:extLst>
            </p:cNvPr>
            <p:cNvSpPr/>
            <p:nvPr/>
          </p:nvSpPr>
          <p:spPr>
            <a:xfrm>
              <a:off x="137541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C59D95F4-292C-4129-52CD-0D6A35C64D95}"/>
                </a:ext>
              </a:extLst>
            </p:cNvPr>
            <p:cNvSpPr/>
            <p:nvPr/>
          </p:nvSpPr>
          <p:spPr>
            <a:xfrm>
              <a:off x="175133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F84B0681-6C9C-F58D-E1FF-80DFEFD8C581}"/>
                </a:ext>
              </a:extLst>
            </p:cNvPr>
            <p:cNvSpPr/>
            <p:nvPr/>
          </p:nvSpPr>
          <p:spPr>
            <a:xfrm>
              <a:off x="2127250" y="26200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A512511D-0BF2-1BD4-61D9-99C53A707F13}"/>
              </a:ext>
            </a:extLst>
          </p:cNvPr>
          <p:cNvGrpSpPr/>
          <p:nvPr/>
        </p:nvGrpSpPr>
        <p:grpSpPr>
          <a:xfrm>
            <a:off x="8068310" y="455867"/>
            <a:ext cx="2258060" cy="375920"/>
            <a:chOff x="7967980" y="4321811"/>
            <a:chExt cx="2258060" cy="375920"/>
          </a:xfrm>
        </p:grpSpPr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3DCBBB31-B027-E237-6E8F-A785199E188A}"/>
                </a:ext>
              </a:extLst>
            </p:cNvPr>
            <p:cNvSpPr/>
            <p:nvPr/>
          </p:nvSpPr>
          <p:spPr>
            <a:xfrm>
              <a:off x="79679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E3D01A99-515F-0FD5-8557-F5A51BEBD9F8}"/>
                </a:ext>
              </a:extLst>
            </p:cNvPr>
            <p:cNvSpPr/>
            <p:nvPr/>
          </p:nvSpPr>
          <p:spPr>
            <a:xfrm>
              <a:off x="83439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D712EC17-6C8B-82E7-112A-93F08E4569EA}"/>
                </a:ext>
              </a:extLst>
            </p:cNvPr>
            <p:cNvSpPr/>
            <p:nvPr/>
          </p:nvSpPr>
          <p:spPr>
            <a:xfrm>
              <a:off x="872236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C62145E-972E-AA98-83BB-11990B5B0A19}"/>
                </a:ext>
              </a:extLst>
            </p:cNvPr>
            <p:cNvSpPr/>
            <p:nvPr/>
          </p:nvSpPr>
          <p:spPr>
            <a:xfrm>
              <a:off x="909828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5C88493-7B69-E58E-EAEA-116212C7C254}"/>
                </a:ext>
              </a:extLst>
            </p:cNvPr>
            <p:cNvSpPr/>
            <p:nvPr/>
          </p:nvSpPr>
          <p:spPr>
            <a:xfrm>
              <a:off x="947420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C9C7CE3-7A1C-CF03-CF1E-E5762740CEDA}"/>
                </a:ext>
              </a:extLst>
            </p:cNvPr>
            <p:cNvSpPr/>
            <p:nvPr/>
          </p:nvSpPr>
          <p:spPr>
            <a:xfrm>
              <a:off x="9850120" y="4321811"/>
              <a:ext cx="375920" cy="3759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2CA69CF6-037A-334E-FEC2-8110B16AEB48}"/>
              </a:ext>
            </a:extLst>
          </p:cNvPr>
          <p:cNvSpPr/>
          <p:nvPr/>
        </p:nvSpPr>
        <p:spPr>
          <a:xfrm>
            <a:off x="1289685" y="4257168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=14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E195090-1FB6-FC8A-6412-64367170B34F}"/>
              </a:ext>
            </a:extLst>
          </p:cNvPr>
          <p:cNvSpPr/>
          <p:nvPr/>
        </p:nvSpPr>
        <p:spPr>
          <a:xfrm>
            <a:off x="93980" y="3761773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=15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9FA29DD-05CB-510A-8E3D-6F42572D2E79}"/>
              </a:ext>
            </a:extLst>
          </p:cNvPr>
          <p:cNvSpPr/>
          <p:nvPr/>
        </p:nvSpPr>
        <p:spPr>
          <a:xfrm>
            <a:off x="725805" y="5764847"/>
            <a:ext cx="1461770" cy="77406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ans</a:t>
            </a:r>
            <a:r>
              <a:rPr lang="en-US" dirty="0"/>
              <a:t>=29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75A6B43-385D-5ED4-4884-6E82175F833A}"/>
              </a:ext>
            </a:extLst>
          </p:cNvPr>
          <p:cNvCxnSpPr>
            <a:cxnSpLocks/>
            <a:stCxn id="9" idx="4"/>
            <a:endCxn id="20" idx="0"/>
          </p:cNvCxnSpPr>
          <p:nvPr/>
        </p:nvCxnSpPr>
        <p:spPr>
          <a:xfrm>
            <a:off x="824865" y="4535838"/>
            <a:ext cx="631825" cy="12290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B432E7F-A225-8FB2-194C-1222AF907A44}"/>
              </a:ext>
            </a:extLst>
          </p:cNvPr>
          <p:cNvCxnSpPr>
            <a:cxnSpLocks/>
            <a:stCxn id="8" idx="4"/>
            <a:endCxn id="20" idx="0"/>
          </p:cNvCxnSpPr>
          <p:nvPr/>
        </p:nvCxnSpPr>
        <p:spPr>
          <a:xfrm flipH="1">
            <a:off x="1456690" y="5031233"/>
            <a:ext cx="563880" cy="7336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880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C9BBB-9BE7-D82F-B8C0-DAD52D254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Divide and Conquer Pseudocode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1B2505-2D47-E31F-0A12-C46F99515C0B}"/>
                  </a:ext>
                </a:extLst>
              </p:cNvPr>
              <p:cNvSpPr txBox="1"/>
              <p:nvPr/>
            </p:nvSpPr>
            <p:spPr>
              <a:xfrm>
                <a:off x="2824223" y="1906550"/>
                <a:ext cx="8206450" cy="3293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err="1"/>
                  <a:t>RecursiveSum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If </a:t>
                </a:r>
                <a:r>
                  <a:rPr lang="en-US" sz="2600" dirty="0" err="1"/>
                  <a:t>len</a:t>
                </a:r>
                <a:r>
                  <a:rPr lang="en-US" sz="2600" dirty="0"/>
                  <a:t>(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) &lt;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ℓ</m:t>
                    </m:r>
                  </m:oMath>
                </a14:m>
                <a:r>
                  <a:rPr lang="en-US" sz="2600" b="0" dirty="0"/>
                  <a:t>: return sum of elements in </a:t>
                </a:r>
                <a:r>
                  <a:rPr lang="en-US" sz="2600" b="0" dirty="0" err="1"/>
                  <a:t>arr</a:t>
                </a:r>
                <a:endParaRPr lang="en-US" sz="2600" b="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b="1" dirty="0"/>
                  <a:t>Else: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Divide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arr</a:t>
                </a:r>
                <a:r>
                  <a:rPr lang="en-US" sz="2600" dirty="0"/>
                  <a:t> in half into arr1 and arr2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sz="2600" u="sng" dirty="0"/>
                  <a:t>Conquer in parallel</a:t>
                </a:r>
                <a:r>
                  <a:rPr lang="en-US" sz="2600" dirty="0"/>
                  <a:t>: call </a:t>
                </a:r>
                <a:r>
                  <a:rPr lang="en-US" sz="2600" b="1" dirty="0" err="1"/>
                  <a:t>RecursiveSum</a:t>
                </a:r>
                <a:r>
                  <a:rPr lang="en-US" sz="2600" dirty="0"/>
                  <a:t>(arr1) and </a:t>
                </a:r>
                <a:r>
                  <a:rPr lang="en-US" sz="2600" b="1" dirty="0" err="1"/>
                  <a:t>RecursiveSum</a:t>
                </a:r>
                <a:r>
                  <a:rPr lang="en-US" sz="2600" dirty="0"/>
                  <a:t>(arr2) in new threads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Wait</a:t>
                </a:r>
                <a:r>
                  <a:rPr lang="en-US" sz="2600" dirty="0"/>
                  <a:t> for the recursive calls/threads to finish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600" u="sng" dirty="0"/>
                  <a:t>Combine</a:t>
                </a:r>
                <a:r>
                  <a:rPr lang="en-US" sz="2600" dirty="0"/>
                  <a:t> the sum of the two recursive calls (and return)</a:t>
                </a:r>
                <a:endParaRPr lang="en-US" sz="2600" b="1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1B2505-2D47-E31F-0A12-C46F99515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223" y="1906550"/>
                <a:ext cx="8206450" cy="3293209"/>
              </a:xfrm>
              <a:prstGeom prst="rect">
                <a:avLst/>
              </a:prstGeom>
              <a:blipFill>
                <a:blip r:embed="rId2"/>
                <a:stretch>
                  <a:fillRect l="-1391" t="-1923" r="-155" b="-4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376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Java Threads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71" y="648182"/>
            <a:ext cx="11132209" cy="63114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SumThread</a:t>
            </a:r>
            <a:r>
              <a:rPr lang="en-US" dirty="0"/>
              <a:t> extends </a:t>
            </a:r>
            <a:r>
              <a:rPr lang="en-US" dirty="0" err="1"/>
              <a:t>java.lang.Thread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public void run(){ // override </a:t>
            </a:r>
          </a:p>
          <a:p>
            <a:pPr marL="0" indent="0">
              <a:buNone/>
            </a:pPr>
            <a:r>
              <a:rPr lang="en-US" dirty="0"/>
              <a:t>		if(hi – lo &lt; SEQUENTIAL_CUTOFF) // “base case”</a:t>
            </a:r>
          </a:p>
          <a:p>
            <a:pPr marL="0" indent="0">
              <a:buNone/>
            </a:pPr>
            <a:r>
              <a:rPr lang="en-US" dirty="0"/>
              <a:t>	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 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SumThread</a:t>
            </a:r>
            <a:r>
              <a:rPr lang="en-US" dirty="0"/>
              <a:t> left = new </a:t>
            </a:r>
            <a:r>
              <a:rPr lang="en-US" dirty="0" err="1"/>
              <a:t>SumThread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SumThread</a:t>
            </a:r>
            <a:r>
              <a:rPr lang="en-US" dirty="0"/>
              <a:t> right= new </a:t>
            </a:r>
            <a:r>
              <a:rPr lang="en-US" dirty="0" err="1"/>
              <a:t>SumThread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left.start</a:t>
            </a:r>
            <a:r>
              <a:rPr lang="en-US" dirty="0"/>
              <a:t>(); </a:t>
            </a:r>
            <a:r>
              <a:rPr lang="en-US" dirty="0" err="1"/>
              <a:t>right.start</a:t>
            </a:r>
            <a:r>
              <a:rPr lang="en-US" dirty="0"/>
              <a:t>(); </a:t>
            </a:r>
            <a:r>
              <a:rPr lang="en-US" b="1" dirty="0"/>
              <a:t>// conquer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left.join</a:t>
            </a:r>
            <a:r>
              <a:rPr lang="en-US" dirty="0"/>
              <a:t>(); </a:t>
            </a:r>
            <a:r>
              <a:rPr lang="en-US" dirty="0" err="1"/>
              <a:t>right.join</a:t>
            </a:r>
            <a:r>
              <a:rPr lang="en-US" dirty="0"/>
              <a:t>(); </a:t>
            </a:r>
            <a:r>
              <a:rPr lang="en-US" b="1" dirty="0"/>
              <a:t>// wait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ans</a:t>
            </a:r>
            <a:r>
              <a:rPr lang="en-US" dirty="0"/>
              <a:t> = </a:t>
            </a:r>
            <a:r>
              <a:rPr lang="en-US" dirty="0" err="1"/>
              <a:t>left.ans</a:t>
            </a:r>
            <a:r>
              <a:rPr lang="en-US" dirty="0"/>
              <a:t> + </a:t>
            </a:r>
            <a:r>
              <a:rPr lang="en-US" dirty="0" err="1"/>
              <a:t>right.ans</a:t>
            </a:r>
            <a:r>
              <a:rPr lang="en-US" dirty="0"/>
              <a:t>; </a:t>
            </a:r>
            <a:r>
              <a:rPr lang="en-US" b="1" dirty="0"/>
              <a:t>// combine 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int sum(int[] </a:t>
            </a:r>
            <a:r>
              <a:rPr lang="en-US" dirty="0" err="1"/>
              <a:t>arr</a:t>
            </a:r>
            <a:r>
              <a:rPr lang="en-US" dirty="0"/>
              <a:t>){ // just make one thread!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SumThread</a:t>
            </a:r>
            <a:r>
              <a:rPr lang="en-US" dirty="0"/>
              <a:t> t = new </a:t>
            </a:r>
            <a:r>
              <a:rPr lang="en-US" dirty="0" err="1"/>
              <a:t>SumThread</a:t>
            </a:r>
            <a:r>
              <a:rPr lang="en-US" dirty="0"/>
              <a:t>(arr,0,arr.length);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t.run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t.ans</a:t>
            </a:r>
            <a:r>
              <a:rPr lang="en-US" dirty="0"/>
              <a:t>; } </a:t>
            </a:r>
          </a:p>
        </p:txBody>
      </p:sp>
    </p:spTree>
    <p:extLst>
      <p:ext uri="{BB962C8B-B14F-4D97-AF65-F5344CB8AC3E}">
        <p14:creationId xmlns:p14="http://schemas.microsoft.com/office/powerpoint/2010/main" val="30159988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C7FF9-48AD-5783-82BA-EAAF212B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9EE42-F47E-4647-9CD5-39B1C2916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calling two separate threads for the two subproblems, create one parallel thread (using </a:t>
            </a:r>
            <a:r>
              <a:rPr lang="en-US" b="1" dirty="0"/>
              <a:t>start</a:t>
            </a:r>
            <a:r>
              <a:rPr lang="en-US" dirty="0"/>
              <a:t>) and one sequential thread (using </a:t>
            </a:r>
            <a:r>
              <a:rPr lang="en-US" b="1" dirty="0"/>
              <a:t>run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8888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Threads (optimized)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080" y="579120"/>
            <a:ext cx="10515600" cy="63804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SumThread</a:t>
            </a:r>
            <a:r>
              <a:rPr lang="en-US" dirty="0"/>
              <a:t> extends </a:t>
            </a:r>
            <a:r>
              <a:rPr lang="en-US" dirty="0" err="1"/>
              <a:t>java.lang.Thread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public void run(){ // override </a:t>
            </a:r>
          </a:p>
          <a:p>
            <a:pPr marL="0" indent="0">
              <a:buNone/>
            </a:pPr>
            <a:r>
              <a:rPr lang="en-US" dirty="0"/>
              <a:t>		if(hi – lo &lt; SEQUENTIAL_CUTOFF) // “base case”</a:t>
            </a:r>
          </a:p>
          <a:p>
            <a:pPr marL="0" indent="0">
              <a:buNone/>
            </a:pPr>
            <a:r>
              <a:rPr lang="en-US" dirty="0"/>
              <a:t>	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 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SumThread</a:t>
            </a:r>
            <a:r>
              <a:rPr lang="en-US" dirty="0"/>
              <a:t> left = new </a:t>
            </a:r>
            <a:r>
              <a:rPr lang="en-US" dirty="0" err="1"/>
              <a:t>SumThread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SumThread</a:t>
            </a:r>
            <a:r>
              <a:rPr lang="en-US" dirty="0"/>
              <a:t> right= new </a:t>
            </a:r>
            <a:r>
              <a:rPr lang="en-US" dirty="0" err="1"/>
              <a:t>SumThread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left.start</a:t>
            </a:r>
            <a:r>
              <a:rPr lang="en-US" dirty="0"/>
              <a:t>(); </a:t>
            </a:r>
            <a:r>
              <a:rPr lang="en-US" b="1" dirty="0"/>
              <a:t>// conquer </a:t>
            </a:r>
            <a:r>
              <a:rPr lang="en-US" dirty="0"/>
              <a:t>in parallel in </a:t>
            </a:r>
            <a:r>
              <a:rPr lang="en-US" b="1" dirty="0"/>
              <a:t>new </a:t>
            </a:r>
            <a:r>
              <a:rPr lang="en-US" dirty="0"/>
              <a:t>thread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right.</a:t>
            </a:r>
            <a:r>
              <a:rPr lang="en-US" dirty="0" err="1">
                <a:solidFill>
                  <a:srgbClr val="FF0000"/>
                </a:solidFill>
              </a:rPr>
              <a:t>run</a:t>
            </a:r>
            <a:r>
              <a:rPr lang="en-US" dirty="0"/>
              <a:t>(); </a:t>
            </a:r>
            <a:r>
              <a:rPr lang="en-US" b="1" dirty="0"/>
              <a:t>// conquer </a:t>
            </a:r>
            <a:r>
              <a:rPr lang="en-US" dirty="0"/>
              <a:t>in </a:t>
            </a:r>
            <a:r>
              <a:rPr lang="en-US" b="1" dirty="0"/>
              <a:t>this </a:t>
            </a:r>
            <a:r>
              <a:rPr lang="en-US" dirty="0"/>
              <a:t>thread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left.join</a:t>
            </a:r>
            <a:r>
              <a:rPr lang="en-US" dirty="0"/>
              <a:t>(); // don’t move this up a line – why?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//</a:t>
            </a:r>
            <a:r>
              <a:rPr lang="en-US" dirty="0" err="1">
                <a:solidFill>
                  <a:srgbClr val="FF0000"/>
                </a:solidFill>
              </a:rPr>
              <a:t>right.join</a:t>
            </a:r>
            <a:r>
              <a:rPr lang="en-US" dirty="0">
                <a:solidFill>
                  <a:srgbClr val="FF0000"/>
                </a:solidFill>
              </a:rPr>
              <a:t>();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ans</a:t>
            </a:r>
            <a:r>
              <a:rPr lang="en-US" dirty="0"/>
              <a:t> = </a:t>
            </a:r>
            <a:r>
              <a:rPr lang="en-US" dirty="0" err="1"/>
              <a:t>left.ans</a:t>
            </a:r>
            <a:r>
              <a:rPr lang="en-US" dirty="0"/>
              <a:t> + </a:t>
            </a:r>
            <a:r>
              <a:rPr lang="en-US" dirty="0" err="1"/>
              <a:t>right.ans</a:t>
            </a:r>
            <a:r>
              <a:rPr lang="en-US" dirty="0"/>
              <a:t>; </a:t>
            </a:r>
            <a:r>
              <a:rPr lang="en-US" b="1" dirty="0"/>
              <a:t>// combine 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int sum(int[] </a:t>
            </a:r>
            <a:r>
              <a:rPr lang="en-US" dirty="0" err="1"/>
              <a:t>arr</a:t>
            </a:r>
            <a:r>
              <a:rPr lang="en-US" dirty="0"/>
              <a:t>){ // just make one thread!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SumThread</a:t>
            </a:r>
            <a:r>
              <a:rPr lang="en-US" dirty="0"/>
              <a:t> t = new </a:t>
            </a:r>
            <a:r>
              <a:rPr lang="en-US" dirty="0" err="1"/>
              <a:t>SumThread</a:t>
            </a:r>
            <a:r>
              <a:rPr lang="en-US" dirty="0"/>
              <a:t>(arr,0,arr.length);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t.run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t.ans</a:t>
            </a:r>
            <a:r>
              <a:rPr lang="en-US" dirty="0"/>
              <a:t>; } </a:t>
            </a:r>
          </a:p>
        </p:txBody>
      </p:sp>
    </p:spTree>
    <p:extLst>
      <p:ext uri="{BB962C8B-B14F-4D97-AF65-F5344CB8AC3E}">
        <p14:creationId xmlns:p14="http://schemas.microsoft.com/office/powerpoint/2010/main" val="463855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ForkJoin</a:t>
            </a:r>
            <a:r>
              <a:rPr lang="en-US" dirty="0"/>
              <a:t>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strategy is common enough that Java (and C++, and C#, and…) provides a library to do it for you!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7B12D37-873D-E605-6287-83412398C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879892"/>
              </p:ext>
            </p:extLst>
          </p:nvPr>
        </p:nvGraphicFramePr>
        <p:xfrm>
          <a:off x="1849120" y="3315017"/>
          <a:ext cx="83108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440">
                  <a:extLst>
                    <a:ext uri="{9D8B030D-6E8A-4147-A177-3AD203B41FA5}">
                      <a16:colId xmlns:a16="http://schemas.microsoft.com/office/drawing/2014/main" val="2755137822"/>
                    </a:ext>
                  </a:extLst>
                </a:gridCol>
                <a:gridCol w="4155440">
                  <a:extLst>
                    <a:ext uri="{9D8B030D-6E8A-4147-A177-3AD203B41FA5}">
                      <a16:colId xmlns:a16="http://schemas.microsoft.com/office/drawing/2014/main" val="20065286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What you would do in Threads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to instead in </a:t>
                      </a:r>
                      <a:r>
                        <a:rPr lang="en-US" dirty="0" err="1"/>
                        <a:t>ForkJoin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952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Subclass </a:t>
                      </a:r>
                      <a:r>
                        <a:rPr lang="en-US" b="1" dirty="0"/>
                        <a:t>Thread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Subclass </a:t>
                      </a:r>
                      <a:r>
                        <a:rPr lang="en-US" b="1" dirty="0" err="1"/>
                        <a:t>RecursiveTask</a:t>
                      </a:r>
                      <a:r>
                        <a:rPr lang="en-US" b="1" dirty="0"/>
                        <a:t>&lt;V&gt;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45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Override </a:t>
                      </a:r>
                      <a:r>
                        <a:rPr lang="en-US" b="1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Override </a:t>
                      </a:r>
                      <a:r>
                        <a:rPr lang="en-US" b="1" dirty="0"/>
                        <a:t>compute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786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Store the answer in a 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 a V from compute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16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fork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3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join </a:t>
                      </a:r>
                      <a:r>
                        <a:rPr lang="en-US" b="0" dirty="0"/>
                        <a:t>synchronizes only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join </a:t>
                      </a:r>
                      <a:r>
                        <a:rPr lang="en-US" b="0" dirty="0"/>
                        <a:t>synchronizes and returns the answer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66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run</a:t>
                      </a:r>
                      <a:r>
                        <a:rPr lang="en-US" dirty="0"/>
                        <a:t> to execute sequentially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 </a:t>
                      </a:r>
                      <a:r>
                        <a:rPr lang="en-US" b="1" dirty="0"/>
                        <a:t>compute</a:t>
                      </a:r>
                      <a:r>
                        <a:rPr lang="en-US" dirty="0"/>
                        <a:t> to execute sequentially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43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Have a topmost thread and call </a:t>
                      </a:r>
                      <a:r>
                        <a:rPr lang="en-US" b="1" dirty="0"/>
                        <a:t>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pool and call </a:t>
                      </a:r>
                      <a:r>
                        <a:rPr lang="en-US" b="1" dirty="0"/>
                        <a:t>invoke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43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5381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161" y="839936"/>
            <a:ext cx="11412989" cy="63804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SumTask</a:t>
            </a:r>
            <a:r>
              <a:rPr lang="en-US" dirty="0"/>
              <a:t> extends </a:t>
            </a:r>
            <a:r>
              <a:rPr lang="en-US" dirty="0" err="1">
                <a:solidFill>
                  <a:srgbClr val="FF0000"/>
                </a:solidFill>
              </a:rPr>
              <a:t>RecursiveTask</a:t>
            </a:r>
            <a:r>
              <a:rPr lang="en-US" dirty="0"/>
              <a:t>&lt;</a:t>
            </a:r>
            <a:r>
              <a:rPr lang="en-US" dirty="0">
                <a:solidFill>
                  <a:srgbClr val="FF0000"/>
                </a:solidFill>
              </a:rPr>
              <a:t>Integer</a:t>
            </a:r>
            <a:r>
              <a:rPr lang="en-US" dirty="0"/>
              <a:t>&gt;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(int[] a, int l, int h) { … } // constructor</a:t>
            </a:r>
          </a:p>
          <a:p>
            <a:pPr marL="0" indent="0">
              <a:buNone/>
            </a:pPr>
            <a:r>
              <a:rPr lang="en-US" dirty="0"/>
              <a:t>	protected </a:t>
            </a:r>
            <a:r>
              <a:rPr lang="en-US" dirty="0">
                <a:solidFill>
                  <a:srgbClr val="FF0000"/>
                </a:solidFill>
              </a:rPr>
              <a:t>Integer</a:t>
            </a:r>
            <a:r>
              <a:rPr lang="en-US" dirty="0"/>
              <a:t> compute(){ 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0; // local var, not a field </a:t>
            </a:r>
          </a:p>
          <a:p>
            <a:pPr marL="0" indent="0">
              <a:buNone/>
            </a:pPr>
            <a:r>
              <a:rPr lang="en-US" dirty="0"/>
              <a:t>			for(int </a:t>
            </a:r>
            <a:r>
              <a:rPr lang="en-US" dirty="0" err="1"/>
              <a:t>i</a:t>
            </a:r>
            <a:r>
              <a:rPr lang="en-US" dirty="0"/>
              <a:t>=lo; </a:t>
            </a:r>
            <a:r>
              <a:rPr lang="en-US" dirty="0" err="1"/>
              <a:t>i</a:t>
            </a:r>
            <a:r>
              <a:rPr lang="en-US" dirty="0"/>
              <a:t> &lt; hi;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/>
              <a:t>ans</a:t>
            </a:r>
            <a:r>
              <a:rPr lang="en-US" dirty="0"/>
              <a:t> +=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return </a:t>
            </a:r>
            <a:r>
              <a:rPr lang="en-US" dirty="0" err="1"/>
              <a:t>ans</a:t>
            </a:r>
            <a:r>
              <a:rPr lang="en-US" dirty="0"/>
              <a:t>; }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SumTask</a:t>
            </a:r>
            <a:r>
              <a:rPr lang="en-US" dirty="0"/>
              <a:t> left = new </a:t>
            </a:r>
            <a:r>
              <a:rPr lang="en-US" dirty="0" err="1"/>
              <a:t>SumTask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SumTask</a:t>
            </a:r>
            <a:r>
              <a:rPr lang="en-US" dirty="0"/>
              <a:t> right= new </a:t>
            </a:r>
            <a:r>
              <a:rPr lang="en-US" dirty="0" err="1"/>
              <a:t>SumTask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</a:t>
            </a:r>
            <a:r>
              <a:rPr lang="en-US" dirty="0" err="1">
                <a:solidFill>
                  <a:srgbClr val="FF0000"/>
                </a:solidFill>
              </a:rPr>
              <a:t>fork</a:t>
            </a:r>
            <a:r>
              <a:rPr lang="en-US" dirty="0"/>
              <a:t>(); </a:t>
            </a:r>
            <a:r>
              <a:rPr lang="en-US" b="1" dirty="0"/>
              <a:t>// conquer</a:t>
            </a:r>
            <a:r>
              <a:rPr lang="en-US" dirty="0"/>
              <a:t> in parallel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rightAns</a:t>
            </a:r>
            <a:r>
              <a:rPr lang="en-US" dirty="0"/>
              <a:t> = </a:t>
            </a:r>
            <a:r>
              <a:rPr lang="en-US" dirty="0" err="1"/>
              <a:t>right.</a:t>
            </a:r>
            <a:r>
              <a:rPr lang="en-US" dirty="0" err="1">
                <a:solidFill>
                  <a:srgbClr val="FF0000"/>
                </a:solidFill>
              </a:rPr>
              <a:t>compute</a:t>
            </a:r>
            <a:r>
              <a:rPr lang="en-US" dirty="0"/>
              <a:t>(); </a:t>
            </a:r>
            <a:r>
              <a:rPr lang="en-US" b="1" dirty="0"/>
              <a:t>// conquer </a:t>
            </a:r>
            <a:r>
              <a:rPr lang="en-US" dirty="0"/>
              <a:t>in this thread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leftAns</a:t>
            </a:r>
            <a:r>
              <a:rPr lang="en-US" dirty="0"/>
              <a:t> = </a:t>
            </a:r>
            <a:r>
              <a:rPr lang="en-US" dirty="0" err="1"/>
              <a:t>left.join</a:t>
            </a:r>
            <a:r>
              <a:rPr lang="en-US" dirty="0"/>
              <a:t>(); </a:t>
            </a:r>
            <a:r>
              <a:rPr lang="en-US" b="1" dirty="0"/>
              <a:t>// wait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return </a:t>
            </a:r>
            <a:r>
              <a:rPr lang="en-US" dirty="0" err="1"/>
              <a:t>leftAns</a:t>
            </a:r>
            <a:r>
              <a:rPr lang="en-US" dirty="0"/>
              <a:t> + </a:t>
            </a:r>
            <a:r>
              <a:rPr lang="en-US" dirty="0" err="1"/>
              <a:t>rightAns</a:t>
            </a:r>
            <a:r>
              <a:rPr lang="en-US" dirty="0"/>
              <a:t>; </a:t>
            </a:r>
            <a:r>
              <a:rPr lang="en-US" b="1" dirty="0"/>
              <a:t>// 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8897543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4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Divide and Conquer with </a:t>
            </a:r>
            <a:r>
              <a:rPr lang="en-US" sz="4000" dirty="0" err="1"/>
              <a:t>ForkJoin</a:t>
            </a:r>
            <a:r>
              <a:rPr lang="en-US" sz="4000" dirty="0"/>
              <a:t>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365" y="1632030"/>
            <a:ext cx="9609270" cy="5577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static final </a:t>
            </a:r>
            <a:r>
              <a:rPr lang="en-US" dirty="0" err="1"/>
              <a:t>ForkJoinPool</a:t>
            </a:r>
            <a:r>
              <a:rPr lang="en-US" dirty="0"/>
              <a:t> POOL = new </a:t>
            </a:r>
            <a:r>
              <a:rPr lang="en-US" dirty="0" err="1"/>
              <a:t>ForkJoinPool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static int </a:t>
            </a:r>
            <a:r>
              <a:rPr lang="en-US" dirty="0" err="1"/>
              <a:t>parallelSum</a:t>
            </a:r>
            <a:r>
              <a:rPr lang="en-US" dirty="0"/>
              <a:t>(int[] </a:t>
            </a:r>
            <a:r>
              <a:rPr lang="en-US" dirty="0" err="1"/>
              <a:t>arr</a:t>
            </a:r>
            <a:r>
              <a:rPr lang="en-US" dirty="0"/>
              <a:t>){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 task = new </a:t>
            </a:r>
            <a:r>
              <a:rPr lang="en-US" dirty="0" err="1"/>
              <a:t>SumTask</a:t>
            </a:r>
            <a:r>
              <a:rPr lang="en-US" dirty="0"/>
              <a:t>(arr,0,arr.length)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POOL.</a:t>
            </a:r>
            <a:r>
              <a:rPr lang="en-US" dirty="0" err="1">
                <a:solidFill>
                  <a:srgbClr val="FF0000"/>
                </a:solidFill>
              </a:rPr>
              <a:t>invoke</a:t>
            </a:r>
            <a:r>
              <a:rPr lang="en-US" dirty="0"/>
              <a:t>(task); // invoke returns the value compute returns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92995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BDE21-41A5-20D8-D801-81316C31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Story of Code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2D565-ADEA-C3EF-41E4-FE4AAA5B8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4351338"/>
          </a:xfrm>
        </p:spPr>
        <p:txBody>
          <a:bodyPr/>
          <a:lstStyle/>
          <a:p>
            <a:r>
              <a:rPr lang="en-US" dirty="0"/>
              <a:t>Old Story:</a:t>
            </a:r>
          </a:p>
          <a:p>
            <a:pPr lvl="1"/>
            <a:r>
              <a:rPr lang="en-US" dirty="0"/>
              <a:t>One </a:t>
            </a:r>
            <a:r>
              <a:rPr lang="en-US" b="1" dirty="0"/>
              <a:t>program counter</a:t>
            </a:r>
            <a:r>
              <a:rPr lang="en-US" dirty="0"/>
              <a:t> (current line of code) </a:t>
            </a:r>
          </a:p>
          <a:p>
            <a:pPr lvl="1"/>
            <a:r>
              <a:rPr lang="en-US" dirty="0"/>
              <a:t>One </a:t>
            </a:r>
            <a:r>
              <a:rPr lang="en-US" b="1" dirty="0"/>
              <a:t>call stack </a:t>
            </a:r>
            <a:r>
              <a:rPr lang="en-US" dirty="0"/>
              <a:t>(with each stack frame holding local variables) </a:t>
            </a:r>
          </a:p>
          <a:p>
            <a:pPr lvl="1"/>
            <a:r>
              <a:rPr lang="en-US" b="1" dirty="0"/>
              <a:t>Objects in the heap</a:t>
            </a:r>
            <a:r>
              <a:rPr lang="en-US" dirty="0"/>
              <a:t> created by memory allocation (i.e., </a:t>
            </a:r>
            <a:r>
              <a:rPr lang="en-US" b="1" dirty="0"/>
              <a:t>new</a:t>
            </a:r>
            <a:r>
              <a:rPr lang="en-US" dirty="0"/>
              <a:t> ___)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(nothing to do with data structure called a heap)</a:t>
            </a:r>
          </a:p>
          <a:p>
            <a:r>
              <a:rPr lang="en-US" dirty="0"/>
              <a:t>New Story:</a:t>
            </a:r>
          </a:p>
          <a:p>
            <a:pPr lvl="1"/>
            <a:r>
              <a:rPr lang="en-US" dirty="0"/>
              <a:t>Collection of threads each with its own:</a:t>
            </a:r>
          </a:p>
          <a:p>
            <a:pPr lvl="2"/>
            <a:r>
              <a:rPr lang="en-US" dirty="0"/>
              <a:t>Program Counter</a:t>
            </a:r>
          </a:p>
          <a:p>
            <a:pPr lvl="2"/>
            <a:r>
              <a:rPr lang="en-US" dirty="0"/>
              <a:t>Call Stack</a:t>
            </a:r>
          </a:p>
          <a:p>
            <a:pPr lvl="2"/>
            <a:r>
              <a:rPr lang="en-US" dirty="0"/>
              <a:t>Local Variables</a:t>
            </a:r>
          </a:p>
          <a:p>
            <a:pPr lvl="2"/>
            <a:r>
              <a:rPr lang="en-US" dirty="0"/>
              <a:t>References to objects in a shared heap </a:t>
            </a:r>
          </a:p>
        </p:txBody>
      </p:sp>
    </p:spTree>
    <p:extLst>
      <p:ext uri="{BB962C8B-B14F-4D97-AF65-F5344CB8AC3E}">
        <p14:creationId xmlns:p14="http://schemas.microsoft.com/office/powerpoint/2010/main" val="156200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Find Max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465"/>
            <a:ext cx="10515600" cy="638048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MaxTask</a:t>
            </a:r>
            <a:r>
              <a:rPr lang="en-US" dirty="0"/>
              <a:t> extends </a:t>
            </a:r>
            <a:r>
              <a:rPr lang="en-US" dirty="0" err="1"/>
              <a:t>RecursiveTask</a:t>
            </a:r>
            <a:r>
              <a:rPr lang="en-US" dirty="0"/>
              <a:t>&lt;Integer&gt;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SumTask</a:t>
            </a:r>
            <a:r>
              <a:rPr lang="en-US" dirty="0"/>
              <a:t>(int[] a, int l, int h) { … } </a:t>
            </a:r>
          </a:p>
          <a:p>
            <a:pPr marL="0" indent="0">
              <a:buNone/>
            </a:pPr>
            <a:r>
              <a:rPr lang="en-US" dirty="0"/>
              <a:t>	protected Integer compute(){//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ans</a:t>
            </a:r>
            <a:r>
              <a:rPr lang="en-US" dirty="0"/>
              <a:t> = </a:t>
            </a:r>
            <a:r>
              <a:rPr lang="en-US" dirty="0" err="1"/>
              <a:t>Integer.MIN_VALUE</a:t>
            </a:r>
            <a:r>
              <a:rPr lang="en-US" dirty="0"/>
              <a:t>; // local var, not a field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for(int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=lo;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 hi;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Math.max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arr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]);}</a:t>
            </a:r>
          </a:p>
          <a:p>
            <a:pPr marL="0" indent="0">
              <a:buNone/>
            </a:pPr>
            <a:r>
              <a:rPr lang="en-US" dirty="0"/>
              <a:t>			return </a:t>
            </a:r>
            <a:r>
              <a:rPr lang="en-US" dirty="0" err="1"/>
              <a:t>ans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MaxTask</a:t>
            </a:r>
            <a:r>
              <a:rPr lang="en-US" dirty="0"/>
              <a:t> left = new </a:t>
            </a:r>
            <a:r>
              <a:rPr lang="en-US" dirty="0" err="1"/>
              <a:t>MaxTask</a:t>
            </a:r>
            <a:r>
              <a:rPr lang="en-US" dirty="0"/>
              <a:t>(</a:t>
            </a:r>
            <a:r>
              <a:rPr lang="en-US" dirty="0" err="1"/>
              <a:t>arr,lo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MaxTask</a:t>
            </a:r>
            <a:r>
              <a:rPr lang="en-US" dirty="0"/>
              <a:t> right= new </a:t>
            </a:r>
            <a:r>
              <a:rPr lang="en-US" dirty="0" err="1"/>
              <a:t>MaxTask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// fork a thread and calls compute (</a:t>
            </a:r>
            <a:r>
              <a:rPr lang="en-US" b="1" dirty="0"/>
              <a:t>conquer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rightAns</a:t>
            </a:r>
            <a:r>
              <a:rPr lang="en-US" dirty="0"/>
              <a:t> = </a:t>
            </a:r>
            <a:r>
              <a:rPr lang="en-US" dirty="0" err="1"/>
              <a:t>right.compute</a:t>
            </a:r>
            <a:r>
              <a:rPr lang="en-US" dirty="0"/>
              <a:t>(); //call compute directly (</a:t>
            </a:r>
            <a:r>
              <a:rPr lang="en-US" b="1" dirty="0"/>
              <a:t>conquer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	int </a:t>
            </a:r>
            <a:r>
              <a:rPr lang="en-US" dirty="0" err="1"/>
              <a:t>leftAns</a:t>
            </a:r>
            <a:r>
              <a:rPr lang="en-US" dirty="0"/>
              <a:t> = </a:t>
            </a:r>
            <a:r>
              <a:rPr lang="en-US" dirty="0" err="1"/>
              <a:t>left.join</a:t>
            </a:r>
            <a:r>
              <a:rPr lang="en-US" dirty="0"/>
              <a:t>(); // get result from left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return </a:t>
            </a:r>
            <a:r>
              <a:rPr lang="en-US" dirty="0" err="1">
                <a:solidFill>
                  <a:srgbClr val="FF0000"/>
                </a:solidFill>
              </a:rPr>
              <a:t>Math.max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rightAns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leftAns</a:t>
            </a:r>
            <a:r>
              <a:rPr lang="en-US" dirty="0">
                <a:solidFill>
                  <a:srgbClr val="FF0000"/>
                </a:solidFill>
              </a:rPr>
              <a:t>); </a:t>
            </a:r>
            <a:r>
              <a:rPr lang="en-US" dirty="0"/>
              <a:t>// </a:t>
            </a:r>
            <a:r>
              <a:rPr lang="en-US" b="1" dirty="0"/>
              <a:t>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14904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D922-5607-EB4E-1AE4-E04C94929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Problems that can be solved similarly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12CC3-8CAA-749D-1A9D-F060D79D9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Element Search </a:t>
            </a:r>
          </a:p>
          <a:p>
            <a:pPr lvl="1"/>
            <a:r>
              <a:rPr lang="en-US" dirty="0"/>
              <a:t>Is the value 17 in the array?</a:t>
            </a:r>
          </a:p>
          <a:p>
            <a:r>
              <a:rPr lang="en-US" dirty="0"/>
              <a:t>Counting items with a certain property</a:t>
            </a:r>
          </a:p>
          <a:p>
            <a:pPr lvl="1"/>
            <a:r>
              <a:rPr lang="en-US" dirty="0"/>
              <a:t>How many elements of the array are divisible by 5?</a:t>
            </a:r>
          </a:p>
          <a:p>
            <a:r>
              <a:rPr lang="en-US" dirty="0"/>
              <a:t>Checking if the array is sorted</a:t>
            </a:r>
          </a:p>
          <a:p>
            <a:r>
              <a:rPr lang="en-US" dirty="0"/>
              <a:t>Find the smallest rectangle that covers all points in the array</a:t>
            </a:r>
          </a:p>
          <a:p>
            <a:r>
              <a:rPr lang="en-US" dirty="0"/>
              <a:t>Find the first thing that satisfies a property</a:t>
            </a:r>
          </a:p>
          <a:p>
            <a:pPr lvl="1"/>
            <a:r>
              <a:rPr lang="en-US" dirty="0"/>
              <a:t>What is the leftmost item that is divisible by 20?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38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27CD9-CCBF-A90A-4C53-49B63426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Reductions/Folds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06D332-D82D-6EDD-59C1-82CAA9AABD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All examples of a category of computation called a reduction</a:t>
                </a:r>
              </a:p>
              <a:p>
                <a:pPr lvl="1"/>
                <a:r>
                  <a:rPr lang="en-US" dirty="0"/>
                  <a:t>We “reduce” all elements in an array to a single item</a:t>
                </a:r>
              </a:p>
              <a:p>
                <a:pPr lvl="1"/>
                <a:r>
                  <a:rPr lang="en-US" dirty="0"/>
                  <a:t>Requires operation done among elements is </a:t>
                </a:r>
                <a:r>
                  <a:rPr lang="en-US" b="1" dirty="0"/>
                  <a:t>associative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min(min(</a:t>
                </a:r>
                <a:r>
                  <a:rPr lang="en-US" dirty="0" err="1"/>
                  <a:t>x,y</a:t>
                </a:r>
                <a:r>
                  <a:rPr lang="en-US" dirty="0"/>
                  <a:t>), z) = min(x, min(y, z))</a:t>
                </a:r>
              </a:p>
              <a:p>
                <a:pPr lvl="1"/>
                <a:r>
                  <a:rPr lang="en-US" dirty="0"/>
                  <a:t>The “single item” can itself be complex</a:t>
                </a:r>
              </a:p>
              <a:p>
                <a:pPr lvl="2"/>
                <a:r>
                  <a:rPr lang="en-US" dirty="0"/>
                  <a:t>E.g. create a histogram of results from an array of trials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06D332-D82D-6EDD-59C1-82CAA9AABD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7611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CD51D-ECA0-BCE9-D8FC-770263E9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260D-189A-C8C4-DD7B-FB7505321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911" y="1837199"/>
            <a:ext cx="10515600" cy="4351338"/>
          </a:xfrm>
        </p:spPr>
        <p:txBody>
          <a:bodyPr/>
          <a:lstStyle/>
          <a:p>
            <a:r>
              <a:rPr lang="en-US" b="1" dirty="0"/>
              <a:t>New task</a:t>
            </a:r>
            <a:r>
              <a:rPr lang="en-US" dirty="0"/>
              <a:t>: Apply a function (map) to each element of an array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Vector addition:</a:t>
            </a:r>
          </a:p>
          <a:p>
            <a:pPr lvl="2"/>
            <a:r>
              <a:rPr lang="en-US" dirty="0"/>
              <a:t>sum[</a:t>
            </a:r>
            <a:r>
              <a:rPr lang="en-US" dirty="0" err="1"/>
              <a:t>i</a:t>
            </a:r>
            <a:r>
              <a:rPr lang="en-US" dirty="0"/>
              <a:t>] = arr1[</a:t>
            </a:r>
            <a:r>
              <a:rPr lang="en-US" dirty="0" err="1"/>
              <a:t>i</a:t>
            </a:r>
            <a:r>
              <a:rPr lang="en-US" dirty="0"/>
              <a:t>] + arr2[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Function application:</a:t>
            </a:r>
          </a:p>
          <a:p>
            <a:pPr lvl="2"/>
            <a:r>
              <a:rPr lang="en-US" dirty="0"/>
              <a:t>out[</a:t>
            </a:r>
            <a:r>
              <a:rPr lang="en-US" dirty="0" err="1"/>
              <a:t>i</a:t>
            </a:r>
            <a:r>
              <a:rPr lang="en-US" dirty="0"/>
              <a:t>] = f(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]); </a:t>
            </a:r>
          </a:p>
          <a:p>
            <a:r>
              <a:rPr lang="en-US" b="1" dirty="0"/>
              <a:t>Observation</a:t>
            </a:r>
            <a:r>
              <a:rPr lang="en-US" dirty="0"/>
              <a:t>: maps also parallelizable in the same way!</a:t>
            </a:r>
          </a:p>
          <a:p>
            <a:pPr lvl="1"/>
            <a:r>
              <a:rPr lang="en-US" dirty="0"/>
              <a:t>No need for combination step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097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9527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Map with </a:t>
            </a:r>
            <a:r>
              <a:rPr lang="en-US" sz="4000" dirty="0" err="1"/>
              <a:t>ForkJoin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741"/>
            <a:ext cx="10515600" cy="6380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AddVecs</a:t>
            </a:r>
            <a:r>
              <a:rPr lang="en-US" dirty="0"/>
              <a:t> extends </a:t>
            </a:r>
            <a:r>
              <a:rPr lang="en-US" dirty="0" err="1"/>
              <a:t>RecursiveAction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int lo; int hi; int[] </a:t>
            </a:r>
            <a:r>
              <a:rPr lang="en-US" dirty="0" err="1"/>
              <a:t>arr</a:t>
            </a:r>
            <a:r>
              <a:rPr lang="en-US" dirty="0"/>
              <a:t>; // fields to know what to do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AddVecs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int[] a, int[] b, int[] sum</a:t>
            </a:r>
            <a:r>
              <a:rPr lang="en-US" dirty="0"/>
              <a:t>, int l, int h) { … } </a:t>
            </a:r>
          </a:p>
          <a:p>
            <a:pPr marL="0" indent="0">
              <a:buNone/>
            </a:pPr>
            <a:r>
              <a:rPr lang="en-US" dirty="0"/>
              <a:t>	protected </a:t>
            </a:r>
            <a:r>
              <a:rPr lang="en-US" dirty="0">
                <a:solidFill>
                  <a:srgbClr val="FF0000"/>
                </a:solidFill>
              </a:rPr>
              <a:t>void</a:t>
            </a:r>
            <a:r>
              <a:rPr lang="en-US" dirty="0"/>
              <a:t> compute(){// return answer </a:t>
            </a:r>
          </a:p>
          <a:p>
            <a:pPr marL="0" indent="0">
              <a:buNone/>
            </a:pPr>
            <a:r>
              <a:rPr lang="en-US" dirty="0"/>
              <a:t>		if(hi – lo &lt; SEQUENTIAL_CUTOFF) {  // base case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for(int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=lo;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&lt; hi;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	sum[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= a[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 + b[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];}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else {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AddTask</a:t>
            </a:r>
            <a:r>
              <a:rPr lang="en-US" dirty="0"/>
              <a:t> left = new </a:t>
            </a:r>
            <a:r>
              <a:rPr lang="en-US" dirty="0" err="1"/>
              <a:t>AddVecs</a:t>
            </a:r>
            <a:r>
              <a:rPr lang="en-US" dirty="0"/>
              <a:t>(</a:t>
            </a:r>
            <a:r>
              <a:rPr lang="en-US" dirty="0" err="1"/>
              <a:t>a,b,sum,lo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AddTask</a:t>
            </a:r>
            <a:r>
              <a:rPr lang="en-US" dirty="0"/>
              <a:t> right= new </a:t>
            </a:r>
            <a:r>
              <a:rPr lang="en-US" dirty="0" err="1"/>
              <a:t>AddVecs</a:t>
            </a:r>
            <a:r>
              <a:rPr lang="en-US" dirty="0"/>
              <a:t>(</a:t>
            </a:r>
            <a:r>
              <a:rPr lang="en-US" dirty="0" err="1"/>
              <a:t>a,b,sum</a:t>
            </a:r>
            <a:r>
              <a:rPr lang="en-US" dirty="0"/>
              <a:t>,(</a:t>
            </a:r>
            <a:r>
              <a:rPr lang="en-US" dirty="0" err="1"/>
              <a:t>hi+lo</a:t>
            </a:r>
            <a:r>
              <a:rPr lang="en-US" dirty="0"/>
              <a:t>)/2,hi); </a:t>
            </a:r>
            <a:r>
              <a:rPr lang="en-US" b="1" dirty="0"/>
              <a:t>// divide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left.fork</a:t>
            </a:r>
            <a:r>
              <a:rPr lang="en-US" dirty="0"/>
              <a:t>(); // fork a thread and calls compute (</a:t>
            </a:r>
            <a:r>
              <a:rPr lang="en-US" b="1" dirty="0"/>
              <a:t>conquer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right.compute</a:t>
            </a:r>
            <a:r>
              <a:rPr lang="en-US" dirty="0"/>
              <a:t>(); //call compute directly (</a:t>
            </a:r>
            <a:r>
              <a:rPr lang="en-US" b="1" dirty="0"/>
              <a:t>conquer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left.join</a:t>
            </a:r>
            <a:r>
              <a:rPr lang="en-US" dirty="0"/>
              <a:t>(); // </a:t>
            </a:r>
            <a:r>
              <a:rPr lang="en-US" b="1" dirty="0"/>
              <a:t>wait</a:t>
            </a:r>
            <a:r>
              <a:rPr lang="en-US" dirty="0"/>
              <a:t> for thread to finish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return; </a:t>
            </a:r>
            <a:r>
              <a:rPr lang="en-US" dirty="0"/>
              <a:t>// combine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6703440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C514-8F23-D967-F04B-F03124E8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4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Map with </a:t>
            </a:r>
            <a:r>
              <a:rPr lang="en-US" sz="4000" dirty="0" err="1"/>
              <a:t>ForkJoin</a:t>
            </a:r>
            <a:r>
              <a:rPr lang="en-US" sz="4000" dirty="0"/>
              <a:t>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5E3F7-A903-0324-9401-05583BAB8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540" y="1442720"/>
            <a:ext cx="11424920" cy="638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static final </a:t>
            </a:r>
            <a:r>
              <a:rPr lang="en-US" dirty="0" err="1"/>
              <a:t>ForkJoinPool</a:t>
            </a:r>
            <a:r>
              <a:rPr lang="en-US" dirty="0"/>
              <a:t> POOL = new </a:t>
            </a:r>
            <a:r>
              <a:rPr lang="en-US" dirty="0" err="1"/>
              <a:t>ForkJoinPool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int[] add(int[] a, int[] b){ </a:t>
            </a:r>
          </a:p>
          <a:p>
            <a:pPr marL="0" indent="0">
              <a:buNone/>
            </a:pPr>
            <a:r>
              <a:rPr lang="en-US" dirty="0"/>
              <a:t>	int[] </a:t>
            </a:r>
            <a:r>
              <a:rPr lang="en-US" dirty="0" err="1"/>
              <a:t>ans</a:t>
            </a:r>
            <a:r>
              <a:rPr lang="en-US" dirty="0"/>
              <a:t> = new int[</a:t>
            </a:r>
            <a:r>
              <a:rPr lang="en-US" dirty="0" err="1"/>
              <a:t>a.length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AddVecs</a:t>
            </a:r>
            <a:r>
              <a:rPr lang="en-US" dirty="0"/>
              <a:t> task = new </a:t>
            </a:r>
            <a:r>
              <a:rPr lang="en-US" dirty="0" err="1"/>
              <a:t>AddVecs</a:t>
            </a:r>
            <a:r>
              <a:rPr lang="en-US" dirty="0"/>
              <a:t>(a, b, </a:t>
            </a:r>
            <a:r>
              <a:rPr lang="en-US" dirty="0" err="1"/>
              <a:t>ans</a:t>
            </a:r>
            <a:r>
              <a:rPr lang="en-US" dirty="0"/>
              <a:t>, 0, </a:t>
            </a:r>
            <a:r>
              <a:rPr lang="en-US" dirty="0" err="1"/>
              <a:t>a.length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POOL.</a:t>
            </a:r>
            <a:r>
              <a:rPr lang="en-US" dirty="0" err="1">
                <a:solidFill>
                  <a:srgbClr val="FF0000"/>
                </a:solidFill>
              </a:rPr>
              <a:t>invoke</a:t>
            </a:r>
            <a:r>
              <a:rPr lang="en-US" dirty="0"/>
              <a:t>(task); 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ans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8830464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01CB-5A1A-78EA-8C38-35EC5E893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 and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3FE4-7AA0-B247-689E-FE713F6F3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“Workhorse” constructs in parallel programming</a:t>
            </a:r>
          </a:p>
          <a:p>
            <a:r>
              <a:rPr lang="en-US" dirty="0"/>
              <a:t>Many problems can be written in terms of maps and reductions</a:t>
            </a:r>
          </a:p>
          <a:p>
            <a:r>
              <a:rPr lang="en-US" dirty="0"/>
              <a:t>With practice, writing them will become second nature</a:t>
            </a:r>
          </a:p>
          <a:p>
            <a:pPr lvl="1"/>
            <a:r>
              <a:rPr lang="en-US" dirty="0"/>
              <a:t>Like how over time for loops and if statements have gotten easier</a:t>
            </a:r>
          </a:p>
        </p:txBody>
      </p:sp>
    </p:spTree>
    <p:extLst>
      <p:ext uri="{BB962C8B-B14F-4D97-AF65-F5344CB8AC3E}">
        <p14:creationId xmlns:p14="http://schemas.microsoft.com/office/powerpoint/2010/main" val="5706438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EBA41-13CF-249E-32AF-F481E7513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80906-F6CE-651B-C8F0-C8FA2928C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with examples of </a:t>
            </a:r>
            <a:r>
              <a:rPr lang="en-US" dirty="0" err="1"/>
              <a:t>ForkJoin</a:t>
            </a:r>
            <a:endParaRPr lang="en-US" dirty="0"/>
          </a:p>
          <a:p>
            <a:r>
              <a:rPr lang="en-US" dirty="0"/>
              <a:t>Make sure to bring your laptops!</a:t>
            </a:r>
          </a:p>
          <a:p>
            <a:pPr lvl="1"/>
            <a:r>
              <a:rPr lang="en-US" dirty="0"/>
              <a:t>And charge it!</a:t>
            </a:r>
          </a:p>
        </p:txBody>
      </p:sp>
    </p:spTree>
    <p:extLst>
      <p:ext uri="{BB962C8B-B14F-4D97-AF65-F5344CB8AC3E}">
        <p14:creationId xmlns:p14="http://schemas.microsoft.com/office/powerpoint/2010/main" val="1194271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EB2A68DD-8CE9-56DE-9E40-4EAA59689E01}"/>
              </a:ext>
            </a:extLst>
          </p:cNvPr>
          <p:cNvSpPr/>
          <p:nvPr/>
        </p:nvSpPr>
        <p:spPr>
          <a:xfrm>
            <a:off x="5918200" y="2057400"/>
            <a:ext cx="4683760" cy="39522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67CE7-DE09-BEC6-A6A8-614ED3EB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Old Story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327DBB3-C2FA-6BDD-EC7E-34FD656F991B}"/>
              </a:ext>
            </a:extLst>
          </p:cNvPr>
          <p:cNvGrpSpPr/>
          <p:nvPr/>
        </p:nvGrpSpPr>
        <p:grpSpPr>
          <a:xfrm>
            <a:off x="1483360" y="3216909"/>
            <a:ext cx="944880" cy="1036320"/>
            <a:chOff x="1127760" y="3169920"/>
            <a:chExt cx="944880" cy="103632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E616EDA-39DA-9AC0-3DB3-ADE759129E21}"/>
                </a:ext>
              </a:extLst>
            </p:cNvPr>
            <p:cNvSpPr/>
            <p:nvPr/>
          </p:nvSpPr>
          <p:spPr>
            <a:xfrm>
              <a:off x="1127760" y="3169920"/>
              <a:ext cx="944880" cy="3454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D7B4FE-9B97-C6CF-B344-B881E90EAD04}"/>
                </a:ext>
              </a:extLst>
            </p:cNvPr>
            <p:cNvSpPr/>
            <p:nvPr/>
          </p:nvSpPr>
          <p:spPr>
            <a:xfrm>
              <a:off x="1127760" y="3515360"/>
              <a:ext cx="944880" cy="3454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E05ACF2-D71D-C96A-94DB-0FF715DB5952}"/>
                </a:ext>
              </a:extLst>
            </p:cNvPr>
            <p:cNvSpPr/>
            <p:nvPr/>
          </p:nvSpPr>
          <p:spPr>
            <a:xfrm>
              <a:off x="1127760" y="3860800"/>
              <a:ext cx="944880" cy="3454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DC06890E-4546-A91F-D9DD-09D7D486764D}"/>
              </a:ext>
            </a:extLst>
          </p:cNvPr>
          <p:cNvSpPr/>
          <p:nvPr/>
        </p:nvSpPr>
        <p:spPr>
          <a:xfrm>
            <a:off x="-22860" y="1813877"/>
            <a:ext cx="3558541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Call Stack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Program Counter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Local Variables (primitives and references to Heap objects)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6C5B809-F14B-C45A-09FC-EE8031DAF303}"/>
              </a:ext>
            </a:extLst>
          </p:cNvPr>
          <p:cNvGrpSpPr/>
          <p:nvPr/>
        </p:nvGrpSpPr>
        <p:grpSpPr>
          <a:xfrm>
            <a:off x="6380480" y="4033520"/>
            <a:ext cx="1127760" cy="375920"/>
            <a:chOff x="6847840" y="2865120"/>
            <a:chExt cx="1127760" cy="37592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1EAD4D9-219C-E7C1-538E-A87987EB527F}"/>
                </a:ext>
              </a:extLst>
            </p:cNvPr>
            <p:cNvSpPr/>
            <p:nvPr/>
          </p:nvSpPr>
          <p:spPr>
            <a:xfrm>
              <a:off x="684784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38D4E0A-22C8-9EBC-303F-CAD72D154C73}"/>
                </a:ext>
              </a:extLst>
            </p:cNvPr>
            <p:cNvSpPr/>
            <p:nvPr/>
          </p:nvSpPr>
          <p:spPr>
            <a:xfrm>
              <a:off x="722376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C507C3-8125-5924-6ACF-186D04ABB67F}"/>
                </a:ext>
              </a:extLst>
            </p:cNvPr>
            <p:cNvSpPr/>
            <p:nvPr/>
          </p:nvSpPr>
          <p:spPr>
            <a:xfrm>
              <a:off x="759968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D53816-71E4-C2D5-2D21-CCE236B5CE94}"/>
              </a:ext>
            </a:extLst>
          </p:cNvPr>
          <p:cNvGrpSpPr/>
          <p:nvPr/>
        </p:nvGrpSpPr>
        <p:grpSpPr>
          <a:xfrm>
            <a:off x="7132320" y="2763520"/>
            <a:ext cx="2255520" cy="375920"/>
            <a:chOff x="7132320" y="2763520"/>
            <a:chExt cx="2255520" cy="37592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DB7AD72-FF76-AA72-352B-BC5E5C0EADC4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2174A79-0B8F-E46D-20AE-E7A3A63EE0F0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8FE5F10-B066-659F-2AAD-2B935D1969A8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FD385D-9EA3-FF59-293B-A8EB857A9A04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A81C912-B91E-1B13-32C1-6AA239057360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9C9B55F-9BBA-977A-CF7B-DD2FBD561661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94514F0-898E-EF68-6F22-7D7EFBC91E51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A53BF17-807F-1A63-773C-0B194FB3E7BF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4A0F885-300A-1FD3-93DB-9867275869E9}"/>
              </a:ext>
            </a:extLst>
          </p:cNvPr>
          <p:cNvSpPr/>
          <p:nvPr/>
        </p:nvSpPr>
        <p:spPr>
          <a:xfrm>
            <a:off x="8260080" y="4663440"/>
            <a:ext cx="375920" cy="3759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7403F4F-9760-35E7-9368-10FC792B2A39}"/>
              </a:ext>
            </a:extLst>
          </p:cNvPr>
          <p:cNvGrpSpPr/>
          <p:nvPr/>
        </p:nvGrpSpPr>
        <p:grpSpPr>
          <a:xfrm>
            <a:off x="9387840" y="3672840"/>
            <a:ext cx="751840" cy="375920"/>
            <a:chOff x="6847840" y="2865120"/>
            <a:chExt cx="751840" cy="37592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942B682-AFC4-6C0D-16DF-FDD022CB38FC}"/>
                </a:ext>
              </a:extLst>
            </p:cNvPr>
            <p:cNvSpPr/>
            <p:nvPr/>
          </p:nvSpPr>
          <p:spPr>
            <a:xfrm>
              <a:off x="684784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BCD242D-2DD0-21CB-4C02-2099AEDA71ED}"/>
                </a:ext>
              </a:extLst>
            </p:cNvPr>
            <p:cNvSpPr/>
            <p:nvPr/>
          </p:nvSpPr>
          <p:spPr>
            <a:xfrm>
              <a:off x="722376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E3DEAC0B-8169-6A3C-A9F1-AF38282BA643}"/>
              </a:ext>
            </a:extLst>
          </p:cNvPr>
          <p:cNvSpPr/>
          <p:nvPr/>
        </p:nvSpPr>
        <p:spPr>
          <a:xfrm>
            <a:off x="7232649" y="1155383"/>
            <a:ext cx="3558541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Heap Containing Objects and Static Fields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A59F185-261A-B852-748A-67D90A05B4E9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2428240" y="3389629"/>
            <a:ext cx="3952240" cy="8318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9FD209A-DB8A-280C-9DE8-47835CE8B33A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 flipV="1">
            <a:off x="2428240" y="2951480"/>
            <a:ext cx="4704080" cy="11290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671F1EE-B787-0A53-1086-8571A9686CF7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>
            <a:off x="8072120" y="3139440"/>
            <a:ext cx="375920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887AFB-F529-FA54-F185-FDF7F7D58F7A}"/>
              </a:ext>
            </a:extLst>
          </p:cNvPr>
          <p:cNvCxnSpPr>
            <a:cxnSpLocks/>
            <a:stCxn id="19" idx="2"/>
            <a:endCxn id="24" idx="1"/>
          </p:cNvCxnSpPr>
          <p:nvPr/>
        </p:nvCxnSpPr>
        <p:spPr>
          <a:xfrm>
            <a:off x="8823960" y="3139440"/>
            <a:ext cx="563880" cy="721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8609BEE-5D3A-B88F-6A7A-EACE006DEE09}"/>
              </a:ext>
            </a:extLst>
          </p:cNvPr>
          <p:cNvCxnSpPr>
            <a:cxnSpLocks/>
            <a:stCxn id="11" idx="2"/>
            <a:endCxn id="22" idx="1"/>
          </p:cNvCxnSpPr>
          <p:nvPr/>
        </p:nvCxnSpPr>
        <p:spPr>
          <a:xfrm>
            <a:off x="7320280" y="4409440"/>
            <a:ext cx="939800" cy="441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815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EB2A68DD-8CE9-56DE-9E40-4EAA59689E01}"/>
              </a:ext>
            </a:extLst>
          </p:cNvPr>
          <p:cNvSpPr/>
          <p:nvPr/>
        </p:nvSpPr>
        <p:spPr>
          <a:xfrm>
            <a:off x="5918200" y="2057400"/>
            <a:ext cx="4683760" cy="39522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67CE7-DE09-BEC6-A6A8-614ED3EB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06890E-4546-A91F-D9DD-09D7D486764D}"/>
              </a:ext>
            </a:extLst>
          </p:cNvPr>
          <p:cNvSpPr/>
          <p:nvPr/>
        </p:nvSpPr>
        <p:spPr>
          <a:xfrm>
            <a:off x="444500" y="1658303"/>
            <a:ext cx="4462780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Threads, each with its own unshared: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Call Stack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Program Counter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Local Variables (primitives and references to Heap objects)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6C5B809-F14B-C45A-09FC-EE8031DAF303}"/>
              </a:ext>
            </a:extLst>
          </p:cNvPr>
          <p:cNvGrpSpPr/>
          <p:nvPr/>
        </p:nvGrpSpPr>
        <p:grpSpPr>
          <a:xfrm>
            <a:off x="6380480" y="4033520"/>
            <a:ext cx="1127760" cy="375920"/>
            <a:chOff x="6847840" y="2865120"/>
            <a:chExt cx="1127760" cy="37592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1EAD4D9-219C-E7C1-538E-A87987EB527F}"/>
                </a:ext>
              </a:extLst>
            </p:cNvPr>
            <p:cNvSpPr/>
            <p:nvPr/>
          </p:nvSpPr>
          <p:spPr>
            <a:xfrm>
              <a:off x="684784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38D4E0A-22C8-9EBC-303F-CAD72D154C73}"/>
                </a:ext>
              </a:extLst>
            </p:cNvPr>
            <p:cNvSpPr/>
            <p:nvPr/>
          </p:nvSpPr>
          <p:spPr>
            <a:xfrm>
              <a:off x="722376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CC507C3-8125-5924-6ACF-186D04ABB67F}"/>
                </a:ext>
              </a:extLst>
            </p:cNvPr>
            <p:cNvSpPr/>
            <p:nvPr/>
          </p:nvSpPr>
          <p:spPr>
            <a:xfrm>
              <a:off x="759968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D53816-71E4-C2D5-2D21-CCE236B5CE94}"/>
              </a:ext>
            </a:extLst>
          </p:cNvPr>
          <p:cNvGrpSpPr/>
          <p:nvPr/>
        </p:nvGrpSpPr>
        <p:grpSpPr>
          <a:xfrm>
            <a:off x="7132320" y="2763520"/>
            <a:ext cx="2255520" cy="375920"/>
            <a:chOff x="7132320" y="2763520"/>
            <a:chExt cx="2255520" cy="37592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DB7AD72-FF76-AA72-352B-BC5E5C0EADC4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2174A79-0B8F-E46D-20AE-E7A3A63EE0F0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8FE5F10-B066-659F-2AAD-2B935D1969A8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FD385D-9EA3-FF59-293B-A8EB857A9A04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A81C912-B91E-1B13-32C1-6AA239057360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9C9B55F-9BBA-977A-CF7B-DD2FBD561661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94514F0-898E-EF68-6F22-7D7EFBC91E51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A53BF17-807F-1A63-773C-0B194FB3E7BF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4A0F885-300A-1FD3-93DB-9867275869E9}"/>
              </a:ext>
            </a:extLst>
          </p:cNvPr>
          <p:cNvSpPr/>
          <p:nvPr/>
        </p:nvSpPr>
        <p:spPr>
          <a:xfrm>
            <a:off x="8260080" y="4663440"/>
            <a:ext cx="375920" cy="3759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7403F4F-9760-35E7-9368-10FC792B2A39}"/>
              </a:ext>
            </a:extLst>
          </p:cNvPr>
          <p:cNvGrpSpPr/>
          <p:nvPr/>
        </p:nvGrpSpPr>
        <p:grpSpPr>
          <a:xfrm>
            <a:off x="9387840" y="3672840"/>
            <a:ext cx="751840" cy="375920"/>
            <a:chOff x="6847840" y="2865120"/>
            <a:chExt cx="751840" cy="37592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942B682-AFC4-6C0D-16DF-FDD022CB38FC}"/>
                </a:ext>
              </a:extLst>
            </p:cNvPr>
            <p:cNvSpPr/>
            <p:nvPr/>
          </p:nvSpPr>
          <p:spPr>
            <a:xfrm>
              <a:off x="684784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BCD242D-2DD0-21CB-4C02-2099AEDA71ED}"/>
                </a:ext>
              </a:extLst>
            </p:cNvPr>
            <p:cNvSpPr/>
            <p:nvPr/>
          </p:nvSpPr>
          <p:spPr>
            <a:xfrm>
              <a:off x="7223760" y="2865120"/>
              <a:ext cx="375920" cy="3759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E3DEAC0B-8169-6A3C-A9F1-AF38282BA643}"/>
              </a:ext>
            </a:extLst>
          </p:cNvPr>
          <p:cNvSpPr/>
          <p:nvPr/>
        </p:nvSpPr>
        <p:spPr>
          <a:xfrm>
            <a:off x="7232649" y="1155383"/>
            <a:ext cx="3558541" cy="1325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Heap Containing Objects and Static Fields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A59F185-261A-B852-748A-67D90A05B4E9}"/>
              </a:ext>
            </a:extLst>
          </p:cNvPr>
          <p:cNvCxnSpPr>
            <a:stCxn id="4" idx="3"/>
            <a:endCxn id="9" idx="1"/>
          </p:cNvCxnSpPr>
          <p:nvPr/>
        </p:nvCxnSpPr>
        <p:spPr>
          <a:xfrm>
            <a:off x="2428240" y="3856989"/>
            <a:ext cx="3952240" cy="3644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9FD209A-DB8A-280C-9DE8-47835CE8B33A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 flipV="1">
            <a:off x="2428240" y="2951480"/>
            <a:ext cx="4704080" cy="1596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671F1EE-B787-0A53-1086-8571A9686CF7}"/>
              </a:ext>
            </a:extLst>
          </p:cNvPr>
          <p:cNvCxnSpPr>
            <a:cxnSpLocks/>
            <a:stCxn id="16" idx="2"/>
            <a:endCxn id="22" idx="0"/>
          </p:cNvCxnSpPr>
          <p:nvPr/>
        </p:nvCxnSpPr>
        <p:spPr>
          <a:xfrm>
            <a:off x="8072120" y="3139440"/>
            <a:ext cx="375920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8887AFB-F529-FA54-F185-FDF7F7D58F7A}"/>
              </a:ext>
            </a:extLst>
          </p:cNvPr>
          <p:cNvCxnSpPr>
            <a:cxnSpLocks/>
            <a:stCxn id="19" idx="2"/>
            <a:endCxn id="24" idx="1"/>
          </p:cNvCxnSpPr>
          <p:nvPr/>
        </p:nvCxnSpPr>
        <p:spPr>
          <a:xfrm>
            <a:off x="8823960" y="3139440"/>
            <a:ext cx="563880" cy="721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8609BEE-5D3A-B88F-6A7A-EACE006DEE09}"/>
              </a:ext>
            </a:extLst>
          </p:cNvPr>
          <p:cNvCxnSpPr>
            <a:cxnSpLocks/>
            <a:stCxn id="11" idx="2"/>
            <a:endCxn id="22" idx="1"/>
          </p:cNvCxnSpPr>
          <p:nvPr/>
        </p:nvCxnSpPr>
        <p:spPr>
          <a:xfrm>
            <a:off x="7320280" y="4409440"/>
            <a:ext cx="939800" cy="441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BD8A0FA-C670-653E-69E7-DE35E51E4F8A}"/>
              </a:ext>
            </a:extLst>
          </p:cNvPr>
          <p:cNvCxnSpPr>
            <a:cxnSpLocks/>
            <a:stCxn id="45" idx="3"/>
            <a:endCxn id="22" idx="2"/>
          </p:cNvCxnSpPr>
          <p:nvPr/>
        </p:nvCxnSpPr>
        <p:spPr>
          <a:xfrm flipV="1">
            <a:off x="4414520" y="5039360"/>
            <a:ext cx="4033520" cy="7810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5595022-2465-F368-2DC3-CB8656CEBA09}"/>
              </a:ext>
            </a:extLst>
          </p:cNvPr>
          <p:cNvGrpSpPr/>
          <p:nvPr/>
        </p:nvGrpSpPr>
        <p:grpSpPr>
          <a:xfrm>
            <a:off x="1112520" y="3230880"/>
            <a:ext cx="1706880" cy="1965960"/>
            <a:chOff x="1112520" y="2763520"/>
            <a:chExt cx="1706880" cy="1965960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327DBB3-C2FA-6BDD-EC7E-34FD656F991B}"/>
                </a:ext>
              </a:extLst>
            </p:cNvPr>
            <p:cNvGrpSpPr/>
            <p:nvPr/>
          </p:nvGrpSpPr>
          <p:grpSpPr>
            <a:xfrm>
              <a:off x="1483360" y="3216909"/>
              <a:ext cx="944880" cy="1036320"/>
              <a:chOff x="1127760" y="3169920"/>
              <a:chExt cx="944880" cy="103632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E616EDA-39DA-9AC0-3DB3-ADE759129E21}"/>
                  </a:ext>
                </a:extLst>
              </p:cNvPr>
              <p:cNvSpPr/>
              <p:nvPr/>
            </p:nvSpPr>
            <p:spPr>
              <a:xfrm>
                <a:off x="1127760" y="316992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FD7B4FE-9B97-C6CF-B344-B881E90EAD04}"/>
                  </a:ext>
                </a:extLst>
              </p:cNvPr>
              <p:cNvSpPr/>
              <p:nvPr/>
            </p:nvSpPr>
            <p:spPr>
              <a:xfrm>
                <a:off x="1127760" y="351536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E05ACF2-D71D-C96A-94DB-0FF715DB5952}"/>
                  </a:ext>
                </a:extLst>
              </p:cNvPr>
              <p:cNvSpPr/>
              <p:nvPr/>
            </p:nvSpPr>
            <p:spPr>
              <a:xfrm>
                <a:off x="1127760" y="386080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166AC-E9FF-C781-C265-CA29B3F3E5DC}"/>
                </a:ext>
              </a:extLst>
            </p:cNvPr>
            <p:cNvSpPr/>
            <p:nvPr/>
          </p:nvSpPr>
          <p:spPr>
            <a:xfrm>
              <a:off x="1112520" y="2763520"/>
              <a:ext cx="1706880" cy="19659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64AF975-2548-0F9B-6695-292C1B67CB63}"/>
              </a:ext>
            </a:extLst>
          </p:cNvPr>
          <p:cNvGrpSpPr/>
          <p:nvPr/>
        </p:nvGrpSpPr>
        <p:grpSpPr>
          <a:xfrm>
            <a:off x="3098800" y="4848860"/>
            <a:ext cx="1706880" cy="1965960"/>
            <a:chOff x="1112520" y="2763520"/>
            <a:chExt cx="1706880" cy="196596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D1D40FF-01D8-8A1B-1CF7-5B38106F2E02}"/>
                </a:ext>
              </a:extLst>
            </p:cNvPr>
            <p:cNvGrpSpPr/>
            <p:nvPr/>
          </p:nvGrpSpPr>
          <p:grpSpPr>
            <a:xfrm>
              <a:off x="1483360" y="3216909"/>
              <a:ext cx="944880" cy="1036320"/>
              <a:chOff x="1127760" y="3169920"/>
              <a:chExt cx="944880" cy="103632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97244C8-54C1-5C7A-9F1A-D0182B5988A1}"/>
                  </a:ext>
                </a:extLst>
              </p:cNvPr>
              <p:cNvSpPr/>
              <p:nvPr/>
            </p:nvSpPr>
            <p:spPr>
              <a:xfrm>
                <a:off x="1127760" y="316992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B53A5DC-564F-34A0-3082-3050C741F6B7}"/>
                  </a:ext>
                </a:extLst>
              </p:cNvPr>
              <p:cNvSpPr/>
              <p:nvPr/>
            </p:nvSpPr>
            <p:spPr>
              <a:xfrm>
                <a:off x="1127760" y="351536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C8165B94-BF06-A428-384E-7851B7069A5C}"/>
                  </a:ext>
                </a:extLst>
              </p:cNvPr>
              <p:cNvSpPr/>
              <p:nvPr/>
            </p:nvSpPr>
            <p:spPr>
              <a:xfrm>
                <a:off x="1127760" y="386080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A448802-30AB-BAF3-7CCA-0DD5CAAD7634}"/>
                </a:ext>
              </a:extLst>
            </p:cNvPr>
            <p:cNvSpPr/>
            <p:nvPr/>
          </p:nvSpPr>
          <p:spPr>
            <a:xfrm>
              <a:off x="1112520" y="2763520"/>
              <a:ext cx="1706880" cy="19659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0045470-1389-289C-7D3C-E081FEF57AAD}"/>
              </a:ext>
            </a:extLst>
          </p:cNvPr>
          <p:cNvGrpSpPr/>
          <p:nvPr/>
        </p:nvGrpSpPr>
        <p:grpSpPr>
          <a:xfrm>
            <a:off x="4724400" y="576580"/>
            <a:ext cx="1706880" cy="1965960"/>
            <a:chOff x="1112520" y="2763520"/>
            <a:chExt cx="1706880" cy="196596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C96EA03-F018-3344-9AB6-40CE0B21CEFD}"/>
                </a:ext>
              </a:extLst>
            </p:cNvPr>
            <p:cNvGrpSpPr/>
            <p:nvPr/>
          </p:nvGrpSpPr>
          <p:grpSpPr>
            <a:xfrm>
              <a:off x="1483360" y="3216909"/>
              <a:ext cx="944880" cy="1036320"/>
              <a:chOff x="1127760" y="3169920"/>
              <a:chExt cx="944880" cy="1036320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9C7701A9-885F-3A20-E007-D8384B1B0C2F}"/>
                  </a:ext>
                </a:extLst>
              </p:cNvPr>
              <p:cNvSpPr/>
              <p:nvPr/>
            </p:nvSpPr>
            <p:spPr>
              <a:xfrm>
                <a:off x="1127760" y="316992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24C8521A-52C3-C161-63B4-EE63ADCC95ED}"/>
                  </a:ext>
                </a:extLst>
              </p:cNvPr>
              <p:cNvSpPr/>
              <p:nvPr/>
            </p:nvSpPr>
            <p:spPr>
              <a:xfrm>
                <a:off x="1127760" y="351536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AE7A0E9-626E-69C6-E6A2-B942AFB4A465}"/>
                  </a:ext>
                </a:extLst>
              </p:cNvPr>
              <p:cNvSpPr/>
              <p:nvPr/>
            </p:nvSpPr>
            <p:spPr>
              <a:xfrm>
                <a:off x="1127760" y="3860800"/>
                <a:ext cx="944880" cy="34544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0922568-6406-9B0B-8C68-90A40C9C7141}"/>
                </a:ext>
              </a:extLst>
            </p:cNvPr>
            <p:cNvSpPr/>
            <p:nvPr/>
          </p:nvSpPr>
          <p:spPr>
            <a:xfrm>
              <a:off x="1112520" y="2763520"/>
              <a:ext cx="1706880" cy="19659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A1071CC-DDE0-8EA0-05B6-1D99BD209BFF}"/>
              </a:ext>
            </a:extLst>
          </p:cNvPr>
          <p:cNvCxnSpPr>
            <a:cxnSpLocks/>
            <a:stCxn id="53" idx="3"/>
            <a:endCxn id="14" idx="0"/>
          </p:cNvCxnSpPr>
          <p:nvPr/>
        </p:nvCxnSpPr>
        <p:spPr>
          <a:xfrm>
            <a:off x="6040120" y="1893569"/>
            <a:ext cx="1280160" cy="8699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78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20B18-7D80-67DE-4954-B99E127E5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from Our Programming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86D02-BD2B-A250-2621-6B5B94232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way to create multiple things running at once</a:t>
            </a:r>
          </a:p>
          <a:p>
            <a:pPr lvl="1"/>
            <a:r>
              <a:rPr lang="en-US" dirty="0"/>
              <a:t>Threads</a:t>
            </a:r>
          </a:p>
          <a:p>
            <a:r>
              <a:rPr lang="en-US" dirty="0"/>
              <a:t>Ways to share memory</a:t>
            </a:r>
          </a:p>
          <a:p>
            <a:pPr lvl="1"/>
            <a:r>
              <a:rPr lang="en-US" dirty="0"/>
              <a:t>References to common objects</a:t>
            </a:r>
          </a:p>
          <a:p>
            <a:r>
              <a:rPr lang="en-US" dirty="0"/>
              <a:t>Ways for threads to synchronize</a:t>
            </a:r>
          </a:p>
          <a:p>
            <a:pPr lvl="1"/>
            <a:r>
              <a:rPr lang="en-US" dirty="0"/>
              <a:t>For now, just wait for other threads to finish their work</a:t>
            </a:r>
          </a:p>
        </p:txBody>
      </p:sp>
    </p:spTree>
    <p:extLst>
      <p:ext uri="{BB962C8B-B14F-4D97-AF65-F5344CB8AC3E}">
        <p14:creationId xmlns:p14="http://schemas.microsoft.com/office/powerpoint/2010/main" val="402679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8574C-8150-A740-20BA-7FCFD3A8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Running Example</a:t>
            </a:r>
            <a:r>
              <a:rPr lang="en-US" dirty="0"/>
              <a:t>: Summing an Array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D01C00-7483-096B-1AEF-502FC6D2D6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6756" y="1527859"/>
                <a:ext cx="4945472" cy="1901141"/>
              </a:xfrm>
            </p:spPr>
            <p:txBody>
              <a:bodyPr/>
              <a:lstStyle/>
              <a:p>
                <a:r>
                  <a:rPr lang="en-US" b="1" dirty="0"/>
                  <a:t>Goal</a:t>
                </a:r>
                <a:r>
                  <a:rPr lang="en-US" dirty="0"/>
                  <a:t>: Find the sum of an array</a:t>
                </a:r>
              </a:p>
              <a:p>
                <a:r>
                  <a:rPr lang="en-US" b="1" dirty="0"/>
                  <a:t>Idea</a:t>
                </a:r>
                <a:r>
                  <a:rPr lang="en-US" dirty="0"/>
                  <a:t>: Split array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b="0" dirty="0"/>
                  <a:t> pieces, sum those pieces in parallel, and then sum the results.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D01C00-7483-096B-1AEF-502FC6D2D6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756" y="1527859"/>
                <a:ext cx="4945472" cy="1901141"/>
              </a:xfrm>
              <a:blipFill>
                <a:blip r:embed="rId2"/>
                <a:stretch>
                  <a:fillRect l="-2308" t="-5298" b="-13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01F19F3-E5B5-0489-B7B0-84576272686B}"/>
              </a:ext>
            </a:extLst>
          </p:cNvPr>
          <p:cNvSpPr txBox="1"/>
          <p:nvPr/>
        </p:nvSpPr>
        <p:spPr>
          <a:xfrm>
            <a:off x="5463251" y="1431988"/>
            <a:ext cx="654355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Input:</a:t>
            </a:r>
            <a:r>
              <a:rPr lang="en-US" sz="2600" dirty="0"/>
              <a:t> array (</a:t>
            </a:r>
            <a:r>
              <a:rPr lang="en-US" sz="2600" dirty="0" err="1"/>
              <a:t>arr</a:t>
            </a:r>
            <a:r>
              <a:rPr lang="en-US" sz="2600" dirty="0"/>
              <a:t>) of integers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In parallel</a:t>
            </a:r>
            <a:r>
              <a:rPr lang="en-US" sz="2600" dirty="0"/>
              <a:t>: split array into 4 equal pieces, sum up those four pieces.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res[</a:t>
            </a:r>
            <a:r>
              <a:rPr lang="en-US" sz="2600" dirty="0" err="1"/>
              <a:t>i</a:t>
            </a:r>
            <a:r>
              <a:rPr lang="en-US" sz="2600" dirty="0"/>
              <a:t>] = sum </a:t>
            </a:r>
            <a:r>
              <a:rPr lang="en-US" sz="2600" dirty="0" err="1"/>
              <a:t>arr</a:t>
            </a:r>
            <a:r>
              <a:rPr lang="en-US" sz="2600" dirty="0"/>
              <a:t>[</a:t>
            </a:r>
            <a:r>
              <a:rPr lang="en-US" sz="2600" dirty="0" err="1"/>
              <a:t>i</a:t>
            </a:r>
            <a:r>
              <a:rPr lang="en-US" sz="2600" dirty="0"/>
              <a:t>*</a:t>
            </a:r>
            <a:r>
              <a:rPr lang="en-US" sz="2600" dirty="0" err="1"/>
              <a:t>len</a:t>
            </a:r>
            <a:r>
              <a:rPr lang="en-US" sz="2600" dirty="0"/>
              <a:t>/4, (i+1)*</a:t>
            </a:r>
            <a:r>
              <a:rPr lang="en-US" sz="2600" dirty="0" err="1"/>
              <a:t>len</a:t>
            </a:r>
            <a:r>
              <a:rPr lang="en-US" sz="2600" dirty="0"/>
              <a:t>/4]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b="1" dirty="0"/>
              <a:t>Return </a:t>
            </a:r>
            <a:r>
              <a:rPr lang="en-US" sz="2600" dirty="0"/>
              <a:t>res[0] + res[1] + res[2] + res[3]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225954-A7E6-4E01-93B4-1D471865B2DD}"/>
              </a:ext>
            </a:extLst>
          </p:cNvPr>
          <p:cNvSpPr txBox="1">
            <a:spLocks/>
          </p:cNvSpPr>
          <p:nvPr/>
        </p:nvSpPr>
        <p:spPr>
          <a:xfrm>
            <a:off x="1470760" y="3972253"/>
            <a:ext cx="8147802" cy="2349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Needs from Programming language</a:t>
            </a:r>
          </a:p>
          <a:p>
            <a:pPr lvl="1"/>
            <a:r>
              <a:rPr lang="en-US" dirty="0"/>
              <a:t>Way to </a:t>
            </a:r>
            <a:r>
              <a:rPr lang="en-US" b="1" dirty="0"/>
              <a:t>create threads</a:t>
            </a:r>
            <a:r>
              <a:rPr lang="en-US" dirty="0"/>
              <a:t>, and run them in parallel</a:t>
            </a:r>
          </a:p>
          <a:p>
            <a:pPr lvl="1"/>
            <a:r>
              <a:rPr lang="en-US" dirty="0"/>
              <a:t>Way to access shared memory (refs to common objects)</a:t>
            </a:r>
          </a:p>
          <a:p>
            <a:pPr lvl="1"/>
            <a:r>
              <a:rPr lang="en-US" dirty="0"/>
              <a:t>Way to </a:t>
            </a:r>
            <a:r>
              <a:rPr lang="en-US" b="1" dirty="0"/>
              <a:t>synchronize</a:t>
            </a:r>
            <a:r>
              <a:rPr lang="en-US" dirty="0"/>
              <a:t> threads (</a:t>
            </a:r>
            <a:r>
              <a:rPr lang="en-US" b="1" dirty="0"/>
              <a:t>wait</a:t>
            </a:r>
            <a:r>
              <a:rPr lang="en-US" dirty="0"/>
              <a:t> until finished)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Cannot sum res[0] + … + res[3] until each thread has finished!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3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B2C03-50FC-4DBE-E94D-D493DECE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Accomplishing this in Java (</a:t>
            </a:r>
            <a:r>
              <a:rPr lang="en-US" b="1" dirty="0" err="1"/>
              <a:t>Java.lang.Thread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8D8C5-9609-25FC-76B9-AE38DCDC3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80" y="2022394"/>
            <a:ext cx="10835640" cy="30125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class C</a:t>
            </a:r>
            <a:r>
              <a:rPr lang="en-US" b="1" dirty="0"/>
              <a:t> </a:t>
            </a:r>
            <a:r>
              <a:rPr lang="en-US" dirty="0"/>
              <a:t>extending</a:t>
            </a:r>
            <a:r>
              <a:rPr lang="en-US" b="1" dirty="0"/>
              <a:t> </a:t>
            </a:r>
            <a:r>
              <a:rPr lang="en-US" b="1" dirty="0" err="1"/>
              <a:t>java.lang.Thread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 must have a </a:t>
            </a:r>
            <a:r>
              <a:rPr lang="en-US" b="1" dirty="0"/>
              <a:t>run</a:t>
            </a:r>
            <a:r>
              <a:rPr lang="en-US" dirty="0"/>
              <a:t> method (acts as </a:t>
            </a:r>
            <a:r>
              <a:rPr lang="en-US" b="1" dirty="0"/>
              <a:t>main</a:t>
            </a:r>
            <a:r>
              <a:rPr 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Call C’s </a:t>
            </a:r>
            <a:r>
              <a:rPr lang="en-US" b="1" dirty="0"/>
              <a:t>start</a:t>
            </a:r>
            <a:r>
              <a:rPr lang="en-US" dirty="0"/>
              <a:t> method to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create a new thread (i.e. parallel task, not Thread object in java)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execute </a:t>
            </a:r>
            <a:r>
              <a:rPr lang="en-US" b="1" dirty="0"/>
              <a:t>run </a:t>
            </a:r>
            <a:r>
              <a:rPr lang="en-US" dirty="0"/>
              <a:t>in that separate, parallel thread </a:t>
            </a:r>
          </a:p>
          <a:p>
            <a:r>
              <a:rPr lang="en-US" dirty="0">
                <a:solidFill>
                  <a:srgbClr val="FF0000"/>
                </a:solidFill>
              </a:rPr>
              <a:t>Calling “</a:t>
            </a:r>
            <a:r>
              <a:rPr lang="en-US" b="1" dirty="0">
                <a:solidFill>
                  <a:srgbClr val="FF0000"/>
                </a:solidFill>
              </a:rPr>
              <a:t>run</a:t>
            </a:r>
            <a:r>
              <a:rPr lang="en-US" dirty="0">
                <a:solidFill>
                  <a:srgbClr val="FF0000"/>
                </a:solidFill>
              </a:rPr>
              <a:t>” directly causes the program to execute “</a:t>
            </a:r>
            <a:r>
              <a:rPr lang="en-US" b="1" dirty="0">
                <a:solidFill>
                  <a:srgbClr val="FF0000"/>
                </a:solidFill>
              </a:rPr>
              <a:t>run</a:t>
            </a:r>
            <a:r>
              <a:rPr lang="en-US" dirty="0">
                <a:solidFill>
                  <a:srgbClr val="FF0000"/>
                </a:solidFill>
              </a:rPr>
              <a:t>” sequentially</a:t>
            </a:r>
          </a:p>
        </p:txBody>
      </p:sp>
    </p:spTree>
    <p:extLst>
      <p:ext uri="{BB962C8B-B14F-4D97-AF65-F5344CB8AC3E}">
        <p14:creationId xmlns:p14="http://schemas.microsoft.com/office/powerpoint/2010/main" val="60292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B4494-6F18-778B-5186-4EA5BB1E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Summing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6213E-1803-B73C-5155-E85FD1243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Find the sum of an array</a:t>
            </a:r>
          </a:p>
          <a:p>
            <a:r>
              <a:rPr lang="en-US" dirty="0"/>
              <a:t>Idea: 4 threads each find the sum of one quarter of the array</a:t>
            </a:r>
          </a:p>
          <a:p>
            <a:r>
              <a:rPr lang="en-US" dirty="0"/>
              <a:t>Process:</a:t>
            </a:r>
          </a:p>
          <a:p>
            <a:pPr lvl="1"/>
            <a:r>
              <a:rPr lang="en-US" dirty="0"/>
              <a:t>Create 4 thread objects, each given a portion of the work </a:t>
            </a:r>
          </a:p>
          <a:p>
            <a:pPr lvl="1"/>
            <a:r>
              <a:rPr lang="en-US" dirty="0"/>
              <a:t>Call start() on each thread object to run it in parallel </a:t>
            </a:r>
          </a:p>
          <a:p>
            <a:pPr lvl="1"/>
            <a:r>
              <a:rPr lang="en-US" dirty="0"/>
              <a:t>Wait for threads to finish using join() </a:t>
            </a:r>
          </a:p>
          <a:p>
            <a:pPr lvl="1"/>
            <a:r>
              <a:rPr lang="en-US" dirty="0"/>
              <a:t>Add together their 4 answers for the final result</a:t>
            </a:r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C8106-60EC-8ED9-1534-FDC5F4ACF91F}"/>
              </a:ext>
            </a:extLst>
          </p:cNvPr>
          <p:cNvGrpSpPr/>
          <p:nvPr/>
        </p:nvGrpSpPr>
        <p:grpSpPr>
          <a:xfrm>
            <a:off x="1483360" y="5103971"/>
            <a:ext cx="2255520" cy="375920"/>
            <a:chOff x="7132320" y="2763520"/>
            <a:chExt cx="2255520" cy="3759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B113B1C-B78F-1455-DF64-22ACD76D79FF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E2F0E4C-CC21-FC20-B71E-4CACFF747123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5EB6CD3-849E-23C2-4052-45AAC549807B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852AD4C-4F43-187A-1DB9-01A5008CA921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44A00A4-DE89-DDA8-10C4-4005239776EF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4516F6E-C9CF-D508-B647-C77FB76F7B1E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3A80C9C-2957-DCB3-983E-81D4D3BBD4CD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BDF710A-D23B-EA0A-9633-F731B1849E7B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481C31-B095-B435-8E23-2C76B8A8C5DC}"/>
              </a:ext>
            </a:extLst>
          </p:cNvPr>
          <p:cNvGrpSpPr/>
          <p:nvPr/>
        </p:nvGrpSpPr>
        <p:grpSpPr>
          <a:xfrm>
            <a:off x="3738880" y="5103971"/>
            <a:ext cx="2255520" cy="375920"/>
            <a:chOff x="7132320" y="2763520"/>
            <a:chExt cx="2255520" cy="37592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AD945C6-24BB-974E-5D0E-4D3F5DFC81E5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BE9DFEF-651A-0CC7-BC45-82E40D13A1F0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60018A2-2DB3-C92E-6B79-DAFE5996F5C8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EA9E0A-C873-EA6C-DBA5-0DDC61BB087A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B1CDE7D-10B7-CE7F-2EEA-C79E6DB00EFF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7655BED-194D-0E16-8700-3191234A1326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6E8AFB8-FCF7-F0E4-F006-F03F0E9D81D8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E97A4CA-3504-587D-ECF1-95A6661BD3A2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9AFF23F-0C89-2E56-C969-AAB72D63622E}"/>
              </a:ext>
            </a:extLst>
          </p:cNvPr>
          <p:cNvGrpSpPr/>
          <p:nvPr/>
        </p:nvGrpSpPr>
        <p:grpSpPr>
          <a:xfrm>
            <a:off x="5994400" y="5103971"/>
            <a:ext cx="2255520" cy="375920"/>
            <a:chOff x="7132320" y="2763520"/>
            <a:chExt cx="2255520" cy="37592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D6F710C-5FA2-8AB7-EC53-F0CE53357777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5509ECC5-D634-C376-3AD8-3C1676DF0F77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AE5D707-B334-45C8-6C3C-E24DBFF17AAB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C1AE8B-102B-3302-B199-5AD255953938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EE07EF4-991A-A4F3-6FB7-E46521AF1F52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75B5043-3E4A-D032-C376-548046202AA5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75DBE8E-FE38-88EE-9FA6-C3B2085A6AB9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AD45512-1DB6-D978-1B7B-B704FFDFC8FC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DF105F7-A55F-CDE5-5775-2F9D166368DE}"/>
              </a:ext>
            </a:extLst>
          </p:cNvPr>
          <p:cNvGrpSpPr/>
          <p:nvPr/>
        </p:nvGrpSpPr>
        <p:grpSpPr>
          <a:xfrm>
            <a:off x="8249920" y="5103971"/>
            <a:ext cx="2255520" cy="375920"/>
            <a:chOff x="7132320" y="2763520"/>
            <a:chExt cx="2255520" cy="37592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D22207A-A91C-FCAC-8AE2-DF89D20B5CDB}"/>
                </a:ext>
              </a:extLst>
            </p:cNvPr>
            <p:cNvGrpSpPr/>
            <p:nvPr/>
          </p:nvGrpSpPr>
          <p:grpSpPr>
            <a:xfrm>
              <a:off x="7132320" y="2763520"/>
              <a:ext cx="1127760" cy="375920"/>
              <a:chOff x="6847840" y="2865120"/>
              <a:chExt cx="1127760" cy="37592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CF7D01C-D85D-F0C2-C54A-51C5CFB86A02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100F0D4-9406-79AB-9E90-D6D7193AD6D3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D6296DBE-A2BC-C9E5-E536-E4AAFBCD761F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27C7DDBD-18C2-B781-06A9-48D3486D8D32}"/>
                </a:ext>
              </a:extLst>
            </p:cNvPr>
            <p:cNvGrpSpPr/>
            <p:nvPr/>
          </p:nvGrpSpPr>
          <p:grpSpPr>
            <a:xfrm>
              <a:off x="8260080" y="2763520"/>
              <a:ext cx="1127760" cy="375920"/>
              <a:chOff x="6847840" y="2865120"/>
              <a:chExt cx="1127760" cy="375920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55978F4-3055-706E-9494-A88B795DACE1}"/>
                  </a:ext>
                </a:extLst>
              </p:cNvPr>
              <p:cNvSpPr/>
              <p:nvPr/>
            </p:nvSpPr>
            <p:spPr>
              <a:xfrm>
                <a:off x="684784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F25A0080-AB81-1F30-64D7-3381470734E9}"/>
                  </a:ext>
                </a:extLst>
              </p:cNvPr>
              <p:cNvSpPr/>
              <p:nvPr/>
            </p:nvSpPr>
            <p:spPr>
              <a:xfrm>
                <a:off x="722376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F653B5F-288D-B205-CADA-BD438B47F2B7}"/>
                  </a:ext>
                </a:extLst>
              </p:cNvPr>
              <p:cNvSpPr/>
              <p:nvPr/>
            </p:nvSpPr>
            <p:spPr>
              <a:xfrm>
                <a:off x="7599680" y="2865120"/>
                <a:ext cx="375920" cy="37592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0" name="Right Brace 39">
            <a:extLst>
              <a:ext uri="{FF2B5EF4-FFF2-40B4-BE49-F238E27FC236}">
                <a16:creationId xmlns:a16="http://schemas.microsoft.com/office/drawing/2014/main" id="{4E281BDF-ABC3-4C48-4BD1-C796BE5CCF31}"/>
              </a:ext>
            </a:extLst>
          </p:cNvPr>
          <p:cNvSpPr/>
          <p:nvPr/>
        </p:nvSpPr>
        <p:spPr>
          <a:xfrm rot="5400000">
            <a:off x="2423160" y="4540091"/>
            <a:ext cx="375920" cy="225552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Brace 40">
            <a:extLst>
              <a:ext uri="{FF2B5EF4-FFF2-40B4-BE49-F238E27FC236}">
                <a16:creationId xmlns:a16="http://schemas.microsoft.com/office/drawing/2014/main" id="{E4326B59-34F8-D876-B229-714E5C0069B6}"/>
              </a:ext>
            </a:extLst>
          </p:cNvPr>
          <p:cNvSpPr/>
          <p:nvPr/>
        </p:nvSpPr>
        <p:spPr>
          <a:xfrm rot="5400000">
            <a:off x="4678680" y="4548505"/>
            <a:ext cx="375920" cy="225552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Brace 41">
            <a:extLst>
              <a:ext uri="{FF2B5EF4-FFF2-40B4-BE49-F238E27FC236}">
                <a16:creationId xmlns:a16="http://schemas.microsoft.com/office/drawing/2014/main" id="{DCCFCD9E-5BEE-65F8-E44A-C3FD282361C2}"/>
              </a:ext>
            </a:extLst>
          </p:cNvPr>
          <p:cNvSpPr/>
          <p:nvPr/>
        </p:nvSpPr>
        <p:spPr>
          <a:xfrm rot="5400000">
            <a:off x="6934200" y="4548505"/>
            <a:ext cx="375920" cy="225552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95611597-3CD2-9951-443C-28FA04960ACE}"/>
              </a:ext>
            </a:extLst>
          </p:cNvPr>
          <p:cNvSpPr/>
          <p:nvPr/>
        </p:nvSpPr>
        <p:spPr>
          <a:xfrm rot="5400000">
            <a:off x="9189720" y="4548505"/>
            <a:ext cx="375920" cy="225552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E3CE9FC-F7B1-EB7A-94CD-F31CC273C084}"/>
              </a:ext>
            </a:extLst>
          </p:cNvPr>
          <p:cNvCxnSpPr>
            <a:cxnSpLocks/>
            <a:stCxn id="67" idx="2"/>
            <a:endCxn id="57" idx="0"/>
          </p:cNvCxnSpPr>
          <p:nvPr/>
        </p:nvCxnSpPr>
        <p:spPr>
          <a:xfrm>
            <a:off x="2611120" y="6184503"/>
            <a:ext cx="3383280" cy="3546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645FA6F-76F3-8BDF-D734-EC75FD2CEDEC}"/>
              </a:ext>
            </a:extLst>
          </p:cNvPr>
          <p:cNvCxnSpPr>
            <a:cxnSpLocks/>
            <a:stCxn id="70" idx="2"/>
            <a:endCxn id="57" idx="0"/>
          </p:cNvCxnSpPr>
          <p:nvPr/>
        </p:nvCxnSpPr>
        <p:spPr>
          <a:xfrm>
            <a:off x="4849858" y="6165255"/>
            <a:ext cx="1144542" cy="3738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F8A0344A-8A37-0B45-7C7C-B5438994AB3C}"/>
              </a:ext>
            </a:extLst>
          </p:cNvPr>
          <p:cNvCxnSpPr>
            <a:cxnSpLocks/>
            <a:stCxn id="73" idx="2"/>
            <a:endCxn id="57" idx="0"/>
          </p:cNvCxnSpPr>
          <p:nvPr/>
        </p:nvCxnSpPr>
        <p:spPr>
          <a:xfrm flipH="1">
            <a:off x="5994400" y="6165255"/>
            <a:ext cx="1133451" cy="3738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63CF0965-6CC1-AC0D-A2A2-C50F7D6251C6}"/>
              </a:ext>
            </a:extLst>
          </p:cNvPr>
          <p:cNvCxnSpPr>
            <a:cxnSpLocks/>
            <a:stCxn id="76" idx="2"/>
            <a:endCxn id="57" idx="0"/>
          </p:cNvCxnSpPr>
          <p:nvPr/>
        </p:nvCxnSpPr>
        <p:spPr>
          <a:xfrm flipH="1">
            <a:off x="5994400" y="6165255"/>
            <a:ext cx="3383280" cy="3738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983F94A2-8F7D-06CB-FBBD-02DBCF84E982}"/>
              </a:ext>
            </a:extLst>
          </p:cNvPr>
          <p:cNvSpPr txBox="1"/>
          <p:nvPr/>
        </p:nvSpPr>
        <p:spPr>
          <a:xfrm>
            <a:off x="5844359" y="653915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4D70DCD-6EA0-151A-FFA2-55FDC41C3DD7}"/>
              </a:ext>
            </a:extLst>
          </p:cNvPr>
          <p:cNvSpPr txBox="1"/>
          <p:nvPr/>
        </p:nvSpPr>
        <p:spPr>
          <a:xfrm>
            <a:off x="2461079" y="58151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FDB3208-38D8-0AF6-14C7-23043C783C05}"/>
              </a:ext>
            </a:extLst>
          </p:cNvPr>
          <p:cNvSpPr txBox="1"/>
          <p:nvPr/>
        </p:nvSpPr>
        <p:spPr>
          <a:xfrm>
            <a:off x="4699817" y="57959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5A1CFD4-DDC7-FCEC-1678-8320366443CC}"/>
              </a:ext>
            </a:extLst>
          </p:cNvPr>
          <p:cNvSpPr txBox="1"/>
          <p:nvPr/>
        </p:nvSpPr>
        <p:spPr>
          <a:xfrm>
            <a:off x="6977810" y="57959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2674674-D3FC-70F8-EE87-7E6B3211765B}"/>
              </a:ext>
            </a:extLst>
          </p:cNvPr>
          <p:cNvSpPr txBox="1"/>
          <p:nvPr/>
        </p:nvSpPr>
        <p:spPr>
          <a:xfrm>
            <a:off x="9227639" y="57959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71784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35832</TotalTime>
  <Words>3658</Words>
  <Application>Microsoft Macintosh PowerPoint</Application>
  <PresentationFormat>Widescreen</PresentationFormat>
  <Paragraphs>435</Paragraphs>
  <Slides>37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Consolas</vt:lpstr>
      <vt:lpstr>Arial</vt:lpstr>
      <vt:lpstr>Cambria Math</vt:lpstr>
      <vt:lpstr>Calibri</vt:lpstr>
      <vt:lpstr>Calibri Light</vt:lpstr>
      <vt:lpstr>Office Theme</vt:lpstr>
      <vt:lpstr>CSE 332 Winter 2026 Lecture 17: ForkJoin</vt:lpstr>
      <vt:lpstr>Parallelism Vs. Concurrency (with Potatoes)</vt:lpstr>
      <vt:lpstr>New Story of Code Execution</vt:lpstr>
      <vt:lpstr>Old Story</vt:lpstr>
      <vt:lpstr>New Story</vt:lpstr>
      <vt:lpstr>Needs from Our Programming Language</vt:lpstr>
      <vt:lpstr>Running Example: Summing an Array</vt:lpstr>
      <vt:lpstr>Accomplishing this in Java (Java.lang.Thread)</vt:lpstr>
      <vt:lpstr>Back to Summing an Array</vt:lpstr>
      <vt:lpstr>First Attempt (part 1, Defining Thread Object)</vt:lpstr>
      <vt:lpstr>First Attempt (part 2, Creating Thread Objects)</vt:lpstr>
      <vt:lpstr>First Attempt (part 3, Running Thread Objects)</vt:lpstr>
      <vt:lpstr>First Attempt (part 4, Synchronizing)</vt:lpstr>
      <vt:lpstr>Join</vt:lpstr>
      <vt:lpstr>Recap so far</vt:lpstr>
      <vt:lpstr>More Threads?</vt:lpstr>
      <vt:lpstr>Adding More Parallelism!</vt:lpstr>
      <vt:lpstr>Flaws With this Attempt</vt:lpstr>
      <vt:lpstr>One Potential Solution: More Threads!</vt:lpstr>
      <vt:lpstr>A Better Solution: Divide and Conquer!</vt:lpstr>
      <vt:lpstr>Merge Sort</vt:lpstr>
      <vt:lpstr>Parallel Sum</vt:lpstr>
      <vt:lpstr>Parallel Divide and Conquer Pseudocode</vt:lpstr>
      <vt:lpstr>Divide and Conquer with Java Threads</vt:lpstr>
      <vt:lpstr>Small optimization</vt:lpstr>
      <vt:lpstr>Divide and Conquer with Threads (optimized)</vt:lpstr>
      <vt:lpstr>ForkJoin Framework</vt:lpstr>
      <vt:lpstr>Divide and Conquer with ForkJoin</vt:lpstr>
      <vt:lpstr>Divide and Conquer with ForkJoin (continued)</vt:lpstr>
      <vt:lpstr>Find Max with ForkJoin</vt:lpstr>
      <vt:lpstr>Other Problems that can be solved similarly</vt:lpstr>
      <vt:lpstr>Reductions/Folds</vt:lpstr>
      <vt:lpstr>Map</vt:lpstr>
      <vt:lpstr>Map with ForkJoin</vt:lpstr>
      <vt:lpstr>Map with ForkJoin (continued)</vt:lpstr>
      <vt:lpstr>Maps and Reductions</vt:lpstr>
      <vt:lpstr>Section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8: Dictionaries, BSTs</dc:title>
  <dc:creator>Nathan Brunelle</dc:creator>
  <cp:lastModifiedBy>Michael Whitmeyer</cp:lastModifiedBy>
  <cp:revision>281</cp:revision>
  <dcterms:created xsi:type="dcterms:W3CDTF">2023-10-13T16:06:42Z</dcterms:created>
  <dcterms:modified xsi:type="dcterms:W3CDTF">2026-02-18T19:10:31Z</dcterms:modified>
</cp:coreProperties>
</file>