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7" r:id="rId2"/>
    <p:sldId id="799" r:id="rId3"/>
    <p:sldId id="853" r:id="rId4"/>
    <p:sldId id="854" r:id="rId5"/>
    <p:sldId id="893" r:id="rId6"/>
    <p:sldId id="894" r:id="rId7"/>
    <p:sldId id="840" r:id="rId8"/>
    <p:sldId id="843" r:id="rId9"/>
    <p:sldId id="895" r:id="rId10"/>
    <p:sldId id="844" r:id="rId11"/>
    <p:sldId id="872" r:id="rId12"/>
    <p:sldId id="858" r:id="rId13"/>
    <p:sldId id="896" r:id="rId14"/>
    <p:sldId id="611" r:id="rId15"/>
    <p:sldId id="859" r:id="rId16"/>
    <p:sldId id="902" r:id="rId17"/>
    <p:sldId id="614" r:id="rId18"/>
    <p:sldId id="861" r:id="rId19"/>
    <p:sldId id="862" r:id="rId20"/>
    <p:sldId id="863" r:id="rId21"/>
    <p:sldId id="865" r:id="rId22"/>
    <p:sldId id="898" r:id="rId23"/>
    <p:sldId id="899" r:id="rId24"/>
    <p:sldId id="900" r:id="rId25"/>
    <p:sldId id="866" r:id="rId26"/>
    <p:sldId id="867" r:id="rId27"/>
    <p:sldId id="860" r:id="rId28"/>
    <p:sldId id="868" r:id="rId29"/>
    <p:sldId id="869" r:id="rId30"/>
    <p:sldId id="870" r:id="rId31"/>
    <p:sldId id="871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7C80"/>
    <a:srgbClr val="CC99FF"/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A25B-064F-4940-8CEE-34D7920B25F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96D1-356A-4D34-AE7A-0DFABF1C9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20.png"/><Relationship Id="rId4" Type="http://schemas.openxmlformats.org/officeDocument/2006/relationships/image" Target="../media/image43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1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6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8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16: Graphs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A8A14-3CBF-B60B-19E3-50826B767932}"/>
              </a:ext>
            </a:extLst>
          </p:cNvPr>
          <p:cNvSpPr/>
          <p:nvPr/>
        </p:nvSpPr>
        <p:spPr>
          <a:xfrm>
            <a:off x="396240" y="3083319"/>
            <a:ext cx="5939716" cy="1245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374980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E17-3E9F-B9AE-7A20-33EABD7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3A9-45D7-FF17-BBD2-A14D04F5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of DFS:</a:t>
            </a:r>
          </a:p>
          <a:p>
            <a:pPr lvl="1"/>
            <a:r>
              <a:rPr lang="en-US" dirty="0"/>
              <a:t>“Visit everything reachable from the current node before going back”</a:t>
            </a:r>
          </a:p>
          <a:p>
            <a:r>
              <a:rPr lang="en-US" dirty="0"/>
              <a:t>Back Edge:</a:t>
            </a:r>
          </a:p>
          <a:p>
            <a:pPr lvl="1"/>
            <a:r>
              <a:rPr lang="en-US" dirty="0"/>
              <a:t>The current node’s neighbor is an “in progress” node</a:t>
            </a:r>
          </a:p>
          <a:p>
            <a:pPr lvl="1"/>
            <a:r>
              <a:rPr lang="en-US" dirty="0"/>
              <a:t>Since that other node is “in progress”, the current node is reachable from it</a:t>
            </a:r>
          </a:p>
          <a:p>
            <a:pPr lvl="1"/>
            <a:r>
              <a:rPr lang="en-US" dirty="0"/>
              <a:t>The back edge is a path to that other node</a:t>
            </a:r>
          </a:p>
          <a:p>
            <a:pPr lvl="1"/>
            <a:r>
              <a:rPr lang="en-US" b="1" dirty="0"/>
              <a:t>Cycle!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CC4DB-F032-4A81-897E-295E7BE1228A}"/>
              </a:ext>
            </a:extLst>
          </p:cNvPr>
          <p:cNvGrpSpPr/>
          <p:nvPr/>
        </p:nvGrpSpPr>
        <p:grpSpPr>
          <a:xfrm>
            <a:off x="7371080" y="4232548"/>
            <a:ext cx="4385159" cy="2420607"/>
            <a:chOff x="6934200" y="4047495"/>
            <a:chExt cx="4385159" cy="2420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5497C-CF95-1114-2C14-12B127FE61D0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3D7E5C-709B-24DE-E459-C9E48E51A49E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BFAE05B-7497-744C-A5DF-44FF38A1B758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9592929-9D37-C268-4973-01502CCD95DE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38FA5CC-5DA7-01F1-2FEA-47026A9CE0CD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2D95AEC-5385-F86B-5C0C-1A605EBFA106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A9A9856-2110-929C-2296-629DD2719CB1}"/>
                    </a:ext>
                  </a:extLst>
                </p:cNvPr>
                <p:cNvCxnSpPr>
                  <a:stCxn id="26" idx="2"/>
                  <a:endCxn id="23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4D2DCE-0948-D368-8B07-0373D6B6DB9E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3975036-CC03-E7BB-AF20-2A9B20DCB113}"/>
                    </a:ext>
                  </a:extLst>
                </p:cNvPr>
                <p:cNvCxnSpPr>
                  <a:cxnSpLocks/>
                  <a:stCxn id="22" idx="5"/>
                  <a:endCxn id="2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4A3F958-BEA5-B6DC-2BEA-0F03C1464AB6}"/>
                    </a:ext>
                  </a:extLst>
                </p:cNvPr>
                <p:cNvCxnSpPr>
                  <a:cxnSpLocks/>
                  <a:stCxn id="29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534E752-806D-9EC0-9920-26490F7D20AC}"/>
                    </a:ext>
                  </a:extLst>
                </p:cNvPr>
                <p:cNvCxnSpPr>
                  <a:stCxn id="29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3B54E8-F1AA-8138-92DD-A90F692F291A}"/>
                    </a:ext>
                  </a:extLst>
                </p:cNvPr>
                <p:cNvCxnSpPr>
                  <a:stCxn id="28" idx="1"/>
                  <a:endCxn id="2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3FE647C-B33C-6D0A-EF08-464FB5072C0E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4E8BCCA-3BA1-3DA5-95F5-49AE6F38918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1DFB8EE-BA6D-03DB-6325-067BA39330C6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358D523-10D3-DC0A-A3AC-680CD3B6CBA1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2709509-5AFA-9027-8CE6-DDF1E65BECC7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891A546-AD77-7B39-D8ED-3CEF182E85ED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17795D5-B07D-6BBC-0FD6-93D219AC2221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1E2E627-E987-0637-939F-9D67131CED36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AAC9EDC-C798-1CF1-AB22-2F75208F18C1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9A32FFF-2117-14FC-368E-3578D1750C0B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CC32412-8B24-36D1-2463-8B1FD1F235E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169FFD-3958-E793-7DF4-EC555FBD836B}"/>
                  </a:ext>
                </a:extLst>
              </p:cNvPr>
              <p:cNvCxnSpPr>
                <a:cxnSpLocks/>
                <a:stCxn id="26" idx="3"/>
                <a:endCxn id="23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ED39C8-9FE1-0516-963A-24BEA5C6DC50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1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217603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8C3F-4B9D-C618-991C-2A9D4BC49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FB2E-DA37-6BBE-3E9C-0C48E37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 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98D4-2365-F9E2-4878-F7568237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0A24A-53B6-BE08-C03A-58D7F5E5BFE9}"/>
              </a:ext>
            </a:extLst>
          </p:cNvPr>
          <p:cNvSpPr txBox="1"/>
          <p:nvPr/>
        </p:nvSpPr>
        <p:spPr>
          <a:xfrm>
            <a:off x="73330" y="3873029"/>
            <a:ext cx="4552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Starting from the current node: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for each non-done neighbor: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if the neighbor is visited: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we found a cycle!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else: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mark the neighbor as visited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do a DFS from the neighbor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mark the current node as done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E1CDB6-9AD2-5C23-41FE-6AFA369B0160}"/>
              </a:ext>
            </a:extLst>
          </p:cNvPr>
          <p:cNvGraphicFramePr>
            <a:graphicFrameLocks noGrp="1"/>
          </p:cNvGraphicFramePr>
          <p:nvPr/>
        </p:nvGraphicFramePr>
        <p:xfrm>
          <a:off x="6492240" y="1399839"/>
          <a:ext cx="52253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29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991884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  <a:gridCol w="2390699">
                  <a:extLst>
                    <a:ext uri="{9D8B030D-6E8A-4147-A177-3AD203B41FA5}">
                      <a16:colId xmlns:a16="http://schemas.microsoft.com/office/drawing/2014/main" val="250318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C301D81-9C2C-04F9-DD6E-E893BB75F3F4}"/>
              </a:ext>
            </a:extLst>
          </p:cNvPr>
          <p:cNvGrpSpPr/>
          <p:nvPr/>
        </p:nvGrpSpPr>
        <p:grpSpPr>
          <a:xfrm>
            <a:off x="5742926" y="5474915"/>
            <a:ext cx="6036209" cy="658829"/>
            <a:chOff x="5742926" y="5607923"/>
            <a:chExt cx="6036209" cy="658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A16A2-0CD3-8A9F-F1BC-894F3EA7D7E9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7D29E0-54AD-227B-D827-A36AFEF2D743}"/>
                </a:ext>
              </a:extLst>
            </p:cNvPr>
            <p:cNvSpPr txBox="1"/>
            <p:nvPr/>
          </p:nvSpPr>
          <p:spPr>
            <a:xfrm>
              <a:off x="5742926" y="5607923"/>
              <a:ext cx="73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(Call)</a:t>
              </a:r>
            </a:p>
            <a:p>
              <a:r>
                <a:rPr lang="en-US" dirty="0"/>
                <a:t>Stack: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110CD-4802-ACCC-CC22-A3803B7FD9BA}"/>
              </a:ext>
            </a:extLst>
          </p:cNvPr>
          <p:cNvGrpSpPr/>
          <p:nvPr/>
        </p:nvGrpSpPr>
        <p:grpSpPr>
          <a:xfrm>
            <a:off x="336666" y="1399839"/>
            <a:ext cx="4385159" cy="2420607"/>
            <a:chOff x="6934200" y="4047495"/>
            <a:chExt cx="4385159" cy="24206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513DBA-D573-ECF7-AF85-B480795D7D4C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48DC151-B6A2-7217-85A3-B194F6DBD4FB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FABAA4C-E9AA-BBC4-EE1C-E5F598D0FAAC}"/>
                    </a:ext>
                  </a:extLst>
                </p:cNvPr>
                <p:cNvCxnSpPr>
                  <a:stCxn id="26" idx="7"/>
                  <a:endCxn id="27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47DED7C-37A2-4185-0085-C799CEB7E887}"/>
                    </a:ext>
                  </a:extLst>
                </p:cNvPr>
                <p:cNvCxnSpPr>
                  <a:stCxn id="27" idx="6"/>
                  <a:endCxn id="30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4406FE0-7880-018C-F059-2F319F0E7202}"/>
                    </a:ext>
                  </a:extLst>
                </p:cNvPr>
                <p:cNvCxnSpPr>
                  <a:stCxn id="26" idx="4"/>
                  <a:endCxn id="28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9DF2E77-C2A9-185C-544C-1D82413EA2C8}"/>
                    </a:ext>
                  </a:extLst>
                </p:cNvPr>
                <p:cNvCxnSpPr>
                  <a:stCxn id="29" idx="3"/>
                  <a:endCxn id="28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A679EB0-00E6-D92F-524C-8C9612C31749}"/>
                    </a:ext>
                  </a:extLst>
                </p:cNvPr>
                <p:cNvCxnSpPr>
                  <a:stCxn id="43" idx="2"/>
                  <a:endCxn id="28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A883C6F-1A4A-0DBA-17F7-243880D2566E}"/>
                    </a:ext>
                  </a:extLst>
                </p:cNvPr>
                <p:cNvCxnSpPr>
                  <a:stCxn id="29" idx="5"/>
                  <a:endCxn id="4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3A30ECC-BDFA-2F09-C1F1-162FF19105D1}"/>
                    </a:ext>
                  </a:extLst>
                </p:cNvPr>
                <p:cNvCxnSpPr>
                  <a:cxnSpLocks/>
                  <a:stCxn id="27" idx="5"/>
                  <a:endCxn id="4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AE315C5-3930-18E5-9BAB-6022ABB33C39}"/>
                    </a:ext>
                  </a:extLst>
                </p:cNvPr>
                <p:cNvCxnSpPr>
                  <a:cxnSpLocks/>
                  <a:stCxn id="49" idx="4"/>
                  <a:endCxn id="4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38391A9-D44C-0282-C0B7-525D7952CE54}"/>
                    </a:ext>
                  </a:extLst>
                </p:cNvPr>
                <p:cNvCxnSpPr>
                  <a:stCxn id="49" idx="2"/>
                  <a:endCxn id="30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A2F1494-B8AD-6CAC-81D7-9102EDA4A3EE}"/>
                    </a:ext>
                  </a:extLst>
                </p:cNvPr>
                <p:cNvCxnSpPr>
                  <a:stCxn id="48" idx="1"/>
                  <a:endCxn id="4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C301D3B-EE9A-2685-F45E-8C4067240F32}"/>
                    </a:ext>
                  </a:extLst>
                </p:cNvPr>
                <p:cNvCxnSpPr>
                  <a:stCxn id="48" idx="3"/>
                  <a:endCxn id="4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FD3D2C-DA91-1B27-4C0E-B92F73E6049A}"/>
                    </a:ext>
                  </a:extLst>
                </p:cNvPr>
                <p:cNvCxnSpPr>
                  <a:stCxn id="27" idx="4"/>
                  <a:endCxn id="28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F87792A-6963-8E7F-9191-315F58BC1D3B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B01CE90-E3B9-6F24-AF62-13D41D6CDEFF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A831B14-9CD1-9A57-721F-B5AFDC15218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1D99591-25BC-8AC7-69A6-0A5B5F0A81B5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33FD9BA-5729-E1E2-E3D7-50C15B23D6F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6C9327-8D05-8D09-3618-C4D2646A9CE8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44474E1-71F6-462B-0F4D-A5C3A5D1733B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18B2CEE-B7DA-ED4D-C37F-6FFA219844F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CC9C376-9A49-233A-F78E-515398A73AF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1AC76B-3813-40CA-1628-0611863B842D}"/>
                  </a:ext>
                </a:extLst>
              </p:cNvPr>
              <p:cNvCxnSpPr>
                <a:cxnSpLocks/>
                <a:stCxn id="43" idx="3"/>
                <a:endCxn id="28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3EB4C0-147D-458E-07EA-A6A47DB3DE84}"/>
                </a:ext>
              </a:extLst>
            </p:cNvPr>
            <p:cNvCxnSpPr>
              <a:cxnSpLocks/>
              <a:stCxn id="43" idx="6"/>
              <a:endCxn id="4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75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quickest way to get from UVA to each of these other places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 find the least-weight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(call this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(assumption: all edge weights are positive)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blipFill>
                <a:blip r:embed="rId2"/>
                <a:stretch>
                  <a:fillRect l="-1140" t="-219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BCC9019-DF73-D79E-6D28-0E1B9B39BB8C}"/>
              </a:ext>
            </a:extLst>
          </p:cNvPr>
          <p:cNvGrpSpPr/>
          <p:nvPr/>
        </p:nvGrpSpPr>
        <p:grpSpPr>
          <a:xfrm>
            <a:off x="3383668" y="1460060"/>
            <a:ext cx="5424664" cy="2953091"/>
            <a:chOff x="2004930" y="1521214"/>
            <a:chExt cx="7331334" cy="3991049"/>
          </a:xfrm>
        </p:grpSpPr>
        <p:pic>
          <p:nvPicPr>
            <p:cNvPr id="6" name="Picture 2" descr="Image result for UCLA">
              <a:extLst>
                <a:ext uri="{FF2B5EF4-FFF2-40B4-BE49-F238E27FC236}">
                  <a16:creationId xmlns:a16="http://schemas.microsoft.com/office/drawing/2014/main" id="{CAF21C7F-7318-8A70-1A1D-C92360336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114801"/>
              <a:ext cx="866775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SRI International">
              <a:extLst>
                <a:ext uri="{FF2B5EF4-FFF2-40B4-BE49-F238E27FC236}">
                  <a16:creationId xmlns:a16="http://schemas.microsoft.com/office/drawing/2014/main" id="{9A620BD3-A5ED-002E-DE7B-EECD63AE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209800"/>
              <a:ext cx="1295400" cy="95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UCSB">
              <a:extLst>
                <a:ext uri="{FF2B5EF4-FFF2-40B4-BE49-F238E27FC236}">
                  <a16:creationId xmlns:a16="http://schemas.microsoft.com/office/drawing/2014/main" id="{24459CED-A487-F74E-DF25-233888EA9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691" y="1694568"/>
              <a:ext cx="957755" cy="50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University of Utah">
              <a:extLst>
                <a:ext uri="{FF2B5EF4-FFF2-40B4-BE49-F238E27FC236}">
                  <a16:creationId xmlns:a16="http://schemas.microsoft.com/office/drawing/2014/main" id="{3A843055-4F68-6FC0-EB1B-55B5C5F82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074" y="4419600"/>
              <a:ext cx="1042326" cy="104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harvard">
              <a:extLst>
                <a:ext uri="{FF2B5EF4-FFF2-40B4-BE49-F238E27FC236}">
                  <a16:creationId xmlns:a16="http://schemas.microsoft.com/office/drawing/2014/main" id="{0C13C080-22DB-97C3-EF48-94F34B4B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362" y="4850938"/>
              <a:ext cx="678862" cy="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yale">
              <a:extLst>
                <a:ext uri="{FF2B5EF4-FFF2-40B4-BE49-F238E27FC236}">
                  <a16:creationId xmlns:a16="http://schemas.microsoft.com/office/drawing/2014/main" id="{03F26437-8EB8-77CC-0B58-DD29AC360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930" y="2590800"/>
              <a:ext cx="674276" cy="7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Image result for cmu">
              <a:extLst>
                <a:ext uri="{FF2B5EF4-FFF2-40B4-BE49-F238E27FC236}">
                  <a16:creationId xmlns:a16="http://schemas.microsoft.com/office/drawing/2014/main" id="{EFDA2442-D037-15C4-F6D4-CA6DCF5B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135" y="3216885"/>
              <a:ext cx="994129" cy="99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Image result for mit">
              <a:extLst>
                <a:ext uri="{FF2B5EF4-FFF2-40B4-BE49-F238E27FC236}">
                  <a16:creationId xmlns:a16="http://schemas.microsoft.com/office/drawing/2014/main" id="{C1410B7C-28E1-AAA6-F7F3-7B78F51DC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399" y="3227427"/>
              <a:ext cx="737119" cy="3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35CD9B-E41B-9366-370E-FFD4CA573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296" y="1948872"/>
              <a:ext cx="1214280" cy="6733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FEF895-FBFD-977F-DF6E-C8C91610CA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6446" y="1807387"/>
              <a:ext cx="11092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742CD-E516-AAF4-776B-99CE4A2A92F6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342068" y="3294857"/>
              <a:ext cx="716596" cy="1029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CB19C2-9307-A34D-18DD-8E1FF6B560A8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824008" y="3415704"/>
              <a:ext cx="882391" cy="9129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EB81FD-62A5-6CAB-35DD-C1CB47FA2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6917" y="4780959"/>
              <a:ext cx="1135672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545F96-A7E1-0906-0558-301D0E9A34C7}"/>
                </a:ext>
              </a:extLst>
            </p:cNvPr>
            <p:cNvCxnSpPr>
              <a:cxnSpLocks/>
              <a:stCxn id="13" idx="2"/>
              <a:endCxn id="10" idx="0"/>
            </p:cNvCxnSpPr>
            <p:nvPr/>
          </p:nvCxnSpPr>
          <p:spPr>
            <a:xfrm>
              <a:off x="5074959" y="3603980"/>
              <a:ext cx="118834" cy="12469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AD7121-915F-BF07-82E9-7F85E3D73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3794" y="2318202"/>
              <a:ext cx="787515" cy="9766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BD135E-E317-A05D-86FF-FD483AFB2E0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5533224" y="5181601"/>
              <a:ext cx="14009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B56382-445B-9BAB-5C5F-79F7A1C39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9637" y="2412816"/>
              <a:ext cx="836964" cy="231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EA04C2-553C-65BA-BCBB-146D68692B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83" y="2238828"/>
              <a:ext cx="449218" cy="2317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569DF5-384F-7F94-BF36-1B9D567C78CE}"/>
                </a:ext>
              </a:extLst>
            </p:cNvPr>
            <p:cNvCxnSpPr/>
            <p:nvPr/>
          </p:nvCxnSpPr>
          <p:spPr>
            <a:xfrm flipV="1">
              <a:off x="7410450" y="2942829"/>
              <a:ext cx="171450" cy="16053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7C106-A3DC-C812-74AE-88B0979A8F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242" y="2872266"/>
              <a:ext cx="469440" cy="456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20EA8D-8BB0-0C2B-9658-1EDA406B1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4163760"/>
              <a:ext cx="850482" cy="8178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125BEC-AD12-C7EF-72B7-D0DDC59260AF}"/>
                </a:ext>
              </a:extLst>
            </p:cNvPr>
            <p:cNvCxnSpPr>
              <a:stCxn id="8" idx="2"/>
              <a:endCxn id="6" idx="0"/>
            </p:cNvCxnSpPr>
            <p:nvPr/>
          </p:nvCxnSpPr>
          <p:spPr>
            <a:xfrm flipH="1">
              <a:off x="3405188" y="2203174"/>
              <a:ext cx="792380" cy="1911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University of Washington - Wikipedia">
              <a:extLst>
                <a:ext uri="{FF2B5EF4-FFF2-40B4-BE49-F238E27FC236}">
                  <a16:creationId xmlns:a16="http://schemas.microsoft.com/office/drawing/2014/main" id="{43127E7C-821B-8592-71F7-E339B0603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628" y="1521214"/>
              <a:ext cx="994130" cy="99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5CE08F-B128-2042-28BB-D3F10868A95F}"/>
              </a:ext>
            </a:extLst>
          </p:cNvPr>
          <p:cNvSpPr txBox="1"/>
          <p:nvPr/>
        </p:nvSpPr>
        <p:spPr>
          <a:xfrm>
            <a:off x="5505303" y="13149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028215-2803-F071-26F9-1BA458A957CC}"/>
              </a:ext>
            </a:extLst>
          </p:cNvPr>
          <p:cNvSpPr txBox="1"/>
          <p:nvPr/>
        </p:nvSpPr>
        <p:spPr>
          <a:xfrm>
            <a:off x="3855931" y="16662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FB921B-A3C1-413A-B88D-87C36FA74ED7}"/>
              </a:ext>
            </a:extLst>
          </p:cNvPr>
          <p:cNvSpPr txBox="1"/>
          <p:nvPr/>
        </p:nvSpPr>
        <p:spPr>
          <a:xfrm>
            <a:off x="6841174" y="1675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12462B-6799-1300-4E1C-75BDE0DBFBDB}"/>
              </a:ext>
            </a:extLst>
          </p:cNvPr>
          <p:cNvSpPr txBox="1"/>
          <p:nvPr/>
        </p:nvSpPr>
        <p:spPr>
          <a:xfrm>
            <a:off x="4291195" y="2410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EE771-CAC5-43D0-034C-FCF96E495AF6}"/>
              </a:ext>
            </a:extLst>
          </p:cNvPr>
          <p:cNvSpPr txBox="1"/>
          <p:nvPr/>
        </p:nvSpPr>
        <p:spPr>
          <a:xfrm>
            <a:off x="5533846" y="221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137BDF-D2D7-796C-29AF-045063D8DC7E}"/>
              </a:ext>
            </a:extLst>
          </p:cNvPr>
          <p:cNvSpPr txBox="1"/>
          <p:nvPr/>
        </p:nvSpPr>
        <p:spPr>
          <a:xfrm>
            <a:off x="6455816" y="2774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FFD54F-479B-39DA-5679-7DD293F43E26}"/>
              </a:ext>
            </a:extLst>
          </p:cNvPr>
          <p:cNvSpPr txBox="1"/>
          <p:nvPr/>
        </p:nvSpPr>
        <p:spPr>
          <a:xfrm>
            <a:off x="7909071" y="22583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B476D7-EDBA-7EDD-40CF-B4A69BCB8BCB}"/>
              </a:ext>
            </a:extLst>
          </p:cNvPr>
          <p:cNvSpPr txBox="1"/>
          <p:nvPr/>
        </p:nvSpPr>
        <p:spPr>
          <a:xfrm>
            <a:off x="7085764" y="288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028C7-F44D-7BAA-30E4-2E18C755165C}"/>
              </a:ext>
            </a:extLst>
          </p:cNvPr>
          <p:cNvSpPr txBox="1"/>
          <p:nvPr/>
        </p:nvSpPr>
        <p:spPr>
          <a:xfrm>
            <a:off x="7967390" y="3627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59BBC7-4F75-2158-B14F-3F9B95DF08B4}"/>
              </a:ext>
            </a:extLst>
          </p:cNvPr>
          <p:cNvSpPr txBox="1"/>
          <p:nvPr/>
        </p:nvSpPr>
        <p:spPr>
          <a:xfrm>
            <a:off x="6232483" y="38514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3B9867-4E40-AF92-4241-9E0A19243229}"/>
              </a:ext>
            </a:extLst>
          </p:cNvPr>
          <p:cNvSpPr txBox="1"/>
          <p:nvPr/>
        </p:nvSpPr>
        <p:spPr>
          <a:xfrm>
            <a:off x="4780764" y="3954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DC7C3-5AB8-0026-2DBA-4CDA4375D063}"/>
              </a:ext>
            </a:extLst>
          </p:cNvPr>
          <p:cNvSpPr txBox="1"/>
          <p:nvPr/>
        </p:nvSpPr>
        <p:spPr>
          <a:xfrm>
            <a:off x="3407672" y="30809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5B5286-5FD0-60F6-4A1D-590A4989C62A}"/>
              </a:ext>
            </a:extLst>
          </p:cNvPr>
          <p:cNvSpPr txBox="1"/>
          <p:nvPr/>
        </p:nvSpPr>
        <p:spPr>
          <a:xfrm>
            <a:off x="4985147" y="3168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07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graph with </a:t>
                </a:r>
                <a:r>
                  <a:rPr lang="en-US" b="1" dirty="0"/>
                  <a:t>no negative edge weights</a:t>
                </a:r>
                <a:r>
                  <a:rPr lang="en-US" dirty="0"/>
                  <a:t>, start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optional end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repeatedly go to the incomplete node “nearest”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Distance from start to end</a:t>
                </a:r>
              </a:p>
              <a:p>
                <a:pPr lvl="1"/>
                <a:r>
                  <a:rPr lang="en-US" dirty="0"/>
                  <a:t>Distance from start to every node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B0C053-06DE-DC6A-94E3-26A4B7C389DB}"/>
              </a:ext>
            </a:extLst>
          </p:cNvPr>
          <p:cNvGrpSpPr/>
          <p:nvPr/>
        </p:nvGrpSpPr>
        <p:grpSpPr>
          <a:xfrm>
            <a:off x="7103154" y="3461160"/>
            <a:ext cx="4600060" cy="2787240"/>
            <a:chOff x="0" y="2862182"/>
            <a:chExt cx="7044346" cy="426826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D6E633-2018-6DF0-8676-6A173CB557A1}"/>
                </a:ext>
              </a:extLst>
            </p:cNvPr>
            <p:cNvCxnSpPr>
              <a:stCxn id="163" idx="7"/>
              <a:endCxn id="16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D6544E-44ED-CF32-47B5-A1B4988A6D49}"/>
                </a:ext>
              </a:extLst>
            </p:cNvPr>
            <p:cNvCxnSpPr>
              <a:stCxn id="164" idx="6"/>
              <a:endCxn id="16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09AA63-0697-DFAB-2F65-DD84B6399C65}"/>
                </a:ext>
              </a:extLst>
            </p:cNvPr>
            <p:cNvCxnSpPr>
              <a:stCxn id="163" idx="4"/>
              <a:endCxn id="16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92A1AD-267A-CC27-B94E-D47715F596FF}"/>
                </a:ext>
              </a:extLst>
            </p:cNvPr>
            <p:cNvCxnSpPr>
              <a:stCxn id="166" idx="3"/>
              <a:endCxn id="16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8CCB42-49BD-0035-AF74-5D2BC6B5718E}"/>
                </a:ext>
              </a:extLst>
            </p:cNvPr>
            <p:cNvCxnSpPr>
              <a:stCxn id="168" idx="2"/>
              <a:endCxn id="16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6E63AAA-79BB-40A4-255C-8A6F4CEF1F70}"/>
                </a:ext>
              </a:extLst>
            </p:cNvPr>
            <p:cNvCxnSpPr>
              <a:stCxn id="166" idx="5"/>
              <a:endCxn id="16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4C8E128-E7FF-0EE2-C929-28DCF5F3B109}"/>
                </a:ext>
              </a:extLst>
            </p:cNvPr>
            <p:cNvCxnSpPr>
              <a:stCxn id="166" idx="7"/>
              <a:endCxn id="16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2466A6F-7C04-3155-ED0B-352D7B6E726F}"/>
                </a:ext>
              </a:extLst>
            </p:cNvPr>
            <p:cNvCxnSpPr>
              <a:stCxn id="168" idx="6"/>
              <a:endCxn id="16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3467D08-B158-F459-76E0-1CC5F3E2A736}"/>
                </a:ext>
              </a:extLst>
            </p:cNvPr>
            <p:cNvCxnSpPr>
              <a:stCxn id="169" idx="1"/>
              <a:endCxn id="16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42938-B1CF-CCAB-82E7-C5D9ED62B47E}"/>
                </a:ext>
              </a:extLst>
            </p:cNvPr>
            <p:cNvCxnSpPr>
              <a:stCxn id="171" idx="2"/>
              <a:endCxn id="16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F49481-D214-4D23-F5DB-22D5C9AC8216}"/>
                </a:ext>
              </a:extLst>
            </p:cNvPr>
            <p:cNvCxnSpPr>
              <a:stCxn id="169" idx="0"/>
              <a:endCxn id="17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DD9656E-2A08-FAF6-0E5A-864DBE4AF542}"/>
                </a:ext>
              </a:extLst>
            </p:cNvPr>
            <p:cNvCxnSpPr>
              <a:stCxn id="170" idx="1"/>
              <a:endCxn id="17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918935C-8432-0740-DBB5-9F8278FF03C2}"/>
                </a:ext>
              </a:extLst>
            </p:cNvPr>
            <p:cNvCxnSpPr>
              <a:stCxn id="170" idx="3"/>
              <a:endCxn id="16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A70AD2-103F-3808-D08A-C8C7652E78CC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826737A-FAD1-118C-9744-F6C76DF1C237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77F8BFC-E723-6F4D-29CA-E8ED1B6D3D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5965D04-95BE-172D-DE21-720E47C71DB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0F2268A-3C7A-655E-79FA-25240CF558A3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6D66E34-9CBE-C2C6-5186-6CDDE2660625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4F19F6-511C-663F-AB69-47F024628721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DFECE1A-1211-86CD-9F2F-1BEA574448D8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48369BE-B017-271D-FAD6-FCA8E179CD0F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A7E08C1-460F-68AC-983A-1E7F28845F34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4DF8D0B-3D67-6BD4-8990-704D5199F310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E1CF5CE-DA1C-A802-F0A8-C56514233D7F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BF6E78-42E8-3F02-0B9F-2835210B593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1C31B08-8330-A11B-4F1A-B06FF798EC0B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F936A7D-07BE-9BA8-21D5-AE93448D2F14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5D2CB04-20EB-6DF5-8909-971BD47541D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2050422-D698-F55D-822D-539B17CD05BA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B30E8C8-7D92-1928-E6B2-09A458489B4A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59AE9B-AED2-63F5-FFEF-4AC3BF336A0C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BDE5ABE-0BF2-0B27-7E8C-60DAA4887FE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E2D920A-40D6-F04D-AC14-A74BA229EA51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2DFA89F-EAD1-9C56-7425-0D3283049666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25E4BD8-F1DE-8963-31EA-49C479A959B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53FC4DB-BD17-BF97-F6FE-06F1DF7ADDBA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72B9C0E9-4F4A-28A1-4EF7-71C638927532}"/>
              </a:ext>
            </a:extLst>
          </p:cNvPr>
          <p:cNvSpPr txBox="1"/>
          <p:nvPr/>
        </p:nvSpPr>
        <p:spPr>
          <a:xfrm>
            <a:off x="7086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/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/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/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/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/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/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/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/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50C67-6614-E0A8-7DC3-D73D18C3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7FC5-8995-DDCE-5A34-094DFA6B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37F1-7848-204F-FE6B-3C50F5D7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0DF9E-D981-B9DE-0213-A6EC4281A681}"/>
              </a:ext>
            </a:extLst>
          </p:cNvPr>
          <p:cNvSpPr txBox="1"/>
          <p:nvPr/>
        </p:nvSpPr>
        <p:spPr>
          <a:xfrm>
            <a:off x="978905" y="1337488"/>
            <a:ext cx="55325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to start = 0</a:t>
            </a:r>
          </a:p>
          <a:p>
            <a:r>
              <a:rPr lang="en-US" sz="2000" dirty="0"/>
              <a:t>Add the start node to PQ with priority 0</a:t>
            </a:r>
          </a:p>
          <a:p>
            <a:r>
              <a:rPr lang="en-US" sz="2000" dirty="0"/>
              <a:t>Mark start as “seen”</a:t>
            </a:r>
          </a:p>
          <a:p>
            <a:r>
              <a:rPr lang="en-US" sz="2000" dirty="0"/>
              <a:t>While the PQ is not empty: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curr</a:t>
            </a:r>
            <a:r>
              <a:rPr lang="en-US" sz="2000" dirty="0"/>
              <a:t> = </a:t>
            </a:r>
            <a:r>
              <a:rPr lang="en-US" sz="2000" dirty="0" err="1"/>
              <a:t>PQ.extract</a:t>
            </a:r>
            <a:r>
              <a:rPr lang="en-US" sz="2000" dirty="0"/>
              <a:t>();</a:t>
            </a:r>
          </a:p>
          <a:p>
            <a:r>
              <a:rPr lang="en-US" sz="2000" dirty="0"/>
              <a:t>    mark </a:t>
            </a:r>
            <a:r>
              <a:rPr lang="en-US" sz="2000" dirty="0" err="1"/>
              <a:t>curr</a:t>
            </a:r>
            <a:r>
              <a:rPr lang="en-US" sz="2000" dirty="0"/>
              <a:t> as “done”</a:t>
            </a:r>
          </a:p>
          <a:p>
            <a:r>
              <a:rPr lang="en-US" sz="2000" dirty="0"/>
              <a:t>    for each neighbor v of </a:t>
            </a:r>
            <a:r>
              <a:rPr lang="en-US" sz="2000" dirty="0" err="1"/>
              <a:t>curr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d = distance to </a:t>
            </a:r>
            <a:r>
              <a:rPr lang="en-US" sz="2000" dirty="0" err="1"/>
              <a:t>curr</a:t>
            </a:r>
            <a:r>
              <a:rPr lang="en-US" sz="2000" dirty="0"/>
              <a:t> + weight of (</a:t>
            </a:r>
            <a:r>
              <a:rPr lang="en-US" sz="2000" dirty="0" err="1"/>
              <a:t>curr,v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if v is not “seen”:</a:t>
            </a:r>
          </a:p>
          <a:p>
            <a:r>
              <a:rPr lang="en-US" sz="2000" dirty="0"/>
              <a:t>            mark v as “seen”</a:t>
            </a:r>
          </a:p>
          <a:p>
            <a:r>
              <a:rPr lang="en-US" sz="2000" dirty="0"/>
              <a:t>            distance to v = d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PQ.add</a:t>
            </a:r>
            <a:r>
              <a:rPr lang="en-US" sz="2000" dirty="0"/>
              <a:t>(v, d);</a:t>
            </a:r>
          </a:p>
          <a:p>
            <a:r>
              <a:rPr lang="en-US" sz="2000" dirty="0"/>
              <a:t>        if v is not “done” &amp;&amp; d &lt; distance to v:</a:t>
            </a:r>
          </a:p>
          <a:p>
            <a:r>
              <a:rPr lang="en-US" sz="2000" dirty="0"/>
              <a:t>            distance to v = d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PQ.decreaseKey</a:t>
            </a:r>
            <a:r>
              <a:rPr lang="en-US" sz="2000" dirty="0"/>
              <a:t>(v, d)</a:t>
            </a:r>
          </a:p>
          <a:p>
            <a:r>
              <a:rPr lang="en-US" sz="2000" dirty="0"/>
              <a:t>         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0215A-8216-593A-BB1F-9A3C595197B4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61ED2-533A-F37C-7346-ECD829515588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8637C-220B-9777-0D27-9DDCFF148B61}"/>
              </a:ext>
            </a:extLst>
          </p:cNvPr>
          <p:cNvSpPr txBox="1"/>
          <p:nvPr/>
        </p:nvSpPr>
        <p:spPr>
          <a:xfrm>
            <a:off x="6391564" y="3208631"/>
            <a:ext cx="5881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Seen = added to the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Done = removed from the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When it’s done we’ve found the shortest path to that node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DB139-9AF5-70F7-A2C3-3BBBCA5191CC}"/>
              </a:ext>
            </a:extLst>
          </p:cNvPr>
          <p:cNvGrpSpPr/>
          <p:nvPr/>
        </p:nvGrpSpPr>
        <p:grpSpPr>
          <a:xfrm>
            <a:off x="23558" y="3223492"/>
            <a:ext cx="10746042" cy="2743200"/>
            <a:chOff x="23558" y="3223492"/>
            <a:chExt cx="10746042" cy="27432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C31AF8-92A6-EE59-FD08-444176A0FBAD}"/>
                    </a:ext>
                  </a:extLst>
                </p:cNvPr>
                <p:cNvSpPr txBox="1"/>
                <p:nvPr/>
              </p:nvSpPr>
              <p:spPr>
                <a:xfrm>
                  <a:off x="7894783" y="5108803"/>
                  <a:ext cx="287481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Running time: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C31AF8-92A6-EE59-FD08-444176A0F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783" y="5108803"/>
                  <a:ext cx="287481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69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14546CC3-7E9D-B6AF-E341-25FA8C652CA3}"/>
                </a:ext>
              </a:extLst>
            </p:cNvPr>
            <p:cNvSpPr/>
            <p:nvPr/>
          </p:nvSpPr>
          <p:spPr>
            <a:xfrm>
              <a:off x="810492" y="3223492"/>
              <a:ext cx="584200" cy="27432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4BEF50-2E7E-3A91-37F6-6F058E680EF7}"/>
                    </a:ext>
                  </a:extLst>
                </p:cNvPr>
                <p:cNvSpPr txBox="1"/>
                <p:nvPr/>
              </p:nvSpPr>
              <p:spPr>
                <a:xfrm>
                  <a:off x="23558" y="4185274"/>
                  <a:ext cx="110757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Loops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times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F4BEF50-2E7E-3A91-37F6-6F058E680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8" y="4185274"/>
                  <a:ext cx="1107579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4945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7543FA-9328-F538-F0B8-482E05D0D519}"/>
                    </a:ext>
                  </a:extLst>
                </p:cNvPr>
                <p:cNvSpPr txBox="1"/>
                <p:nvPr/>
              </p:nvSpPr>
              <p:spPr>
                <a:xfrm>
                  <a:off x="6093565" y="4739241"/>
                  <a:ext cx="1371253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Worst case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each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7543FA-9328-F538-F0B8-482E05D0D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565" y="4739241"/>
                  <a:ext cx="1371253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4000" t="-3289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F44557C-90DF-9AFD-DFDA-659D0AAD740C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3509818" y="4913745"/>
              <a:ext cx="2583747" cy="287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8D7CDF-F47D-2694-EC18-AE8EE557C879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3980873" y="5200906"/>
              <a:ext cx="2112692" cy="6009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2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338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3357D80-81CD-5C80-2A0A-246BEC3E4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795707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3357D80-81CD-5C80-2A0A-246BEC3E4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795707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208197" r="-186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308197" r="-186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408197" r="-186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508197" r="-186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608197" r="-186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708197" r="-186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9A59E0-910E-8F4C-8D9E-2EF7803C459B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72304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128">
            <a:extLst>
              <a:ext uri="{FF2B5EF4-FFF2-40B4-BE49-F238E27FC236}">
                <a16:creationId xmlns:a16="http://schemas.microsoft.com/office/drawing/2014/main" id="{55A2AC7A-2AFB-5043-31ED-CB388B10C1C8}"/>
              </a:ext>
            </a:extLst>
          </p:cNvPr>
          <p:cNvSpPr/>
          <p:nvPr/>
        </p:nvSpPr>
        <p:spPr>
          <a:xfrm>
            <a:off x="6094057" y="3839848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5B5C9-A27D-79D0-2A89-02B238BE9C0B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19A18-4BE2-4E25-34C9-90BF039CFBB7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424BB1C-8046-0D22-B564-AA46015EA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36554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424BB1C-8046-0D22-B564-AA46015EA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36554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408197" r="-186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508197" r="-186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608197" r="-186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708197" r="-186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063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2">
            <a:extLst>
              <a:ext uri="{FF2B5EF4-FFF2-40B4-BE49-F238E27FC236}">
                <a16:creationId xmlns:a16="http://schemas.microsoft.com/office/drawing/2014/main" id="{6A915CC6-41C2-5EEB-A078-FB9410429D29}"/>
              </a:ext>
            </a:extLst>
          </p:cNvPr>
          <p:cNvSpPr/>
          <p:nvPr/>
        </p:nvSpPr>
        <p:spPr>
          <a:xfrm>
            <a:off x="6020278" y="2990600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2EFD5-44CF-8D2A-1EDE-EDDE2D634DD8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CBF64-E216-A0AB-6859-997EAFD84173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5890E5F-24D2-501C-FA48-3F449C17D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256039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5890E5F-24D2-501C-FA48-3F449C17D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256039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408197" r="-186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608197" r="-1869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708197" r="-186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961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all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neighbors of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Visits every node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order of distance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How long is the shortest path?</a:t>
                </a:r>
              </a:p>
              <a:p>
                <a:pPr lvl="1"/>
                <a:r>
                  <a:rPr lang="en-US" dirty="0"/>
                  <a:t>Is the graph connected?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60E83-EF60-B160-6395-F34703A2E2C9}"/>
              </a:ext>
            </a:extLst>
          </p:cNvPr>
          <p:cNvGrpSpPr/>
          <p:nvPr/>
        </p:nvGrpSpPr>
        <p:grpSpPr>
          <a:xfrm>
            <a:off x="6934200" y="4047495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87964-E870-5C20-5011-7EF331D8B442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CFC0412-9146-E934-F4DC-D43CAC4D8DE1}"/>
                  </a:ext>
                </a:extLst>
              </p:cNvPr>
              <p:cNvCxnSpPr>
                <a:stCxn id="49" idx="7"/>
                <a:endCxn id="50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8726BF-EB96-6CE6-3CBC-9B19B9874C5E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3345FA-E452-9557-2472-ED7C1E1FF6F5}"/>
                  </a:ext>
                </a:extLst>
              </p:cNvPr>
              <p:cNvCxnSpPr>
                <a:stCxn id="49" idx="4"/>
                <a:endCxn id="51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F20CE6-12E8-B8CD-4C6D-6E08BB48B8DD}"/>
                  </a:ext>
                </a:extLst>
              </p:cNvPr>
              <p:cNvCxnSpPr>
                <a:stCxn id="52" idx="3"/>
                <a:endCxn id="51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E65BF8-0C38-878D-43F0-DCA1382ECE78}"/>
                  </a:ext>
                </a:extLst>
              </p:cNvPr>
              <p:cNvCxnSpPr>
                <a:stCxn id="54" idx="2"/>
                <a:endCxn id="51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E8A7D6-FA04-569D-7C8B-00D1000D5562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F8CFF62-24F6-E065-106D-CA91FC2FD082}"/>
                  </a:ext>
                </a:extLst>
              </p:cNvPr>
              <p:cNvCxnSpPr>
                <a:stCxn id="52" idx="7"/>
                <a:endCxn id="53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44733C-FCCA-2B14-53BE-1D266F25D9A6}"/>
                  </a:ext>
                </a:extLst>
              </p:cNvPr>
              <p:cNvCxnSpPr>
                <a:stCxn id="54" idx="6"/>
                <a:endCxn id="55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AA9FF4-A914-088F-BC91-64DF4D401A0C}"/>
                  </a:ext>
                </a:extLst>
              </p:cNvPr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444822-6EFB-DDAD-2CFA-EF917A222B88}"/>
                  </a:ext>
                </a:extLst>
              </p:cNvPr>
              <p:cNvCxnSpPr>
                <a:stCxn id="57" idx="2"/>
                <a:endCxn id="53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959733-B4ED-BA28-9EDF-61445BDDEFA8}"/>
                  </a:ext>
                </a:extLst>
              </p:cNvPr>
              <p:cNvCxnSpPr>
                <a:stCxn id="55" idx="0"/>
                <a:endCxn id="5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F4AA5D-0263-91BE-E34B-3CCF5E6D33A9}"/>
                  </a:ext>
                </a:extLst>
              </p:cNvPr>
              <p:cNvCxnSpPr>
                <a:stCxn id="56" idx="1"/>
                <a:endCxn id="5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CB732B-4621-C7D4-11BA-682F7277548D}"/>
                  </a:ext>
                </a:extLst>
              </p:cNvPr>
              <p:cNvCxnSpPr>
                <a:stCxn id="56" idx="3"/>
                <a:endCxn id="55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753FED-EBEF-C50C-C21C-755E93539BEA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5F7B4A-9EC8-F78B-2346-A30082F4B6E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6D25DC-D0D4-04D2-6803-B09D9B9393B3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85C94E-8822-4B5A-41C5-2476C6E729DD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9FB71B-E579-7B2A-783E-A82ED8BEA55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0B4334-C074-8A41-9DB1-8ED01D36B5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ED46E86-17A7-C404-82BA-A842355628A9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29461C-16BC-CC4C-AFAC-1E5547FEB92D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094438-55C6-D79E-8879-4351A8143ED1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98B4E5-D147-0466-56D0-8ED4B68409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932EFF-C21A-C8FB-6275-23E9BF2E34BA}"/>
                </a:ext>
              </a:extLst>
            </p:cNvPr>
            <p:cNvCxnSpPr>
              <a:cxnSpLocks/>
              <a:stCxn id="55" idx="7"/>
              <a:endCxn id="5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39BBA3-18B2-BF36-7317-ED47E1F53C5D}"/>
                </a:ext>
              </a:extLst>
            </p:cNvPr>
            <p:cNvCxnSpPr>
              <a:cxnSpLocks/>
              <a:stCxn id="54" idx="3"/>
              <a:endCxn id="51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7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5B00DD77-22D2-DAD9-DEC4-DAA06750910C}"/>
              </a:ext>
            </a:extLst>
          </p:cNvPr>
          <p:cNvSpPr/>
          <p:nvPr/>
        </p:nvSpPr>
        <p:spPr>
          <a:xfrm>
            <a:off x="6241676" y="3048735"/>
            <a:ext cx="1828800" cy="2664373"/>
          </a:xfrm>
          <a:custGeom>
            <a:avLst/>
            <a:gdLst>
              <a:gd name="connsiteX0" fmla="*/ 0 w 1828800"/>
              <a:gd name="connsiteY0" fmla="*/ 1119352 h 2664373"/>
              <a:gd name="connsiteX1" fmla="*/ 110359 w 1828800"/>
              <a:gd name="connsiteY1" fmla="*/ 1797269 h 2664373"/>
              <a:gd name="connsiteX2" fmla="*/ 394138 w 1828800"/>
              <a:gd name="connsiteY2" fmla="*/ 2443655 h 2664373"/>
              <a:gd name="connsiteX3" fmla="*/ 961697 w 1828800"/>
              <a:gd name="connsiteY3" fmla="*/ 2664373 h 2664373"/>
              <a:gd name="connsiteX4" fmla="*/ 1371600 w 1828800"/>
              <a:gd name="connsiteY4" fmla="*/ 2333297 h 2664373"/>
              <a:gd name="connsiteX5" fmla="*/ 1403131 w 1828800"/>
              <a:gd name="connsiteY5" fmla="*/ 1608083 h 2664373"/>
              <a:gd name="connsiteX6" fmla="*/ 1828800 w 1828800"/>
              <a:gd name="connsiteY6" fmla="*/ 567559 h 2664373"/>
              <a:gd name="connsiteX7" fmla="*/ 1765738 w 1828800"/>
              <a:gd name="connsiteY7" fmla="*/ 141890 h 2664373"/>
              <a:gd name="connsiteX8" fmla="*/ 1513490 w 1828800"/>
              <a:gd name="connsiteY8" fmla="*/ 0 h 2664373"/>
              <a:gd name="connsiteX9" fmla="*/ 614856 w 1828800"/>
              <a:gd name="connsiteY9" fmla="*/ 488731 h 2664373"/>
              <a:gd name="connsiteX10" fmla="*/ 78828 w 1828800"/>
              <a:gd name="connsiteY10" fmla="*/ 867104 h 2664373"/>
              <a:gd name="connsiteX11" fmla="*/ 0 w 1828800"/>
              <a:gd name="connsiteY11" fmla="*/ 1119352 h 26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2664373">
                <a:moveTo>
                  <a:pt x="0" y="1119352"/>
                </a:moveTo>
                <a:lnTo>
                  <a:pt x="110359" y="1797269"/>
                </a:lnTo>
                <a:lnTo>
                  <a:pt x="394138" y="2443655"/>
                </a:lnTo>
                <a:lnTo>
                  <a:pt x="961697" y="2664373"/>
                </a:lnTo>
                <a:lnTo>
                  <a:pt x="1371600" y="2333297"/>
                </a:lnTo>
                <a:lnTo>
                  <a:pt x="1403131" y="1608083"/>
                </a:lnTo>
                <a:lnTo>
                  <a:pt x="1828800" y="567559"/>
                </a:lnTo>
                <a:lnTo>
                  <a:pt x="1765738" y="141890"/>
                </a:lnTo>
                <a:lnTo>
                  <a:pt x="1513490" y="0"/>
                </a:lnTo>
                <a:lnTo>
                  <a:pt x="614856" y="488731"/>
                </a:lnTo>
                <a:lnTo>
                  <a:pt x="78828" y="867104"/>
                </a:lnTo>
                <a:lnTo>
                  <a:pt x="0" y="1119352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B4080-E8DA-8856-7748-55E5B8632E46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BE2B8-E53A-E358-ABA8-46992D45A65B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F70FB78-0FFB-26FB-9436-0A6AB0660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91351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F70FB78-0FFB-26FB-9436-0A6AB0660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91351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708197" r="-186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425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7517BE1A-803F-1EFD-BBF2-B7D8BD2FC2D3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2184F-0273-1F7D-5C77-7904ED610303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D4281-E487-3029-6FBD-9869FB14E232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BCAD973-D086-1800-8DB7-8BC64689BD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81893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BCAD973-D086-1800-8DB7-8BC64689BD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81893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323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6AFC-5873-D3A3-441A-B84FA4CD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E1A-7092-4A01-190A-A318C007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AE95-C732-E8AC-1BB0-C49B5DDE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976749-9DD2-F593-3602-B0A37AB47DE8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FB94FE-2F38-28CB-E7F1-2DE5A92C49F6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4637CA6-9D23-0408-E63F-7A89F59067F7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B7E08D-9585-3027-42E2-2D42D47FC576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2909710-2188-085A-4F49-1962DC04C4FD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682C9EB-163A-0337-929F-53F0159D2B30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E028CD5-0FC8-551A-D4C4-3ADE1A09B0B6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110AF31-EC2F-79C3-AA43-6028894DA710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577C2B-70C6-D581-29D9-69E73A967E9C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323306-A007-327E-E179-AA681ED286ED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8EB219-C9F5-2821-6BD9-FA8CEECBDED9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29EEE4B-DBCD-7DB6-2B4E-96ECD49D01CD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09821BB-510F-AB47-4D35-A7140F72084C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BF877F-EEF1-6083-7835-0FB3C50D34B2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204007-C0CE-27B8-5AE4-8B3D361AF41B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B78AA5B-1BF8-672D-4C71-20DC3CBF05ED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2923259-3B79-4F09-37EB-BA17CCAD7FFF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C59115-6FC5-461F-9101-E50EBFC920AC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F5D377F-A954-7E43-869D-1D8BFA041FBD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F5E381-B7AC-7D29-0F9D-5906269BFC8B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F4119A0-4CD2-A675-92C3-C718CC5D3FB9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4F02C61-06F2-58C4-5FDA-AD754A217CA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429E236-3362-E229-CF57-ABD3070D9795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BD398B8-98C0-A542-A0F6-DB098BEC73D2}"/>
                    </a:ext>
                  </a:extLst>
                </p:cNvPr>
                <p:cNvSpPr txBox="1"/>
                <p:nvPr/>
              </p:nvSpPr>
              <p:spPr>
                <a:xfrm>
                  <a:off x="2588208" y="3621678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BD398B8-98C0-A542-A0F6-DB098BEC7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208" y="3621678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B86F4CA-B471-5347-1FD1-F14EB9A49AB2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66D62DB-977E-6682-C549-2DE3E9F233BB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2378CF-3C66-1701-9FE3-71A99D25DB9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CF884A-B4A4-787D-7840-BF67B8996FD3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1AC709D-EBF0-D3C0-01CF-0F969224CB5F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0159F0-2CAC-3368-C343-0F860D748A89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8A0971B-659F-657A-8CE6-30F31C427891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360A053-ACB4-BB20-4DF5-DE21109106C9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E9A6DF6-E506-573E-423C-A28250665507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47E38C5-DC2E-1A8E-54D5-95E4415F6854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67489D9-9168-4AEC-E48C-008463DAB085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67B5737-64C0-67D5-770E-E6369452B028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CC70510-F166-C865-9371-56B833A1838C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3B699F3-21CC-0820-F3A9-57AF501D82D4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A6F7EB8-06D2-98D6-4782-090CBEED4D18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88F9950D-EE5E-B9F6-7583-A26DC530A4CB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E07EF5F-57C4-CDCA-1131-963924CF5FF6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38A173-F25F-AFEA-DCFB-BD031565058D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95C86B2-B652-DD50-F8AB-D343CC766623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5EC0C4F-F17A-2734-D6C4-6809B9110F5E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D6C21A7-89A1-D414-6E0F-3E81FD3ADC00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EADC276-080C-7449-2473-FE534E138D0B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F5EF38B-91A4-7E87-E7C8-FDFFD914DCC5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C3CFCDF-2C1B-166E-B3D4-DA39BD7644EC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10D3B2CC-705F-D70A-4A12-57B0642873DB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EE158-F545-B223-0A0A-FDA3E5F8A020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0D21E-EFA3-0243-25B3-40C794257A60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74D8259-7ADD-2549-8DD5-DC8207A7D4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50237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74D8259-7ADD-2549-8DD5-DC8207A7D4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50237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287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9BC1-3877-A0B9-2A79-2FBBAB9A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5D8-2042-D5FE-8BAD-13E7660F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7BDB-CC01-209D-0AD9-F4ACF1B0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E64559-B6A4-1C68-6217-A70EE451AD38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1FBA64-3EB3-0876-F334-4BFBF49B6367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672FE4-78AF-DB1C-F7A9-8A5F46DBB931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6A6613-E657-7438-A38B-C6DF39024A27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0D1EAE-AAE6-67F0-2866-E904DE21274A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692E36-1E3D-27DE-132C-011EFE2B63F9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B551F2-78D0-D5A1-5CD3-65AE42E48EE6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CDE9EC2-24AA-81C8-4E81-BA0B5BFAC344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7C6C01F-6597-C127-B9E6-AB2E2D20146F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082606-B23E-4EFD-57DD-C6E210C8214B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5A55D0A-E794-D8F9-2E84-132F9B5BF41B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F295BB2-5A7E-2105-3ABE-FFCED730BD5E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306CC77-BE81-28AF-C162-C4F4284A4C00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CFF37F0-ADCC-59B1-F1E9-739AC3E486CF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4051FC9-4758-357F-58AF-8EE3CE423E65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D34BEFB-8C15-C30F-A76E-649DB2D8DC6A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7D31C0F-FD50-C1BB-1E89-8B9B0C2C4322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994771-3B36-8740-FB74-E11D4A408A60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99972D-DB58-A031-8C3F-12C911499255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E5B14B9-64DE-ED83-DB7E-152BED0F5A2F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DB9BE47-9B1F-B7A5-60E2-22FD3C81040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5791E9C-411F-A8D3-B453-E0BE3F981DAD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5B4CB8-F371-0AB7-5E6F-3F34A318B68A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CF207F9-9F30-CF48-C56E-1FD59D44BB02}"/>
                    </a:ext>
                  </a:extLst>
                </p:cNvPr>
                <p:cNvSpPr txBox="1"/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CF207F9-9F30-CF48-C56E-1FD59D44B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8AB05C9-E46C-4BEC-DE8F-8B14522DD1AA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E3F4BD9-B492-B6DF-CEBD-FFEDA3156331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8B3B82-4DFD-5FDC-F1CA-5BD612B2B357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96A5F4-A861-6B1A-F7D0-4E2CC681650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6282D63-8981-A1BF-23F3-B38723AEFDF4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999FCA3-59F0-979F-F760-895862F002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806EE8-2543-EBC4-3F19-3958E579A014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EA77836-7E3A-BD3A-F07F-122AB1712472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259E3B-A45A-0153-F162-F6A7E7F85CC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A90185B-0DFC-D799-4CFC-724ADDE48AD8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999F7A4-3F5E-626B-64ED-50F6A7D612CF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9B00AEF-091C-C2CD-F705-C0814DC81D94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04F5CDC-46B5-F52D-A93F-1AD7CF451D03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E3F5497-C62C-8D94-E8A5-9D14D75459A3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314616D-7046-798C-DA33-6EA291BBD504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8FD2D8A-A0C4-11D9-979E-ACE0D8B0908B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C496082-92F1-BFEA-B8E6-7367A215694D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2571741-AA7C-6BB9-353E-73FECCD4C0D1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0B5C3AB-7412-7483-0E48-1EB24EDE9C6B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AEACC80-3E1A-01C0-3EA2-FEC53818A9FC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AEACC80-3E1A-01C0-3EA2-FEC53818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751C839-8CBA-C81F-C4A4-64CA10F54AE5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2D4AEF7-1358-E518-F02E-B190D32BEA98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91D7C20-D5BF-4701-CAF2-67A0A6BFF8FD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877C157-BBAB-E0FE-7870-CC2F5E9FA266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14B28B9B-81DA-7A57-9030-1A13EFE12F97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2548567 w 2632842"/>
              <a:gd name="connsiteY7" fmla="*/ 1912501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2548567" y="1912501"/>
                </a:lnTo>
                <a:lnTo>
                  <a:pt x="2169050" y="1258375"/>
                </a:lnTo>
                <a:lnTo>
                  <a:pt x="2005948" y="951664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571E0-1815-BBA3-7175-C8E1140C402C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CC6F7-BBE2-B245-586F-4B010699B06D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92378B3-4855-B409-F5A5-1898352C7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106628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92378B3-4855-B409-F5A5-1898352C7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1066288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581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509B-A7A5-D37F-A6F1-E927CFA7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72C-D798-FF74-E4E8-8A146166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F0ED-A5BC-ED94-F837-2FAE693B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50A62E-18F5-2131-B9E6-0CD3ECCE7872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0862DA-97D7-B978-54EF-F2BAC55F241D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E917015-8D8D-8F91-BF40-A1A65432E2FB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A3D3F4-81C3-2232-B66F-B8DE46037D11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BE16A1-B173-D3E8-131E-5F971960929F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53FD12E-05A7-AF69-90C2-2ED7783E8747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C6E316-696F-2C61-7AAB-BA7278884447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C248A8-1C65-3924-02CE-3BF3B55FD40A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EC080D-8FD0-269C-3273-F58E378C6A86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33F71B2-9345-8C91-A471-F6D579A534D5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8DACDC8-1A8F-506D-CA11-3BB6008C1583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9A2466-CE09-EA01-7898-8E3256B03912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5A12195-E72F-0E04-448C-7D99C114D921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F53516-C9C8-A96B-5DF4-874BB8B6751B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15EB73-979F-60ED-2424-EF30D99EF4E7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B35488-A2AC-496F-B95D-BBCEE5E5D71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FB531B8-6B49-2D87-C1E4-95B18E7E6295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8102F0-0143-1DCC-5881-9A85BF18B2A2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3A40414-89DD-FE55-0520-6F0376F0D19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3DE062-BB64-7BF7-A559-3396143E57B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2A108CE-F05A-BFC1-D35C-37C0D98D8556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ED40FB4-D34D-51D6-0E03-444625536F5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1C4B7ED-8C69-403A-E98E-E2E564087A4B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5293F6D-543D-0FD4-282D-7CD03EBCF6F4}"/>
                    </a:ext>
                  </a:extLst>
                </p:cNvPr>
                <p:cNvSpPr txBox="1"/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5293F6D-543D-0FD4-282D-7CD03EBCF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02AAE0F-BE54-0EE6-B71D-B96C5AC90568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296F102-081C-4A60-050D-FE2294076E2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7ACEA55-63F5-2631-F830-4DE03F6C9BC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A171A41-B8DA-3B7E-3654-973469E6A8C6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9B3696B-7BE3-20A3-A1CE-F00E2F93279D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2D629F-099A-C1ED-F808-33434EFFFFE3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AA0175-14A8-1F94-CF31-A2A71801F5F4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5922E9A-FED7-77C7-EB13-ED771DFCF9A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4E08466-A355-4B4C-F235-7E75082440A3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B6CC5A4-1A4C-B7DF-01A6-34B1B9893E92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4B90B39-AE2B-250E-5725-E5E784ABB5B4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F4D7F86-F159-61C3-75E3-8CED518B52DE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6810E05-9FC7-7C1B-11DC-D60F92A4C89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028A64-C5C5-7105-75B0-FF5DC0E7166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648CC2D-E7C5-66F6-04D1-57F07FDAEAC9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1F869D36-F53F-A383-2ED3-CD4E496F5382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01EBBA-7C2D-52CE-B4DA-6F3E7356AF8F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9A87128-7A7B-9024-2B6A-A948730D622A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8996895-9BC9-8B8B-E940-DA7856A79036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D513E71-6F16-7993-4533-C2045B4DAFFF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D513E71-6F16-7993-4533-C2045B4D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3C3BA9-66F2-E22F-ACC0-CF7C3F0F0E27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2F4ED6-3FF5-4030-E8C8-F12D5F0A6CAA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3285C8C-5797-C641-017F-C0AA59451EE3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43AFC96-C2CB-1868-2951-A5A8000759A3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58E5DFA0-C879-E971-1AF8-D52463E58797}"/>
              </a:ext>
            </a:extLst>
          </p:cNvPr>
          <p:cNvSpPr/>
          <p:nvPr/>
        </p:nvSpPr>
        <p:spPr>
          <a:xfrm>
            <a:off x="6138563" y="3080616"/>
            <a:ext cx="3212758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2548567 w 2632842"/>
              <a:gd name="connsiteY7" fmla="*/ 1912501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sX0" fmla="*/ 0 w 3332831"/>
              <a:gd name="csY0" fmla="*/ 1166648 h 3026979"/>
              <a:gd name="csX1" fmla="*/ 141890 w 3332831"/>
              <a:gd name="csY1" fmla="*/ 2017986 h 3026979"/>
              <a:gd name="csX2" fmla="*/ 583324 w 3332831"/>
              <a:gd name="csY2" fmla="*/ 2695904 h 3026979"/>
              <a:gd name="csX3" fmla="*/ 1292773 w 3332831"/>
              <a:gd name="csY3" fmla="*/ 2932386 h 3026979"/>
              <a:gd name="csX4" fmla="*/ 2222938 w 3332831"/>
              <a:gd name="csY4" fmla="*/ 3026979 h 3026979"/>
              <a:gd name="csX5" fmla="*/ 2538249 w 3332831"/>
              <a:gd name="csY5" fmla="*/ 2963917 h 3026979"/>
              <a:gd name="csX6" fmla="*/ 2632842 w 3332831"/>
              <a:gd name="csY6" fmla="*/ 2601311 h 3026979"/>
              <a:gd name="csX7" fmla="*/ 2548567 w 3332831"/>
              <a:gd name="csY7" fmla="*/ 1912501 h 3026979"/>
              <a:gd name="csX8" fmla="*/ 3332831 w 3332831"/>
              <a:gd name="csY8" fmla="*/ 602593 h 3026979"/>
              <a:gd name="csX9" fmla="*/ 2005948 w 3332831"/>
              <a:gd name="csY9" fmla="*/ 951664 h 3026979"/>
              <a:gd name="csX10" fmla="*/ 1954924 w 3332831"/>
              <a:gd name="csY10" fmla="*/ 346842 h 3026979"/>
              <a:gd name="csX11" fmla="*/ 1718442 w 3332831"/>
              <a:gd name="csY11" fmla="*/ 0 h 3026979"/>
              <a:gd name="csX12" fmla="*/ 1229711 w 3332831"/>
              <a:gd name="csY12" fmla="*/ 63062 h 3026979"/>
              <a:gd name="csX13" fmla="*/ 378373 w 3332831"/>
              <a:gd name="csY13" fmla="*/ 630621 h 3026979"/>
              <a:gd name="csX14" fmla="*/ 0 w 3332831"/>
              <a:gd name="csY14" fmla="*/ 1166648 h 3026979"/>
              <a:gd name="csX0" fmla="*/ 0 w 3332831"/>
              <a:gd name="csY0" fmla="*/ 1166648 h 3026979"/>
              <a:gd name="csX1" fmla="*/ 141890 w 3332831"/>
              <a:gd name="csY1" fmla="*/ 2017986 h 3026979"/>
              <a:gd name="csX2" fmla="*/ 583324 w 3332831"/>
              <a:gd name="csY2" fmla="*/ 2695904 h 3026979"/>
              <a:gd name="csX3" fmla="*/ 1292773 w 3332831"/>
              <a:gd name="csY3" fmla="*/ 2932386 h 3026979"/>
              <a:gd name="csX4" fmla="*/ 2222938 w 3332831"/>
              <a:gd name="csY4" fmla="*/ 3026979 h 3026979"/>
              <a:gd name="csX5" fmla="*/ 2538249 w 3332831"/>
              <a:gd name="csY5" fmla="*/ 2963917 h 3026979"/>
              <a:gd name="csX6" fmla="*/ 2632842 w 3332831"/>
              <a:gd name="csY6" fmla="*/ 2601311 h 3026979"/>
              <a:gd name="csX7" fmla="*/ 2807185 w 3332831"/>
              <a:gd name="csY7" fmla="*/ 1930974 h 3026979"/>
              <a:gd name="csX8" fmla="*/ 3332831 w 3332831"/>
              <a:gd name="csY8" fmla="*/ 602593 h 3026979"/>
              <a:gd name="csX9" fmla="*/ 2005948 w 3332831"/>
              <a:gd name="csY9" fmla="*/ 951664 h 3026979"/>
              <a:gd name="csX10" fmla="*/ 1954924 w 3332831"/>
              <a:gd name="csY10" fmla="*/ 346842 h 3026979"/>
              <a:gd name="csX11" fmla="*/ 1718442 w 3332831"/>
              <a:gd name="csY11" fmla="*/ 0 h 3026979"/>
              <a:gd name="csX12" fmla="*/ 1229711 w 3332831"/>
              <a:gd name="csY12" fmla="*/ 63062 h 3026979"/>
              <a:gd name="csX13" fmla="*/ 378373 w 3332831"/>
              <a:gd name="csY13" fmla="*/ 630621 h 3026979"/>
              <a:gd name="csX14" fmla="*/ 0 w 3332831"/>
              <a:gd name="csY14" fmla="*/ 1166648 h 3026979"/>
              <a:gd name="csX0" fmla="*/ 0 w 3332831"/>
              <a:gd name="csY0" fmla="*/ 1166648 h 3026979"/>
              <a:gd name="csX1" fmla="*/ 141890 w 3332831"/>
              <a:gd name="csY1" fmla="*/ 2017986 h 3026979"/>
              <a:gd name="csX2" fmla="*/ 583324 w 3332831"/>
              <a:gd name="csY2" fmla="*/ 2695904 h 3026979"/>
              <a:gd name="csX3" fmla="*/ 1292773 w 3332831"/>
              <a:gd name="csY3" fmla="*/ 2932386 h 3026979"/>
              <a:gd name="csX4" fmla="*/ 2222938 w 3332831"/>
              <a:gd name="csY4" fmla="*/ 3026979 h 3026979"/>
              <a:gd name="csX5" fmla="*/ 2538249 w 3332831"/>
              <a:gd name="csY5" fmla="*/ 2963917 h 3026979"/>
              <a:gd name="csX6" fmla="*/ 2632842 w 3332831"/>
              <a:gd name="csY6" fmla="*/ 2601311 h 3026979"/>
              <a:gd name="csX7" fmla="*/ 2807185 w 3332831"/>
              <a:gd name="csY7" fmla="*/ 1930974 h 3026979"/>
              <a:gd name="csX8" fmla="*/ 3332831 w 3332831"/>
              <a:gd name="csY8" fmla="*/ 602593 h 3026979"/>
              <a:gd name="csX9" fmla="*/ 2680203 w 3332831"/>
              <a:gd name="csY9" fmla="*/ 111155 h 3026979"/>
              <a:gd name="csX10" fmla="*/ 1954924 w 3332831"/>
              <a:gd name="csY10" fmla="*/ 346842 h 3026979"/>
              <a:gd name="csX11" fmla="*/ 1718442 w 3332831"/>
              <a:gd name="csY11" fmla="*/ 0 h 3026979"/>
              <a:gd name="csX12" fmla="*/ 1229711 w 3332831"/>
              <a:gd name="csY12" fmla="*/ 63062 h 3026979"/>
              <a:gd name="csX13" fmla="*/ 378373 w 3332831"/>
              <a:gd name="csY13" fmla="*/ 630621 h 3026979"/>
              <a:gd name="csX14" fmla="*/ 0 w 3332831"/>
              <a:gd name="csY14" fmla="*/ 1166648 h 3026979"/>
              <a:gd name="csX0" fmla="*/ 0 w 3332831"/>
              <a:gd name="csY0" fmla="*/ 1166648 h 3026979"/>
              <a:gd name="csX1" fmla="*/ 141890 w 3332831"/>
              <a:gd name="csY1" fmla="*/ 2017986 h 3026979"/>
              <a:gd name="csX2" fmla="*/ 583324 w 3332831"/>
              <a:gd name="csY2" fmla="*/ 2695904 h 3026979"/>
              <a:gd name="csX3" fmla="*/ 1292773 w 3332831"/>
              <a:gd name="csY3" fmla="*/ 2932386 h 3026979"/>
              <a:gd name="csX4" fmla="*/ 2222938 w 3332831"/>
              <a:gd name="csY4" fmla="*/ 3026979 h 3026979"/>
              <a:gd name="csX5" fmla="*/ 2538249 w 3332831"/>
              <a:gd name="csY5" fmla="*/ 2963917 h 3026979"/>
              <a:gd name="csX6" fmla="*/ 2632842 w 3332831"/>
              <a:gd name="csY6" fmla="*/ 2601311 h 3026979"/>
              <a:gd name="csX7" fmla="*/ 2807185 w 3332831"/>
              <a:gd name="csY7" fmla="*/ 1930974 h 3026979"/>
              <a:gd name="csX8" fmla="*/ 3332831 w 3332831"/>
              <a:gd name="csY8" fmla="*/ 602593 h 3026979"/>
              <a:gd name="csX9" fmla="*/ 2680203 w 3332831"/>
              <a:gd name="csY9" fmla="*/ 111155 h 3026979"/>
              <a:gd name="csX10" fmla="*/ 2056524 w 3332831"/>
              <a:gd name="csY10" fmla="*/ 32806 h 3026979"/>
              <a:gd name="csX11" fmla="*/ 1718442 w 3332831"/>
              <a:gd name="csY11" fmla="*/ 0 h 3026979"/>
              <a:gd name="csX12" fmla="*/ 1229711 w 3332831"/>
              <a:gd name="csY12" fmla="*/ 63062 h 3026979"/>
              <a:gd name="csX13" fmla="*/ 378373 w 3332831"/>
              <a:gd name="csY13" fmla="*/ 630621 h 3026979"/>
              <a:gd name="csX14" fmla="*/ 0 w 3332831"/>
              <a:gd name="csY14" fmla="*/ 1166648 h 3026979"/>
              <a:gd name="csX0" fmla="*/ 0 w 3212758"/>
              <a:gd name="csY0" fmla="*/ 1166648 h 3026979"/>
              <a:gd name="csX1" fmla="*/ 141890 w 3212758"/>
              <a:gd name="csY1" fmla="*/ 2017986 h 3026979"/>
              <a:gd name="csX2" fmla="*/ 583324 w 3212758"/>
              <a:gd name="csY2" fmla="*/ 2695904 h 3026979"/>
              <a:gd name="csX3" fmla="*/ 1292773 w 3212758"/>
              <a:gd name="csY3" fmla="*/ 2932386 h 3026979"/>
              <a:gd name="csX4" fmla="*/ 2222938 w 3212758"/>
              <a:gd name="csY4" fmla="*/ 3026979 h 3026979"/>
              <a:gd name="csX5" fmla="*/ 2538249 w 3212758"/>
              <a:gd name="csY5" fmla="*/ 2963917 h 3026979"/>
              <a:gd name="csX6" fmla="*/ 2632842 w 3212758"/>
              <a:gd name="csY6" fmla="*/ 2601311 h 3026979"/>
              <a:gd name="csX7" fmla="*/ 2807185 w 3212758"/>
              <a:gd name="csY7" fmla="*/ 1930974 h 3026979"/>
              <a:gd name="csX8" fmla="*/ 3212758 w 3212758"/>
              <a:gd name="csY8" fmla="*/ 611830 h 3026979"/>
              <a:gd name="csX9" fmla="*/ 2680203 w 3212758"/>
              <a:gd name="csY9" fmla="*/ 111155 h 3026979"/>
              <a:gd name="csX10" fmla="*/ 2056524 w 3212758"/>
              <a:gd name="csY10" fmla="*/ 32806 h 3026979"/>
              <a:gd name="csX11" fmla="*/ 1718442 w 3212758"/>
              <a:gd name="csY11" fmla="*/ 0 h 3026979"/>
              <a:gd name="csX12" fmla="*/ 1229711 w 3212758"/>
              <a:gd name="csY12" fmla="*/ 63062 h 3026979"/>
              <a:gd name="csX13" fmla="*/ 378373 w 3212758"/>
              <a:gd name="csY13" fmla="*/ 630621 h 3026979"/>
              <a:gd name="csX14" fmla="*/ 0 w 3212758"/>
              <a:gd name="csY14" fmla="*/ 1166648 h 3026979"/>
              <a:gd name="csX0" fmla="*/ 0 w 3212758"/>
              <a:gd name="csY0" fmla="*/ 1166648 h 3026979"/>
              <a:gd name="csX1" fmla="*/ 141890 w 3212758"/>
              <a:gd name="csY1" fmla="*/ 2017986 h 3026979"/>
              <a:gd name="csX2" fmla="*/ 583324 w 3212758"/>
              <a:gd name="csY2" fmla="*/ 2695904 h 3026979"/>
              <a:gd name="csX3" fmla="*/ 1292773 w 3212758"/>
              <a:gd name="csY3" fmla="*/ 2932386 h 3026979"/>
              <a:gd name="csX4" fmla="*/ 2222938 w 3212758"/>
              <a:gd name="csY4" fmla="*/ 3026979 h 3026979"/>
              <a:gd name="csX5" fmla="*/ 2538249 w 3212758"/>
              <a:gd name="csY5" fmla="*/ 2963917 h 3026979"/>
              <a:gd name="csX6" fmla="*/ 2632842 w 3212758"/>
              <a:gd name="csY6" fmla="*/ 2601311 h 3026979"/>
              <a:gd name="csX7" fmla="*/ 2807185 w 3212758"/>
              <a:gd name="csY7" fmla="*/ 1930974 h 3026979"/>
              <a:gd name="csX8" fmla="*/ 3212758 w 3212758"/>
              <a:gd name="csY8" fmla="*/ 611830 h 3026979"/>
              <a:gd name="csX9" fmla="*/ 2680203 w 3212758"/>
              <a:gd name="csY9" fmla="*/ 111155 h 3026979"/>
              <a:gd name="csX10" fmla="*/ 2056524 w 3212758"/>
              <a:gd name="csY10" fmla="*/ 32806 h 3026979"/>
              <a:gd name="csX11" fmla="*/ 1718442 w 3212758"/>
              <a:gd name="csY11" fmla="*/ 0 h 3026979"/>
              <a:gd name="csX12" fmla="*/ 1229711 w 3212758"/>
              <a:gd name="csY12" fmla="*/ 63062 h 3026979"/>
              <a:gd name="csX13" fmla="*/ 378373 w 3212758"/>
              <a:gd name="csY13" fmla="*/ 630621 h 3026979"/>
              <a:gd name="csX14" fmla="*/ 0 w 3212758"/>
              <a:gd name="csY14" fmla="*/ 1166648 h 3026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212758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2807185" y="1930974"/>
                </a:lnTo>
                <a:lnTo>
                  <a:pt x="3212758" y="611830"/>
                </a:lnTo>
                <a:cubicBezTo>
                  <a:pt x="3035240" y="287920"/>
                  <a:pt x="2857721" y="278047"/>
                  <a:pt x="2680203" y="111155"/>
                </a:cubicBezTo>
                <a:lnTo>
                  <a:pt x="2056524" y="32806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2FB-7A0D-DA40-4823-7D2ADEAF4538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ED5B1-B96A-0C73-F654-EDDB2D51A333}"/>
              </a:ext>
            </a:extLst>
          </p:cNvPr>
          <p:cNvSpPr txBox="1"/>
          <p:nvPr/>
        </p:nvSpPr>
        <p:spPr>
          <a:xfrm>
            <a:off x="4327672" y="3213095"/>
            <a:ext cx="224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There’s a better path!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60D77-CDE9-9ED5-3B2A-DECB9CBE2D18}"/>
              </a:ext>
            </a:extLst>
          </p:cNvPr>
          <p:cNvSpPr txBox="1"/>
          <p:nvPr/>
        </p:nvSpPr>
        <p:spPr>
          <a:xfrm>
            <a:off x="6310747" y="1770584"/>
            <a:ext cx="526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a node from priority queue (making it “done”)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seen</a:t>
            </a:r>
          </a:p>
          <a:p>
            <a:r>
              <a:rPr lang="en-US" dirty="0">
                <a:solidFill>
                  <a:srgbClr val="FF0000"/>
                </a:solidFill>
              </a:rPr>
              <a:t>for each not-done neighbor:</a:t>
            </a:r>
          </a:p>
          <a:p>
            <a:r>
              <a:rPr lang="en-US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8360AB3-F95D-73ED-ECDB-2ED76BCDD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117319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8360AB3-F95D-73ED-ECDB-2ED76BCDD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117319"/>
                  </p:ext>
                </p:extLst>
              </p:nvPr>
            </p:nvGraphicFramePr>
            <p:xfrm>
              <a:off x="615785" y="2468563"/>
              <a:ext cx="3743780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9670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794327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877454">
                      <a:extLst>
                        <a:ext uri="{9D8B030D-6E8A-4147-A177-3AD203B41FA5}">
                          <a16:colId xmlns:a16="http://schemas.microsoft.com/office/drawing/2014/main" val="556530481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Seen?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808197" r="-186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88318" t="-908197" r="-186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662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46009" y="33055"/>
                <a:ext cx="11292188" cy="682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50" dirty="0"/>
                  <a:t>int </a:t>
                </a:r>
                <a:r>
                  <a:rPr lang="en-US" sz="1750" dirty="0" err="1"/>
                  <a:t>dijkstras</a:t>
                </a:r>
                <a:r>
                  <a:rPr lang="en-US" sz="1750" dirty="0"/>
                  <a:t>(graph, start, end){</a:t>
                </a:r>
              </a:p>
              <a:p>
                <a:r>
                  <a:rPr lang="en-US" sz="1750" dirty="0"/>
                  <a:t>	distances = [</a:t>
                </a:r>
                <a14:m>
                  <m:oMath xmlns:m="http://schemas.openxmlformats.org/officeDocument/2006/math">
                    <m:r>
                      <a:rPr lang="en-US" sz="175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,…];  // one index per node</a:t>
                </a:r>
              </a:p>
              <a:p>
                <a:r>
                  <a:rPr lang="en-US" sz="1750" dirty="0"/>
                  <a:t>	seen = [</a:t>
                </a:r>
                <a:r>
                  <a:rPr lang="en-US" sz="1750" dirty="0" err="1"/>
                  <a:t>False,False,False</a:t>
                </a:r>
                <a:r>
                  <a:rPr lang="en-US" sz="1750" dirty="0"/>
                  <a:t>,…];  // one index per node</a:t>
                </a:r>
              </a:p>
              <a:p>
                <a:r>
                  <a:rPr lang="en-US" sz="1750" dirty="0"/>
                  <a:t>	done = [</a:t>
                </a:r>
                <a:r>
                  <a:rPr lang="en-US" sz="1750" dirty="0" err="1"/>
                  <a:t>False,False,False</a:t>
                </a:r>
                <a:r>
                  <a:rPr lang="en-US" sz="1750" dirty="0"/>
                  <a:t>,…];  // one index per node</a:t>
                </a:r>
              </a:p>
              <a:p>
                <a:r>
                  <a:rPr lang="en-US" sz="1750" dirty="0"/>
                  <a:t>	PQ = new </a:t>
                </a:r>
                <a:r>
                  <a:rPr lang="en-US" sz="1750"/>
                  <a:t>MinHeap</a:t>
                </a:r>
                <a:r>
                  <a:rPr lang="en-US" sz="1750" dirty="0"/>
                  <a:t>();</a:t>
                </a:r>
              </a:p>
              <a:p>
                <a:r>
                  <a:rPr lang="en-US" sz="1750" dirty="0"/>
                  <a:t>	</a:t>
                </a:r>
                <a:r>
                  <a:rPr lang="en-US" sz="1750" dirty="0" err="1"/>
                  <a:t>PQ.insert</a:t>
                </a:r>
                <a:r>
                  <a:rPr lang="en-US" sz="1750" dirty="0"/>
                  <a:t>(0, start);  // priority=0, value=start</a:t>
                </a:r>
              </a:p>
              <a:p>
                <a:r>
                  <a:rPr lang="en-US" sz="1750" dirty="0"/>
                  <a:t>	distances[start] = 0;</a:t>
                </a:r>
              </a:p>
              <a:p>
                <a:r>
                  <a:rPr lang="en-US" sz="1750" dirty="0"/>
                  <a:t>	while (!</a:t>
                </a:r>
                <a:r>
                  <a:rPr lang="en-US" sz="1750" dirty="0" err="1"/>
                  <a:t>PQ.isEmpty</a:t>
                </a:r>
                <a:r>
                  <a:rPr lang="en-US" sz="1750" dirty="0"/>
                  <a:t>){</a:t>
                </a:r>
              </a:p>
              <a:p>
                <a:r>
                  <a:rPr lang="en-US" sz="1750" dirty="0"/>
                  <a:t>		current = </a:t>
                </a:r>
                <a:r>
                  <a:rPr lang="en-US" sz="1750" dirty="0" err="1"/>
                  <a:t>PQ.extract</a:t>
                </a:r>
                <a:r>
                  <a:rPr lang="en-US" sz="1750" dirty="0"/>
                  <a:t>();</a:t>
                </a:r>
              </a:p>
              <a:p>
                <a:r>
                  <a:rPr lang="en-US" sz="1750" dirty="0"/>
                  <a:t>		done[current] = True;</a:t>
                </a:r>
              </a:p>
              <a:p>
                <a:r>
                  <a:rPr lang="en-US" sz="1750" dirty="0"/>
                  <a:t>		for (neighbor : </a:t>
                </a:r>
                <a:r>
                  <a:rPr lang="en-US" sz="1750" dirty="0" err="1"/>
                  <a:t>current.neighbors</a:t>
                </a:r>
                <a:r>
                  <a:rPr lang="en-US" sz="1750" dirty="0"/>
                  <a:t>){</a:t>
                </a:r>
              </a:p>
              <a:p>
                <a:r>
                  <a:rPr lang="en-US" sz="1750" dirty="0"/>
                  <a:t>			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 = distances[current]+weight(</a:t>
                </a:r>
                <a:r>
                  <a:rPr lang="en-US" sz="1750" dirty="0" err="1"/>
                  <a:t>current,neighbor</a:t>
                </a:r>
                <a:r>
                  <a:rPr lang="en-US" sz="1750" dirty="0"/>
                  <a:t>);</a:t>
                </a:r>
              </a:p>
              <a:p>
                <a:r>
                  <a:rPr lang="en-US" sz="1750" dirty="0"/>
                  <a:t>			if (! seen[neighbor]){</a:t>
                </a:r>
              </a:p>
              <a:p>
                <a:r>
                  <a:rPr lang="en-US" sz="1750" dirty="0"/>
                  <a:t>				seen[neighbor] = True;</a:t>
                </a:r>
              </a:p>
              <a:p>
                <a:r>
                  <a:rPr lang="en-US" sz="1750" dirty="0"/>
                  <a:t>				distances[neighbor] = 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;</a:t>
                </a:r>
              </a:p>
              <a:p>
                <a:r>
                  <a:rPr lang="en-US" sz="1750" dirty="0"/>
                  <a:t>				</a:t>
                </a:r>
                <a:r>
                  <a:rPr lang="en-US" sz="1750" dirty="0" err="1"/>
                  <a:t>PQ.insert</a:t>
                </a:r>
                <a:r>
                  <a:rPr lang="en-US" sz="1750" dirty="0"/>
                  <a:t>(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, neighbor);</a:t>
                </a:r>
              </a:p>
              <a:p>
                <a:r>
                  <a:rPr lang="en-US" sz="1750" dirty="0"/>
                  <a:t>			}</a:t>
                </a:r>
              </a:p>
              <a:p>
                <a:r>
                  <a:rPr lang="en-US" sz="1750" dirty="0"/>
                  <a:t>			else if (! done[neighbor] &amp;&amp; 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 &lt; distances[neighbor]){</a:t>
                </a:r>
              </a:p>
              <a:p>
                <a:r>
                  <a:rPr lang="en-US" sz="1750" dirty="0"/>
                  <a:t>				distances[neighbor] = 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;</a:t>
                </a:r>
              </a:p>
              <a:p>
                <a:r>
                  <a:rPr lang="en-US" sz="1750" dirty="0"/>
                  <a:t>				</a:t>
                </a:r>
                <a:r>
                  <a:rPr lang="en-US" sz="1750" dirty="0" err="1"/>
                  <a:t>PQ.decreaseKey</a:t>
                </a:r>
                <a:r>
                  <a:rPr lang="en-US" sz="1750" dirty="0"/>
                  <a:t>(</a:t>
                </a:r>
                <a:r>
                  <a:rPr lang="en-US" sz="1750" dirty="0" err="1"/>
                  <a:t>new_dist,neighbor</a:t>
                </a:r>
                <a:r>
                  <a:rPr lang="en-US" sz="1750" dirty="0"/>
                  <a:t>); </a:t>
                </a:r>
              </a:p>
              <a:p>
                <a:r>
                  <a:rPr lang="en-US" sz="1750" dirty="0"/>
                  <a:t>			}</a:t>
                </a:r>
              </a:p>
              <a:p>
                <a:r>
                  <a:rPr lang="en-US" sz="1750" dirty="0"/>
                  <a:t>		}</a:t>
                </a:r>
              </a:p>
              <a:p>
                <a:r>
                  <a:rPr lang="en-US" sz="1750" dirty="0"/>
                  <a:t>	}</a:t>
                </a:r>
              </a:p>
              <a:p>
                <a:r>
                  <a:rPr lang="en-US" sz="1750" dirty="0"/>
                  <a:t>	return distances[end]</a:t>
                </a:r>
              </a:p>
              <a:p>
                <a:r>
                  <a:rPr lang="en-US" sz="1750" dirty="0"/>
                  <a:t>}</a:t>
                </a: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9" y="33055"/>
                <a:ext cx="11292188" cy="6824945"/>
              </a:xfrm>
              <a:prstGeom prst="rect">
                <a:avLst/>
              </a:prstGeom>
              <a:blipFill>
                <a:blip r:embed="rId2"/>
                <a:stretch>
                  <a:fillRect l="-378" t="-179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9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total priority queue operations are necessary?</a:t>
                </a:r>
              </a:p>
              <a:p>
                <a:pPr lvl="1"/>
                <a:r>
                  <a:rPr lang="en-US" dirty="0"/>
                  <a:t>How many times is each node added to the priority queue?</a:t>
                </a:r>
              </a:p>
              <a:p>
                <a:pPr lvl="1"/>
                <a:r>
                  <a:rPr lang="en-US" dirty="0"/>
                  <a:t>How many times might a node’s priority be changed?</a:t>
                </a:r>
              </a:p>
              <a:p>
                <a:r>
                  <a:rPr lang="en-US" dirty="0"/>
                  <a:t>What’s the running time of each priority queue operation?</a:t>
                </a:r>
              </a:p>
              <a:p>
                <a:r>
                  <a:rPr lang="en-US" dirty="0"/>
                  <a:t>Overall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0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when a node is removed from the priority queue, we have found its shortest path</a:t>
            </a:r>
          </a:p>
          <a:p>
            <a:r>
              <a:rPr lang="en-US" dirty="0"/>
              <a:t>Induction over number of completed nodes</a:t>
            </a:r>
          </a:p>
          <a:p>
            <a:r>
              <a:rPr lang="en-US" dirty="0"/>
              <a:t>Base Case:</a:t>
            </a:r>
          </a:p>
          <a:p>
            <a:r>
              <a:rPr lang="en-US" dirty="0"/>
              <a:t>Inductive Step: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E4DB5-D57C-06C8-8315-53B19D740DED}"/>
              </a:ext>
            </a:extLst>
          </p:cNvPr>
          <p:cNvGrpSpPr/>
          <p:nvPr/>
        </p:nvGrpSpPr>
        <p:grpSpPr>
          <a:xfrm>
            <a:off x="7315200" y="3751673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A19218-1121-038A-D0C7-58EE3C1E427D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446580-4204-7DC9-41DB-249FA9BFED2A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E9CBAE-878A-0CED-4EFC-B4C125A2AF30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61B5C-2EBF-3F1B-E3C7-750F9145A088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07D26E-3E77-42B4-20EC-653A5D8796E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4B9BE5-894A-93C4-FD4B-FB2082A0DB88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1A667-6D50-8C13-9C60-8752261F1B94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7C4A8-4555-2B04-8F4A-B328638DC798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5B94A-A992-843D-E0DF-91BB29F99411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146FAB-5FB9-D8A4-AAB4-3C9F99145B2C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F66514-AE26-AA29-A5BE-717EDD5C7508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84C3C-78C4-06AF-F7BB-88FBED0DEF7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BCFAD-56CE-253A-92E2-499E33C4ABD6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4A70-3299-835B-DA87-1D6151D1D41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83A4-81A9-B6B6-64E0-6B106F485B5A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A38D03-AC0A-894B-B958-3213FE86A09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3EB12-5303-779B-C06B-B49D9730EF37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C6FB82-0B5F-CB84-ACB0-A77889ECF773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F79EF-38D2-ACFD-DB29-0BD2114FCC99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242934-1BD5-16B5-8528-3391C95F99AE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48E5D-DCC1-6154-EDDC-6DC9076185AF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B7F2E3-1256-201B-1002-5CC53E95D319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56131-9D6A-1E86-4A19-0EA52077FF38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36D77-EE1B-4AB8-38EA-62185B665D4A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F0EC7-BAF8-EDD8-0CC5-F2FF1B1B1411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F44851-F68D-0D93-61C0-7067B5870697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28FAB3-8BD0-3738-DA2D-79E3D16F1C02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BBDF72-2FF5-2183-A9B1-28ADD7420C07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8CEF62-5070-282D-FBC7-78010062099D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CC2B2E-CACC-9F08-B7C8-C7E525968DFB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1E56EDC-EEA2-7218-7C4C-A37F0182DBF1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F8F7A3-353A-B161-329B-1B008DED5576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B17B03-D20D-AFE8-7C2F-BFB172415F1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C3306-4682-4899-39AB-80EEBF8F172C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3EED35-2FA8-0FCD-312F-06842F922A01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3" name="Freeform 4">
            <a:extLst>
              <a:ext uri="{FF2B5EF4-FFF2-40B4-BE49-F238E27FC236}">
                <a16:creationId xmlns:a16="http://schemas.microsoft.com/office/drawing/2014/main" id="{37061D92-55D1-D063-332E-86090D2833C9}"/>
              </a:ext>
            </a:extLst>
          </p:cNvPr>
          <p:cNvSpPr/>
          <p:nvPr/>
        </p:nvSpPr>
        <p:spPr>
          <a:xfrm>
            <a:off x="7176179" y="3495091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 when a node is removed from the priority queue, its distance is that of the shortest path</a:t>
                </a:r>
              </a:p>
              <a:p>
                <a:r>
                  <a:rPr lang="en-US" dirty="0"/>
                  <a:t>Induction over number of completed nodes</a:t>
                </a:r>
              </a:p>
              <a:p>
                <a:r>
                  <a:rPr lang="en-US" dirty="0"/>
                  <a:t>Base Case: Only the start node removed</a:t>
                </a:r>
              </a:p>
              <a:p>
                <a:pPr lvl="1"/>
                <a:r>
                  <a:rPr lang="en-US" dirty="0"/>
                  <a:t>It is indeed 0 away from itself</a:t>
                </a:r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If we have correctly found shortest paths for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nodes, then when we remove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we have found its shortest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479" t="-2291" r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F51567-0220-C8E3-67DF-59F647C811E1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D717BB-C79F-F287-0BEC-F57D7EE7375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9F9BE9-05B2-3134-EBE0-6D649BBA4CEE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54A58A-DD11-A6C3-5502-F87E9D3C97FE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95B863-A132-F109-C76B-E02F57ED5026}"/>
                </a:ext>
              </a:extLst>
            </p:cNvPr>
            <p:cNvCxnSpPr>
              <a:cxnSpLocks/>
              <a:stCxn id="57" idx="6"/>
              <a:endCxn id="62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2ADCD8-B11C-C98E-8D45-5C544E1E2AEE}"/>
                </a:ext>
              </a:extLst>
            </p:cNvPr>
            <p:cNvCxnSpPr>
              <a:stCxn id="59" idx="3"/>
              <a:endCxn id="58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1AA321F2-CA62-96E6-71A4-74099224ED2B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09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What do we know 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89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FFE37-B68D-8CB3-2DAF-1FA5F7CF6923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2FDF0-F493-81A8-D886-31219A363244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4AB5B1-E3ED-CE58-88FC-89A15DA67352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5DAC6F-D6AB-8004-1525-261A73856BF3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5CDCB4-B120-199D-83F3-7142A47C7D39}"/>
                </a:ext>
              </a:extLst>
            </p:cNvPr>
            <p:cNvCxnSpPr>
              <a:cxnSpLocks/>
              <a:stCxn id="16" idx="6"/>
              <a:endCxn id="21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3D4B60-94A3-62D7-EE52-4C25ED1DF035}"/>
                </a:ext>
              </a:extLst>
            </p:cNvPr>
            <p:cNvCxnSpPr>
              <a:stCxn id="18" idx="3"/>
              <a:endCxn id="17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FCAA960C-779E-4A36-098D-B35121B174D2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70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bfs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Queue();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found.enqueue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found.dequeue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found.enqueue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8628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 have negative weight</a:t>
                </a:r>
                <a:endParaRPr lang="en-US" dirty="0"/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095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" y="11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Find Distance (unweighted)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6979" y="-98232"/>
            <a:ext cx="8686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 </a:t>
            </a:r>
            <a:r>
              <a:rPr lang="en-US" sz="2400" dirty="0" err="1"/>
              <a:t>findDistance</a:t>
            </a:r>
            <a:r>
              <a:rPr lang="en-US" sz="2400" dirty="0"/>
              <a:t>(graph, s, t){</a:t>
            </a:r>
          </a:p>
          <a:p>
            <a:r>
              <a:rPr lang="en-US" sz="2400" dirty="0"/>
              <a:t>	found = new Queue();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layer = 0;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depth of s = 0;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found.enqueue</a:t>
            </a:r>
            <a:r>
              <a:rPr lang="en-US" sz="2400" dirty="0"/>
              <a:t>(s);</a:t>
            </a:r>
          </a:p>
          <a:p>
            <a:r>
              <a:rPr lang="en-US" sz="2400" dirty="0"/>
              <a:t>	mark s as “visited”;</a:t>
            </a:r>
          </a:p>
          <a:p>
            <a:r>
              <a:rPr lang="en-US" sz="2400" dirty="0"/>
              <a:t>	While (!</a:t>
            </a:r>
            <a:r>
              <a:rPr lang="en-US" sz="2400" dirty="0" err="1"/>
              <a:t>found.isEmpty</a:t>
            </a:r>
            <a:r>
              <a:rPr lang="en-US" sz="2400" dirty="0"/>
              <a:t>()){</a:t>
            </a:r>
          </a:p>
          <a:p>
            <a:r>
              <a:rPr lang="en-US" sz="2400" dirty="0"/>
              <a:t>		current = </a:t>
            </a:r>
            <a:r>
              <a:rPr lang="en-US" sz="2400" dirty="0" err="1"/>
              <a:t>found.dequeue</a:t>
            </a:r>
            <a:r>
              <a:rPr lang="en-US" sz="2400" dirty="0"/>
              <a:t>();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layer = depth of current;</a:t>
            </a:r>
          </a:p>
          <a:p>
            <a:r>
              <a:rPr lang="en-US" sz="2400" dirty="0"/>
              <a:t>		for (v : neighbors(current)){</a:t>
            </a:r>
          </a:p>
          <a:p>
            <a:r>
              <a:rPr lang="en-US" sz="2400" dirty="0"/>
              <a:t>			if (! v marked “visited”){</a:t>
            </a:r>
          </a:p>
          <a:p>
            <a:r>
              <a:rPr lang="en-US" sz="2400" dirty="0"/>
              <a:t>				mark v as “visited”;</a:t>
            </a:r>
          </a:p>
          <a:p>
            <a:r>
              <a:rPr lang="en-US" sz="2400" dirty="0"/>
              <a:t>				</a:t>
            </a:r>
            <a:r>
              <a:rPr lang="en-US" sz="2400" dirty="0">
                <a:solidFill>
                  <a:srgbClr val="FF0000"/>
                </a:solidFill>
              </a:rPr>
              <a:t>depth of v = layer + 1;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found.enqueue</a:t>
            </a:r>
            <a:r>
              <a:rPr lang="en-US" sz="2400" dirty="0"/>
              <a:t>(v);</a:t>
            </a:r>
          </a:p>
          <a:p>
            <a:r>
              <a:rPr lang="en-US" sz="2400" dirty="0"/>
              <a:t>			}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depth of t;</a:t>
            </a:r>
            <a:r>
              <a:rPr lang="en-US" sz="2400" dirty="0"/>
              <a:t>	</a:t>
            </a:r>
          </a:p>
          <a:p>
            <a:r>
              <a:rPr lang="en-US" sz="24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F236-31C1-EF76-BCC3-71E806C76908}"/>
              </a:ext>
            </a:extLst>
          </p:cNvPr>
          <p:cNvSpPr txBox="1"/>
          <p:nvPr/>
        </p:nvSpPr>
        <p:spPr>
          <a:xfrm>
            <a:off x="197532" y="4632030"/>
            <a:ext cx="50075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it’s seen, remember its “layer” depth!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04D-A23D-F7E7-77F7-9C5654D8606A}"/>
              </a:ext>
            </a:extLst>
          </p:cNvPr>
          <p:cNvGrpSpPr/>
          <p:nvPr/>
        </p:nvGrpSpPr>
        <p:grpSpPr>
          <a:xfrm>
            <a:off x="508737" y="1745062"/>
            <a:ext cx="4385159" cy="2420607"/>
            <a:chOff x="1524000" y="2625729"/>
            <a:chExt cx="7044346" cy="38884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5207F-5479-5963-8004-40032CDB5E54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88E00-3423-BF9C-8CF8-84F095D826DE}"/>
                  </a:ext>
                </a:extLst>
              </p:cNvPr>
              <p:cNvCxnSpPr>
                <a:stCxn id="23" idx="7"/>
                <a:endCxn id="2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86EFE9-D906-8A68-FB16-D547CEC30E1E}"/>
                  </a:ext>
                </a:extLst>
              </p:cNvPr>
              <p:cNvCxnSpPr>
                <a:stCxn id="24" idx="6"/>
                <a:endCxn id="27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C25311-7C68-C36D-4476-CA0FCCD69244}"/>
                  </a:ext>
                </a:extLst>
              </p:cNvPr>
              <p:cNvCxnSpPr>
                <a:stCxn id="23" idx="4"/>
                <a:endCxn id="2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5BADE-4A56-92F9-58BC-B486B8F7E070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7FA524-C0FB-0934-FA57-17F9C7BAE186}"/>
                  </a:ext>
                </a:extLst>
              </p:cNvPr>
              <p:cNvCxnSpPr>
                <a:stCxn id="28" idx="2"/>
                <a:endCxn id="2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D6C19D-2D8E-F3D1-9BEE-4E9B9E6A8587}"/>
                  </a:ext>
                </a:extLst>
              </p:cNvPr>
              <p:cNvCxnSpPr>
                <a:stCxn id="26" idx="5"/>
                <a:endCxn id="28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C7CFD8-7844-11BF-72E2-7FAC5E5D51D9}"/>
                  </a:ext>
                </a:extLst>
              </p:cNvPr>
              <p:cNvCxnSpPr>
                <a:stCxn id="26" idx="7"/>
                <a:endCxn id="27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E77900-A6CF-C297-A6B7-E676DEBA1211}"/>
                  </a:ext>
                </a:extLst>
              </p:cNvPr>
              <p:cNvCxnSpPr>
                <a:stCxn id="28" idx="6"/>
                <a:endCxn id="29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C4C5DD-3870-F3AC-A444-916129C761B5}"/>
                  </a:ext>
                </a:extLst>
              </p:cNvPr>
              <p:cNvCxnSpPr>
                <a:stCxn id="29" idx="1"/>
                <a:endCxn id="27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629D72-BBBE-5AB8-F371-E489B421A452}"/>
                  </a:ext>
                </a:extLst>
              </p:cNvPr>
              <p:cNvCxnSpPr>
                <a:stCxn id="47" idx="2"/>
                <a:endCxn id="27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9FB4E7-4DAE-BB0C-3685-407F9B1895F4}"/>
                  </a:ext>
                </a:extLst>
              </p:cNvPr>
              <p:cNvCxnSpPr>
                <a:stCxn id="29" idx="0"/>
                <a:endCxn id="4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BB8579B-0572-EE4C-4590-561529CC3161}"/>
                  </a:ext>
                </a:extLst>
              </p:cNvPr>
              <p:cNvCxnSpPr>
                <a:stCxn id="30" idx="1"/>
                <a:endCxn id="4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6E8E87-D0F7-BDA0-AF78-72DC2CE9C860}"/>
                  </a:ext>
                </a:extLst>
              </p:cNvPr>
              <p:cNvCxnSpPr>
                <a:stCxn id="30" idx="3"/>
                <a:endCxn id="29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EE3F55-268C-5144-5B98-2EACFC0C0CBF}"/>
                  </a:ext>
                </a:extLst>
              </p:cNvPr>
              <p:cNvCxnSpPr>
                <a:stCxn id="24" idx="4"/>
                <a:endCxn id="2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798340-7B35-17BE-0B33-CE06FADA2E92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A65DA6-774E-0FE3-4D06-3E93383C728E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2B91480-4C85-A081-2FE2-963A3BCE0382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7EAA21-792F-41EE-AC55-1B1D748CF362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DC5204-758E-422C-7620-F2CB8AD543FC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DDC74CF-E5BF-4989-DE6D-842F332C8CC3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920CAB-73F8-6071-7659-A84EA68DAF39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9BCDA8-36C9-7E40-A352-11256FF278A8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E2D146-DAEA-00BE-7C60-D185B4C0F610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6595CC-A5D9-7851-3D09-0246DF1C7A83}"/>
                </a:ext>
              </a:extLst>
            </p:cNvPr>
            <p:cNvCxnSpPr>
              <a:cxnSpLocks/>
              <a:stCxn id="29" idx="7"/>
              <a:endCxn id="4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675CA-0FA6-3D2C-63D0-79A0D2101294}"/>
                </a:ext>
              </a:extLst>
            </p:cNvPr>
            <p:cNvCxnSpPr>
              <a:cxnSpLocks/>
              <a:stCxn id="28" idx="3"/>
              <a:endCxn id="2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5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B25D7-46D9-7A29-F433-24525C17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4C9A-430C-4F98-53B0-13383F31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Distance 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95E1-647D-3F68-CEE1-900FDB3C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1CF9C8-0EB1-808E-6937-D55B88045794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8F90165-D1B4-25ED-6027-B1D8D91EE9D3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29E0C23-FF86-8EEA-0144-7F272DDA62DA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72EC391-05A6-3506-01A9-C2240D8025F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28E4B48-5E79-8886-A44D-E01E16E84D82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3AD71E1-1C59-0A4D-1288-BBEDA337FC02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0E9AA0F-ADE4-9C34-B251-AA94C1E4D969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BAB7B5-32E7-5BE9-45F7-DB5CA05855A6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9923C17-F588-E260-DA4D-9DD9DB3AC4BF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4A147D0-1973-BE93-04D0-EB87C7536397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D4C1515-5592-C525-E1D4-F74FBB371676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D2E1FE1-CF43-DE17-8F21-E99B186E23E4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337B2B6-D1B5-2ADD-1D67-90C812AA100E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ED31D3F-F699-E76A-12EF-2E5FFDAC4765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27782D1-F1CA-DBD2-6D2A-ADFD9A47BCEA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48AB834-1C74-3268-B430-3C841684F3A3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602BDAA-33D3-2325-0A07-9333ED85B614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0F59170-6D6B-9F34-58B4-B2B4A00B9E69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7B830C2-CE9A-EDEA-A05C-CCA2204272A4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7D1A3C8-9983-4585-689C-0D3660B95854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BC78DA5-AD48-1ECA-69C8-B139F0C4FFB5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03EF8D6-5A76-3E86-D7D2-E4D69A21FFD1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BC16755-D9DF-713A-5A59-479D6312958F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39DE575-94DD-7B30-F122-E85E687337BE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67B488D-93A5-DD1E-1B6A-1BD8D6397406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5E829E4-58A1-6BFF-7D14-C1A6DFE3A306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E878FE-B3E8-3C5C-1F67-E780ED29F4E1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BA5A57-FBDF-C6BD-B65C-BE270C865080}"/>
              </a:ext>
            </a:extLst>
          </p:cNvPr>
          <p:cNvSpPr txBox="1"/>
          <p:nvPr/>
        </p:nvSpPr>
        <p:spPr>
          <a:xfrm>
            <a:off x="32803" y="3973607"/>
            <a:ext cx="69847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each node: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update current layer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For each unvisited neighbor: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add that neighbor to a queue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mark that neighbor as visited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set neighbor’s layer to be current layer + 1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18B9F0-016C-4A88-CD0A-06B9EFF96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15334"/>
              </p:ext>
            </p:extLst>
          </p:nvPr>
        </p:nvGraphicFramePr>
        <p:xfrm>
          <a:off x="6820603" y="1399839"/>
          <a:ext cx="3977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330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1014152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1996759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FC32378-B7BA-966F-E93B-2D3957A6733E}"/>
              </a:ext>
            </a:extLst>
          </p:cNvPr>
          <p:cNvGrpSpPr/>
          <p:nvPr/>
        </p:nvGrpSpPr>
        <p:grpSpPr>
          <a:xfrm>
            <a:off x="5742926" y="5486396"/>
            <a:ext cx="6036209" cy="647348"/>
            <a:chOff x="5742926" y="5619404"/>
            <a:chExt cx="6036209" cy="6473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FBA9DE-AFF7-CB66-1D65-61892F4009DC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C82495-D6C1-0C18-036B-6069D1519417}"/>
                </a:ext>
              </a:extLst>
            </p:cNvPr>
            <p:cNvSpPr txBox="1"/>
            <p:nvPr/>
          </p:nvSpPr>
          <p:spPr>
            <a:xfrm>
              <a:off x="5742926" y="57658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Queue: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09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E8D23-AC6D-8027-7A1B-98072E8A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70DF-BF7D-48BD-FEE1-60E43966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 -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96A-1D94-8392-BA33-24C185A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0AFFE2-0C44-3C78-0EBE-F2B9CB2409CA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9F1D6C-ACE7-BC5B-F569-9A70CE937B0D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783CA8C-3E94-0E3C-6D96-3CFC2A7358EE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1B3D5AA-F1D7-3368-4383-D4FCE55D019C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944A9A2-D1AF-CDD7-0D84-91FA7A11CFD4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FA77429-45D1-E595-4393-DA0258546472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5B3C426-52C7-742A-D3B2-A93F30C3D91D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4B8B381-111A-FD41-7E22-8F44EC30EFD6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3ED18C9-0F58-FE0A-224C-2588174AFB81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7BFEEB3-97C2-AEF0-9428-FBF57DE0453A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2064E52-216B-91FC-4B46-2311B61F713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27927D8-F995-BC9D-2E12-CA5E5A93084B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4708231-BFB6-80B8-9507-7F4B9B28CD2E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2C6D9FE-7480-CF62-2F8F-F3263512D305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DF33F4-50FF-57CE-0D0C-B81049DC5328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45C8B4B-4F12-5223-18DA-B771717B2568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3BB55AC-6552-DF0B-125E-970A40257AF6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F004A88-0014-17C5-23B1-58339851F5A5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BCF41E3-C342-A8F8-BC70-760CC907982E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9E00AAD-1B6F-C063-FD03-8C1542D5362D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34C4B80-D7E1-B1EA-8093-43F2C630458F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006F4F3-7154-9957-1607-30309B9D7EB4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483AC7E-DC22-645B-FD39-9AFE24B91B57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BAB79B6-ED59-E70B-252B-FCF83693C674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E9BD361-1CAC-81E4-D04E-77489843E8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94D02E-26D0-E33C-9762-F65088F5CF48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9AC4CD-7B2F-C50E-B425-B8853CD4FAB6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E7E310-EA56-B238-8799-0C3977E917EB}"/>
              </a:ext>
            </a:extLst>
          </p:cNvPr>
          <p:cNvSpPr txBox="1"/>
          <p:nvPr/>
        </p:nvSpPr>
        <p:spPr>
          <a:xfrm>
            <a:off x="32803" y="4480684"/>
            <a:ext cx="76078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each node: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For each unvisited neighbor: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add that neighbor to a queue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mark that neighbor as visited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set neighbor’s previous to be the current node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DF76A7-1AE5-FE32-B9BA-55D479F06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44949"/>
              </p:ext>
            </p:extLst>
          </p:nvPr>
        </p:nvGraphicFramePr>
        <p:xfrm>
          <a:off x="6820603" y="1399839"/>
          <a:ext cx="3977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330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1014152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1996759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D38CD5B-5A6B-D249-71C9-53138DD93CBB}"/>
              </a:ext>
            </a:extLst>
          </p:cNvPr>
          <p:cNvGrpSpPr/>
          <p:nvPr/>
        </p:nvGrpSpPr>
        <p:grpSpPr>
          <a:xfrm>
            <a:off x="5742926" y="5486396"/>
            <a:ext cx="6036209" cy="647348"/>
            <a:chOff x="5742926" y="5619404"/>
            <a:chExt cx="6036209" cy="6473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E0C2FE-17B8-0CDF-F2EE-54A2FDB66321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E25D8-B172-B4CA-EC39-BD6F91CBDA5B}"/>
                </a:ext>
              </a:extLst>
            </p:cNvPr>
            <p:cNvSpPr txBox="1"/>
            <p:nvPr/>
          </p:nvSpPr>
          <p:spPr>
            <a:xfrm>
              <a:off x="5742926" y="57658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Queue: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48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pPr lvl="1"/>
                <a:r>
                  <a:rPr lang="en-US" dirty="0"/>
                  <a:t>Before moving on to the second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visit everything reachable from the first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456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90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E589D-DD2B-0072-9A9F-44244F47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EEE7-7808-13FE-18FA-87C4E85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1011-4CD0-B11D-A384-AA52144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7599C-F16A-B059-0C92-B0C55CDC160A}"/>
              </a:ext>
            </a:extLst>
          </p:cNvPr>
          <p:cNvSpPr txBox="1"/>
          <p:nvPr/>
        </p:nvSpPr>
        <p:spPr>
          <a:xfrm>
            <a:off x="311300" y="4450870"/>
            <a:ext cx="51106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Starting from the current node: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for each unvisited neighbor: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mark the neighbor as visited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do a DFS from the neighbor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mark the current node as done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3A3091-C629-A857-AF5C-735442B2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82664"/>
              </p:ext>
            </p:extLst>
          </p:nvPr>
        </p:nvGraphicFramePr>
        <p:xfrm>
          <a:off x="6492240" y="1399839"/>
          <a:ext cx="52253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29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991884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  <a:gridCol w="2390699">
                  <a:extLst>
                    <a:ext uri="{9D8B030D-6E8A-4147-A177-3AD203B41FA5}">
                      <a16:colId xmlns:a16="http://schemas.microsoft.com/office/drawing/2014/main" val="250318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F7FF17-3F04-7C8B-3A0F-4BC05B6F83A8}"/>
              </a:ext>
            </a:extLst>
          </p:cNvPr>
          <p:cNvGrpSpPr/>
          <p:nvPr/>
        </p:nvGrpSpPr>
        <p:grpSpPr>
          <a:xfrm>
            <a:off x="5742926" y="5474915"/>
            <a:ext cx="6036209" cy="658829"/>
            <a:chOff x="5742926" y="5607923"/>
            <a:chExt cx="6036209" cy="658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488023-8334-C431-2978-04F99C0218F4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17DDD-0345-09D5-F81A-D9C19CD73E09}"/>
                </a:ext>
              </a:extLst>
            </p:cNvPr>
            <p:cNvSpPr txBox="1"/>
            <p:nvPr/>
          </p:nvSpPr>
          <p:spPr>
            <a:xfrm>
              <a:off x="5742926" y="5607923"/>
              <a:ext cx="73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(Call)</a:t>
              </a:r>
            </a:p>
            <a:p>
              <a:r>
                <a:rPr lang="en-US" dirty="0"/>
                <a:t>Stack: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2A3D7-F72D-3988-D0EB-E35D15316BD3}"/>
              </a:ext>
            </a:extLst>
          </p:cNvPr>
          <p:cNvGrpSpPr/>
          <p:nvPr/>
        </p:nvGrpSpPr>
        <p:grpSpPr>
          <a:xfrm>
            <a:off x="752302" y="1569705"/>
            <a:ext cx="4385159" cy="2420607"/>
            <a:chOff x="6934200" y="4047495"/>
            <a:chExt cx="4385159" cy="24206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7FC970-CC36-C096-69E7-DB70031B416D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3C29F8A-5331-C503-0DA4-C0F6FC6752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7829BA5-429D-723C-B30E-5CFE4AA093D9}"/>
                    </a:ext>
                  </a:extLst>
                </p:cNvPr>
                <p:cNvCxnSpPr>
                  <a:stCxn id="26" idx="7"/>
                  <a:endCxn id="27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71F9DE4-4A65-BE7D-F60D-7DDEF5F6B4F3}"/>
                    </a:ext>
                  </a:extLst>
                </p:cNvPr>
                <p:cNvCxnSpPr>
                  <a:stCxn id="27" idx="6"/>
                  <a:endCxn id="30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944CBFB-F9F7-BA1C-DE6E-591025869C22}"/>
                    </a:ext>
                  </a:extLst>
                </p:cNvPr>
                <p:cNvCxnSpPr>
                  <a:stCxn id="26" idx="4"/>
                  <a:endCxn id="28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DF7E111-08C9-FC1F-C832-7E2FD47C9A2E}"/>
                    </a:ext>
                  </a:extLst>
                </p:cNvPr>
                <p:cNvCxnSpPr>
                  <a:stCxn id="29" idx="3"/>
                  <a:endCxn id="28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1CEE6A5-BCE9-A9E2-902E-A545D900A66D}"/>
                    </a:ext>
                  </a:extLst>
                </p:cNvPr>
                <p:cNvCxnSpPr>
                  <a:stCxn id="43" idx="2"/>
                  <a:endCxn id="28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C5A6CD9-D32E-2503-637C-E5CBF14909A6}"/>
                    </a:ext>
                  </a:extLst>
                </p:cNvPr>
                <p:cNvCxnSpPr>
                  <a:stCxn id="29" idx="5"/>
                  <a:endCxn id="4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E361374-D27D-C505-AE05-95C565CB264C}"/>
                    </a:ext>
                  </a:extLst>
                </p:cNvPr>
                <p:cNvCxnSpPr>
                  <a:cxnSpLocks/>
                  <a:stCxn id="27" idx="5"/>
                  <a:endCxn id="4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CAA2C8E-4FDF-A36D-3C19-402FE4F23D3F}"/>
                    </a:ext>
                  </a:extLst>
                </p:cNvPr>
                <p:cNvCxnSpPr>
                  <a:cxnSpLocks/>
                  <a:stCxn id="49" idx="4"/>
                  <a:endCxn id="4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E9A6F90-FF38-0BCD-420C-A0B3781E2BBA}"/>
                    </a:ext>
                  </a:extLst>
                </p:cNvPr>
                <p:cNvCxnSpPr>
                  <a:stCxn id="49" idx="2"/>
                  <a:endCxn id="30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C2EA1B-19CC-30E3-C77A-00432CD0F5CD}"/>
                    </a:ext>
                  </a:extLst>
                </p:cNvPr>
                <p:cNvCxnSpPr>
                  <a:stCxn id="48" idx="1"/>
                  <a:endCxn id="4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041241B-2F78-56F6-0445-70F83A03EF73}"/>
                    </a:ext>
                  </a:extLst>
                </p:cNvPr>
                <p:cNvCxnSpPr>
                  <a:stCxn id="48" idx="3"/>
                  <a:endCxn id="4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6B86E6C-73EA-DF42-8C40-9673F7168192}"/>
                    </a:ext>
                  </a:extLst>
                </p:cNvPr>
                <p:cNvCxnSpPr>
                  <a:stCxn id="27" idx="4"/>
                  <a:endCxn id="28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A5646B1-918D-B9F3-89A2-E464F61493E1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100F48-0C60-9629-4724-4C43B871B8D6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0D0E257-5601-F5B8-96A9-4183038B65C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F6B1D85-6312-FDAE-89AA-70B2A6AC5CD5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28E099B-C606-1AC4-5D81-33E8764C96CE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E2857D-1260-6ECD-4B23-717BFA4CE993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ED91393-043A-4946-6BAF-1A593432A826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2C08A1E-0216-48F9-9F5A-1800C93AC320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A91EE9A-DC76-098F-5E4E-4172D2B5E95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957024D-72C0-0C23-BE41-E087C73A80B5}"/>
                  </a:ext>
                </a:extLst>
              </p:cNvPr>
              <p:cNvCxnSpPr>
                <a:cxnSpLocks/>
                <a:stCxn id="43" idx="3"/>
                <a:endCxn id="28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FBA753-90FC-AA22-E3B7-F37EBA7C56B4}"/>
                </a:ext>
              </a:extLst>
            </p:cNvPr>
            <p:cNvCxnSpPr>
              <a:cxnSpLocks/>
              <a:stCxn id="43" idx="6"/>
              <a:endCxn id="4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638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24430</TotalTime>
  <Words>3334</Words>
  <Application>Microsoft Office PowerPoint</Application>
  <PresentationFormat>Widescreen</PresentationFormat>
  <Paragraphs>1190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 Light</vt:lpstr>
      <vt:lpstr>Calibri</vt:lpstr>
      <vt:lpstr>Cambria Math</vt:lpstr>
      <vt:lpstr>Aptos</vt:lpstr>
      <vt:lpstr>Arial</vt:lpstr>
      <vt:lpstr>Office Theme</vt:lpstr>
      <vt:lpstr>CSE 332 Winter 2026 Lecture 16: Graphs 3</vt:lpstr>
      <vt:lpstr>Breadth-First Search</vt:lpstr>
      <vt:lpstr>BFS</vt:lpstr>
      <vt:lpstr>Find Distance (unweighted)</vt:lpstr>
      <vt:lpstr>Find Distance – Worked Example</vt:lpstr>
      <vt:lpstr>Shortest Path - Idea</vt:lpstr>
      <vt:lpstr>Depth-First Search</vt:lpstr>
      <vt:lpstr>DFS Recursively (more common)</vt:lpstr>
      <vt:lpstr>DFS – Worked Example</vt:lpstr>
      <vt:lpstr>Using DFS</vt:lpstr>
      <vt:lpstr>Back Edges</vt:lpstr>
      <vt:lpstr>Cycle Detection</vt:lpstr>
      <vt:lpstr>Cycle Detection – Worked Example</vt:lpstr>
      <vt:lpstr>Single-Source Shortest Path</vt:lpstr>
      <vt:lpstr>Dijkstra’s Algorithm</vt:lpstr>
      <vt:lpstr>Dijkstra’s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Algorithm: Running Time</vt:lpstr>
      <vt:lpstr>Dijkstra’s Algorithm: Correctness</vt:lpstr>
      <vt:lpstr>Dijkstra’s Algorithm: Correctness</vt:lpstr>
      <vt:lpstr>Dijkstra’s Algorithm: Correctness</vt:lpstr>
      <vt:lpstr>Dijkstra’s Algorithm: Correctness</vt:lpstr>
      <vt:lpstr>Dijkstra’s Algorithm: 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266</cp:revision>
  <dcterms:created xsi:type="dcterms:W3CDTF">2023-10-13T16:06:42Z</dcterms:created>
  <dcterms:modified xsi:type="dcterms:W3CDTF">2026-02-13T19:39:15Z</dcterms:modified>
</cp:coreProperties>
</file>