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555" r:id="rId3"/>
    <p:sldId id="543" r:id="rId4"/>
    <p:sldId id="545" r:id="rId5"/>
    <p:sldId id="548" r:id="rId6"/>
    <p:sldId id="546" r:id="rId7"/>
    <p:sldId id="549" r:id="rId8"/>
    <p:sldId id="550" r:id="rId9"/>
    <p:sldId id="551" r:id="rId10"/>
    <p:sldId id="547" r:id="rId11"/>
    <p:sldId id="752" r:id="rId12"/>
    <p:sldId id="753" r:id="rId13"/>
    <p:sldId id="830" r:id="rId14"/>
    <p:sldId id="836" r:id="rId15"/>
    <p:sldId id="829" r:id="rId16"/>
    <p:sldId id="837" r:id="rId17"/>
    <p:sldId id="846" r:id="rId18"/>
    <p:sldId id="850" r:id="rId19"/>
    <p:sldId id="756" r:id="rId20"/>
    <p:sldId id="757" r:id="rId21"/>
    <p:sldId id="847" r:id="rId22"/>
    <p:sldId id="848" r:id="rId23"/>
    <p:sldId id="849" r:id="rId24"/>
    <p:sldId id="851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A25B-064F-4940-8CEE-34D7920B25F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96D1-356A-4D34-AE7A-0DFABF1C9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14: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14801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RI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295400" cy="9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CS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91" y="1694568"/>
            <a:ext cx="957755" cy="5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Ut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4" y="4419600"/>
            <a:ext cx="1042326" cy="10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rv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2" y="4850938"/>
            <a:ext cx="678862" cy="6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30" y="2590800"/>
            <a:ext cx="674276" cy="7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m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35" y="3216885"/>
            <a:ext cx="994129" cy="9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9" y="3227427"/>
            <a:ext cx="737119" cy="3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624296" y="1948872"/>
            <a:ext cx="1214280" cy="673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676446" y="1807387"/>
            <a:ext cx="11092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036" idx="2"/>
          </p:cNvCxnSpPr>
          <p:nvPr/>
        </p:nvCxnSpPr>
        <p:spPr>
          <a:xfrm>
            <a:off x="2342068" y="3294857"/>
            <a:ext cx="716596" cy="1029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040" idx="1"/>
          </p:cNvCxnSpPr>
          <p:nvPr/>
        </p:nvCxnSpPr>
        <p:spPr>
          <a:xfrm flipH="1">
            <a:off x="3824008" y="3415704"/>
            <a:ext cx="882391" cy="91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3776917" y="4780959"/>
            <a:ext cx="1135672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1040" idx="2"/>
            <a:endCxn id="1034" idx="0"/>
          </p:cNvCxnSpPr>
          <p:nvPr/>
        </p:nvCxnSpPr>
        <p:spPr>
          <a:xfrm>
            <a:off x="5074959" y="3603980"/>
            <a:ext cx="118834" cy="1246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5193794" y="2318202"/>
            <a:ext cx="787515" cy="976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034" idx="3"/>
          </p:cNvCxnSpPr>
          <p:nvPr/>
        </p:nvCxnSpPr>
        <p:spPr>
          <a:xfrm>
            <a:off x="5533224" y="5181601"/>
            <a:ext cx="1400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6249637" y="2412816"/>
            <a:ext cx="836964" cy="231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6637383" y="2238828"/>
            <a:ext cx="449218" cy="23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10450" y="2942829"/>
            <a:ext cx="171450" cy="1605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 flipV="1">
            <a:off x="8013242" y="2872266"/>
            <a:ext cx="469440" cy="456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772400" y="4163760"/>
            <a:ext cx="850482" cy="817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30" idx="2"/>
            <a:endCxn id="1026" idx="0"/>
          </p:cNvCxnSpPr>
          <p:nvPr/>
        </p:nvCxnSpPr>
        <p:spPr>
          <a:xfrm flipH="1">
            <a:off x="3405188" y="2203174"/>
            <a:ext cx="792380" cy="1911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niversity of Washington - Wikipedia">
            <a:extLst>
              <a:ext uri="{FF2B5EF4-FFF2-40B4-BE49-F238E27FC236}">
                <a16:creationId xmlns:a16="http://schemas.microsoft.com/office/drawing/2014/main" id="{A9A49F51-0866-954E-BFF9-1DE70B88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28" y="1521214"/>
            <a:ext cx="994130" cy="9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7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625729"/>
            <a:ext cx="7044346" cy="3888478"/>
            <a:chOff x="0" y="3020093"/>
            <a:chExt cx="7044346" cy="388847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4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0" idx="6"/>
                <a:endCxn id="5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87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Self-Edges and Duplicate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50" idx="6"/>
                <a:endCxn id="51" idx="2"/>
              </p:cNvCxnSpPr>
              <p:nvPr/>
            </p:nvCxnSpPr>
            <p:spPr>
              <a:xfrm flipV="1">
                <a:off x="3360148" y="6395303"/>
                <a:ext cx="1641019" cy="25663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3CB24-50C7-D2CF-FAED-CF4F258497C8}"/>
              </a:ext>
            </a:extLst>
          </p:cNvPr>
          <p:cNvCxnSpPr>
            <a:cxnSpLocks/>
            <a:stCxn id="5" idx="6"/>
            <a:endCxn id="44" idx="3"/>
          </p:cNvCxnSpPr>
          <p:nvPr/>
        </p:nvCxnSpPr>
        <p:spPr>
          <a:xfrm flipV="1">
            <a:off x="2037268" y="3063831"/>
            <a:ext cx="1492916" cy="96260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B0E6A-605D-5996-9043-170D7CC5F07A}"/>
              </a:ext>
            </a:extLst>
          </p:cNvPr>
          <p:cNvCxnSpPr>
            <a:cxnSpLocks/>
            <a:stCxn id="51" idx="3"/>
            <a:endCxn id="50" idx="5"/>
          </p:cNvCxnSpPr>
          <p:nvPr/>
        </p:nvCxnSpPr>
        <p:spPr>
          <a:xfrm flipH="1">
            <a:off x="4808982" y="6182407"/>
            <a:ext cx="1791351" cy="25663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9B9F7E4-6D03-3262-1E65-A6910025C7EF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 rot="16200000" flipH="1" flipV="1">
            <a:off x="1524000" y="3769801"/>
            <a:ext cx="256634" cy="256634"/>
          </a:xfrm>
          <a:prstGeom prst="curvedConnector4">
            <a:avLst>
              <a:gd name="adj1" fmla="val -135735"/>
              <a:gd name="adj2" fmla="val 23573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3F99A2-D314-6EC0-C057-BC351C4F1666}"/>
              </a:ext>
            </a:extLst>
          </p:cNvPr>
          <p:cNvSpPr txBox="1"/>
          <p:nvPr/>
        </p:nvSpPr>
        <p:spPr>
          <a:xfrm>
            <a:off x="3108113" y="1460924"/>
            <a:ext cx="1040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graphs may have duplicate edges (e.g. here we have the edge (1,2) twice).</a:t>
            </a:r>
          </a:p>
          <a:p>
            <a:r>
              <a:rPr lang="en-US" sz="2000" dirty="0"/>
              <a:t>Some may also have self-edges/loops (e.g. here there is an edge from 1 to 1).</a:t>
            </a:r>
          </a:p>
          <a:p>
            <a:r>
              <a:rPr lang="en-US" sz="2000" dirty="0"/>
              <a:t>Graph with neither self-edges nor duplicate edges are called </a:t>
            </a:r>
            <a:r>
              <a:rPr lang="en-US" sz="2000" b="1" dirty="0">
                <a:solidFill>
                  <a:srgbClr val="FF00FF"/>
                </a:solidFill>
              </a:rPr>
              <a:t>simple graphs</a:t>
            </a:r>
          </a:p>
        </p:txBody>
      </p:sp>
    </p:spTree>
    <p:extLst>
      <p:ext uri="{BB962C8B-B14F-4D97-AF65-F5344CB8AC3E}">
        <p14:creationId xmlns:p14="http://schemas.microsoft.com/office/powerpoint/2010/main" val="353878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743200"/>
            <a:ext cx="7044346" cy="4072018"/>
            <a:chOff x="0" y="2862182"/>
            <a:chExt cx="7044346" cy="407201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886366" y="33314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5562" y="4099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95875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47348" y="59051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912" y="4717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19679" y="4462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2463" y="32991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8462" y="5546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64048" y="38531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1034" y="52242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85966" y="64043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30979" y="28621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634" y="50965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414258" y="42624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weight</a:t>
                </a:r>
                <a:r>
                  <a:rPr lang="en-US" sz="4000" dirty="0"/>
                  <a:t> of </a:t>
                </a:r>
                <a:r>
                  <a:rPr lang="en-US" sz="4000" dirty="0">
                    <a:solidFill>
                      <a:srgbClr val="FF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blipFill>
                <a:blip r:embed="rId3"/>
                <a:stretch>
                  <a:fillRect l="-251" t="-1428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0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2D5-C737-A39E-7E2E-D192CB64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B705-15E4-A291-8248-D337DB23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application below, consider:</a:t>
            </a:r>
          </a:p>
          <a:p>
            <a:pPr lvl="1"/>
            <a:r>
              <a:rPr lang="en-US" dirty="0"/>
              <a:t>What are the nodes, what are the edges?</a:t>
            </a:r>
          </a:p>
          <a:p>
            <a:pPr lvl="1"/>
            <a:r>
              <a:rPr lang="en-US" dirty="0"/>
              <a:t>Is the graph directed?</a:t>
            </a:r>
          </a:p>
          <a:p>
            <a:pPr lvl="1"/>
            <a:r>
              <a:rPr lang="en-US" dirty="0"/>
              <a:t>Is the graph simple?</a:t>
            </a:r>
          </a:p>
          <a:p>
            <a:pPr lvl="1"/>
            <a:r>
              <a:rPr lang="en-US" dirty="0"/>
              <a:t>Is the graph weighted?</a:t>
            </a:r>
          </a:p>
          <a:p>
            <a:r>
              <a:rPr lang="en-US"/>
              <a:t>LinkedIn </a:t>
            </a:r>
            <a:r>
              <a:rPr lang="en-US" dirty="0"/>
              <a:t>Connections</a:t>
            </a:r>
          </a:p>
          <a:p>
            <a:r>
              <a:rPr lang="en-US" dirty="0"/>
              <a:t>Twitter Followers</a:t>
            </a:r>
          </a:p>
          <a:p>
            <a:r>
              <a:rPr lang="en-US" dirty="0"/>
              <a:t>Java Inheritance</a:t>
            </a:r>
          </a:p>
          <a:p>
            <a:r>
              <a:rPr lang="en-US" dirty="0"/>
              <a:t>Airline Routes</a:t>
            </a:r>
          </a:p>
          <a:p>
            <a:r>
              <a:rPr lang="en-US" dirty="0"/>
              <a:t>Course Prerequisites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1270-E0F8-A2B4-DC31-E1498BB4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73-AF4A-DFE5-A3D1-D1EC818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67570" cy="4525963"/>
          </a:xfrm>
        </p:spPr>
        <p:txBody>
          <a:bodyPr>
            <a:normAutofit/>
          </a:bodyPr>
          <a:lstStyle/>
          <a:p>
            <a:r>
              <a:rPr lang="en-US" dirty="0"/>
              <a:t>Adjacent/Neighbors</a:t>
            </a:r>
          </a:p>
          <a:p>
            <a:pPr lvl="1"/>
            <a:r>
              <a:rPr lang="en-US" dirty="0"/>
              <a:t>Nodes are adjacent/neighbors if they share an edge</a:t>
            </a:r>
          </a:p>
          <a:p>
            <a:r>
              <a:rPr lang="en-US" dirty="0"/>
              <a:t>Degree</a:t>
            </a:r>
          </a:p>
          <a:p>
            <a:pPr lvl="1"/>
            <a:r>
              <a:rPr lang="en-US" dirty="0"/>
              <a:t>Number of edges “touching” a vertex</a:t>
            </a:r>
          </a:p>
          <a:p>
            <a:r>
              <a:rPr lang="en-US" dirty="0"/>
              <a:t>Indegree</a:t>
            </a:r>
          </a:p>
          <a:p>
            <a:pPr lvl="1"/>
            <a:r>
              <a:rPr lang="en-US" dirty="0"/>
              <a:t>Number of incoming edges</a:t>
            </a:r>
          </a:p>
          <a:p>
            <a:r>
              <a:rPr lang="en-US" dirty="0"/>
              <a:t>Outdegree</a:t>
            </a:r>
          </a:p>
          <a:p>
            <a:pPr lvl="1"/>
            <a:r>
              <a:rPr lang="en-US" dirty="0"/>
              <a:t>Number of outgoing edges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77EB-8563-0C5E-9AF2-6FB42457C3F5}"/>
              </a:ext>
            </a:extLst>
          </p:cNvPr>
          <p:cNvGrpSpPr/>
          <p:nvPr/>
        </p:nvGrpSpPr>
        <p:grpSpPr>
          <a:xfrm>
            <a:off x="7848600" y="846138"/>
            <a:ext cx="4301146" cy="2374232"/>
            <a:chOff x="0" y="3020093"/>
            <a:chExt cx="7044346" cy="3888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421F4-A457-DB86-1FD3-32D14A13BE0A}"/>
                </a:ext>
              </a:extLst>
            </p:cNvPr>
            <p:cNvCxnSpPr>
              <a:stCxn id="19" idx="7"/>
              <a:endCxn id="20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D50B3-9D94-894A-AEF4-03C92A6437D5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2AEC7-7C95-AF77-5085-BC18C20FED6C}"/>
                </a:ext>
              </a:extLst>
            </p:cNvPr>
            <p:cNvCxnSpPr>
              <a:stCxn id="19" idx="4"/>
              <a:endCxn id="21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91F591-A554-8D39-D9B1-E0EE5E18BBEA}"/>
                </a:ext>
              </a:extLst>
            </p:cNvPr>
            <p:cNvCxnSpPr>
              <a:stCxn id="22" idx="3"/>
              <a:endCxn id="21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DE6CD8-5778-FAA9-5C53-CE46081CD71E}"/>
                </a:ext>
              </a:extLst>
            </p:cNvPr>
            <p:cNvCxnSpPr>
              <a:stCxn id="24" idx="2"/>
              <a:endCxn id="21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7BBA0-F365-074C-3764-5C12DEEB2E8F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203ADB-430A-D65F-9723-DAA04ACAFB9C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AE7B9-7053-F6F9-A0D3-5A043D505A2D}"/>
                </a:ext>
              </a:extLst>
            </p:cNvPr>
            <p:cNvCxnSpPr>
              <a:stCxn id="24" idx="6"/>
              <a:endCxn id="25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5ACCEC-0E1D-BF87-4D29-C9EFE7A95074}"/>
                </a:ext>
              </a:extLst>
            </p:cNvPr>
            <p:cNvCxnSpPr>
              <a:stCxn id="25" idx="1"/>
              <a:endCxn id="23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ADBF4-FB3C-D330-300D-00B6AF377E53}"/>
                </a:ext>
              </a:extLst>
            </p:cNvPr>
            <p:cNvCxnSpPr>
              <a:stCxn id="27" idx="2"/>
              <a:endCxn id="23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B4587-1690-02D4-BA3C-A0099E7358D5}"/>
                </a:ext>
              </a:extLst>
            </p:cNvPr>
            <p:cNvCxnSpPr>
              <a:stCxn id="25" idx="0"/>
              <a:endCxn id="27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13D604-B112-B9D1-2FB0-D426EB51FDB5}"/>
                </a:ext>
              </a:extLst>
            </p:cNvPr>
            <p:cNvCxnSpPr>
              <a:stCxn id="26" idx="1"/>
              <a:endCxn id="27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21677-B01D-DF4C-8F76-B4A4CCE81DFF}"/>
                </a:ext>
              </a:extLst>
            </p:cNvPr>
            <p:cNvCxnSpPr>
              <a:stCxn id="26" idx="3"/>
              <a:endCxn id="25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EE3B9-2788-3830-4E73-9DF1652682FE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ECF91-9510-823B-C909-5F0EB0CA3147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09655-F346-B1A3-1410-FB8E825C864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E88022-25E7-86C7-8B92-34447DB1CB81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B710F6-6934-006D-D44B-6C316E606C8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B6EF87-9ED8-0DE9-D60E-95BDFA88858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8C970-DD24-1453-11B9-B8ACAA2F93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E1A8BB-249C-43D9-96A3-202B7BEE668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1B0CD1-8132-C3B4-B8C7-CDDC25E0B19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6E15FE-2AC2-BAA6-9B20-EDB3AA8EE9EF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BC2B0C-3F8F-E385-9C36-453724DCBB67}"/>
              </a:ext>
            </a:extLst>
          </p:cNvPr>
          <p:cNvGrpSpPr/>
          <p:nvPr/>
        </p:nvGrpSpPr>
        <p:grpSpPr>
          <a:xfrm>
            <a:off x="7752750" y="3494747"/>
            <a:ext cx="4385159" cy="2420607"/>
            <a:chOff x="1524000" y="2625729"/>
            <a:chExt cx="7044346" cy="3888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311A56-0703-B4CB-4DF3-E964A1EBFC91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08BE01B-5DBC-5EE1-D933-A8EB34AAAF91}"/>
                  </a:ext>
                </a:extLst>
              </p:cNvPr>
              <p:cNvCxnSpPr>
                <a:stCxn id="94" idx="7"/>
                <a:endCxn id="95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838333-99B5-EDB2-E636-E37A3041178D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0C3336-FD01-DDE1-F0D0-03F55BFFCE28}"/>
                  </a:ext>
                </a:extLst>
              </p:cNvPr>
              <p:cNvCxnSpPr>
                <a:stCxn id="94" idx="4"/>
                <a:endCxn id="96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12F9B32-568D-6074-BFD1-06C1C822970C}"/>
                  </a:ext>
                </a:extLst>
              </p:cNvPr>
              <p:cNvCxnSpPr>
                <a:stCxn id="97" idx="3"/>
                <a:endCxn id="96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27DFB4-FE48-C8DF-70F7-FA2E1E749276}"/>
                  </a:ext>
                </a:extLst>
              </p:cNvPr>
              <p:cNvCxnSpPr>
                <a:stCxn id="99" idx="2"/>
                <a:endCxn id="96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6211A5-2B55-D230-16B2-2AD51EA7A0D9}"/>
                  </a:ext>
                </a:extLst>
              </p:cNvPr>
              <p:cNvCxnSpPr>
                <a:stCxn id="97" idx="5"/>
                <a:endCxn id="99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AC54169-CBFA-C7E2-BC2E-33184A527D9D}"/>
                  </a:ext>
                </a:extLst>
              </p:cNvPr>
              <p:cNvCxnSpPr>
                <a:stCxn id="97" idx="7"/>
                <a:endCxn id="9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CDD1BC-741B-9CAD-1105-09E397EE3B17}"/>
                  </a:ext>
                </a:extLst>
              </p:cNvPr>
              <p:cNvCxnSpPr>
                <a:stCxn id="99" idx="6"/>
                <a:endCxn id="100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CE11B8-8F5D-C7A3-14F8-FBE2BD41B155}"/>
                  </a:ext>
                </a:extLst>
              </p:cNvPr>
              <p:cNvCxnSpPr>
                <a:stCxn id="100" idx="1"/>
                <a:endCxn id="9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D4A98BB-84E0-53EA-CAB6-B34746A23FB1}"/>
                  </a:ext>
                </a:extLst>
              </p:cNvPr>
              <p:cNvCxnSpPr>
                <a:stCxn id="102" idx="2"/>
                <a:endCxn id="9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E9DAC-A92C-CC96-A200-12881D3F5556}"/>
                  </a:ext>
                </a:extLst>
              </p:cNvPr>
              <p:cNvCxnSpPr>
                <a:stCxn id="100" idx="0"/>
                <a:endCxn id="102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3C9770-FA50-C8A2-029D-50072B26B7AA}"/>
                  </a:ext>
                </a:extLst>
              </p:cNvPr>
              <p:cNvCxnSpPr>
                <a:stCxn id="101" idx="1"/>
                <a:endCxn id="102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368074D-3071-983E-D9B7-5D8BED13FAD1}"/>
                  </a:ext>
                </a:extLst>
              </p:cNvPr>
              <p:cNvCxnSpPr>
                <a:stCxn id="101" idx="3"/>
                <a:endCxn id="100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DF72EC-73F5-C92E-7376-748E30BB74C1}"/>
                  </a:ext>
                </a:extLst>
              </p:cNvPr>
              <p:cNvCxnSpPr>
                <a:stCxn id="95" idx="4"/>
                <a:endCxn id="96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FC2285-020A-878E-90CE-2ACC450330A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AA52F75-BA01-66A5-EF54-E52D90EDD432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0E6879E-1525-AA65-2114-574042CBEEB6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DC3F494-6211-1948-0CDB-6CD123A25C3C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E19C25-5170-64E5-46A0-C59958E021A7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48AE5A-C4EE-BA50-885A-F30C09797C9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7E7852-F9BC-8B04-BCFA-082683DAC53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E98C314-CBA0-EA5B-6C6F-13F8858E0BB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9C4FAAE-5AE5-4514-0BA9-55334F0335B1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80272A-3CC3-702F-8EA2-DA7404D25FFB}"/>
                </a:ext>
              </a:extLst>
            </p:cNvPr>
            <p:cNvCxnSpPr>
              <a:cxnSpLocks/>
              <a:stCxn id="100" idx="7"/>
              <a:endCxn id="102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2BA105-F684-B473-14DF-7C5E0517E06F}"/>
                </a:ext>
              </a:extLst>
            </p:cNvPr>
            <p:cNvCxnSpPr>
              <a:cxnSpLocks/>
              <a:stCxn id="99" idx="3"/>
              <a:endCxn id="96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0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Complete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an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72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571923" y="4916821"/>
            <a:ext cx="290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Undirected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3899919" y="4920228"/>
            <a:ext cx="31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</a:t>
            </a:r>
          </a:p>
          <a:p>
            <a:r>
              <a:rPr lang="en-US" sz="2800" dirty="0"/>
              <a:t>Directed Graph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E9801-D0B3-6EF8-63EA-B9DCCBFB1CE6}"/>
              </a:ext>
            </a:extLst>
          </p:cNvPr>
          <p:cNvGrpSpPr/>
          <p:nvPr/>
        </p:nvGrpSpPr>
        <p:grpSpPr>
          <a:xfrm>
            <a:off x="718434" y="3206160"/>
            <a:ext cx="1729793" cy="1622043"/>
            <a:chOff x="1378834" y="3116577"/>
            <a:chExt cx="1729793" cy="16220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37F504-B85A-1520-E7F4-8989BE84231C}"/>
                </a:ext>
              </a:extLst>
            </p:cNvPr>
            <p:cNvGrpSpPr/>
            <p:nvPr/>
          </p:nvGrpSpPr>
          <p:grpSpPr>
            <a:xfrm>
              <a:off x="1378834" y="3116577"/>
              <a:ext cx="1729793" cy="1622043"/>
              <a:chOff x="-388725" y="3020093"/>
              <a:chExt cx="2833027" cy="265655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E1BD8B7-4CC3-76C2-B59D-BB8E9AB4F6AB}"/>
                  </a:ext>
                </a:extLst>
              </p:cNvPr>
              <p:cNvCxnSpPr>
                <a:cxnSpLocks/>
                <a:stCxn id="85" idx="6"/>
                <a:endCxn id="86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A5863F-100D-A240-865D-33C97E04E063}"/>
                  </a:ext>
                </a:extLst>
              </p:cNvPr>
              <p:cNvCxnSpPr>
                <a:cxnSpLocks/>
                <a:stCxn id="86" idx="4"/>
                <a:endCxn id="88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EE1F91-DED4-E4D4-2B84-54D4FDE1057A}"/>
                  </a:ext>
                </a:extLst>
              </p:cNvPr>
              <p:cNvCxnSpPr>
                <a:cxnSpLocks/>
                <a:stCxn id="85" idx="4"/>
                <a:endCxn id="87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FEBBBC-BC80-BAFB-02A9-944572FA7FA8}"/>
                  </a:ext>
                </a:extLst>
              </p:cNvPr>
              <p:cNvCxnSpPr>
                <a:cxnSpLocks/>
                <a:stCxn id="88" idx="2"/>
                <a:endCxn id="87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75438BD-A475-6206-0EF0-890B3A937474}"/>
                  </a:ext>
                </a:extLst>
              </p:cNvPr>
              <p:cNvCxnSpPr>
                <a:cxnSpLocks/>
                <a:stCxn id="86" idx="3"/>
                <a:endCxn id="87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3C72C6-1468-0C1C-DAFA-E75622DA098E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C6235E6-E60A-062C-E312-5D5F0758C46F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66721D1-8A4C-2F76-CAA9-FEE941202C62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11DC63D-5D3B-50C2-0184-D0A5C0983F41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E320C1-342B-2917-1FF6-23EADE44AF82}"/>
                </a:ext>
              </a:extLst>
            </p:cNvPr>
            <p:cNvCxnSpPr>
              <a:cxnSpLocks/>
              <a:stCxn id="85" idx="5"/>
              <a:endCxn id="88" idx="1"/>
            </p:cNvCxnSpPr>
            <p:nvPr/>
          </p:nvCxnSpPr>
          <p:spPr>
            <a:xfrm>
              <a:off x="1672101" y="3384074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A9F77F-1A5A-D413-FF40-26A41279BB85}"/>
              </a:ext>
            </a:extLst>
          </p:cNvPr>
          <p:cNvGrpSpPr/>
          <p:nvPr/>
        </p:nvGrpSpPr>
        <p:grpSpPr>
          <a:xfrm>
            <a:off x="3940430" y="3110592"/>
            <a:ext cx="1729793" cy="1622043"/>
            <a:chOff x="8610600" y="3884345"/>
            <a:chExt cx="1729793" cy="162204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E6465E-23D4-7A78-2D90-033B0364F71F}"/>
                </a:ext>
              </a:extLst>
            </p:cNvPr>
            <p:cNvGrpSpPr/>
            <p:nvPr/>
          </p:nvGrpSpPr>
          <p:grpSpPr>
            <a:xfrm>
              <a:off x="8610600" y="3884345"/>
              <a:ext cx="1729793" cy="1622043"/>
              <a:chOff x="-388725" y="3020093"/>
              <a:chExt cx="2833027" cy="265655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D0BA37-2B83-48D8-E26B-B217259C66A7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9CF37D2-E27F-7A71-AA33-5320E9514E61}"/>
                  </a:ext>
                </a:extLst>
              </p:cNvPr>
              <p:cNvCxnSpPr>
                <a:cxnSpLocks/>
                <a:stCxn id="75" idx="4"/>
                <a:endCxn id="77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4B9CD13-FF66-A5D2-1F8C-EA4244CE544E}"/>
                  </a:ext>
                </a:extLst>
              </p:cNvPr>
              <p:cNvCxnSpPr>
                <a:cxnSpLocks/>
                <a:stCxn id="74" idx="4"/>
                <a:endCxn id="76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AAAAFF1-1B6F-502F-3C12-C0947F002D01}"/>
                  </a:ext>
                </a:extLst>
              </p:cNvPr>
              <p:cNvCxnSpPr>
                <a:cxnSpLocks/>
                <a:stCxn id="77" idx="2"/>
                <a:endCxn id="76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2F468B2-2AA2-16F2-91D4-FBD14E916986}"/>
                  </a:ext>
                </a:extLst>
              </p:cNvPr>
              <p:cNvCxnSpPr>
                <a:cxnSpLocks/>
                <a:stCxn id="75" idx="3"/>
                <a:endCxn id="76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FBBC902-CBD4-4CB0-72AA-AE5F4733DCCB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FC3465-BB6F-A32D-08ED-ABA63E4E3C5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32A27BB-C4B2-C204-190D-230D1EDFACFD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C3F8BBE-8F1A-CB36-09BD-AAC71BEE1AFE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3D3B1D-6E15-D403-70FD-A1D85F4CE5E3}"/>
                </a:ext>
              </a:extLst>
            </p:cNvPr>
            <p:cNvCxnSpPr>
              <a:cxnSpLocks/>
              <a:stCxn id="74" idx="5"/>
              <a:endCxn id="77" idx="1"/>
            </p:cNvCxnSpPr>
            <p:nvPr/>
          </p:nvCxnSpPr>
          <p:spPr>
            <a:xfrm>
              <a:off x="8903867" y="4151842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DEF3C5F-5BD2-C41A-AD2D-7FDA50A70D73}"/>
              </a:ext>
            </a:extLst>
          </p:cNvPr>
          <p:cNvSpPr txBox="1"/>
          <p:nvPr/>
        </p:nvSpPr>
        <p:spPr>
          <a:xfrm>
            <a:off x="7293345" y="5015796"/>
            <a:ext cx="3008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Directed Non-simple Graph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359349-EE97-3770-8BAC-38168D0EF38B}"/>
              </a:ext>
            </a:extLst>
          </p:cNvPr>
          <p:cNvGrpSpPr/>
          <p:nvPr/>
        </p:nvGrpSpPr>
        <p:grpSpPr>
          <a:xfrm>
            <a:off x="7932896" y="3188940"/>
            <a:ext cx="1729793" cy="1622043"/>
            <a:chOff x="7333856" y="3206160"/>
            <a:chExt cx="1729793" cy="16220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A94A04F-CBDC-2DFF-3B03-A6FD1C79CAF6}"/>
                </a:ext>
              </a:extLst>
            </p:cNvPr>
            <p:cNvGrpSpPr/>
            <p:nvPr/>
          </p:nvGrpSpPr>
          <p:grpSpPr>
            <a:xfrm>
              <a:off x="7333856" y="3206160"/>
              <a:ext cx="1729793" cy="1622043"/>
              <a:chOff x="8610600" y="3884345"/>
              <a:chExt cx="1729793" cy="162204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6C9A5B-FF03-AA04-A4AE-24D89402B256}"/>
                  </a:ext>
                </a:extLst>
              </p:cNvPr>
              <p:cNvGrpSpPr/>
              <p:nvPr/>
            </p:nvGrpSpPr>
            <p:grpSpPr>
              <a:xfrm>
                <a:off x="8610600" y="3884345"/>
                <a:ext cx="1729793" cy="1622043"/>
                <a:chOff x="-388725" y="3020093"/>
                <a:chExt cx="2833027" cy="265655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0B5200E-1448-31F4-AA7A-88645C9AD2BD}"/>
                    </a:ext>
                  </a:extLst>
                </p:cNvPr>
                <p:cNvCxnSpPr>
                  <a:cxnSpLocks/>
                  <a:stCxn id="102" idx="6"/>
                  <a:endCxn id="103" idx="2"/>
                </p:cNvCxnSpPr>
                <p:nvPr/>
              </p:nvCxnSpPr>
              <p:spPr>
                <a:xfrm>
                  <a:off x="166749" y="3276727"/>
                  <a:ext cx="1764268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0C0BF86-1F58-EDBC-66CF-FE1283DDCE59}"/>
                    </a:ext>
                  </a:extLst>
                </p:cNvPr>
                <p:cNvCxnSpPr>
                  <a:cxnSpLocks/>
                  <a:stCxn id="103" idx="4"/>
                  <a:endCxn id="105" idx="0"/>
                </p:cNvCxnSpPr>
                <p:nvPr/>
              </p:nvCxnSpPr>
              <p:spPr>
                <a:xfrm>
                  <a:off x="2187651" y="3533361"/>
                  <a:ext cx="16" cy="160181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EDC5ECE-C857-8E84-F3DE-369A603DE929}"/>
                    </a:ext>
                  </a:extLst>
                </p:cNvPr>
                <p:cNvCxnSpPr>
                  <a:cxnSpLocks/>
                  <a:stCxn id="102" idx="4"/>
                  <a:endCxn id="104" idx="0"/>
                </p:cNvCxnSpPr>
                <p:nvPr/>
              </p:nvCxnSpPr>
              <p:spPr>
                <a:xfrm flipH="1">
                  <a:off x="-132091" y="3533361"/>
                  <a:ext cx="42206" cy="163001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E939F5E-DEAF-A9A8-7B5D-E05002EB01D4}"/>
                    </a:ext>
                  </a:extLst>
                </p:cNvPr>
                <p:cNvCxnSpPr>
                  <a:cxnSpLocks/>
                  <a:stCxn id="105" idx="2"/>
                  <a:endCxn id="104" idx="6"/>
                </p:cNvCxnSpPr>
                <p:nvPr/>
              </p:nvCxnSpPr>
              <p:spPr>
                <a:xfrm flipH="1">
                  <a:off x="124543" y="5391811"/>
                  <a:ext cx="1806490" cy="2820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14D2943-F575-CC14-FDFC-39D72AABD608}"/>
                    </a:ext>
                  </a:extLst>
                </p:cNvPr>
                <p:cNvCxnSpPr>
                  <a:cxnSpLocks/>
                  <a:stCxn id="103" idx="3"/>
                  <a:endCxn id="104" idx="7"/>
                </p:cNvCxnSpPr>
                <p:nvPr/>
              </p:nvCxnSpPr>
              <p:spPr>
                <a:xfrm flipH="1">
                  <a:off x="49377" y="3458195"/>
                  <a:ext cx="1956808" cy="17803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21E3DC6-38B7-146E-1A6C-437B5A9E20EA}"/>
                    </a:ext>
                  </a:extLst>
                </p:cNvPr>
                <p:cNvSpPr/>
                <p:nvPr/>
              </p:nvSpPr>
              <p:spPr>
                <a:xfrm>
                  <a:off x="-346519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ED45FA7-5323-F739-FF16-46247FADD7CB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7E6E620-E580-606F-5183-439E2E75E879}"/>
                    </a:ext>
                  </a:extLst>
                </p:cNvPr>
                <p:cNvSpPr/>
                <p:nvPr/>
              </p:nvSpPr>
              <p:spPr>
                <a:xfrm>
                  <a:off x="-388725" y="5163380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99B76C7-479F-7E2A-8439-49539F65348C}"/>
                    </a:ext>
                  </a:extLst>
                </p:cNvPr>
                <p:cNvSpPr/>
                <p:nvPr/>
              </p:nvSpPr>
              <p:spPr>
                <a:xfrm>
                  <a:off x="1931034" y="5135177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49EE9E-1689-9D70-42AC-4990CC1047BC}"/>
                  </a:ext>
                </a:extLst>
              </p:cNvPr>
              <p:cNvCxnSpPr>
                <a:cxnSpLocks/>
                <a:stCxn id="102" idx="5"/>
                <a:endCxn id="105" idx="1"/>
              </p:cNvCxnSpPr>
              <p:nvPr/>
            </p:nvCxnSpPr>
            <p:spPr>
              <a:xfrm>
                <a:off x="8903867" y="4151842"/>
                <a:ext cx="1169029" cy="106982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EAB280D5-8B38-1A02-1A1E-6AAFBCBDFF3C}"/>
                </a:ext>
              </a:extLst>
            </p:cNvPr>
            <p:cNvCxnSpPr>
              <a:cxnSpLocks/>
              <a:stCxn id="102" idx="2"/>
              <a:endCxn id="102" idx="0"/>
            </p:cNvCxnSpPr>
            <p:nvPr/>
          </p:nvCxnSpPr>
          <p:spPr>
            <a:xfrm rot="10800000" flipH="1">
              <a:off x="7359626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EC8AAE19-B417-E8DA-AF16-7D2A38B228B3}"/>
                </a:ext>
              </a:extLst>
            </p:cNvPr>
            <p:cNvCxnSpPr>
              <a:cxnSpLocks/>
              <a:stCxn id="103" idx="6"/>
              <a:endCxn id="103" idx="0"/>
            </p:cNvCxnSpPr>
            <p:nvPr/>
          </p:nvCxnSpPr>
          <p:spPr>
            <a:xfrm flipH="1" flipV="1">
              <a:off x="8906943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EDD00C3-0088-64FE-A5C8-A608B44F7253}"/>
                </a:ext>
              </a:extLst>
            </p:cNvPr>
            <p:cNvCxnSpPr>
              <a:cxnSpLocks/>
              <a:stCxn id="105" idx="6"/>
              <a:endCxn id="105" idx="4"/>
            </p:cNvCxnSpPr>
            <p:nvPr/>
          </p:nvCxnSpPr>
          <p:spPr>
            <a:xfrm flipH="1">
              <a:off x="8906953" y="465428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81CBC10A-9968-CBFF-40CB-013C222F0918}"/>
                </a:ext>
              </a:extLst>
            </p:cNvPr>
            <p:cNvCxnSpPr>
              <a:cxnSpLocks/>
              <a:stCxn id="104" idx="4"/>
              <a:endCxn id="104" idx="2"/>
            </p:cNvCxnSpPr>
            <p:nvPr/>
          </p:nvCxnSpPr>
          <p:spPr>
            <a:xfrm rot="5400000" flipH="1">
              <a:off x="7333856" y="467150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86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687612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sequence of nodes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∀1≤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blipFill>
                <a:blip r:embed="rId2"/>
                <a:stretch>
                  <a:fillRect l="-2074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783389" y="4800601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Simple Path:</a:t>
            </a:r>
          </a:p>
          <a:p>
            <a:r>
              <a:rPr lang="en-US" sz="2800" dirty="0"/>
              <a:t>A path in which each node appears at most once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559680" y="4800600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Cycle:</a:t>
            </a:r>
          </a:p>
          <a:p>
            <a:r>
              <a:rPr lang="en-US" sz="2800" dirty="0"/>
              <a:t>A path which starts and ends in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105498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99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2548407" y="5745189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Connected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7493777" y="5776040"/>
            <a:ext cx="3846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(strongly) Connected</a:t>
            </a:r>
          </a:p>
        </p:txBody>
      </p:sp>
    </p:spTree>
    <p:extLst>
      <p:ext uri="{BB962C8B-B14F-4D97-AF65-F5344CB8AC3E}">
        <p14:creationId xmlns:p14="http://schemas.microsoft.com/office/powerpoint/2010/main" val="216253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Weakly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ignoring direction of edges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1345045" y="3509073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1BE191-9ADF-A0F9-9404-022D8FA417F2}"/>
              </a:ext>
            </a:extLst>
          </p:cNvPr>
          <p:cNvSpPr txBox="1"/>
          <p:nvPr/>
        </p:nvSpPr>
        <p:spPr>
          <a:xfrm>
            <a:off x="2038851" y="6080427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4C5F6F-58DE-3FC1-BB80-93719F85BC73}"/>
              </a:ext>
            </a:extLst>
          </p:cNvPr>
          <p:cNvGrpSpPr/>
          <p:nvPr/>
        </p:nvGrpSpPr>
        <p:grpSpPr>
          <a:xfrm>
            <a:off x="6788205" y="3626901"/>
            <a:ext cx="4385159" cy="2420607"/>
            <a:chOff x="1524000" y="2625729"/>
            <a:chExt cx="7044346" cy="38884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CB4F3E-CB23-97A6-EFAF-F9BD45269D39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2DF5C0A-E8F2-69C9-D8DE-36C592DB1F35}"/>
                  </a:ext>
                </a:extLst>
              </p:cNvPr>
              <p:cNvCxnSpPr>
                <a:stCxn id="65" idx="7"/>
                <a:endCxn id="66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36BDB3A-6A37-BF11-EE32-6CDC3F572EC1}"/>
                  </a:ext>
                </a:extLst>
              </p:cNvPr>
              <p:cNvCxnSpPr>
                <a:stCxn id="66" idx="6"/>
                <a:endCxn id="69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0D29429-F6EA-7784-1BA6-CCC4A20D5296}"/>
                  </a:ext>
                </a:extLst>
              </p:cNvPr>
              <p:cNvCxnSpPr>
                <a:stCxn id="65" idx="4"/>
                <a:endCxn id="67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6D26E9-C424-E5E0-5828-DC247F0AE23F}"/>
                  </a:ext>
                </a:extLst>
              </p:cNvPr>
              <p:cNvCxnSpPr>
                <a:stCxn id="68" idx="5"/>
                <a:endCxn id="7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300FF0-365B-494E-20E5-01CB17669309}"/>
                  </a:ext>
                </a:extLst>
              </p:cNvPr>
              <p:cNvCxnSpPr>
                <a:stCxn id="70" idx="6"/>
                <a:endCxn id="7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ACCC7-4379-03F2-199D-6BA7A3ABBDB0}"/>
                  </a:ext>
                </a:extLst>
              </p:cNvPr>
              <p:cNvCxnSpPr>
                <a:stCxn id="71" idx="0"/>
                <a:endCxn id="73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EFA6315-8521-AC29-8B30-A0CA8E3B459C}"/>
                  </a:ext>
                </a:extLst>
              </p:cNvPr>
              <p:cNvCxnSpPr>
                <a:stCxn id="72" idx="1"/>
                <a:endCxn id="73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F159AA-0EEA-ADC5-8921-C9C56BA6C0DF}"/>
                  </a:ext>
                </a:extLst>
              </p:cNvPr>
              <p:cNvCxnSpPr>
                <a:stCxn id="72" idx="3"/>
                <a:endCxn id="7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F9E7C5-BC15-996A-D145-12AEB7E95473}"/>
                  </a:ext>
                </a:extLst>
              </p:cNvPr>
              <p:cNvCxnSpPr>
                <a:stCxn id="66" idx="4"/>
                <a:endCxn id="67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F46F7D-3C0A-7812-5BC4-CD5BDEA859BB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41D961C-8CE3-DBC7-EE64-675C6FF1BF1B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4CF45A4-1E9B-24B3-185C-1ADC7D62BEFF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5B9325F-60F2-4882-622D-1D708738D72E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458B5D4-3984-6FCD-0CF4-D6AD24A192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8E179C-59A4-27DB-665D-DC9BAB2B8C9B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0B9E416-A418-F46B-9E32-E1B19FA507AF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0DCD95A-6DC3-DEE9-8A08-6540DC6B46EA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B8AC4A4-A928-9D1A-72E3-E11A496D8848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EFFE30-A635-FC0A-A611-D53C6175AA53}"/>
                </a:ext>
              </a:extLst>
            </p:cNvPr>
            <p:cNvCxnSpPr>
              <a:cxnSpLocks/>
              <a:stCxn id="71" idx="7"/>
              <a:endCxn id="73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CD567A0-55DE-E659-0F5F-1C52C0C2E415}"/>
              </a:ext>
            </a:extLst>
          </p:cNvPr>
          <p:cNvSpPr txBox="1"/>
          <p:nvPr/>
        </p:nvSpPr>
        <p:spPr>
          <a:xfrm>
            <a:off x="7482011" y="6198255"/>
            <a:ext cx="352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Weakly Connected</a:t>
            </a:r>
          </a:p>
        </p:txBody>
      </p:sp>
    </p:spTree>
    <p:extLst>
      <p:ext uri="{BB962C8B-B14F-4D97-AF65-F5344CB8AC3E}">
        <p14:creationId xmlns:p14="http://schemas.microsoft.com/office/powerpoint/2010/main" val="292156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AC3-3AA8-E27B-FB78-7759EBA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Density, Data Structures,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maximum number of edges in a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Undirected and simple: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|(|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and simple: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|−1)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 and non-simple (but no duplicates):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the graph is connected, the minimum number of edges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dense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sparse</a:t>
                </a:r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not always near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we do not typically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in running times, but leave it as a separate variable</a:t>
                </a:r>
              </a:p>
              <a:p>
                <a:pPr lvl="1"/>
                <a:r>
                  <a:rPr lang="en-US" dirty="0"/>
                  <a:t>However,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57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tree if it is undirect, connected, and has no cycles (i.e. is acyclic).</a:t>
                </a:r>
              </a:p>
              <a:p>
                <a:r>
                  <a:rPr lang="en-US" sz="2800" dirty="0"/>
                  <a:t>Often one node is identified as the “root”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B26A4FB-1FF3-22E3-008F-C86C19A60FCA}"/>
              </a:ext>
            </a:extLst>
          </p:cNvPr>
          <p:cNvSpPr txBox="1"/>
          <p:nvPr/>
        </p:nvSpPr>
        <p:spPr>
          <a:xfrm>
            <a:off x="1347968" y="5626650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Tree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5759540-9AC3-0DDB-F03A-ACDE045114E3}"/>
              </a:ext>
            </a:extLst>
          </p:cNvPr>
          <p:cNvGrpSpPr/>
          <p:nvPr/>
        </p:nvGrpSpPr>
        <p:grpSpPr>
          <a:xfrm>
            <a:off x="222637" y="3116577"/>
            <a:ext cx="4301146" cy="2374232"/>
            <a:chOff x="0" y="3020093"/>
            <a:chExt cx="7044346" cy="388847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79F93B-7403-10DF-E95E-AAEF3BA6A367}"/>
                </a:ext>
              </a:extLst>
            </p:cNvPr>
            <p:cNvCxnSpPr>
              <a:stCxn id="118" idx="7"/>
              <a:endCxn id="119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78E9FC-207A-E53D-7517-EEF9FF99AAF2}"/>
                </a:ext>
              </a:extLst>
            </p:cNvPr>
            <p:cNvCxnSpPr>
              <a:stCxn id="118" idx="4"/>
              <a:endCxn id="120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6C4985-38E1-46D6-CB4D-A6A98BD9ED77}"/>
                </a:ext>
              </a:extLst>
            </p:cNvPr>
            <p:cNvCxnSpPr>
              <a:stCxn id="121" idx="3"/>
              <a:endCxn id="120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D22C930-0352-6899-1E98-8A3AA06731A6}"/>
                </a:ext>
              </a:extLst>
            </p:cNvPr>
            <p:cNvCxnSpPr>
              <a:stCxn id="121" idx="5"/>
              <a:endCxn id="123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F78A95-92D3-3C83-2D08-884970B4C01A}"/>
                </a:ext>
              </a:extLst>
            </p:cNvPr>
            <p:cNvCxnSpPr>
              <a:stCxn id="121" idx="7"/>
              <a:endCxn id="122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9927E5-909C-C044-BEFF-60F1FEE460A4}"/>
                </a:ext>
              </a:extLst>
            </p:cNvPr>
            <p:cNvCxnSpPr>
              <a:stCxn id="126" idx="2"/>
              <a:endCxn id="122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23522A-4F24-8A79-8AED-C46B27D17E35}"/>
                </a:ext>
              </a:extLst>
            </p:cNvPr>
            <p:cNvCxnSpPr>
              <a:stCxn id="124" idx="0"/>
              <a:endCxn id="126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7937C5B-8522-FE68-C63F-72C9C051B3D7}"/>
                </a:ext>
              </a:extLst>
            </p:cNvPr>
            <p:cNvCxnSpPr>
              <a:stCxn id="125" idx="1"/>
              <a:endCxn id="126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6C4D89C-3C85-56BA-4BFC-56F1024D1EBA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9B2B4FA-C1C9-855B-2015-97144E4F2FAB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D38388-C86D-1D9F-3601-C3BD0D65BAA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DB4CA7F-D981-B1C6-AD3C-CD1E9E7E4C5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8C583B9-6AFF-9308-7CA5-EB8DD9BA17F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057C619-BB2D-5ED4-80D6-6576D285508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69B7C16-C0D7-3D0C-6AB3-4D7B9EBFF8B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7ABB57-BAD7-A7C2-0130-69898A09FBD7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C278552-0929-7F80-E4A2-BC45124A87DB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6204DC0-5532-D2DD-0951-4ED40E184A8D}"/>
              </a:ext>
            </a:extLst>
          </p:cNvPr>
          <p:cNvSpPr txBox="1"/>
          <p:nvPr/>
        </p:nvSpPr>
        <p:spPr>
          <a:xfrm>
            <a:off x="7891433" y="6056177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Rooted Tree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B85FD0C-A578-1C23-26A0-A573C8E06253}"/>
              </a:ext>
            </a:extLst>
          </p:cNvPr>
          <p:cNvGrpSpPr/>
          <p:nvPr/>
        </p:nvGrpSpPr>
        <p:grpSpPr>
          <a:xfrm>
            <a:off x="7972595" y="3069482"/>
            <a:ext cx="1931460" cy="2875894"/>
            <a:chOff x="1975975" y="3234315"/>
            <a:chExt cx="3163313" cy="471009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C46145-3AED-D952-D22E-5CD74086CFE4}"/>
                </a:ext>
              </a:extLst>
            </p:cNvPr>
            <p:cNvCxnSpPr>
              <a:cxnSpLocks/>
              <a:stCxn id="137" idx="4"/>
              <a:endCxn id="138" idx="0"/>
            </p:cNvCxnSpPr>
            <p:nvPr/>
          </p:nvCxnSpPr>
          <p:spPr>
            <a:xfrm flipH="1">
              <a:off x="2232609" y="6436506"/>
              <a:ext cx="18769" cy="70534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FBDAA7A-E23D-7B4C-9341-DEC0ABC0901B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2242545" y="5375694"/>
              <a:ext cx="8833" cy="54754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ABF3FBD-AAF8-E87C-0AE3-3C7987960345}"/>
                </a:ext>
              </a:extLst>
            </p:cNvPr>
            <p:cNvCxnSpPr>
              <a:cxnSpLocks/>
              <a:stCxn id="140" idx="3"/>
              <a:endCxn id="139" idx="7"/>
            </p:cNvCxnSpPr>
            <p:nvPr/>
          </p:nvCxnSpPr>
          <p:spPr>
            <a:xfrm flipH="1">
              <a:off x="2424013" y="3672417"/>
              <a:ext cx="533541" cy="126517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53F4EC0-D1D9-B03F-5C30-B3D5412FCFB0}"/>
                </a:ext>
              </a:extLst>
            </p:cNvPr>
            <p:cNvCxnSpPr>
              <a:cxnSpLocks/>
              <a:stCxn id="140" idx="4"/>
              <a:endCxn id="142" idx="0"/>
            </p:cNvCxnSpPr>
            <p:nvPr/>
          </p:nvCxnSpPr>
          <p:spPr>
            <a:xfrm flipH="1">
              <a:off x="3113923" y="3747583"/>
              <a:ext cx="25099" cy="122120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44D2C2C-BFA5-F796-EEBA-B1BE3FD52820}"/>
                </a:ext>
              </a:extLst>
            </p:cNvPr>
            <p:cNvCxnSpPr>
              <a:cxnSpLocks/>
              <a:stCxn id="140" idx="5"/>
              <a:endCxn id="141" idx="1"/>
            </p:cNvCxnSpPr>
            <p:nvPr/>
          </p:nvCxnSpPr>
          <p:spPr>
            <a:xfrm>
              <a:off x="3320490" y="3672417"/>
              <a:ext cx="478336" cy="128117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7B95E0A-9DDF-6B65-B8CC-4BA742F228DA}"/>
                </a:ext>
              </a:extLst>
            </p:cNvPr>
            <p:cNvCxnSpPr>
              <a:cxnSpLocks/>
              <a:stCxn id="145" idx="0"/>
              <a:endCxn id="141" idx="4"/>
            </p:cNvCxnSpPr>
            <p:nvPr/>
          </p:nvCxnSpPr>
          <p:spPr>
            <a:xfrm flipH="1" flipV="1">
              <a:off x="3980294" y="5391695"/>
              <a:ext cx="244352" cy="89900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EB0404-14D3-1B52-3A0F-886A0478956C}"/>
                </a:ext>
              </a:extLst>
            </p:cNvPr>
            <p:cNvCxnSpPr>
              <a:stCxn id="143" idx="0"/>
              <a:endCxn id="145" idx="3"/>
            </p:cNvCxnSpPr>
            <p:nvPr/>
          </p:nvCxnSpPr>
          <p:spPr>
            <a:xfrm flipV="1">
              <a:off x="3816291" y="6728800"/>
              <a:ext cx="226887" cy="70233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C045A29-1865-0404-CBBC-2A9A656F44C8}"/>
                </a:ext>
              </a:extLst>
            </p:cNvPr>
            <p:cNvCxnSpPr>
              <a:cxnSpLocks/>
              <a:stCxn id="144" idx="0"/>
              <a:endCxn id="145" idx="5"/>
            </p:cNvCxnSpPr>
            <p:nvPr/>
          </p:nvCxnSpPr>
          <p:spPr>
            <a:xfrm flipH="1" flipV="1">
              <a:off x="4406115" y="6728800"/>
              <a:ext cx="476539" cy="60277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3DAB289-ACE3-40AF-161A-F60C3F5C8E6D}"/>
                </a:ext>
              </a:extLst>
            </p:cNvPr>
            <p:cNvSpPr/>
            <p:nvPr/>
          </p:nvSpPr>
          <p:spPr>
            <a:xfrm>
              <a:off x="1994744" y="592323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F763AAF-F20B-3CCC-54B3-571FE59D285C}"/>
                </a:ext>
              </a:extLst>
            </p:cNvPr>
            <p:cNvSpPr/>
            <p:nvPr/>
          </p:nvSpPr>
          <p:spPr>
            <a:xfrm>
              <a:off x="1975975" y="714184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AC2FA7B-BA61-4C22-2789-214F7D17EA4F}"/>
                </a:ext>
              </a:extLst>
            </p:cNvPr>
            <p:cNvSpPr/>
            <p:nvPr/>
          </p:nvSpPr>
          <p:spPr>
            <a:xfrm>
              <a:off x="1985911" y="486242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38AE445-8301-A81B-8E6A-74DCDE903058}"/>
                </a:ext>
              </a:extLst>
            </p:cNvPr>
            <p:cNvSpPr/>
            <p:nvPr/>
          </p:nvSpPr>
          <p:spPr>
            <a:xfrm>
              <a:off x="2882388" y="32343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3634F20-61B8-01BA-265B-6D53BFED478F}"/>
                </a:ext>
              </a:extLst>
            </p:cNvPr>
            <p:cNvSpPr/>
            <p:nvPr/>
          </p:nvSpPr>
          <p:spPr>
            <a:xfrm>
              <a:off x="3723660" y="487842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0FE370C-E9B0-5F3C-D304-503B3A904DC1}"/>
                </a:ext>
              </a:extLst>
            </p:cNvPr>
            <p:cNvSpPr/>
            <p:nvPr/>
          </p:nvSpPr>
          <p:spPr>
            <a:xfrm>
              <a:off x="2857289" y="496878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4375051-9540-4F0A-98CC-A806591EFAC1}"/>
                </a:ext>
              </a:extLst>
            </p:cNvPr>
            <p:cNvSpPr/>
            <p:nvPr/>
          </p:nvSpPr>
          <p:spPr>
            <a:xfrm>
              <a:off x="3559657" y="743113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85A1BCB-B54D-AFFF-3E9E-3D242BD2890D}"/>
                </a:ext>
              </a:extLst>
            </p:cNvPr>
            <p:cNvSpPr/>
            <p:nvPr/>
          </p:nvSpPr>
          <p:spPr>
            <a:xfrm>
              <a:off x="4626020" y="73315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99D7300-F782-0F13-A601-B867BFB18170}"/>
                </a:ext>
              </a:extLst>
            </p:cNvPr>
            <p:cNvSpPr/>
            <p:nvPr/>
          </p:nvSpPr>
          <p:spPr>
            <a:xfrm>
              <a:off x="3968012" y="629069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79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21328</TotalTime>
  <Words>1561</Words>
  <Application>Microsoft Office PowerPoint</Application>
  <PresentationFormat>Widescreen</PresentationFormat>
  <Paragraphs>597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 Light</vt:lpstr>
      <vt:lpstr>Calibri</vt:lpstr>
      <vt:lpstr>Cambria Math</vt:lpstr>
      <vt:lpstr>Aptos</vt:lpstr>
      <vt:lpstr>Arial</vt:lpstr>
      <vt:lpstr>Office Theme</vt:lpstr>
      <vt:lpstr>CSE 332 Winter 2026 Lecture 14: Graphs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  <vt:lpstr>ARPANET</vt:lpstr>
      <vt:lpstr>Undirected Graphs</vt:lpstr>
      <vt:lpstr>Directed Graphs</vt:lpstr>
      <vt:lpstr>Self-Edges and Duplicate Edges</vt:lpstr>
      <vt:lpstr>Weighted Graphs</vt:lpstr>
      <vt:lpstr>Graph Applications</vt:lpstr>
      <vt:lpstr>Some Graph Terms</vt:lpstr>
      <vt:lpstr>Definition: Complete Graph</vt:lpstr>
      <vt:lpstr>Definition: Path</vt:lpstr>
      <vt:lpstr>Definition: (Strongly) Connected Graph</vt:lpstr>
      <vt:lpstr>Definition: (Strongly) Connected Graph</vt:lpstr>
      <vt:lpstr>Definition: Weakly Connected Graph</vt:lpstr>
      <vt:lpstr>Graph Density, Data Structures, Efficiency</vt:lpstr>
      <vt:lpstr>Definition: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242</cp:revision>
  <dcterms:created xsi:type="dcterms:W3CDTF">2023-10-13T16:06:42Z</dcterms:created>
  <dcterms:modified xsi:type="dcterms:W3CDTF">2026-02-06T21:32:48Z</dcterms:modified>
</cp:coreProperties>
</file>