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80" r:id="rId3"/>
    <p:sldId id="552" r:id="rId4"/>
    <p:sldId id="500" r:id="rId5"/>
    <p:sldId id="553" r:id="rId6"/>
    <p:sldId id="523" r:id="rId7"/>
    <p:sldId id="554" r:id="rId8"/>
    <p:sldId id="535" r:id="rId9"/>
    <p:sldId id="368" r:id="rId10"/>
    <p:sldId id="360" r:id="rId11"/>
    <p:sldId id="536" r:id="rId12"/>
    <p:sldId id="537" r:id="rId13"/>
    <p:sldId id="538" r:id="rId14"/>
    <p:sldId id="386" r:id="rId15"/>
    <p:sldId id="539" r:id="rId16"/>
    <p:sldId id="384" r:id="rId17"/>
    <p:sldId id="385" r:id="rId18"/>
    <p:sldId id="556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433" r:id="rId32"/>
    <p:sldId id="446" r:id="rId33"/>
    <p:sldId id="557" r:id="rId34"/>
    <p:sldId id="542" r:id="rId35"/>
    <p:sldId id="555" r:id="rId36"/>
    <p:sldId id="543" r:id="rId37"/>
    <p:sldId id="545" r:id="rId38"/>
    <p:sldId id="548" r:id="rId39"/>
    <p:sldId id="546" r:id="rId40"/>
    <p:sldId id="549" r:id="rId41"/>
    <p:sldId id="550" r:id="rId42"/>
    <p:sldId id="551" r:id="rId43"/>
    <p:sldId id="547" r:id="rId44"/>
  </p:sldIdLst>
  <p:sldSz cx="12192000" cy="6858000"/>
  <p:notesSz cx="6858000" cy="9144000"/>
  <p:embeddedFontLst>
    <p:embeddedFont>
      <p:font typeface="Cambria Math" panose="02040503050406030204" pitchFamily="18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CB46A9-AC64-2107-0D04-23C3E6A0A637}" name="Sarah Brunelle" initials="SB" userId="S::sarah.bland@TNC.ORG::0841f992-6401-4fcf-8797-7495e84da3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94601" autoAdjust="0"/>
  </p:normalViewPr>
  <p:slideViewPr>
    <p:cSldViewPr snapToGrid="0">
      <p:cViewPr>
        <p:scale>
          <a:sx n="60" d="100"/>
          <a:sy n="60" d="100"/>
        </p:scale>
        <p:origin x="80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EF960D-66C1-ABA0-D3DE-1DEABCB0C2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01823-F715-AF68-6577-EBFD66D8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43542-CF0C-48D3-A91E-34CCD96FC74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5E006-DFCE-D704-C827-FE0B884DE9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F989F-B2F9-4E4D-C4FD-A5DF82B446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6CC33-4824-4BB3-8904-E821E71A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95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D1F59-0C63-44D8-BE72-2266A9516CA1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C3430-04EA-4E2B-840E-2DAFF95C6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710.png"/><Relationship Id="rId7" Type="http://schemas.openxmlformats.org/officeDocument/2006/relationships/image" Target="../media/image120.png"/><Relationship Id="rId12" Type="http://schemas.openxmlformats.org/officeDocument/2006/relationships/image" Target="../media/image20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90.png"/><Relationship Id="rId5" Type="http://schemas.openxmlformats.org/officeDocument/2006/relationships/image" Target="../media/image90.png"/><Relationship Id="rId10" Type="http://schemas.openxmlformats.org/officeDocument/2006/relationships/image" Target="../media/image180.png"/><Relationship Id="rId4" Type="http://schemas.openxmlformats.org/officeDocument/2006/relationships/image" Target="../media/image86.png"/><Relationship Id="rId9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0.png"/><Relationship Id="rId18" Type="http://schemas.openxmlformats.org/officeDocument/2006/relationships/image" Target="../media/image41.png"/><Relationship Id="rId3" Type="http://schemas.openxmlformats.org/officeDocument/2006/relationships/image" Target="../media/image261.png"/><Relationship Id="rId21" Type="http://schemas.openxmlformats.org/officeDocument/2006/relationships/image" Target="../media/image44.png"/><Relationship Id="rId7" Type="http://schemas.openxmlformats.org/officeDocument/2006/relationships/image" Target="../media/image300.png"/><Relationship Id="rId12" Type="http://schemas.openxmlformats.org/officeDocument/2006/relationships/image" Target="../media/image35.png"/><Relationship Id="rId17" Type="http://schemas.openxmlformats.org/officeDocument/2006/relationships/image" Target="../media/image400.png"/><Relationship Id="rId2" Type="http://schemas.openxmlformats.org/officeDocument/2006/relationships/image" Target="../media/image200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0.png"/><Relationship Id="rId11" Type="http://schemas.openxmlformats.org/officeDocument/2006/relationships/image" Target="../media/image34.png"/><Relationship Id="rId5" Type="http://schemas.openxmlformats.org/officeDocument/2006/relationships/image" Target="../media/image280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0.png"/><Relationship Id="rId19" Type="http://schemas.openxmlformats.org/officeDocument/2006/relationships/image" Target="../media/image42.png"/><Relationship Id="rId4" Type="http://schemas.openxmlformats.org/officeDocument/2006/relationships/image" Target="../media/image271.png"/><Relationship Id="rId9" Type="http://schemas.openxmlformats.org/officeDocument/2006/relationships/image" Target="../media/image320.png"/><Relationship Id="rId14" Type="http://schemas.openxmlformats.org/officeDocument/2006/relationships/image" Target="../media/image370.png"/><Relationship Id="rId22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Winter 2026</a:t>
            </a:r>
            <a:br>
              <a:rPr lang="en-US" dirty="0"/>
            </a:br>
            <a:r>
              <a:rPr lang="en-US" dirty="0"/>
              <a:t>Lecture 13: Sorting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1F74-162D-4500-A8B7-B49A379D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Template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96E2-1227-4225-8791-5FB9A27D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240"/>
            <a:ext cx="10972800" cy="54457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def my_DandC(problem){</a:t>
            </a:r>
            <a:br>
              <a:rPr lang="en-US" dirty="0"/>
            </a:br>
            <a:r>
              <a:rPr lang="en-US" dirty="0"/>
              <a:t>    // Base Case</a:t>
            </a:r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problem.size</a:t>
            </a:r>
            <a:r>
              <a:rPr lang="en-US" dirty="0"/>
              <a:t>() &lt;= </a:t>
            </a:r>
            <a:r>
              <a:rPr lang="en-US" dirty="0" err="1"/>
              <a:t>small_value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        return solve(problem);  // directly solve (e.g., brute force)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// Divide</a:t>
            </a:r>
          </a:p>
          <a:p>
            <a:pPr marL="0" indent="0">
              <a:buNone/>
            </a:pPr>
            <a:r>
              <a:rPr lang="en-US" dirty="0"/>
              <a:t>    List subproblems = divide(problem);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// Conquer</a:t>
            </a:r>
          </a:p>
          <a:p>
            <a:pPr marL="0" indent="0">
              <a:buNone/>
            </a:pPr>
            <a:r>
              <a:rPr lang="en-US" dirty="0"/>
              <a:t>    solutions = new List();</a:t>
            </a:r>
          </a:p>
          <a:p>
            <a:pPr marL="0" indent="0">
              <a:buNone/>
            </a:pPr>
            <a:r>
              <a:rPr lang="en-US" dirty="0"/>
              <a:t>    for (sub : subproblems){</a:t>
            </a:r>
          </a:p>
          <a:p>
            <a:pPr marL="0" indent="0">
              <a:buNone/>
            </a:pPr>
            <a:r>
              <a:rPr lang="en-US" dirty="0"/>
              <a:t>        subsolution = my_DandC(sub);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solutions.add</a:t>
            </a:r>
            <a:r>
              <a:rPr lang="en-US" dirty="0"/>
              <a:t>(</a:t>
            </a:r>
            <a:r>
              <a:rPr lang="en-US" dirty="0" err="1"/>
              <a:t>subsolution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// Combine</a:t>
            </a:r>
          </a:p>
          <a:p>
            <a:pPr marL="0" indent="0">
              <a:buNone/>
            </a:pPr>
            <a:r>
              <a:rPr lang="en-US" dirty="0"/>
              <a:t>    return combine(solutions);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53B9F-2FEB-4029-B061-C90B385A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74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9680" y="1298448"/>
            <a:ext cx="9601200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If the list is of length 1 or 0, it’s already sorted, so just return it</a:t>
            </a:r>
          </a:p>
          <a:p>
            <a:pPr lvl="2"/>
            <a:endParaRPr lang="en-US" sz="26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Split the list into two “sublists” of (roughly) equal length</a:t>
            </a:r>
          </a:p>
          <a:p>
            <a:pPr lvl="1"/>
            <a:endParaRPr lang="en-US" sz="2600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Sort both lists recursively</a:t>
            </a:r>
          </a:p>
          <a:p>
            <a:pPr lvl="1"/>
            <a:endParaRPr lang="en-US" sz="2600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b="1" dirty="0"/>
              <a:t>Merge</a:t>
            </a:r>
            <a:r>
              <a:rPr lang="en-US" dirty="0"/>
              <a:t> sorted sublists into one sorted list</a:t>
            </a:r>
          </a:p>
        </p:txBody>
      </p:sp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EFCFBE45-A1F3-4932-85FA-AF898B93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11</a:t>
            </a:fld>
            <a:endParaRPr lang="en-US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FA6038B4-F05D-6F20-8BFC-3AC6EC6FC6E8}"/>
              </a:ext>
            </a:extLst>
          </p:cNvPr>
          <p:cNvSpPr/>
          <p:nvPr/>
        </p:nvSpPr>
        <p:spPr>
          <a:xfrm>
            <a:off x="581660" y="1502728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435895E0-AEA0-0940-5D39-646A13B54670}"/>
              </a:ext>
            </a:extLst>
          </p:cNvPr>
          <p:cNvGrpSpPr/>
          <p:nvPr/>
        </p:nvGrpSpPr>
        <p:grpSpPr>
          <a:xfrm>
            <a:off x="143510" y="2620011"/>
            <a:ext cx="2359660" cy="375920"/>
            <a:chOff x="7866380" y="4321811"/>
            <a:chExt cx="2359660" cy="375920"/>
          </a:xfrm>
        </p:grpSpPr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1AC0146F-1215-033B-474C-1202CBB1382F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6161B0BF-F025-0B80-A6D8-62CD5002CD1C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7E43537C-9288-ABDA-EB6D-AEE370B64291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F761104C-7C02-2944-984D-8E55BD055701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C59D95F4-292C-4129-52CD-0D6A35C64D95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F84B0681-6C9C-F58D-E1FF-80DFEFD8C581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A512511D-0BF2-1BD4-61D9-99C53A707F13}"/>
              </a:ext>
            </a:extLst>
          </p:cNvPr>
          <p:cNvGrpSpPr/>
          <p:nvPr/>
        </p:nvGrpSpPr>
        <p:grpSpPr>
          <a:xfrm>
            <a:off x="8068310" y="455867"/>
            <a:ext cx="2258060" cy="375920"/>
            <a:chOff x="7967980" y="4321811"/>
            <a:chExt cx="2258060" cy="375920"/>
          </a:xfrm>
        </p:grpSpPr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3DCBBB31-B027-E237-6E8F-A785199E188A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E3D01A99-515F-0FD5-8557-F5A51BEBD9F8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712EC17-6C8B-82E7-112A-93F08E4569EA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C62145E-972E-AA98-83BB-11990B5B0A19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5C88493-7B69-E58E-EAEA-116212C7C254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C9C7CE3-7A1C-CF03-CF1E-E5762740CEDA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9E74BD3-16BD-405D-B960-A8F2C73ADA12}"/>
              </a:ext>
            </a:extLst>
          </p:cNvPr>
          <p:cNvGrpSpPr/>
          <p:nvPr/>
        </p:nvGrpSpPr>
        <p:grpSpPr>
          <a:xfrm>
            <a:off x="143510" y="3929254"/>
            <a:ext cx="2359660" cy="375920"/>
            <a:chOff x="7866380" y="4321811"/>
            <a:chExt cx="2359660" cy="37592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EC224A1-B18F-E6A5-748F-A75B1F455D67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8CEEEE7-FC40-57CE-4C6B-E3C2648A6C3D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4FE4E47-C824-4651-08D3-308F39FAFA47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4962A4A-98DB-B15A-FE92-B6E41220439F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26CC13B-3743-C67D-1189-37D1268C0515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40576FB-AFD1-4D3B-05F0-A0B70A599B74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405945E-100C-6B39-5FD1-BBBE0566368B}"/>
              </a:ext>
            </a:extLst>
          </p:cNvPr>
          <p:cNvGrpSpPr/>
          <p:nvPr/>
        </p:nvGrpSpPr>
        <p:grpSpPr>
          <a:xfrm>
            <a:off x="143510" y="6074982"/>
            <a:ext cx="2258060" cy="375920"/>
            <a:chOff x="7967980" y="4321811"/>
            <a:chExt cx="2258060" cy="37592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F3690BB-76CB-BAFE-26B3-260B537AE2DA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23CC625-C6EE-939F-59C6-8FDBF827024F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B4D7055-02F7-A906-4A01-24889BAD2921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6CC5D9E-F542-E42E-4C24-9E7DC23692CD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0B29DFD-1138-7F9E-DB14-8EC859E21220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1A2089A-AFB5-4C8F-9B13-2BCC0A93AEAB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9760A4B-C884-D45E-2DBC-75690FDA2811}"/>
              </a:ext>
            </a:extLst>
          </p:cNvPr>
          <p:cNvCxnSpPr>
            <a:cxnSpLocks/>
            <a:stCxn id="101" idx="2"/>
            <a:endCxn id="86" idx="0"/>
          </p:cNvCxnSpPr>
          <p:nvPr/>
        </p:nvCxnSpPr>
        <p:spPr>
          <a:xfrm flipH="1">
            <a:off x="331470" y="5628831"/>
            <a:ext cx="12306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BA8329B-B184-BF44-2E73-57E81568BE4A}"/>
              </a:ext>
            </a:extLst>
          </p:cNvPr>
          <p:cNvGrpSpPr/>
          <p:nvPr/>
        </p:nvGrpSpPr>
        <p:grpSpPr>
          <a:xfrm>
            <a:off x="142240" y="5252911"/>
            <a:ext cx="2359660" cy="375920"/>
            <a:chOff x="7866380" y="4321811"/>
            <a:chExt cx="2359660" cy="37592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79926A6-DCE4-B48F-A5CB-5F011A4C0C72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D879902-45E2-374E-6352-92BEFC1772DA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AAC80FF-CC9B-8C57-D4EB-B9F52B08CF79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F991359-E10F-1CEE-641D-4D6B0901C70B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C042204-CC9B-292C-960C-FB3A9E83AD73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038750F-0C93-3541-CBB6-23133514AD7D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402132B9-9C9F-E2DC-3604-45581B49A1B6}"/>
              </a:ext>
            </a:extLst>
          </p:cNvPr>
          <p:cNvCxnSpPr>
            <a:cxnSpLocks/>
            <a:stCxn id="97" idx="2"/>
            <a:endCxn id="87" idx="0"/>
          </p:cNvCxnSpPr>
          <p:nvPr/>
        </p:nvCxnSpPr>
        <p:spPr>
          <a:xfrm>
            <a:off x="330200" y="5628831"/>
            <a:ext cx="37719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8AB2DD9-25E5-A2C3-5B30-1A2098D2A7B5}"/>
              </a:ext>
            </a:extLst>
          </p:cNvPr>
          <p:cNvCxnSpPr>
            <a:cxnSpLocks/>
            <a:stCxn id="102" idx="2"/>
            <a:endCxn id="88" idx="0"/>
          </p:cNvCxnSpPr>
          <p:nvPr/>
        </p:nvCxnSpPr>
        <p:spPr>
          <a:xfrm flipH="1">
            <a:off x="1085850" y="5628831"/>
            <a:ext cx="85217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64C6B2E-65E1-999F-AE4C-0C9B90029F04}"/>
              </a:ext>
            </a:extLst>
          </p:cNvPr>
          <p:cNvCxnSpPr>
            <a:cxnSpLocks/>
            <a:stCxn id="99" idx="2"/>
            <a:endCxn id="89" idx="0"/>
          </p:cNvCxnSpPr>
          <p:nvPr/>
        </p:nvCxnSpPr>
        <p:spPr>
          <a:xfrm>
            <a:off x="706120" y="5628831"/>
            <a:ext cx="75565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BF20938-E610-9740-E5E4-C2A73A8D0BB5}"/>
              </a:ext>
            </a:extLst>
          </p:cNvPr>
          <p:cNvCxnSpPr>
            <a:cxnSpLocks/>
            <a:stCxn id="100" idx="2"/>
            <a:endCxn id="90" idx="0"/>
          </p:cNvCxnSpPr>
          <p:nvPr/>
        </p:nvCxnSpPr>
        <p:spPr>
          <a:xfrm>
            <a:off x="1084580" y="5628831"/>
            <a:ext cx="75311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660D801-269E-358E-2F73-D1FECEE60AAA}"/>
              </a:ext>
            </a:extLst>
          </p:cNvPr>
          <p:cNvCxnSpPr>
            <a:cxnSpLocks/>
            <a:stCxn id="103" idx="2"/>
            <a:endCxn id="91" idx="0"/>
          </p:cNvCxnSpPr>
          <p:nvPr/>
        </p:nvCxnSpPr>
        <p:spPr>
          <a:xfrm flipH="1">
            <a:off x="2213610" y="5628831"/>
            <a:ext cx="1003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42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CBAD-23AB-0CC2-48DA-218DAB0B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In Action!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4DCCF6-BB83-4EE3-BC80-0BFBFF244782}"/>
              </a:ext>
            </a:extLst>
          </p:cNvPr>
          <p:cNvGrpSpPr/>
          <p:nvPr/>
        </p:nvGrpSpPr>
        <p:grpSpPr>
          <a:xfrm>
            <a:off x="2876550" y="2056448"/>
            <a:ext cx="5862824" cy="732853"/>
            <a:chOff x="641350" y="2386266"/>
            <a:chExt cx="5862824" cy="73285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88C230-FD3C-EA40-210A-BFFCADEDCFB4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8F41F6-3204-607E-164A-DCA6BA90C383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076EE9-0D45-1598-39E4-88A91E3187FC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F75015-E664-CC9C-4594-D28BA01E463F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7EF827-6599-548F-5C3D-8292DB144B00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9FB8D4-ECC1-E1AB-E075-8F7CCE064CB4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B24EE8-88B6-5BE1-2240-D58005BAE911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096B498-5386-7132-97CB-04CACDCC3646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DF2872-D1C3-4B08-E3E4-EF8CAF741EAB}"/>
                  </a:ext>
                </a:extLst>
              </p:cNvPr>
              <p:cNvSpPr txBox="1"/>
              <p:nvPr/>
            </p:nvSpPr>
            <p:spPr>
              <a:xfrm>
                <a:off x="362391" y="1533228"/>
                <a:ext cx="54305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Sort between indices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𝑙𝑜𝑤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h𝑖𝑔h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DF2872-D1C3-4B08-E3E4-EF8CAF741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91" y="1533228"/>
                <a:ext cx="5430520" cy="400110"/>
              </a:xfrm>
              <a:prstGeom prst="rect">
                <a:avLst/>
              </a:prstGeom>
              <a:blipFill>
                <a:blip r:embed="rId2"/>
                <a:stretch>
                  <a:fillRect l="-1122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DCC280-7CB1-97D9-0F00-51561B65C832}"/>
                  </a:ext>
                </a:extLst>
              </p:cNvPr>
              <p:cNvSpPr txBox="1"/>
              <p:nvPr/>
            </p:nvSpPr>
            <p:spPr>
              <a:xfrm>
                <a:off x="2804160" y="2813071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DCC280-7CB1-97D9-0F00-51561B65C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160" y="2813071"/>
                <a:ext cx="73285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7521F1-C529-BCFD-8388-55369777A507}"/>
                  </a:ext>
                </a:extLst>
              </p:cNvPr>
              <p:cNvSpPr txBox="1"/>
              <p:nvPr/>
            </p:nvSpPr>
            <p:spPr>
              <a:xfrm>
                <a:off x="8006520" y="2789301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7521F1-C529-BCFD-8388-55369777A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520" y="2789301"/>
                <a:ext cx="73285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88C347-A8D8-2303-74DB-E7D69034D8A2}"/>
                  </a:ext>
                </a:extLst>
              </p:cNvPr>
              <p:cNvSpPr txBox="1"/>
              <p:nvPr/>
            </p:nvSpPr>
            <p:spPr>
              <a:xfrm>
                <a:off x="312257" y="3142831"/>
                <a:ext cx="88527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Base Case: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𝑙𝑜𝑤</m:t>
                    </m:r>
                  </m:oMath>
                </a14:m>
                <a:r>
                  <a:rPr lang="en-US" sz="2000" dirty="0"/>
                  <a:t> ==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h𝑖𝑔h</m:t>
                    </m:r>
                  </m:oMath>
                </a14:m>
                <a:r>
                  <a:rPr lang="en-US" sz="2000" dirty="0"/>
                  <a:t> then that range is already sorted!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88C347-A8D8-2303-74DB-E7D69034D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7" y="3142831"/>
                <a:ext cx="8852729" cy="400110"/>
              </a:xfrm>
              <a:prstGeom prst="rect">
                <a:avLst/>
              </a:prstGeom>
              <a:blipFill>
                <a:blip r:embed="rId5"/>
                <a:stretch>
                  <a:fillRect l="-68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3BBCFA-D348-D5DC-E24C-572F4975723A}"/>
                  </a:ext>
                </a:extLst>
              </p:cNvPr>
              <p:cNvSpPr txBox="1"/>
              <p:nvPr/>
            </p:nvSpPr>
            <p:spPr>
              <a:xfrm>
                <a:off x="312257" y="3539659"/>
                <a:ext cx="10991410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Divide and Conquer: Otherwise call </a:t>
                </a:r>
                <a:r>
                  <a:rPr lang="en-US" sz="2000" dirty="0" err="1"/>
                  <a:t>mergesort</a:t>
                </a:r>
                <a:r>
                  <a:rPr lang="en-US" sz="2000" dirty="0"/>
                  <a:t> on ranges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𝑙𝑜𝑤</m:t>
                        </m:r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h𝑖𝑔h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h𝑖𝑔h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+1, </m:t>
                        </m:r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h𝑖𝑔h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3BBCFA-D348-D5DC-E24C-572F49757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7" y="3539659"/>
                <a:ext cx="10991410" cy="552972"/>
              </a:xfrm>
              <a:prstGeom prst="rect">
                <a:avLst/>
              </a:prstGeom>
              <a:blipFill>
                <a:blip r:embed="rId6"/>
                <a:stretch>
                  <a:fillRect l="-55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3D3C4954-18C7-146E-6B7E-0D9D212CA13A}"/>
              </a:ext>
            </a:extLst>
          </p:cNvPr>
          <p:cNvGrpSpPr/>
          <p:nvPr/>
        </p:nvGrpSpPr>
        <p:grpSpPr>
          <a:xfrm>
            <a:off x="2653030" y="4199677"/>
            <a:ext cx="5862824" cy="732853"/>
            <a:chOff x="641350" y="2386266"/>
            <a:chExt cx="5862824" cy="73285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3E3FFF-3C3A-E76C-6E22-3C2489A65651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AB53C9-518C-D320-CF21-4B4CD17CFE26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232457-E7F3-9FA4-E6AF-0C289F508761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3C181DA-77E2-6D0D-BF2D-D935A61F7614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1CBE20-1325-540C-60C6-0FE22059A639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A68CC84-471E-C966-DB8A-1C5F1B77A5AB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B6BC1D1-46F1-7544-E4DA-77766CBBE52A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3EE08D-8601-013B-E0A7-546F75941260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8A966C-DFAE-60B7-7FC7-6C2EF91E948A}"/>
                  </a:ext>
                </a:extLst>
              </p:cNvPr>
              <p:cNvSpPr txBox="1"/>
              <p:nvPr/>
            </p:nvSpPr>
            <p:spPr>
              <a:xfrm>
                <a:off x="2580640" y="4956300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8A966C-DFAE-60B7-7FC7-6C2EF91E9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40" y="4956300"/>
                <a:ext cx="73285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7609C9-9931-85A8-6C36-CFBE3621FB43}"/>
                  </a:ext>
                </a:extLst>
              </p:cNvPr>
              <p:cNvSpPr txBox="1"/>
              <p:nvPr/>
            </p:nvSpPr>
            <p:spPr>
              <a:xfrm>
                <a:off x="7783000" y="4932530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7609C9-9931-85A8-6C36-CFBE3621F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000" y="4932530"/>
                <a:ext cx="732853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3CD170-F635-085C-F3DC-D237BF24ED6B}"/>
                  </a:ext>
                </a:extLst>
              </p:cNvPr>
              <p:cNvSpPr txBox="1"/>
              <p:nvPr/>
            </p:nvSpPr>
            <p:spPr>
              <a:xfrm>
                <a:off x="4288632" y="4969652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3CD170-F635-085C-F3DC-D237BF24E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632" y="4969652"/>
                <a:ext cx="1497305" cy="499945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2BA5EF-5185-5588-EB46-795E3436CCC9}"/>
                  </a:ext>
                </a:extLst>
              </p:cNvPr>
              <p:cNvSpPr txBox="1"/>
              <p:nvPr/>
            </p:nvSpPr>
            <p:spPr>
              <a:xfrm>
                <a:off x="5525770" y="5006774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2BA5EF-5185-5588-EB46-795E3436C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770" y="5006774"/>
                <a:ext cx="1497305" cy="499945"/>
              </a:xfrm>
              <a:prstGeom prst="rect">
                <a:avLst/>
              </a:prstGeom>
              <a:blipFill>
                <a:blip r:embed="rId1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FF4245F-E847-1743-85A7-9C67FC224BB0}"/>
              </a:ext>
            </a:extLst>
          </p:cNvPr>
          <p:cNvCxnSpPr>
            <a:cxnSpLocks/>
          </p:cNvCxnSpPr>
          <p:nvPr/>
        </p:nvCxnSpPr>
        <p:spPr>
          <a:xfrm>
            <a:off x="5584442" y="4002150"/>
            <a:ext cx="0" cy="150457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A963E52-A4AF-852A-B21B-7A42B4E5386D}"/>
              </a:ext>
            </a:extLst>
          </p:cNvPr>
          <p:cNvGrpSpPr/>
          <p:nvPr/>
        </p:nvGrpSpPr>
        <p:grpSpPr>
          <a:xfrm>
            <a:off x="2653030" y="5672099"/>
            <a:ext cx="5862824" cy="732853"/>
            <a:chOff x="641350" y="2386266"/>
            <a:chExt cx="5862824" cy="73285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B02481-CF61-EF96-5453-7FB12E7F13A4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BFBB41E-AADC-E1A6-BE95-E0C85FDAB6B1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B7869A1-7679-DE17-3E60-8B50A6C4B0A2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E04867C-4660-98C8-256D-C98F0EC9A42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952717D-A7A0-6046-1A59-D0F84BB09A6B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2E4CCB4-9A64-FBB8-098E-EB736A9DC5E9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C588CFB-6886-B3E4-F149-27A460466F7A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3A6B9B3-683B-B245-2120-B6C97C6C0119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EC4A69-2D89-1F59-AFFB-70237FE3AA78}"/>
                  </a:ext>
                </a:extLst>
              </p:cNvPr>
              <p:cNvSpPr txBox="1"/>
              <p:nvPr/>
            </p:nvSpPr>
            <p:spPr>
              <a:xfrm>
                <a:off x="2580640" y="642872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EC4A69-2D89-1F59-AFFB-70237FE3A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40" y="6428722"/>
                <a:ext cx="73285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0B620E-FD13-DE0C-5024-743EEDDADFCD}"/>
                  </a:ext>
                </a:extLst>
              </p:cNvPr>
              <p:cNvSpPr txBox="1"/>
              <p:nvPr/>
            </p:nvSpPr>
            <p:spPr>
              <a:xfrm>
                <a:off x="7783000" y="640495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0B620E-FD13-DE0C-5024-743EEDDAD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000" y="6404952"/>
                <a:ext cx="732853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014B858A-911D-26ED-6F2B-0FF5014A4F19}"/>
              </a:ext>
            </a:extLst>
          </p:cNvPr>
          <p:cNvSpPr txBox="1"/>
          <p:nvPr/>
        </p:nvSpPr>
        <p:spPr>
          <a:xfrm>
            <a:off x="312257" y="5763351"/>
            <a:ext cx="10991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After Recursion:</a:t>
            </a:r>
          </a:p>
        </p:txBody>
      </p:sp>
    </p:spTree>
    <p:extLst>
      <p:ext uri="{BB962C8B-B14F-4D97-AF65-F5344CB8AC3E}">
        <p14:creationId xmlns:p14="http://schemas.microsoft.com/office/powerpoint/2010/main" val="263213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F328-04B6-E91F-1000-0492DC56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(the combine part)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FF776E-9504-C0D2-67B4-434D98EAE99C}"/>
              </a:ext>
            </a:extLst>
          </p:cNvPr>
          <p:cNvGrpSpPr/>
          <p:nvPr/>
        </p:nvGrpSpPr>
        <p:grpSpPr>
          <a:xfrm>
            <a:off x="2957830" y="1516659"/>
            <a:ext cx="5862824" cy="732853"/>
            <a:chOff x="641350" y="2386266"/>
            <a:chExt cx="5862824" cy="7328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6EB25A-86A2-872F-96C0-79FF2C7F32DE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142F12-2080-CB61-8D64-C197A6CB325F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2AFA11-63FF-C162-E977-EAE405F3B96B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7859EA-E4DB-A2C3-44F9-06E320A8401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2363DB-D76A-72A7-ABE8-0D90E1ACB543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CD79CE-539B-7DD5-551C-9E0EE3379200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963F99-4075-ED57-903C-7E402901C503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B90353-0F02-1988-D3A5-C06BC70A33DC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BBA4A9-E429-B6AF-1D45-8B0C2ECC9465}"/>
                  </a:ext>
                </a:extLst>
              </p:cNvPr>
              <p:cNvSpPr txBox="1"/>
              <p:nvPr/>
            </p:nvSpPr>
            <p:spPr>
              <a:xfrm>
                <a:off x="2885440" y="227328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BBA4A9-E429-B6AF-1D45-8B0C2ECC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440" y="2273282"/>
                <a:ext cx="73285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3BBD60-3406-5A08-6A23-DC9783E22C44}"/>
                  </a:ext>
                </a:extLst>
              </p:cNvPr>
              <p:cNvSpPr txBox="1"/>
              <p:nvPr/>
            </p:nvSpPr>
            <p:spPr>
              <a:xfrm>
                <a:off x="8087800" y="224951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3BBD60-3406-5A08-6A23-DC9783E22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800" y="2249512"/>
                <a:ext cx="732853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7CA0072-DA42-358D-2313-C589B2C2A62B}"/>
              </a:ext>
            </a:extLst>
          </p:cNvPr>
          <p:cNvGrpSpPr/>
          <p:nvPr/>
        </p:nvGrpSpPr>
        <p:grpSpPr>
          <a:xfrm>
            <a:off x="2957830" y="3015897"/>
            <a:ext cx="5862824" cy="732853"/>
            <a:chOff x="641350" y="2386266"/>
            <a:chExt cx="5862824" cy="7328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85D454-719B-702F-2281-4A10415E7000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EF5804-408E-6879-D613-7044DEA0BF49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D21588-F912-24DA-B6A5-5E6B9C42EEE5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8C151A5-A2A2-1312-39BF-4FADA5F73B4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B5ADAB-0AAF-740B-A52A-771577FB164D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3AD86E-0BE4-0ED4-ABD9-55F9BA416BC8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93FE899-1FCC-9493-9EA2-45ABB23DF07B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47FEB0-46B7-71E2-6A76-89C06FCA5695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BE936E-3286-77C7-957F-5423C8F6B9EE}"/>
                  </a:ext>
                </a:extLst>
              </p:cNvPr>
              <p:cNvSpPr txBox="1"/>
              <p:nvPr/>
            </p:nvSpPr>
            <p:spPr>
              <a:xfrm>
                <a:off x="4726924" y="2249512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BE936E-3286-77C7-957F-5423C8F6B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924" y="2249512"/>
                <a:ext cx="1497305" cy="499945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992678-C5BD-5105-91BC-B0DCB98849B8}"/>
                  </a:ext>
                </a:extLst>
              </p:cNvPr>
              <p:cNvSpPr txBox="1"/>
              <p:nvPr/>
            </p:nvSpPr>
            <p:spPr>
              <a:xfrm>
                <a:off x="5842003" y="2249511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992678-C5BD-5105-91BC-B0DCB9884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3" y="2249511"/>
                <a:ext cx="1497305" cy="499945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Right 26">
            <a:extLst>
              <a:ext uri="{FF2B5EF4-FFF2-40B4-BE49-F238E27FC236}">
                <a16:creationId xmlns:a16="http://schemas.microsoft.com/office/drawing/2014/main" id="{C4B62DBB-53B8-EA2D-12CE-AAFE2075A980}"/>
              </a:ext>
            </a:extLst>
          </p:cNvPr>
          <p:cNvSpPr/>
          <p:nvPr/>
        </p:nvSpPr>
        <p:spPr>
          <a:xfrm rot="18941864">
            <a:off x="2246687" y="2188107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 next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1982206-BF5B-A2CF-DE7D-8C5F945BC8DA}"/>
              </a:ext>
            </a:extLst>
          </p:cNvPr>
          <p:cNvSpPr/>
          <p:nvPr/>
        </p:nvSpPr>
        <p:spPr>
          <a:xfrm rot="18941864">
            <a:off x="5257217" y="2188107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 next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66399B5-9CA7-FF10-921D-A115ADA6102E}"/>
              </a:ext>
            </a:extLst>
          </p:cNvPr>
          <p:cNvSpPr/>
          <p:nvPr/>
        </p:nvSpPr>
        <p:spPr>
          <a:xfrm rot="18941864">
            <a:off x="2218888" y="3763798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 next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40C5B3-F308-4ACC-3D1F-6D7C299211BC}"/>
              </a:ext>
            </a:extLst>
          </p:cNvPr>
          <p:cNvSpPr txBox="1"/>
          <p:nvPr/>
        </p:nvSpPr>
        <p:spPr>
          <a:xfrm>
            <a:off x="49304" y="4568149"/>
            <a:ext cx="7672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Create a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array to merge into</a:t>
            </a:r>
            <a:r>
              <a:rPr lang="en-US" sz="2000" dirty="0"/>
              <a:t>, and 3 pointers/indices: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L_next</a:t>
            </a:r>
            <a:r>
              <a:rPr lang="en-US" sz="2000" dirty="0"/>
              <a:t>: the smallest “unmerged” thing on the left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R_next</a:t>
            </a:r>
            <a:r>
              <a:rPr lang="en-US" sz="2000" dirty="0"/>
              <a:t>: the smallest “unmerged” thing on the 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/>
              <a:t>: where the next smallest thing goes in the merged array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073BD5-9BD6-6F1A-701B-4FB3D2049E9F}"/>
              </a:ext>
            </a:extLst>
          </p:cNvPr>
          <p:cNvSpPr txBox="1"/>
          <p:nvPr/>
        </p:nvSpPr>
        <p:spPr>
          <a:xfrm>
            <a:off x="1" y="6046003"/>
            <a:ext cx="695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One-by-one: put the smallest of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into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/>
              <a:t>, then advance both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and whichever of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L/R </a:t>
            </a:r>
            <a:r>
              <a:rPr lang="en-US" sz="2000" dirty="0"/>
              <a:t>was used.</a:t>
            </a:r>
          </a:p>
        </p:txBody>
      </p:sp>
    </p:spTree>
    <p:extLst>
      <p:ext uri="{BB962C8B-B14F-4D97-AF65-F5344CB8AC3E}">
        <p14:creationId xmlns:p14="http://schemas.microsoft.com/office/powerpoint/2010/main" val="3519188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1F74-162D-4500-A8B7-B49A379D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96E2-1227-4225-8791-5FB9A27D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1120"/>
            <a:ext cx="10972800" cy="551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void mergesort(</a:t>
            </a:r>
            <a:r>
              <a:rPr lang="en-US" dirty="0" err="1"/>
              <a:t>myArray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</a:t>
            </a:r>
            <a:r>
              <a:rPr lang="en-US" dirty="0" err="1"/>
              <a:t>myArray</a:t>
            </a:r>
            <a:r>
              <a:rPr lang="en-US" dirty="0"/>
              <a:t>, 0, </a:t>
            </a:r>
            <a:r>
              <a:rPr lang="en-US" dirty="0" err="1"/>
              <a:t>myArray.length</a:t>
            </a:r>
            <a:r>
              <a:rPr lang="en-US" dirty="0"/>
              <a:t>());</a:t>
            </a:r>
            <a:br>
              <a:rPr lang="en-US" dirty="0"/>
            </a:b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mshelper</a:t>
            </a:r>
            <a:r>
              <a:rPr lang="en-US" dirty="0"/>
              <a:t>(</a:t>
            </a:r>
            <a:r>
              <a:rPr lang="en-US" dirty="0" err="1"/>
              <a:t>myArray</a:t>
            </a:r>
            <a:r>
              <a:rPr lang="en-US" dirty="0"/>
              <a:t>, low, high){</a:t>
            </a:r>
          </a:p>
          <a:p>
            <a:pPr marL="0" indent="0">
              <a:buNone/>
            </a:pPr>
            <a:r>
              <a:rPr lang="en-US" dirty="0"/>
              <a:t>	if (low == high){return;}  // Base Case</a:t>
            </a:r>
          </a:p>
          <a:p>
            <a:pPr marL="0" indent="0">
              <a:buNone/>
            </a:pPr>
            <a:r>
              <a:rPr lang="en-US" dirty="0"/>
              <a:t>	mid = (</a:t>
            </a:r>
            <a:r>
              <a:rPr lang="en-US" dirty="0" err="1"/>
              <a:t>low+high</a:t>
            </a:r>
            <a:r>
              <a:rPr lang="en-US" dirty="0"/>
              <a:t>)/2;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(low, mid);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(mid+1, high);</a:t>
            </a:r>
          </a:p>
          <a:p>
            <a:pPr marL="0" indent="0">
              <a:buNone/>
            </a:pPr>
            <a:r>
              <a:rPr lang="en-US" dirty="0"/>
              <a:t>	merge(</a:t>
            </a:r>
            <a:r>
              <a:rPr lang="en-US" dirty="0" err="1"/>
              <a:t>myArray</a:t>
            </a:r>
            <a:r>
              <a:rPr lang="en-US" dirty="0"/>
              <a:t>, low, mid, high);	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27835-8A41-4D7F-A2BA-C58F37B1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21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55B0-6D93-98AC-8022-6107AB6D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6235"/>
            <a:ext cx="10515600" cy="1325563"/>
          </a:xfrm>
        </p:spPr>
        <p:txBody>
          <a:bodyPr/>
          <a:lstStyle/>
          <a:p>
            <a:r>
              <a:rPr lang="en-US" dirty="0"/>
              <a:t>Merge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FCFEC-8CB0-8275-D534-1D938B3AD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6268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void merge(</a:t>
            </a:r>
            <a:r>
              <a:rPr lang="en-US" dirty="0" err="1"/>
              <a:t>myArray</a:t>
            </a:r>
            <a:r>
              <a:rPr lang="en-US" dirty="0"/>
              <a:t>, low, mid, high){</a:t>
            </a:r>
          </a:p>
          <a:p>
            <a:pPr marL="0" indent="0">
              <a:buNone/>
            </a:pPr>
            <a:r>
              <a:rPr lang="en-US" dirty="0"/>
              <a:t>	merged = new int[high-low+1]; // or whatever type is in </a:t>
            </a:r>
            <a:r>
              <a:rPr lang="en-US" dirty="0" err="1"/>
              <a:t>myArray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l_next</a:t>
            </a:r>
            <a:r>
              <a:rPr lang="en-US" dirty="0"/>
              <a:t> = low;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r_next</a:t>
            </a:r>
            <a:r>
              <a:rPr lang="en-US" dirty="0"/>
              <a:t> = high;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m_next</a:t>
            </a:r>
            <a:r>
              <a:rPr lang="en-US" dirty="0"/>
              <a:t> = 0;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l_next</a:t>
            </a:r>
            <a:r>
              <a:rPr lang="en-US" dirty="0"/>
              <a:t> &lt;= mid &amp;&amp; </a:t>
            </a:r>
            <a:r>
              <a:rPr lang="en-US" dirty="0" err="1"/>
              <a:t>r_next</a:t>
            </a:r>
            <a:r>
              <a:rPr lang="en-US" dirty="0"/>
              <a:t> &lt;= high){</a:t>
            </a:r>
          </a:p>
          <a:p>
            <a:pPr marL="0" indent="0">
              <a:buNone/>
            </a:pPr>
            <a:r>
              <a:rPr lang="en-US" dirty="0"/>
              <a:t>		if (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] &lt;=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]){</a:t>
            </a:r>
          </a:p>
          <a:p>
            <a:pPr marL="0" indent="0">
              <a:buNone/>
            </a:pPr>
            <a:r>
              <a:rPr lang="en-US" dirty="0"/>
              <a:t>			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++];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		else{</a:t>
            </a:r>
          </a:p>
          <a:p>
            <a:pPr marL="0" indent="0">
              <a:buNone/>
            </a:pPr>
            <a:r>
              <a:rPr lang="en-US" dirty="0"/>
              <a:t>			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++];</a:t>
            </a:r>
          </a:p>
          <a:p>
            <a:pPr marL="0" indent="0">
              <a:buNone/>
            </a:pPr>
            <a:r>
              <a:rPr lang="en-US" dirty="0"/>
              <a:t>		} 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l_next</a:t>
            </a:r>
            <a:r>
              <a:rPr lang="en-US" dirty="0"/>
              <a:t> &lt;= mid){ 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++]; }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r_next</a:t>
            </a:r>
            <a:r>
              <a:rPr lang="en-US" dirty="0"/>
              <a:t> &lt;= high){  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++]; } </a:t>
            </a:r>
          </a:p>
          <a:p>
            <a:pPr marL="0" indent="0">
              <a:buNone/>
            </a:pPr>
            <a:r>
              <a:rPr lang="en-US" dirty="0"/>
              <a:t>	for(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&lt;=</a:t>
            </a:r>
            <a:r>
              <a:rPr lang="en-US" dirty="0" err="1"/>
              <a:t>merged.length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i+low</a:t>
            </a:r>
            <a:r>
              <a:rPr lang="en-US" dirty="0"/>
              <a:t>] = merged[</a:t>
            </a:r>
            <a:r>
              <a:rPr lang="en-US" dirty="0" err="1"/>
              <a:t>i</a:t>
            </a:r>
            <a:r>
              <a:rPr lang="en-US" dirty="0"/>
              <a:t>];}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80148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10972800" cy="5105399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Identify time required to Divide and Combine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Identify all subproblems and their sizes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Use recurrence relation to express recursive running time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Solve and express running time asymptotically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comparisons </a:t>
                </a:r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 </a:t>
                </a:r>
                <a:r>
                  <a:rPr lang="en-US" dirty="0"/>
                  <a:t>recursively sort two lists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1" dirty="0"/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comparisons</a:t>
                </a:r>
              </a:p>
              <a:p>
                <a:pPr>
                  <a:spcBef>
                    <a:spcPts val="648"/>
                  </a:spcBef>
                </a:pPr>
                <a:r>
                  <a:rPr lang="en-US" b="1" dirty="0"/>
                  <a:t>Recurrence: </a:t>
                </a:r>
                <a:endParaRPr lang="en-US" b="0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	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10972800" cy="5105399"/>
              </a:xfrm>
              <a:blipFill>
                <a:blip r:embed="rId2"/>
                <a:stretch>
                  <a:fillRect l="-1000" t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1EEF7-A61B-43A8-8DFB-C2332B28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96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2051914"/>
                <a:ext cx="3733827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dirty="0">
                    <a:latin typeface="Symbol" pitchFamily="18" charset="2"/>
                  </a:rPr>
                  <a:t>Þ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/>
                  <a:t>comparisons / level</a:t>
                </a:r>
              </a:p>
            </p:txBody>
          </p:sp>
        </mc:Choice>
        <mc:Fallback xmlns="">
          <p:sp>
            <p:nvSpPr>
              <p:cNvPr id="4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2051914"/>
                <a:ext cx="3733827" cy="492443"/>
              </a:xfrm>
              <a:prstGeom prst="rect">
                <a:avLst/>
              </a:prstGeom>
              <a:blipFill>
                <a:blip r:embed="rId2"/>
                <a:stretch>
                  <a:fillRect t="-15000" b="-3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flipH="1" flipV="1">
            <a:off x="8229600" y="2133600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⁡</m:t>
                    </m:r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 </a:t>
                </a:r>
                <a:r>
                  <a:rPr lang="en-US" sz="2800" dirty="0"/>
                  <a:t>levels</a:t>
                </a:r>
              </a:p>
              <a:p>
                <a:pPr algn="ctr"/>
                <a:r>
                  <a:rPr lang="en-US" sz="2800" dirty="0"/>
                  <a:t>of recursion</a:t>
                </a:r>
              </a:p>
            </p:txBody>
          </p:sp>
        </mc:Choice>
        <mc:Fallback xmlns="">
          <p:sp>
            <p:nvSpPr>
              <p:cNvPr id="4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blipFill>
                <a:blip r:embed="rId3"/>
                <a:stretch>
                  <a:fillRect t="-6579" b="-157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465610" y="1182558"/>
                <a:ext cx="3154390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 )+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0" y="1182558"/>
                <a:ext cx="3154390" cy="722442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143432" y="5686778"/>
                <a:ext cx="3563091" cy="972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432" y="5686778"/>
                <a:ext cx="3563091" cy="972317"/>
              </a:xfrm>
              <a:prstGeom prst="rect">
                <a:avLst/>
              </a:prstGeom>
              <a:blipFill>
                <a:blip r:embed="rId6"/>
                <a:stretch>
                  <a:fillRect t="-96104" b="-150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8491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blipFill>
                <a:blip r:embed="rId11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/>
              <p:cNvSpPr txBox="1">
                <a:spLocks noChangeArrowheads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133849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590800"/>
            <a:ext cx="1690896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590800"/>
            <a:ext cx="1600200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7" idx="2"/>
            <a:endCxn id="49" idx="0"/>
          </p:cNvCxnSpPr>
          <p:nvPr/>
        </p:nvCxnSpPr>
        <p:spPr>
          <a:xfrm flipH="1">
            <a:off x="2240630" y="3485452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4" y="3485452"/>
            <a:ext cx="6240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8" idx="2"/>
            <a:endCxn id="51" idx="0"/>
          </p:cNvCxnSpPr>
          <p:nvPr/>
        </p:nvCxnSpPr>
        <p:spPr>
          <a:xfrm flipH="1">
            <a:off x="5848350" y="3485452"/>
            <a:ext cx="8001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0" y="3485452"/>
            <a:ext cx="76200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86650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143432" y="4291526"/>
            <a:ext cx="267019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848351" y="4289576"/>
            <a:ext cx="4995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581332" y="4289576"/>
            <a:ext cx="267019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981450" y="4291526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741748" y="4291526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2240631" y="4291527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949032" y="4291527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blipFill>
                <a:blip r:embed="rId1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blipFill>
                <a:blip r:embed="rId1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blipFill>
                <a:blip r:embed="rId2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blipFill>
                <a:blip r:embed="rId2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012C2DE-48D7-4255-8090-ED57B66C05A8}"/>
              </a:ext>
            </a:extLst>
          </p:cNvPr>
          <p:cNvSpPr/>
          <p:nvPr/>
        </p:nvSpPr>
        <p:spPr>
          <a:xfrm>
            <a:off x="304801" y="274639"/>
            <a:ext cx="2602580" cy="639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Red box represents a problem instance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7C56E80-DC90-4EC4-92E0-C4399C5085E9}"/>
              </a:ext>
            </a:extLst>
          </p:cNvPr>
          <p:cNvSpPr/>
          <p:nvPr/>
        </p:nvSpPr>
        <p:spPr>
          <a:xfrm>
            <a:off x="304801" y="941019"/>
            <a:ext cx="2602580" cy="81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Blue value represents time spent at that level of recursion</a:t>
            </a:r>
          </a:p>
        </p:txBody>
      </p:sp>
    </p:spTree>
    <p:extLst>
      <p:ext uri="{BB962C8B-B14F-4D97-AF65-F5344CB8AC3E}">
        <p14:creationId xmlns:p14="http://schemas.microsoft.com/office/powerpoint/2010/main" val="99370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6" grpId="0"/>
      <p:bldP spid="67" grpId="0"/>
      <p:bldP spid="68" grpId="0"/>
      <p:bldP spid="70" grpId="0"/>
      <p:bldP spid="71" grpId="0"/>
      <p:bldP spid="72" grpId="0"/>
      <p:bldP spid="74" grpId="0"/>
      <p:bldP spid="75" grpId="0"/>
      <p:bldP spid="77" grpId="0"/>
      <p:bldP spid="78" grpId="0"/>
      <p:bldP spid="80" grpId="0"/>
      <p:bldP spid="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E5336-958B-F73C-23DD-A712A1D03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BF59-DF2A-6E9B-261C-F8C2142E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895523-78E6-BC2B-D426-8B9B63399B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Worst case running time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In place: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pPr lvl="1"/>
                <a:r>
                  <a:rPr lang="en-US" dirty="0"/>
                  <a:t>We need a second array to merge into</a:t>
                </a:r>
              </a:p>
              <a:p>
                <a:r>
                  <a:rPr lang="en-US" dirty="0"/>
                  <a:t>Adaptive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pPr lvl="1"/>
                <a:r>
                  <a:rPr lang="en-US" dirty="0"/>
                  <a:t>Running time is the same regardless of original list’s order</a:t>
                </a:r>
              </a:p>
              <a:p>
                <a:r>
                  <a:rPr lang="en-US" dirty="0"/>
                  <a:t>Online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pPr lvl="1"/>
                <a:r>
                  <a:rPr lang="en-US" dirty="0"/>
                  <a:t>We need all elements before we can divide</a:t>
                </a:r>
              </a:p>
              <a:p>
                <a:r>
                  <a:rPr lang="en-US" dirty="0"/>
                  <a:t>Stable</a:t>
                </a:r>
              </a:p>
              <a:p>
                <a:pPr lvl="1"/>
                <a:r>
                  <a:rPr lang="en-US" dirty="0"/>
                  <a:t>YES!</a:t>
                </a:r>
              </a:p>
              <a:p>
                <a:pPr lvl="1"/>
                <a:r>
                  <a:rPr lang="en-US" dirty="0"/>
                  <a:t>When merging, and there’s a tie, choose the element from the left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895523-78E6-BC2B-D426-8B9B63399B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524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Like </a:t>
                </a:r>
                <a:r>
                  <a:rPr lang="en-US" b="0" dirty="0" err="1"/>
                  <a:t>Mergesort</a:t>
                </a:r>
                <a:r>
                  <a:rPr lang="en-US" b="0" dirty="0"/>
                  <a:t>:</a:t>
                </a:r>
              </a:p>
              <a:p>
                <a:pPr lvl="1"/>
                <a:r>
                  <a:rPr lang="en-US" dirty="0"/>
                  <a:t>Divide and conquer</a:t>
                </a:r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run time (kind of…)</a:t>
                </a:r>
              </a:p>
              <a:p>
                <a:r>
                  <a:rPr lang="en-US" dirty="0"/>
                  <a:t>Unlike </a:t>
                </a:r>
                <a:r>
                  <a:rPr lang="en-US" dirty="0" err="1"/>
                  <a:t>Mergesort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Divide step is the “hard” part</a:t>
                </a:r>
              </a:p>
              <a:p>
                <a:pPr lvl="1"/>
                <a:r>
                  <a:rPr lang="en-US" i="1" dirty="0"/>
                  <a:t>Typically</a:t>
                </a:r>
                <a:r>
                  <a:rPr lang="en-US" dirty="0"/>
                  <a:t> faster than </a:t>
                </a:r>
                <a:r>
                  <a:rPr lang="en-US" dirty="0" err="1"/>
                  <a:t>Mergesort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4773-CFEA-E666-64D3-5AF21662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Definition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97537-824A-CCF1-8509-24B111BE4C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</a:t>
                </a:r>
              </a:p>
              <a:p>
                <a:pPr lvl="1"/>
                <a:r>
                  <a:rPr lang="en-US" dirty="0"/>
                  <a:t>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items</a:t>
                </a:r>
              </a:p>
              <a:p>
                <a:pPr lvl="1"/>
                <a:r>
                  <a:rPr lang="en-US" dirty="0"/>
                  <a:t>A comparison function for these items</a:t>
                </a:r>
              </a:p>
              <a:p>
                <a:pPr lvl="2"/>
                <a:r>
                  <a:rPr lang="en-US" dirty="0"/>
                  <a:t>Given two items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we can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2"/>
                <a:r>
                  <a:rPr lang="en-US" i="1" dirty="0"/>
                  <a:t>Disclaimer: The slides are using integers, but they could be other things, too!</a:t>
                </a:r>
              </a:p>
              <a:p>
                <a:r>
                  <a:rPr lang="en-US" dirty="0"/>
                  <a:t>Output:</a:t>
                </a:r>
              </a:p>
              <a:p>
                <a:pPr lvl="1"/>
                <a:r>
                  <a:rPr lang="en-US" dirty="0"/>
                  <a:t>A permutation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Permutation: a sequence of the same items but perhaps in a different order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97537-824A-CCF1-8509-24B111BE4C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934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Idea: pick a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element, recursively sort two </a:t>
                </a:r>
                <a:r>
                  <a:rPr lang="en-US" dirty="0" err="1"/>
                  <a:t>sublists</a:t>
                </a:r>
                <a:r>
                  <a:rPr lang="en-US" dirty="0"/>
                  <a:t> around that element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Divide: </a:t>
                </a:r>
                <a:r>
                  <a:rPr lang="en-US" dirty="0"/>
                  <a:t>select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FF33CC"/>
                    </a:solidFill>
                  </a:rPr>
                  <a:t>Partition(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Conquer: </a:t>
                </a:r>
                <a:r>
                  <a:rPr lang="en-US" dirty="0"/>
                  <a:t>recursively sort left and right </a:t>
                </a:r>
                <a:r>
                  <a:rPr lang="en-US" dirty="0" err="1"/>
                  <a:t>sublists</a:t>
                </a: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Combine: </a:t>
                </a:r>
                <a:r>
                  <a:rPr lang="en-US" dirty="0"/>
                  <a:t>Nothing!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12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(Divide step)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970964"/>
                <a:ext cx="6019800" cy="68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Given: a list, </a:t>
                </a:r>
                <a:r>
                  <a:rPr lang="en-US" dirty="0">
                    <a:solidFill>
                      <a:srgbClr val="FF33CC"/>
                    </a:solidFill>
                  </a:rPr>
                  <a:t>a pivot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970964"/>
                <a:ext cx="6019800" cy="685800"/>
              </a:xfrm>
              <a:blipFill>
                <a:blip r:embed="rId2"/>
                <a:stretch>
                  <a:fillRect l="-2526" t="-4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30480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71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5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9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79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113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47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87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21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55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79476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941394" y="4724400"/>
                <a:ext cx="7659806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Goal: All elements</a:t>
                </a:r>
                <a:r>
                  <a:rPr lang="en-US" dirty="0">
                    <a:solidFill>
                      <a:srgbClr val="FFCC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on left,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on right</a:t>
                </a: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394" y="4724400"/>
                <a:ext cx="7659806" cy="685800"/>
              </a:xfrm>
              <a:prstGeom prst="rect">
                <a:avLst/>
              </a:prstGeom>
              <a:blipFill>
                <a:blip r:embed="rId3"/>
                <a:stretch>
                  <a:fillRect l="-1821" t="-1111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1905000" y="2362200"/>
            <a:ext cx="6019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Start: unordered list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43200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771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105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439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77938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1338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44738" y="54102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787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121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455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79476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86780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969524" y="2743200"/>
            <a:ext cx="6403076" cy="533400"/>
            <a:chOff x="1445524" y="2895600"/>
            <a:chExt cx="6403076" cy="533400"/>
          </a:xfrm>
        </p:grpSpPr>
        <p:sp>
          <p:nvSpPr>
            <p:cNvPr id="5" name="Rectangle 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17" name="Down Arrow 16"/>
          <p:cNvSpPr/>
          <p:nvPr/>
        </p:nvSpPr>
        <p:spPr>
          <a:xfrm>
            <a:off x="3636274" y="232410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972550" y="2328649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2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2971513" y="3843551"/>
            <a:ext cx="6403076" cy="533400"/>
            <a:chOff x="1445524" y="2895600"/>
            <a:chExt cx="6403076" cy="533400"/>
          </a:xfrm>
        </p:grpSpPr>
        <p:sp>
          <p:nvSpPr>
            <p:cNvPr id="22" name="Rectangle 2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34" name="Down Arrow 33"/>
          <p:cNvSpPr/>
          <p:nvPr/>
        </p:nvSpPr>
        <p:spPr>
          <a:xfrm>
            <a:off x="4170243" y="3462551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8974539" y="3429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990563" y="4910351"/>
            <a:ext cx="6403076" cy="533400"/>
            <a:chOff x="1445524" y="2895600"/>
            <a:chExt cx="6403076" cy="533400"/>
          </a:xfrm>
        </p:grpSpPr>
        <p:sp>
          <p:nvSpPr>
            <p:cNvPr id="37" name="Rectangle 3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9" name="Down Arrow 48"/>
          <p:cNvSpPr/>
          <p:nvPr/>
        </p:nvSpPr>
        <p:spPr>
          <a:xfrm>
            <a:off x="5237043" y="454470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8993589" y="44958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969524" y="6073824"/>
            <a:ext cx="6403076" cy="533400"/>
            <a:chOff x="1445524" y="2895600"/>
            <a:chExt cx="6403076" cy="533400"/>
          </a:xfrm>
        </p:grpSpPr>
        <p:sp>
          <p:nvSpPr>
            <p:cNvPr id="52" name="Rectangle 5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64" name="Down Arrow 63"/>
          <p:cNvSpPr/>
          <p:nvPr/>
        </p:nvSpPr>
        <p:spPr>
          <a:xfrm>
            <a:off x="5216004" y="5708179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8459620" y="5692824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9" grpId="0" animBg="1"/>
      <p:bldP spid="50" grpId="0" animBg="1"/>
      <p:bldP spid="64" grpId="0" animBg="1"/>
      <p:bldP spid="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649938" y="2667000"/>
            <a:ext cx="6403076" cy="533400"/>
            <a:chOff x="1445524" y="2895600"/>
            <a:chExt cx="6403076" cy="533400"/>
          </a:xfrm>
        </p:grpSpPr>
        <p:sp>
          <p:nvSpPr>
            <p:cNvPr id="52" name="Rectangle 5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64" name="Down Arrow 63"/>
          <p:cNvSpPr/>
          <p:nvPr/>
        </p:nvSpPr>
        <p:spPr>
          <a:xfrm>
            <a:off x="4896418" y="2301355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8140034" y="2286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2649938" y="3758821"/>
            <a:ext cx="6403076" cy="533400"/>
            <a:chOff x="1445524" y="2895600"/>
            <a:chExt cx="6403076" cy="533400"/>
          </a:xfrm>
        </p:grpSpPr>
        <p:sp>
          <p:nvSpPr>
            <p:cNvPr id="67" name="Rectangle 6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79" name="Down Arrow 78"/>
          <p:cNvSpPr/>
          <p:nvPr/>
        </p:nvSpPr>
        <p:spPr>
          <a:xfrm>
            <a:off x="4896418" y="339317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Down Arrow 79"/>
          <p:cNvSpPr/>
          <p:nvPr/>
        </p:nvSpPr>
        <p:spPr>
          <a:xfrm>
            <a:off x="7585595" y="3377821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2649938" y="4825621"/>
            <a:ext cx="6403076" cy="533400"/>
            <a:chOff x="1445524" y="2895600"/>
            <a:chExt cx="6403076" cy="533400"/>
          </a:xfrm>
        </p:grpSpPr>
        <p:sp>
          <p:nvSpPr>
            <p:cNvPr id="82" name="Rectangle 8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94" name="Down Arrow 93"/>
          <p:cNvSpPr/>
          <p:nvPr/>
        </p:nvSpPr>
        <p:spPr>
          <a:xfrm>
            <a:off x="4896418" y="445997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Down Arrow 94"/>
          <p:cNvSpPr/>
          <p:nvPr/>
        </p:nvSpPr>
        <p:spPr>
          <a:xfrm>
            <a:off x="7585595" y="4459976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2649938" y="5867400"/>
            <a:ext cx="6403076" cy="533400"/>
            <a:chOff x="1445524" y="2895600"/>
            <a:chExt cx="6403076" cy="533400"/>
          </a:xfrm>
        </p:grpSpPr>
        <p:sp>
          <p:nvSpPr>
            <p:cNvPr id="97" name="Rectangle 9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09" name="Down Arrow 108"/>
          <p:cNvSpPr/>
          <p:nvPr/>
        </p:nvSpPr>
        <p:spPr>
          <a:xfrm>
            <a:off x="5451426" y="5485831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own Arrow 109"/>
          <p:cNvSpPr/>
          <p:nvPr/>
        </p:nvSpPr>
        <p:spPr>
          <a:xfrm>
            <a:off x="7585595" y="5485831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1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2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4C0086E7-8C2F-FA6D-FBEB-411A8519EB2F}"/>
              </a:ext>
            </a:extLst>
          </p:cNvPr>
          <p:cNvSpPr txBox="1">
            <a:spLocks/>
          </p:cNvSpPr>
          <p:nvPr/>
        </p:nvSpPr>
        <p:spPr>
          <a:xfrm>
            <a:off x="3792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Partition,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94" grpId="0" animBg="1"/>
      <p:bldP spid="95" grpId="0" animBg="1"/>
      <p:bldP spid="109" grpId="0" animBg="1"/>
      <p:bldP spid="1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649938" y="2827930"/>
            <a:ext cx="6403076" cy="533400"/>
            <a:chOff x="1445524" y="2895600"/>
            <a:chExt cx="6403076" cy="533400"/>
          </a:xfrm>
        </p:grpSpPr>
        <p:sp>
          <p:nvSpPr>
            <p:cNvPr id="165" name="Rectangle 16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77" name="Down Arrow 176"/>
          <p:cNvSpPr/>
          <p:nvPr/>
        </p:nvSpPr>
        <p:spPr>
          <a:xfrm>
            <a:off x="6400227" y="2441812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Down Arrow 177"/>
          <p:cNvSpPr/>
          <p:nvPr/>
        </p:nvSpPr>
        <p:spPr>
          <a:xfrm>
            <a:off x="6526186" y="244693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2057400" y="3813412"/>
                <a:ext cx="8257182" cy="1230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1: meet at element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pointer position </a:t>
                </a:r>
                <a:r>
                  <a:rPr lang="en-US" dirty="0"/>
                  <a:t>(2 in this case)</a:t>
                </a:r>
              </a:p>
            </p:txBody>
          </p:sp>
        </mc:Choice>
        <mc:Fallback xmlns="">
          <p:sp>
            <p:nvSpPr>
              <p:cNvPr id="1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13412"/>
                <a:ext cx="8257182" cy="1230004"/>
              </a:xfrm>
              <a:prstGeom prst="rect">
                <a:avLst/>
              </a:prstGeom>
              <a:blipFill>
                <a:blip r:embed="rId2"/>
                <a:stretch>
                  <a:fillRect l="-1536" t="-6186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639420" y="5334000"/>
            <a:ext cx="6403076" cy="533400"/>
            <a:chOff x="1445524" y="2895600"/>
            <a:chExt cx="6403076" cy="533400"/>
          </a:xfrm>
        </p:grpSpPr>
        <p:sp>
          <p:nvSpPr>
            <p:cNvPr id="181" name="Rectangle 180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93" name="Down Arrow 192"/>
          <p:cNvSpPr/>
          <p:nvPr/>
        </p:nvSpPr>
        <p:spPr>
          <a:xfrm>
            <a:off x="6416723" y="4947882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Down Arrow 193"/>
          <p:cNvSpPr/>
          <p:nvPr/>
        </p:nvSpPr>
        <p:spPr>
          <a:xfrm>
            <a:off x="6542682" y="4953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3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6D196EAA-752A-A93B-2999-105C81B29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</p:spTree>
    <p:extLst>
      <p:ext uri="{BB962C8B-B14F-4D97-AF65-F5344CB8AC3E}">
        <p14:creationId xmlns:p14="http://schemas.microsoft.com/office/powerpoint/2010/main" val="31961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3" grpId="0" animBg="1"/>
      <p:bldP spid="1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649938" y="2824518"/>
            <a:ext cx="6403076" cy="533400"/>
            <a:chOff x="1445524" y="2895600"/>
            <a:chExt cx="6403076" cy="533400"/>
          </a:xfrm>
        </p:grpSpPr>
        <p:sp>
          <p:nvSpPr>
            <p:cNvPr id="165" name="Rectangle 16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77" name="Down Arrow 176"/>
          <p:cNvSpPr/>
          <p:nvPr/>
        </p:nvSpPr>
        <p:spPr>
          <a:xfrm>
            <a:off x="6926236" y="243840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Down Arrow 177"/>
          <p:cNvSpPr/>
          <p:nvPr/>
        </p:nvSpPr>
        <p:spPr>
          <a:xfrm>
            <a:off x="7052195" y="2443518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2057400" y="3810000"/>
                <a:ext cx="8257182" cy="1230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2: meet at element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value to the left </a:t>
                </a:r>
                <a:r>
                  <a:rPr lang="en-US" dirty="0"/>
                  <a:t>(2 in this case)</a:t>
                </a:r>
              </a:p>
            </p:txBody>
          </p:sp>
        </mc:Choice>
        <mc:Fallback xmlns="">
          <p:sp>
            <p:nvSpPr>
              <p:cNvPr id="1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10000"/>
                <a:ext cx="8257182" cy="1230004"/>
              </a:xfrm>
              <a:prstGeom prst="rect">
                <a:avLst/>
              </a:prstGeom>
              <a:blipFill>
                <a:blip r:embed="rId2"/>
                <a:stretch>
                  <a:fillRect l="-1536" t="-6186"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639420" y="5330588"/>
            <a:ext cx="6403076" cy="533400"/>
            <a:chOff x="1445524" y="2895600"/>
            <a:chExt cx="6403076" cy="533400"/>
          </a:xfrm>
        </p:grpSpPr>
        <p:sp>
          <p:nvSpPr>
            <p:cNvPr id="181" name="Rectangle 180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93" name="Down Arrow 192"/>
          <p:cNvSpPr/>
          <p:nvPr/>
        </p:nvSpPr>
        <p:spPr>
          <a:xfrm>
            <a:off x="6915718" y="494447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Down Arrow 193"/>
          <p:cNvSpPr/>
          <p:nvPr/>
        </p:nvSpPr>
        <p:spPr>
          <a:xfrm>
            <a:off x="7041677" y="4949588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3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FDFDB077-B10F-EDCC-4F41-BD481BF3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</p:spTree>
    <p:extLst>
      <p:ext uri="{BB962C8B-B14F-4D97-AF65-F5344CB8AC3E}">
        <p14:creationId xmlns:p14="http://schemas.microsoft.com/office/powerpoint/2010/main" val="39696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3" grpId="0" animBg="1"/>
      <p:bldP spid="19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 </a:t>
                </a:r>
                <a:r>
                  <a:rPr lang="en-US" dirty="0"/>
                  <a:t>at beginning of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a pointer (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) just 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and a pointer (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) at the end of the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While </a:t>
                </a:r>
                <a:r>
                  <a:rPr lang="en-US" dirty="0">
                    <a:solidFill>
                      <a:srgbClr val="FFC000"/>
                    </a:solidFill>
                  </a:rPr>
                  <a:t>Begin </a:t>
                </a:r>
                <a:r>
                  <a:rPr lang="en-US" dirty="0"/>
                  <a:t>&lt; </a:t>
                </a:r>
                <a:r>
                  <a:rPr lang="en-US" dirty="0">
                    <a:solidFill>
                      <a:srgbClr val="0070C0"/>
                    </a:solidFill>
                  </a:rPr>
                  <a:t>End: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&lt;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pointers meet at element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: 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pointer position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Else If pointers meet at element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value to the left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53400" y="6015693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82200" y="6015693"/>
                <a:ext cx="10283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6015693"/>
                <a:ext cx="1028358" cy="523220"/>
              </a:xfrm>
              <a:prstGeom prst="rect">
                <a:avLst/>
              </a:prstGeom>
              <a:blipFill>
                <a:blip r:embed="rId3"/>
                <a:stretch>
                  <a:fillRect r="-243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4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514600" y="522971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Recursively sort </a:t>
            </a:r>
            <a:r>
              <a:rPr lang="en-US" dirty="0">
                <a:solidFill>
                  <a:srgbClr val="FFC000"/>
                </a:solidFill>
              </a:rPr>
              <a:t>Left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Right</a:t>
            </a:r>
            <a:r>
              <a:rPr lang="en-US" dirty="0"/>
              <a:t> </a:t>
            </a:r>
            <a:r>
              <a:rPr lang="en-US" dirty="0" err="1"/>
              <a:t>sublists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04910" y="14478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8" name="Right Brace 17"/>
          <p:cNvSpPr/>
          <p:nvPr/>
        </p:nvSpPr>
        <p:spPr>
          <a:xfrm rot="5400000">
            <a:off x="4246480" y="339634"/>
            <a:ext cx="451798" cy="3734939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76618" y="2433000"/>
                <a:ext cx="2643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All elements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&lt;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618" y="2433000"/>
                <a:ext cx="2643481" cy="523220"/>
              </a:xfrm>
              <a:prstGeom prst="rect">
                <a:avLst/>
              </a:prstGeom>
              <a:blipFill>
                <a:blip r:embed="rId2"/>
                <a:stretch>
                  <a:fillRect l="-4306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 rot="5400000">
            <a:off x="7720885" y="1145894"/>
            <a:ext cx="451797" cy="212241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85579" y="2354868"/>
                <a:ext cx="2643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All elements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/>
                      </a:rPr>
                      <m:t>&gt;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579" y="2354868"/>
                <a:ext cx="2643481" cy="523220"/>
              </a:xfrm>
              <a:prstGeom prst="rect">
                <a:avLst/>
              </a:prstGeom>
              <a:blipFill>
                <a:blip r:embed="rId3"/>
                <a:stretch>
                  <a:fillRect l="-4306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742915" y="3264090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Exactly where it belongs!</a:t>
            </a:r>
          </a:p>
        </p:txBody>
      </p:sp>
      <p:cxnSp>
        <p:nvCxnSpPr>
          <p:cNvPr id="24" name="Straight Arrow Connector 23"/>
          <p:cNvCxnSpPr>
            <a:stCxn id="22" idx="0"/>
            <a:endCxn id="13" idx="2"/>
          </p:cNvCxnSpPr>
          <p:nvPr/>
        </p:nvCxnSpPr>
        <p:spPr>
          <a:xfrm flipH="1" flipV="1">
            <a:off x="6606548" y="1981200"/>
            <a:ext cx="45704" cy="128289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821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(Best)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43434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divide in half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</a:t>
            </a:r>
            <a:r>
              <a:rPr lang="en-US" dirty="0">
                <a:solidFill>
                  <a:srgbClr val="FF33CC"/>
                </a:solidFill>
              </a:rPr>
              <a:t>pivot</a:t>
            </a:r>
            <a:r>
              <a:rPr lang="en-US" dirty="0"/>
              <a:t> is always the median: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5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(Worst)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66" y="43053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shorten by 1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pivot is always at the extreme: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1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FD131-B6AD-4797-71B9-76C7B83B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7E843-DAF3-ACD6-1133-A963D3179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Worst case running time</a:t>
            </a:r>
          </a:p>
          <a:p>
            <a:r>
              <a:rPr lang="en-US" dirty="0"/>
              <a:t>In place:</a:t>
            </a:r>
          </a:p>
          <a:p>
            <a:pPr lvl="1"/>
            <a:r>
              <a:rPr lang="en-US" dirty="0"/>
              <a:t>We only need to use the pre-existing array to do sorting</a:t>
            </a:r>
          </a:p>
          <a:p>
            <a:pPr lvl="1"/>
            <a:r>
              <a:rPr lang="en-US" dirty="0"/>
              <a:t>Constant extra space (only some additional variables needed)</a:t>
            </a:r>
          </a:p>
          <a:p>
            <a:pPr lvl="1"/>
            <a:r>
              <a:rPr lang="en-US" i="1" dirty="0"/>
              <a:t>Insertion Sort, Heap Sort</a:t>
            </a:r>
          </a:p>
          <a:p>
            <a:r>
              <a:rPr lang="en-US" dirty="0"/>
              <a:t>Adaptive</a:t>
            </a:r>
          </a:p>
          <a:p>
            <a:pPr lvl="1"/>
            <a:r>
              <a:rPr lang="en-US" dirty="0"/>
              <a:t>The running improves as the given list is closer to being sorted</a:t>
            </a:r>
          </a:p>
          <a:p>
            <a:pPr lvl="1"/>
            <a:r>
              <a:rPr lang="en-US" dirty="0"/>
              <a:t>It should be linear time for a pre-sorted list, and nearly linear time if the list is nearly sorted</a:t>
            </a:r>
          </a:p>
          <a:p>
            <a:pPr lvl="1"/>
            <a:r>
              <a:rPr lang="en-US" i="1" dirty="0"/>
              <a:t>Insertion Sort</a:t>
            </a:r>
          </a:p>
          <a:p>
            <a:r>
              <a:rPr lang="en-US" dirty="0"/>
              <a:t>Online</a:t>
            </a:r>
          </a:p>
          <a:p>
            <a:pPr lvl="1"/>
            <a:r>
              <a:rPr lang="en-US" dirty="0"/>
              <a:t>We can start sorting before we have the entire list.</a:t>
            </a:r>
          </a:p>
          <a:p>
            <a:pPr lvl="1"/>
            <a:r>
              <a:rPr lang="en-US" i="1" dirty="0"/>
              <a:t>Insertion Sort</a:t>
            </a:r>
          </a:p>
          <a:p>
            <a:r>
              <a:rPr lang="en-US" dirty="0"/>
              <a:t>Stable</a:t>
            </a:r>
          </a:p>
          <a:p>
            <a:pPr lvl="1"/>
            <a:r>
              <a:rPr lang="en-US" dirty="0"/>
              <a:t>“Tied” elements keep their original order</a:t>
            </a:r>
          </a:p>
          <a:p>
            <a:pPr lvl="1"/>
            <a:r>
              <a:rPr lang="en-US" i="1" dirty="0"/>
              <a:t>Insertion 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29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(Worst)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129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129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4419602" y="5105400"/>
                <a:ext cx="3429001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2" y="5105400"/>
                <a:ext cx="3429001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41"/>
              <p:cNvSpPr txBox="1">
                <a:spLocks noChangeArrowheads="1"/>
              </p:cNvSpPr>
              <p:nvPr/>
            </p:nvSpPr>
            <p:spPr bwMode="auto">
              <a:xfrm>
                <a:off x="1913274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274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41"/>
              <p:cNvSpPr txBox="1">
                <a:spLocks noChangeArrowheads="1"/>
              </p:cNvSpPr>
              <p:nvPr/>
            </p:nvSpPr>
            <p:spPr bwMode="auto">
              <a:xfrm>
                <a:off x="1913274" y="3006229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274" y="3006229"/>
                <a:ext cx="1333500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rot="16200000">
            <a:off x="2208366" y="4104544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2217572" y="4863723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7572" y="4863723"/>
                <a:ext cx="71663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>
            <a:stCxn id="35" idx="2"/>
            <a:endCxn id="37" idx="0"/>
          </p:cNvCxnSpPr>
          <p:nvPr/>
        </p:nvCxnSpPr>
        <p:spPr>
          <a:xfrm>
            <a:off x="2580024" y="2590803"/>
            <a:ext cx="0" cy="41542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41"/>
              <p:cNvSpPr txBox="1">
                <a:spLocks noChangeArrowheads="1"/>
              </p:cNvSpPr>
              <p:nvPr/>
            </p:nvSpPr>
            <p:spPr bwMode="auto">
              <a:xfrm>
                <a:off x="1905000" y="3888355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888355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>
            <a:stCxn id="37" idx="2"/>
            <a:endCxn id="68" idx="0"/>
          </p:cNvCxnSpPr>
          <p:nvPr/>
        </p:nvCxnSpPr>
        <p:spPr>
          <a:xfrm flipH="1">
            <a:off x="2571750" y="3463429"/>
            <a:ext cx="8274" cy="4249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201144" y="1981200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144" y="1981200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238500" y="2898184"/>
                <a:ext cx="778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2898184"/>
                <a:ext cx="7785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238500" y="3747623"/>
                <a:ext cx="778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3747623"/>
                <a:ext cx="77854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180176" y="472299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176" y="4722991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ight Brace 75"/>
          <p:cNvSpPr/>
          <p:nvPr/>
        </p:nvSpPr>
        <p:spPr>
          <a:xfrm>
            <a:off x="3810000" y="1981200"/>
            <a:ext cx="533400" cy="3505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4326343" y="3390900"/>
                <a:ext cx="5373617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=1+2+3+…+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343" y="3390900"/>
                <a:ext cx="5373617" cy="6858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3617986" y="4002655"/>
                <a:ext cx="5373617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986" y="4002655"/>
                <a:ext cx="5373617" cy="685800"/>
              </a:xfrm>
              <a:prstGeom prst="rect">
                <a:avLst/>
              </a:prstGeom>
              <a:blipFill>
                <a:blip r:embed="rId13"/>
                <a:stretch>
                  <a:fillRect b="-4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7" grpId="0" animBg="1"/>
      <p:bldP spid="43" grpId="0"/>
      <p:bldP spid="48" grpId="0" animBg="1"/>
      <p:bldP spid="68" grpId="0" animBg="1"/>
      <p:bldP spid="72" grpId="0"/>
      <p:bldP spid="73" grpId="0"/>
      <p:bldP spid="74" grpId="0"/>
      <p:bldP spid="75" grpId="0"/>
      <p:bldP spid="76" grpId="0" animBg="1"/>
      <p:bldP spid="77" grpId="0"/>
      <p:bldP spid="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on a (nearly) Sorted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676" y="4260851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we shorten by 1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First element always yields unbalanced pivot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823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Pivot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a good Pivot?</a:t>
            </a:r>
          </a:p>
          <a:p>
            <a:pPr lvl="1"/>
            <a:r>
              <a:rPr lang="en-US" dirty="0"/>
              <a:t>Roughly even split between left and right</a:t>
            </a:r>
          </a:p>
          <a:p>
            <a:pPr lvl="1"/>
            <a:r>
              <a:rPr lang="en-US" dirty="0"/>
              <a:t>Ideally: median</a:t>
            </a:r>
          </a:p>
          <a:p>
            <a:r>
              <a:rPr lang="en-US" dirty="0"/>
              <a:t>There are ways to find the median in linear time, but it’s complicated and slow and you’re better off using </a:t>
            </a:r>
            <a:r>
              <a:rPr lang="en-US" dirty="0" err="1"/>
              <a:t>mergesort</a:t>
            </a:r>
            <a:endParaRPr lang="en-US" dirty="0"/>
          </a:p>
          <a:p>
            <a:r>
              <a:rPr lang="en-US" dirty="0"/>
              <a:t>In Practice:</a:t>
            </a:r>
          </a:p>
          <a:p>
            <a:pPr lvl="1"/>
            <a:r>
              <a:rPr lang="en-US" dirty="0"/>
              <a:t>Pick a random value as a pivot</a:t>
            </a:r>
          </a:p>
          <a:p>
            <a:pPr lvl="1"/>
            <a:r>
              <a:rPr lang="en-US" dirty="0"/>
              <a:t>Pick the middle of 3 random values as the pivot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66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D8608-2504-743C-86F1-72C308611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A42D7-01D6-CE56-F5A1-3744AC657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6D3322-3F80-5D45-0053-1B26325A3B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Worst case running time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“almost always”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practice </a:t>
                </a:r>
              </a:p>
              <a:p>
                <a:pPr lvl="1"/>
                <a:r>
                  <a:rPr lang="en-US" dirty="0"/>
                  <a:t>Better constants than merge sort</a:t>
                </a:r>
              </a:p>
              <a:p>
                <a:r>
                  <a:rPr lang="en-US" dirty="0"/>
                  <a:t>In place:</a:t>
                </a:r>
              </a:p>
              <a:p>
                <a:pPr lvl="1"/>
                <a:r>
                  <a:rPr lang="en-US" dirty="0"/>
                  <a:t>Kinda…</a:t>
                </a:r>
              </a:p>
              <a:p>
                <a:pPr lvl="1"/>
                <a:r>
                  <a:rPr lang="en-US" dirty="0"/>
                  <a:t>We swap within the given array, but do so using recursion, so we need space for the stack frames</a:t>
                </a:r>
              </a:p>
              <a:p>
                <a:pPr lvl="1"/>
                <a:r>
                  <a:rPr lang="en-US" dirty="0"/>
                  <a:t>Different textbooks disagree on whether call-stack space “counts” </a:t>
                </a:r>
              </a:p>
              <a:p>
                <a:r>
                  <a:rPr lang="en-US" dirty="0"/>
                  <a:t>Adaptive</a:t>
                </a:r>
              </a:p>
              <a:p>
                <a:pPr lvl="1"/>
                <a:r>
                  <a:rPr lang="en-US" dirty="0"/>
                  <a:t>NO! </a:t>
                </a:r>
              </a:p>
              <a:p>
                <a:r>
                  <a:rPr lang="en-US" dirty="0"/>
                  <a:t>Online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pPr lvl="1"/>
                <a:r>
                  <a:rPr lang="en-US" dirty="0"/>
                  <a:t>We need all elements before we can divide</a:t>
                </a:r>
              </a:p>
              <a:p>
                <a:r>
                  <a:rPr lang="en-US" dirty="0"/>
                  <a:t>Stable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pPr lvl="1"/>
                <a:r>
                  <a:rPr lang="en-US" dirty="0"/>
                  <a:t>Partition procedure may rearrange tied elements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6D3322-3F80-5D45-0053-1B26325A3B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902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72805-7B6A-7120-068C-6B36E196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81986-260B-F5AF-0B69-24B48EC9DC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Recall our definition of the sorting problem:</a:t>
                </a:r>
              </a:p>
              <a:p>
                <a:pPr lvl="1"/>
                <a:r>
                  <a:rPr lang="en-US" dirty="0"/>
                  <a:t>Input:</a:t>
                </a:r>
              </a:p>
              <a:p>
                <a:pPr lvl="2"/>
                <a:r>
                  <a:rPr lang="en-US" dirty="0"/>
                  <a:t>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items</a:t>
                </a:r>
              </a:p>
              <a:p>
                <a:pPr lvl="2"/>
                <a:r>
                  <a:rPr lang="en-US" dirty="0"/>
                  <a:t>A comparison function for these items</a:t>
                </a:r>
              </a:p>
              <a:p>
                <a:pPr lvl="3"/>
                <a:r>
                  <a:rPr lang="en-US" dirty="0"/>
                  <a:t>Given two items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we can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</a:t>
                </a:r>
              </a:p>
              <a:p>
                <a:pPr lvl="2"/>
                <a:r>
                  <a:rPr lang="en-US" dirty="0"/>
                  <a:t>A permutation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Under this definition, it is impossible to write an algorithm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asymptotically.</a:t>
                </a:r>
              </a:p>
              <a:p>
                <a:r>
                  <a:rPr lang="en-US" dirty="0"/>
                  <a:t>Observation:</a:t>
                </a:r>
              </a:p>
              <a:p>
                <a:pPr lvl="1"/>
                <a:r>
                  <a:rPr lang="en-US" dirty="0"/>
                  <a:t>Sometimes there might be ways to determine the position of values without comparisons!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81986-260B-F5AF-0B69-24B48EC9D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565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405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443D-CC80-4223-4973-783A2799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“Linear Time” Sorting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058D8-9EE1-AE68-B68A-9A002CD5E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Useable when you are able to make additional assumptions about the contents of your list (beyond the ability to compare)</a:t>
                </a:r>
              </a:p>
              <a:p>
                <a:pPr lvl="1"/>
                <a:r>
                  <a:rPr lang="en-US" dirty="0"/>
                  <a:t>Examples:</a:t>
                </a:r>
              </a:p>
              <a:p>
                <a:pPr lvl="2"/>
                <a:r>
                  <a:rPr lang="en-US" dirty="0"/>
                  <a:t>The list contains only positive integers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number of distinct values in the list is much smaller than the length of the list</a:t>
                </a:r>
              </a:p>
              <a:p>
                <a:r>
                  <a:rPr lang="en-US" dirty="0"/>
                  <a:t>The running time expression will always have a term other than the list’s length to account for this assumption</a:t>
                </a:r>
              </a:p>
              <a:p>
                <a:pPr lvl="1"/>
                <a:r>
                  <a:rPr lang="en-US" dirty="0"/>
                  <a:t>Examples:</a:t>
                </a:r>
              </a:p>
              <a:p>
                <a:pPr lvl="2"/>
                <a:r>
                  <a:rPr lang="en-US" dirty="0"/>
                  <a:t>Running time might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range/count of values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058D8-9EE1-AE68-B68A-9A002CD5E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117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BucketSort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04AAD-4854-7E00-900E-93F7F0ADE0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Assumes the array contains integers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(or some other small range)</a:t>
                </a:r>
              </a:p>
              <a:p>
                <a:r>
                  <a:rPr lang="en-US" dirty="0"/>
                  <a:t>Idea:</a:t>
                </a:r>
              </a:p>
              <a:p>
                <a:pPr lvl="1"/>
                <a:r>
                  <a:rPr lang="en-US" dirty="0"/>
                  <a:t>Use each value as an index into an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the item into the “bucket” at that index (e.g. linked list)</a:t>
                </a:r>
              </a:p>
              <a:p>
                <a:pPr lvl="1"/>
                <a:r>
                  <a:rPr lang="en-US" dirty="0"/>
                  <a:t>Get sorted array by “appending” all the buckets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04AAD-4854-7E00-900E-93F7F0ADE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67AF8E09-4807-2868-A48C-6127E71A25DA}"/>
              </a:ext>
            </a:extLst>
          </p:cNvPr>
          <p:cNvGrpSpPr/>
          <p:nvPr/>
        </p:nvGrpSpPr>
        <p:grpSpPr>
          <a:xfrm>
            <a:off x="5029200" y="4971363"/>
            <a:ext cx="2133600" cy="1817195"/>
            <a:chOff x="4876800" y="4493526"/>
            <a:chExt cx="2133600" cy="18171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195B6B-8F20-1E06-FD24-55448A14BC22}"/>
                </a:ext>
              </a:extLst>
            </p:cNvPr>
            <p:cNvSpPr/>
            <p:nvPr/>
          </p:nvSpPr>
          <p:spPr>
            <a:xfrm>
              <a:off x="6477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CDDC84-F1EE-993E-EAE5-3B0A4221D133}"/>
                </a:ext>
              </a:extLst>
            </p:cNvPr>
            <p:cNvSpPr/>
            <p:nvPr/>
          </p:nvSpPr>
          <p:spPr>
            <a:xfrm>
              <a:off x="59436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BDC5BF-A788-9BB0-473D-1600DF77A3F1}"/>
                </a:ext>
              </a:extLst>
            </p:cNvPr>
            <p:cNvSpPr txBox="1"/>
            <p:nvPr/>
          </p:nvSpPr>
          <p:spPr>
            <a:xfrm>
              <a:off x="49926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D68542-BB28-5946-6762-7C4484D3871E}"/>
                </a:ext>
              </a:extLst>
            </p:cNvPr>
            <p:cNvSpPr txBox="1"/>
            <p:nvPr/>
          </p:nvSpPr>
          <p:spPr>
            <a:xfrm>
              <a:off x="55260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F4183B-2334-683F-82D4-12D377A07121}"/>
                </a:ext>
              </a:extLst>
            </p:cNvPr>
            <p:cNvSpPr txBox="1"/>
            <p:nvPr/>
          </p:nvSpPr>
          <p:spPr>
            <a:xfrm>
              <a:off x="6060026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C120CA-55FF-AB22-BBE5-BF9068E1A493}"/>
                </a:ext>
              </a:extLst>
            </p:cNvPr>
            <p:cNvSpPr txBox="1"/>
            <p:nvPr/>
          </p:nvSpPr>
          <p:spPr>
            <a:xfrm>
              <a:off x="6569800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A4C3E8-9EFE-C9A8-7B7A-F47C950A259C}"/>
                </a:ext>
              </a:extLst>
            </p:cNvPr>
            <p:cNvSpPr/>
            <p:nvPr/>
          </p:nvSpPr>
          <p:spPr>
            <a:xfrm>
              <a:off x="5410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rgbClr val="FF00FF"/>
                  </a:solidFill>
                </a:rPr>
                <a:t>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62214D-E46D-80EC-D18F-6101DF8377CD}"/>
                </a:ext>
              </a:extLst>
            </p:cNvPr>
            <p:cNvSpPr/>
            <p:nvPr/>
          </p:nvSpPr>
          <p:spPr>
            <a:xfrm>
              <a:off x="48768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rgbClr val="FF00FF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8D2429C-A2C3-D78D-86E9-11CE8E41D125}"/>
              </a:ext>
            </a:extLst>
          </p:cNvPr>
          <p:cNvGrpSpPr/>
          <p:nvPr/>
        </p:nvGrpSpPr>
        <p:grpSpPr>
          <a:xfrm>
            <a:off x="11911" y="5514575"/>
            <a:ext cx="4386191" cy="365386"/>
            <a:chOff x="1445524" y="2895600"/>
            <a:chExt cx="6403076" cy="533400"/>
          </a:xfrm>
          <a:solidFill>
            <a:schemeClr val="bg1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8991133-53D2-21F2-29C3-E98E7709EE01}"/>
                </a:ext>
              </a:extLst>
            </p:cNvPr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30D66B8-A5F7-07FF-D312-C7AC75751DF1}"/>
                </a:ext>
              </a:extLst>
            </p:cNvPr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E9E219E-11BF-685D-A6D4-EF356E8C2FA7}"/>
                </a:ext>
              </a:extLst>
            </p:cNvPr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87A812-EAA0-D443-7950-C573364609A0}"/>
                </a:ext>
              </a:extLst>
            </p:cNvPr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1707F78-BE73-72CA-F6DC-1515ECE148EE}"/>
                </a:ext>
              </a:extLst>
            </p:cNvPr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61E9614-6CC2-15BD-1F3E-2BE8C9109E3A}"/>
                </a:ext>
              </a:extLst>
            </p:cNvPr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12D61F4-D525-E70B-DDA3-1CA9C95D238A}"/>
                </a:ext>
              </a:extLst>
            </p:cNvPr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9D0A8A3-E471-716C-E1E2-84F388209D08}"/>
                </a:ext>
              </a:extLst>
            </p:cNvPr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9E38520-A7FB-159F-9CCA-D3E7AF2DAAAB}"/>
                </a:ext>
              </a:extLst>
            </p:cNvPr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5A47277-D855-F580-7023-1EC9C825E2D6}"/>
                </a:ext>
              </a:extLst>
            </p:cNvPr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71D4AD6-315C-B84D-7071-065DA90CB2D5}"/>
                </a:ext>
              </a:extLst>
            </p:cNvPr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D60F3EF-76FE-B40C-1312-CAA6D43CD06D}"/>
                </a:ext>
              </a:extLst>
            </p:cNvPr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0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C37DF3F-683D-C0A4-0917-907B958B84E0}"/>
              </a:ext>
            </a:extLst>
          </p:cNvPr>
          <p:cNvGrpSpPr/>
          <p:nvPr/>
        </p:nvGrpSpPr>
        <p:grpSpPr>
          <a:xfrm>
            <a:off x="7782872" y="5527885"/>
            <a:ext cx="4386191" cy="365386"/>
            <a:chOff x="1445524" y="2895600"/>
            <a:chExt cx="6403076" cy="533400"/>
          </a:xfrm>
          <a:solidFill>
            <a:schemeClr val="bg1"/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68E7DD3-EF08-978F-A4CC-F110D4874DFC}"/>
                </a:ext>
              </a:extLst>
            </p:cNvPr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9B22446-6F01-32A0-2BB0-AEAB907E04D5}"/>
                </a:ext>
              </a:extLst>
            </p:cNvPr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0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02ABD29-384B-723C-6187-14C726F98BDC}"/>
                </a:ext>
              </a:extLst>
            </p:cNvPr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E9E328F-376B-9281-6918-22FBE538C2AE}"/>
                </a:ext>
              </a:extLst>
            </p:cNvPr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29300FB-CEAE-D3F3-1EEE-A6D4FA6E9460}"/>
                </a:ext>
              </a:extLst>
            </p:cNvPr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84D1EB2-7C2B-B887-349D-881E6E9E1109}"/>
                </a:ext>
              </a:extLst>
            </p:cNvPr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1EB973-F099-2F63-CFFA-6B4FE1504307}"/>
                </a:ext>
              </a:extLst>
            </p:cNvPr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6FC5AC-9509-45B7-F650-CED6211C8830}"/>
                </a:ext>
              </a:extLst>
            </p:cNvPr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25304CE-B1AA-C3A7-6873-7110DE44C16E}"/>
                </a:ext>
              </a:extLst>
            </p:cNvPr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07EFFBC-9B46-C790-EF65-9D92153F102F}"/>
                </a:ext>
              </a:extLst>
            </p:cNvPr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624E2DD-4DD7-4825-D30E-BEAB32059351}"/>
                </a:ext>
              </a:extLst>
            </p:cNvPr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FEDECB3-6B8A-6D9C-D63C-0945F37563C3}"/>
                </a:ext>
              </a:extLst>
            </p:cNvPr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1DC3E660-9E6E-B53B-EBBB-B31CCC11C4A0}"/>
              </a:ext>
            </a:extLst>
          </p:cNvPr>
          <p:cNvSpPr/>
          <p:nvPr/>
        </p:nvSpPr>
        <p:spPr>
          <a:xfrm>
            <a:off x="4520023" y="5341155"/>
            <a:ext cx="449486" cy="772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13A20324-3B66-FEF7-4AD8-FE7A0460A6BD}"/>
              </a:ext>
            </a:extLst>
          </p:cNvPr>
          <p:cNvSpPr/>
          <p:nvPr/>
        </p:nvSpPr>
        <p:spPr>
          <a:xfrm>
            <a:off x="7219147" y="5404803"/>
            <a:ext cx="449486" cy="772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38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691A-165A-A4B2-5211-40C5459F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BucketSort</a:t>
            </a:r>
            <a:r>
              <a:rPr lang="en-US" dirty="0"/>
              <a:t>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Create array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buckets</a:t>
                </a:r>
              </a:p>
              <a:p>
                <a:pPr lvl="1"/>
                <a:r>
                  <a:rPr lang="en-US" dirty="0"/>
                  <a:t>Either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depending on some things…</a:t>
                </a:r>
              </a:p>
              <a:p>
                <a:r>
                  <a:rPr lang="en-US" dirty="0"/>
                  <a:t>Insert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things into buckets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Empty buckets into an array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Overall: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When is this better than </a:t>
                </a:r>
                <a:r>
                  <a:rPr lang="en-US" dirty="0" err="1"/>
                  <a:t>mergesort</a:t>
                </a:r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997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dirty="0" err="1"/>
              <a:t>BucketSort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1C77C-A95B-025D-AC30-300859213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In-Place?</a:t>
            </a:r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Adaptive?</a:t>
            </a:r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Stable?</a:t>
            </a:r>
          </a:p>
          <a:p>
            <a:pPr lvl="1"/>
            <a:r>
              <a:rPr lang="en-US" dirty="0"/>
              <a:t>Yes! </a:t>
            </a:r>
          </a:p>
        </p:txBody>
      </p:sp>
    </p:spTree>
    <p:extLst>
      <p:ext uri="{BB962C8B-B14F-4D97-AF65-F5344CB8AC3E}">
        <p14:creationId xmlns:p14="http://schemas.microsoft.com/office/powerpoint/2010/main" val="3028115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293363" y="5249289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1’s place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0506CD8-5A21-1B48-F376-2B0346B1442F}"/>
              </a:ext>
            </a:extLst>
          </p:cNvPr>
          <p:cNvGrpSpPr/>
          <p:nvPr/>
        </p:nvGrpSpPr>
        <p:grpSpPr>
          <a:xfrm>
            <a:off x="503842" y="3666399"/>
            <a:ext cx="8561464" cy="849868"/>
            <a:chOff x="1752600" y="2743200"/>
            <a:chExt cx="8561464" cy="8498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68EBC18-C202-3D7E-B926-33134979DB44}"/>
                </a:ext>
              </a:extLst>
            </p:cNvPr>
            <p:cNvGrpSpPr/>
            <p:nvPr/>
          </p:nvGrpSpPr>
          <p:grpSpPr>
            <a:xfrm>
              <a:off x="1752600" y="2743200"/>
              <a:ext cx="4268338" cy="849868"/>
              <a:chOff x="2361062" y="2743200"/>
              <a:chExt cx="4268338" cy="84986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07EEFA4-C5F7-5449-AE1D-C9DCD31AEE37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772C34B-AE61-051B-E7C0-BD7A0E92C086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103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A76D77E-9B08-5B17-CAB0-434AA7692468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801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14E195B0-311A-9164-AE6C-6CC2E9E46C94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401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E96D355-24F5-F191-E3B1-402061B50FD0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323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B07A61B-7381-B0A9-3D0B-7C9945E1349D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255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DB9E96C-7F87-6C59-7CAB-3D0C04C4A4B9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823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39CFBAD-84A8-D35F-518F-ACA2E84658C4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999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D65DD80-C4D2-3900-188B-E4A300D3349C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35E1F1-0254-0DDD-5734-F8739BDEB8E2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38B4C1-48B3-8D43-57B3-DF798D570F2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CE153C-97D2-2FDC-4F4B-FEDFBB49AE98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2625EF-4B40-86AC-DBF7-AEC4DBAC7920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C37B8A-61E0-DCA9-F6F9-F99C03E50FC5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1485CC-79A7-5233-BFC5-0C022EE87F6C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272925-512C-C00B-7B35-8DB56343F758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30E54D-BCBB-11D5-CD6E-F0AA8FE92BDD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CAA4EA5-FE3D-8D40-0A90-42A1D5AC8ECF}"/>
                </a:ext>
              </a:extLst>
            </p:cNvPr>
            <p:cNvGrpSpPr/>
            <p:nvPr/>
          </p:nvGrpSpPr>
          <p:grpSpPr>
            <a:xfrm>
              <a:off x="6020939" y="2743200"/>
              <a:ext cx="4293125" cy="849868"/>
              <a:chOff x="2361062" y="2743200"/>
              <a:chExt cx="4293125" cy="849868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028159C-F314-68E3-297B-5DE73893EACE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954409E-4BAF-A95F-544D-B8DF8CE93CEE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113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245B0D8C-0166-3B37-5CF9-01E6616C1DC7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901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8757A04-74EC-52A0-17F3-20B1DEECB0C4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555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9D5D8644-3F22-4B90-4575-591E69E6DD1D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512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0FB66AC-257C-A3A7-72A2-9BAA64032154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245</a:t>
                  </a: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64146E2-4504-A8F1-99F9-D44753821034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800</a:t>
                  </a: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4994ADB-06A8-D4BC-7DB5-3CC06E91FA0C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018</a:t>
                  </a: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A8740905-608B-1F49-6E88-49046DEDE13C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121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A4ED3AF-CE5A-B2A9-1793-8C8C2A1B881B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00116F0-E2BC-4A94-3A2F-68B14E3D9D6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8EB4907-B83A-178C-0854-3A1D1D6D8064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F29C78F-1BB3-E0F4-23B0-F89C42A85941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11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1155CF0-8F3F-B2B6-B4CE-818EC30457F9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12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ABAEC95-3AA8-1977-949A-53F10027BACC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13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F7C5BDB-74C7-EEA9-FD7A-108150ED3D0B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14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C38C609-4A48-7161-25E6-18F44C5174A4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15</a:t>
                </a:r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4BEB531-3711-E388-CD9E-744269DCB5F9}"/>
              </a:ext>
            </a:extLst>
          </p:cNvPr>
          <p:cNvGrpSpPr/>
          <p:nvPr/>
        </p:nvGrpSpPr>
        <p:grpSpPr>
          <a:xfrm>
            <a:off x="6639080" y="4886764"/>
            <a:ext cx="5334000" cy="1817195"/>
            <a:chOff x="4876800" y="4493526"/>
            <a:chExt cx="5334000" cy="181719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4D98CC9-1ECA-8EC1-D4F2-F5356BD5D74D}"/>
                </a:ext>
              </a:extLst>
            </p:cNvPr>
            <p:cNvSpPr/>
            <p:nvPr/>
          </p:nvSpPr>
          <p:spPr>
            <a:xfrm>
              <a:off x="96774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A885E00-B68C-F785-3E08-00904AF4E605}"/>
                </a:ext>
              </a:extLst>
            </p:cNvPr>
            <p:cNvSpPr/>
            <p:nvPr/>
          </p:nvSpPr>
          <p:spPr>
            <a:xfrm>
              <a:off x="9144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E53BF7D-9B29-0146-38F4-473D33D31363}"/>
                </a:ext>
              </a:extLst>
            </p:cNvPr>
            <p:cNvSpPr/>
            <p:nvPr/>
          </p:nvSpPr>
          <p:spPr>
            <a:xfrm>
              <a:off x="86106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6DF8AFB-0BE2-6403-A1E2-1E8D871B2345}"/>
                </a:ext>
              </a:extLst>
            </p:cNvPr>
            <p:cNvSpPr/>
            <p:nvPr/>
          </p:nvSpPr>
          <p:spPr>
            <a:xfrm>
              <a:off x="8077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989718A-7D33-FB9B-C348-2CC0497D6E02}"/>
                </a:ext>
              </a:extLst>
            </p:cNvPr>
            <p:cNvSpPr/>
            <p:nvPr/>
          </p:nvSpPr>
          <p:spPr>
            <a:xfrm>
              <a:off x="75438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C242C9B-09A4-6117-C57D-D24450AC01BE}"/>
                </a:ext>
              </a:extLst>
            </p:cNvPr>
            <p:cNvSpPr/>
            <p:nvPr/>
          </p:nvSpPr>
          <p:spPr>
            <a:xfrm>
              <a:off x="70104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15C1621-566D-4D9B-4062-CF55647D2ACB}"/>
                </a:ext>
              </a:extLst>
            </p:cNvPr>
            <p:cNvSpPr/>
            <p:nvPr/>
          </p:nvSpPr>
          <p:spPr>
            <a:xfrm>
              <a:off x="6477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7A6F8BB-D41D-CFC2-3B83-378EB0BEE6B6}"/>
                </a:ext>
              </a:extLst>
            </p:cNvPr>
            <p:cNvSpPr/>
            <p:nvPr/>
          </p:nvSpPr>
          <p:spPr>
            <a:xfrm>
              <a:off x="59436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861BB88-9666-9EB5-3623-B2DCEF4360DA}"/>
                </a:ext>
              </a:extLst>
            </p:cNvPr>
            <p:cNvSpPr txBox="1"/>
            <p:nvPr/>
          </p:nvSpPr>
          <p:spPr>
            <a:xfrm>
              <a:off x="49926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DD2ED4B-3174-CE5F-9623-8FFD23B19965}"/>
                </a:ext>
              </a:extLst>
            </p:cNvPr>
            <p:cNvSpPr txBox="1"/>
            <p:nvPr/>
          </p:nvSpPr>
          <p:spPr>
            <a:xfrm>
              <a:off x="55260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3A5957B-0255-9C64-F7B4-05DAE01FEE43}"/>
                </a:ext>
              </a:extLst>
            </p:cNvPr>
            <p:cNvSpPr txBox="1"/>
            <p:nvPr/>
          </p:nvSpPr>
          <p:spPr>
            <a:xfrm>
              <a:off x="6060026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81CAD29-B3DF-A849-5CE5-4BF69DD53C73}"/>
                </a:ext>
              </a:extLst>
            </p:cNvPr>
            <p:cNvSpPr txBox="1"/>
            <p:nvPr/>
          </p:nvSpPr>
          <p:spPr>
            <a:xfrm>
              <a:off x="6569800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B99E5E6-92D5-F305-7AAD-325721A03303}"/>
                </a:ext>
              </a:extLst>
            </p:cNvPr>
            <p:cNvSpPr txBox="1"/>
            <p:nvPr/>
          </p:nvSpPr>
          <p:spPr>
            <a:xfrm>
              <a:off x="7103200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4D8D65B-6701-8B3A-6DF6-D98B1ED9EBFF}"/>
                </a:ext>
              </a:extLst>
            </p:cNvPr>
            <p:cNvSpPr txBox="1"/>
            <p:nvPr/>
          </p:nvSpPr>
          <p:spPr>
            <a:xfrm>
              <a:off x="7602444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BC08D99-04C9-E62B-494D-3A181488A7AA}"/>
                </a:ext>
              </a:extLst>
            </p:cNvPr>
            <p:cNvSpPr txBox="1"/>
            <p:nvPr/>
          </p:nvSpPr>
          <p:spPr>
            <a:xfrm>
              <a:off x="819419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F614A99-7467-E672-9DB1-AF5A3A8C5BA4}"/>
                </a:ext>
              </a:extLst>
            </p:cNvPr>
            <p:cNvSpPr txBox="1"/>
            <p:nvPr/>
          </p:nvSpPr>
          <p:spPr>
            <a:xfrm>
              <a:off x="8727595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64E1B5-6D75-87C0-89E3-5D3ABC709EDB}"/>
                </a:ext>
              </a:extLst>
            </p:cNvPr>
            <p:cNvSpPr/>
            <p:nvPr/>
          </p:nvSpPr>
          <p:spPr>
            <a:xfrm>
              <a:off x="5410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9EB4A83-5E3A-A769-DCFB-123F8F10F4A7}"/>
                </a:ext>
              </a:extLst>
            </p:cNvPr>
            <p:cNvSpPr/>
            <p:nvPr/>
          </p:nvSpPr>
          <p:spPr>
            <a:xfrm>
              <a:off x="48768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96E0C1-A550-56EC-FD72-2C4BC9F7C7F9}"/>
                </a:ext>
              </a:extLst>
            </p:cNvPr>
            <p:cNvSpPr txBox="1"/>
            <p:nvPr/>
          </p:nvSpPr>
          <p:spPr>
            <a:xfrm>
              <a:off x="926962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CBA1B4E-2801-0FFF-09AA-4BDE9E2E2705}"/>
                </a:ext>
              </a:extLst>
            </p:cNvPr>
            <p:cNvSpPr txBox="1"/>
            <p:nvPr/>
          </p:nvSpPr>
          <p:spPr>
            <a:xfrm>
              <a:off x="981180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443829" y="4592010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2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Maintain a </a:t>
            </a:r>
            <a:r>
              <a:rPr lang="en-US" dirty="0">
                <a:solidFill>
                  <a:srgbClr val="FF0000"/>
                </a:solidFill>
              </a:rPr>
              <a:t>sorted list prefix</a:t>
            </a:r>
            <a:r>
              <a:rPr lang="en-US" dirty="0"/>
              <a:t>, extend that prefix by “inserting” the </a:t>
            </a:r>
            <a:r>
              <a:rPr lang="en-US" dirty="0">
                <a:solidFill>
                  <a:srgbClr val="FF33CC"/>
                </a:solidFill>
              </a:rPr>
              <a:t>next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855224" y="3429000"/>
            <a:ext cx="6403076" cy="533400"/>
            <a:chOff x="1064524" y="3429000"/>
            <a:chExt cx="6403076" cy="533400"/>
          </a:xfrm>
        </p:grpSpPr>
        <p:sp>
          <p:nvSpPr>
            <p:cNvPr id="31" name="Rectangle 30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3" name="Right Brace 42"/>
          <p:cNvSpPr/>
          <p:nvPr/>
        </p:nvSpPr>
        <p:spPr>
          <a:xfrm rot="16200000">
            <a:off x="4494093" y="4076131"/>
            <a:ext cx="457200" cy="37349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761508" y="2678668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Sorted Prefix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855224" y="4114800"/>
            <a:ext cx="6403076" cy="533400"/>
            <a:chOff x="1064524" y="3429000"/>
            <a:chExt cx="6403076" cy="533400"/>
          </a:xfrm>
        </p:grpSpPr>
        <p:sp>
          <p:nvSpPr>
            <p:cNvPr id="46" name="Rectangle 45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55224" y="4800600"/>
            <a:ext cx="6403076" cy="533400"/>
            <a:chOff x="1064524" y="3429000"/>
            <a:chExt cx="6403076" cy="533400"/>
          </a:xfrm>
        </p:grpSpPr>
        <p:sp>
          <p:nvSpPr>
            <p:cNvPr id="59" name="Rectangle 58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855224" y="6172200"/>
            <a:ext cx="6403076" cy="533400"/>
            <a:chOff x="1064524" y="3429000"/>
            <a:chExt cx="6403076" cy="533400"/>
          </a:xfrm>
        </p:grpSpPr>
        <p:sp>
          <p:nvSpPr>
            <p:cNvPr id="72" name="Rectangle 71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84" name="Right Brace 83"/>
          <p:cNvSpPr/>
          <p:nvPr/>
        </p:nvSpPr>
        <p:spPr>
          <a:xfrm rot="16200000">
            <a:off x="4227393" y="1599631"/>
            <a:ext cx="457200" cy="32015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4028208" y="5421868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Sorted Prefix</a:t>
            </a:r>
          </a:p>
        </p:txBody>
      </p:sp>
    </p:spTree>
    <p:extLst>
      <p:ext uri="{BB962C8B-B14F-4D97-AF65-F5344CB8AC3E}">
        <p14:creationId xmlns:p14="http://schemas.microsoft.com/office/powerpoint/2010/main" val="4040783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308984" y="5534047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10’s place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4BEB531-3711-E388-CD9E-744269DCB5F9}"/>
              </a:ext>
            </a:extLst>
          </p:cNvPr>
          <p:cNvGrpSpPr/>
          <p:nvPr/>
        </p:nvGrpSpPr>
        <p:grpSpPr>
          <a:xfrm>
            <a:off x="452562" y="3381872"/>
            <a:ext cx="5334000" cy="1817195"/>
            <a:chOff x="4876800" y="4493526"/>
            <a:chExt cx="5334000" cy="181719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4D98CC9-1ECA-8EC1-D4F2-F5356BD5D74D}"/>
                </a:ext>
              </a:extLst>
            </p:cNvPr>
            <p:cNvSpPr/>
            <p:nvPr/>
          </p:nvSpPr>
          <p:spPr>
            <a:xfrm>
              <a:off x="96774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A885E00-B68C-F785-3E08-00904AF4E605}"/>
                </a:ext>
              </a:extLst>
            </p:cNvPr>
            <p:cNvSpPr/>
            <p:nvPr/>
          </p:nvSpPr>
          <p:spPr>
            <a:xfrm>
              <a:off x="9144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E53BF7D-9B29-0146-38F4-473D33D31363}"/>
                </a:ext>
              </a:extLst>
            </p:cNvPr>
            <p:cNvSpPr/>
            <p:nvPr/>
          </p:nvSpPr>
          <p:spPr>
            <a:xfrm>
              <a:off x="86106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6DF8AFB-0BE2-6403-A1E2-1E8D871B2345}"/>
                </a:ext>
              </a:extLst>
            </p:cNvPr>
            <p:cNvSpPr/>
            <p:nvPr/>
          </p:nvSpPr>
          <p:spPr>
            <a:xfrm>
              <a:off x="8077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989718A-7D33-FB9B-C348-2CC0497D6E02}"/>
                </a:ext>
              </a:extLst>
            </p:cNvPr>
            <p:cNvSpPr/>
            <p:nvPr/>
          </p:nvSpPr>
          <p:spPr>
            <a:xfrm>
              <a:off x="75438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C242C9B-09A4-6117-C57D-D24450AC01BE}"/>
                </a:ext>
              </a:extLst>
            </p:cNvPr>
            <p:cNvSpPr/>
            <p:nvPr/>
          </p:nvSpPr>
          <p:spPr>
            <a:xfrm>
              <a:off x="70104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15C1621-566D-4D9B-4062-CF55647D2ACB}"/>
                </a:ext>
              </a:extLst>
            </p:cNvPr>
            <p:cNvSpPr/>
            <p:nvPr/>
          </p:nvSpPr>
          <p:spPr>
            <a:xfrm>
              <a:off x="6477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7A6F8BB-D41D-CFC2-3B83-378EB0BEE6B6}"/>
                </a:ext>
              </a:extLst>
            </p:cNvPr>
            <p:cNvSpPr/>
            <p:nvPr/>
          </p:nvSpPr>
          <p:spPr>
            <a:xfrm>
              <a:off x="59436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861BB88-9666-9EB5-3623-B2DCEF4360DA}"/>
                </a:ext>
              </a:extLst>
            </p:cNvPr>
            <p:cNvSpPr txBox="1"/>
            <p:nvPr/>
          </p:nvSpPr>
          <p:spPr>
            <a:xfrm>
              <a:off x="49926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DD2ED4B-3174-CE5F-9623-8FFD23B19965}"/>
                </a:ext>
              </a:extLst>
            </p:cNvPr>
            <p:cNvSpPr txBox="1"/>
            <p:nvPr/>
          </p:nvSpPr>
          <p:spPr>
            <a:xfrm>
              <a:off x="55260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3A5957B-0255-9C64-F7B4-05DAE01FEE43}"/>
                </a:ext>
              </a:extLst>
            </p:cNvPr>
            <p:cNvSpPr txBox="1"/>
            <p:nvPr/>
          </p:nvSpPr>
          <p:spPr>
            <a:xfrm>
              <a:off x="6060026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81CAD29-B3DF-A849-5CE5-4BF69DD53C73}"/>
                </a:ext>
              </a:extLst>
            </p:cNvPr>
            <p:cNvSpPr txBox="1"/>
            <p:nvPr/>
          </p:nvSpPr>
          <p:spPr>
            <a:xfrm>
              <a:off x="6569800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B99E5E6-92D5-F305-7AAD-325721A03303}"/>
                </a:ext>
              </a:extLst>
            </p:cNvPr>
            <p:cNvSpPr txBox="1"/>
            <p:nvPr/>
          </p:nvSpPr>
          <p:spPr>
            <a:xfrm>
              <a:off x="7103200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4D8D65B-6701-8B3A-6DF6-D98B1ED9EBFF}"/>
                </a:ext>
              </a:extLst>
            </p:cNvPr>
            <p:cNvSpPr txBox="1"/>
            <p:nvPr/>
          </p:nvSpPr>
          <p:spPr>
            <a:xfrm>
              <a:off x="7602444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BC08D99-04C9-E62B-494D-3A181488A7AA}"/>
                </a:ext>
              </a:extLst>
            </p:cNvPr>
            <p:cNvSpPr txBox="1"/>
            <p:nvPr/>
          </p:nvSpPr>
          <p:spPr>
            <a:xfrm>
              <a:off x="819419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F614A99-7467-E672-9DB1-AF5A3A8C5BA4}"/>
                </a:ext>
              </a:extLst>
            </p:cNvPr>
            <p:cNvSpPr txBox="1"/>
            <p:nvPr/>
          </p:nvSpPr>
          <p:spPr>
            <a:xfrm>
              <a:off x="8727595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64E1B5-6D75-87C0-89E3-5D3ABC709EDB}"/>
                </a:ext>
              </a:extLst>
            </p:cNvPr>
            <p:cNvSpPr/>
            <p:nvPr/>
          </p:nvSpPr>
          <p:spPr>
            <a:xfrm>
              <a:off x="5410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9EB4A83-5E3A-A769-DCFB-123F8F10F4A7}"/>
                </a:ext>
              </a:extLst>
            </p:cNvPr>
            <p:cNvSpPr/>
            <p:nvPr/>
          </p:nvSpPr>
          <p:spPr>
            <a:xfrm>
              <a:off x="48768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96E0C1-A550-56EC-FD72-2C4BC9F7C7F9}"/>
                </a:ext>
              </a:extLst>
            </p:cNvPr>
            <p:cNvSpPr txBox="1"/>
            <p:nvPr/>
          </p:nvSpPr>
          <p:spPr>
            <a:xfrm>
              <a:off x="926962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CBA1B4E-2801-0FFF-09AA-4BDE9E2E2705}"/>
                </a:ext>
              </a:extLst>
            </p:cNvPr>
            <p:cNvSpPr txBox="1"/>
            <p:nvPr/>
          </p:nvSpPr>
          <p:spPr>
            <a:xfrm>
              <a:off x="981180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551618" y="5289479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3E7495-E90F-2D2E-2DC8-D7DB5BFCCBEB}"/>
              </a:ext>
            </a:extLst>
          </p:cNvPr>
          <p:cNvGrpSpPr/>
          <p:nvPr/>
        </p:nvGrpSpPr>
        <p:grpSpPr>
          <a:xfrm>
            <a:off x="6401447" y="4683760"/>
            <a:ext cx="5334000" cy="1969595"/>
            <a:chOff x="4876800" y="4572000"/>
            <a:chExt cx="5334000" cy="19695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61D6AA-7881-F709-2A3E-E335A463EA74}"/>
                </a:ext>
              </a:extLst>
            </p:cNvPr>
            <p:cNvSpPr/>
            <p:nvPr/>
          </p:nvSpPr>
          <p:spPr>
            <a:xfrm>
              <a:off x="96774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2CC28F-B99B-5CE7-2FB0-4AAFD47CDE15}"/>
                </a:ext>
              </a:extLst>
            </p:cNvPr>
            <p:cNvSpPr/>
            <p:nvPr/>
          </p:nvSpPr>
          <p:spPr>
            <a:xfrm>
              <a:off x="9144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66A1E3-10C4-8F36-8163-DECE62BFF72C}"/>
                </a:ext>
              </a:extLst>
            </p:cNvPr>
            <p:cNvSpPr/>
            <p:nvPr/>
          </p:nvSpPr>
          <p:spPr>
            <a:xfrm>
              <a:off x="86106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EFCA7D-7C8B-740A-99B9-440328E85B88}"/>
                </a:ext>
              </a:extLst>
            </p:cNvPr>
            <p:cNvSpPr/>
            <p:nvPr/>
          </p:nvSpPr>
          <p:spPr>
            <a:xfrm>
              <a:off x="8077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5C9FB0-7648-B3B8-1167-E8E5A5704B01}"/>
                </a:ext>
              </a:extLst>
            </p:cNvPr>
            <p:cNvSpPr/>
            <p:nvPr/>
          </p:nvSpPr>
          <p:spPr>
            <a:xfrm>
              <a:off x="75438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8BC752-BDCA-AD13-4233-89889A8DAC63}"/>
                </a:ext>
              </a:extLst>
            </p:cNvPr>
            <p:cNvSpPr/>
            <p:nvPr/>
          </p:nvSpPr>
          <p:spPr>
            <a:xfrm>
              <a:off x="70104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678187-148C-0105-9D7E-192A22C6E036}"/>
                </a:ext>
              </a:extLst>
            </p:cNvPr>
            <p:cNvSpPr/>
            <p:nvPr/>
          </p:nvSpPr>
          <p:spPr>
            <a:xfrm>
              <a:off x="6477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EEE52B-4C01-5D72-A987-4A97F4C6D2D2}"/>
                </a:ext>
              </a:extLst>
            </p:cNvPr>
            <p:cNvSpPr/>
            <p:nvPr/>
          </p:nvSpPr>
          <p:spPr>
            <a:xfrm>
              <a:off x="59436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79D00F-9272-7C1E-9D41-A93C338DF723}"/>
                </a:ext>
              </a:extLst>
            </p:cNvPr>
            <p:cNvSpPr txBox="1"/>
            <p:nvPr/>
          </p:nvSpPr>
          <p:spPr>
            <a:xfrm>
              <a:off x="49926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767DD9-39BB-8683-09BF-F85099F5390E}"/>
                </a:ext>
              </a:extLst>
            </p:cNvPr>
            <p:cNvSpPr txBox="1"/>
            <p:nvPr/>
          </p:nvSpPr>
          <p:spPr>
            <a:xfrm>
              <a:off x="55260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61B223-FD8D-5A03-DA6E-247DED224AB8}"/>
                </a:ext>
              </a:extLst>
            </p:cNvPr>
            <p:cNvSpPr txBox="1"/>
            <p:nvPr/>
          </p:nvSpPr>
          <p:spPr>
            <a:xfrm>
              <a:off x="6060026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FA6309-8B37-CE8D-E7E5-E5E79AF811D3}"/>
                </a:ext>
              </a:extLst>
            </p:cNvPr>
            <p:cNvSpPr txBox="1"/>
            <p:nvPr/>
          </p:nvSpPr>
          <p:spPr>
            <a:xfrm>
              <a:off x="6569800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59F879-D7EC-6511-A722-BA8C1D510326}"/>
                </a:ext>
              </a:extLst>
            </p:cNvPr>
            <p:cNvSpPr txBox="1"/>
            <p:nvPr/>
          </p:nvSpPr>
          <p:spPr>
            <a:xfrm>
              <a:off x="7103200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D13815-BC06-EB0C-3AC3-4EEE8B2BE084}"/>
                </a:ext>
              </a:extLst>
            </p:cNvPr>
            <p:cNvSpPr txBox="1"/>
            <p:nvPr/>
          </p:nvSpPr>
          <p:spPr>
            <a:xfrm>
              <a:off x="7602444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4813CA8-C813-EE49-18B2-760E4527EEAE}"/>
                </a:ext>
              </a:extLst>
            </p:cNvPr>
            <p:cNvSpPr txBox="1"/>
            <p:nvPr/>
          </p:nvSpPr>
          <p:spPr>
            <a:xfrm>
              <a:off x="819419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FF9DF0-151C-22B5-5D2E-5DF190627837}"/>
                </a:ext>
              </a:extLst>
            </p:cNvPr>
            <p:cNvSpPr txBox="1"/>
            <p:nvPr/>
          </p:nvSpPr>
          <p:spPr>
            <a:xfrm>
              <a:off x="8727595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5609D8-F348-FC00-0758-0607BF897D4D}"/>
                </a:ext>
              </a:extLst>
            </p:cNvPr>
            <p:cNvSpPr/>
            <p:nvPr/>
          </p:nvSpPr>
          <p:spPr>
            <a:xfrm>
              <a:off x="5410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EA6627-C543-2DA1-2142-39B063E1F82B}"/>
                </a:ext>
              </a:extLst>
            </p:cNvPr>
            <p:cNvSpPr/>
            <p:nvPr/>
          </p:nvSpPr>
          <p:spPr>
            <a:xfrm>
              <a:off x="4876800" y="4574274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8ECA832-35E5-A9A8-F60B-961FEC7432B8}"/>
                </a:ext>
              </a:extLst>
            </p:cNvPr>
            <p:cNvSpPr txBox="1"/>
            <p:nvPr/>
          </p:nvSpPr>
          <p:spPr>
            <a:xfrm>
              <a:off x="926962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B00CFA-F0FE-1E0A-4521-EB59CC8578C4}"/>
                </a:ext>
              </a:extLst>
            </p:cNvPr>
            <p:cNvSpPr txBox="1"/>
            <p:nvPr/>
          </p:nvSpPr>
          <p:spPr>
            <a:xfrm>
              <a:off x="981180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6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308984" y="5534047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100’s place</a:t>
            </a:r>
          </a:p>
        </p:txBody>
      </p: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551618" y="5289479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3E7495-E90F-2D2E-2DC8-D7DB5BFCCBEB}"/>
              </a:ext>
            </a:extLst>
          </p:cNvPr>
          <p:cNvGrpSpPr/>
          <p:nvPr/>
        </p:nvGrpSpPr>
        <p:grpSpPr>
          <a:xfrm>
            <a:off x="184190" y="3418440"/>
            <a:ext cx="5334000" cy="1969595"/>
            <a:chOff x="4876800" y="4572000"/>
            <a:chExt cx="5334000" cy="19695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61D6AA-7881-F709-2A3E-E335A463EA74}"/>
                </a:ext>
              </a:extLst>
            </p:cNvPr>
            <p:cNvSpPr/>
            <p:nvPr/>
          </p:nvSpPr>
          <p:spPr>
            <a:xfrm>
              <a:off x="96774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2CC28F-B99B-5CE7-2FB0-4AAFD47CDE15}"/>
                </a:ext>
              </a:extLst>
            </p:cNvPr>
            <p:cNvSpPr/>
            <p:nvPr/>
          </p:nvSpPr>
          <p:spPr>
            <a:xfrm>
              <a:off x="9144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66A1E3-10C4-8F36-8163-DECE62BFF72C}"/>
                </a:ext>
              </a:extLst>
            </p:cNvPr>
            <p:cNvSpPr/>
            <p:nvPr/>
          </p:nvSpPr>
          <p:spPr>
            <a:xfrm>
              <a:off x="86106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EFCA7D-7C8B-740A-99B9-440328E85B88}"/>
                </a:ext>
              </a:extLst>
            </p:cNvPr>
            <p:cNvSpPr/>
            <p:nvPr/>
          </p:nvSpPr>
          <p:spPr>
            <a:xfrm>
              <a:off x="8077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5C9FB0-7648-B3B8-1167-E8E5A5704B01}"/>
                </a:ext>
              </a:extLst>
            </p:cNvPr>
            <p:cNvSpPr/>
            <p:nvPr/>
          </p:nvSpPr>
          <p:spPr>
            <a:xfrm>
              <a:off x="75438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8BC752-BDCA-AD13-4233-89889A8DAC63}"/>
                </a:ext>
              </a:extLst>
            </p:cNvPr>
            <p:cNvSpPr/>
            <p:nvPr/>
          </p:nvSpPr>
          <p:spPr>
            <a:xfrm>
              <a:off x="70104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678187-148C-0105-9D7E-192A22C6E036}"/>
                </a:ext>
              </a:extLst>
            </p:cNvPr>
            <p:cNvSpPr/>
            <p:nvPr/>
          </p:nvSpPr>
          <p:spPr>
            <a:xfrm>
              <a:off x="6477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EEE52B-4C01-5D72-A987-4A97F4C6D2D2}"/>
                </a:ext>
              </a:extLst>
            </p:cNvPr>
            <p:cNvSpPr/>
            <p:nvPr/>
          </p:nvSpPr>
          <p:spPr>
            <a:xfrm>
              <a:off x="59436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79D00F-9272-7C1E-9D41-A93C338DF723}"/>
                </a:ext>
              </a:extLst>
            </p:cNvPr>
            <p:cNvSpPr txBox="1"/>
            <p:nvPr/>
          </p:nvSpPr>
          <p:spPr>
            <a:xfrm>
              <a:off x="49926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767DD9-39BB-8683-09BF-F85099F5390E}"/>
                </a:ext>
              </a:extLst>
            </p:cNvPr>
            <p:cNvSpPr txBox="1"/>
            <p:nvPr/>
          </p:nvSpPr>
          <p:spPr>
            <a:xfrm>
              <a:off x="55260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61B223-FD8D-5A03-DA6E-247DED224AB8}"/>
                </a:ext>
              </a:extLst>
            </p:cNvPr>
            <p:cNvSpPr txBox="1"/>
            <p:nvPr/>
          </p:nvSpPr>
          <p:spPr>
            <a:xfrm>
              <a:off x="6060026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FA6309-8B37-CE8D-E7E5-E5E79AF811D3}"/>
                </a:ext>
              </a:extLst>
            </p:cNvPr>
            <p:cNvSpPr txBox="1"/>
            <p:nvPr/>
          </p:nvSpPr>
          <p:spPr>
            <a:xfrm>
              <a:off x="6569800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59F879-D7EC-6511-A722-BA8C1D510326}"/>
                </a:ext>
              </a:extLst>
            </p:cNvPr>
            <p:cNvSpPr txBox="1"/>
            <p:nvPr/>
          </p:nvSpPr>
          <p:spPr>
            <a:xfrm>
              <a:off x="7103200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D13815-BC06-EB0C-3AC3-4EEE8B2BE084}"/>
                </a:ext>
              </a:extLst>
            </p:cNvPr>
            <p:cNvSpPr txBox="1"/>
            <p:nvPr/>
          </p:nvSpPr>
          <p:spPr>
            <a:xfrm>
              <a:off x="7602444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4813CA8-C813-EE49-18B2-760E4527EEAE}"/>
                </a:ext>
              </a:extLst>
            </p:cNvPr>
            <p:cNvSpPr txBox="1"/>
            <p:nvPr/>
          </p:nvSpPr>
          <p:spPr>
            <a:xfrm>
              <a:off x="819419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FF9DF0-151C-22B5-5D2E-5DF190627837}"/>
                </a:ext>
              </a:extLst>
            </p:cNvPr>
            <p:cNvSpPr txBox="1"/>
            <p:nvPr/>
          </p:nvSpPr>
          <p:spPr>
            <a:xfrm>
              <a:off x="8727595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5609D8-F348-FC00-0758-0607BF897D4D}"/>
                </a:ext>
              </a:extLst>
            </p:cNvPr>
            <p:cNvSpPr/>
            <p:nvPr/>
          </p:nvSpPr>
          <p:spPr>
            <a:xfrm>
              <a:off x="5410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EA6627-C543-2DA1-2142-39B063E1F82B}"/>
                </a:ext>
              </a:extLst>
            </p:cNvPr>
            <p:cNvSpPr/>
            <p:nvPr/>
          </p:nvSpPr>
          <p:spPr>
            <a:xfrm>
              <a:off x="4876800" y="4574274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8ECA832-35E5-A9A8-F60B-961FEC7432B8}"/>
                </a:ext>
              </a:extLst>
            </p:cNvPr>
            <p:cNvSpPr txBox="1"/>
            <p:nvPr/>
          </p:nvSpPr>
          <p:spPr>
            <a:xfrm>
              <a:off x="926962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B00CFA-F0FE-1E0A-4521-EB59CC8578C4}"/>
                </a:ext>
              </a:extLst>
            </p:cNvPr>
            <p:cNvSpPr txBox="1"/>
            <p:nvPr/>
          </p:nvSpPr>
          <p:spPr>
            <a:xfrm>
              <a:off x="981180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5A8A20-D2B5-DB28-F722-367EBB815E4D}"/>
              </a:ext>
            </a:extLst>
          </p:cNvPr>
          <p:cNvGrpSpPr/>
          <p:nvPr/>
        </p:nvGrpSpPr>
        <p:grpSpPr>
          <a:xfrm>
            <a:off x="6390963" y="4659805"/>
            <a:ext cx="5334000" cy="1969595"/>
            <a:chOff x="5181600" y="4659805"/>
            <a:chExt cx="5334000" cy="19695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532373-E7B4-2EFC-071E-679598070FDA}"/>
                </a:ext>
              </a:extLst>
            </p:cNvPr>
            <p:cNvSpPr/>
            <p:nvPr/>
          </p:nvSpPr>
          <p:spPr>
            <a:xfrm>
              <a:off x="99822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409103-ADAF-06A2-3DA9-520F41B67426}"/>
                </a:ext>
              </a:extLst>
            </p:cNvPr>
            <p:cNvSpPr/>
            <p:nvPr/>
          </p:nvSpPr>
          <p:spPr>
            <a:xfrm>
              <a:off x="9448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8D6195-37CE-2DE2-F382-E40AC4FBDE19}"/>
                </a:ext>
              </a:extLst>
            </p:cNvPr>
            <p:cNvSpPr/>
            <p:nvPr/>
          </p:nvSpPr>
          <p:spPr>
            <a:xfrm>
              <a:off x="89154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B8B052-6C9D-2F21-F4AF-137DC87A16BA}"/>
                </a:ext>
              </a:extLst>
            </p:cNvPr>
            <p:cNvSpPr/>
            <p:nvPr/>
          </p:nvSpPr>
          <p:spPr>
            <a:xfrm>
              <a:off x="8382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43091-F86D-2A7A-62E0-72FB4EED00AE}"/>
                </a:ext>
              </a:extLst>
            </p:cNvPr>
            <p:cNvSpPr/>
            <p:nvPr/>
          </p:nvSpPr>
          <p:spPr>
            <a:xfrm>
              <a:off x="78486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C54B84-6150-A55B-306C-B25020DE0933}"/>
                </a:ext>
              </a:extLst>
            </p:cNvPr>
            <p:cNvSpPr/>
            <p:nvPr/>
          </p:nvSpPr>
          <p:spPr>
            <a:xfrm>
              <a:off x="73152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7E5AF8-DF4B-8B5D-AB02-D32DC607F5ED}"/>
                </a:ext>
              </a:extLst>
            </p:cNvPr>
            <p:cNvSpPr/>
            <p:nvPr/>
          </p:nvSpPr>
          <p:spPr>
            <a:xfrm>
              <a:off x="6781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CA04DA-BEA9-9BAE-DFD0-5184E85AC645}"/>
                </a:ext>
              </a:extLst>
            </p:cNvPr>
            <p:cNvSpPr/>
            <p:nvPr/>
          </p:nvSpPr>
          <p:spPr>
            <a:xfrm>
              <a:off x="62484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1202EA-0602-9D72-2829-CA336835836D}"/>
                </a:ext>
              </a:extLst>
            </p:cNvPr>
            <p:cNvSpPr txBox="1"/>
            <p:nvPr/>
          </p:nvSpPr>
          <p:spPr>
            <a:xfrm>
              <a:off x="52974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4CB3AD-2265-62FA-CBAC-A400A269E0EC}"/>
                </a:ext>
              </a:extLst>
            </p:cNvPr>
            <p:cNvSpPr txBox="1"/>
            <p:nvPr/>
          </p:nvSpPr>
          <p:spPr>
            <a:xfrm>
              <a:off x="58308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289862-1676-90BB-B64A-F5E3668714B1}"/>
                </a:ext>
              </a:extLst>
            </p:cNvPr>
            <p:cNvSpPr txBox="1"/>
            <p:nvPr/>
          </p:nvSpPr>
          <p:spPr>
            <a:xfrm>
              <a:off x="6364826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D5DA25-C681-B9C5-0B11-EE530F27373E}"/>
                </a:ext>
              </a:extLst>
            </p:cNvPr>
            <p:cNvSpPr txBox="1"/>
            <p:nvPr/>
          </p:nvSpPr>
          <p:spPr>
            <a:xfrm>
              <a:off x="6874600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D126E-A428-30BC-F5BE-FDB235FDBB28}"/>
                </a:ext>
              </a:extLst>
            </p:cNvPr>
            <p:cNvSpPr txBox="1"/>
            <p:nvPr/>
          </p:nvSpPr>
          <p:spPr>
            <a:xfrm>
              <a:off x="7408000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0968AA-7F88-E791-E5F7-88DF4401112E}"/>
                </a:ext>
              </a:extLst>
            </p:cNvPr>
            <p:cNvSpPr txBox="1"/>
            <p:nvPr/>
          </p:nvSpPr>
          <p:spPr>
            <a:xfrm>
              <a:off x="7907244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929E61-DF41-C186-5CC6-BCCC84AE1B02}"/>
                </a:ext>
              </a:extLst>
            </p:cNvPr>
            <p:cNvSpPr txBox="1"/>
            <p:nvPr/>
          </p:nvSpPr>
          <p:spPr>
            <a:xfrm>
              <a:off x="849899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E14B2A-1E62-4CA1-FAB8-3A2E770A1080}"/>
                </a:ext>
              </a:extLst>
            </p:cNvPr>
            <p:cNvSpPr txBox="1"/>
            <p:nvPr/>
          </p:nvSpPr>
          <p:spPr>
            <a:xfrm>
              <a:off x="9032395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F70415-63E3-60D2-602A-0723249F2C7A}"/>
                </a:ext>
              </a:extLst>
            </p:cNvPr>
            <p:cNvSpPr/>
            <p:nvPr/>
          </p:nvSpPr>
          <p:spPr>
            <a:xfrm>
              <a:off x="5715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808591-0946-6151-BEE9-DCB1F69336F4}"/>
                </a:ext>
              </a:extLst>
            </p:cNvPr>
            <p:cNvSpPr/>
            <p:nvPr/>
          </p:nvSpPr>
          <p:spPr>
            <a:xfrm>
              <a:off x="5181600" y="4662079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5CB3EC-A71F-D8CE-A8B0-81A8F228A734}"/>
                </a:ext>
              </a:extLst>
            </p:cNvPr>
            <p:cNvSpPr txBox="1"/>
            <p:nvPr/>
          </p:nvSpPr>
          <p:spPr>
            <a:xfrm>
              <a:off x="957442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80DEBB-C234-71D7-F3E1-DA086A8B5893}"/>
                </a:ext>
              </a:extLst>
            </p:cNvPr>
            <p:cNvSpPr txBox="1"/>
            <p:nvPr/>
          </p:nvSpPr>
          <p:spPr>
            <a:xfrm>
              <a:off x="1011660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32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7438723" y="4078344"/>
            <a:ext cx="350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Convert back into an array</a:t>
            </a:r>
          </a:p>
        </p:txBody>
      </p: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flipV="1">
            <a:off x="6027125" y="3877228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5A8A20-D2B5-DB28-F722-367EBB815E4D}"/>
              </a:ext>
            </a:extLst>
          </p:cNvPr>
          <p:cNvGrpSpPr/>
          <p:nvPr/>
        </p:nvGrpSpPr>
        <p:grpSpPr>
          <a:xfrm>
            <a:off x="34961" y="3418440"/>
            <a:ext cx="5334000" cy="1969595"/>
            <a:chOff x="5181600" y="4659805"/>
            <a:chExt cx="5334000" cy="19695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532373-E7B4-2EFC-071E-679598070FDA}"/>
                </a:ext>
              </a:extLst>
            </p:cNvPr>
            <p:cNvSpPr/>
            <p:nvPr/>
          </p:nvSpPr>
          <p:spPr>
            <a:xfrm>
              <a:off x="99822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409103-ADAF-06A2-3DA9-520F41B67426}"/>
                </a:ext>
              </a:extLst>
            </p:cNvPr>
            <p:cNvSpPr/>
            <p:nvPr/>
          </p:nvSpPr>
          <p:spPr>
            <a:xfrm>
              <a:off x="9448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8D6195-37CE-2DE2-F382-E40AC4FBDE19}"/>
                </a:ext>
              </a:extLst>
            </p:cNvPr>
            <p:cNvSpPr/>
            <p:nvPr/>
          </p:nvSpPr>
          <p:spPr>
            <a:xfrm>
              <a:off x="89154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B8B052-6C9D-2F21-F4AF-137DC87A16BA}"/>
                </a:ext>
              </a:extLst>
            </p:cNvPr>
            <p:cNvSpPr/>
            <p:nvPr/>
          </p:nvSpPr>
          <p:spPr>
            <a:xfrm>
              <a:off x="8382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43091-F86D-2A7A-62E0-72FB4EED00AE}"/>
                </a:ext>
              </a:extLst>
            </p:cNvPr>
            <p:cNvSpPr/>
            <p:nvPr/>
          </p:nvSpPr>
          <p:spPr>
            <a:xfrm>
              <a:off x="78486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C54B84-6150-A55B-306C-B25020DE0933}"/>
                </a:ext>
              </a:extLst>
            </p:cNvPr>
            <p:cNvSpPr/>
            <p:nvPr/>
          </p:nvSpPr>
          <p:spPr>
            <a:xfrm>
              <a:off x="73152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7E5AF8-DF4B-8B5D-AB02-D32DC607F5ED}"/>
                </a:ext>
              </a:extLst>
            </p:cNvPr>
            <p:cNvSpPr/>
            <p:nvPr/>
          </p:nvSpPr>
          <p:spPr>
            <a:xfrm>
              <a:off x="6781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CA04DA-BEA9-9BAE-DFD0-5184E85AC645}"/>
                </a:ext>
              </a:extLst>
            </p:cNvPr>
            <p:cNvSpPr/>
            <p:nvPr/>
          </p:nvSpPr>
          <p:spPr>
            <a:xfrm>
              <a:off x="62484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1202EA-0602-9D72-2829-CA336835836D}"/>
                </a:ext>
              </a:extLst>
            </p:cNvPr>
            <p:cNvSpPr txBox="1"/>
            <p:nvPr/>
          </p:nvSpPr>
          <p:spPr>
            <a:xfrm>
              <a:off x="52974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4CB3AD-2265-62FA-CBAC-A400A269E0EC}"/>
                </a:ext>
              </a:extLst>
            </p:cNvPr>
            <p:cNvSpPr txBox="1"/>
            <p:nvPr/>
          </p:nvSpPr>
          <p:spPr>
            <a:xfrm>
              <a:off x="58308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289862-1676-90BB-B64A-F5E3668714B1}"/>
                </a:ext>
              </a:extLst>
            </p:cNvPr>
            <p:cNvSpPr txBox="1"/>
            <p:nvPr/>
          </p:nvSpPr>
          <p:spPr>
            <a:xfrm>
              <a:off x="6364826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D5DA25-C681-B9C5-0B11-EE530F27373E}"/>
                </a:ext>
              </a:extLst>
            </p:cNvPr>
            <p:cNvSpPr txBox="1"/>
            <p:nvPr/>
          </p:nvSpPr>
          <p:spPr>
            <a:xfrm>
              <a:off x="6874600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D126E-A428-30BC-F5BE-FDB235FDBB28}"/>
                </a:ext>
              </a:extLst>
            </p:cNvPr>
            <p:cNvSpPr txBox="1"/>
            <p:nvPr/>
          </p:nvSpPr>
          <p:spPr>
            <a:xfrm>
              <a:off x="7408000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0968AA-7F88-E791-E5F7-88DF4401112E}"/>
                </a:ext>
              </a:extLst>
            </p:cNvPr>
            <p:cNvSpPr txBox="1"/>
            <p:nvPr/>
          </p:nvSpPr>
          <p:spPr>
            <a:xfrm>
              <a:off x="7907244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929E61-DF41-C186-5CC6-BCCC84AE1B02}"/>
                </a:ext>
              </a:extLst>
            </p:cNvPr>
            <p:cNvSpPr txBox="1"/>
            <p:nvPr/>
          </p:nvSpPr>
          <p:spPr>
            <a:xfrm>
              <a:off x="849899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E14B2A-1E62-4CA1-FAB8-3A2E770A1080}"/>
                </a:ext>
              </a:extLst>
            </p:cNvPr>
            <p:cNvSpPr txBox="1"/>
            <p:nvPr/>
          </p:nvSpPr>
          <p:spPr>
            <a:xfrm>
              <a:off x="9032395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F70415-63E3-60D2-602A-0723249F2C7A}"/>
                </a:ext>
              </a:extLst>
            </p:cNvPr>
            <p:cNvSpPr/>
            <p:nvPr/>
          </p:nvSpPr>
          <p:spPr>
            <a:xfrm>
              <a:off x="5715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808591-0946-6151-BEE9-DCB1F69336F4}"/>
                </a:ext>
              </a:extLst>
            </p:cNvPr>
            <p:cNvSpPr/>
            <p:nvPr/>
          </p:nvSpPr>
          <p:spPr>
            <a:xfrm>
              <a:off x="5181600" y="4662079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5CB3EC-A71F-D8CE-A8B0-81A8F228A734}"/>
                </a:ext>
              </a:extLst>
            </p:cNvPr>
            <p:cNvSpPr txBox="1"/>
            <p:nvPr/>
          </p:nvSpPr>
          <p:spPr>
            <a:xfrm>
              <a:off x="957442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80DEBB-C234-71D7-F3E1-DA086A8B5893}"/>
                </a:ext>
              </a:extLst>
            </p:cNvPr>
            <p:cNvSpPr txBox="1"/>
            <p:nvPr/>
          </p:nvSpPr>
          <p:spPr>
            <a:xfrm>
              <a:off x="1011660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8934FF-C8AB-D781-D815-713828A58097}"/>
              </a:ext>
            </a:extLst>
          </p:cNvPr>
          <p:cNvGrpSpPr/>
          <p:nvPr/>
        </p:nvGrpSpPr>
        <p:grpSpPr>
          <a:xfrm>
            <a:off x="503842" y="5962559"/>
            <a:ext cx="8561464" cy="849868"/>
            <a:chOff x="1752600" y="2743200"/>
            <a:chExt cx="8561464" cy="84986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6C8016D-7B0B-A436-E8B1-2B87C5834C4D}"/>
                </a:ext>
              </a:extLst>
            </p:cNvPr>
            <p:cNvGrpSpPr/>
            <p:nvPr/>
          </p:nvGrpSpPr>
          <p:grpSpPr>
            <a:xfrm>
              <a:off x="1752600" y="2743200"/>
              <a:ext cx="4268338" cy="849868"/>
              <a:chOff x="2361062" y="2743200"/>
              <a:chExt cx="4268338" cy="849868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755D94F-2867-A4B9-F6AC-E9F1886F3771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514DDEF-0799-B04F-5B56-64D468AAAEE6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018</a:t>
                  </a: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AAB3906E-2D52-9AD8-0556-772ABCB5C5D9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811</a:t>
                  </a: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DF0407A3-97AC-D294-9073-A3C5C3C52C0D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103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5B1E89E9-CD9C-EDED-9F75-F613D3AB91A0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113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CEFA199-8AEF-A65C-B1DF-DB1BD53B7D4B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121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2314B16-133A-0F38-E912-090D0B52981D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245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1F53B560-510C-CE26-6FD0-9126FC5E6EE5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255</a:t>
                  </a: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96B9D8C3-45D5-97A3-0477-A8C14C88AA95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323</a:t>
                  </a:r>
                </a:p>
              </p:txBody>
            </p:sp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D59D340-F86D-62B2-AE74-933A408B6C2B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4369803-FF3D-71C4-321A-534AEA695271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8CF6890-2735-7463-9DA0-D55F9D0A85CA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DE0E5BC-B5BB-CFC8-BC80-B3CEBD2B4439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A6340E6-115E-DFF8-F7E4-8EBA440A3683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8B0F7F2-8B83-8BD0-81C0-AA08A21A6314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4B3C70A-1F9D-1759-D960-6B5816CDF9D2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DA49A2D-6D5E-1096-7255-84F4793E32CE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D413D70-40DF-D119-7511-B9F9F3C5A188}"/>
                </a:ext>
              </a:extLst>
            </p:cNvPr>
            <p:cNvGrpSpPr/>
            <p:nvPr/>
          </p:nvGrpSpPr>
          <p:grpSpPr>
            <a:xfrm>
              <a:off x="6020939" y="2743200"/>
              <a:ext cx="4293125" cy="849868"/>
              <a:chOff x="2361062" y="2743200"/>
              <a:chExt cx="4293125" cy="849868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04D5F06-57C0-9561-8DFB-97B713327871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550AB95D-A4E6-71A1-23FE-1422E35E9DB0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401</a:t>
                  </a: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6244BB98-1673-3E2D-1F18-41CA51F31C20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512</a:t>
                  </a: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F048AD2-88EF-B37F-B639-FCDFE3693E59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555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999EC23D-1356-7C68-7368-D59878A983F4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800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1497E028-C52E-675E-3CD6-CCD3F28302F7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801</a:t>
                  </a: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13F32CD9-19E1-834C-26B7-A8F3D2CEE006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823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F675C80F-5B7A-BBA8-130A-B3CF5AD7FC84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901</a:t>
                  </a: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D19F6413-A167-1DFB-2A37-A3D51542BA28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999</a:t>
                  </a: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13F22D5-36EF-BD52-DD4A-012D7F9C3B19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08AE7A7-92D6-4BF5-76F1-0BA807B9981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B441F66-DC45-EE7B-7A4B-9574148133B9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10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19A5E20-A9BA-2C6A-A149-F0F458A67F9C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11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419C7F8-2A62-E3D0-DAE0-473ABBD1B157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3815E93-ACC1-5FFF-BD91-42D18964DD18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13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B69515A-5AB2-AE1D-CB3B-DA3BB84E0EBD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14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1D7BE6C-86B0-F51C-9E53-5ED83D0CFDAD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051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691A-165A-A4B2-5211-40C5459F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r>
              <a:rPr lang="en-US" dirty="0"/>
              <a:t>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Suppose largest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Choose a radix (base of representation)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BucketSort</a:t>
                </a:r>
                <a:r>
                  <a:rPr lang="en-US" dirty="0"/>
                  <a:t>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things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buckets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Repeat once per each digit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dirty="0"/>
                  <a:t> iterations</a:t>
                </a:r>
              </a:p>
              <a:p>
                <a:r>
                  <a:rPr lang="en-US" dirty="0"/>
                  <a:t>Overall: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 practice, you can select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optimize running time</a:t>
                </a:r>
              </a:p>
              <a:p>
                <a:r>
                  <a:rPr lang="en-US" dirty="0"/>
                  <a:t>When is this better than </a:t>
                </a:r>
                <a:r>
                  <a:rPr lang="en-US" dirty="0" err="1"/>
                  <a:t>mergesort</a:t>
                </a:r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97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A7D81-E83E-4101-AE7B-9F885ADCC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A1484-1489-FC49-6FD1-C2465CF5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 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41E72-D19A-7868-69B4-389BCD14F0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Worst case running time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With VERY small constants! (No faster way of sorting a list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≤50</m:t>
                    </m:r>
                  </m:oMath>
                </a14:m>
                <a:r>
                  <a:rPr lang="en-US" dirty="0"/>
                  <a:t>ish elements!)</a:t>
                </a:r>
              </a:p>
              <a:p>
                <a:r>
                  <a:rPr lang="en-US" dirty="0"/>
                  <a:t>In place:</a:t>
                </a:r>
              </a:p>
              <a:p>
                <a:pPr lvl="1"/>
                <a:r>
                  <a:rPr lang="en-US" dirty="0"/>
                  <a:t>YES!</a:t>
                </a:r>
              </a:p>
              <a:p>
                <a:pPr lvl="1"/>
                <a:r>
                  <a:rPr lang="en-US" dirty="0"/>
                  <a:t>We only swap items within the given array</a:t>
                </a:r>
              </a:p>
              <a:p>
                <a:r>
                  <a:rPr lang="en-US" dirty="0"/>
                  <a:t>Adaptive</a:t>
                </a:r>
              </a:p>
              <a:p>
                <a:pPr lvl="1"/>
                <a:r>
                  <a:rPr lang="en-US" dirty="0"/>
                  <a:t>YES!</a:t>
                </a:r>
              </a:p>
              <a:p>
                <a:pPr lvl="1"/>
                <a:r>
                  <a:rPr lang="en-US" dirty="0"/>
                  <a:t>The only elements that move are the elements that are out of position</a:t>
                </a:r>
                <a:endParaRPr lang="en-US" i="1" dirty="0"/>
              </a:p>
              <a:p>
                <a:r>
                  <a:rPr lang="en-US" dirty="0"/>
                  <a:t>Online</a:t>
                </a:r>
              </a:p>
              <a:p>
                <a:pPr lvl="1"/>
                <a:r>
                  <a:rPr lang="en-US" dirty="0"/>
                  <a:t>Yes!</a:t>
                </a:r>
              </a:p>
              <a:p>
                <a:pPr lvl="1"/>
                <a:r>
                  <a:rPr lang="en-US" dirty="0"/>
                  <a:t>Each time an item arrives, “insert” it into the sorted prefix</a:t>
                </a:r>
                <a:endParaRPr lang="en-US" i="1" dirty="0"/>
              </a:p>
              <a:p>
                <a:r>
                  <a:rPr lang="en-US" dirty="0"/>
                  <a:t>Stable</a:t>
                </a:r>
              </a:p>
              <a:p>
                <a:pPr lvl="1"/>
                <a:r>
                  <a:rPr lang="en-US" dirty="0"/>
                  <a:t>YES!</a:t>
                </a:r>
              </a:p>
              <a:p>
                <a:pPr lvl="1"/>
                <a:r>
                  <a:rPr lang="en-US" dirty="0"/>
                  <a:t>If the item we’re inserting has a tie with its left neighbor, don’t swap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41E72-D19A-7868-69B4-389BCD14F0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33C4516-4AF2-ACBE-1D0E-F9F07B51C141}"/>
              </a:ext>
            </a:extLst>
          </p:cNvPr>
          <p:cNvSpPr txBox="1"/>
          <p:nvPr/>
        </p:nvSpPr>
        <p:spPr>
          <a:xfrm>
            <a:off x="8547653" y="1078637"/>
            <a:ext cx="336936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Summary: except for its asymptotic running time, it has everything you might want!</a:t>
            </a:r>
          </a:p>
        </p:txBody>
      </p:sp>
    </p:spTree>
    <p:extLst>
      <p:ext uri="{BB962C8B-B14F-4D97-AF65-F5344CB8AC3E}">
        <p14:creationId xmlns:p14="http://schemas.microsoft.com/office/powerpoint/2010/main" val="177135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1280"/>
            <a:ext cx="82296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Insert all items into a max heap, extract the largest one-by-one to fill sorted list from end to beginning, all the while the heap and sorted list share the same array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405C08B-3826-B6C4-DB57-76C3151E1794}"/>
              </a:ext>
            </a:extLst>
          </p:cNvPr>
          <p:cNvGrpSpPr/>
          <p:nvPr/>
        </p:nvGrpSpPr>
        <p:grpSpPr>
          <a:xfrm>
            <a:off x="380122" y="2408529"/>
            <a:ext cx="4417942" cy="3557462"/>
            <a:chOff x="380122" y="2408529"/>
            <a:chExt cx="4417942" cy="355746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4306A4-62E2-E4A0-A89B-3E594DBB20ED}"/>
                </a:ext>
              </a:extLst>
            </p:cNvPr>
            <p:cNvGrpSpPr/>
            <p:nvPr/>
          </p:nvGrpSpPr>
          <p:grpSpPr>
            <a:xfrm>
              <a:off x="380122" y="3213003"/>
              <a:ext cx="4417942" cy="2752988"/>
              <a:chOff x="2590801" y="2418080"/>
              <a:chExt cx="6934200" cy="4320966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924835" y="3347010"/>
                <a:ext cx="760098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4191001" y="4021949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858499" y="3993573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200401" y="472316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211206" y="4765028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6934201" y="4681650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8836924" y="4681650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2590801" y="569240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3733801" y="569240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4648201" y="5674527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7" name="Straight Connector 6"/>
              <p:cNvCxnSpPr>
                <a:cxnSpLocks/>
                <a:stCxn id="5" idx="2"/>
                <a:endCxn id="99" idx="7"/>
              </p:cNvCxnSpPr>
              <p:nvPr/>
            </p:nvCxnSpPr>
            <p:spPr>
              <a:xfrm flipH="1">
                <a:off x="4778312" y="3691049"/>
                <a:ext cx="1146522" cy="4316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cxnSpLocks/>
                <a:stCxn id="5" idx="6"/>
                <a:endCxn id="100" idx="1"/>
              </p:cNvCxnSpPr>
              <p:nvPr/>
            </p:nvCxnSpPr>
            <p:spPr>
              <a:xfrm>
                <a:off x="6684933" y="3691049"/>
                <a:ext cx="1274332" cy="403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102" idx="1"/>
                <a:endCxn id="99" idx="5"/>
              </p:cNvCxnSpPr>
              <p:nvPr/>
            </p:nvCxnSpPr>
            <p:spPr>
              <a:xfrm flipH="1" flipV="1">
                <a:off x="4778310" y="4609258"/>
                <a:ext cx="533662" cy="2565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101" idx="7"/>
                <a:endCxn id="99" idx="3"/>
              </p:cNvCxnSpPr>
              <p:nvPr/>
            </p:nvCxnSpPr>
            <p:spPr>
              <a:xfrm flipV="1">
                <a:off x="3787711" y="4609258"/>
                <a:ext cx="504057" cy="2146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106" idx="0"/>
                <a:endCxn id="101" idx="5"/>
              </p:cNvCxnSpPr>
              <p:nvPr/>
            </p:nvCxnSpPr>
            <p:spPr>
              <a:xfrm flipH="1" flipV="1">
                <a:off x="3787711" y="5310473"/>
                <a:ext cx="290129" cy="3819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05" idx="0"/>
                <a:endCxn id="101" idx="3"/>
              </p:cNvCxnSpPr>
              <p:nvPr/>
            </p:nvCxnSpPr>
            <p:spPr>
              <a:xfrm flipV="1">
                <a:off x="2934839" y="5310473"/>
                <a:ext cx="366328" cy="3819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07" idx="0"/>
                <a:endCxn id="102" idx="3"/>
              </p:cNvCxnSpPr>
              <p:nvPr/>
            </p:nvCxnSpPr>
            <p:spPr>
              <a:xfrm flipV="1">
                <a:off x="4992240" y="5352338"/>
                <a:ext cx="319733" cy="322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03" idx="7"/>
                <a:endCxn id="100" idx="3"/>
              </p:cNvCxnSpPr>
              <p:nvPr/>
            </p:nvCxnSpPr>
            <p:spPr>
              <a:xfrm flipV="1">
                <a:off x="7521511" y="4580882"/>
                <a:ext cx="437755" cy="2015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04" idx="1"/>
                <a:endCxn id="100" idx="5"/>
              </p:cNvCxnSpPr>
              <p:nvPr/>
            </p:nvCxnSpPr>
            <p:spPr>
              <a:xfrm flipH="1" flipV="1">
                <a:off x="8445808" y="4580882"/>
                <a:ext cx="491882" cy="2015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/>
              <p:cNvGrpSpPr/>
              <p:nvPr/>
            </p:nvGrpSpPr>
            <p:grpSpPr>
              <a:xfrm>
                <a:off x="2964445" y="2418080"/>
                <a:ext cx="5336453" cy="537341"/>
                <a:chOff x="1978924" y="2722180"/>
                <a:chExt cx="5336453" cy="537341"/>
              </a:xfrm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1978924" y="2726121"/>
                  <a:ext cx="4802307" cy="533400"/>
                  <a:chOff x="1978924" y="2971800"/>
                  <a:chExt cx="4802307" cy="533400"/>
                </a:xfrm>
              </p:grpSpPr>
              <p:sp>
                <p:nvSpPr>
                  <p:cNvPr id="88" name="Rectangle 87"/>
                  <p:cNvSpPr/>
                  <p:nvPr/>
                </p:nvSpPr>
                <p:spPr>
                  <a:xfrm>
                    <a:off x="1978924" y="2971800"/>
                    <a:ext cx="533400" cy="533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>
                  <a:xfrm>
                    <a:off x="2512893" y="2971800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3046293" y="2971800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>
                  <a:xfrm>
                    <a:off x="3579693" y="2971800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>
                  <a:xfrm>
                    <a:off x="4113662" y="2971800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>
                  <a:xfrm>
                    <a:off x="4647062" y="2971800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5180462" y="2971800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5714431" y="2971800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>
                    <a:off x="6247831" y="2971800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</p:grpSp>
            <p:sp>
              <p:nvSpPr>
                <p:cNvPr id="116" name="Rectangle 115"/>
                <p:cNvSpPr/>
                <p:nvPr/>
              </p:nvSpPr>
              <p:spPr>
                <a:xfrm>
                  <a:off x="6781977" y="272218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3085382" y="2995414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3618781" y="2995414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4152749" y="2995414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4686150" y="2995414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5217139" y="2995414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5695169" y="2995414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6286919" y="2995414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6820318" y="2995414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7354289" y="2995414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7887687" y="2995414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6190050" y="4056396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4384196" y="4716751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8051692" y="4656356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3352080" y="5411239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7122005" y="5352336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5404398" y="5448563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9030117" y="5369726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2783996" y="6304281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3920466" y="6304279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842600" y="6304279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DD63706-E4C7-47FF-ED63-DD7FF7C2E1EB}"/>
                </a:ext>
              </a:extLst>
            </p:cNvPr>
            <p:cNvSpPr txBox="1"/>
            <p:nvPr/>
          </p:nvSpPr>
          <p:spPr>
            <a:xfrm>
              <a:off x="1987288" y="2408529"/>
              <a:ext cx="6944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Heap</a:t>
              </a:r>
            </a:p>
          </p:txBody>
        </p:sp>
        <p:sp>
          <p:nvSpPr>
            <p:cNvPr id="68" name="Right Brace 67">
              <a:extLst>
                <a:ext uri="{FF2B5EF4-FFF2-40B4-BE49-F238E27FC236}">
                  <a16:creationId xmlns:a16="http://schemas.microsoft.com/office/drawing/2014/main" id="{66512D7B-3625-F093-3949-30A12B2F620E}"/>
                </a:ext>
              </a:extLst>
            </p:cNvPr>
            <p:cNvSpPr/>
            <p:nvPr/>
          </p:nvSpPr>
          <p:spPr>
            <a:xfrm rot="16200000">
              <a:off x="2090104" y="1271918"/>
              <a:ext cx="457048" cy="338850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E0A75CC-9038-251C-139C-C6227A2A8436}"/>
              </a:ext>
            </a:extLst>
          </p:cNvPr>
          <p:cNvGrpSpPr/>
          <p:nvPr/>
        </p:nvGrpSpPr>
        <p:grpSpPr>
          <a:xfrm>
            <a:off x="6985704" y="2378931"/>
            <a:ext cx="4417942" cy="3531374"/>
            <a:chOff x="6964437" y="2378931"/>
            <a:chExt cx="4417942" cy="353137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1ACB18C-8EBA-F394-7C4B-8AE53F4DABC4}"/>
                </a:ext>
              </a:extLst>
            </p:cNvPr>
            <p:cNvGrpSpPr/>
            <p:nvPr/>
          </p:nvGrpSpPr>
          <p:grpSpPr>
            <a:xfrm>
              <a:off x="6964437" y="3157317"/>
              <a:ext cx="4417942" cy="2752988"/>
              <a:chOff x="2590801" y="2418080"/>
              <a:chExt cx="6934200" cy="4320966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0C7F5CC-2D3D-6DFE-E428-31636A26B54A}"/>
                  </a:ext>
                </a:extLst>
              </p:cNvPr>
              <p:cNvSpPr/>
              <p:nvPr/>
            </p:nvSpPr>
            <p:spPr>
              <a:xfrm>
                <a:off x="5924835" y="3347010"/>
                <a:ext cx="760098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5D2D37B-C9E5-70C8-0979-F5FED467C3AA}"/>
                  </a:ext>
                </a:extLst>
              </p:cNvPr>
              <p:cNvSpPr/>
              <p:nvPr/>
            </p:nvSpPr>
            <p:spPr>
              <a:xfrm>
                <a:off x="4191001" y="4021949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196F1F2-37AA-5FB4-E3AF-9285E5EBF27B}"/>
                  </a:ext>
                </a:extLst>
              </p:cNvPr>
              <p:cNvSpPr/>
              <p:nvPr/>
            </p:nvSpPr>
            <p:spPr>
              <a:xfrm>
                <a:off x="7858499" y="3993573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BAA04FC-C894-AE2B-C419-87F798CE5BBF}"/>
                  </a:ext>
                </a:extLst>
              </p:cNvPr>
              <p:cNvSpPr/>
              <p:nvPr/>
            </p:nvSpPr>
            <p:spPr>
              <a:xfrm>
                <a:off x="3200401" y="472316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C29E24A-55CC-817A-A92B-8EC4DAECF297}"/>
                  </a:ext>
                </a:extLst>
              </p:cNvPr>
              <p:cNvSpPr/>
              <p:nvPr/>
            </p:nvSpPr>
            <p:spPr>
              <a:xfrm>
                <a:off x="5211206" y="4765028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D32DB29-597C-C80A-6537-D2135DFBC3D6}"/>
                  </a:ext>
                </a:extLst>
              </p:cNvPr>
              <p:cNvSpPr/>
              <p:nvPr/>
            </p:nvSpPr>
            <p:spPr>
              <a:xfrm>
                <a:off x="6934201" y="4681650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E9E7431-D099-82A0-5F58-592D9FEF909E}"/>
                  </a:ext>
                </a:extLst>
              </p:cNvPr>
              <p:cNvSpPr/>
              <p:nvPr/>
            </p:nvSpPr>
            <p:spPr>
              <a:xfrm>
                <a:off x="8836924" y="4681650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65DE8E9-77A6-52AB-4AD9-049748D9482F}"/>
                  </a:ext>
                </a:extLst>
              </p:cNvPr>
              <p:cNvSpPr/>
              <p:nvPr/>
            </p:nvSpPr>
            <p:spPr>
              <a:xfrm>
                <a:off x="2590801" y="569240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3F84E96-FEFA-CA6A-BDA9-5374E270A188}"/>
                  </a:ext>
                </a:extLst>
              </p:cNvPr>
              <p:cNvSpPr/>
              <p:nvPr/>
            </p:nvSpPr>
            <p:spPr>
              <a:xfrm>
                <a:off x="3733801" y="5692404"/>
                <a:ext cx="688077" cy="6880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F3227B8-1A4E-F63C-F4AA-A2CBC17ABC6F}"/>
                  </a:ext>
                </a:extLst>
              </p:cNvPr>
              <p:cNvCxnSpPr>
                <a:cxnSpLocks/>
                <a:stCxn id="12" idx="2"/>
                <a:endCxn id="13" idx="7"/>
              </p:cNvCxnSpPr>
              <p:nvPr/>
            </p:nvCxnSpPr>
            <p:spPr>
              <a:xfrm flipH="1">
                <a:off x="4778312" y="3691049"/>
                <a:ext cx="1146522" cy="4316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DC4C8B0-ADC1-1480-EFAE-91E55D6B043C}"/>
                  </a:ext>
                </a:extLst>
              </p:cNvPr>
              <p:cNvCxnSpPr>
                <a:cxnSpLocks/>
                <a:stCxn id="12" idx="6"/>
                <a:endCxn id="14" idx="1"/>
              </p:cNvCxnSpPr>
              <p:nvPr/>
            </p:nvCxnSpPr>
            <p:spPr>
              <a:xfrm>
                <a:off x="6684933" y="3691049"/>
                <a:ext cx="1274332" cy="403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2D7D012-16BC-A00F-6F34-B8E8A574D4B6}"/>
                  </a:ext>
                </a:extLst>
              </p:cNvPr>
              <p:cNvCxnSpPr>
                <a:stCxn id="16" idx="1"/>
                <a:endCxn id="13" idx="5"/>
              </p:cNvCxnSpPr>
              <p:nvPr/>
            </p:nvCxnSpPr>
            <p:spPr>
              <a:xfrm flipH="1" flipV="1">
                <a:off x="4778310" y="4609258"/>
                <a:ext cx="533662" cy="2565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7FEB7A2-337C-DAB8-33DC-8CC6611A2834}"/>
                  </a:ext>
                </a:extLst>
              </p:cNvPr>
              <p:cNvCxnSpPr>
                <a:stCxn id="15" idx="7"/>
                <a:endCxn id="13" idx="3"/>
              </p:cNvCxnSpPr>
              <p:nvPr/>
            </p:nvCxnSpPr>
            <p:spPr>
              <a:xfrm flipV="1">
                <a:off x="3787711" y="4609258"/>
                <a:ext cx="504057" cy="2146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4D23D4A-E177-4F93-C998-B6DACFFD29D1}"/>
                  </a:ext>
                </a:extLst>
              </p:cNvPr>
              <p:cNvCxnSpPr>
                <a:stCxn id="20" idx="0"/>
                <a:endCxn id="15" idx="5"/>
              </p:cNvCxnSpPr>
              <p:nvPr/>
            </p:nvCxnSpPr>
            <p:spPr>
              <a:xfrm flipH="1" flipV="1">
                <a:off x="3787711" y="5310473"/>
                <a:ext cx="290129" cy="3819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3664EA3-9B8D-131F-60A9-5C08B8B9B095}"/>
                  </a:ext>
                </a:extLst>
              </p:cNvPr>
              <p:cNvCxnSpPr>
                <a:stCxn id="19" idx="0"/>
                <a:endCxn id="15" idx="3"/>
              </p:cNvCxnSpPr>
              <p:nvPr/>
            </p:nvCxnSpPr>
            <p:spPr>
              <a:xfrm flipV="1">
                <a:off x="2934839" y="5310473"/>
                <a:ext cx="366328" cy="3819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348FE74-1B64-CC6A-677C-9BA94601384C}"/>
                  </a:ext>
                </a:extLst>
              </p:cNvPr>
              <p:cNvCxnSpPr>
                <a:stCxn id="17" idx="7"/>
                <a:endCxn id="14" idx="3"/>
              </p:cNvCxnSpPr>
              <p:nvPr/>
            </p:nvCxnSpPr>
            <p:spPr>
              <a:xfrm flipV="1">
                <a:off x="7521511" y="4580882"/>
                <a:ext cx="437755" cy="2015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3E913D6-ACF5-193D-DA69-35EEBD3D94AD}"/>
                  </a:ext>
                </a:extLst>
              </p:cNvPr>
              <p:cNvCxnSpPr>
                <a:stCxn id="18" idx="1"/>
                <a:endCxn id="14" idx="5"/>
              </p:cNvCxnSpPr>
              <p:nvPr/>
            </p:nvCxnSpPr>
            <p:spPr>
              <a:xfrm flipH="1" flipV="1">
                <a:off x="8445808" y="4580882"/>
                <a:ext cx="491882" cy="2015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9A0E39A-7B72-BD17-A398-9088BF8071F5}"/>
                  </a:ext>
                </a:extLst>
              </p:cNvPr>
              <p:cNvGrpSpPr/>
              <p:nvPr/>
            </p:nvGrpSpPr>
            <p:grpSpPr>
              <a:xfrm>
                <a:off x="2964445" y="2418080"/>
                <a:ext cx="5336453" cy="537341"/>
                <a:chOff x="1978924" y="2722180"/>
                <a:chExt cx="5336453" cy="537341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552B4387-1547-2B2F-F2E9-D207C97E9356}"/>
                    </a:ext>
                  </a:extLst>
                </p:cNvPr>
                <p:cNvGrpSpPr/>
                <p:nvPr/>
              </p:nvGrpSpPr>
              <p:grpSpPr>
                <a:xfrm>
                  <a:off x="1978924" y="2726121"/>
                  <a:ext cx="4802307" cy="533400"/>
                  <a:chOff x="1978924" y="2971800"/>
                  <a:chExt cx="4802307" cy="533400"/>
                </a:xfrm>
              </p:grpSpPr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DE97FB2A-3FA2-2255-C93F-10DD4DE72FBF}"/>
                      </a:ext>
                    </a:extLst>
                  </p:cNvPr>
                  <p:cNvSpPr/>
                  <p:nvPr/>
                </p:nvSpPr>
                <p:spPr>
                  <a:xfrm>
                    <a:off x="1978924" y="2971800"/>
                    <a:ext cx="533400" cy="533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CAACF8C0-7994-CE15-D529-492BED6ABFA6}"/>
                      </a:ext>
                    </a:extLst>
                  </p:cNvPr>
                  <p:cNvSpPr/>
                  <p:nvPr/>
                </p:nvSpPr>
                <p:spPr>
                  <a:xfrm>
                    <a:off x="2512893" y="2971800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D456A2AF-3FF2-9B49-4718-F3960221C05A}"/>
                      </a:ext>
                    </a:extLst>
                  </p:cNvPr>
                  <p:cNvSpPr/>
                  <p:nvPr/>
                </p:nvSpPr>
                <p:spPr>
                  <a:xfrm>
                    <a:off x="3046293" y="2971800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BCBFEA4C-3F52-89F4-0B7A-40CB7576F169}"/>
                      </a:ext>
                    </a:extLst>
                  </p:cNvPr>
                  <p:cNvSpPr/>
                  <p:nvPr/>
                </p:nvSpPr>
                <p:spPr>
                  <a:xfrm>
                    <a:off x="3579693" y="2971800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3E51530B-4109-B0CE-84F8-1D6103B8D6BE}"/>
                      </a:ext>
                    </a:extLst>
                  </p:cNvPr>
                  <p:cNvSpPr/>
                  <p:nvPr/>
                </p:nvSpPr>
                <p:spPr>
                  <a:xfrm>
                    <a:off x="4113662" y="2971800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4840CFBD-067B-5D87-6819-DC9E49DAB281}"/>
                      </a:ext>
                    </a:extLst>
                  </p:cNvPr>
                  <p:cNvSpPr/>
                  <p:nvPr/>
                </p:nvSpPr>
                <p:spPr>
                  <a:xfrm>
                    <a:off x="4647062" y="2971800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71FA7172-5784-5D42-EA38-8A92B040FD80}"/>
                      </a:ext>
                    </a:extLst>
                  </p:cNvPr>
                  <p:cNvSpPr/>
                  <p:nvPr/>
                </p:nvSpPr>
                <p:spPr>
                  <a:xfrm>
                    <a:off x="5180462" y="2971800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6DA5FD9A-2B8D-DF20-81BF-BD99CE559654}"/>
                      </a:ext>
                    </a:extLst>
                  </p:cNvPr>
                  <p:cNvSpPr/>
                  <p:nvPr/>
                </p:nvSpPr>
                <p:spPr>
                  <a:xfrm>
                    <a:off x="5714431" y="2971800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A4D0632F-796E-3E46-BF35-29D81A70B16E}"/>
                      </a:ext>
                    </a:extLst>
                  </p:cNvPr>
                  <p:cNvSpPr/>
                  <p:nvPr/>
                </p:nvSpPr>
                <p:spPr>
                  <a:xfrm>
                    <a:off x="6247831" y="2971800"/>
                    <a:ext cx="533400" cy="5334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</p:grp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F1605C14-DDBA-84C6-6917-FA29FD0009E3}"/>
                    </a:ext>
                  </a:extLst>
                </p:cNvPr>
                <p:cNvSpPr/>
                <p:nvPr/>
              </p:nvSpPr>
              <p:spPr>
                <a:xfrm>
                  <a:off x="6781977" y="272218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7277F6-E70C-8DBE-E629-4B3B665596BF}"/>
                  </a:ext>
                </a:extLst>
              </p:cNvPr>
              <p:cNvSpPr txBox="1"/>
              <p:nvPr/>
            </p:nvSpPr>
            <p:spPr>
              <a:xfrm>
                <a:off x="3085382" y="2995414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A774463-628E-AA63-B226-C8E9E0CAC509}"/>
                  </a:ext>
                </a:extLst>
              </p:cNvPr>
              <p:cNvSpPr txBox="1"/>
              <p:nvPr/>
            </p:nvSpPr>
            <p:spPr>
              <a:xfrm>
                <a:off x="3618781" y="2995414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2DFE88-BBB1-2345-759B-E85F3BBE72E4}"/>
                  </a:ext>
                </a:extLst>
              </p:cNvPr>
              <p:cNvSpPr txBox="1"/>
              <p:nvPr/>
            </p:nvSpPr>
            <p:spPr>
              <a:xfrm>
                <a:off x="4152749" y="2995414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8BAB23-0E7B-DE2C-89BA-3DAD03590C54}"/>
                  </a:ext>
                </a:extLst>
              </p:cNvPr>
              <p:cNvSpPr txBox="1"/>
              <p:nvPr/>
            </p:nvSpPr>
            <p:spPr>
              <a:xfrm>
                <a:off x="4686150" y="2995414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B72E5C7-F3B4-80DB-6B1F-315E6A525F51}"/>
                  </a:ext>
                </a:extLst>
              </p:cNvPr>
              <p:cNvSpPr txBox="1"/>
              <p:nvPr/>
            </p:nvSpPr>
            <p:spPr>
              <a:xfrm>
                <a:off x="5217139" y="2995414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2FC80B0-F523-9F59-E405-BA7CE264BF5B}"/>
                  </a:ext>
                </a:extLst>
              </p:cNvPr>
              <p:cNvSpPr txBox="1"/>
              <p:nvPr/>
            </p:nvSpPr>
            <p:spPr>
              <a:xfrm>
                <a:off x="5695169" y="2995414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6BF85BF-D706-3DB5-98C5-3C797281537F}"/>
                  </a:ext>
                </a:extLst>
              </p:cNvPr>
              <p:cNvSpPr txBox="1"/>
              <p:nvPr/>
            </p:nvSpPr>
            <p:spPr>
              <a:xfrm>
                <a:off x="6286919" y="2995414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697A18F-B36C-4212-210C-EBA1390E56E2}"/>
                  </a:ext>
                </a:extLst>
              </p:cNvPr>
              <p:cNvSpPr txBox="1"/>
              <p:nvPr/>
            </p:nvSpPr>
            <p:spPr>
              <a:xfrm>
                <a:off x="6820318" y="2995414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9DE0472-C5E3-CC33-73F0-1799262E47A6}"/>
                  </a:ext>
                </a:extLst>
              </p:cNvPr>
              <p:cNvSpPr txBox="1"/>
              <p:nvPr/>
            </p:nvSpPr>
            <p:spPr>
              <a:xfrm>
                <a:off x="7354289" y="2995414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B118120-EA97-9D98-699D-6153C1B522AD}"/>
                  </a:ext>
                </a:extLst>
              </p:cNvPr>
              <p:cNvSpPr txBox="1"/>
              <p:nvPr/>
            </p:nvSpPr>
            <p:spPr>
              <a:xfrm>
                <a:off x="7887687" y="2995414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2003BA-361B-DFAE-BE45-E133579DDA57}"/>
                  </a:ext>
                </a:extLst>
              </p:cNvPr>
              <p:cNvSpPr txBox="1"/>
              <p:nvPr/>
            </p:nvSpPr>
            <p:spPr>
              <a:xfrm>
                <a:off x="6190050" y="4056396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364F45-CF16-84A3-6B9A-18AF57A766F3}"/>
                  </a:ext>
                </a:extLst>
              </p:cNvPr>
              <p:cNvSpPr txBox="1"/>
              <p:nvPr/>
            </p:nvSpPr>
            <p:spPr>
              <a:xfrm>
                <a:off x="4384196" y="4716751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B448C4E-F946-0FEB-0ED1-1FFD4640B8DD}"/>
                  </a:ext>
                </a:extLst>
              </p:cNvPr>
              <p:cNvSpPr txBox="1"/>
              <p:nvPr/>
            </p:nvSpPr>
            <p:spPr>
              <a:xfrm>
                <a:off x="8051692" y="4656356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1E1FD5F-D0B8-7D4F-FCD9-89F229219430}"/>
                  </a:ext>
                </a:extLst>
              </p:cNvPr>
              <p:cNvSpPr txBox="1"/>
              <p:nvPr/>
            </p:nvSpPr>
            <p:spPr>
              <a:xfrm>
                <a:off x="3352080" y="5411239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1841F3E-C89B-F72E-5C0A-ED1C5AA9D0A0}"/>
                  </a:ext>
                </a:extLst>
              </p:cNvPr>
              <p:cNvSpPr txBox="1"/>
              <p:nvPr/>
            </p:nvSpPr>
            <p:spPr>
              <a:xfrm>
                <a:off x="7122005" y="5352336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DFED3D8-FF3A-5BDE-A591-CDD28933DFAA}"/>
                  </a:ext>
                </a:extLst>
              </p:cNvPr>
              <p:cNvSpPr txBox="1"/>
              <p:nvPr/>
            </p:nvSpPr>
            <p:spPr>
              <a:xfrm>
                <a:off x="5404398" y="5448563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0DEB543-6549-44F3-60BF-CFC8AE8247D6}"/>
                  </a:ext>
                </a:extLst>
              </p:cNvPr>
              <p:cNvSpPr txBox="1"/>
              <p:nvPr/>
            </p:nvSpPr>
            <p:spPr>
              <a:xfrm>
                <a:off x="9030117" y="5369726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BE9B435-8621-6410-EAE5-9CE7D51A2F6D}"/>
                  </a:ext>
                </a:extLst>
              </p:cNvPr>
              <p:cNvSpPr txBox="1"/>
              <p:nvPr/>
            </p:nvSpPr>
            <p:spPr>
              <a:xfrm>
                <a:off x="2783996" y="6304281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B8B478B-0642-6F9E-F5D8-6EAA309EAA43}"/>
                  </a:ext>
                </a:extLst>
              </p:cNvPr>
              <p:cNvSpPr txBox="1"/>
              <p:nvPr/>
            </p:nvSpPr>
            <p:spPr>
              <a:xfrm>
                <a:off x="3920466" y="6304279"/>
                <a:ext cx="413129" cy="43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</p:grpSp>
        <p:sp>
          <p:nvSpPr>
            <p:cNvPr id="66" name="Right Brace 65">
              <a:extLst>
                <a:ext uri="{FF2B5EF4-FFF2-40B4-BE49-F238E27FC236}">
                  <a16:creationId xmlns:a16="http://schemas.microsoft.com/office/drawing/2014/main" id="{7B324513-4F3B-B80A-F7EE-DCA5111F7561}"/>
                </a:ext>
              </a:extLst>
            </p:cNvPr>
            <p:cNvSpPr/>
            <p:nvPr/>
          </p:nvSpPr>
          <p:spPr>
            <a:xfrm rot="16200000">
              <a:off x="8501462" y="1415536"/>
              <a:ext cx="457048" cy="302945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3569489-02CD-EDF2-4552-AF3D07F3E76B}"/>
                </a:ext>
              </a:extLst>
            </p:cNvPr>
            <p:cNvSpPr txBox="1"/>
            <p:nvPr/>
          </p:nvSpPr>
          <p:spPr>
            <a:xfrm>
              <a:off x="8398311" y="2378931"/>
              <a:ext cx="6944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Heap</a:t>
              </a:r>
            </a:p>
          </p:txBody>
        </p:sp>
        <p:sp>
          <p:nvSpPr>
            <p:cNvPr id="69" name="Right Brace 68">
              <a:extLst>
                <a:ext uri="{FF2B5EF4-FFF2-40B4-BE49-F238E27FC236}">
                  <a16:creationId xmlns:a16="http://schemas.microsoft.com/office/drawing/2014/main" id="{E17F7E06-93F6-7352-63B2-C2A554B11510}"/>
                </a:ext>
              </a:extLst>
            </p:cNvPr>
            <p:cNvSpPr/>
            <p:nvPr/>
          </p:nvSpPr>
          <p:spPr>
            <a:xfrm rot="16200000">
              <a:off x="10199097" y="2778486"/>
              <a:ext cx="457048" cy="303549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219EF8B-6B6F-8007-2291-D7C9BC07536D}"/>
                </a:ext>
              </a:extLst>
            </p:cNvPr>
            <p:cNvSpPr txBox="1"/>
            <p:nvPr/>
          </p:nvSpPr>
          <p:spPr>
            <a:xfrm>
              <a:off x="10145437" y="2400210"/>
              <a:ext cx="6944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List</a:t>
              </a:r>
            </a:p>
          </p:txBody>
        </p:sp>
      </p:grp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7B9E2525-2BF4-02E1-2C72-BE75BB2F21FE}"/>
              </a:ext>
            </a:extLst>
          </p:cNvPr>
          <p:cNvSpPr/>
          <p:nvPr/>
        </p:nvSpPr>
        <p:spPr>
          <a:xfrm>
            <a:off x="5018567" y="3429000"/>
            <a:ext cx="1403498" cy="5050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BA937-A589-3551-E3A7-A1FA08C51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30710-F381-09BF-BFE1-CB00A4D7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409E51-0D62-934E-3CFF-F309D80249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Worst case running time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In place:</a:t>
                </a:r>
              </a:p>
              <a:p>
                <a:pPr lvl="1"/>
                <a:r>
                  <a:rPr lang="en-US" dirty="0"/>
                  <a:t>YES!</a:t>
                </a:r>
              </a:p>
              <a:p>
                <a:pPr lvl="1"/>
                <a:r>
                  <a:rPr lang="en-US" dirty="0"/>
                  <a:t>We only swap items within the given array</a:t>
                </a:r>
              </a:p>
              <a:p>
                <a:r>
                  <a:rPr lang="en-US" dirty="0"/>
                  <a:t>Adaptive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pPr lvl="1"/>
                <a:r>
                  <a:rPr lang="en-US" dirty="0"/>
                  <a:t>Running time is the same regardless of original list’s order</a:t>
                </a:r>
              </a:p>
              <a:p>
                <a:r>
                  <a:rPr lang="en-US" dirty="0"/>
                  <a:t>Online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pPr lvl="1"/>
                <a:r>
                  <a:rPr lang="en-US" dirty="0"/>
                  <a:t>We need all elements in the heap before we can start extracting</a:t>
                </a:r>
              </a:p>
              <a:p>
                <a:r>
                  <a:rPr lang="en-US" dirty="0"/>
                  <a:t>Stable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pPr lvl="1"/>
                <a:r>
                  <a:rPr lang="en-US" dirty="0"/>
                  <a:t>Question on Exercise 6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409E51-0D62-934E-3CFF-F309D80249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26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CBAD-23AB-0CC2-48DA-218DAB0B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9AF56-68BF-F3D5-11B8-6D7ECED3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 and Conquer:</a:t>
            </a:r>
          </a:p>
          <a:p>
            <a:pPr lvl="1"/>
            <a:r>
              <a:rPr lang="en-US" dirty="0"/>
              <a:t>Recursive algorithm design technique</a:t>
            </a:r>
          </a:p>
          <a:p>
            <a:pPr lvl="1"/>
            <a:r>
              <a:rPr lang="en-US" dirty="0"/>
              <a:t>Solve a large problem by breaking it up into smaller versions of the same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0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38588" y="1410797"/>
            <a:ext cx="9601200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If the problem is “small” then solve directly and return</a:t>
            </a:r>
          </a:p>
          <a:p>
            <a:pPr lvl="2"/>
            <a:endParaRPr lang="en-US" sz="26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Break the problem into subproblem(s), each smaller instances</a:t>
            </a:r>
          </a:p>
          <a:p>
            <a:pPr lvl="1"/>
            <a:endParaRPr lang="en-US" sz="2600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Solve subproblem(s) recursively</a:t>
            </a:r>
          </a:p>
          <a:p>
            <a:pPr lvl="1"/>
            <a:endParaRPr lang="en-US" sz="2600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Use solutions to subproblems to solve original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BD0AC-AF6B-41D9-8112-2153A916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DF71E6-F9FB-D6A8-1E23-54C6D3C4AD9B}"/>
              </a:ext>
            </a:extLst>
          </p:cNvPr>
          <p:cNvGrpSpPr/>
          <p:nvPr/>
        </p:nvGrpSpPr>
        <p:grpSpPr>
          <a:xfrm>
            <a:off x="6837680" y="257670"/>
            <a:ext cx="2535365" cy="1245566"/>
            <a:chOff x="1828800" y="1295400"/>
            <a:chExt cx="9753600" cy="47917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AC2D07C-463A-A5C5-6448-C3934F49A2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5410200" y="1562741"/>
              <a:ext cx="6172200" cy="452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2BDA3FC-F142-9C70-E4D6-4E5EE4158D0A}"/>
                </a:ext>
              </a:extLst>
            </p:cNvPr>
            <p:cNvSpPr/>
            <p:nvPr/>
          </p:nvSpPr>
          <p:spPr>
            <a:xfrm>
              <a:off x="1828800" y="1295400"/>
              <a:ext cx="3852820" cy="4022719"/>
            </a:xfrm>
            <a:custGeom>
              <a:avLst/>
              <a:gdLst>
                <a:gd name="connsiteX0" fmla="*/ 3613123 w 3852820"/>
                <a:gd name="connsiteY0" fmla="*/ 763480 h 4022719"/>
                <a:gd name="connsiteX1" fmla="*/ 3178117 w 3852820"/>
                <a:gd name="connsiteY1" fmla="*/ 772357 h 4022719"/>
                <a:gd name="connsiteX2" fmla="*/ 2849643 w 3852820"/>
                <a:gd name="connsiteY2" fmla="*/ 887767 h 4022719"/>
                <a:gd name="connsiteX3" fmla="*/ 2680968 w 3852820"/>
                <a:gd name="connsiteY3" fmla="*/ 967666 h 4022719"/>
                <a:gd name="connsiteX4" fmla="*/ 2601069 w 3852820"/>
                <a:gd name="connsiteY4" fmla="*/ 1145220 h 4022719"/>
                <a:gd name="connsiteX5" fmla="*/ 2583313 w 3852820"/>
                <a:gd name="connsiteY5" fmla="*/ 1384917 h 4022719"/>
                <a:gd name="connsiteX6" fmla="*/ 2609946 w 3852820"/>
                <a:gd name="connsiteY6" fmla="*/ 2130641 h 4022719"/>
                <a:gd name="connsiteX7" fmla="*/ 2751989 w 3852820"/>
                <a:gd name="connsiteY7" fmla="*/ 2547891 h 4022719"/>
                <a:gd name="connsiteX8" fmla="*/ 2672090 w 3852820"/>
                <a:gd name="connsiteY8" fmla="*/ 2849732 h 4022719"/>
                <a:gd name="connsiteX9" fmla="*/ 2316983 w 3852820"/>
                <a:gd name="connsiteY9" fmla="*/ 3053919 h 4022719"/>
                <a:gd name="connsiteX10" fmla="*/ 1846467 w 3852820"/>
                <a:gd name="connsiteY10" fmla="*/ 2982897 h 4022719"/>
                <a:gd name="connsiteX11" fmla="*/ 1526871 w 3852820"/>
                <a:gd name="connsiteY11" fmla="*/ 2769833 h 4022719"/>
                <a:gd name="connsiteX12" fmla="*/ 923189 w 3852820"/>
                <a:gd name="connsiteY12" fmla="*/ 2512381 h 4022719"/>
                <a:gd name="connsiteX13" fmla="*/ 594715 w 3852820"/>
                <a:gd name="connsiteY13" fmla="*/ 2104008 h 4022719"/>
                <a:gd name="connsiteX14" fmla="*/ 585838 w 3852820"/>
                <a:gd name="connsiteY14" fmla="*/ 2015231 h 4022719"/>
                <a:gd name="connsiteX15" fmla="*/ 1216152 w 3852820"/>
                <a:gd name="connsiteY15" fmla="*/ 1509204 h 4022719"/>
                <a:gd name="connsiteX16" fmla="*/ 1677791 w 3852820"/>
                <a:gd name="connsiteY16" fmla="*/ 1447060 h 4022719"/>
                <a:gd name="connsiteX17" fmla="*/ 2849643 w 3852820"/>
                <a:gd name="connsiteY17" fmla="*/ 1784412 h 4022719"/>
                <a:gd name="connsiteX18" fmla="*/ 2956175 w 3852820"/>
                <a:gd name="connsiteY18" fmla="*/ 1882066 h 4022719"/>
                <a:gd name="connsiteX19" fmla="*/ 3009441 w 3852820"/>
                <a:gd name="connsiteY19" fmla="*/ 2032987 h 4022719"/>
                <a:gd name="connsiteX20" fmla="*/ 2956175 w 3852820"/>
                <a:gd name="connsiteY20" fmla="*/ 2379216 h 4022719"/>
                <a:gd name="connsiteX21" fmla="*/ 2654335 w 3852820"/>
                <a:gd name="connsiteY21" fmla="*/ 2645546 h 4022719"/>
                <a:gd name="connsiteX22" fmla="*/ 2103919 w 3852820"/>
                <a:gd name="connsiteY22" fmla="*/ 3258105 h 4022719"/>
                <a:gd name="connsiteX23" fmla="*/ 1864222 w 3852820"/>
                <a:gd name="connsiteY23" fmla="*/ 3382392 h 4022719"/>
                <a:gd name="connsiteX24" fmla="*/ 1296051 w 3852820"/>
                <a:gd name="connsiteY24" fmla="*/ 3311371 h 4022719"/>
                <a:gd name="connsiteX25" fmla="*/ 1145131 w 3852820"/>
                <a:gd name="connsiteY25" fmla="*/ 3222594 h 4022719"/>
                <a:gd name="connsiteX26" fmla="*/ 1065232 w 3852820"/>
                <a:gd name="connsiteY26" fmla="*/ 3080552 h 4022719"/>
                <a:gd name="connsiteX27" fmla="*/ 994210 w 3852820"/>
                <a:gd name="connsiteY27" fmla="*/ 1890944 h 4022719"/>
                <a:gd name="connsiteX28" fmla="*/ 1038599 w 3852820"/>
                <a:gd name="connsiteY28" fmla="*/ 958788 h 4022719"/>
                <a:gd name="connsiteX29" fmla="*/ 1003088 w 3852820"/>
                <a:gd name="connsiteY29" fmla="*/ 727969 h 4022719"/>
                <a:gd name="connsiteX30" fmla="*/ 976455 w 3852820"/>
                <a:gd name="connsiteY30" fmla="*/ 648070 h 4022719"/>
                <a:gd name="connsiteX31" fmla="*/ 878801 w 3852820"/>
                <a:gd name="connsiteY31" fmla="*/ 612559 h 4022719"/>
                <a:gd name="connsiteX32" fmla="*/ 674614 w 3852820"/>
                <a:gd name="connsiteY32" fmla="*/ 701336 h 4022719"/>
                <a:gd name="connsiteX33" fmla="*/ 328385 w 3852820"/>
                <a:gd name="connsiteY33" fmla="*/ 1189608 h 4022719"/>
                <a:gd name="connsiteX34" fmla="*/ 319507 w 3852820"/>
                <a:gd name="connsiteY34" fmla="*/ 1606858 h 4022719"/>
                <a:gd name="connsiteX35" fmla="*/ 470428 w 3852820"/>
                <a:gd name="connsiteY35" fmla="*/ 1988598 h 4022719"/>
                <a:gd name="connsiteX36" fmla="*/ 807779 w 3852820"/>
                <a:gd name="connsiteY36" fmla="*/ 2379216 h 4022719"/>
                <a:gd name="connsiteX37" fmla="*/ 1402583 w 3852820"/>
                <a:gd name="connsiteY37" fmla="*/ 2494625 h 4022719"/>
                <a:gd name="connsiteX38" fmla="*/ 1633403 w 3852820"/>
                <a:gd name="connsiteY38" fmla="*/ 2467992 h 4022719"/>
                <a:gd name="connsiteX39" fmla="*/ 2059531 w 3852820"/>
                <a:gd name="connsiteY39" fmla="*/ 1731146 h 4022719"/>
                <a:gd name="connsiteX40" fmla="*/ 2015142 w 3852820"/>
                <a:gd name="connsiteY40" fmla="*/ 1056443 h 4022719"/>
                <a:gd name="connsiteX41" fmla="*/ 1846467 w 3852820"/>
                <a:gd name="connsiteY41" fmla="*/ 594804 h 4022719"/>
                <a:gd name="connsiteX42" fmla="*/ 1517993 w 3852820"/>
                <a:gd name="connsiteY42" fmla="*/ 958788 h 4022719"/>
                <a:gd name="connsiteX43" fmla="*/ 1535748 w 3852820"/>
                <a:gd name="connsiteY43" fmla="*/ 1420427 h 4022719"/>
                <a:gd name="connsiteX44" fmla="*/ 1748812 w 3852820"/>
                <a:gd name="connsiteY44" fmla="*/ 2059620 h 4022719"/>
                <a:gd name="connsiteX45" fmla="*/ 2902909 w 3852820"/>
                <a:gd name="connsiteY45" fmla="*/ 3045041 h 4022719"/>
                <a:gd name="connsiteX46" fmla="*/ 3169239 w 3852820"/>
                <a:gd name="connsiteY46" fmla="*/ 3160451 h 4022719"/>
                <a:gd name="connsiteX47" fmla="*/ 3382304 w 3852820"/>
                <a:gd name="connsiteY47" fmla="*/ 3400148 h 4022719"/>
                <a:gd name="connsiteX48" fmla="*/ 3444447 w 3852820"/>
                <a:gd name="connsiteY48" fmla="*/ 3604334 h 4022719"/>
                <a:gd name="connsiteX49" fmla="*/ 2592191 w 3852820"/>
                <a:gd name="connsiteY49" fmla="*/ 3817398 h 4022719"/>
                <a:gd name="connsiteX50" fmla="*/ 1722179 w 3852820"/>
                <a:gd name="connsiteY50" fmla="*/ 3355759 h 4022719"/>
                <a:gd name="connsiteX51" fmla="*/ 1677791 w 3852820"/>
                <a:gd name="connsiteY51" fmla="*/ 3089429 h 4022719"/>
                <a:gd name="connsiteX52" fmla="*/ 1810956 w 3852820"/>
                <a:gd name="connsiteY52" fmla="*/ 2707689 h 4022719"/>
                <a:gd name="connsiteX53" fmla="*/ 2263717 w 3852820"/>
                <a:gd name="connsiteY53" fmla="*/ 2423604 h 4022719"/>
                <a:gd name="connsiteX54" fmla="*/ 2707601 w 3852820"/>
                <a:gd name="connsiteY54" fmla="*/ 2059620 h 4022719"/>
                <a:gd name="connsiteX55" fmla="*/ 2760867 w 3852820"/>
                <a:gd name="connsiteY55" fmla="*/ 1864311 h 4022719"/>
                <a:gd name="connsiteX56" fmla="*/ 2148307 w 3852820"/>
                <a:gd name="connsiteY56" fmla="*/ 1526959 h 4022719"/>
                <a:gd name="connsiteX57" fmla="*/ 1926366 w 3852820"/>
                <a:gd name="connsiteY57" fmla="*/ 1615736 h 4022719"/>
                <a:gd name="connsiteX58" fmla="*/ 2245962 w 3852820"/>
                <a:gd name="connsiteY58" fmla="*/ 2334827 h 4022719"/>
                <a:gd name="connsiteX59" fmla="*/ 3258016 w 3852820"/>
                <a:gd name="connsiteY59" fmla="*/ 2991775 h 4022719"/>
                <a:gd name="connsiteX60" fmla="*/ 3426692 w 3852820"/>
                <a:gd name="connsiteY60" fmla="*/ 3089429 h 4022719"/>
                <a:gd name="connsiteX61" fmla="*/ 3524346 w 3852820"/>
                <a:gd name="connsiteY61" fmla="*/ 3124940 h 4022719"/>
                <a:gd name="connsiteX62" fmla="*/ 3559857 w 3852820"/>
                <a:gd name="connsiteY62" fmla="*/ 3178206 h 4022719"/>
                <a:gd name="connsiteX63" fmla="*/ 2965053 w 3852820"/>
                <a:gd name="connsiteY63" fmla="*/ 3648722 h 4022719"/>
                <a:gd name="connsiteX64" fmla="*/ 2459026 w 3852820"/>
                <a:gd name="connsiteY64" fmla="*/ 3391270 h 4022719"/>
                <a:gd name="connsiteX65" fmla="*/ 2388005 w 3852820"/>
                <a:gd name="connsiteY65" fmla="*/ 3160451 h 4022719"/>
                <a:gd name="connsiteX66" fmla="*/ 2680968 w 3852820"/>
                <a:gd name="connsiteY66" fmla="*/ 2370338 h 4022719"/>
                <a:gd name="connsiteX67" fmla="*/ 2716478 w 3852820"/>
                <a:gd name="connsiteY67" fmla="*/ 2059620 h 4022719"/>
                <a:gd name="connsiteX68" fmla="*/ 1739935 w 3852820"/>
                <a:gd name="connsiteY68" fmla="*/ 1438183 h 4022719"/>
                <a:gd name="connsiteX69" fmla="*/ 1136253 w 3852820"/>
                <a:gd name="connsiteY69" fmla="*/ 2015231 h 4022719"/>
                <a:gd name="connsiteX70" fmla="*/ 2103919 w 3852820"/>
                <a:gd name="connsiteY70" fmla="*/ 3169328 h 4022719"/>
                <a:gd name="connsiteX71" fmla="*/ 2441271 w 3852820"/>
                <a:gd name="connsiteY71" fmla="*/ 3195961 h 4022719"/>
                <a:gd name="connsiteX72" fmla="*/ 2601069 w 3852820"/>
                <a:gd name="connsiteY72" fmla="*/ 2965142 h 4022719"/>
                <a:gd name="connsiteX73" fmla="*/ 1766568 w 3852820"/>
                <a:gd name="connsiteY73" fmla="*/ 1775534 h 4022719"/>
                <a:gd name="connsiteX74" fmla="*/ 1340439 w 3852820"/>
                <a:gd name="connsiteY74" fmla="*/ 1802167 h 4022719"/>
                <a:gd name="connsiteX75" fmla="*/ 1633403 w 3852820"/>
                <a:gd name="connsiteY75" fmla="*/ 3888420 h 4022719"/>
                <a:gd name="connsiteX76" fmla="*/ 2015142 w 3852820"/>
                <a:gd name="connsiteY76" fmla="*/ 3994952 h 4022719"/>
                <a:gd name="connsiteX77" fmla="*/ 2095041 w 3852820"/>
                <a:gd name="connsiteY77" fmla="*/ 3630967 h 4022719"/>
                <a:gd name="connsiteX78" fmla="*/ 1864222 w 3852820"/>
                <a:gd name="connsiteY78" fmla="*/ 3204839 h 4022719"/>
                <a:gd name="connsiteX79" fmla="*/ 1828711 w 3852820"/>
                <a:gd name="connsiteY79" fmla="*/ 3178206 h 4022719"/>
                <a:gd name="connsiteX80" fmla="*/ 1899733 w 3852820"/>
                <a:gd name="connsiteY80" fmla="*/ 3204839 h 4022719"/>
                <a:gd name="connsiteX81" fmla="*/ 2503414 w 3852820"/>
                <a:gd name="connsiteY81" fmla="*/ 3586579 h 4022719"/>
                <a:gd name="connsiteX82" fmla="*/ 2840766 w 3852820"/>
                <a:gd name="connsiteY82" fmla="*/ 3613212 h 4022719"/>
                <a:gd name="connsiteX83" fmla="*/ 2609946 w 3852820"/>
                <a:gd name="connsiteY83" fmla="*/ 2743200 h 4022719"/>
                <a:gd name="connsiteX84" fmla="*/ 2494537 w 3852820"/>
                <a:gd name="connsiteY84" fmla="*/ 2707689 h 4022719"/>
                <a:gd name="connsiteX85" fmla="*/ 2627702 w 3852820"/>
                <a:gd name="connsiteY85" fmla="*/ 3542190 h 4022719"/>
                <a:gd name="connsiteX86" fmla="*/ 3222506 w 3852820"/>
                <a:gd name="connsiteY86" fmla="*/ 3178206 h 4022719"/>
                <a:gd name="connsiteX87" fmla="*/ 3186995 w 3852820"/>
                <a:gd name="connsiteY87" fmla="*/ 2512381 h 4022719"/>
                <a:gd name="connsiteX88" fmla="*/ 1952999 w 3852820"/>
                <a:gd name="connsiteY88" fmla="*/ 1722268 h 4022719"/>
                <a:gd name="connsiteX89" fmla="*/ 1731057 w 3852820"/>
                <a:gd name="connsiteY89" fmla="*/ 1899821 h 4022719"/>
                <a:gd name="connsiteX90" fmla="*/ 2343616 w 3852820"/>
                <a:gd name="connsiteY90" fmla="*/ 2547891 h 4022719"/>
                <a:gd name="connsiteX91" fmla="*/ 2414638 w 3852820"/>
                <a:gd name="connsiteY91" fmla="*/ 1331651 h 4022719"/>
                <a:gd name="connsiteX92" fmla="*/ 1802078 w 3852820"/>
                <a:gd name="connsiteY92" fmla="*/ 1029810 h 4022719"/>
                <a:gd name="connsiteX93" fmla="*/ 914311 w 3852820"/>
                <a:gd name="connsiteY93" fmla="*/ 1633491 h 4022719"/>
                <a:gd name="connsiteX94" fmla="*/ 923189 w 3852820"/>
                <a:gd name="connsiteY94" fmla="*/ 1819922 h 4022719"/>
                <a:gd name="connsiteX95" fmla="*/ 1589014 w 3852820"/>
                <a:gd name="connsiteY95" fmla="*/ 1944210 h 4022719"/>
                <a:gd name="connsiteX96" fmla="*/ 2041775 w 3852820"/>
                <a:gd name="connsiteY96" fmla="*/ 1695635 h 4022719"/>
                <a:gd name="connsiteX97" fmla="*/ 1287173 w 3852820"/>
                <a:gd name="connsiteY97" fmla="*/ 319596 h 4022719"/>
                <a:gd name="connsiteX98" fmla="*/ 940944 w 3852820"/>
                <a:gd name="connsiteY98" fmla="*/ 230820 h 4022719"/>
                <a:gd name="connsiteX99" fmla="*/ 603593 w 3852820"/>
                <a:gd name="connsiteY99" fmla="*/ 772357 h 4022719"/>
                <a:gd name="connsiteX100" fmla="*/ 727880 w 3852820"/>
                <a:gd name="connsiteY100" fmla="*/ 2148396 h 4022719"/>
                <a:gd name="connsiteX101" fmla="*/ 967577 w 3852820"/>
                <a:gd name="connsiteY101" fmla="*/ 2405849 h 4022719"/>
                <a:gd name="connsiteX102" fmla="*/ 1509115 w 3852820"/>
                <a:gd name="connsiteY102" fmla="*/ 2299317 h 4022719"/>
                <a:gd name="connsiteX103" fmla="*/ 1855344 w 3852820"/>
                <a:gd name="connsiteY103" fmla="*/ 656948 h 4022719"/>
                <a:gd name="connsiteX104" fmla="*/ 1331562 w 3852820"/>
                <a:gd name="connsiteY104" fmla="*/ 514905 h 4022719"/>
                <a:gd name="connsiteX105" fmla="*/ 940944 w 3852820"/>
                <a:gd name="connsiteY105" fmla="*/ 2725445 h 4022719"/>
                <a:gd name="connsiteX106" fmla="*/ 1739935 w 3852820"/>
                <a:gd name="connsiteY106" fmla="*/ 3338004 h 4022719"/>
                <a:gd name="connsiteX107" fmla="*/ 2396882 w 3852820"/>
                <a:gd name="connsiteY107" fmla="*/ 2991775 h 4022719"/>
                <a:gd name="connsiteX108" fmla="*/ 1793201 w 3852820"/>
                <a:gd name="connsiteY108" fmla="*/ 1864311 h 4022719"/>
                <a:gd name="connsiteX109" fmla="*/ 1313806 w 3852820"/>
                <a:gd name="connsiteY109" fmla="*/ 2192785 h 4022719"/>
                <a:gd name="connsiteX110" fmla="*/ 1384828 w 3852820"/>
                <a:gd name="connsiteY110" fmla="*/ 3941686 h 4022719"/>
                <a:gd name="connsiteX111" fmla="*/ 2503414 w 3852820"/>
                <a:gd name="connsiteY111" fmla="*/ 4012707 h 4022719"/>
                <a:gd name="connsiteX112" fmla="*/ 3089340 w 3852820"/>
                <a:gd name="connsiteY112" fmla="*/ 3639845 h 4022719"/>
                <a:gd name="connsiteX113" fmla="*/ 3027197 w 3852820"/>
                <a:gd name="connsiteY113" fmla="*/ 2068497 h 4022719"/>
                <a:gd name="connsiteX114" fmla="*/ 2689845 w 3852820"/>
                <a:gd name="connsiteY114" fmla="*/ 1686757 h 4022719"/>
                <a:gd name="connsiteX115" fmla="*/ 2201573 w 3852820"/>
                <a:gd name="connsiteY115" fmla="*/ 2636668 h 4022719"/>
                <a:gd name="connsiteX116" fmla="*/ 2840766 w 3852820"/>
                <a:gd name="connsiteY116" fmla="*/ 2752078 h 4022719"/>
                <a:gd name="connsiteX117" fmla="*/ 3684144 w 3852820"/>
                <a:gd name="connsiteY117" fmla="*/ 807868 h 4022719"/>
                <a:gd name="connsiteX118" fmla="*/ 3364548 w 3852820"/>
                <a:gd name="connsiteY118" fmla="*/ 417251 h 4022719"/>
                <a:gd name="connsiteX119" fmla="*/ 3062707 w 3852820"/>
                <a:gd name="connsiteY119" fmla="*/ 435006 h 4022719"/>
                <a:gd name="connsiteX120" fmla="*/ 2245962 w 3852820"/>
                <a:gd name="connsiteY120" fmla="*/ 1296140 h 4022719"/>
                <a:gd name="connsiteX121" fmla="*/ 2778622 w 3852820"/>
                <a:gd name="connsiteY121" fmla="*/ 612559 h 4022719"/>
                <a:gd name="connsiteX122" fmla="*/ 2121674 w 3852820"/>
                <a:gd name="connsiteY122" fmla="*/ 0 h 4022719"/>
                <a:gd name="connsiteX123" fmla="*/ 1509115 w 3852820"/>
                <a:gd name="connsiteY123" fmla="*/ 363985 h 4022719"/>
                <a:gd name="connsiteX124" fmla="*/ 1855344 w 3852820"/>
                <a:gd name="connsiteY124" fmla="*/ 1811045 h 4022719"/>
                <a:gd name="connsiteX125" fmla="*/ 2432393 w 3852820"/>
                <a:gd name="connsiteY125" fmla="*/ 1953088 h 4022719"/>
                <a:gd name="connsiteX126" fmla="*/ 2991686 w 3852820"/>
                <a:gd name="connsiteY126" fmla="*/ 1491449 h 4022719"/>
                <a:gd name="connsiteX127" fmla="*/ 2192696 w 3852820"/>
                <a:gd name="connsiteY127" fmla="*/ 603682 h 4022719"/>
                <a:gd name="connsiteX128" fmla="*/ 1420339 w 3852820"/>
                <a:gd name="connsiteY128" fmla="*/ 1988598 h 4022719"/>
                <a:gd name="connsiteX129" fmla="*/ 2121674 w 3852820"/>
                <a:gd name="connsiteY129" fmla="*/ 2290439 h 4022719"/>
                <a:gd name="connsiteX130" fmla="*/ 2956175 w 3852820"/>
                <a:gd name="connsiteY130" fmla="*/ 1287262 h 4022719"/>
                <a:gd name="connsiteX131" fmla="*/ 2068408 w 3852820"/>
                <a:gd name="connsiteY131" fmla="*/ 807868 h 4022719"/>
                <a:gd name="connsiteX132" fmla="*/ 1668913 w 3852820"/>
                <a:gd name="connsiteY132" fmla="*/ 2334827 h 4022719"/>
                <a:gd name="connsiteX133" fmla="*/ 2192696 w 3852820"/>
                <a:gd name="connsiteY133" fmla="*/ 2601157 h 4022719"/>
                <a:gd name="connsiteX134" fmla="*/ 3036074 w 3852820"/>
                <a:gd name="connsiteY134" fmla="*/ 1242874 h 4022719"/>
                <a:gd name="connsiteX135" fmla="*/ 2538925 w 3852820"/>
                <a:gd name="connsiteY135" fmla="*/ 976544 h 4022719"/>
                <a:gd name="connsiteX136" fmla="*/ 2219329 w 3852820"/>
                <a:gd name="connsiteY136" fmla="*/ 1677880 h 4022719"/>
                <a:gd name="connsiteX137" fmla="*/ 2290350 w 3852820"/>
                <a:gd name="connsiteY137" fmla="*/ 3355759 h 4022719"/>
                <a:gd name="connsiteX138" fmla="*/ 3417814 w 3852820"/>
                <a:gd name="connsiteY138" fmla="*/ 2707689 h 4022719"/>
                <a:gd name="connsiteX139" fmla="*/ 3408937 w 3852820"/>
                <a:gd name="connsiteY139" fmla="*/ 2370338 h 4022719"/>
                <a:gd name="connsiteX140" fmla="*/ 2707601 w 3852820"/>
                <a:gd name="connsiteY140" fmla="*/ 2015231 h 4022719"/>
                <a:gd name="connsiteX141" fmla="*/ 2272595 w 3852820"/>
                <a:gd name="connsiteY141" fmla="*/ 2175029 h 4022719"/>
                <a:gd name="connsiteX142" fmla="*/ 2574436 w 3852820"/>
                <a:gd name="connsiteY142" fmla="*/ 3249227 h 4022719"/>
                <a:gd name="connsiteX143" fmla="*/ 3062707 w 3852820"/>
                <a:gd name="connsiteY143" fmla="*/ 3151573 h 4022719"/>
                <a:gd name="connsiteX144" fmla="*/ 2902909 w 3852820"/>
                <a:gd name="connsiteY144" fmla="*/ 941033 h 4022719"/>
                <a:gd name="connsiteX145" fmla="*/ 2121674 w 3852820"/>
                <a:gd name="connsiteY145" fmla="*/ 301841 h 4022719"/>
                <a:gd name="connsiteX146" fmla="*/ 1455849 w 3852820"/>
                <a:gd name="connsiteY146" fmla="*/ 1535837 h 4022719"/>
                <a:gd name="connsiteX147" fmla="*/ 1509115 w 3852820"/>
                <a:gd name="connsiteY147" fmla="*/ 1908699 h 4022719"/>
                <a:gd name="connsiteX148" fmla="*/ 1775445 w 3852820"/>
                <a:gd name="connsiteY148" fmla="*/ 1997476 h 4022719"/>
                <a:gd name="connsiteX149" fmla="*/ 2112797 w 3852820"/>
                <a:gd name="connsiteY149" fmla="*/ 852256 h 4022719"/>
                <a:gd name="connsiteX150" fmla="*/ 1926366 w 3852820"/>
                <a:gd name="connsiteY150" fmla="*/ 381740 h 4022719"/>
                <a:gd name="connsiteX151" fmla="*/ 1402583 w 3852820"/>
                <a:gd name="connsiteY151" fmla="*/ 541538 h 4022719"/>
                <a:gd name="connsiteX152" fmla="*/ 1145131 w 3852820"/>
                <a:gd name="connsiteY152" fmla="*/ 2565647 h 4022719"/>
                <a:gd name="connsiteX153" fmla="*/ 1775445 w 3852820"/>
                <a:gd name="connsiteY153" fmla="*/ 2787588 h 4022719"/>
                <a:gd name="connsiteX154" fmla="*/ 2157185 w 3852820"/>
                <a:gd name="connsiteY154" fmla="*/ 2432482 h 4022719"/>
                <a:gd name="connsiteX155" fmla="*/ 1464727 w 3852820"/>
                <a:gd name="connsiteY155" fmla="*/ 1873188 h 4022719"/>
                <a:gd name="connsiteX156" fmla="*/ 1269418 w 3852820"/>
                <a:gd name="connsiteY156" fmla="*/ 3462291 h 4022719"/>
                <a:gd name="connsiteX157" fmla="*/ 1908610 w 3852820"/>
                <a:gd name="connsiteY157" fmla="*/ 3728621 h 4022719"/>
                <a:gd name="connsiteX158" fmla="*/ 3089340 w 3852820"/>
                <a:gd name="connsiteY158" fmla="*/ 2601157 h 4022719"/>
                <a:gd name="connsiteX159" fmla="*/ 2716478 w 3852820"/>
                <a:gd name="connsiteY159" fmla="*/ 2024109 h 4022719"/>
                <a:gd name="connsiteX160" fmla="*/ 2574436 w 3852820"/>
                <a:gd name="connsiteY160" fmla="*/ 3355759 h 4022719"/>
                <a:gd name="connsiteX161" fmla="*/ 3000564 w 3852820"/>
                <a:gd name="connsiteY161" fmla="*/ 3204839 h 4022719"/>
                <a:gd name="connsiteX162" fmla="*/ 3293527 w 3852820"/>
                <a:gd name="connsiteY162" fmla="*/ 994299 h 4022719"/>
                <a:gd name="connsiteX163" fmla="*/ 2858521 w 3852820"/>
                <a:gd name="connsiteY163" fmla="*/ 692458 h 4022719"/>
                <a:gd name="connsiteX164" fmla="*/ 2228206 w 3852820"/>
                <a:gd name="connsiteY164" fmla="*/ 2139519 h 4022719"/>
                <a:gd name="connsiteX165" fmla="*/ 2316983 w 3852820"/>
                <a:gd name="connsiteY165" fmla="*/ 2183907 h 4022719"/>
                <a:gd name="connsiteX166" fmla="*/ 2743111 w 3852820"/>
                <a:gd name="connsiteY166" fmla="*/ 1438183 h 4022719"/>
                <a:gd name="connsiteX167" fmla="*/ 1455849 w 3852820"/>
                <a:gd name="connsiteY167" fmla="*/ 648070 h 4022719"/>
                <a:gd name="connsiteX168" fmla="*/ 763391 w 3852820"/>
                <a:gd name="connsiteY168" fmla="*/ 2583402 h 4022719"/>
                <a:gd name="connsiteX169" fmla="*/ 1065232 w 3852820"/>
                <a:gd name="connsiteY169" fmla="*/ 2974020 h 4022719"/>
                <a:gd name="connsiteX170" fmla="*/ 1597892 w 3852820"/>
                <a:gd name="connsiteY170" fmla="*/ 2849732 h 4022719"/>
                <a:gd name="connsiteX171" fmla="*/ 1402583 w 3852820"/>
                <a:gd name="connsiteY171" fmla="*/ 2006354 h 4022719"/>
                <a:gd name="connsiteX172" fmla="*/ 1074109 w 3852820"/>
                <a:gd name="connsiteY172" fmla="*/ 1970843 h 4022719"/>
                <a:gd name="connsiteX173" fmla="*/ 1020843 w 3852820"/>
                <a:gd name="connsiteY173" fmla="*/ 3551068 h 4022719"/>
                <a:gd name="connsiteX174" fmla="*/ 1855344 w 3852820"/>
                <a:gd name="connsiteY174" fmla="*/ 3542190 h 4022719"/>
                <a:gd name="connsiteX175" fmla="*/ 2601069 w 3852820"/>
                <a:gd name="connsiteY175" fmla="*/ 2325950 h 4022719"/>
                <a:gd name="connsiteX176" fmla="*/ 1722179 w 3852820"/>
                <a:gd name="connsiteY176" fmla="*/ 1766656 h 4022719"/>
                <a:gd name="connsiteX177" fmla="*/ 1198397 w 3852820"/>
                <a:gd name="connsiteY177" fmla="*/ 1793289 h 4022719"/>
                <a:gd name="connsiteX178" fmla="*/ 710125 w 3852820"/>
                <a:gd name="connsiteY178" fmla="*/ 3435658 h 4022719"/>
                <a:gd name="connsiteX179" fmla="*/ 1704424 w 3852820"/>
                <a:gd name="connsiteY179" fmla="*/ 3684233 h 4022719"/>
                <a:gd name="connsiteX180" fmla="*/ 2902909 w 3852820"/>
                <a:gd name="connsiteY180" fmla="*/ 3053919 h 4022719"/>
                <a:gd name="connsiteX181" fmla="*/ 3435570 w 3852820"/>
                <a:gd name="connsiteY181" fmla="*/ 2201662 h 4022719"/>
                <a:gd name="connsiteX182" fmla="*/ 3071585 w 3852820"/>
                <a:gd name="connsiteY182" fmla="*/ 1296140 h 4022719"/>
                <a:gd name="connsiteX183" fmla="*/ 1589014 w 3852820"/>
                <a:gd name="connsiteY183" fmla="*/ 257453 h 4022719"/>
                <a:gd name="connsiteX184" fmla="*/ 861045 w 3852820"/>
                <a:gd name="connsiteY184" fmla="*/ 2077375 h 4022719"/>
                <a:gd name="connsiteX185" fmla="*/ 949822 w 3852820"/>
                <a:gd name="connsiteY185" fmla="*/ 2618913 h 4022719"/>
                <a:gd name="connsiteX186" fmla="*/ 1411461 w 3852820"/>
                <a:gd name="connsiteY186" fmla="*/ 2876365 h 4022719"/>
                <a:gd name="connsiteX187" fmla="*/ 2379127 w 3852820"/>
                <a:gd name="connsiteY187" fmla="*/ 2592280 h 4022719"/>
                <a:gd name="connsiteX188" fmla="*/ 2459026 w 3852820"/>
                <a:gd name="connsiteY188" fmla="*/ 958788 h 4022719"/>
                <a:gd name="connsiteX189" fmla="*/ 1260540 w 3852820"/>
                <a:gd name="connsiteY189" fmla="*/ 443884 h 4022719"/>
                <a:gd name="connsiteX190" fmla="*/ 568082 w 3852820"/>
                <a:gd name="connsiteY190" fmla="*/ 861134 h 4022719"/>
                <a:gd name="connsiteX191" fmla="*/ 816657 w 3852820"/>
                <a:gd name="connsiteY191" fmla="*/ 2743200 h 4022719"/>
                <a:gd name="connsiteX192" fmla="*/ 1606770 w 3852820"/>
                <a:gd name="connsiteY192" fmla="*/ 2725445 h 4022719"/>
                <a:gd name="connsiteX193" fmla="*/ 1597892 w 3852820"/>
                <a:gd name="connsiteY193" fmla="*/ 1322773 h 4022719"/>
                <a:gd name="connsiteX194" fmla="*/ 683492 w 3852820"/>
                <a:gd name="connsiteY194" fmla="*/ 1012055 h 4022719"/>
                <a:gd name="connsiteX195" fmla="*/ 35422 w 3852820"/>
                <a:gd name="connsiteY195" fmla="*/ 2601157 h 4022719"/>
                <a:gd name="connsiteX196" fmla="*/ 514816 w 3852820"/>
                <a:gd name="connsiteY196" fmla="*/ 3151573 h 4022719"/>
                <a:gd name="connsiteX197" fmla="*/ 1544626 w 3852820"/>
                <a:gd name="connsiteY197" fmla="*/ 3107185 h 4022719"/>
                <a:gd name="connsiteX198" fmla="*/ 2086164 w 3852820"/>
                <a:gd name="connsiteY198" fmla="*/ 2902998 h 4022719"/>
                <a:gd name="connsiteX199" fmla="*/ 1970754 w 3852820"/>
                <a:gd name="connsiteY199" fmla="*/ 3551068 h 4022719"/>
                <a:gd name="connsiteX200" fmla="*/ 2538925 w 3852820"/>
                <a:gd name="connsiteY200" fmla="*/ 3923930 h 4022719"/>
                <a:gd name="connsiteX201" fmla="*/ 3852820 w 3852820"/>
                <a:gd name="connsiteY201" fmla="*/ 2858610 h 4022719"/>
                <a:gd name="connsiteX202" fmla="*/ 3746288 w 3852820"/>
                <a:gd name="connsiteY202" fmla="*/ 2192785 h 4022719"/>
                <a:gd name="connsiteX203" fmla="*/ 3479958 w 3852820"/>
                <a:gd name="connsiteY203" fmla="*/ 1970843 h 4022719"/>
                <a:gd name="connsiteX204" fmla="*/ 3178117 w 3852820"/>
                <a:gd name="connsiteY204" fmla="*/ 2396971 h 4022719"/>
                <a:gd name="connsiteX205" fmla="*/ 3124851 w 3852820"/>
                <a:gd name="connsiteY205" fmla="*/ 2769833 h 4022719"/>
                <a:gd name="connsiteX206" fmla="*/ 3169239 w 3852820"/>
                <a:gd name="connsiteY206" fmla="*/ 1305018 h 4022719"/>
                <a:gd name="connsiteX207" fmla="*/ 2547803 w 3852820"/>
                <a:gd name="connsiteY207" fmla="*/ 1189608 h 4022719"/>
                <a:gd name="connsiteX208" fmla="*/ 1935243 w 3852820"/>
                <a:gd name="connsiteY208" fmla="*/ 1722268 h 4022719"/>
                <a:gd name="connsiteX209" fmla="*/ 1837589 w 3852820"/>
                <a:gd name="connsiteY209" fmla="*/ 301841 h 4022719"/>
                <a:gd name="connsiteX210" fmla="*/ 1571259 w 3852820"/>
                <a:gd name="connsiteY210" fmla="*/ 124288 h 4022719"/>
                <a:gd name="connsiteX211" fmla="*/ 1091865 w 3852820"/>
                <a:gd name="connsiteY211" fmla="*/ 497150 h 4022719"/>
                <a:gd name="connsiteX212" fmla="*/ 949822 w 3852820"/>
                <a:gd name="connsiteY212" fmla="*/ 1367161 h 4022719"/>
                <a:gd name="connsiteX213" fmla="*/ 1296051 w 3852820"/>
                <a:gd name="connsiteY213" fmla="*/ 1500326 h 4022719"/>
                <a:gd name="connsiteX214" fmla="*/ 1890855 w 3852820"/>
                <a:gd name="connsiteY214" fmla="*/ 1100831 h 4022719"/>
                <a:gd name="connsiteX215" fmla="*/ 2077286 w 3852820"/>
                <a:gd name="connsiteY215" fmla="*/ 710214 h 4022719"/>
                <a:gd name="connsiteX216" fmla="*/ 861045 w 3852820"/>
                <a:gd name="connsiteY216" fmla="*/ 337352 h 4022719"/>
                <a:gd name="connsiteX217" fmla="*/ 1047476 w 3852820"/>
                <a:gd name="connsiteY217" fmla="*/ 2104008 h 4022719"/>
                <a:gd name="connsiteX218" fmla="*/ 1757690 w 3852820"/>
                <a:gd name="connsiteY218" fmla="*/ 2139519 h 4022719"/>
                <a:gd name="connsiteX219" fmla="*/ 2237084 w 3852820"/>
                <a:gd name="connsiteY219" fmla="*/ 976544 h 4022719"/>
                <a:gd name="connsiteX220" fmla="*/ 1695546 w 3852820"/>
                <a:gd name="connsiteY220" fmla="*/ 781235 h 4022719"/>
                <a:gd name="connsiteX221" fmla="*/ 1517993 w 3852820"/>
                <a:gd name="connsiteY221" fmla="*/ 1695635 h 4022719"/>
                <a:gd name="connsiteX222" fmla="*/ 1500238 w 3852820"/>
                <a:gd name="connsiteY222" fmla="*/ 2148396 h 4022719"/>
                <a:gd name="connsiteX223" fmla="*/ 1544626 w 3852820"/>
                <a:gd name="connsiteY223" fmla="*/ 2210540 h 4022719"/>
                <a:gd name="connsiteX224" fmla="*/ 1633403 w 3852820"/>
                <a:gd name="connsiteY224" fmla="*/ 2237173 h 402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3852820" h="4022719">
                  <a:moveTo>
                    <a:pt x="3613123" y="763480"/>
                  </a:moveTo>
                  <a:lnTo>
                    <a:pt x="3178117" y="772357"/>
                  </a:lnTo>
                  <a:cubicBezTo>
                    <a:pt x="3013286" y="786485"/>
                    <a:pt x="2988249" y="823414"/>
                    <a:pt x="2849643" y="887767"/>
                  </a:cubicBezTo>
                  <a:cubicBezTo>
                    <a:pt x="2663961" y="973976"/>
                    <a:pt x="2811941" y="892823"/>
                    <a:pt x="2680968" y="967666"/>
                  </a:cubicBezTo>
                  <a:cubicBezTo>
                    <a:pt x="2654335" y="1026851"/>
                    <a:pt x="2615859" y="1082027"/>
                    <a:pt x="2601069" y="1145220"/>
                  </a:cubicBezTo>
                  <a:cubicBezTo>
                    <a:pt x="2582811" y="1223230"/>
                    <a:pt x="2582591" y="1304802"/>
                    <a:pt x="2583313" y="1384917"/>
                  </a:cubicBezTo>
                  <a:cubicBezTo>
                    <a:pt x="2585554" y="1633640"/>
                    <a:pt x="2574244" y="1884483"/>
                    <a:pt x="2609946" y="2130641"/>
                  </a:cubicBezTo>
                  <a:cubicBezTo>
                    <a:pt x="2631035" y="2276041"/>
                    <a:pt x="2751989" y="2547891"/>
                    <a:pt x="2751989" y="2547891"/>
                  </a:cubicBezTo>
                  <a:cubicBezTo>
                    <a:pt x="2725356" y="2648505"/>
                    <a:pt x="2723116" y="2759019"/>
                    <a:pt x="2672090" y="2849732"/>
                  </a:cubicBezTo>
                  <a:cubicBezTo>
                    <a:pt x="2614088" y="2952847"/>
                    <a:pt x="2410764" y="3015554"/>
                    <a:pt x="2316983" y="3053919"/>
                  </a:cubicBezTo>
                  <a:cubicBezTo>
                    <a:pt x="2131551" y="3048124"/>
                    <a:pt x="2009299" y="3071455"/>
                    <a:pt x="1846467" y="2982897"/>
                  </a:cubicBezTo>
                  <a:cubicBezTo>
                    <a:pt x="1733990" y="2921725"/>
                    <a:pt x="1640947" y="2827968"/>
                    <a:pt x="1526871" y="2769833"/>
                  </a:cubicBezTo>
                  <a:cubicBezTo>
                    <a:pt x="1331959" y="2670503"/>
                    <a:pt x="923189" y="2512381"/>
                    <a:pt x="923189" y="2512381"/>
                  </a:cubicBezTo>
                  <a:cubicBezTo>
                    <a:pt x="718357" y="2323305"/>
                    <a:pt x="683953" y="2341976"/>
                    <a:pt x="594715" y="2104008"/>
                  </a:cubicBezTo>
                  <a:cubicBezTo>
                    <a:pt x="584273" y="2076162"/>
                    <a:pt x="588797" y="2044823"/>
                    <a:pt x="585838" y="2015231"/>
                  </a:cubicBezTo>
                  <a:cubicBezTo>
                    <a:pt x="779496" y="1814895"/>
                    <a:pt x="938649" y="1609577"/>
                    <a:pt x="1216152" y="1509204"/>
                  </a:cubicBezTo>
                  <a:cubicBezTo>
                    <a:pt x="1362162" y="1456392"/>
                    <a:pt x="1523911" y="1467775"/>
                    <a:pt x="1677791" y="1447060"/>
                  </a:cubicBezTo>
                  <a:cubicBezTo>
                    <a:pt x="2623806" y="1535749"/>
                    <a:pt x="2328193" y="1349870"/>
                    <a:pt x="2849643" y="1784412"/>
                  </a:cubicBezTo>
                  <a:cubicBezTo>
                    <a:pt x="2886650" y="1815251"/>
                    <a:pt x="2920664" y="1849515"/>
                    <a:pt x="2956175" y="1882066"/>
                  </a:cubicBezTo>
                  <a:cubicBezTo>
                    <a:pt x="2973930" y="1932373"/>
                    <a:pt x="2998451" y="1980783"/>
                    <a:pt x="3009441" y="2032987"/>
                  </a:cubicBezTo>
                  <a:cubicBezTo>
                    <a:pt x="3036049" y="2159376"/>
                    <a:pt x="3049445" y="2272622"/>
                    <a:pt x="2956175" y="2379216"/>
                  </a:cubicBezTo>
                  <a:cubicBezTo>
                    <a:pt x="2867817" y="2480197"/>
                    <a:pt x="2742167" y="2544107"/>
                    <a:pt x="2654335" y="2645546"/>
                  </a:cubicBezTo>
                  <a:cubicBezTo>
                    <a:pt x="2223274" y="3143392"/>
                    <a:pt x="2506059" y="3018368"/>
                    <a:pt x="2103919" y="3258105"/>
                  </a:cubicBezTo>
                  <a:cubicBezTo>
                    <a:pt x="2026613" y="3304191"/>
                    <a:pt x="1944121" y="3340963"/>
                    <a:pt x="1864222" y="3382392"/>
                  </a:cubicBezTo>
                  <a:cubicBezTo>
                    <a:pt x="1721830" y="3372221"/>
                    <a:pt x="1453698" y="3372005"/>
                    <a:pt x="1296051" y="3311371"/>
                  </a:cubicBezTo>
                  <a:cubicBezTo>
                    <a:pt x="1241576" y="3290419"/>
                    <a:pt x="1195438" y="3252186"/>
                    <a:pt x="1145131" y="3222594"/>
                  </a:cubicBezTo>
                  <a:cubicBezTo>
                    <a:pt x="1118498" y="3175247"/>
                    <a:pt x="1077447" y="3133485"/>
                    <a:pt x="1065232" y="3080552"/>
                  </a:cubicBezTo>
                  <a:cubicBezTo>
                    <a:pt x="989807" y="2753712"/>
                    <a:pt x="1000898" y="2175168"/>
                    <a:pt x="994210" y="1890944"/>
                  </a:cubicBezTo>
                  <a:cubicBezTo>
                    <a:pt x="1013380" y="1628949"/>
                    <a:pt x="1068983" y="1256551"/>
                    <a:pt x="1038599" y="958788"/>
                  </a:cubicBezTo>
                  <a:cubicBezTo>
                    <a:pt x="1030697" y="881345"/>
                    <a:pt x="1018355" y="804302"/>
                    <a:pt x="1003088" y="727969"/>
                  </a:cubicBezTo>
                  <a:cubicBezTo>
                    <a:pt x="997582" y="700441"/>
                    <a:pt x="997027" y="667173"/>
                    <a:pt x="976455" y="648070"/>
                  </a:cubicBezTo>
                  <a:cubicBezTo>
                    <a:pt x="951073" y="624501"/>
                    <a:pt x="911352" y="624396"/>
                    <a:pt x="878801" y="612559"/>
                  </a:cubicBezTo>
                  <a:cubicBezTo>
                    <a:pt x="810739" y="642151"/>
                    <a:pt x="732445" y="654820"/>
                    <a:pt x="674614" y="701336"/>
                  </a:cubicBezTo>
                  <a:cubicBezTo>
                    <a:pt x="512526" y="831711"/>
                    <a:pt x="427957" y="1015356"/>
                    <a:pt x="328385" y="1189608"/>
                  </a:cubicBezTo>
                  <a:cubicBezTo>
                    <a:pt x="325426" y="1328691"/>
                    <a:pt x="295157" y="1469891"/>
                    <a:pt x="319507" y="1606858"/>
                  </a:cubicBezTo>
                  <a:cubicBezTo>
                    <a:pt x="343457" y="1741576"/>
                    <a:pt x="415198" y="1863410"/>
                    <a:pt x="470428" y="1988598"/>
                  </a:cubicBezTo>
                  <a:cubicBezTo>
                    <a:pt x="544787" y="2157145"/>
                    <a:pt x="612968" y="2311456"/>
                    <a:pt x="807779" y="2379216"/>
                  </a:cubicBezTo>
                  <a:cubicBezTo>
                    <a:pt x="998535" y="2445566"/>
                    <a:pt x="1204315" y="2456155"/>
                    <a:pt x="1402583" y="2494625"/>
                  </a:cubicBezTo>
                  <a:cubicBezTo>
                    <a:pt x="1479523" y="2485747"/>
                    <a:pt x="1572721" y="2516119"/>
                    <a:pt x="1633403" y="2467992"/>
                  </a:cubicBezTo>
                  <a:cubicBezTo>
                    <a:pt x="1877399" y="2274478"/>
                    <a:pt x="1951976" y="2000034"/>
                    <a:pt x="2059531" y="1731146"/>
                  </a:cubicBezTo>
                  <a:cubicBezTo>
                    <a:pt x="2074728" y="1427184"/>
                    <a:pt x="2080353" y="1499874"/>
                    <a:pt x="2015142" y="1056443"/>
                  </a:cubicBezTo>
                  <a:cubicBezTo>
                    <a:pt x="1952186" y="628344"/>
                    <a:pt x="2048317" y="715915"/>
                    <a:pt x="1846467" y="594804"/>
                  </a:cubicBezTo>
                  <a:cubicBezTo>
                    <a:pt x="1742166" y="678245"/>
                    <a:pt x="1540433" y="794976"/>
                    <a:pt x="1517993" y="958788"/>
                  </a:cubicBezTo>
                  <a:cubicBezTo>
                    <a:pt x="1497093" y="1111357"/>
                    <a:pt x="1522806" y="1266978"/>
                    <a:pt x="1535748" y="1420427"/>
                  </a:cubicBezTo>
                  <a:cubicBezTo>
                    <a:pt x="1553813" y="1634620"/>
                    <a:pt x="1609594" y="1889117"/>
                    <a:pt x="1748812" y="2059620"/>
                  </a:cubicBezTo>
                  <a:cubicBezTo>
                    <a:pt x="2040773" y="2417190"/>
                    <a:pt x="2503242" y="2796359"/>
                    <a:pt x="2902909" y="3045041"/>
                  </a:cubicBezTo>
                  <a:cubicBezTo>
                    <a:pt x="2985058" y="3096156"/>
                    <a:pt x="3080462" y="3121981"/>
                    <a:pt x="3169239" y="3160451"/>
                  </a:cubicBezTo>
                  <a:cubicBezTo>
                    <a:pt x="3240261" y="3240350"/>
                    <a:pt x="3325973" y="3309292"/>
                    <a:pt x="3382304" y="3400148"/>
                  </a:cubicBezTo>
                  <a:cubicBezTo>
                    <a:pt x="3419793" y="3460614"/>
                    <a:pt x="3469590" y="3537780"/>
                    <a:pt x="3444447" y="3604334"/>
                  </a:cubicBezTo>
                  <a:cubicBezTo>
                    <a:pt x="3318819" y="3936878"/>
                    <a:pt x="2786654" y="3811996"/>
                    <a:pt x="2592191" y="3817398"/>
                  </a:cubicBezTo>
                  <a:cubicBezTo>
                    <a:pt x="2126217" y="3724204"/>
                    <a:pt x="2017802" y="3793035"/>
                    <a:pt x="1722179" y="3355759"/>
                  </a:cubicBezTo>
                  <a:cubicBezTo>
                    <a:pt x="1671772" y="3281198"/>
                    <a:pt x="1692587" y="3178206"/>
                    <a:pt x="1677791" y="3089429"/>
                  </a:cubicBezTo>
                  <a:cubicBezTo>
                    <a:pt x="1722179" y="2962182"/>
                    <a:pt x="1721925" y="2808860"/>
                    <a:pt x="1810956" y="2707689"/>
                  </a:cubicBezTo>
                  <a:cubicBezTo>
                    <a:pt x="1928659" y="2573935"/>
                    <a:pt x="2114658" y="2521202"/>
                    <a:pt x="2263717" y="2423604"/>
                  </a:cubicBezTo>
                  <a:cubicBezTo>
                    <a:pt x="2579907" y="2216575"/>
                    <a:pt x="2497650" y="2281920"/>
                    <a:pt x="2707601" y="2059620"/>
                  </a:cubicBezTo>
                  <a:cubicBezTo>
                    <a:pt x="2725356" y="1994517"/>
                    <a:pt x="2780131" y="1928984"/>
                    <a:pt x="2760867" y="1864311"/>
                  </a:cubicBezTo>
                  <a:cubicBezTo>
                    <a:pt x="2674472" y="1574273"/>
                    <a:pt x="2382146" y="1588998"/>
                    <a:pt x="2148307" y="1526959"/>
                  </a:cubicBezTo>
                  <a:cubicBezTo>
                    <a:pt x="2074327" y="1556551"/>
                    <a:pt x="1988417" y="1565751"/>
                    <a:pt x="1926366" y="1615736"/>
                  </a:cubicBezTo>
                  <a:cubicBezTo>
                    <a:pt x="1631421" y="1853331"/>
                    <a:pt x="2079822" y="2194485"/>
                    <a:pt x="2245962" y="2334827"/>
                  </a:cubicBezTo>
                  <a:cubicBezTo>
                    <a:pt x="2553208" y="2594364"/>
                    <a:pt x="2909947" y="2790262"/>
                    <a:pt x="3258016" y="2991775"/>
                  </a:cubicBezTo>
                  <a:cubicBezTo>
                    <a:pt x="3314241" y="3024326"/>
                    <a:pt x="3368583" y="3060374"/>
                    <a:pt x="3426692" y="3089429"/>
                  </a:cubicBezTo>
                  <a:cubicBezTo>
                    <a:pt x="3457672" y="3104919"/>
                    <a:pt x="3491795" y="3113103"/>
                    <a:pt x="3524346" y="3124940"/>
                  </a:cubicBezTo>
                  <a:cubicBezTo>
                    <a:pt x="3536183" y="3142695"/>
                    <a:pt x="3570763" y="3159864"/>
                    <a:pt x="3559857" y="3178206"/>
                  </a:cubicBezTo>
                  <a:cubicBezTo>
                    <a:pt x="3377036" y="3485679"/>
                    <a:pt x="3277585" y="3481023"/>
                    <a:pt x="2965053" y="3648722"/>
                  </a:cubicBezTo>
                  <a:cubicBezTo>
                    <a:pt x="2796377" y="3562905"/>
                    <a:pt x="2603498" y="3513515"/>
                    <a:pt x="2459026" y="3391270"/>
                  </a:cubicBezTo>
                  <a:cubicBezTo>
                    <a:pt x="2397574" y="3339272"/>
                    <a:pt x="2378599" y="3240399"/>
                    <a:pt x="2388005" y="3160451"/>
                  </a:cubicBezTo>
                  <a:cubicBezTo>
                    <a:pt x="2425112" y="2845041"/>
                    <a:pt x="2548631" y="2635012"/>
                    <a:pt x="2680968" y="2370338"/>
                  </a:cubicBezTo>
                  <a:cubicBezTo>
                    <a:pt x="2692805" y="2266765"/>
                    <a:pt x="2765159" y="2151802"/>
                    <a:pt x="2716478" y="2059620"/>
                  </a:cubicBezTo>
                  <a:cubicBezTo>
                    <a:pt x="2436376" y="1529215"/>
                    <a:pt x="2231527" y="1571496"/>
                    <a:pt x="1739935" y="1438183"/>
                  </a:cubicBezTo>
                  <a:cubicBezTo>
                    <a:pt x="1555069" y="1535017"/>
                    <a:pt x="1100824" y="1690916"/>
                    <a:pt x="1136253" y="2015231"/>
                  </a:cubicBezTo>
                  <a:cubicBezTo>
                    <a:pt x="1190539" y="2512155"/>
                    <a:pt x="1708097" y="2960422"/>
                    <a:pt x="2103919" y="3169328"/>
                  </a:cubicBezTo>
                  <a:cubicBezTo>
                    <a:pt x="2203678" y="3221979"/>
                    <a:pt x="2328820" y="3187083"/>
                    <a:pt x="2441271" y="3195961"/>
                  </a:cubicBezTo>
                  <a:cubicBezTo>
                    <a:pt x="2494537" y="3119021"/>
                    <a:pt x="2615664" y="3057576"/>
                    <a:pt x="2601069" y="2965142"/>
                  </a:cubicBezTo>
                  <a:cubicBezTo>
                    <a:pt x="2481086" y="2205253"/>
                    <a:pt x="2281921" y="2184263"/>
                    <a:pt x="1766568" y="1775534"/>
                  </a:cubicBezTo>
                  <a:cubicBezTo>
                    <a:pt x="1624525" y="1784412"/>
                    <a:pt x="1443786" y="1704318"/>
                    <a:pt x="1340439" y="1802167"/>
                  </a:cubicBezTo>
                  <a:cubicBezTo>
                    <a:pt x="555483" y="2545371"/>
                    <a:pt x="1041033" y="3106686"/>
                    <a:pt x="1633403" y="3888420"/>
                  </a:cubicBezTo>
                  <a:cubicBezTo>
                    <a:pt x="1713190" y="3993713"/>
                    <a:pt x="1887896" y="3959441"/>
                    <a:pt x="2015142" y="3994952"/>
                  </a:cubicBezTo>
                  <a:cubicBezTo>
                    <a:pt x="2194011" y="3892741"/>
                    <a:pt x="2211106" y="3934234"/>
                    <a:pt x="2095041" y="3630967"/>
                  </a:cubicBezTo>
                  <a:cubicBezTo>
                    <a:pt x="2037300" y="3480097"/>
                    <a:pt x="1946127" y="3344078"/>
                    <a:pt x="1864222" y="3204839"/>
                  </a:cubicBezTo>
                  <a:cubicBezTo>
                    <a:pt x="1856720" y="3192086"/>
                    <a:pt x="1813915" y="3178206"/>
                    <a:pt x="1828711" y="3178206"/>
                  </a:cubicBezTo>
                  <a:cubicBezTo>
                    <a:pt x="1853995" y="3178206"/>
                    <a:pt x="1878103" y="3191747"/>
                    <a:pt x="1899733" y="3204839"/>
                  </a:cubicBezTo>
                  <a:cubicBezTo>
                    <a:pt x="2103414" y="3328120"/>
                    <a:pt x="2285009" y="3491799"/>
                    <a:pt x="2503414" y="3586579"/>
                  </a:cubicBezTo>
                  <a:cubicBezTo>
                    <a:pt x="2606891" y="3631484"/>
                    <a:pt x="2728315" y="3604334"/>
                    <a:pt x="2840766" y="3613212"/>
                  </a:cubicBezTo>
                  <a:cubicBezTo>
                    <a:pt x="3057267" y="2974533"/>
                    <a:pt x="3176695" y="3156255"/>
                    <a:pt x="2609946" y="2743200"/>
                  </a:cubicBezTo>
                  <a:cubicBezTo>
                    <a:pt x="2577419" y="2719494"/>
                    <a:pt x="2533007" y="2719526"/>
                    <a:pt x="2494537" y="2707689"/>
                  </a:cubicBezTo>
                  <a:cubicBezTo>
                    <a:pt x="2478211" y="2774249"/>
                    <a:pt x="2166064" y="3542190"/>
                    <a:pt x="2627702" y="3542190"/>
                  </a:cubicBezTo>
                  <a:cubicBezTo>
                    <a:pt x="2860147" y="3542190"/>
                    <a:pt x="3024238" y="3299534"/>
                    <a:pt x="3222506" y="3178206"/>
                  </a:cubicBezTo>
                  <a:cubicBezTo>
                    <a:pt x="3210669" y="2956264"/>
                    <a:pt x="3290510" y="2709060"/>
                    <a:pt x="3186995" y="2512381"/>
                  </a:cubicBezTo>
                  <a:cubicBezTo>
                    <a:pt x="2798148" y="1773571"/>
                    <a:pt x="2578318" y="1841376"/>
                    <a:pt x="1952999" y="1722268"/>
                  </a:cubicBezTo>
                  <a:cubicBezTo>
                    <a:pt x="1879018" y="1781452"/>
                    <a:pt x="1759013" y="1809298"/>
                    <a:pt x="1731057" y="1899821"/>
                  </a:cubicBezTo>
                  <a:cubicBezTo>
                    <a:pt x="1562326" y="2446187"/>
                    <a:pt x="1953583" y="2397879"/>
                    <a:pt x="2343616" y="2547891"/>
                  </a:cubicBezTo>
                  <a:cubicBezTo>
                    <a:pt x="2603663" y="2094907"/>
                    <a:pt x="2864522" y="1903786"/>
                    <a:pt x="2414638" y="1331651"/>
                  </a:cubicBezTo>
                  <a:cubicBezTo>
                    <a:pt x="2273936" y="1152715"/>
                    <a:pt x="2006265" y="1130424"/>
                    <a:pt x="1802078" y="1029810"/>
                  </a:cubicBezTo>
                  <a:cubicBezTo>
                    <a:pt x="1253694" y="1148089"/>
                    <a:pt x="1274466" y="1048239"/>
                    <a:pt x="914311" y="1633491"/>
                  </a:cubicBezTo>
                  <a:cubicBezTo>
                    <a:pt x="881705" y="1686476"/>
                    <a:pt x="866679" y="1793898"/>
                    <a:pt x="923189" y="1819922"/>
                  </a:cubicBezTo>
                  <a:cubicBezTo>
                    <a:pt x="1128263" y="1914364"/>
                    <a:pt x="1367072" y="1902781"/>
                    <a:pt x="1589014" y="1944210"/>
                  </a:cubicBezTo>
                  <a:cubicBezTo>
                    <a:pt x="1739934" y="1861352"/>
                    <a:pt x="1973404" y="1853647"/>
                    <a:pt x="2041775" y="1695635"/>
                  </a:cubicBezTo>
                  <a:cubicBezTo>
                    <a:pt x="2302797" y="1092385"/>
                    <a:pt x="1649320" y="592740"/>
                    <a:pt x="1287173" y="319596"/>
                  </a:cubicBezTo>
                  <a:cubicBezTo>
                    <a:pt x="1192052" y="247852"/>
                    <a:pt x="1056354" y="260412"/>
                    <a:pt x="940944" y="230820"/>
                  </a:cubicBezTo>
                  <a:cubicBezTo>
                    <a:pt x="828494" y="411332"/>
                    <a:pt x="665946" y="569030"/>
                    <a:pt x="603593" y="772357"/>
                  </a:cubicBezTo>
                  <a:cubicBezTo>
                    <a:pt x="451971" y="1266777"/>
                    <a:pt x="497353" y="1701456"/>
                    <a:pt x="727880" y="2148396"/>
                  </a:cubicBezTo>
                  <a:cubicBezTo>
                    <a:pt x="781630" y="2252605"/>
                    <a:pt x="887678" y="2320031"/>
                    <a:pt x="967577" y="2405849"/>
                  </a:cubicBezTo>
                  <a:cubicBezTo>
                    <a:pt x="1148090" y="2370338"/>
                    <a:pt x="1381091" y="2431437"/>
                    <a:pt x="1509115" y="2299317"/>
                  </a:cubicBezTo>
                  <a:cubicBezTo>
                    <a:pt x="1885109" y="1911291"/>
                    <a:pt x="2373763" y="1175367"/>
                    <a:pt x="1855344" y="656948"/>
                  </a:cubicBezTo>
                  <a:cubicBezTo>
                    <a:pt x="1727428" y="529032"/>
                    <a:pt x="1506156" y="562253"/>
                    <a:pt x="1331562" y="514905"/>
                  </a:cubicBezTo>
                  <a:cubicBezTo>
                    <a:pt x="1036708" y="1201110"/>
                    <a:pt x="513494" y="1921332"/>
                    <a:pt x="940944" y="2725445"/>
                  </a:cubicBezTo>
                  <a:cubicBezTo>
                    <a:pt x="1098466" y="3021774"/>
                    <a:pt x="1473605" y="3133818"/>
                    <a:pt x="1739935" y="3338004"/>
                  </a:cubicBezTo>
                  <a:cubicBezTo>
                    <a:pt x="1958917" y="3222594"/>
                    <a:pt x="2257494" y="3196332"/>
                    <a:pt x="2396882" y="2991775"/>
                  </a:cubicBezTo>
                  <a:cubicBezTo>
                    <a:pt x="2824490" y="2364246"/>
                    <a:pt x="2132154" y="2117332"/>
                    <a:pt x="1793201" y="1864311"/>
                  </a:cubicBezTo>
                  <a:cubicBezTo>
                    <a:pt x="1633403" y="1973802"/>
                    <a:pt x="1408727" y="2023925"/>
                    <a:pt x="1313806" y="2192785"/>
                  </a:cubicBezTo>
                  <a:cubicBezTo>
                    <a:pt x="1071739" y="2623409"/>
                    <a:pt x="589725" y="3610014"/>
                    <a:pt x="1384828" y="3941686"/>
                  </a:cubicBezTo>
                  <a:cubicBezTo>
                    <a:pt x="1729643" y="4085523"/>
                    <a:pt x="2130552" y="3989033"/>
                    <a:pt x="2503414" y="4012707"/>
                  </a:cubicBezTo>
                  <a:cubicBezTo>
                    <a:pt x="2698723" y="3888420"/>
                    <a:pt x="2967150" y="3836473"/>
                    <a:pt x="3089340" y="3639845"/>
                  </a:cubicBezTo>
                  <a:cubicBezTo>
                    <a:pt x="3472606" y="3023096"/>
                    <a:pt x="3253706" y="2634769"/>
                    <a:pt x="3027197" y="2068497"/>
                  </a:cubicBezTo>
                  <a:cubicBezTo>
                    <a:pt x="2901809" y="1755027"/>
                    <a:pt x="2939386" y="1822870"/>
                    <a:pt x="2689845" y="1686757"/>
                  </a:cubicBezTo>
                  <a:cubicBezTo>
                    <a:pt x="2512684" y="1827830"/>
                    <a:pt x="1795998" y="2196819"/>
                    <a:pt x="2201573" y="2636668"/>
                  </a:cubicBezTo>
                  <a:cubicBezTo>
                    <a:pt x="2348341" y="2795839"/>
                    <a:pt x="2627702" y="2713608"/>
                    <a:pt x="2840766" y="2752078"/>
                  </a:cubicBezTo>
                  <a:cubicBezTo>
                    <a:pt x="3569922" y="1979519"/>
                    <a:pt x="3856117" y="2004798"/>
                    <a:pt x="3684144" y="807868"/>
                  </a:cubicBezTo>
                  <a:cubicBezTo>
                    <a:pt x="3660218" y="641344"/>
                    <a:pt x="3471080" y="547457"/>
                    <a:pt x="3364548" y="417251"/>
                  </a:cubicBezTo>
                  <a:cubicBezTo>
                    <a:pt x="3263934" y="423169"/>
                    <a:pt x="3141958" y="372737"/>
                    <a:pt x="3062707" y="435006"/>
                  </a:cubicBezTo>
                  <a:cubicBezTo>
                    <a:pt x="2751625" y="679427"/>
                    <a:pt x="2245962" y="1296140"/>
                    <a:pt x="2245962" y="1296140"/>
                  </a:cubicBezTo>
                  <a:cubicBezTo>
                    <a:pt x="2441783" y="1557238"/>
                    <a:pt x="2396189" y="1519899"/>
                    <a:pt x="2778622" y="612559"/>
                  </a:cubicBezTo>
                  <a:cubicBezTo>
                    <a:pt x="2969722" y="159165"/>
                    <a:pt x="2329516" y="88639"/>
                    <a:pt x="2121674" y="0"/>
                  </a:cubicBezTo>
                  <a:cubicBezTo>
                    <a:pt x="1917488" y="121328"/>
                    <a:pt x="1639052" y="165166"/>
                    <a:pt x="1509115" y="363985"/>
                  </a:cubicBezTo>
                  <a:cubicBezTo>
                    <a:pt x="1169467" y="883688"/>
                    <a:pt x="1421997" y="1469509"/>
                    <a:pt x="1855344" y="1811045"/>
                  </a:cubicBezTo>
                  <a:cubicBezTo>
                    <a:pt x="2010924" y="1933663"/>
                    <a:pt x="2240043" y="1905740"/>
                    <a:pt x="2432393" y="1953088"/>
                  </a:cubicBezTo>
                  <a:cubicBezTo>
                    <a:pt x="2618824" y="1799208"/>
                    <a:pt x="2855640" y="1691266"/>
                    <a:pt x="2991686" y="1491449"/>
                  </a:cubicBezTo>
                  <a:cubicBezTo>
                    <a:pt x="3325291" y="1001466"/>
                    <a:pt x="2290831" y="666229"/>
                    <a:pt x="2192696" y="603682"/>
                  </a:cubicBezTo>
                  <a:cubicBezTo>
                    <a:pt x="1702693" y="914794"/>
                    <a:pt x="1098413" y="1110617"/>
                    <a:pt x="1420339" y="1988598"/>
                  </a:cubicBezTo>
                  <a:cubicBezTo>
                    <a:pt x="1507955" y="2227552"/>
                    <a:pt x="1887896" y="2189825"/>
                    <a:pt x="2121674" y="2290439"/>
                  </a:cubicBezTo>
                  <a:cubicBezTo>
                    <a:pt x="2315634" y="2190972"/>
                    <a:pt x="3351357" y="1884739"/>
                    <a:pt x="2956175" y="1287262"/>
                  </a:cubicBezTo>
                  <a:cubicBezTo>
                    <a:pt x="2770643" y="1006756"/>
                    <a:pt x="2364330" y="967666"/>
                    <a:pt x="2068408" y="807868"/>
                  </a:cubicBezTo>
                  <a:cubicBezTo>
                    <a:pt x="1601669" y="1347033"/>
                    <a:pt x="1219122" y="1491469"/>
                    <a:pt x="1668913" y="2334827"/>
                  </a:cubicBezTo>
                  <a:cubicBezTo>
                    <a:pt x="1761086" y="2507652"/>
                    <a:pt x="2018102" y="2512380"/>
                    <a:pt x="2192696" y="2601157"/>
                  </a:cubicBezTo>
                  <a:cubicBezTo>
                    <a:pt x="2631312" y="2258137"/>
                    <a:pt x="3277803" y="1999054"/>
                    <a:pt x="3036074" y="1242874"/>
                  </a:cubicBezTo>
                  <a:cubicBezTo>
                    <a:pt x="2978830" y="1063803"/>
                    <a:pt x="2704641" y="1065321"/>
                    <a:pt x="2538925" y="976544"/>
                  </a:cubicBezTo>
                  <a:cubicBezTo>
                    <a:pt x="2432393" y="1210323"/>
                    <a:pt x="2267762" y="1425579"/>
                    <a:pt x="2219329" y="1677880"/>
                  </a:cubicBezTo>
                  <a:cubicBezTo>
                    <a:pt x="2019589" y="2718388"/>
                    <a:pt x="2060506" y="2681550"/>
                    <a:pt x="2290350" y="3355759"/>
                  </a:cubicBezTo>
                  <a:cubicBezTo>
                    <a:pt x="2993818" y="3298721"/>
                    <a:pt x="3047403" y="3455633"/>
                    <a:pt x="3417814" y="2707689"/>
                  </a:cubicBezTo>
                  <a:cubicBezTo>
                    <a:pt x="3467736" y="2606884"/>
                    <a:pt x="3489479" y="2448867"/>
                    <a:pt x="3408937" y="2370338"/>
                  </a:cubicBezTo>
                  <a:cubicBezTo>
                    <a:pt x="3221318" y="2187409"/>
                    <a:pt x="2941380" y="2133600"/>
                    <a:pt x="2707601" y="2015231"/>
                  </a:cubicBezTo>
                  <a:cubicBezTo>
                    <a:pt x="2562599" y="2068497"/>
                    <a:pt x="2350918" y="2041881"/>
                    <a:pt x="2272595" y="2175029"/>
                  </a:cubicBezTo>
                  <a:cubicBezTo>
                    <a:pt x="1870027" y="2859394"/>
                    <a:pt x="2175582" y="2921282"/>
                    <a:pt x="2574436" y="3249227"/>
                  </a:cubicBezTo>
                  <a:cubicBezTo>
                    <a:pt x="2737193" y="3216676"/>
                    <a:pt x="2952570" y="3275747"/>
                    <a:pt x="3062707" y="3151573"/>
                  </a:cubicBezTo>
                  <a:cubicBezTo>
                    <a:pt x="3770113" y="2354007"/>
                    <a:pt x="3483741" y="1764827"/>
                    <a:pt x="2902909" y="941033"/>
                  </a:cubicBezTo>
                  <a:cubicBezTo>
                    <a:pt x="2709023" y="666044"/>
                    <a:pt x="2382086" y="514905"/>
                    <a:pt x="2121674" y="301841"/>
                  </a:cubicBezTo>
                  <a:cubicBezTo>
                    <a:pt x="1507367" y="400131"/>
                    <a:pt x="1764843" y="292841"/>
                    <a:pt x="1455849" y="1535837"/>
                  </a:cubicBezTo>
                  <a:cubicBezTo>
                    <a:pt x="1425561" y="1657678"/>
                    <a:pt x="1437651" y="1805473"/>
                    <a:pt x="1509115" y="1908699"/>
                  </a:cubicBezTo>
                  <a:cubicBezTo>
                    <a:pt x="1562381" y="1985639"/>
                    <a:pt x="1686668" y="1967884"/>
                    <a:pt x="1775445" y="1997476"/>
                  </a:cubicBezTo>
                  <a:cubicBezTo>
                    <a:pt x="1887896" y="1615736"/>
                    <a:pt x="2075786" y="1248489"/>
                    <a:pt x="2112797" y="852256"/>
                  </a:cubicBezTo>
                  <a:cubicBezTo>
                    <a:pt x="2128487" y="684286"/>
                    <a:pt x="2080923" y="449359"/>
                    <a:pt x="1926366" y="381740"/>
                  </a:cubicBezTo>
                  <a:cubicBezTo>
                    <a:pt x="1759132" y="308575"/>
                    <a:pt x="1577177" y="488272"/>
                    <a:pt x="1402583" y="541538"/>
                  </a:cubicBezTo>
                  <a:cubicBezTo>
                    <a:pt x="1361431" y="710987"/>
                    <a:pt x="879407" y="2170558"/>
                    <a:pt x="1145131" y="2565647"/>
                  </a:cubicBezTo>
                  <a:cubicBezTo>
                    <a:pt x="1269444" y="2750480"/>
                    <a:pt x="1565340" y="2713608"/>
                    <a:pt x="1775445" y="2787588"/>
                  </a:cubicBezTo>
                  <a:cubicBezTo>
                    <a:pt x="1902692" y="2669219"/>
                    <a:pt x="2096378" y="2595287"/>
                    <a:pt x="2157185" y="2432482"/>
                  </a:cubicBezTo>
                  <a:cubicBezTo>
                    <a:pt x="2334810" y="1956905"/>
                    <a:pt x="1653382" y="1930357"/>
                    <a:pt x="1464727" y="1873188"/>
                  </a:cubicBezTo>
                  <a:cubicBezTo>
                    <a:pt x="1195552" y="2402255"/>
                    <a:pt x="905504" y="2762102"/>
                    <a:pt x="1269418" y="3462291"/>
                  </a:cubicBezTo>
                  <a:cubicBezTo>
                    <a:pt x="1375865" y="3667100"/>
                    <a:pt x="1695546" y="3639844"/>
                    <a:pt x="1908610" y="3728621"/>
                  </a:cubicBezTo>
                  <a:cubicBezTo>
                    <a:pt x="2521305" y="3483543"/>
                    <a:pt x="3141857" y="3488110"/>
                    <a:pt x="3089340" y="2601157"/>
                  </a:cubicBezTo>
                  <a:cubicBezTo>
                    <a:pt x="3075804" y="2372547"/>
                    <a:pt x="2840765" y="2216458"/>
                    <a:pt x="2716478" y="2024109"/>
                  </a:cubicBezTo>
                  <a:cubicBezTo>
                    <a:pt x="2514061" y="2371656"/>
                    <a:pt x="1834508" y="2990148"/>
                    <a:pt x="2574436" y="3355759"/>
                  </a:cubicBezTo>
                  <a:cubicBezTo>
                    <a:pt x="2709532" y="3422512"/>
                    <a:pt x="2858521" y="3255146"/>
                    <a:pt x="3000564" y="3204839"/>
                  </a:cubicBezTo>
                  <a:cubicBezTo>
                    <a:pt x="3438629" y="2206627"/>
                    <a:pt x="3831218" y="1999851"/>
                    <a:pt x="3293527" y="994299"/>
                  </a:cubicBezTo>
                  <a:cubicBezTo>
                    <a:pt x="3210305" y="838662"/>
                    <a:pt x="3003523" y="793072"/>
                    <a:pt x="2858521" y="692458"/>
                  </a:cubicBezTo>
                  <a:cubicBezTo>
                    <a:pt x="2280101" y="1408598"/>
                    <a:pt x="2208144" y="1236710"/>
                    <a:pt x="2228206" y="2139519"/>
                  </a:cubicBezTo>
                  <a:cubicBezTo>
                    <a:pt x="2228941" y="2172596"/>
                    <a:pt x="2287391" y="2169111"/>
                    <a:pt x="2316983" y="2183907"/>
                  </a:cubicBezTo>
                  <a:cubicBezTo>
                    <a:pt x="2459026" y="1935332"/>
                    <a:pt x="2748798" y="1724423"/>
                    <a:pt x="2743111" y="1438183"/>
                  </a:cubicBezTo>
                  <a:cubicBezTo>
                    <a:pt x="2729625" y="759366"/>
                    <a:pt x="1830937" y="735857"/>
                    <a:pt x="1455849" y="648070"/>
                  </a:cubicBezTo>
                  <a:cubicBezTo>
                    <a:pt x="1165541" y="1213407"/>
                    <a:pt x="703616" y="1889090"/>
                    <a:pt x="763391" y="2583402"/>
                  </a:cubicBezTo>
                  <a:cubicBezTo>
                    <a:pt x="777505" y="2747346"/>
                    <a:pt x="964618" y="2843814"/>
                    <a:pt x="1065232" y="2974020"/>
                  </a:cubicBezTo>
                  <a:cubicBezTo>
                    <a:pt x="1242785" y="2932591"/>
                    <a:pt x="1459013" y="2967859"/>
                    <a:pt x="1597892" y="2849732"/>
                  </a:cubicBezTo>
                  <a:cubicBezTo>
                    <a:pt x="2110070" y="2414086"/>
                    <a:pt x="1813572" y="2192733"/>
                    <a:pt x="1402583" y="2006354"/>
                  </a:cubicBezTo>
                  <a:cubicBezTo>
                    <a:pt x="1302285" y="1960870"/>
                    <a:pt x="1183600" y="1982680"/>
                    <a:pt x="1074109" y="1970843"/>
                  </a:cubicBezTo>
                  <a:cubicBezTo>
                    <a:pt x="850123" y="2428997"/>
                    <a:pt x="287327" y="3067615"/>
                    <a:pt x="1020843" y="3551068"/>
                  </a:cubicBezTo>
                  <a:cubicBezTo>
                    <a:pt x="1253114" y="3704156"/>
                    <a:pt x="1577177" y="3545149"/>
                    <a:pt x="1855344" y="3542190"/>
                  </a:cubicBezTo>
                  <a:cubicBezTo>
                    <a:pt x="2011835" y="3390514"/>
                    <a:pt x="2857750" y="2765516"/>
                    <a:pt x="2601069" y="2325950"/>
                  </a:cubicBezTo>
                  <a:cubicBezTo>
                    <a:pt x="2425963" y="2026080"/>
                    <a:pt x="2015142" y="1953087"/>
                    <a:pt x="1722179" y="1766656"/>
                  </a:cubicBezTo>
                  <a:cubicBezTo>
                    <a:pt x="1547585" y="1775534"/>
                    <a:pt x="1331930" y="1680458"/>
                    <a:pt x="1198397" y="1793289"/>
                  </a:cubicBezTo>
                  <a:cubicBezTo>
                    <a:pt x="989269" y="1969994"/>
                    <a:pt x="162830" y="2974551"/>
                    <a:pt x="710125" y="3435658"/>
                  </a:cubicBezTo>
                  <a:cubicBezTo>
                    <a:pt x="971391" y="3655780"/>
                    <a:pt x="1372991" y="3601375"/>
                    <a:pt x="1704424" y="3684233"/>
                  </a:cubicBezTo>
                  <a:cubicBezTo>
                    <a:pt x="2103919" y="3474128"/>
                    <a:pt x="2560075" y="3347526"/>
                    <a:pt x="2902909" y="3053919"/>
                  </a:cubicBezTo>
                  <a:cubicBezTo>
                    <a:pt x="3157358" y="2836007"/>
                    <a:pt x="3403570" y="2535138"/>
                    <a:pt x="3435570" y="2201662"/>
                  </a:cubicBezTo>
                  <a:cubicBezTo>
                    <a:pt x="3466644" y="1877837"/>
                    <a:pt x="3266773" y="1556390"/>
                    <a:pt x="3071585" y="1296140"/>
                  </a:cubicBezTo>
                  <a:cubicBezTo>
                    <a:pt x="2590871" y="655188"/>
                    <a:pt x="2217497" y="548243"/>
                    <a:pt x="1589014" y="257453"/>
                  </a:cubicBezTo>
                  <a:cubicBezTo>
                    <a:pt x="1002914" y="1011009"/>
                    <a:pt x="999669" y="853868"/>
                    <a:pt x="861045" y="2077375"/>
                  </a:cubicBezTo>
                  <a:cubicBezTo>
                    <a:pt x="840452" y="2259134"/>
                    <a:pt x="846049" y="2468275"/>
                    <a:pt x="949822" y="2618913"/>
                  </a:cubicBezTo>
                  <a:cubicBezTo>
                    <a:pt x="1049777" y="2764008"/>
                    <a:pt x="1257581" y="2790548"/>
                    <a:pt x="1411461" y="2876365"/>
                  </a:cubicBezTo>
                  <a:cubicBezTo>
                    <a:pt x="1734016" y="2781670"/>
                    <a:pt x="2104836" y="2786635"/>
                    <a:pt x="2379127" y="2592280"/>
                  </a:cubicBezTo>
                  <a:cubicBezTo>
                    <a:pt x="3108043" y="2075791"/>
                    <a:pt x="3183287" y="1524616"/>
                    <a:pt x="2459026" y="958788"/>
                  </a:cubicBezTo>
                  <a:cubicBezTo>
                    <a:pt x="2116389" y="691103"/>
                    <a:pt x="1660035" y="615519"/>
                    <a:pt x="1260540" y="443884"/>
                  </a:cubicBezTo>
                  <a:cubicBezTo>
                    <a:pt x="1029721" y="582967"/>
                    <a:pt x="684224" y="617962"/>
                    <a:pt x="568082" y="861134"/>
                  </a:cubicBezTo>
                  <a:cubicBezTo>
                    <a:pt x="26055" y="1996002"/>
                    <a:pt x="293525" y="2083599"/>
                    <a:pt x="816657" y="2743200"/>
                  </a:cubicBezTo>
                  <a:cubicBezTo>
                    <a:pt x="1080028" y="2737282"/>
                    <a:pt x="1378747" y="2857372"/>
                    <a:pt x="1606770" y="2725445"/>
                  </a:cubicBezTo>
                  <a:cubicBezTo>
                    <a:pt x="2293333" y="2328219"/>
                    <a:pt x="2130040" y="1714159"/>
                    <a:pt x="1597892" y="1322773"/>
                  </a:cubicBezTo>
                  <a:cubicBezTo>
                    <a:pt x="1338563" y="1132041"/>
                    <a:pt x="988292" y="1115628"/>
                    <a:pt x="683492" y="1012055"/>
                  </a:cubicBezTo>
                  <a:cubicBezTo>
                    <a:pt x="348662" y="1483086"/>
                    <a:pt x="-135283" y="1926872"/>
                    <a:pt x="35422" y="2601157"/>
                  </a:cubicBezTo>
                  <a:cubicBezTo>
                    <a:pt x="95134" y="2837021"/>
                    <a:pt x="355018" y="2968101"/>
                    <a:pt x="514816" y="3151573"/>
                  </a:cubicBezTo>
                  <a:cubicBezTo>
                    <a:pt x="858086" y="3136777"/>
                    <a:pt x="1205257" y="3160870"/>
                    <a:pt x="1544626" y="3107185"/>
                  </a:cubicBezTo>
                  <a:cubicBezTo>
                    <a:pt x="1735174" y="3077042"/>
                    <a:pt x="1952562" y="2763830"/>
                    <a:pt x="2086164" y="2902998"/>
                  </a:cubicBezTo>
                  <a:cubicBezTo>
                    <a:pt x="2238121" y="3061286"/>
                    <a:pt x="2009224" y="3335045"/>
                    <a:pt x="1970754" y="3551068"/>
                  </a:cubicBezTo>
                  <a:cubicBezTo>
                    <a:pt x="2160144" y="3675355"/>
                    <a:pt x="2313312" y="3903562"/>
                    <a:pt x="2538925" y="3923930"/>
                  </a:cubicBezTo>
                  <a:cubicBezTo>
                    <a:pt x="3239904" y="3987213"/>
                    <a:pt x="3532653" y="3287070"/>
                    <a:pt x="3852820" y="2858610"/>
                  </a:cubicBezTo>
                  <a:cubicBezTo>
                    <a:pt x="3817309" y="2636668"/>
                    <a:pt x="3833324" y="2400014"/>
                    <a:pt x="3746288" y="2192785"/>
                  </a:cubicBezTo>
                  <a:cubicBezTo>
                    <a:pt x="3701539" y="2086239"/>
                    <a:pt x="3588710" y="1931760"/>
                    <a:pt x="3479958" y="1970843"/>
                  </a:cubicBezTo>
                  <a:cubicBezTo>
                    <a:pt x="3316148" y="2029712"/>
                    <a:pt x="3278731" y="2254928"/>
                    <a:pt x="3178117" y="2396971"/>
                  </a:cubicBezTo>
                  <a:cubicBezTo>
                    <a:pt x="3160362" y="2521258"/>
                    <a:pt x="3034958" y="2857479"/>
                    <a:pt x="3124851" y="2769833"/>
                  </a:cubicBezTo>
                  <a:cubicBezTo>
                    <a:pt x="3594381" y="2312041"/>
                    <a:pt x="3729832" y="1794906"/>
                    <a:pt x="3169239" y="1305018"/>
                  </a:cubicBezTo>
                  <a:cubicBezTo>
                    <a:pt x="3010592" y="1166381"/>
                    <a:pt x="2754948" y="1228078"/>
                    <a:pt x="2547803" y="1189608"/>
                  </a:cubicBezTo>
                  <a:cubicBezTo>
                    <a:pt x="1741719" y="2083099"/>
                    <a:pt x="1663989" y="2342281"/>
                    <a:pt x="1935243" y="1722268"/>
                  </a:cubicBezTo>
                  <a:cubicBezTo>
                    <a:pt x="1902692" y="1248792"/>
                    <a:pt x="1942991" y="764582"/>
                    <a:pt x="1837589" y="301841"/>
                  </a:cubicBezTo>
                  <a:cubicBezTo>
                    <a:pt x="1813893" y="197809"/>
                    <a:pt x="1674474" y="97255"/>
                    <a:pt x="1571259" y="124288"/>
                  </a:cubicBezTo>
                  <a:cubicBezTo>
                    <a:pt x="1375422" y="175579"/>
                    <a:pt x="1251663" y="372863"/>
                    <a:pt x="1091865" y="497150"/>
                  </a:cubicBezTo>
                  <a:cubicBezTo>
                    <a:pt x="1044517" y="787154"/>
                    <a:pt x="891215" y="1079222"/>
                    <a:pt x="949822" y="1367161"/>
                  </a:cubicBezTo>
                  <a:cubicBezTo>
                    <a:pt x="974484" y="1488328"/>
                    <a:pt x="1177073" y="1533999"/>
                    <a:pt x="1296051" y="1500326"/>
                  </a:cubicBezTo>
                  <a:cubicBezTo>
                    <a:pt x="1525861" y="1435285"/>
                    <a:pt x="1692587" y="1233996"/>
                    <a:pt x="1890855" y="1100831"/>
                  </a:cubicBezTo>
                  <a:cubicBezTo>
                    <a:pt x="1952999" y="970625"/>
                    <a:pt x="2142373" y="838973"/>
                    <a:pt x="2077286" y="710214"/>
                  </a:cubicBezTo>
                  <a:cubicBezTo>
                    <a:pt x="1788879" y="139670"/>
                    <a:pt x="1315535" y="304888"/>
                    <a:pt x="861045" y="337352"/>
                  </a:cubicBezTo>
                  <a:cubicBezTo>
                    <a:pt x="714385" y="974567"/>
                    <a:pt x="271374" y="1644317"/>
                    <a:pt x="1047476" y="2104008"/>
                  </a:cubicBezTo>
                  <a:cubicBezTo>
                    <a:pt x="1251420" y="2224805"/>
                    <a:pt x="1520952" y="2127682"/>
                    <a:pt x="1757690" y="2139519"/>
                  </a:cubicBezTo>
                  <a:cubicBezTo>
                    <a:pt x="2086670" y="1831100"/>
                    <a:pt x="2684077" y="1562041"/>
                    <a:pt x="2237084" y="976544"/>
                  </a:cubicBezTo>
                  <a:cubicBezTo>
                    <a:pt x="2120640" y="824019"/>
                    <a:pt x="1876059" y="846338"/>
                    <a:pt x="1695546" y="781235"/>
                  </a:cubicBezTo>
                  <a:cubicBezTo>
                    <a:pt x="1636362" y="1086035"/>
                    <a:pt x="1561903" y="1388263"/>
                    <a:pt x="1517993" y="1695635"/>
                  </a:cubicBezTo>
                  <a:cubicBezTo>
                    <a:pt x="1496633" y="1845153"/>
                    <a:pt x="1492436" y="1997561"/>
                    <a:pt x="1500238" y="2148396"/>
                  </a:cubicBezTo>
                  <a:cubicBezTo>
                    <a:pt x="1501553" y="2173818"/>
                    <a:pt x="1523911" y="2195744"/>
                    <a:pt x="1544626" y="2210540"/>
                  </a:cubicBezTo>
                  <a:cubicBezTo>
                    <a:pt x="1583222" y="2238109"/>
                    <a:pt x="1601101" y="2237173"/>
                    <a:pt x="1633403" y="2237173"/>
                  </a:cubicBezTo>
                </a:path>
              </a:pathLst>
            </a:custGeom>
            <a:noFill/>
            <a:ln w="28575"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FDEAF6E4-A614-E805-EA09-1F12061D6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/>
          <a:stretch/>
        </p:blipFill>
        <p:spPr bwMode="auto">
          <a:xfrm>
            <a:off x="1504731" y="1216324"/>
            <a:ext cx="1397841" cy="102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C82D1E-2533-ECC2-B62E-317DC3B93625}"/>
              </a:ext>
            </a:extLst>
          </p:cNvPr>
          <p:cNvGrpSpPr/>
          <p:nvPr/>
        </p:nvGrpSpPr>
        <p:grpSpPr>
          <a:xfrm>
            <a:off x="37568" y="2335914"/>
            <a:ext cx="2844845" cy="1048732"/>
            <a:chOff x="8234658" y="3789922"/>
            <a:chExt cx="3957342" cy="1458846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5E10924C-B1C5-4455-DCE9-5F1998DBDA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10201827" y="3789922"/>
              <a:ext cx="1990173" cy="145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7B0E59-A4F9-1851-A061-37C342E5728B}"/>
                </a:ext>
              </a:extLst>
            </p:cNvPr>
            <p:cNvSpPr/>
            <p:nvPr/>
          </p:nvSpPr>
          <p:spPr>
            <a:xfrm>
              <a:off x="8234658" y="3938416"/>
              <a:ext cx="1976142" cy="1106424"/>
            </a:xfrm>
            <a:custGeom>
              <a:avLst/>
              <a:gdLst>
                <a:gd name="connsiteX0" fmla="*/ 1976142 w 1976142"/>
                <a:gd name="connsiteY0" fmla="*/ 0 h 1106424"/>
                <a:gd name="connsiteX1" fmla="*/ 1793262 w 1976142"/>
                <a:gd name="connsiteY1" fmla="*/ 9144 h 1106424"/>
                <a:gd name="connsiteX2" fmla="*/ 1729254 w 1976142"/>
                <a:gd name="connsiteY2" fmla="*/ 18288 h 1106424"/>
                <a:gd name="connsiteX3" fmla="*/ 1619526 w 1976142"/>
                <a:gd name="connsiteY3" fmla="*/ 91440 h 1106424"/>
                <a:gd name="connsiteX4" fmla="*/ 1546374 w 1976142"/>
                <a:gd name="connsiteY4" fmla="*/ 192024 h 1106424"/>
                <a:gd name="connsiteX5" fmla="*/ 1509798 w 1976142"/>
                <a:gd name="connsiteY5" fmla="*/ 329184 h 1106424"/>
                <a:gd name="connsiteX6" fmla="*/ 1592094 w 1976142"/>
                <a:gd name="connsiteY6" fmla="*/ 384048 h 1106424"/>
                <a:gd name="connsiteX7" fmla="*/ 1756686 w 1976142"/>
                <a:gd name="connsiteY7" fmla="*/ 365760 h 1106424"/>
                <a:gd name="connsiteX8" fmla="*/ 1774974 w 1976142"/>
                <a:gd name="connsiteY8" fmla="*/ 292608 h 1106424"/>
                <a:gd name="connsiteX9" fmla="*/ 1537230 w 1976142"/>
                <a:gd name="connsiteY9" fmla="*/ 201168 h 1106424"/>
                <a:gd name="connsiteX10" fmla="*/ 1409214 w 1976142"/>
                <a:gd name="connsiteY10" fmla="*/ 265176 h 1106424"/>
                <a:gd name="connsiteX11" fmla="*/ 1436646 w 1976142"/>
                <a:gd name="connsiteY11" fmla="*/ 384048 h 1106424"/>
                <a:gd name="connsiteX12" fmla="*/ 1582950 w 1976142"/>
                <a:gd name="connsiteY12" fmla="*/ 411480 h 1106424"/>
                <a:gd name="connsiteX13" fmla="*/ 1610382 w 1976142"/>
                <a:gd name="connsiteY13" fmla="*/ 393192 h 1106424"/>
                <a:gd name="connsiteX14" fmla="*/ 1436646 w 1976142"/>
                <a:gd name="connsiteY14" fmla="*/ 292608 h 1106424"/>
                <a:gd name="connsiteX15" fmla="*/ 1445790 w 1976142"/>
                <a:gd name="connsiteY15" fmla="*/ 694944 h 1106424"/>
                <a:gd name="connsiteX16" fmla="*/ 1729254 w 1976142"/>
                <a:gd name="connsiteY16" fmla="*/ 722376 h 1106424"/>
                <a:gd name="connsiteX17" fmla="*/ 1811550 w 1976142"/>
                <a:gd name="connsiteY17" fmla="*/ 393192 h 1106424"/>
                <a:gd name="connsiteX18" fmla="*/ 1656102 w 1976142"/>
                <a:gd name="connsiteY18" fmla="*/ 347472 h 1106424"/>
                <a:gd name="connsiteX19" fmla="*/ 1683534 w 1976142"/>
                <a:gd name="connsiteY19" fmla="*/ 539496 h 1106424"/>
                <a:gd name="connsiteX20" fmla="*/ 1784118 w 1976142"/>
                <a:gd name="connsiteY20" fmla="*/ 585216 h 1106424"/>
                <a:gd name="connsiteX21" fmla="*/ 1774974 w 1976142"/>
                <a:gd name="connsiteY21" fmla="*/ 448056 h 1106424"/>
                <a:gd name="connsiteX22" fmla="*/ 1464078 w 1976142"/>
                <a:gd name="connsiteY22" fmla="*/ 384048 h 1106424"/>
                <a:gd name="connsiteX23" fmla="*/ 1509798 w 1976142"/>
                <a:gd name="connsiteY23" fmla="*/ 466344 h 1106424"/>
                <a:gd name="connsiteX24" fmla="*/ 1564662 w 1976142"/>
                <a:gd name="connsiteY24" fmla="*/ 475488 h 1106424"/>
                <a:gd name="connsiteX25" fmla="*/ 1473222 w 1976142"/>
                <a:gd name="connsiteY25" fmla="*/ 402336 h 1106424"/>
                <a:gd name="connsiteX26" fmla="*/ 1390926 w 1976142"/>
                <a:gd name="connsiteY26" fmla="*/ 658368 h 1106424"/>
                <a:gd name="connsiteX27" fmla="*/ 1528086 w 1976142"/>
                <a:gd name="connsiteY27" fmla="*/ 676656 h 1106424"/>
                <a:gd name="connsiteX28" fmla="*/ 1573806 w 1976142"/>
                <a:gd name="connsiteY28" fmla="*/ 557784 h 1106424"/>
                <a:gd name="connsiteX29" fmla="*/ 1345206 w 1976142"/>
                <a:gd name="connsiteY29" fmla="*/ 612648 h 1106424"/>
                <a:gd name="connsiteX30" fmla="*/ 1546374 w 1976142"/>
                <a:gd name="connsiteY30" fmla="*/ 841248 h 1106424"/>
                <a:gd name="connsiteX31" fmla="*/ 1665246 w 1976142"/>
                <a:gd name="connsiteY31" fmla="*/ 658368 h 1106424"/>
                <a:gd name="connsiteX32" fmla="*/ 1601238 w 1976142"/>
                <a:gd name="connsiteY32" fmla="*/ 493776 h 1106424"/>
                <a:gd name="connsiteX33" fmla="*/ 1500654 w 1976142"/>
                <a:gd name="connsiteY33" fmla="*/ 448056 h 1106424"/>
                <a:gd name="connsiteX34" fmla="*/ 1464078 w 1976142"/>
                <a:gd name="connsiteY34" fmla="*/ 621792 h 1106424"/>
                <a:gd name="connsiteX35" fmla="*/ 1582950 w 1976142"/>
                <a:gd name="connsiteY35" fmla="*/ 667512 h 1106424"/>
                <a:gd name="connsiteX36" fmla="*/ 1582950 w 1976142"/>
                <a:gd name="connsiteY36" fmla="*/ 411480 h 1106424"/>
                <a:gd name="connsiteX37" fmla="*/ 1445790 w 1976142"/>
                <a:gd name="connsiteY37" fmla="*/ 402336 h 1106424"/>
                <a:gd name="connsiteX38" fmla="*/ 1363494 w 1976142"/>
                <a:gd name="connsiteY38" fmla="*/ 466344 h 1106424"/>
                <a:gd name="connsiteX39" fmla="*/ 1528086 w 1976142"/>
                <a:gd name="connsiteY39" fmla="*/ 813816 h 1106424"/>
                <a:gd name="connsiteX40" fmla="*/ 1765830 w 1976142"/>
                <a:gd name="connsiteY40" fmla="*/ 749808 h 1106424"/>
                <a:gd name="connsiteX41" fmla="*/ 1820694 w 1976142"/>
                <a:gd name="connsiteY41" fmla="*/ 402336 h 1106424"/>
                <a:gd name="connsiteX42" fmla="*/ 1720110 w 1976142"/>
                <a:gd name="connsiteY42" fmla="*/ 384048 h 1106424"/>
                <a:gd name="connsiteX43" fmla="*/ 1692678 w 1976142"/>
                <a:gd name="connsiteY43" fmla="*/ 676656 h 1106424"/>
                <a:gd name="connsiteX44" fmla="*/ 1857270 w 1976142"/>
                <a:gd name="connsiteY44" fmla="*/ 758952 h 1106424"/>
                <a:gd name="connsiteX45" fmla="*/ 1902990 w 1976142"/>
                <a:gd name="connsiteY45" fmla="*/ 640080 h 1106424"/>
                <a:gd name="connsiteX46" fmla="*/ 1592094 w 1976142"/>
                <a:gd name="connsiteY46" fmla="*/ 438912 h 1106424"/>
                <a:gd name="connsiteX47" fmla="*/ 1482366 w 1976142"/>
                <a:gd name="connsiteY47" fmla="*/ 740664 h 1106424"/>
                <a:gd name="connsiteX48" fmla="*/ 1546374 w 1976142"/>
                <a:gd name="connsiteY48" fmla="*/ 786384 h 1106424"/>
                <a:gd name="connsiteX49" fmla="*/ 1619526 w 1976142"/>
                <a:gd name="connsiteY49" fmla="*/ 685800 h 1106424"/>
                <a:gd name="connsiteX50" fmla="*/ 1354350 w 1976142"/>
                <a:gd name="connsiteY50" fmla="*/ 484632 h 1106424"/>
                <a:gd name="connsiteX51" fmla="*/ 1354350 w 1976142"/>
                <a:gd name="connsiteY51" fmla="*/ 832104 h 1106424"/>
                <a:gd name="connsiteX52" fmla="*/ 1482366 w 1976142"/>
                <a:gd name="connsiteY52" fmla="*/ 877824 h 1106424"/>
                <a:gd name="connsiteX53" fmla="*/ 1573806 w 1976142"/>
                <a:gd name="connsiteY53" fmla="*/ 758952 h 1106424"/>
                <a:gd name="connsiteX54" fmla="*/ 1509798 w 1976142"/>
                <a:gd name="connsiteY54" fmla="*/ 530352 h 1106424"/>
                <a:gd name="connsiteX55" fmla="*/ 1445790 w 1976142"/>
                <a:gd name="connsiteY55" fmla="*/ 804672 h 1106424"/>
                <a:gd name="connsiteX56" fmla="*/ 1546374 w 1976142"/>
                <a:gd name="connsiteY56" fmla="*/ 822960 h 1106424"/>
                <a:gd name="connsiteX57" fmla="*/ 1555518 w 1976142"/>
                <a:gd name="connsiteY57" fmla="*/ 640080 h 1106424"/>
                <a:gd name="connsiteX58" fmla="*/ 1189758 w 1976142"/>
                <a:gd name="connsiteY58" fmla="*/ 576072 h 1106424"/>
                <a:gd name="connsiteX59" fmla="*/ 1125750 w 1976142"/>
                <a:gd name="connsiteY59" fmla="*/ 603504 h 1106424"/>
                <a:gd name="connsiteX60" fmla="*/ 1061742 w 1976142"/>
                <a:gd name="connsiteY60" fmla="*/ 612648 h 1106424"/>
                <a:gd name="connsiteX61" fmla="*/ 503958 w 1976142"/>
                <a:gd name="connsiteY61" fmla="*/ 621792 h 1106424"/>
                <a:gd name="connsiteX62" fmla="*/ 339366 w 1976142"/>
                <a:gd name="connsiteY62" fmla="*/ 694944 h 1106424"/>
                <a:gd name="connsiteX63" fmla="*/ 302790 w 1976142"/>
                <a:gd name="connsiteY63" fmla="*/ 722376 h 1106424"/>
                <a:gd name="connsiteX64" fmla="*/ 513102 w 1976142"/>
                <a:gd name="connsiteY64" fmla="*/ 822960 h 1106424"/>
                <a:gd name="connsiteX65" fmla="*/ 394230 w 1976142"/>
                <a:gd name="connsiteY65" fmla="*/ 649224 h 1106424"/>
                <a:gd name="connsiteX66" fmla="*/ 348510 w 1976142"/>
                <a:gd name="connsiteY66" fmla="*/ 694944 h 1106424"/>
                <a:gd name="connsiteX67" fmla="*/ 476526 w 1976142"/>
                <a:gd name="connsiteY67" fmla="*/ 640080 h 1106424"/>
                <a:gd name="connsiteX68" fmla="*/ 366798 w 1976142"/>
                <a:gd name="connsiteY68" fmla="*/ 484632 h 1106424"/>
                <a:gd name="connsiteX69" fmla="*/ 238782 w 1976142"/>
                <a:gd name="connsiteY69" fmla="*/ 475488 h 1106424"/>
                <a:gd name="connsiteX70" fmla="*/ 220494 w 1976142"/>
                <a:gd name="connsiteY70" fmla="*/ 685800 h 1106424"/>
                <a:gd name="connsiteX71" fmla="*/ 321078 w 1976142"/>
                <a:gd name="connsiteY71" fmla="*/ 704088 h 1106424"/>
                <a:gd name="connsiteX72" fmla="*/ 366798 w 1976142"/>
                <a:gd name="connsiteY72" fmla="*/ 530352 h 1106424"/>
                <a:gd name="connsiteX73" fmla="*/ 211350 w 1976142"/>
                <a:gd name="connsiteY73" fmla="*/ 457200 h 1106424"/>
                <a:gd name="connsiteX74" fmla="*/ 129054 w 1976142"/>
                <a:gd name="connsiteY74" fmla="*/ 676656 h 1106424"/>
                <a:gd name="connsiteX75" fmla="*/ 339366 w 1976142"/>
                <a:gd name="connsiteY75" fmla="*/ 813816 h 1106424"/>
                <a:gd name="connsiteX76" fmla="*/ 394230 w 1976142"/>
                <a:gd name="connsiteY76" fmla="*/ 786384 h 1106424"/>
                <a:gd name="connsiteX77" fmla="*/ 348510 w 1976142"/>
                <a:gd name="connsiteY77" fmla="*/ 603504 h 1106424"/>
                <a:gd name="connsiteX78" fmla="*/ 238782 w 1976142"/>
                <a:gd name="connsiteY78" fmla="*/ 585216 h 1106424"/>
                <a:gd name="connsiteX79" fmla="*/ 357654 w 1976142"/>
                <a:gd name="connsiteY79" fmla="*/ 804672 h 1106424"/>
                <a:gd name="connsiteX80" fmla="*/ 467382 w 1976142"/>
                <a:gd name="connsiteY80" fmla="*/ 731520 h 1106424"/>
                <a:gd name="connsiteX81" fmla="*/ 330222 w 1976142"/>
                <a:gd name="connsiteY81" fmla="*/ 530352 h 1106424"/>
                <a:gd name="connsiteX82" fmla="*/ 302790 w 1976142"/>
                <a:gd name="connsiteY82" fmla="*/ 868680 h 1106424"/>
                <a:gd name="connsiteX83" fmla="*/ 394230 w 1976142"/>
                <a:gd name="connsiteY83" fmla="*/ 758952 h 1106424"/>
                <a:gd name="connsiteX84" fmla="*/ 403374 w 1976142"/>
                <a:gd name="connsiteY84" fmla="*/ 795528 h 1106424"/>
                <a:gd name="connsiteX85" fmla="*/ 449094 w 1976142"/>
                <a:gd name="connsiteY85" fmla="*/ 777240 h 1106424"/>
                <a:gd name="connsiteX86" fmla="*/ 412518 w 1976142"/>
                <a:gd name="connsiteY86" fmla="*/ 731520 h 1106424"/>
                <a:gd name="connsiteX87" fmla="*/ 385086 w 1976142"/>
                <a:gd name="connsiteY87" fmla="*/ 804672 h 1106424"/>
                <a:gd name="connsiteX88" fmla="*/ 439950 w 1976142"/>
                <a:gd name="connsiteY88" fmla="*/ 841248 h 1106424"/>
                <a:gd name="connsiteX89" fmla="*/ 449094 w 1976142"/>
                <a:gd name="connsiteY89" fmla="*/ 566928 h 1106424"/>
                <a:gd name="connsiteX90" fmla="*/ 513102 w 1976142"/>
                <a:gd name="connsiteY90" fmla="*/ 466344 h 1106424"/>
                <a:gd name="connsiteX91" fmla="*/ 1016022 w 1976142"/>
                <a:gd name="connsiteY91" fmla="*/ 329184 h 1106424"/>
                <a:gd name="connsiteX92" fmla="*/ 1363494 w 1976142"/>
                <a:gd name="connsiteY92" fmla="*/ 265176 h 1106424"/>
                <a:gd name="connsiteX93" fmla="*/ 1528086 w 1976142"/>
                <a:gd name="connsiteY93" fmla="*/ 274320 h 1106424"/>
                <a:gd name="connsiteX94" fmla="*/ 1518942 w 1976142"/>
                <a:gd name="connsiteY94" fmla="*/ 338328 h 1106424"/>
                <a:gd name="connsiteX95" fmla="*/ 1528086 w 1976142"/>
                <a:gd name="connsiteY95" fmla="*/ 411480 h 1106424"/>
                <a:gd name="connsiteX96" fmla="*/ 1573806 w 1976142"/>
                <a:gd name="connsiteY96" fmla="*/ 576072 h 1106424"/>
                <a:gd name="connsiteX97" fmla="*/ 1592094 w 1976142"/>
                <a:gd name="connsiteY97" fmla="*/ 612648 h 1106424"/>
                <a:gd name="connsiteX98" fmla="*/ 1619526 w 1976142"/>
                <a:gd name="connsiteY98" fmla="*/ 621792 h 1106424"/>
                <a:gd name="connsiteX99" fmla="*/ 1656102 w 1976142"/>
                <a:gd name="connsiteY99" fmla="*/ 685800 h 1106424"/>
                <a:gd name="connsiteX100" fmla="*/ 1710966 w 1976142"/>
                <a:gd name="connsiteY100" fmla="*/ 694944 h 1106424"/>
                <a:gd name="connsiteX101" fmla="*/ 1692678 w 1976142"/>
                <a:gd name="connsiteY101" fmla="*/ 740664 h 1106424"/>
                <a:gd name="connsiteX102" fmla="*/ 1637814 w 1976142"/>
                <a:gd name="connsiteY102" fmla="*/ 758952 h 1106424"/>
                <a:gd name="connsiteX103" fmla="*/ 1564662 w 1976142"/>
                <a:gd name="connsiteY103" fmla="*/ 795528 h 1106424"/>
                <a:gd name="connsiteX104" fmla="*/ 1326918 w 1976142"/>
                <a:gd name="connsiteY104" fmla="*/ 941832 h 1106424"/>
                <a:gd name="connsiteX105" fmla="*/ 1208046 w 1976142"/>
                <a:gd name="connsiteY105" fmla="*/ 969264 h 1106424"/>
                <a:gd name="connsiteX106" fmla="*/ 1052598 w 1976142"/>
                <a:gd name="connsiteY106" fmla="*/ 1033272 h 1106424"/>
                <a:gd name="connsiteX107" fmla="*/ 897150 w 1976142"/>
                <a:gd name="connsiteY107" fmla="*/ 1051560 h 1106424"/>
                <a:gd name="connsiteX108" fmla="*/ 650262 w 1976142"/>
                <a:gd name="connsiteY108" fmla="*/ 1005840 h 1106424"/>
                <a:gd name="connsiteX109" fmla="*/ 522246 w 1976142"/>
                <a:gd name="connsiteY109" fmla="*/ 896112 h 1106424"/>
                <a:gd name="connsiteX110" fmla="*/ 494814 w 1976142"/>
                <a:gd name="connsiteY110" fmla="*/ 859536 h 1106424"/>
                <a:gd name="connsiteX111" fmla="*/ 458238 w 1976142"/>
                <a:gd name="connsiteY111" fmla="*/ 841248 h 1106424"/>
                <a:gd name="connsiteX112" fmla="*/ 275358 w 1976142"/>
                <a:gd name="connsiteY112" fmla="*/ 722376 h 1106424"/>
                <a:gd name="connsiteX113" fmla="*/ 202206 w 1976142"/>
                <a:gd name="connsiteY113" fmla="*/ 694944 h 1106424"/>
                <a:gd name="connsiteX114" fmla="*/ 92478 w 1976142"/>
                <a:gd name="connsiteY114" fmla="*/ 804672 h 1106424"/>
                <a:gd name="connsiteX115" fmla="*/ 174774 w 1976142"/>
                <a:gd name="connsiteY115" fmla="*/ 868680 h 1106424"/>
                <a:gd name="connsiteX116" fmla="*/ 458238 w 1976142"/>
                <a:gd name="connsiteY116" fmla="*/ 795528 h 1106424"/>
                <a:gd name="connsiteX117" fmla="*/ 220494 w 1976142"/>
                <a:gd name="connsiteY117" fmla="*/ 685800 h 1106424"/>
                <a:gd name="connsiteX118" fmla="*/ 247926 w 1976142"/>
                <a:gd name="connsiteY118" fmla="*/ 1014984 h 1106424"/>
                <a:gd name="connsiteX119" fmla="*/ 385086 w 1976142"/>
                <a:gd name="connsiteY119" fmla="*/ 987552 h 1106424"/>
                <a:gd name="connsiteX120" fmla="*/ 412518 w 1976142"/>
                <a:gd name="connsiteY120" fmla="*/ 832104 h 1106424"/>
                <a:gd name="connsiteX121" fmla="*/ 110766 w 1976142"/>
                <a:gd name="connsiteY121" fmla="*/ 658368 h 1106424"/>
                <a:gd name="connsiteX122" fmla="*/ 101622 w 1976142"/>
                <a:gd name="connsiteY122" fmla="*/ 886968 h 1106424"/>
                <a:gd name="connsiteX123" fmla="*/ 211350 w 1976142"/>
                <a:gd name="connsiteY123" fmla="*/ 740664 h 1106424"/>
                <a:gd name="connsiteX124" fmla="*/ 83334 w 1976142"/>
                <a:gd name="connsiteY124" fmla="*/ 923544 h 1106424"/>
                <a:gd name="connsiteX125" fmla="*/ 238782 w 1976142"/>
                <a:gd name="connsiteY125" fmla="*/ 1106424 h 1106424"/>
                <a:gd name="connsiteX126" fmla="*/ 476526 w 1976142"/>
                <a:gd name="connsiteY126" fmla="*/ 960120 h 1106424"/>
                <a:gd name="connsiteX127" fmla="*/ 247926 w 1976142"/>
                <a:gd name="connsiteY127" fmla="*/ 630936 h 1106424"/>
                <a:gd name="connsiteX128" fmla="*/ 202206 w 1976142"/>
                <a:gd name="connsiteY128" fmla="*/ 612648 h 1106424"/>
                <a:gd name="connsiteX129" fmla="*/ 220494 w 1976142"/>
                <a:gd name="connsiteY129" fmla="*/ 941832 h 1106424"/>
                <a:gd name="connsiteX130" fmla="*/ 293646 w 1976142"/>
                <a:gd name="connsiteY130" fmla="*/ 950976 h 1106424"/>
                <a:gd name="connsiteX131" fmla="*/ 330222 w 1976142"/>
                <a:gd name="connsiteY131" fmla="*/ 795528 h 1106424"/>
                <a:gd name="connsiteX132" fmla="*/ 275358 w 1976142"/>
                <a:gd name="connsiteY132" fmla="*/ 795528 h 1106424"/>
                <a:gd name="connsiteX133" fmla="*/ 403374 w 1976142"/>
                <a:gd name="connsiteY133" fmla="*/ 786384 h 1106424"/>
                <a:gd name="connsiteX134" fmla="*/ 485670 w 1976142"/>
                <a:gd name="connsiteY134" fmla="*/ 777240 h 1106424"/>
                <a:gd name="connsiteX135" fmla="*/ 558822 w 1976142"/>
                <a:gd name="connsiteY135" fmla="*/ 768096 h 1106424"/>
                <a:gd name="connsiteX136" fmla="*/ 769134 w 1976142"/>
                <a:gd name="connsiteY136" fmla="*/ 758952 h 1106424"/>
                <a:gd name="connsiteX137" fmla="*/ 906294 w 1976142"/>
                <a:gd name="connsiteY137" fmla="*/ 740664 h 1106424"/>
                <a:gd name="connsiteX138" fmla="*/ 1153182 w 1976142"/>
                <a:gd name="connsiteY138" fmla="*/ 731520 h 1106424"/>
                <a:gd name="connsiteX139" fmla="*/ 1345206 w 1976142"/>
                <a:gd name="connsiteY139" fmla="*/ 713232 h 1106424"/>
                <a:gd name="connsiteX140" fmla="*/ 1436646 w 1976142"/>
                <a:gd name="connsiteY140" fmla="*/ 685800 h 1106424"/>
                <a:gd name="connsiteX141" fmla="*/ 1500654 w 1976142"/>
                <a:gd name="connsiteY141" fmla="*/ 676656 h 1106424"/>
                <a:gd name="connsiteX142" fmla="*/ 1555518 w 1976142"/>
                <a:gd name="connsiteY142" fmla="*/ 658368 h 11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976142" h="1106424">
                  <a:moveTo>
                    <a:pt x="1976142" y="0"/>
                  </a:moveTo>
                  <a:cubicBezTo>
                    <a:pt x="1915182" y="3048"/>
                    <a:pt x="1854131" y="4635"/>
                    <a:pt x="1793262" y="9144"/>
                  </a:cubicBezTo>
                  <a:cubicBezTo>
                    <a:pt x="1771768" y="10736"/>
                    <a:pt x="1749701" y="11472"/>
                    <a:pt x="1729254" y="18288"/>
                  </a:cubicBezTo>
                  <a:cubicBezTo>
                    <a:pt x="1711411" y="24236"/>
                    <a:pt x="1623701" y="86987"/>
                    <a:pt x="1619526" y="91440"/>
                  </a:cubicBezTo>
                  <a:cubicBezTo>
                    <a:pt x="1591172" y="121685"/>
                    <a:pt x="1570758" y="158496"/>
                    <a:pt x="1546374" y="192024"/>
                  </a:cubicBezTo>
                  <a:cubicBezTo>
                    <a:pt x="1516604" y="311103"/>
                    <a:pt x="1530864" y="265985"/>
                    <a:pt x="1509798" y="329184"/>
                  </a:cubicBezTo>
                  <a:cubicBezTo>
                    <a:pt x="1537230" y="347472"/>
                    <a:pt x="1561608" y="371495"/>
                    <a:pt x="1592094" y="384048"/>
                  </a:cubicBezTo>
                  <a:cubicBezTo>
                    <a:pt x="1654628" y="409797"/>
                    <a:pt x="1696349" y="383861"/>
                    <a:pt x="1756686" y="365760"/>
                  </a:cubicBezTo>
                  <a:cubicBezTo>
                    <a:pt x="1762782" y="341376"/>
                    <a:pt x="1787296" y="314515"/>
                    <a:pt x="1774974" y="292608"/>
                  </a:cubicBezTo>
                  <a:cubicBezTo>
                    <a:pt x="1725172" y="204071"/>
                    <a:pt x="1617482" y="211868"/>
                    <a:pt x="1537230" y="201168"/>
                  </a:cubicBezTo>
                  <a:cubicBezTo>
                    <a:pt x="1494558" y="222504"/>
                    <a:pt x="1446468" y="235373"/>
                    <a:pt x="1409214" y="265176"/>
                  </a:cubicBezTo>
                  <a:cubicBezTo>
                    <a:pt x="1376294" y="291512"/>
                    <a:pt x="1425447" y="377889"/>
                    <a:pt x="1436646" y="384048"/>
                  </a:cubicBezTo>
                  <a:cubicBezTo>
                    <a:pt x="1480122" y="407960"/>
                    <a:pt x="1534182" y="402336"/>
                    <a:pt x="1582950" y="411480"/>
                  </a:cubicBezTo>
                  <a:cubicBezTo>
                    <a:pt x="1592094" y="405384"/>
                    <a:pt x="1614138" y="403520"/>
                    <a:pt x="1610382" y="393192"/>
                  </a:cubicBezTo>
                  <a:cubicBezTo>
                    <a:pt x="1572794" y="289824"/>
                    <a:pt x="1528174" y="307863"/>
                    <a:pt x="1436646" y="292608"/>
                  </a:cubicBezTo>
                  <a:cubicBezTo>
                    <a:pt x="1410348" y="392539"/>
                    <a:pt x="1325437" y="603866"/>
                    <a:pt x="1445790" y="694944"/>
                  </a:cubicBezTo>
                  <a:cubicBezTo>
                    <a:pt x="1521487" y="752228"/>
                    <a:pt x="1634766" y="713232"/>
                    <a:pt x="1729254" y="722376"/>
                  </a:cubicBezTo>
                  <a:cubicBezTo>
                    <a:pt x="1788776" y="621933"/>
                    <a:pt x="1972251" y="486934"/>
                    <a:pt x="1811550" y="393192"/>
                  </a:cubicBezTo>
                  <a:cubicBezTo>
                    <a:pt x="1764897" y="365978"/>
                    <a:pt x="1707918" y="362712"/>
                    <a:pt x="1656102" y="347472"/>
                  </a:cubicBezTo>
                  <a:cubicBezTo>
                    <a:pt x="1568750" y="369310"/>
                    <a:pt x="1554311" y="360020"/>
                    <a:pt x="1683534" y="539496"/>
                  </a:cubicBezTo>
                  <a:cubicBezTo>
                    <a:pt x="1705053" y="569384"/>
                    <a:pt x="1750590" y="569976"/>
                    <a:pt x="1784118" y="585216"/>
                  </a:cubicBezTo>
                  <a:cubicBezTo>
                    <a:pt x="1781070" y="539496"/>
                    <a:pt x="1809764" y="477876"/>
                    <a:pt x="1774974" y="448056"/>
                  </a:cubicBezTo>
                  <a:cubicBezTo>
                    <a:pt x="1629840" y="323656"/>
                    <a:pt x="1580083" y="350904"/>
                    <a:pt x="1464078" y="384048"/>
                  </a:cubicBezTo>
                  <a:cubicBezTo>
                    <a:pt x="1479318" y="411480"/>
                    <a:pt x="1486578" y="445235"/>
                    <a:pt x="1509798" y="466344"/>
                  </a:cubicBezTo>
                  <a:cubicBezTo>
                    <a:pt x="1523517" y="478816"/>
                    <a:pt x="1573861" y="491585"/>
                    <a:pt x="1564662" y="475488"/>
                  </a:cubicBezTo>
                  <a:cubicBezTo>
                    <a:pt x="1545296" y="441597"/>
                    <a:pt x="1503702" y="426720"/>
                    <a:pt x="1473222" y="402336"/>
                  </a:cubicBezTo>
                  <a:cubicBezTo>
                    <a:pt x="1372225" y="436002"/>
                    <a:pt x="1298296" y="442231"/>
                    <a:pt x="1390926" y="658368"/>
                  </a:cubicBezTo>
                  <a:cubicBezTo>
                    <a:pt x="1409095" y="700763"/>
                    <a:pt x="1482366" y="670560"/>
                    <a:pt x="1528086" y="676656"/>
                  </a:cubicBezTo>
                  <a:cubicBezTo>
                    <a:pt x="1543326" y="637032"/>
                    <a:pt x="1586590" y="598267"/>
                    <a:pt x="1573806" y="557784"/>
                  </a:cubicBezTo>
                  <a:cubicBezTo>
                    <a:pt x="1521546" y="392295"/>
                    <a:pt x="1358496" y="601256"/>
                    <a:pt x="1345206" y="612648"/>
                  </a:cubicBezTo>
                  <a:cubicBezTo>
                    <a:pt x="1350351" y="705259"/>
                    <a:pt x="1311727" y="930966"/>
                    <a:pt x="1546374" y="841248"/>
                  </a:cubicBezTo>
                  <a:cubicBezTo>
                    <a:pt x="1614285" y="815282"/>
                    <a:pt x="1625622" y="719328"/>
                    <a:pt x="1665246" y="658368"/>
                  </a:cubicBezTo>
                  <a:cubicBezTo>
                    <a:pt x="1643910" y="603504"/>
                    <a:pt x="1637518" y="540134"/>
                    <a:pt x="1601238" y="493776"/>
                  </a:cubicBezTo>
                  <a:cubicBezTo>
                    <a:pt x="1578540" y="464773"/>
                    <a:pt x="1527578" y="422927"/>
                    <a:pt x="1500654" y="448056"/>
                  </a:cubicBezTo>
                  <a:cubicBezTo>
                    <a:pt x="1457389" y="488437"/>
                    <a:pt x="1476270" y="563880"/>
                    <a:pt x="1464078" y="621792"/>
                  </a:cubicBezTo>
                  <a:cubicBezTo>
                    <a:pt x="1503702" y="637032"/>
                    <a:pt x="1541764" y="677809"/>
                    <a:pt x="1582950" y="667512"/>
                  </a:cubicBezTo>
                  <a:cubicBezTo>
                    <a:pt x="1804811" y="612047"/>
                    <a:pt x="1723047" y="490868"/>
                    <a:pt x="1582950" y="411480"/>
                  </a:cubicBezTo>
                  <a:cubicBezTo>
                    <a:pt x="1543084" y="388889"/>
                    <a:pt x="1491510" y="405384"/>
                    <a:pt x="1445790" y="402336"/>
                  </a:cubicBezTo>
                  <a:cubicBezTo>
                    <a:pt x="1418358" y="423672"/>
                    <a:pt x="1369898" y="432187"/>
                    <a:pt x="1363494" y="466344"/>
                  </a:cubicBezTo>
                  <a:cubicBezTo>
                    <a:pt x="1321777" y="688837"/>
                    <a:pt x="1393124" y="696849"/>
                    <a:pt x="1528086" y="813816"/>
                  </a:cubicBezTo>
                  <a:cubicBezTo>
                    <a:pt x="1607334" y="792480"/>
                    <a:pt x="1701133" y="800303"/>
                    <a:pt x="1765830" y="749808"/>
                  </a:cubicBezTo>
                  <a:cubicBezTo>
                    <a:pt x="1910387" y="636983"/>
                    <a:pt x="1963008" y="509071"/>
                    <a:pt x="1820694" y="402336"/>
                  </a:cubicBezTo>
                  <a:cubicBezTo>
                    <a:pt x="1793432" y="381889"/>
                    <a:pt x="1753638" y="390144"/>
                    <a:pt x="1720110" y="384048"/>
                  </a:cubicBezTo>
                  <a:cubicBezTo>
                    <a:pt x="1631412" y="472746"/>
                    <a:pt x="1574924" y="494672"/>
                    <a:pt x="1692678" y="676656"/>
                  </a:cubicBezTo>
                  <a:cubicBezTo>
                    <a:pt x="1726001" y="728155"/>
                    <a:pt x="1802406" y="731520"/>
                    <a:pt x="1857270" y="758952"/>
                  </a:cubicBezTo>
                  <a:cubicBezTo>
                    <a:pt x="1872510" y="719328"/>
                    <a:pt x="1921976" y="678052"/>
                    <a:pt x="1902990" y="640080"/>
                  </a:cubicBezTo>
                  <a:cubicBezTo>
                    <a:pt x="1799482" y="433064"/>
                    <a:pt x="1745025" y="451656"/>
                    <a:pt x="1592094" y="438912"/>
                  </a:cubicBezTo>
                  <a:cubicBezTo>
                    <a:pt x="1556536" y="503563"/>
                    <a:pt x="1448762" y="639851"/>
                    <a:pt x="1482366" y="740664"/>
                  </a:cubicBezTo>
                  <a:cubicBezTo>
                    <a:pt x="1490657" y="765538"/>
                    <a:pt x="1525038" y="771144"/>
                    <a:pt x="1546374" y="786384"/>
                  </a:cubicBezTo>
                  <a:cubicBezTo>
                    <a:pt x="1570758" y="752856"/>
                    <a:pt x="1623792" y="727037"/>
                    <a:pt x="1619526" y="685800"/>
                  </a:cubicBezTo>
                  <a:cubicBezTo>
                    <a:pt x="1600077" y="497794"/>
                    <a:pt x="1485172" y="513703"/>
                    <a:pt x="1354350" y="484632"/>
                  </a:cubicBezTo>
                  <a:cubicBezTo>
                    <a:pt x="1286163" y="629528"/>
                    <a:pt x="1219989" y="673313"/>
                    <a:pt x="1354350" y="832104"/>
                  </a:cubicBezTo>
                  <a:cubicBezTo>
                    <a:pt x="1383619" y="866694"/>
                    <a:pt x="1439694" y="862584"/>
                    <a:pt x="1482366" y="877824"/>
                  </a:cubicBezTo>
                  <a:cubicBezTo>
                    <a:pt x="1512846" y="838200"/>
                    <a:pt x="1561681" y="807450"/>
                    <a:pt x="1573806" y="758952"/>
                  </a:cubicBezTo>
                  <a:cubicBezTo>
                    <a:pt x="1606974" y="626279"/>
                    <a:pt x="1570743" y="603486"/>
                    <a:pt x="1509798" y="530352"/>
                  </a:cubicBezTo>
                  <a:cubicBezTo>
                    <a:pt x="1424848" y="628372"/>
                    <a:pt x="1314599" y="673481"/>
                    <a:pt x="1445790" y="804672"/>
                  </a:cubicBezTo>
                  <a:cubicBezTo>
                    <a:pt x="1469887" y="828769"/>
                    <a:pt x="1512846" y="816864"/>
                    <a:pt x="1546374" y="822960"/>
                  </a:cubicBezTo>
                  <a:cubicBezTo>
                    <a:pt x="1549422" y="762000"/>
                    <a:pt x="1584341" y="693882"/>
                    <a:pt x="1555518" y="640080"/>
                  </a:cubicBezTo>
                  <a:cubicBezTo>
                    <a:pt x="1495403" y="527865"/>
                    <a:pt x="1260021" y="573144"/>
                    <a:pt x="1189758" y="576072"/>
                  </a:cubicBezTo>
                  <a:cubicBezTo>
                    <a:pt x="1168422" y="585216"/>
                    <a:pt x="1148070" y="597127"/>
                    <a:pt x="1125750" y="603504"/>
                  </a:cubicBezTo>
                  <a:cubicBezTo>
                    <a:pt x="1105027" y="609425"/>
                    <a:pt x="1083285" y="612014"/>
                    <a:pt x="1061742" y="612648"/>
                  </a:cubicBezTo>
                  <a:cubicBezTo>
                    <a:pt x="875869" y="618115"/>
                    <a:pt x="689886" y="618744"/>
                    <a:pt x="503958" y="621792"/>
                  </a:cubicBezTo>
                  <a:cubicBezTo>
                    <a:pt x="449094" y="646176"/>
                    <a:pt x="393066" y="668094"/>
                    <a:pt x="339366" y="694944"/>
                  </a:cubicBezTo>
                  <a:cubicBezTo>
                    <a:pt x="325735" y="701760"/>
                    <a:pt x="295974" y="708745"/>
                    <a:pt x="302790" y="722376"/>
                  </a:cubicBezTo>
                  <a:cubicBezTo>
                    <a:pt x="351791" y="820377"/>
                    <a:pt x="424324" y="809302"/>
                    <a:pt x="513102" y="822960"/>
                  </a:cubicBezTo>
                  <a:cubicBezTo>
                    <a:pt x="543887" y="730606"/>
                    <a:pt x="566783" y="718245"/>
                    <a:pt x="394230" y="649224"/>
                  </a:cubicBezTo>
                  <a:cubicBezTo>
                    <a:pt x="374219" y="641220"/>
                    <a:pt x="363750" y="679704"/>
                    <a:pt x="348510" y="694944"/>
                  </a:cubicBezTo>
                  <a:cubicBezTo>
                    <a:pt x="367255" y="710565"/>
                    <a:pt x="507736" y="858553"/>
                    <a:pt x="476526" y="640080"/>
                  </a:cubicBezTo>
                  <a:cubicBezTo>
                    <a:pt x="467556" y="577293"/>
                    <a:pt x="418945" y="520734"/>
                    <a:pt x="366798" y="484632"/>
                  </a:cubicBezTo>
                  <a:cubicBezTo>
                    <a:pt x="331624" y="460281"/>
                    <a:pt x="281454" y="478536"/>
                    <a:pt x="238782" y="475488"/>
                  </a:cubicBezTo>
                  <a:cubicBezTo>
                    <a:pt x="227488" y="512193"/>
                    <a:pt x="168266" y="637589"/>
                    <a:pt x="220494" y="685800"/>
                  </a:cubicBezTo>
                  <a:cubicBezTo>
                    <a:pt x="245534" y="708914"/>
                    <a:pt x="287550" y="697992"/>
                    <a:pt x="321078" y="704088"/>
                  </a:cubicBezTo>
                  <a:cubicBezTo>
                    <a:pt x="336318" y="646176"/>
                    <a:pt x="391119" y="585074"/>
                    <a:pt x="366798" y="530352"/>
                  </a:cubicBezTo>
                  <a:cubicBezTo>
                    <a:pt x="343540" y="478021"/>
                    <a:pt x="260122" y="427187"/>
                    <a:pt x="211350" y="457200"/>
                  </a:cubicBezTo>
                  <a:cubicBezTo>
                    <a:pt x="144813" y="498146"/>
                    <a:pt x="156486" y="603504"/>
                    <a:pt x="129054" y="676656"/>
                  </a:cubicBezTo>
                  <a:cubicBezTo>
                    <a:pt x="199158" y="722376"/>
                    <a:pt x="262030" y="781815"/>
                    <a:pt x="339366" y="813816"/>
                  </a:cubicBezTo>
                  <a:cubicBezTo>
                    <a:pt x="358259" y="821634"/>
                    <a:pt x="393342" y="806811"/>
                    <a:pt x="394230" y="786384"/>
                  </a:cubicBezTo>
                  <a:cubicBezTo>
                    <a:pt x="396959" y="723607"/>
                    <a:pt x="386931" y="653225"/>
                    <a:pt x="348510" y="603504"/>
                  </a:cubicBezTo>
                  <a:cubicBezTo>
                    <a:pt x="325837" y="574163"/>
                    <a:pt x="275358" y="591312"/>
                    <a:pt x="238782" y="585216"/>
                  </a:cubicBezTo>
                  <a:cubicBezTo>
                    <a:pt x="228340" y="679190"/>
                    <a:pt x="198097" y="761714"/>
                    <a:pt x="357654" y="804672"/>
                  </a:cubicBezTo>
                  <a:cubicBezTo>
                    <a:pt x="400101" y="816100"/>
                    <a:pt x="430806" y="755904"/>
                    <a:pt x="467382" y="731520"/>
                  </a:cubicBezTo>
                  <a:cubicBezTo>
                    <a:pt x="421662" y="664464"/>
                    <a:pt x="409529" y="513111"/>
                    <a:pt x="330222" y="530352"/>
                  </a:cubicBezTo>
                  <a:cubicBezTo>
                    <a:pt x="129433" y="574002"/>
                    <a:pt x="265516" y="794132"/>
                    <a:pt x="302790" y="868680"/>
                  </a:cubicBezTo>
                  <a:cubicBezTo>
                    <a:pt x="333270" y="832104"/>
                    <a:pt x="355725" y="786956"/>
                    <a:pt x="394230" y="758952"/>
                  </a:cubicBezTo>
                  <a:cubicBezTo>
                    <a:pt x="404394" y="751560"/>
                    <a:pt x="391452" y="791554"/>
                    <a:pt x="403374" y="795528"/>
                  </a:cubicBezTo>
                  <a:cubicBezTo>
                    <a:pt x="418946" y="800719"/>
                    <a:pt x="433854" y="783336"/>
                    <a:pt x="449094" y="777240"/>
                  </a:cubicBezTo>
                  <a:cubicBezTo>
                    <a:pt x="547245" y="949004"/>
                    <a:pt x="428167" y="737211"/>
                    <a:pt x="412518" y="731520"/>
                  </a:cubicBezTo>
                  <a:cubicBezTo>
                    <a:pt x="388044" y="722620"/>
                    <a:pt x="394230" y="780288"/>
                    <a:pt x="385086" y="804672"/>
                  </a:cubicBezTo>
                  <a:cubicBezTo>
                    <a:pt x="403374" y="816864"/>
                    <a:pt x="431628" y="861591"/>
                    <a:pt x="439950" y="841248"/>
                  </a:cubicBezTo>
                  <a:cubicBezTo>
                    <a:pt x="509537" y="671147"/>
                    <a:pt x="496122" y="660984"/>
                    <a:pt x="449094" y="566928"/>
                  </a:cubicBezTo>
                  <a:cubicBezTo>
                    <a:pt x="470430" y="533400"/>
                    <a:pt x="479528" y="487608"/>
                    <a:pt x="513102" y="466344"/>
                  </a:cubicBezTo>
                  <a:cubicBezTo>
                    <a:pt x="603198" y="409283"/>
                    <a:pt x="939463" y="343287"/>
                    <a:pt x="1016022" y="329184"/>
                  </a:cubicBezTo>
                  <a:lnTo>
                    <a:pt x="1363494" y="265176"/>
                  </a:lnTo>
                  <a:cubicBezTo>
                    <a:pt x="1418358" y="268224"/>
                    <a:pt x="1478367" y="250923"/>
                    <a:pt x="1528086" y="274320"/>
                  </a:cubicBezTo>
                  <a:cubicBezTo>
                    <a:pt x="1547587" y="283497"/>
                    <a:pt x="1518942" y="316775"/>
                    <a:pt x="1518942" y="338328"/>
                  </a:cubicBezTo>
                  <a:cubicBezTo>
                    <a:pt x="1518942" y="362902"/>
                    <a:pt x="1524046" y="387241"/>
                    <a:pt x="1528086" y="411480"/>
                  </a:cubicBezTo>
                  <a:cubicBezTo>
                    <a:pt x="1541592" y="492517"/>
                    <a:pt x="1543745" y="503925"/>
                    <a:pt x="1573806" y="576072"/>
                  </a:cubicBezTo>
                  <a:cubicBezTo>
                    <a:pt x="1579049" y="588655"/>
                    <a:pt x="1582455" y="603009"/>
                    <a:pt x="1592094" y="612648"/>
                  </a:cubicBezTo>
                  <a:cubicBezTo>
                    <a:pt x="1598910" y="619464"/>
                    <a:pt x="1610382" y="618744"/>
                    <a:pt x="1619526" y="621792"/>
                  </a:cubicBezTo>
                  <a:cubicBezTo>
                    <a:pt x="1631718" y="643128"/>
                    <a:pt x="1636913" y="670449"/>
                    <a:pt x="1656102" y="685800"/>
                  </a:cubicBezTo>
                  <a:cubicBezTo>
                    <a:pt x="1670580" y="697382"/>
                    <a:pt x="1700682" y="679518"/>
                    <a:pt x="1710966" y="694944"/>
                  </a:cubicBezTo>
                  <a:cubicBezTo>
                    <a:pt x="1720071" y="708601"/>
                    <a:pt x="1705031" y="729855"/>
                    <a:pt x="1692678" y="740664"/>
                  </a:cubicBezTo>
                  <a:cubicBezTo>
                    <a:pt x="1678170" y="753358"/>
                    <a:pt x="1655533" y="751358"/>
                    <a:pt x="1637814" y="758952"/>
                  </a:cubicBezTo>
                  <a:cubicBezTo>
                    <a:pt x="1612756" y="769691"/>
                    <a:pt x="1586472" y="779171"/>
                    <a:pt x="1564662" y="795528"/>
                  </a:cubicBezTo>
                  <a:cubicBezTo>
                    <a:pt x="1451099" y="880700"/>
                    <a:pt x="1443184" y="906447"/>
                    <a:pt x="1326918" y="941832"/>
                  </a:cubicBezTo>
                  <a:cubicBezTo>
                    <a:pt x="1288014" y="953672"/>
                    <a:pt x="1247670" y="960120"/>
                    <a:pt x="1208046" y="969264"/>
                  </a:cubicBezTo>
                  <a:cubicBezTo>
                    <a:pt x="1155769" y="995403"/>
                    <a:pt x="1111184" y="1022005"/>
                    <a:pt x="1052598" y="1033272"/>
                  </a:cubicBezTo>
                  <a:cubicBezTo>
                    <a:pt x="1001363" y="1043125"/>
                    <a:pt x="948966" y="1045464"/>
                    <a:pt x="897150" y="1051560"/>
                  </a:cubicBezTo>
                  <a:cubicBezTo>
                    <a:pt x="824326" y="1043468"/>
                    <a:pt x="721803" y="1043714"/>
                    <a:pt x="650262" y="1005840"/>
                  </a:cubicBezTo>
                  <a:cubicBezTo>
                    <a:pt x="609208" y="984105"/>
                    <a:pt x="553870" y="931250"/>
                    <a:pt x="522246" y="896112"/>
                  </a:cubicBezTo>
                  <a:cubicBezTo>
                    <a:pt x="512051" y="884784"/>
                    <a:pt x="506385" y="869454"/>
                    <a:pt x="494814" y="859536"/>
                  </a:cubicBezTo>
                  <a:cubicBezTo>
                    <a:pt x="484465" y="850665"/>
                    <a:pt x="469704" y="848619"/>
                    <a:pt x="458238" y="841248"/>
                  </a:cubicBezTo>
                  <a:cubicBezTo>
                    <a:pt x="420406" y="816927"/>
                    <a:pt x="319665" y="738991"/>
                    <a:pt x="275358" y="722376"/>
                  </a:cubicBezTo>
                  <a:lnTo>
                    <a:pt x="202206" y="694944"/>
                  </a:lnTo>
                  <a:cubicBezTo>
                    <a:pt x="156561" y="710159"/>
                    <a:pt x="78082" y="723095"/>
                    <a:pt x="92478" y="804672"/>
                  </a:cubicBezTo>
                  <a:cubicBezTo>
                    <a:pt x="98517" y="838896"/>
                    <a:pt x="147342" y="847344"/>
                    <a:pt x="174774" y="868680"/>
                  </a:cubicBezTo>
                  <a:cubicBezTo>
                    <a:pt x="269262" y="844296"/>
                    <a:pt x="404108" y="876722"/>
                    <a:pt x="458238" y="795528"/>
                  </a:cubicBezTo>
                  <a:cubicBezTo>
                    <a:pt x="570087" y="627754"/>
                    <a:pt x="245242" y="683050"/>
                    <a:pt x="220494" y="685800"/>
                  </a:cubicBezTo>
                  <a:cubicBezTo>
                    <a:pt x="185488" y="790818"/>
                    <a:pt x="81289" y="934998"/>
                    <a:pt x="247926" y="1014984"/>
                  </a:cubicBezTo>
                  <a:cubicBezTo>
                    <a:pt x="289960" y="1035160"/>
                    <a:pt x="339366" y="996696"/>
                    <a:pt x="385086" y="987552"/>
                  </a:cubicBezTo>
                  <a:cubicBezTo>
                    <a:pt x="394230" y="935736"/>
                    <a:pt x="439196" y="877456"/>
                    <a:pt x="412518" y="832104"/>
                  </a:cubicBezTo>
                  <a:cubicBezTo>
                    <a:pt x="327943" y="688327"/>
                    <a:pt x="233941" y="683003"/>
                    <a:pt x="110766" y="658368"/>
                  </a:cubicBezTo>
                  <a:cubicBezTo>
                    <a:pt x="60088" y="696377"/>
                    <a:pt x="-105671" y="804051"/>
                    <a:pt x="101622" y="886968"/>
                  </a:cubicBezTo>
                  <a:cubicBezTo>
                    <a:pt x="158222" y="909608"/>
                    <a:pt x="174774" y="789432"/>
                    <a:pt x="211350" y="740664"/>
                  </a:cubicBezTo>
                  <a:cubicBezTo>
                    <a:pt x="139272" y="678883"/>
                    <a:pt x="-3767" y="522882"/>
                    <a:pt x="83334" y="923544"/>
                  </a:cubicBezTo>
                  <a:cubicBezTo>
                    <a:pt x="100330" y="1001724"/>
                    <a:pt x="186966" y="1045464"/>
                    <a:pt x="238782" y="1106424"/>
                  </a:cubicBezTo>
                  <a:cubicBezTo>
                    <a:pt x="318030" y="1057656"/>
                    <a:pt x="420695" y="1034561"/>
                    <a:pt x="476526" y="960120"/>
                  </a:cubicBezTo>
                  <a:cubicBezTo>
                    <a:pt x="621366" y="767000"/>
                    <a:pt x="337863" y="683158"/>
                    <a:pt x="247926" y="630936"/>
                  </a:cubicBezTo>
                  <a:cubicBezTo>
                    <a:pt x="233731" y="622694"/>
                    <a:pt x="217446" y="618744"/>
                    <a:pt x="202206" y="612648"/>
                  </a:cubicBezTo>
                  <a:cubicBezTo>
                    <a:pt x="169272" y="750971"/>
                    <a:pt x="109896" y="823861"/>
                    <a:pt x="220494" y="941832"/>
                  </a:cubicBezTo>
                  <a:cubicBezTo>
                    <a:pt x="237301" y="959759"/>
                    <a:pt x="269262" y="947928"/>
                    <a:pt x="293646" y="950976"/>
                  </a:cubicBezTo>
                  <a:cubicBezTo>
                    <a:pt x="305838" y="899160"/>
                    <a:pt x="327424" y="848685"/>
                    <a:pt x="330222" y="795528"/>
                  </a:cubicBezTo>
                  <a:cubicBezTo>
                    <a:pt x="332777" y="746992"/>
                    <a:pt x="272803" y="795296"/>
                    <a:pt x="275358" y="795528"/>
                  </a:cubicBezTo>
                  <a:cubicBezTo>
                    <a:pt x="317963" y="799401"/>
                    <a:pt x="360754" y="790090"/>
                    <a:pt x="403374" y="786384"/>
                  </a:cubicBezTo>
                  <a:cubicBezTo>
                    <a:pt x="430871" y="783993"/>
                    <a:pt x="458258" y="780465"/>
                    <a:pt x="485670" y="777240"/>
                  </a:cubicBezTo>
                  <a:cubicBezTo>
                    <a:pt x="510075" y="774369"/>
                    <a:pt x="534299" y="769678"/>
                    <a:pt x="558822" y="768096"/>
                  </a:cubicBezTo>
                  <a:cubicBezTo>
                    <a:pt x="628847" y="763578"/>
                    <a:pt x="699030" y="762000"/>
                    <a:pt x="769134" y="758952"/>
                  </a:cubicBezTo>
                  <a:cubicBezTo>
                    <a:pt x="814854" y="752856"/>
                    <a:pt x="860287" y="743950"/>
                    <a:pt x="906294" y="740664"/>
                  </a:cubicBezTo>
                  <a:cubicBezTo>
                    <a:pt x="988437" y="734797"/>
                    <a:pt x="1070932" y="735632"/>
                    <a:pt x="1153182" y="731520"/>
                  </a:cubicBezTo>
                  <a:cubicBezTo>
                    <a:pt x="1245088" y="726925"/>
                    <a:pt x="1264445" y="723327"/>
                    <a:pt x="1345206" y="713232"/>
                  </a:cubicBezTo>
                  <a:cubicBezTo>
                    <a:pt x="1373836" y="703689"/>
                    <a:pt x="1406243" y="691328"/>
                    <a:pt x="1436646" y="685800"/>
                  </a:cubicBezTo>
                  <a:cubicBezTo>
                    <a:pt x="1457851" y="681945"/>
                    <a:pt x="1479318" y="679704"/>
                    <a:pt x="1500654" y="676656"/>
                  </a:cubicBezTo>
                  <a:lnTo>
                    <a:pt x="1555518" y="658368"/>
                  </a:lnTo>
                </a:path>
              </a:pathLst>
            </a:custGeom>
            <a:noFill/>
            <a:ln w="19050"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51DDBC-58E7-4C71-EBF0-DBD7FB74D394}"/>
              </a:ext>
            </a:extLst>
          </p:cNvPr>
          <p:cNvGrpSpPr/>
          <p:nvPr/>
        </p:nvGrpSpPr>
        <p:grpSpPr>
          <a:xfrm>
            <a:off x="-76292" y="3619954"/>
            <a:ext cx="3334976" cy="1155246"/>
            <a:chOff x="-878932" y="3619954"/>
            <a:chExt cx="4211412" cy="145884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BF0906-4FE4-F100-2C24-281830D90350}"/>
                </a:ext>
              </a:extLst>
            </p:cNvPr>
            <p:cNvGrpSpPr/>
            <p:nvPr/>
          </p:nvGrpSpPr>
          <p:grpSpPr>
            <a:xfrm>
              <a:off x="-624862" y="3619954"/>
              <a:ext cx="3957342" cy="1458846"/>
              <a:chOff x="8234658" y="3789922"/>
              <a:chExt cx="3957342" cy="1458846"/>
            </a:xfrm>
          </p:grpSpPr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2247E5CC-152D-743A-6124-D5F3B69613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00"/>
              <a:stretch/>
            </p:blipFill>
            <p:spPr bwMode="auto">
              <a:xfrm>
                <a:off x="10201827" y="3789922"/>
                <a:ext cx="1990173" cy="14588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A4B5CD5-17D3-5951-BFAE-B25192D1575A}"/>
                  </a:ext>
                </a:extLst>
              </p:cNvPr>
              <p:cNvSpPr/>
              <p:nvPr/>
            </p:nvSpPr>
            <p:spPr>
              <a:xfrm>
                <a:off x="8234658" y="3938416"/>
                <a:ext cx="1976142" cy="1106424"/>
              </a:xfrm>
              <a:custGeom>
                <a:avLst/>
                <a:gdLst>
                  <a:gd name="connsiteX0" fmla="*/ 1976142 w 1976142"/>
                  <a:gd name="connsiteY0" fmla="*/ 0 h 1106424"/>
                  <a:gd name="connsiteX1" fmla="*/ 1793262 w 1976142"/>
                  <a:gd name="connsiteY1" fmla="*/ 9144 h 1106424"/>
                  <a:gd name="connsiteX2" fmla="*/ 1729254 w 1976142"/>
                  <a:gd name="connsiteY2" fmla="*/ 18288 h 1106424"/>
                  <a:gd name="connsiteX3" fmla="*/ 1619526 w 1976142"/>
                  <a:gd name="connsiteY3" fmla="*/ 91440 h 1106424"/>
                  <a:gd name="connsiteX4" fmla="*/ 1546374 w 1976142"/>
                  <a:gd name="connsiteY4" fmla="*/ 192024 h 1106424"/>
                  <a:gd name="connsiteX5" fmla="*/ 1509798 w 1976142"/>
                  <a:gd name="connsiteY5" fmla="*/ 329184 h 1106424"/>
                  <a:gd name="connsiteX6" fmla="*/ 1592094 w 1976142"/>
                  <a:gd name="connsiteY6" fmla="*/ 384048 h 1106424"/>
                  <a:gd name="connsiteX7" fmla="*/ 1756686 w 1976142"/>
                  <a:gd name="connsiteY7" fmla="*/ 365760 h 1106424"/>
                  <a:gd name="connsiteX8" fmla="*/ 1774974 w 1976142"/>
                  <a:gd name="connsiteY8" fmla="*/ 292608 h 1106424"/>
                  <a:gd name="connsiteX9" fmla="*/ 1537230 w 1976142"/>
                  <a:gd name="connsiteY9" fmla="*/ 201168 h 1106424"/>
                  <a:gd name="connsiteX10" fmla="*/ 1409214 w 1976142"/>
                  <a:gd name="connsiteY10" fmla="*/ 265176 h 1106424"/>
                  <a:gd name="connsiteX11" fmla="*/ 1436646 w 1976142"/>
                  <a:gd name="connsiteY11" fmla="*/ 384048 h 1106424"/>
                  <a:gd name="connsiteX12" fmla="*/ 1582950 w 1976142"/>
                  <a:gd name="connsiteY12" fmla="*/ 411480 h 1106424"/>
                  <a:gd name="connsiteX13" fmla="*/ 1610382 w 1976142"/>
                  <a:gd name="connsiteY13" fmla="*/ 393192 h 1106424"/>
                  <a:gd name="connsiteX14" fmla="*/ 1436646 w 1976142"/>
                  <a:gd name="connsiteY14" fmla="*/ 292608 h 1106424"/>
                  <a:gd name="connsiteX15" fmla="*/ 1445790 w 1976142"/>
                  <a:gd name="connsiteY15" fmla="*/ 694944 h 1106424"/>
                  <a:gd name="connsiteX16" fmla="*/ 1729254 w 1976142"/>
                  <a:gd name="connsiteY16" fmla="*/ 722376 h 1106424"/>
                  <a:gd name="connsiteX17" fmla="*/ 1811550 w 1976142"/>
                  <a:gd name="connsiteY17" fmla="*/ 393192 h 1106424"/>
                  <a:gd name="connsiteX18" fmla="*/ 1656102 w 1976142"/>
                  <a:gd name="connsiteY18" fmla="*/ 347472 h 1106424"/>
                  <a:gd name="connsiteX19" fmla="*/ 1683534 w 1976142"/>
                  <a:gd name="connsiteY19" fmla="*/ 539496 h 1106424"/>
                  <a:gd name="connsiteX20" fmla="*/ 1784118 w 1976142"/>
                  <a:gd name="connsiteY20" fmla="*/ 585216 h 1106424"/>
                  <a:gd name="connsiteX21" fmla="*/ 1774974 w 1976142"/>
                  <a:gd name="connsiteY21" fmla="*/ 448056 h 1106424"/>
                  <a:gd name="connsiteX22" fmla="*/ 1464078 w 1976142"/>
                  <a:gd name="connsiteY22" fmla="*/ 384048 h 1106424"/>
                  <a:gd name="connsiteX23" fmla="*/ 1509798 w 1976142"/>
                  <a:gd name="connsiteY23" fmla="*/ 466344 h 1106424"/>
                  <a:gd name="connsiteX24" fmla="*/ 1564662 w 1976142"/>
                  <a:gd name="connsiteY24" fmla="*/ 475488 h 1106424"/>
                  <a:gd name="connsiteX25" fmla="*/ 1473222 w 1976142"/>
                  <a:gd name="connsiteY25" fmla="*/ 402336 h 1106424"/>
                  <a:gd name="connsiteX26" fmla="*/ 1390926 w 1976142"/>
                  <a:gd name="connsiteY26" fmla="*/ 658368 h 1106424"/>
                  <a:gd name="connsiteX27" fmla="*/ 1528086 w 1976142"/>
                  <a:gd name="connsiteY27" fmla="*/ 676656 h 1106424"/>
                  <a:gd name="connsiteX28" fmla="*/ 1573806 w 1976142"/>
                  <a:gd name="connsiteY28" fmla="*/ 557784 h 1106424"/>
                  <a:gd name="connsiteX29" fmla="*/ 1345206 w 1976142"/>
                  <a:gd name="connsiteY29" fmla="*/ 612648 h 1106424"/>
                  <a:gd name="connsiteX30" fmla="*/ 1546374 w 1976142"/>
                  <a:gd name="connsiteY30" fmla="*/ 841248 h 1106424"/>
                  <a:gd name="connsiteX31" fmla="*/ 1665246 w 1976142"/>
                  <a:gd name="connsiteY31" fmla="*/ 658368 h 1106424"/>
                  <a:gd name="connsiteX32" fmla="*/ 1601238 w 1976142"/>
                  <a:gd name="connsiteY32" fmla="*/ 493776 h 1106424"/>
                  <a:gd name="connsiteX33" fmla="*/ 1500654 w 1976142"/>
                  <a:gd name="connsiteY33" fmla="*/ 448056 h 1106424"/>
                  <a:gd name="connsiteX34" fmla="*/ 1464078 w 1976142"/>
                  <a:gd name="connsiteY34" fmla="*/ 621792 h 1106424"/>
                  <a:gd name="connsiteX35" fmla="*/ 1582950 w 1976142"/>
                  <a:gd name="connsiteY35" fmla="*/ 667512 h 1106424"/>
                  <a:gd name="connsiteX36" fmla="*/ 1582950 w 1976142"/>
                  <a:gd name="connsiteY36" fmla="*/ 411480 h 1106424"/>
                  <a:gd name="connsiteX37" fmla="*/ 1445790 w 1976142"/>
                  <a:gd name="connsiteY37" fmla="*/ 402336 h 1106424"/>
                  <a:gd name="connsiteX38" fmla="*/ 1363494 w 1976142"/>
                  <a:gd name="connsiteY38" fmla="*/ 466344 h 1106424"/>
                  <a:gd name="connsiteX39" fmla="*/ 1528086 w 1976142"/>
                  <a:gd name="connsiteY39" fmla="*/ 813816 h 1106424"/>
                  <a:gd name="connsiteX40" fmla="*/ 1765830 w 1976142"/>
                  <a:gd name="connsiteY40" fmla="*/ 749808 h 1106424"/>
                  <a:gd name="connsiteX41" fmla="*/ 1820694 w 1976142"/>
                  <a:gd name="connsiteY41" fmla="*/ 402336 h 1106424"/>
                  <a:gd name="connsiteX42" fmla="*/ 1720110 w 1976142"/>
                  <a:gd name="connsiteY42" fmla="*/ 384048 h 1106424"/>
                  <a:gd name="connsiteX43" fmla="*/ 1692678 w 1976142"/>
                  <a:gd name="connsiteY43" fmla="*/ 676656 h 1106424"/>
                  <a:gd name="connsiteX44" fmla="*/ 1857270 w 1976142"/>
                  <a:gd name="connsiteY44" fmla="*/ 758952 h 1106424"/>
                  <a:gd name="connsiteX45" fmla="*/ 1902990 w 1976142"/>
                  <a:gd name="connsiteY45" fmla="*/ 640080 h 1106424"/>
                  <a:gd name="connsiteX46" fmla="*/ 1592094 w 1976142"/>
                  <a:gd name="connsiteY46" fmla="*/ 438912 h 1106424"/>
                  <a:gd name="connsiteX47" fmla="*/ 1482366 w 1976142"/>
                  <a:gd name="connsiteY47" fmla="*/ 740664 h 1106424"/>
                  <a:gd name="connsiteX48" fmla="*/ 1546374 w 1976142"/>
                  <a:gd name="connsiteY48" fmla="*/ 786384 h 1106424"/>
                  <a:gd name="connsiteX49" fmla="*/ 1619526 w 1976142"/>
                  <a:gd name="connsiteY49" fmla="*/ 685800 h 1106424"/>
                  <a:gd name="connsiteX50" fmla="*/ 1354350 w 1976142"/>
                  <a:gd name="connsiteY50" fmla="*/ 484632 h 1106424"/>
                  <a:gd name="connsiteX51" fmla="*/ 1354350 w 1976142"/>
                  <a:gd name="connsiteY51" fmla="*/ 832104 h 1106424"/>
                  <a:gd name="connsiteX52" fmla="*/ 1482366 w 1976142"/>
                  <a:gd name="connsiteY52" fmla="*/ 877824 h 1106424"/>
                  <a:gd name="connsiteX53" fmla="*/ 1573806 w 1976142"/>
                  <a:gd name="connsiteY53" fmla="*/ 758952 h 1106424"/>
                  <a:gd name="connsiteX54" fmla="*/ 1509798 w 1976142"/>
                  <a:gd name="connsiteY54" fmla="*/ 530352 h 1106424"/>
                  <a:gd name="connsiteX55" fmla="*/ 1445790 w 1976142"/>
                  <a:gd name="connsiteY55" fmla="*/ 804672 h 1106424"/>
                  <a:gd name="connsiteX56" fmla="*/ 1546374 w 1976142"/>
                  <a:gd name="connsiteY56" fmla="*/ 822960 h 1106424"/>
                  <a:gd name="connsiteX57" fmla="*/ 1555518 w 1976142"/>
                  <a:gd name="connsiteY57" fmla="*/ 640080 h 1106424"/>
                  <a:gd name="connsiteX58" fmla="*/ 1189758 w 1976142"/>
                  <a:gd name="connsiteY58" fmla="*/ 576072 h 1106424"/>
                  <a:gd name="connsiteX59" fmla="*/ 1125750 w 1976142"/>
                  <a:gd name="connsiteY59" fmla="*/ 603504 h 1106424"/>
                  <a:gd name="connsiteX60" fmla="*/ 1061742 w 1976142"/>
                  <a:gd name="connsiteY60" fmla="*/ 612648 h 1106424"/>
                  <a:gd name="connsiteX61" fmla="*/ 503958 w 1976142"/>
                  <a:gd name="connsiteY61" fmla="*/ 621792 h 1106424"/>
                  <a:gd name="connsiteX62" fmla="*/ 339366 w 1976142"/>
                  <a:gd name="connsiteY62" fmla="*/ 694944 h 1106424"/>
                  <a:gd name="connsiteX63" fmla="*/ 302790 w 1976142"/>
                  <a:gd name="connsiteY63" fmla="*/ 722376 h 1106424"/>
                  <a:gd name="connsiteX64" fmla="*/ 513102 w 1976142"/>
                  <a:gd name="connsiteY64" fmla="*/ 822960 h 1106424"/>
                  <a:gd name="connsiteX65" fmla="*/ 394230 w 1976142"/>
                  <a:gd name="connsiteY65" fmla="*/ 649224 h 1106424"/>
                  <a:gd name="connsiteX66" fmla="*/ 348510 w 1976142"/>
                  <a:gd name="connsiteY66" fmla="*/ 694944 h 1106424"/>
                  <a:gd name="connsiteX67" fmla="*/ 476526 w 1976142"/>
                  <a:gd name="connsiteY67" fmla="*/ 640080 h 1106424"/>
                  <a:gd name="connsiteX68" fmla="*/ 366798 w 1976142"/>
                  <a:gd name="connsiteY68" fmla="*/ 484632 h 1106424"/>
                  <a:gd name="connsiteX69" fmla="*/ 238782 w 1976142"/>
                  <a:gd name="connsiteY69" fmla="*/ 475488 h 1106424"/>
                  <a:gd name="connsiteX70" fmla="*/ 220494 w 1976142"/>
                  <a:gd name="connsiteY70" fmla="*/ 685800 h 1106424"/>
                  <a:gd name="connsiteX71" fmla="*/ 321078 w 1976142"/>
                  <a:gd name="connsiteY71" fmla="*/ 704088 h 1106424"/>
                  <a:gd name="connsiteX72" fmla="*/ 366798 w 1976142"/>
                  <a:gd name="connsiteY72" fmla="*/ 530352 h 1106424"/>
                  <a:gd name="connsiteX73" fmla="*/ 211350 w 1976142"/>
                  <a:gd name="connsiteY73" fmla="*/ 457200 h 1106424"/>
                  <a:gd name="connsiteX74" fmla="*/ 129054 w 1976142"/>
                  <a:gd name="connsiteY74" fmla="*/ 676656 h 1106424"/>
                  <a:gd name="connsiteX75" fmla="*/ 339366 w 1976142"/>
                  <a:gd name="connsiteY75" fmla="*/ 813816 h 1106424"/>
                  <a:gd name="connsiteX76" fmla="*/ 394230 w 1976142"/>
                  <a:gd name="connsiteY76" fmla="*/ 786384 h 1106424"/>
                  <a:gd name="connsiteX77" fmla="*/ 348510 w 1976142"/>
                  <a:gd name="connsiteY77" fmla="*/ 603504 h 1106424"/>
                  <a:gd name="connsiteX78" fmla="*/ 238782 w 1976142"/>
                  <a:gd name="connsiteY78" fmla="*/ 585216 h 1106424"/>
                  <a:gd name="connsiteX79" fmla="*/ 357654 w 1976142"/>
                  <a:gd name="connsiteY79" fmla="*/ 804672 h 1106424"/>
                  <a:gd name="connsiteX80" fmla="*/ 467382 w 1976142"/>
                  <a:gd name="connsiteY80" fmla="*/ 731520 h 1106424"/>
                  <a:gd name="connsiteX81" fmla="*/ 330222 w 1976142"/>
                  <a:gd name="connsiteY81" fmla="*/ 530352 h 1106424"/>
                  <a:gd name="connsiteX82" fmla="*/ 302790 w 1976142"/>
                  <a:gd name="connsiteY82" fmla="*/ 868680 h 1106424"/>
                  <a:gd name="connsiteX83" fmla="*/ 394230 w 1976142"/>
                  <a:gd name="connsiteY83" fmla="*/ 758952 h 1106424"/>
                  <a:gd name="connsiteX84" fmla="*/ 403374 w 1976142"/>
                  <a:gd name="connsiteY84" fmla="*/ 795528 h 1106424"/>
                  <a:gd name="connsiteX85" fmla="*/ 449094 w 1976142"/>
                  <a:gd name="connsiteY85" fmla="*/ 777240 h 1106424"/>
                  <a:gd name="connsiteX86" fmla="*/ 412518 w 1976142"/>
                  <a:gd name="connsiteY86" fmla="*/ 731520 h 1106424"/>
                  <a:gd name="connsiteX87" fmla="*/ 385086 w 1976142"/>
                  <a:gd name="connsiteY87" fmla="*/ 804672 h 1106424"/>
                  <a:gd name="connsiteX88" fmla="*/ 439950 w 1976142"/>
                  <a:gd name="connsiteY88" fmla="*/ 841248 h 1106424"/>
                  <a:gd name="connsiteX89" fmla="*/ 449094 w 1976142"/>
                  <a:gd name="connsiteY89" fmla="*/ 566928 h 1106424"/>
                  <a:gd name="connsiteX90" fmla="*/ 513102 w 1976142"/>
                  <a:gd name="connsiteY90" fmla="*/ 466344 h 1106424"/>
                  <a:gd name="connsiteX91" fmla="*/ 1016022 w 1976142"/>
                  <a:gd name="connsiteY91" fmla="*/ 329184 h 1106424"/>
                  <a:gd name="connsiteX92" fmla="*/ 1363494 w 1976142"/>
                  <a:gd name="connsiteY92" fmla="*/ 265176 h 1106424"/>
                  <a:gd name="connsiteX93" fmla="*/ 1528086 w 1976142"/>
                  <a:gd name="connsiteY93" fmla="*/ 274320 h 1106424"/>
                  <a:gd name="connsiteX94" fmla="*/ 1518942 w 1976142"/>
                  <a:gd name="connsiteY94" fmla="*/ 338328 h 1106424"/>
                  <a:gd name="connsiteX95" fmla="*/ 1528086 w 1976142"/>
                  <a:gd name="connsiteY95" fmla="*/ 411480 h 1106424"/>
                  <a:gd name="connsiteX96" fmla="*/ 1573806 w 1976142"/>
                  <a:gd name="connsiteY96" fmla="*/ 576072 h 1106424"/>
                  <a:gd name="connsiteX97" fmla="*/ 1592094 w 1976142"/>
                  <a:gd name="connsiteY97" fmla="*/ 612648 h 1106424"/>
                  <a:gd name="connsiteX98" fmla="*/ 1619526 w 1976142"/>
                  <a:gd name="connsiteY98" fmla="*/ 621792 h 1106424"/>
                  <a:gd name="connsiteX99" fmla="*/ 1656102 w 1976142"/>
                  <a:gd name="connsiteY99" fmla="*/ 685800 h 1106424"/>
                  <a:gd name="connsiteX100" fmla="*/ 1710966 w 1976142"/>
                  <a:gd name="connsiteY100" fmla="*/ 694944 h 1106424"/>
                  <a:gd name="connsiteX101" fmla="*/ 1692678 w 1976142"/>
                  <a:gd name="connsiteY101" fmla="*/ 740664 h 1106424"/>
                  <a:gd name="connsiteX102" fmla="*/ 1637814 w 1976142"/>
                  <a:gd name="connsiteY102" fmla="*/ 758952 h 1106424"/>
                  <a:gd name="connsiteX103" fmla="*/ 1564662 w 1976142"/>
                  <a:gd name="connsiteY103" fmla="*/ 795528 h 1106424"/>
                  <a:gd name="connsiteX104" fmla="*/ 1326918 w 1976142"/>
                  <a:gd name="connsiteY104" fmla="*/ 941832 h 1106424"/>
                  <a:gd name="connsiteX105" fmla="*/ 1208046 w 1976142"/>
                  <a:gd name="connsiteY105" fmla="*/ 969264 h 1106424"/>
                  <a:gd name="connsiteX106" fmla="*/ 1052598 w 1976142"/>
                  <a:gd name="connsiteY106" fmla="*/ 1033272 h 1106424"/>
                  <a:gd name="connsiteX107" fmla="*/ 897150 w 1976142"/>
                  <a:gd name="connsiteY107" fmla="*/ 1051560 h 1106424"/>
                  <a:gd name="connsiteX108" fmla="*/ 650262 w 1976142"/>
                  <a:gd name="connsiteY108" fmla="*/ 1005840 h 1106424"/>
                  <a:gd name="connsiteX109" fmla="*/ 522246 w 1976142"/>
                  <a:gd name="connsiteY109" fmla="*/ 896112 h 1106424"/>
                  <a:gd name="connsiteX110" fmla="*/ 494814 w 1976142"/>
                  <a:gd name="connsiteY110" fmla="*/ 859536 h 1106424"/>
                  <a:gd name="connsiteX111" fmla="*/ 458238 w 1976142"/>
                  <a:gd name="connsiteY111" fmla="*/ 841248 h 1106424"/>
                  <a:gd name="connsiteX112" fmla="*/ 275358 w 1976142"/>
                  <a:gd name="connsiteY112" fmla="*/ 722376 h 1106424"/>
                  <a:gd name="connsiteX113" fmla="*/ 202206 w 1976142"/>
                  <a:gd name="connsiteY113" fmla="*/ 694944 h 1106424"/>
                  <a:gd name="connsiteX114" fmla="*/ 92478 w 1976142"/>
                  <a:gd name="connsiteY114" fmla="*/ 804672 h 1106424"/>
                  <a:gd name="connsiteX115" fmla="*/ 174774 w 1976142"/>
                  <a:gd name="connsiteY115" fmla="*/ 868680 h 1106424"/>
                  <a:gd name="connsiteX116" fmla="*/ 458238 w 1976142"/>
                  <a:gd name="connsiteY116" fmla="*/ 795528 h 1106424"/>
                  <a:gd name="connsiteX117" fmla="*/ 220494 w 1976142"/>
                  <a:gd name="connsiteY117" fmla="*/ 685800 h 1106424"/>
                  <a:gd name="connsiteX118" fmla="*/ 247926 w 1976142"/>
                  <a:gd name="connsiteY118" fmla="*/ 1014984 h 1106424"/>
                  <a:gd name="connsiteX119" fmla="*/ 385086 w 1976142"/>
                  <a:gd name="connsiteY119" fmla="*/ 987552 h 1106424"/>
                  <a:gd name="connsiteX120" fmla="*/ 412518 w 1976142"/>
                  <a:gd name="connsiteY120" fmla="*/ 832104 h 1106424"/>
                  <a:gd name="connsiteX121" fmla="*/ 110766 w 1976142"/>
                  <a:gd name="connsiteY121" fmla="*/ 658368 h 1106424"/>
                  <a:gd name="connsiteX122" fmla="*/ 101622 w 1976142"/>
                  <a:gd name="connsiteY122" fmla="*/ 886968 h 1106424"/>
                  <a:gd name="connsiteX123" fmla="*/ 211350 w 1976142"/>
                  <a:gd name="connsiteY123" fmla="*/ 740664 h 1106424"/>
                  <a:gd name="connsiteX124" fmla="*/ 83334 w 1976142"/>
                  <a:gd name="connsiteY124" fmla="*/ 923544 h 1106424"/>
                  <a:gd name="connsiteX125" fmla="*/ 238782 w 1976142"/>
                  <a:gd name="connsiteY125" fmla="*/ 1106424 h 1106424"/>
                  <a:gd name="connsiteX126" fmla="*/ 476526 w 1976142"/>
                  <a:gd name="connsiteY126" fmla="*/ 960120 h 1106424"/>
                  <a:gd name="connsiteX127" fmla="*/ 247926 w 1976142"/>
                  <a:gd name="connsiteY127" fmla="*/ 630936 h 1106424"/>
                  <a:gd name="connsiteX128" fmla="*/ 202206 w 1976142"/>
                  <a:gd name="connsiteY128" fmla="*/ 612648 h 1106424"/>
                  <a:gd name="connsiteX129" fmla="*/ 220494 w 1976142"/>
                  <a:gd name="connsiteY129" fmla="*/ 941832 h 1106424"/>
                  <a:gd name="connsiteX130" fmla="*/ 293646 w 1976142"/>
                  <a:gd name="connsiteY130" fmla="*/ 950976 h 1106424"/>
                  <a:gd name="connsiteX131" fmla="*/ 330222 w 1976142"/>
                  <a:gd name="connsiteY131" fmla="*/ 795528 h 1106424"/>
                  <a:gd name="connsiteX132" fmla="*/ 275358 w 1976142"/>
                  <a:gd name="connsiteY132" fmla="*/ 795528 h 1106424"/>
                  <a:gd name="connsiteX133" fmla="*/ 403374 w 1976142"/>
                  <a:gd name="connsiteY133" fmla="*/ 786384 h 1106424"/>
                  <a:gd name="connsiteX134" fmla="*/ 485670 w 1976142"/>
                  <a:gd name="connsiteY134" fmla="*/ 777240 h 1106424"/>
                  <a:gd name="connsiteX135" fmla="*/ 558822 w 1976142"/>
                  <a:gd name="connsiteY135" fmla="*/ 768096 h 1106424"/>
                  <a:gd name="connsiteX136" fmla="*/ 769134 w 1976142"/>
                  <a:gd name="connsiteY136" fmla="*/ 758952 h 1106424"/>
                  <a:gd name="connsiteX137" fmla="*/ 906294 w 1976142"/>
                  <a:gd name="connsiteY137" fmla="*/ 740664 h 1106424"/>
                  <a:gd name="connsiteX138" fmla="*/ 1153182 w 1976142"/>
                  <a:gd name="connsiteY138" fmla="*/ 731520 h 1106424"/>
                  <a:gd name="connsiteX139" fmla="*/ 1345206 w 1976142"/>
                  <a:gd name="connsiteY139" fmla="*/ 713232 h 1106424"/>
                  <a:gd name="connsiteX140" fmla="*/ 1436646 w 1976142"/>
                  <a:gd name="connsiteY140" fmla="*/ 685800 h 1106424"/>
                  <a:gd name="connsiteX141" fmla="*/ 1500654 w 1976142"/>
                  <a:gd name="connsiteY141" fmla="*/ 676656 h 1106424"/>
                  <a:gd name="connsiteX142" fmla="*/ 1555518 w 1976142"/>
                  <a:gd name="connsiteY142" fmla="*/ 658368 h 110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976142" h="1106424">
                    <a:moveTo>
                      <a:pt x="1976142" y="0"/>
                    </a:moveTo>
                    <a:cubicBezTo>
                      <a:pt x="1915182" y="3048"/>
                      <a:pt x="1854131" y="4635"/>
                      <a:pt x="1793262" y="9144"/>
                    </a:cubicBezTo>
                    <a:cubicBezTo>
                      <a:pt x="1771768" y="10736"/>
                      <a:pt x="1749701" y="11472"/>
                      <a:pt x="1729254" y="18288"/>
                    </a:cubicBezTo>
                    <a:cubicBezTo>
                      <a:pt x="1711411" y="24236"/>
                      <a:pt x="1623701" y="86987"/>
                      <a:pt x="1619526" y="91440"/>
                    </a:cubicBezTo>
                    <a:cubicBezTo>
                      <a:pt x="1591172" y="121685"/>
                      <a:pt x="1570758" y="158496"/>
                      <a:pt x="1546374" y="192024"/>
                    </a:cubicBezTo>
                    <a:cubicBezTo>
                      <a:pt x="1516604" y="311103"/>
                      <a:pt x="1530864" y="265985"/>
                      <a:pt x="1509798" y="329184"/>
                    </a:cubicBezTo>
                    <a:cubicBezTo>
                      <a:pt x="1537230" y="347472"/>
                      <a:pt x="1561608" y="371495"/>
                      <a:pt x="1592094" y="384048"/>
                    </a:cubicBezTo>
                    <a:cubicBezTo>
                      <a:pt x="1654628" y="409797"/>
                      <a:pt x="1696349" y="383861"/>
                      <a:pt x="1756686" y="365760"/>
                    </a:cubicBezTo>
                    <a:cubicBezTo>
                      <a:pt x="1762782" y="341376"/>
                      <a:pt x="1787296" y="314515"/>
                      <a:pt x="1774974" y="292608"/>
                    </a:cubicBezTo>
                    <a:cubicBezTo>
                      <a:pt x="1725172" y="204071"/>
                      <a:pt x="1617482" y="211868"/>
                      <a:pt x="1537230" y="201168"/>
                    </a:cubicBezTo>
                    <a:cubicBezTo>
                      <a:pt x="1494558" y="222504"/>
                      <a:pt x="1446468" y="235373"/>
                      <a:pt x="1409214" y="265176"/>
                    </a:cubicBezTo>
                    <a:cubicBezTo>
                      <a:pt x="1376294" y="291512"/>
                      <a:pt x="1425447" y="377889"/>
                      <a:pt x="1436646" y="384048"/>
                    </a:cubicBezTo>
                    <a:cubicBezTo>
                      <a:pt x="1480122" y="407960"/>
                      <a:pt x="1534182" y="402336"/>
                      <a:pt x="1582950" y="411480"/>
                    </a:cubicBezTo>
                    <a:cubicBezTo>
                      <a:pt x="1592094" y="405384"/>
                      <a:pt x="1614138" y="403520"/>
                      <a:pt x="1610382" y="393192"/>
                    </a:cubicBezTo>
                    <a:cubicBezTo>
                      <a:pt x="1572794" y="289824"/>
                      <a:pt x="1528174" y="307863"/>
                      <a:pt x="1436646" y="292608"/>
                    </a:cubicBezTo>
                    <a:cubicBezTo>
                      <a:pt x="1410348" y="392539"/>
                      <a:pt x="1325437" y="603866"/>
                      <a:pt x="1445790" y="694944"/>
                    </a:cubicBezTo>
                    <a:cubicBezTo>
                      <a:pt x="1521487" y="752228"/>
                      <a:pt x="1634766" y="713232"/>
                      <a:pt x="1729254" y="722376"/>
                    </a:cubicBezTo>
                    <a:cubicBezTo>
                      <a:pt x="1788776" y="621933"/>
                      <a:pt x="1972251" y="486934"/>
                      <a:pt x="1811550" y="393192"/>
                    </a:cubicBezTo>
                    <a:cubicBezTo>
                      <a:pt x="1764897" y="365978"/>
                      <a:pt x="1707918" y="362712"/>
                      <a:pt x="1656102" y="347472"/>
                    </a:cubicBezTo>
                    <a:cubicBezTo>
                      <a:pt x="1568750" y="369310"/>
                      <a:pt x="1554311" y="360020"/>
                      <a:pt x="1683534" y="539496"/>
                    </a:cubicBezTo>
                    <a:cubicBezTo>
                      <a:pt x="1705053" y="569384"/>
                      <a:pt x="1750590" y="569976"/>
                      <a:pt x="1784118" y="585216"/>
                    </a:cubicBezTo>
                    <a:cubicBezTo>
                      <a:pt x="1781070" y="539496"/>
                      <a:pt x="1809764" y="477876"/>
                      <a:pt x="1774974" y="448056"/>
                    </a:cubicBezTo>
                    <a:cubicBezTo>
                      <a:pt x="1629840" y="323656"/>
                      <a:pt x="1580083" y="350904"/>
                      <a:pt x="1464078" y="384048"/>
                    </a:cubicBezTo>
                    <a:cubicBezTo>
                      <a:pt x="1479318" y="411480"/>
                      <a:pt x="1486578" y="445235"/>
                      <a:pt x="1509798" y="466344"/>
                    </a:cubicBezTo>
                    <a:cubicBezTo>
                      <a:pt x="1523517" y="478816"/>
                      <a:pt x="1573861" y="491585"/>
                      <a:pt x="1564662" y="475488"/>
                    </a:cubicBezTo>
                    <a:cubicBezTo>
                      <a:pt x="1545296" y="441597"/>
                      <a:pt x="1503702" y="426720"/>
                      <a:pt x="1473222" y="402336"/>
                    </a:cubicBezTo>
                    <a:cubicBezTo>
                      <a:pt x="1372225" y="436002"/>
                      <a:pt x="1298296" y="442231"/>
                      <a:pt x="1390926" y="658368"/>
                    </a:cubicBezTo>
                    <a:cubicBezTo>
                      <a:pt x="1409095" y="700763"/>
                      <a:pt x="1482366" y="670560"/>
                      <a:pt x="1528086" y="676656"/>
                    </a:cubicBezTo>
                    <a:cubicBezTo>
                      <a:pt x="1543326" y="637032"/>
                      <a:pt x="1586590" y="598267"/>
                      <a:pt x="1573806" y="557784"/>
                    </a:cubicBezTo>
                    <a:cubicBezTo>
                      <a:pt x="1521546" y="392295"/>
                      <a:pt x="1358496" y="601256"/>
                      <a:pt x="1345206" y="612648"/>
                    </a:cubicBezTo>
                    <a:cubicBezTo>
                      <a:pt x="1350351" y="705259"/>
                      <a:pt x="1311727" y="930966"/>
                      <a:pt x="1546374" y="841248"/>
                    </a:cubicBezTo>
                    <a:cubicBezTo>
                      <a:pt x="1614285" y="815282"/>
                      <a:pt x="1625622" y="719328"/>
                      <a:pt x="1665246" y="658368"/>
                    </a:cubicBezTo>
                    <a:cubicBezTo>
                      <a:pt x="1643910" y="603504"/>
                      <a:pt x="1637518" y="540134"/>
                      <a:pt x="1601238" y="493776"/>
                    </a:cubicBezTo>
                    <a:cubicBezTo>
                      <a:pt x="1578540" y="464773"/>
                      <a:pt x="1527578" y="422927"/>
                      <a:pt x="1500654" y="448056"/>
                    </a:cubicBezTo>
                    <a:cubicBezTo>
                      <a:pt x="1457389" y="488437"/>
                      <a:pt x="1476270" y="563880"/>
                      <a:pt x="1464078" y="621792"/>
                    </a:cubicBezTo>
                    <a:cubicBezTo>
                      <a:pt x="1503702" y="637032"/>
                      <a:pt x="1541764" y="677809"/>
                      <a:pt x="1582950" y="667512"/>
                    </a:cubicBezTo>
                    <a:cubicBezTo>
                      <a:pt x="1804811" y="612047"/>
                      <a:pt x="1723047" y="490868"/>
                      <a:pt x="1582950" y="411480"/>
                    </a:cubicBezTo>
                    <a:cubicBezTo>
                      <a:pt x="1543084" y="388889"/>
                      <a:pt x="1491510" y="405384"/>
                      <a:pt x="1445790" y="402336"/>
                    </a:cubicBezTo>
                    <a:cubicBezTo>
                      <a:pt x="1418358" y="423672"/>
                      <a:pt x="1369898" y="432187"/>
                      <a:pt x="1363494" y="466344"/>
                    </a:cubicBezTo>
                    <a:cubicBezTo>
                      <a:pt x="1321777" y="688837"/>
                      <a:pt x="1393124" y="696849"/>
                      <a:pt x="1528086" y="813816"/>
                    </a:cubicBezTo>
                    <a:cubicBezTo>
                      <a:pt x="1607334" y="792480"/>
                      <a:pt x="1701133" y="800303"/>
                      <a:pt x="1765830" y="749808"/>
                    </a:cubicBezTo>
                    <a:cubicBezTo>
                      <a:pt x="1910387" y="636983"/>
                      <a:pt x="1963008" y="509071"/>
                      <a:pt x="1820694" y="402336"/>
                    </a:cubicBezTo>
                    <a:cubicBezTo>
                      <a:pt x="1793432" y="381889"/>
                      <a:pt x="1753638" y="390144"/>
                      <a:pt x="1720110" y="384048"/>
                    </a:cubicBezTo>
                    <a:cubicBezTo>
                      <a:pt x="1631412" y="472746"/>
                      <a:pt x="1574924" y="494672"/>
                      <a:pt x="1692678" y="676656"/>
                    </a:cubicBezTo>
                    <a:cubicBezTo>
                      <a:pt x="1726001" y="728155"/>
                      <a:pt x="1802406" y="731520"/>
                      <a:pt x="1857270" y="758952"/>
                    </a:cubicBezTo>
                    <a:cubicBezTo>
                      <a:pt x="1872510" y="719328"/>
                      <a:pt x="1921976" y="678052"/>
                      <a:pt x="1902990" y="640080"/>
                    </a:cubicBezTo>
                    <a:cubicBezTo>
                      <a:pt x="1799482" y="433064"/>
                      <a:pt x="1745025" y="451656"/>
                      <a:pt x="1592094" y="438912"/>
                    </a:cubicBezTo>
                    <a:cubicBezTo>
                      <a:pt x="1556536" y="503563"/>
                      <a:pt x="1448762" y="639851"/>
                      <a:pt x="1482366" y="740664"/>
                    </a:cubicBezTo>
                    <a:cubicBezTo>
                      <a:pt x="1490657" y="765538"/>
                      <a:pt x="1525038" y="771144"/>
                      <a:pt x="1546374" y="786384"/>
                    </a:cubicBezTo>
                    <a:cubicBezTo>
                      <a:pt x="1570758" y="752856"/>
                      <a:pt x="1623792" y="727037"/>
                      <a:pt x="1619526" y="685800"/>
                    </a:cubicBezTo>
                    <a:cubicBezTo>
                      <a:pt x="1600077" y="497794"/>
                      <a:pt x="1485172" y="513703"/>
                      <a:pt x="1354350" y="484632"/>
                    </a:cubicBezTo>
                    <a:cubicBezTo>
                      <a:pt x="1286163" y="629528"/>
                      <a:pt x="1219989" y="673313"/>
                      <a:pt x="1354350" y="832104"/>
                    </a:cubicBezTo>
                    <a:cubicBezTo>
                      <a:pt x="1383619" y="866694"/>
                      <a:pt x="1439694" y="862584"/>
                      <a:pt x="1482366" y="877824"/>
                    </a:cubicBezTo>
                    <a:cubicBezTo>
                      <a:pt x="1512846" y="838200"/>
                      <a:pt x="1561681" y="807450"/>
                      <a:pt x="1573806" y="758952"/>
                    </a:cubicBezTo>
                    <a:cubicBezTo>
                      <a:pt x="1606974" y="626279"/>
                      <a:pt x="1570743" y="603486"/>
                      <a:pt x="1509798" y="530352"/>
                    </a:cubicBezTo>
                    <a:cubicBezTo>
                      <a:pt x="1424848" y="628372"/>
                      <a:pt x="1314599" y="673481"/>
                      <a:pt x="1445790" y="804672"/>
                    </a:cubicBezTo>
                    <a:cubicBezTo>
                      <a:pt x="1469887" y="828769"/>
                      <a:pt x="1512846" y="816864"/>
                      <a:pt x="1546374" y="822960"/>
                    </a:cubicBezTo>
                    <a:cubicBezTo>
                      <a:pt x="1549422" y="762000"/>
                      <a:pt x="1584341" y="693882"/>
                      <a:pt x="1555518" y="640080"/>
                    </a:cubicBezTo>
                    <a:cubicBezTo>
                      <a:pt x="1495403" y="527865"/>
                      <a:pt x="1260021" y="573144"/>
                      <a:pt x="1189758" y="576072"/>
                    </a:cubicBezTo>
                    <a:cubicBezTo>
                      <a:pt x="1168422" y="585216"/>
                      <a:pt x="1148070" y="597127"/>
                      <a:pt x="1125750" y="603504"/>
                    </a:cubicBezTo>
                    <a:cubicBezTo>
                      <a:pt x="1105027" y="609425"/>
                      <a:pt x="1083285" y="612014"/>
                      <a:pt x="1061742" y="612648"/>
                    </a:cubicBezTo>
                    <a:cubicBezTo>
                      <a:pt x="875869" y="618115"/>
                      <a:pt x="689886" y="618744"/>
                      <a:pt x="503958" y="621792"/>
                    </a:cubicBezTo>
                    <a:cubicBezTo>
                      <a:pt x="449094" y="646176"/>
                      <a:pt x="393066" y="668094"/>
                      <a:pt x="339366" y="694944"/>
                    </a:cubicBezTo>
                    <a:cubicBezTo>
                      <a:pt x="325735" y="701760"/>
                      <a:pt x="295974" y="708745"/>
                      <a:pt x="302790" y="722376"/>
                    </a:cubicBezTo>
                    <a:cubicBezTo>
                      <a:pt x="351791" y="820377"/>
                      <a:pt x="424324" y="809302"/>
                      <a:pt x="513102" y="822960"/>
                    </a:cubicBezTo>
                    <a:cubicBezTo>
                      <a:pt x="543887" y="730606"/>
                      <a:pt x="566783" y="718245"/>
                      <a:pt x="394230" y="649224"/>
                    </a:cubicBezTo>
                    <a:cubicBezTo>
                      <a:pt x="374219" y="641220"/>
                      <a:pt x="363750" y="679704"/>
                      <a:pt x="348510" y="694944"/>
                    </a:cubicBezTo>
                    <a:cubicBezTo>
                      <a:pt x="367255" y="710565"/>
                      <a:pt x="507736" y="858553"/>
                      <a:pt x="476526" y="640080"/>
                    </a:cubicBezTo>
                    <a:cubicBezTo>
                      <a:pt x="467556" y="577293"/>
                      <a:pt x="418945" y="520734"/>
                      <a:pt x="366798" y="484632"/>
                    </a:cubicBezTo>
                    <a:cubicBezTo>
                      <a:pt x="331624" y="460281"/>
                      <a:pt x="281454" y="478536"/>
                      <a:pt x="238782" y="475488"/>
                    </a:cubicBezTo>
                    <a:cubicBezTo>
                      <a:pt x="227488" y="512193"/>
                      <a:pt x="168266" y="637589"/>
                      <a:pt x="220494" y="685800"/>
                    </a:cubicBezTo>
                    <a:cubicBezTo>
                      <a:pt x="245534" y="708914"/>
                      <a:pt x="287550" y="697992"/>
                      <a:pt x="321078" y="704088"/>
                    </a:cubicBezTo>
                    <a:cubicBezTo>
                      <a:pt x="336318" y="646176"/>
                      <a:pt x="391119" y="585074"/>
                      <a:pt x="366798" y="530352"/>
                    </a:cubicBezTo>
                    <a:cubicBezTo>
                      <a:pt x="343540" y="478021"/>
                      <a:pt x="260122" y="427187"/>
                      <a:pt x="211350" y="457200"/>
                    </a:cubicBezTo>
                    <a:cubicBezTo>
                      <a:pt x="144813" y="498146"/>
                      <a:pt x="156486" y="603504"/>
                      <a:pt x="129054" y="676656"/>
                    </a:cubicBezTo>
                    <a:cubicBezTo>
                      <a:pt x="199158" y="722376"/>
                      <a:pt x="262030" y="781815"/>
                      <a:pt x="339366" y="813816"/>
                    </a:cubicBezTo>
                    <a:cubicBezTo>
                      <a:pt x="358259" y="821634"/>
                      <a:pt x="393342" y="806811"/>
                      <a:pt x="394230" y="786384"/>
                    </a:cubicBezTo>
                    <a:cubicBezTo>
                      <a:pt x="396959" y="723607"/>
                      <a:pt x="386931" y="653225"/>
                      <a:pt x="348510" y="603504"/>
                    </a:cubicBezTo>
                    <a:cubicBezTo>
                      <a:pt x="325837" y="574163"/>
                      <a:pt x="275358" y="591312"/>
                      <a:pt x="238782" y="585216"/>
                    </a:cubicBezTo>
                    <a:cubicBezTo>
                      <a:pt x="228340" y="679190"/>
                      <a:pt x="198097" y="761714"/>
                      <a:pt x="357654" y="804672"/>
                    </a:cubicBezTo>
                    <a:cubicBezTo>
                      <a:pt x="400101" y="816100"/>
                      <a:pt x="430806" y="755904"/>
                      <a:pt x="467382" y="731520"/>
                    </a:cubicBezTo>
                    <a:cubicBezTo>
                      <a:pt x="421662" y="664464"/>
                      <a:pt x="409529" y="513111"/>
                      <a:pt x="330222" y="530352"/>
                    </a:cubicBezTo>
                    <a:cubicBezTo>
                      <a:pt x="129433" y="574002"/>
                      <a:pt x="265516" y="794132"/>
                      <a:pt x="302790" y="868680"/>
                    </a:cubicBezTo>
                    <a:cubicBezTo>
                      <a:pt x="333270" y="832104"/>
                      <a:pt x="355725" y="786956"/>
                      <a:pt x="394230" y="758952"/>
                    </a:cubicBezTo>
                    <a:cubicBezTo>
                      <a:pt x="404394" y="751560"/>
                      <a:pt x="391452" y="791554"/>
                      <a:pt x="403374" y="795528"/>
                    </a:cubicBezTo>
                    <a:cubicBezTo>
                      <a:pt x="418946" y="800719"/>
                      <a:pt x="433854" y="783336"/>
                      <a:pt x="449094" y="777240"/>
                    </a:cubicBezTo>
                    <a:cubicBezTo>
                      <a:pt x="547245" y="949004"/>
                      <a:pt x="428167" y="737211"/>
                      <a:pt x="412518" y="731520"/>
                    </a:cubicBezTo>
                    <a:cubicBezTo>
                      <a:pt x="388044" y="722620"/>
                      <a:pt x="394230" y="780288"/>
                      <a:pt x="385086" y="804672"/>
                    </a:cubicBezTo>
                    <a:cubicBezTo>
                      <a:pt x="403374" y="816864"/>
                      <a:pt x="431628" y="861591"/>
                      <a:pt x="439950" y="841248"/>
                    </a:cubicBezTo>
                    <a:cubicBezTo>
                      <a:pt x="509537" y="671147"/>
                      <a:pt x="496122" y="660984"/>
                      <a:pt x="449094" y="566928"/>
                    </a:cubicBezTo>
                    <a:cubicBezTo>
                      <a:pt x="470430" y="533400"/>
                      <a:pt x="479528" y="487608"/>
                      <a:pt x="513102" y="466344"/>
                    </a:cubicBezTo>
                    <a:cubicBezTo>
                      <a:pt x="603198" y="409283"/>
                      <a:pt x="939463" y="343287"/>
                      <a:pt x="1016022" y="329184"/>
                    </a:cubicBezTo>
                    <a:lnTo>
                      <a:pt x="1363494" y="265176"/>
                    </a:lnTo>
                    <a:cubicBezTo>
                      <a:pt x="1418358" y="268224"/>
                      <a:pt x="1478367" y="250923"/>
                      <a:pt x="1528086" y="274320"/>
                    </a:cubicBezTo>
                    <a:cubicBezTo>
                      <a:pt x="1547587" y="283497"/>
                      <a:pt x="1518942" y="316775"/>
                      <a:pt x="1518942" y="338328"/>
                    </a:cubicBezTo>
                    <a:cubicBezTo>
                      <a:pt x="1518942" y="362902"/>
                      <a:pt x="1524046" y="387241"/>
                      <a:pt x="1528086" y="411480"/>
                    </a:cubicBezTo>
                    <a:cubicBezTo>
                      <a:pt x="1541592" y="492517"/>
                      <a:pt x="1543745" y="503925"/>
                      <a:pt x="1573806" y="576072"/>
                    </a:cubicBezTo>
                    <a:cubicBezTo>
                      <a:pt x="1579049" y="588655"/>
                      <a:pt x="1582455" y="603009"/>
                      <a:pt x="1592094" y="612648"/>
                    </a:cubicBezTo>
                    <a:cubicBezTo>
                      <a:pt x="1598910" y="619464"/>
                      <a:pt x="1610382" y="618744"/>
                      <a:pt x="1619526" y="621792"/>
                    </a:cubicBezTo>
                    <a:cubicBezTo>
                      <a:pt x="1631718" y="643128"/>
                      <a:pt x="1636913" y="670449"/>
                      <a:pt x="1656102" y="685800"/>
                    </a:cubicBezTo>
                    <a:cubicBezTo>
                      <a:pt x="1670580" y="697382"/>
                      <a:pt x="1700682" y="679518"/>
                      <a:pt x="1710966" y="694944"/>
                    </a:cubicBezTo>
                    <a:cubicBezTo>
                      <a:pt x="1720071" y="708601"/>
                      <a:pt x="1705031" y="729855"/>
                      <a:pt x="1692678" y="740664"/>
                    </a:cubicBezTo>
                    <a:cubicBezTo>
                      <a:pt x="1678170" y="753358"/>
                      <a:pt x="1655533" y="751358"/>
                      <a:pt x="1637814" y="758952"/>
                    </a:cubicBezTo>
                    <a:cubicBezTo>
                      <a:pt x="1612756" y="769691"/>
                      <a:pt x="1586472" y="779171"/>
                      <a:pt x="1564662" y="795528"/>
                    </a:cubicBezTo>
                    <a:cubicBezTo>
                      <a:pt x="1451099" y="880700"/>
                      <a:pt x="1443184" y="906447"/>
                      <a:pt x="1326918" y="941832"/>
                    </a:cubicBezTo>
                    <a:cubicBezTo>
                      <a:pt x="1288014" y="953672"/>
                      <a:pt x="1247670" y="960120"/>
                      <a:pt x="1208046" y="969264"/>
                    </a:cubicBezTo>
                    <a:cubicBezTo>
                      <a:pt x="1155769" y="995403"/>
                      <a:pt x="1111184" y="1022005"/>
                      <a:pt x="1052598" y="1033272"/>
                    </a:cubicBezTo>
                    <a:cubicBezTo>
                      <a:pt x="1001363" y="1043125"/>
                      <a:pt x="948966" y="1045464"/>
                      <a:pt x="897150" y="1051560"/>
                    </a:cubicBezTo>
                    <a:cubicBezTo>
                      <a:pt x="824326" y="1043468"/>
                      <a:pt x="721803" y="1043714"/>
                      <a:pt x="650262" y="1005840"/>
                    </a:cubicBezTo>
                    <a:cubicBezTo>
                      <a:pt x="609208" y="984105"/>
                      <a:pt x="553870" y="931250"/>
                      <a:pt x="522246" y="896112"/>
                    </a:cubicBezTo>
                    <a:cubicBezTo>
                      <a:pt x="512051" y="884784"/>
                      <a:pt x="506385" y="869454"/>
                      <a:pt x="494814" y="859536"/>
                    </a:cubicBezTo>
                    <a:cubicBezTo>
                      <a:pt x="484465" y="850665"/>
                      <a:pt x="469704" y="848619"/>
                      <a:pt x="458238" y="841248"/>
                    </a:cubicBezTo>
                    <a:cubicBezTo>
                      <a:pt x="420406" y="816927"/>
                      <a:pt x="319665" y="738991"/>
                      <a:pt x="275358" y="722376"/>
                    </a:cubicBezTo>
                    <a:lnTo>
                      <a:pt x="202206" y="694944"/>
                    </a:lnTo>
                    <a:cubicBezTo>
                      <a:pt x="156561" y="710159"/>
                      <a:pt x="78082" y="723095"/>
                      <a:pt x="92478" y="804672"/>
                    </a:cubicBezTo>
                    <a:cubicBezTo>
                      <a:pt x="98517" y="838896"/>
                      <a:pt x="147342" y="847344"/>
                      <a:pt x="174774" y="868680"/>
                    </a:cubicBezTo>
                    <a:cubicBezTo>
                      <a:pt x="269262" y="844296"/>
                      <a:pt x="404108" y="876722"/>
                      <a:pt x="458238" y="795528"/>
                    </a:cubicBezTo>
                    <a:cubicBezTo>
                      <a:pt x="570087" y="627754"/>
                      <a:pt x="245242" y="683050"/>
                      <a:pt x="220494" y="685800"/>
                    </a:cubicBezTo>
                    <a:cubicBezTo>
                      <a:pt x="185488" y="790818"/>
                      <a:pt x="81289" y="934998"/>
                      <a:pt x="247926" y="1014984"/>
                    </a:cubicBezTo>
                    <a:cubicBezTo>
                      <a:pt x="289960" y="1035160"/>
                      <a:pt x="339366" y="996696"/>
                      <a:pt x="385086" y="987552"/>
                    </a:cubicBezTo>
                    <a:cubicBezTo>
                      <a:pt x="394230" y="935736"/>
                      <a:pt x="439196" y="877456"/>
                      <a:pt x="412518" y="832104"/>
                    </a:cubicBezTo>
                    <a:cubicBezTo>
                      <a:pt x="327943" y="688327"/>
                      <a:pt x="233941" y="683003"/>
                      <a:pt x="110766" y="658368"/>
                    </a:cubicBezTo>
                    <a:cubicBezTo>
                      <a:pt x="60088" y="696377"/>
                      <a:pt x="-105671" y="804051"/>
                      <a:pt x="101622" y="886968"/>
                    </a:cubicBezTo>
                    <a:cubicBezTo>
                      <a:pt x="158222" y="909608"/>
                      <a:pt x="174774" y="789432"/>
                      <a:pt x="211350" y="740664"/>
                    </a:cubicBezTo>
                    <a:cubicBezTo>
                      <a:pt x="139272" y="678883"/>
                      <a:pt x="-3767" y="522882"/>
                      <a:pt x="83334" y="923544"/>
                    </a:cubicBezTo>
                    <a:cubicBezTo>
                      <a:pt x="100330" y="1001724"/>
                      <a:pt x="186966" y="1045464"/>
                      <a:pt x="238782" y="1106424"/>
                    </a:cubicBezTo>
                    <a:cubicBezTo>
                      <a:pt x="318030" y="1057656"/>
                      <a:pt x="420695" y="1034561"/>
                      <a:pt x="476526" y="960120"/>
                    </a:cubicBezTo>
                    <a:cubicBezTo>
                      <a:pt x="621366" y="767000"/>
                      <a:pt x="337863" y="683158"/>
                      <a:pt x="247926" y="630936"/>
                    </a:cubicBezTo>
                    <a:cubicBezTo>
                      <a:pt x="233731" y="622694"/>
                      <a:pt x="217446" y="618744"/>
                      <a:pt x="202206" y="612648"/>
                    </a:cubicBezTo>
                    <a:cubicBezTo>
                      <a:pt x="169272" y="750971"/>
                      <a:pt x="109896" y="823861"/>
                      <a:pt x="220494" y="941832"/>
                    </a:cubicBezTo>
                    <a:cubicBezTo>
                      <a:pt x="237301" y="959759"/>
                      <a:pt x="269262" y="947928"/>
                      <a:pt x="293646" y="950976"/>
                    </a:cubicBezTo>
                    <a:cubicBezTo>
                      <a:pt x="305838" y="899160"/>
                      <a:pt x="327424" y="848685"/>
                      <a:pt x="330222" y="795528"/>
                    </a:cubicBezTo>
                    <a:cubicBezTo>
                      <a:pt x="332777" y="746992"/>
                      <a:pt x="272803" y="795296"/>
                      <a:pt x="275358" y="795528"/>
                    </a:cubicBezTo>
                    <a:cubicBezTo>
                      <a:pt x="317963" y="799401"/>
                      <a:pt x="360754" y="790090"/>
                      <a:pt x="403374" y="786384"/>
                    </a:cubicBezTo>
                    <a:cubicBezTo>
                      <a:pt x="430871" y="783993"/>
                      <a:pt x="458258" y="780465"/>
                      <a:pt x="485670" y="777240"/>
                    </a:cubicBezTo>
                    <a:cubicBezTo>
                      <a:pt x="510075" y="774369"/>
                      <a:pt x="534299" y="769678"/>
                      <a:pt x="558822" y="768096"/>
                    </a:cubicBezTo>
                    <a:cubicBezTo>
                      <a:pt x="628847" y="763578"/>
                      <a:pt x="699030" y="762000"/>
                      <a:pt x="769134" y="758952"/>
                    </a:cubicBezTo>
                    <a:cubicBezTo>
                      <a:pt x="814854" y="752856"/>
                      <a:pt x="860287" y="743950"/>
                      <a:pt x="906294" y="740664"/>
                    </a:cubicBezTo>
                    <a:cubicBezTo>
                      <a:pt x="988437" y="734797"/>
                      <a:pt x="1070932" y="735632"/>
                      <a:pt x="1153182" y="731520"/>
                    </a:cubicBezTo>
                    <a:cubicBezTo>
                      <a:pt x="1245088" y="726925"/>
                      <a:pt x="1264445" y="723327"/>
                      <a:pt x="1345206" y="713232"/>
                    </a:cubicBezTo>
                    <a:cubicBezTo>
                      <a:pt x="1373836" y="703689"/>
                      <a:pt x="1406243" y="691328"/>
                      <a:pt x="1436646" y="685800"/>
                    </a:cubicBezTo>
                    <a:cubicBezTo>
                      <a:pt x="1457851" y="681945"/>
                      <a:pt x="1479318" y="679704"/>
                      <a:pt x="1500654" y="676656"/>
                    </a:cubicBezTo>
                    <a:lnTo>
                      <a:pt x="1555518" y="658368"/>
                    </a:lnTo>
                  </a:path>
                </a:pathLst>
              </a:custGeom>
              <a:noFill/>
              <a:ln w="19050">
                <a:solidFill>
                  <a:srgbClr val="DC4C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40C5F3E-E2EF-A94A-4566-EAD49787C1D6}"/>
                </a:ext>
              </a:extLst>
            </p:cNvPr>
            <p:cNvSpPr/>
            <p:nvPr/>
          </p:nvSpPr>
          <p:spPr>
            <a:xfrm>
              <a:off x="261370" y="3663634"/>
              <a:ext cx="1242309" cy="132792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5EEE48-1627-4A86-E86F-372008B163E3}"/>
                </a:ext>
              </a:extLst>
            </p:cNvPr>
            <p:cNvSpPr txBox="1"/>
            <p:nvPr/>
          </p:nvSpPr>
          <p:spPr>
            <a:xfrm>
              <a:off x="1134472" y="3768448"/>
              <a:ext cx="3692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accent1"/>
                  </a:solidFill>
                </a:rPr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AC0440-CFB6-04CF-F283-03E190AD1723}"/>
                </a:ext>
              </a:extLst>
            </p:cNvPr>
            <p:cNvSpPr txBox="1"/>
            <p:nvPr/>
          </p:nvSpPr>
          <p:spPr>
            <a:xfrm>
              <a:off x="-878932" y="4103467"/>
              <a:ext cx="3692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accent1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113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35722</TotalTime>
  <Words>3317</Words>
  <Application>Microsoft Office PowerPoint</Application>
  <PresentationFormat>Widescreen</PresentationFormat>
  <Paragraphs>1139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Calibri Light</vt:lpstr>
      <vt:lpstr>Calibri</vt:lpstr>
      <vt:lpstr>Cambria Math</vt:lpstr>
      <vt:lpstr>Aptos</vt:lpstr>
      <vt:lpstr>Symbol</vt:lpstr>
      <vt:lpstr>Arial</vt:lpstr>
      <vt:lpstr>Office Theme</vt:lpstr>
      <vt:lpstr>CSE 332 Winter 2026 Lecture 13: Sorting 2</vt:lpstr>
      <vt:lpstr>Sorting Definition</vt:lpstr>
      <vt:lpstr>Properties To Consider</vt:lpstr>
      <vt:lpstr>Insertion Sort</vt:lpstr>
      <vt:lpstr>Insertion Sort Properties</vt:lpstr>
      <vt:lpstr>Heap Sort</vt:lpstr>
      <vt:lpstr>Heap Sort Properties</vt:lpstr>
      <vt:lpstr>Divide And Conquer Sorting</vt:lpstr>
      <vt:lpstr>Divide and Conquer</vt:lpstr>
      <vt:lpstr>Divide and Conquer Template Pseudocode</vt:lpstr>
      <vt:lpstr>Merge Sort</vt:lpstr>
      <vt:lpstr>Merge Sort In Action!</vt:lpstr>
      <vt:lpstr>Merge (the combine part)</vt:lpstr>
      <vt:lpstr>Merge Sort Pseudocode</vt:lpstr>
      <vt:lpstr>Merge Pseudocode</vt:lpstr>
      <vt:lpstr>Analyzing Merge Sort</vt:lpstr>
      <vt:lpstr>PowerPoint Presentation</vt:lpstr>
      <vt:lpstr>Merge Sort Properties</vt:lpstr>
      <vt:lpstr>Quicksort</vt:lpstr>
      <vt:lpstr>Quicksort</vt:lpstr>
      <vt:lpstr>Partition (Divide step)</vt:lpstr>
      <vt:lpstr>Partition, Procedure</vt:lpstr>
      <vt:lpstr>PowerPoint Presentation</vt:lpstr>
      <vt:lpstr>Partition, Procedure</vt:lpstr>
      <vt:lpstr>Partition, Procedure</vt:lpstr>
      <vt:lpstr>Partition Summary</vt:lpstr>
      <vt:lpstr>Conquer</vt:lpstr>
      <vt:lpstr>Quicksort Run Time (Best)</vt:lpstr>
      <vt:lpstr>Quicksort Run Time (Worst)</vt:lpstr>
      <vt:lpstr>Quicksort Run Time (Worst)</vt:lpstr>
      <vt:lpstr>Quicksort on a (nearly) Sorted List</vt:lpstr>
      <vt:lpstr>Good Pivot</vt:lpstr>
      <vt:lpstr>Quick Sort Properties</vt:lpstr>
      <vt:lpstr>Improving Running time</vt:lpstr>
      <vt:lpstr>“Linear Time” Sorting Algorithms</vt:lpstr>
      <vt:lpstr>BucketSort</vt:lpstr>
      <vt:lpstr>BucketSort Running Time</vt:lpstr>
      <vt:lpstr>Properties of BucketSort</vt:lpstr>
      <vt:lpstr>RadixSort</vt:lpstr>
      <vt:lpstr>RadixSort</vt:lpstr>
      <vt:lpstr>RadixSort</vt:lpstr>
      <vt:lpstr>RadixSort</vt:lpstr>
      <vt:lpstr>RadixSort Running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1: Intro to ADTs, Stacks, Queues</dc:title>
  <dc:creator>Nathan Brunelle</dc:creator>
  <cp:lastModifiedBy>Nathan Brunelle</cp:lastModifiedBy>
  <cp:revision>134</cp:revision>
  <dcterms:created xsi:type="dcterms:W3CDTF">2023-09-26T20:08:20Z</dcterms:created>
  <dcterms:modified xsi:type="dcterms:W3CDTF">2026-02-04T14:40:14Z</dcterms:modified>
</cp:coreProperties>
</file>