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8" r:id="rId3"/>
    <p:sldId id="263" r:id="rId4"/>
    <p:sldId id="376" r:id="rId5"/>
    <p:sldId id="306" r:id="rId6"/>
    <p:sldId id="336" r:id="rId7"/>
    <p:sldId id="337" r:id="rId8"/>
    <p:sldId id="338" r:id="rId9"/>
    <p:sldId id="369" r:id="rId10"/>
    <p:sldId id="346" r:id="rId11"/>
    <p:sldId id="347" r:id="rId12"/>
    <p:sldId id="348" r:id="rId13"/>
    <p:sldId id="349" r:id="rId14"/>
    <p:sldId id="350" r:id="rId15"/>
    <p:sldId id="351" r:id="rId16"/>
    <p:sldId id="377" r:id="rId17"/>
    <p:sldId id="378" r:id="rId18"/>
    <p:sldId id="352" r:id="rId19"/>
    <p:sldId id="353" r:id="rId20"/>
    <p:sldId id="354" r:id="rId21"/>
    <p:sldId id="355" r:id="rId22"/>
    <p:sldId id="356" r:id="rId23"/>
    <p:sldId id="379" r:id="rId24"/>
    <p:sldId id="357" r:id="rId25"/>
    <p:sldId id="358" r:id="rId26"/>
    <p:sldId id="359" r:id="rId27"/>
    <p:sldId id="360" r:id="rId28"/>
    <p:sldId id="361" r:id="rId29"/>
    <p:sldId id="362" r:id="rId30"/>
    <p:sldId id="363" r:id="rId31"/>
    <p:sldId id="365" r:id="rId32"/>
    <p:sldId id="370" r:id="rId33"/>
    <p:sldId id="371" r:id="rId34"/>
    <p:sldId id="364" r:id="rId35"/>
    <p:sldId id="372" r:id="rId36"/>
    <p:sldId id="373" r:id="rId37"/>
    <p:sldId id="375" r:id="rId38"/>
    <p:sldId id="374" r:id="rId39"/>
  </p:sldIdLst>
  <p:sldSz cx="12192000" cy="6858000"/>
  <p:notesSz cx="6858000" cy="9144000"/>
  <p:embeddedFontLst>
    <p:embeddedFont>
      <p:font typeface="Cambria Math" panose="02040503050406030204" pitchFamily="18" charset="0"/>
      <p:regular r:id="rId42"/>
    </p:embeddedFont>
    <p:embeddedFont>
      <p:font typeface="Consolas" panose="020B0609020204030204" pitchFamily="49" charset="0"/>
      <p:regular r:id="rId43"/>
      <p:bold r:id="rId44"/>
      <p:italic r:id="rId45"/>
      <p:boldItalic r:id="rId4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5.fntdata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EF960D-66C1-ABA0-D3DE-1DEABCB0C2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01823-F715-AF68-6577-EBFD66D892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43542-CF0C-48D3-A91E-34CCD96FC74F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5E006-DFCE-D704-C827-FE0B884DE9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989F-B2F9-4E4D-C4FD-A5DF82B44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CC33-4824-4BB3-8904-E821E71A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5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2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12" Type="http://schemas.openxmlformats.org/officeDocument/2006/relationships/image" Target="../media/image210.png"/><Relationship Id="rId2" Type="http://schemas.openxmlformats.org/officeDocument/2006/relationships/image" Target="../media/image110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5" Type="http://schemas.openxmlformats.org/officeDocument/2006/relationships/image" Target="../media/image140.png"/><Relationship Id="rId15" Type="http://schemas.openxmlformats.org/officeDocument/2006/relationships/image" Target="../media/image30.png"/><Relationship Id="rId10" Type="http://schemas.openxmlformats.org/officeDocument/2006/relationships/image" Target="../media/image19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Relationship Id="rId14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10: hashing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BAF4-F1F4-9C84-F186-4A0326FB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22E5-FF63-9465-BBF3-027FF5402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Have a small array to store information</a:t>
            </a:r>
          </a:p>
          <a:p>
            <a:pPr lvl="1"/>
            <a:r>
              <a:rPr lang="en-US" dirty="0"/>
              <a:t>Use a </a:t>
            </a:r>
            <a:r>
              <a:rPr lang="en-US" b="1" dirty="0"/>
              <a:t>hash function</a:t>
            </a:r>
            <a:r>
              <a:rPr lang="en-US" dirty="0"/>
              <a:t> to convert the key into an index</a:t>
            </a:r>
          </a:p>
          <a:p>
            <a:pPr lvl="2"/>
            <a:r>
              <a:rPr lang="en-US" dirty="0"/>
              <a:t>Hash function should “scatter” the keys, behave as if it randomly assigned keys to indices</a:t>
            </a:r>
          </a:p>
          <a:p>
            <a:pPr lvl="1"/>
            <a:r>
              <a:rPr lang="en-US" dirty="0"/>
              <a:t>Store key at the index given by the hash function</a:t>
            </a:r>
          </a:p>
          <a:p>
            <a:pPr lvl="1"/>
            <a:r>
              <a:rPr lang="en-US" dirty="0"/>
              <a:t>Do something if two keys map to the same place (should be very rare)</a:t>
            </a:r>
          </a:p>
          <a:p>
            <a:pPr lvl="2"/>
            <a:r>
              <a:rPr lang="en-US" dirty="0"/>
              <a:t>Collision resolution</a:t>
            </a:r>
          </a:p>
        </p:txBody>
      </p:sp>
      <p:pic>
        <p:nvPicPr>
          <p:cNvPr id="1026" name="Picture 2" descr="Key Clipart Images – Browse 33,319 Stock Photos, Vectors, and Video | Adobe  Stock">
            <a:extLst>
              <a:ext uri="{FF2B5EF4-FFF2-40B4-BE49-F238E27FC236}">
                <a16:creationId xmlns:a16="http://schemas.microsoft.com/office/drawing/2014/main" id="{A711E177-0A03-6A78-A571-9F53531A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164328"/>
            <a:ext cx="1252220" cy="75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Arrow: Right 3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/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Arrow: Right 3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25CEE9F9-2EBE-4CC1-9403-3C322B3D011A}"/>
              </a:ext>
            </a:extLst>
          </p:cNvPr>
          <p:cNvGrpSpPr/>
          <p:nvPr/>
        </p:nvGrpSpPr>
        <p:grpSpPr>
          <a:xfrm>
            <a:off x="6906260" y="5164328"/>
            <a:ext cx="5120640" cy="640080"/>
            <a:chOff x="1470660" y="4001294"/>
            <a:chExt cx="5120640" cy="6400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E15F891-EABE-C715-0CC0-B077530D6B06}"/>
                </a:ext>
              </a:extLst>
            </p:cNvPr>
            <p:cNvSpPr/>
            <p:nvPr/>
          </p:nvSpPr>
          <p:spPr>
            <a:xfrm>
              <a:off x="147066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16793F-F73D-8588-59C0-B5CD1713D13C}"/>
                </a:ext>
              </a:extLst>
            </p:cNvPr>
            <p:cNvSpPr/>
            <p:nvPr/>
          </p:nvSpPr>
          <p:spPr>
            <a:xfrm>
              <a:off x="211074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BF5FE7C-60F8-DCCD-71CA-23CCA50514E5}"/>
                </a:ext>
              </a:extLst>
            </p:cNvPr>
            <p:cNvSpPr/>
            <p:nvPr/>
          </p:nvSpPr>
          <p:spPr>
            <a:xfrm>
              <a:off x="275082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908263-8B67-5D74-ACF7-D2EF2DE9F6C9}"/>
                </a:ext>
              </a:extLst>
            </p:cNvPr>
            <p:cNvSpPr/>
            <p:nvPr/>
          </p:nvSpPr>
          <p:spPr>
            <a:xfrm>
              <a:off x="339090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C47B54-CFE9-D28C-B605-0944181CD613}"/>
                </a:ext>
              </a:extLst>
            </p:cNvPr>
            <p:cNvSpPr/>
            <p:nvPr/>
          </p:nvSpPr>
          <p:spPr>
            <a:xfrm>
              <a:off x="403098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D809D88-9346-16AB-47D9-15E1AB178F52}"/>
                </a:ext>
              </a:extLst>
            </p:cNvPr>
            <p:cNvSpPr/>
            <p:nvPr/>
          </p:nvSpPr>
          <p:spPr>
            <a:xfrm>
              <a:off x="467106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30064F-7EE5-1285-D430-ECA89FA194B5}"/>
                </a:ext>
              </a:extLst>
            </p:cNvPr>
            <p:cNvSpPr/>
            <p:nvPr/>
          </p:nvSpPr>
          <p:spPr>
            <a:xfrm>
              <a:off x="531114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35BB3CB-8E1A-CB22-7ACF-36852255E9A8}"/>
                </a:ext>
              </a:extLst>
            </p:cNvPr>
            <p:cNvSpPr/>
            <p:nvPr/>
          </p:nvSpPr>
          <p:spPr>
            <a:xfrm>
              <a:off x="595122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8BC6414-62CE-EA22-FB80-F74A3FDF0CD2}"/>
              </a:ext>
            </a:extLst>
          </p:cNvPr>
          <p:cNvSpPr txBox="1"/>
          <p:nvPr/>
        </p:nvSpPr>
        <p:spPr>
          <a:xfrm>
            <a:off x="713741" y="5942568"/>
            <a:ext cx="119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Object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6459D7-FB1D-BBF7-141C-D2577C0E01B4}"/>
              </a:ext>
            </a:extLst>
          </p:cNvPr>
          <p:cNvSpPr txBox="1"/>
          <p:nvPr/>
        </p:nvSpPr>
        <p:spPr>
          <a:xfrm>
            <a:off x="3359360" y="5078329"/>
            <a:ext cx="1422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Index between 0 and length-1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5298C6D-A5AF-44EB-717D-6711EFE60FC8}"/>
              </a:ext>
            </a:extLst>
          </p:cNvPr>
          <p:cNvSpPr/>
          <p:nvPr/>
        </p:nvSpPr>
        <p:spPr>
          <a:xfrm>
            <a:off x="4754350" y="4783932"/>
            <a:ext cx="2037080" cy="14605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/ find /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delete</a:t>
            </a:r>
          </a:p>
        </p:txBody>
      </p:sp>
      <p:pic>
        <p:nvPicPr>
          <p:cNvPr id="18" name="Picture 2" descr="Key Clipart Images – Browse 33,319 Stock Photos, Vectors, and Video | Adobe  Stock">
            <a:extLst>
              <a:ext uri="{FF2B5EF4-FFF2-40B4-BE49-F238E27FC236}">
                <a16:creationId xmlns:a16="http://schemas.microsoft.com/office/drawing/2014/main" id="{54070E1C-8E07-4C18-0042-FC895ADD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118" y="5185664"/>
            <a:ext cx="513663" cy="30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BAE7921-37C6-D987-ECCC-13611CBD6373}"/>
              </a:ext>
            </a:extLst>
          </p:cNvPr>
          <p:cNvSpPr txBox="1"/>
          <p:nvPr/>
        </p:nvSpPr>
        <p:spPr>
          <a:xfrm>
            <a:off x="8100060" y="5435076"/>
            <a:ext cx="814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&amp; value</a:t>
            </a:r>
          </a:p>
        </p:txBody>
      </p:sp>
    </p:spTree>
    <p:extLst>
      <p:ext uri="{BB962C8B-B14F-4D97-AF65-F5344CB8AC3E}">
        <p14:creationId xmlns:p14="http://schemas.microsoft.com/office/powerpoint/2010/main" val="3108518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3207-1731-F324-9EFD-97EA91C3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67BF8A-64CB-BF2A-19BD-A42168847C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Key: Phone Number</a:t>
                </a:r>
              </a:p>
              <a:p>
                <a:r>
                  <a:rPr lang="en-US" dirty="0"/>
                  <a:t>Value: People</a:t>
                </a:r>
              </a:p>
              <a:p>
                <a:r>
                  <a:rPr lang="en-US" dirty="0"/>
                  <a:t>Table size: 10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𝑝h𝑜𝑛𝑒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number as an integer % 10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8675309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67BF8A-64CB-BF2A-19BD-A42168847C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8F0E165E-825A-2E57-85C9-42A8F3BE9294}"/>
              </a:ext>
            </a:extLst>
          </p:cNvPr>
          <p:cNvGrpSpPr/>
          <p:nvPr/>
        </p:nvGrpSpPr>
        <p:grpSpPr>
          <a:xfrm>
            <a:off x="4953000" y="660717"/>
            <a:ext cx="6400800" cy="1097280"/>
            <a:chOff x="4953000" y="660717"/>
            <a:chExt cx="6400800" cy="109728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47CC2950-7509-104F-9B67-658FD652C2A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3E044AF-73B9-3E7A-F3B9-8485C08B25F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D038655-C5CF-B784-02FB-537E453767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A73B9BD-EC6B-2C79-E987-A6B3E7E944F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F18A31B-96C6-BE46-4F61-B05B5E36AEC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44F5CFF-7730-9C8F-D94C-7C8F16188F8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D97F77D-F0C4-2944-97DA-8210EDBECBC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2DFFC00-9F00-F7D2-2250-AC07E65D0CD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098C2B0-C5D6-ED74-92F9-565F8786F11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2507EFD-F0E2-7CAA-2A7A-086720DE0A9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4EB7E35-01E7-8973-C158-B1EF4676CA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5FADE01-8330-8ED4-8775-27A59AD8AD4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67431FB-7023-308E-D1BF-A5F71B6FCC2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8BD93D2-EB68-B807-BD17-1E5C004C18E8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D22D90A-5F76-FBE8-5DAA-6AB8C6BFE1E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784D1BC-105B-10DF-C9FC-871CCA3BDDA5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BD0B091-DC55-2392-75EE-BEAB25F8571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F90ED62-90C0-5695-0759-9E63E1EBBD9D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CFF9C65-682C-F519-6FF3-FD694A5F99D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B2EDE4C-4DA8-31B1-7678-86A1A8B555D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D404C5E-9347-BC04-8E16-5E7FF0243DE1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25209DC-0518-480E-5A9F-7F6C1D4CD0B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0286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0EC20-4FA4-D18D-A0AE-BE56D6EB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Influences Running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EB0D1-210A-8443-B622-C72556A6A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long hashing itself takes</a:t>
            </a:r>
          </a:p>
          <a:p>
            <a:r>
              <a:rPr lang="en-US" dirty="0"/>
              <a:t>Likelihood of collisions</a:t>
            </a:r>
          </a:p>
          <a:p>
            <a:pPr lvl="1"/>
            <a:r>
              <a:rPr lang="en-US" dirty="0"/>
              <a:t>Size of the array vs number of values in the array</a:t>
            </a:r>
          </a:p>
          <a:p>
            <a:pPr lvl="1"/>
            <a:r>
              <a:rPr lang="en-US" dirty="0"/>
              <a:t>“quality” of our hash function</a:t>
            </a:r>
          </a:p>
          <a:p>
            <a:r>
              <a:rPr lang="en-US" dirty="0"/>
              <a:t>What we do when we have a collision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87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3157-9EDB-A5A0-CA4E-45FD8344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“Good”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8E848-4314-D161-07CD-DB538594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Definition: A hash function maps objects to integers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Consistent</a:t>
            </a:r>
          </a:p>
          <a:p>
            <a:pPr lvl="1"/>
            <a:r>
              <a:rPr lang="en-US" dirty="0"/>
              <a:t>Objects considered “equal” should hash to the same value</a:t>
            </a:r>
          </a:p>
          <a:p>
            <a:pPr lvl="1"/>
            <a:r>
              <a:rPr lang="en-US" dirty="0"/>
              <a:t>Deterministic: running the hash function on the same object twice should yield the same result</a:t>
            </a:r>
          </a:p>
          <a:p>
            <a:r>
              <a:rPr lang="en-US" b="1" dirty="0"/>
              <a:t>Uniform</a:t>
            </a:r>
          </a:p>
          <a:p>
            <a:pPr lvl="1"/>
            <a:r>
              <a:rPr lang="en-US" dirty="0"/>
              <a:t>Should be able to use every index in a fixed-size array</a:t>
            </a:r>
          </a:p>
          <a:p>
            <a:pPr lvl="1"/>
            <a:r>
              <a:rPr lang="en-US" dirty="0"/>
              <a:t>Should use every index at roughly equal rates</a:t>
            </a:r>
            <a:endParaRPr lang="en-US" b="1" dirty="0"/>
          </a:p>
          <a:p>
            <a:r>
              <a:rPr lang="en-US" b="1" dirty="0"/>
              <a:t>Effective</a:t>
            </a:r>
            <a:endParaRPr lang="en-US" dirty="0"/>
          </a:p>
          <a:p>
            <a:pPr lvl="1"/>
            <a:r>
              <a:rPr lang="en-US" dirty="0"/>
              <a:t>It should be difficult to find two objects which hash to the same value</a:t>
            </a:r>
          </a:p>
          <a:p>
            <a:pPr lvl="1"/>
            <a:r>
              <a:rPr lang="en-US" dirty="0"/>
              <a:t>Given on object, it should be hard to find a different object which hashes to the same value</a:t>
            </a:r>
          </a:p>
          <a:p>
            <a:pPr lvl="1"/>
            <a:r>
              <a:rPr lang="en-US" dirty="0"/>
              <a:t>“Avalanche effect”: making a small change to the object yields big changes in the value it hashes to</a:t>
            </a:r>
          </a:p>
          <a:p>
            <a:r>
              <a:rPr lang="en-US" b="1" dirty="0"/>
              <a:t>Efficient</a:t>
            </a:r>
          </a:p>
          <a:p>
            <a:pPr lvl="1"/>
            <a:r>
              <a:rPr lang="en-US" dirty="0"/>
              <a:t>Time to calculate the hash should be very small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33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EB70-2748-0FB0-4AA5-4178E105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Bad Hash (and phone number trivia)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BD3363-EAA6-6613-37B3-2C8AC002A3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𝑝h𝑜𝑛𝑒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the first digit of the phone number</a:t>
                </a:r>
              </a:p>
              <a:p>
                <a:pPr lvl="1"/>
                <a:r>
                  <a:rPr lang="en-US" dirty="0"/>
                  <a:t>Assume 10-digit format</a:t>
                </a:r>
              </a:p>
              <a:p>
                <a:pPr lvl="1"/>
                <a:r>
                  <a:rPr lang="en-US" dirty="0"/>
                  <a:t>No US phone numbers start with 1 or 0</a:t>
                </a:r>
              </a:p>
              <a:p>
                <a:pPr lvl="1"/>
                <a:r>
                  <a:rPr lang="en-US" dirty="0"/>
                  <a:t>If we’re sampling from this class, 2 is by far the most likely</a:t>
                </a:r>
              </a:p>
              <a:p>
                <a:r>
                  <a:rPr lang="en-US" dirty="0"/>
                  <a:t>Consistent? Yes!</a:t>
                </a:r>
              </a:p>
              <a:p>
                <a:r>
                  <a:rPr lang="en-US" dirty="0"/>
                  <a:t>Uniform? No!</a:t>
                </a:r>
              </a:p>
              <a:p>
                <a:r>
                  <a:rPr lang="en-US" dirty="0"/>
                  <a:t>Effective? No!</a:t>
                </a:r>
              </a:p>
              <a:p>
                <a:r>
                  <a:rPr lang="en-US" dirty="0"/>
                  <a:t>Efficient? Yes!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BD3363-EAA6-6613-37B3-2C8AC002A3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20E693B-93AA-C117-7620-A18DD24FEB40}"/>
              </a:ext>
            </a:extLst>
          </p:cNvPr>
          <p:cNvGrpSpPr/>
          <p:nvPr/>
        </p:nvGrpSpPr>
        <p:grpSpPr>
          <a:xfrm>
            <a:off x="5298440" y="4830128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E418751-3F07-0DFF-4FC2-B57C51B02C1F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C1010E2-3D4F-53C1-6B99-1B18E60FDD0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AA24EDF-2E5C-B7EB-CE04-579C70775B6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EADAEB4-C706-9861-DD5F-AE494EBB44D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FB7A9A4-6398-EC12-E456-B11FEE14681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BA606F0-F91C-900A-B85F-6F6E4A35C35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8CD4196-E921-BC0C-4178-6E47474B52A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6B78A1D-8822-7D5B-EBCD-C2BA219456B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F39AF62-A56B-F6B5-E0D1-6A4473C47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D48D035-BB15-9D68-B22D-DC97C43D8E9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E3EA93E-6F99-B4B5-E846-D6930840224B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4644001-843C-9580-BCB1-87AEB1D91864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9423C69-BC54-9C2E-3E25-F467B7226CF4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4630411-625B-9FF1-7FC8-929037C4E362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526C368-E744-8F5C-3D09-060814B6365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87D8E32-A226-6474-7942-8506A86639B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1841967-D254-6740-6886-C85A2566A5E1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A60285C-0BD9-3F25-00F4-BDFBDF50B87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23F4E4E-647F-EF99-B6C9-606016E5942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4A5911F-FAAC-13F1-DB1A-3338BFA5448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44A62AC-6E01-38F1-6D3B-B17AE3E0898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477B64A-820D-EDCA-CB1B-C491E58A0BF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42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18AD-8782-101D-71B2-AACF88D77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These Hash Functions (for strings)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B1475-B392-8867-1600-491BB288D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277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EB21B-983A-7F4D-AB2A-1B8088E50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7551-8A02-8C7A-602B-6AAC9CB0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These Hash Functions (for strings)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/>
                  <a:t> be a string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ascii encoding of the character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and possibly uniform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uniform, and effective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2⋅</m:t>
                        </m:r>
                        <m:nary>
                          <m:naryPr>
                            <m:chr m:val="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37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Is: Consistent, efficient, effective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812570-FEA2-2252-6C25-829FA46434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b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3211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E667C-B941-C501-51C7-D82169935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2349D-FC71-54C6-22B8-58D6B00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Supposing we have a “good” hash function: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h = </a:t>
            </a:r>
            <a:r>
              <a:rPr lang="en-US" dirty="0" err="1">
                <a:latin typeface="Consolas" panose="020B0609020204030204" pitchFamily="49" charset="0"/>
              </a:rPr>
              <a:t>key.hash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[h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r>
              <a:rPr lang="en-US" dirty="0">
                <a:latin typeface="Consolas" panose="020B0609020204030204" pitchFamily="49" charset="0"/>
              </a:rPr>
              <a:t>] = value;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Problem: It’s possible that two different keys map to the same index!</a:t>
            </a:r>
          </a:p>
          <a:p>
            <a:pPr marL="0" indent="0">
              <a:buNone/>
            </a:pPr>
            <a:r>
              <a:rPr lang="en-US" dirty="0"/>
              <a:t>This is called a “collision”</a:t>
            </a:r>
          </a:p>
        </p:txBody>
      </p:sp>
    </p:spTree>
    <p:extLst>
      <p:ext uri="{BB962C8B-B14F-4D97-AF65-F5344CB8AC3E}">
        <p14:creationId xmlns:p14="http://schemas.microsoft.com/office/powerpoint/2010/main" val="23506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A8AF-72A5-B472-A0CD-E37AFD3D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7292A-1917-0E43-0B96-34F56EC9D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occurs when we want to insert something into an already-occupied position in the hash table</a:t>
            </a:r>
          </a:p>
          <a:p>
            <a:r>
              <a:rPr lang="en-US" dirty="0"/>
              <a:t>2 main strategies:</a:t>
            </a:r>
          </a:p>
          <a:p>
            <a:pPr lvl="1"/>
            <a:r>
              <a:rPr lang="en-US" dirty="0"/>
              <a:t>Separate Chaining</a:t>
            </a:r>
          </a:p>
          <a:p>
            <a:pPr lvl="2"/>
            <a:r>
              <a:rPr lang="en-US" dirty="0"/>
              <a:t>Use a secondary data structure to contain the items</a:t>
            </a:r>
          </a:p>
          <a:p>
            <a:pPr lvl="3"/>
            <a:r>
              <a:rPr lang="en-US" dirty="0"/>
              <a:t>E.g. each index in the hash table is itself a linked list</a:t>
            </a:r>
          </a:p>
          <a:p>
            <a:pPr lvl="1"/>
            <a:r>
              <a:rPr lang="en-US" dirty="0"/>
              <a:t>Open Addressing</a:t>
            </a:r>
          </a:p>
          <a:p>
            <a:pPr lvl="2"/>
            <a:r>
              <a:rPr lang="en-US" dirty="0"/>
              <a:t>Use a different spot in the table instead</a:t>
            </a:r>
          </a:p>
          <a:p>
            <a:pPr lvl="3"/>
            <a:r>
              <a:rPr lang="en-US" dirty="0"/>
              <a:t>Linear Probing</a:t>
            </a:r>
          </a:p>
          <a:p>
            <a:pPr lvl="3"/>
            <a:r>
              <a:rPr lang="en-US" dirty="0"/>
              <a:t>Quadratic Probing</a:t>
            </a:r>
          </a:p>
          <a:p>
            <a:pPr lvl="3"/>
            <a:r>
              <a:rPr lang="en-US" dirty="0"/>
              <a:t>Double Hashing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F91B734-73D3-DC0E-2EA2-99B52DE40162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AB576A-E277-4D44-8605-52AA1885F28A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6B729D-973C-9729-632E-7734BF04643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280AE4-DF69-9BCF-A1E0-3A8E6BE2B33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B8C4FDE-B0DE-2771-370F-1A0C867096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B97DC60-EB0D-24EA-F496-C00651236C4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589CB5-BA80-50F5-226F-5781BC30B89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1334B41-6AC4-A0BD-25EF-9FB7C063565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AA01879-292C-EAF8-264C-81133339D77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0E7C03F-94AB-7223-381C-92C41393769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5E6F94F-27FE-D263-E64E-FE7AB20BF7C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F73501A-40F5-F49B-0791-7DCE4C0186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C056CA-946D-B557-9168-1E9CA2B477B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2E4B604-A8C8-A753-DAD3-56463AC1B8B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0D010B-46BA-24A7-2F9F-E2B5E82325A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DE21E00-A30B-1A54-F38A-541C565F934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2D1BF-F61C-68D8-1070-7FA83CFF1DF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D8FBC60-940C-B628-8C12-BC09ED41F4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9443195-B9EA-DE7E-DBA2-00E011DBA1C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800E23E-90B1-5279-C25A-4E2AC8972ED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77FE1D7-CC95-D643-4744-7214AFBD5D15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DCB5281-E8A2-F396-0EC9-1F31090E63F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D01229-04B7-F7D8-4C7C-A8A02458CA1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283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>
                <a:latin typeface="Consolas" panose="020B0609020204030204" pitchFamily="49" charset="0"/>
              </a:rPr>
              <a:t>k, v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Add the key-value pair to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7D1AD0-1B9E-412D-3A20-E79C7C02DFF4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386195-BD90-00BB-B11C-2E0A51EBF726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268444-E9D8-103A-F880-AB46C12BC76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FE7D612-CC0B-0352-BEBB-325F28C5F24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094040C-B153-41DB-4A4A-4062B5FB7766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086E2FC-87C5-76F1-BF3B-38BF8C1727B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BEE80FF-E49F-4242-CE72-CE8B36A5165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0C3ED64-7D18-86F3-420B-1C3D977FD62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1237C98-7B2E-9E91-022B-629C5413948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8E410D9-4E58-2B93-328E-E35FEF26D71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5871046-D0CF-483C-3624-DB67CD87402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E97B709-8E5C-B28D-C6FB-76F34088384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E104D4D-BF21-079D-627C-D3EF4B58C1C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CA787-F351-99CE-8252-3670679984A2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DE562F-FEFB-3C87-66C5-4FC515819004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0A1EED9-0D82-9636-8B98-6D690796FEDE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BDFB5B6-896C-C056-1726-CBD6B12B0DE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90583C2-0EFF-A52C-5C11-BC8107E92DD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B9558DB-4D3B-2005-36D4-28AC5C20D22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24E418-7E41-4486-364E-ACB18FBC9F0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DEB544B-D1D8-EE6A-385C-E7D77E8C8DB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E74979-FA11-F7E9-3C7A-3704658B6B3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ED3DD26-95AB-A798-AE3E-AB168FC60C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0C9EE3D-D77C-1669-D63E-C775BFAB8BA3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DC057F3-CE4E-FEA4-8BF7-41B10D3E6F86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549F27C-56EF-C166-BA10-B4920B8A79A7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3F12D4-0282-8596-10ED-55462BC4C9AF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D82D35A-7B8F-9FB2-74C6-AA71BF05EB5A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F92726D-8930-6161-E4CD-6CD38D725815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36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dirty="0"/>
              <a:t>Keys must be comparable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8956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find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7D1AD0-1B9E-412D-3A20-E79C7C02DFF4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386195-BD90-00BB-B11C-2E0A51EBF726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268444-E9D8-103A-F880-AB46C12BC76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FE7D612-CC0B-0352-BEBB-325F28C5F24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094040C-B153-41DB-4A4A-4062B5FB7766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086E2FC-87C5-76F1-BF3B-38BF8C1727B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BEE80FF-E49F-4242-CE72-CE8B36A5165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0C3ED64-7D18-86F3-420B-1C3D977FD62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1237C98-7B2E-9E91-022B-629C5413948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8E410D9-4E58-2B93-328E-E35FEF26D71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5871046-D0CF-483C-3624-DB67CD87402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E97B709-8E5C-B28D-C6FB-76F34088384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E104D4D-BF21-079D-627C-D3EF4B58C1C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CA787-F351-99CE-8252-3670679984A2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DE562F-FEFB-3C87-66C5-4FC515819004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0A1EED9-0D82-9636-8B98-6D690796FEDE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BDFB5B6-896C-C056-1726-CBD6B12B0DE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90583C2-0EFF-A52C-5C11-BC8107E92DD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B9558DB-4D3B-2005-36D4-28AC5C20D22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24E418-7E41-4486-364E-ACB18FBC9F0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DEB544B-D1D8-EE6A-385C-E7D77E8C8DB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E74979-FA11-F7E9-3C7A-3704658B6B3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ED3DD26-95AB-A798-AE3E-AB168FC60C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0C9EE3D-D77C-1669-D63E-C775BFAB8BA3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DC057F3-CE4E-FEA4-8BF7-41B10D3E6F86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549F27C-56EF-C166-BA10-B4920B8A79A7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3F12D4-0282-8596-10ED-55462BC4C9AF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D82D35A-7B8F-9FB2-74C6-AA71BF05EB5A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F92726D-8930-6161-E4CD-6CD38D725815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836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delete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delete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91ECDB6-DBDB-A8C5-13B8-D40E0B56F6CF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AA78154-D2A0-BF2C-9B37-89A4A1379974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B331FF7-4ADF-F5C5-5A92-E2E26C322D8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343150A1-3A0C-0E2E-806A-D901BAA46E5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7FA6F73-9326-7623-286F-F79D18C948C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B00C70B-769B-1252-448C-DD9A7F25B82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5A2345D6-30A8-DE1D-1642-CCCCDFD9C13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9FD4096-164B-4E14-BE95-4D30896294AD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85C0D695-3EA8-5B0F-C8B5-F6B37DA781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64378A1-329E-3EB3-A369-D972CA452FA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1D4BB78-3629-F57F-7936-EEB4230E3113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5268C3D-BFFE-225B-A692-AF99650934DB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4B1FA29-7E34-0841-EC22-1222491D9C3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A02254A-91CA-3383-8EF6-F5AAF94312F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117B7E3-7CA7-C371-0E02-C5C5A9B5A6B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31CDC39D-5234-7CFE-F9A7-BFA74A9CBB8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7FECAC9-D12D-95A0-AB8A-DD19A4DFF49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31F0E9C-6E2C-32C5-2754-D26A3538B18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6D4FDA9-756B-31B1-096F-002F125364F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B26DF93-8ABD-57E7-3342-E8BB1220BBE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9BDE1C0-1567-F432-BFC9-5D6917EBB1F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94E56DA0-CB51-CD5D-0F83-6A455B6DB6CA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FA49A12-E978-D7D8-6386-D6286151FBC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C8BF4F05-1F9D-06B3-2DDC-C289E853CCE0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787E9B0-35F3-4A63-957F-9FA7F2B518A2}"/>
              </a:ext>
            </a:extLst>
          </p:cNvPr>
          <p:cNvCxnSpPr>
            <a:cxnSpLocks/>
            <a:stCxn id="48" idx="0"/>
            <a:endCxn id="56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8099790F-4528-AB94-CDB3-F6CC4231DE2C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0104CAB-B7CB-EF56-EAD8-BC0CD889224E}"/>
              </a:ext>
            </a:extLst>
          </p:cNvPr>
          <p:cNvCxnSpPr>
            <a:cxnSpLocks/>
            <a:endCxn id="58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2E13C852-F822-AC77-8026-CE353C7665DD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51ADFC5-0306-0154-E32F-D9B258F02E0B}"/>
              </a:ext>
            </a:extLst>
          </p:cNvPr>
          <p:cNvCxnSpPr>
            <a:cxnSpLocks/>
            <a:endCxn id="60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534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08DC-CFA0-51FE-747F-B24C466E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013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F8A99-EE1D-8BA1-BF8F-8AE8428F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739B-EF93-6D32-C090-5A36AA6B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Pick a constant value, resize the array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that constant</a:t>
                </a:r>
              </a:p>
              <a:p>
                <a:pPr lvl="2"/>
                <a:r>
                  <a:rPr lang="en-US" dirty="0"/>
                  <a:t>We’ll talk about which constant we should pick later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903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138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/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blipFill>
                <a:blip r:embed="rId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A352F6C-DE53-32FA-E0D5-C4BD09FE69CB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6550024" y="157035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/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blipFill>
                <a:blip r:embed="rId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5EAD4BB-F71C-4B78-6EE6-A124E0BA4014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9069069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/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blipFill>
                <a:blip r:embed="rId7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3F4EF4-64CB-DDD5-DC1F-9C3F90800DD7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9069069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/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blipFill>
                <a:blip r:embed="rId8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7CECB3-6B1F-DDE3-F042-3FC3931A51F3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9069069" y="15535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/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blipFill>
                <a:blip r:embed="rId9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01C2F5F-EF97-7D03-A3CD-00BF6AC7D8DF}"/>
              </a:ext>
            </a:extLst>
          </p:cNvPr>
          <p:cNvCxnSpPr>
            <a:cxnSpLocks/>
            <a:endCxn id="41" idx="2"/>
          </p:cNvCxnSpPr>
          <p:nvPr/>
        </p:nvCxnSpPr>
        <p:spPr>
          <a:xfrm flipV="1">
            <a:off x="9069069" y="829628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561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/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blipFill>
                <a:blip r:embed="rId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A352F6C-DE53-32FA-E0D5-C4BD09FE69CB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6550024" y="157035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/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blipFill>
                <a:blip r:embed="rId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5EAD4BB-F71C-4B78-6EE6-A124E0BA4014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9069069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/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blipFill>
                <a:blip r:embed="rId7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3F4EF4-64CB-DDD5-DC1F-9C3F90800DD7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9069069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/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blipFill>
                <a:blip r:embed="rId8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7CECB3-6B1F-DDE3-F042-3FC3931A51F3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9069069" y="15535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/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blipFill>
                <a:blip r:embed="rId9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01C2F5F-EF97-7D03-A3CD-00BF6AC7D8DF}"/>
              </a:ext>
            </a:extLst>
          </p:cNvPr>
          <p:cNvCxnSpPr>
            <a:cxnSpLocks/>
            <a:endCxn id="41" idx="2"/>
          </p:cNvCxnSpPr>
          <p:nvPr/>
        </p:nvCxnSpPr>
        <p:spPr>
          <a:xfrm flipV="1">
            <a:off x="9069069" y="829628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03BAA4C-B007-C380-6D00-7D95F25871FA}"/>
                  </a:ext>
                </a:extLst>
              </p:cNvPr>
              <p:cNvSpPr/>
              <p:nvPr/>
            </p:nvSpPr>
            <p:spPr>
              <a:xfrm>
                <a:off x="4374197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03BAA4C-B007-C380-6D00-7D95F25871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197" y="1825625"/>
                <a:ext cx="468630" cy="468630"/>
              </a:xfrm>
              <a:prstGeom prst="rect">
                <a:avLst/>
              </a:prstGeom>
              <a:blipFill>
                <a:blip r:embed="rId10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772FA18-6A5B-A1AF-51F3-05EBCDEAB760}"/>
              </a:ext>
            </a:extLst>
          </p:cNvPr>
          <p:cNvCxnSpPr>
            <a:cxnSpLocks/>
            <a:endCxn id="43" idx="2"/>
          </p:cNvCxnSpPr>
          <p:nvPr/>
        </p:nvCxnSpPr>
        <p:spPr>
          <a:xfrm flipV="1">
            <a:off x="4608512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E2F806D-D1B1-DF73-6BDA-A4668BEDD6CA}"/>
                  </a:ext>
                </a:extLst>
              </p:cNvPr>
              <p:cNvSpPr/>
              <p:nvPr/>
            </p:nvSpPr>
            <p:spPr>
              <a:xfrm>
                <a:off x="5607366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E2F806D-D1B1-DF73-6BDA-A4668BEDD6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7366" y="2549524"/>
                <a:ext cx="468630" cy="468630"/>
              </a:xfrm>
              <a:prstGeom prst="rect">
                <a:avLst/>
              </a:prstGeom>
              <a:blipFill>
                <a:blip r:embed="rId11"/>
                <a:stretch>
                  <a:fillRect l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3F82035-F31B-DDB2-87BB-A0A1AEB721D2}"/>
              </a:ext>
            </a:extLst>
          </p:cNvPr>
          <p:cNvCxnSpPr>
            <a:cxnSpLocks/>
            <a:endCxn id="45" idx="2"/>
          </p:cNvCxnSpPr>
          <p:nvPr/>
        </p:nvCxnSpPr>
        <p:spPr>
          <a:xfrm flipV="1">
            <a:off x="5841681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E2D19C4-9589-8C78-5C2C-A7145D3AEBE5}"/>
                  </a:ext>
                </a:extLst>
              </p:cNvPr>
              <p:cNvSpPr/>
              <p:nvPr/>
            </p:nvSpPr>
            <p:spPr>
              <a:xfrm>
                <a:off x="7593010" y="256206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E2D19C4-9589-8C78-5C2C-A7145D3AEB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010" y="2562064"/>
                <a:ext cx="468630" cy="468630"/>
              </a:xfrm>
              <a:prstGeom prst="rect">
                <a:avLst/>
              </a:prstGeom>
              <a:blipFill>
                <a:blip r:embed="rId1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0D314E1-854A-65E6-9B7F-C273F6FDE7DA}"/>
              </a:ext>
            </a:extLst>
          </p:cNvPr>
          <p:cNvCxnSpPr>
            <a:cxnSpLocks/>
            <a:endCxn id="47" idx="2"/>
          </p:cNvCxnSpPr>
          <p:nvPr/>
        </p:nvCxnSpPr>
        <p:spPr>
          <a:xfrm flipV="1">
            <a:off x="7827325" y="303069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EF44CA0-7BB2-4E78-982C-D3C3E70B39E5}"/>
                  </a:ext>
                </a:extLst>
              </p:cNvPr>
              <p:cNvSpPr/>
              <p:nvPr/>
            </p:nvSpPr>
            <p:spPr>
              <a:xfrm>
                <a:off x="3126421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EF44CA0-7BB2-4E78-982C-D3C3E70B39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421" y="2549524"/>
                <a:ext cx="468630" cy="468630"/>
              </a:xfrm>
              <a:prstGeom prst="rect">
                <a:avLst/>
              </a:prstGeom>
              <a:blipFill>
                <a:blip r:embed="rId13"/>
                <a:stretch>
                  <a:fillRect l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A668F0C-0B35-AA65-2737-CBC7BE8228E2}"/>
              </a:ext>
            </a:extLst>
          </p:cNvPr>
          <p:cNvCxnSpPr>
            <a:cxnSpLocks/>
            <a:endCxn id="49" idx="2"/>
          </p:cNvCxnSpPr>
          <p:nvPr/>
        </p:nvCxnSpPr>
        <p:spPr>
          <a:xfrm flipV="1">
            <a:off x="3360736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A295C55-7A02-3F40-BBC1-E88C568E017D}"/>
                  </a:ext>
                </a:extLst>
              </p:cNvPr>
              <p:cNvSpPr/>
              <p:nvPr/>
            </p:nvSpPr>
            <p:spPr>
              <a:xfrm>
                <a:off x="7593010" y="1846579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A295C55-7A02-3F40-BBC1-E88C568E01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010" y="1846579"/>
                <a:ext cx="468630" cy="468630"/>
              </a:xfrm>
              <a:prstGeom prst="rect">
                <a:avLst/>
              </a:prstGeom>
              <a:blipFill>
                <a:blip r:embed="rId14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F63374C-DE0C-C5B4-3F72-3B27EC9BC237}"/>
              </a:ext>
            </a:extLst>
          </p:cNvPr>
          <p:cNvCxnSpPr>
            <a:cxnSpLocks/>
            <a:endCxn id="51" idx="2"/>
          </p:cNvCxnSpPr>
          <p:nvPr/>
        </p:nvCxnSpPr>
        <p:spPr>
          <a:xfrm flipV="1">
            <a:off x="7827325" y="2315209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473778A-2878-4EF8-9556-821A278D079D}"/>
                  </a:ext>
                </a:extLst>
              </p:cNvPr>
              <p:cNvSpPr/>
              <p:nvPr/>
            </p:nvSpPr>
            <p:spPr>
              <a:xfrm>
                <a:off x="8213090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473778A-2878-4EF8-9556-821A278D07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090" y="2549524"/>
                <a:ext cx="468630" cy="468630"/>
              </a:xfrm>
              <a:prstGeom prst="rect">
                <a:avLst/>
              </a:prstGeom>
              <a:blipFill>
                <a:blip r:embed="rId1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40B7F36-8C50-B7B5-8D5D-F7C2197D449B}"/>
              </a:ext>
            </a:extLst>
          </p:cNvPr>
          <p:cNvCxnSpPr>
            <a:cxnSpLocks/>
            <a:endCxn id="53" idx="2"/>
          </p:cNvCxnSpPr>
          <p:nvPr/>
        </p:nvCxnSpPr>
        <p:spPr>
          <a:xfrm flipV="1">
            <a:off x="8447405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215489C-1C00-DF44-EE09-420899356F8E}"/>
                  </a:ext>
                </a:extLst>
              </p:cNvPr>
              <p:cNvSpPr/>
              <p:nvPr/>
            </p:nvSpPr>
            <p:spPr>
              <a:xfrm>
                <a:off x="7577135" y="113315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215489C-1C00-DF44-EE09-420899356F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135" y="1133157"/>
                <a:ext cx="468630" cy="468630"/>
              </a:xfrm>
              <a:prstGeom prst="rect">
                <a:avLst/>
              </a:prstGeom>
              <a:blipFill>
                <a:blip r:embed="rId1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8F43A32-977F-43FE-EAAB-FDBF4149C224}"/>
              </a:ext>
            </a:extLst>
          </p:cNvPr>
          <p:cNvCxnSpPr>
            <a:cxnSpLocks/>
            <a:endCxn id="55" idx="2"/>
          </p:cNvCxnSpPr>
          <p:nvPr/>
        </p:nvCxnSpPr>
        <p:spPr>
          <a:xfrm flipV="1">
            <a:off x="7811450" y="160178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74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D21D-C91E-3FE2-2027-49433DFD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C88E4-9BBE-71CC-681D-27A20BEE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there’s a collision, use the next open space in the table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33847A-21B7-8D67-70E7-20697D5D828F}"/>
              </a:ext>
            </a:extLst>
          </p:cNvPr>
          <p:cNvGrpSpPr/>
          <p:nvPr/>
        </p:nvGrpSpPr>
        <p:grpSpPr>
          <a:xfrm>
            <a:off x="2895600" y="483806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2483E0-035B-552B-046B-B8CFCDDDA37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0A2255D-F389-165E-90CE-D5FDEDDAD427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873DF17-BBDE-7098-679E-F718BD0005E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497686A-BF93-5D4B-62ED-13F2DCF99D2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3DB1FA2-F273-056C-0BC0-3CF45C0F23ED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FCA446-C2F3-17AC-0BE3-69BCB6EC8B5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E15B43A-CE28-5824-C803-3DB155C25B9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50E83A-82AF-5B5F-4819-0B3B5A4A67D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477FBFB-DD77-940B-BBEF-1081F2AB4D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54EC3AB-7728-01B1-C085-C01979A56E1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5AF9B6F-5851-F1D1-4A8F-611B3182AB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CBC511-68D6-8230-0208-019B6D43F0C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EAA4797-6DEA-8CBE-BAC1-E915143B934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550FB6-B136-FD0A-CDFB-8DCF58F3E6B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75A14D9-1D9F-1F25-2689-4B160E4CD78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50E096-C2C7-35F2-770A-652F4CB9C336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390E29-9377-939E-4D08-909131F81DF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8A230B-E4DC-C904-C2DD-D6BF5FD6E09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C3758B1-9087-D7B1-ABB7-BF5CFE288F8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C2C4802-4643-0124-1D32-E88B8617331A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4B46D2A-B3B0-8BFB-4118-5BA56C95DCC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DB85716-D30D-EBB1-5947-E6BF559FAEB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9601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index </a:t>
            </a:r>
            <a:r>
              <a:rPr lang="en-US" dirty="0">
                <a:latin typeface="Consolas" panose="020B0609020204030204" pitchFamily="49" charset="0"/>
              </a:rPr>
              <a:t>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(i+2)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(i+3)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4335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CB483B-1B51-81A4-998F-C18BDFC7A15B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9E03DE-9160-760E-CF86-C5941F90401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FB13D3D-1B90-EAA5-7AFB-EA801C2BB03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FE21E7F-24A9-345B-6179-CE9B6B64048E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C08EC2F-4B9F-A549-E285-F4281992943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385E2DE-C98D-9B83-787C-CDCDA12EE20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6E10180-6F3A-3B45-83C4-214CAC8D7CD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778B9FA-5B1A-6BAA-D0ED-497B6D23388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25C5EA0-74A9-C388-4C28-4D4F714373D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DE8AEA-6615-91BD-FFF6-5CBC5567FDB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8753DEE-E10D-C9D8-4695-E23D2D67AB4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6618187-A7D6-BE09-20B6-BAA91D1971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D31F8DB-D9C0-B9CB-3688-A3070BDBF18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FB6E01C-853F-A01D-EC7F-ADF1B7503A7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5FC6836-E37B-902E-DCCA-42612165BE7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5BF1168-2CD5-0057-BC2B-4909F76A33D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0BAE604-1186-0894-51A9-CDB7E324458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C78DDE3-ACB7-0049-DED7-1DAD1BC7F5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B16DDB0-7B34-54E8-8893-11222F305B1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C05449B-00C3-5D02-3BCE-87B9791D97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F1FDF2D-2EED-BE48-04B0-683CDAB71AB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51D624-3FB9-0A77-322F-64E16B3803E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A3D70CC-3542-191B-70BD-13DD27D6CB4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3990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CFD5-6174-1FD7-60B7-64E10B65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Data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4661283"/>
                  </p:ext>
                </p:extLst>
              </p:nvPr>
            </p:nvGraphicFramePr>
            <p:xfrm>
              <a:off x="1485900" y="1988820"/>
              <a:ext cx="9220199" cy="34049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3902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524548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4661283"/>
                  </p:ext>
                </p:extLst>
              </p:nvPr>
            </p:nvGraphicFramePr>
            <p:xfrm>
              <a:off x="1485900" y="1988820"/>
              <a:ext cx="9220199" cy="34049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6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6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6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5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5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5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4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4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4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3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3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3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2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2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2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1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1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1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524548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56977" r="-223975" b="-23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56977" r="-139865" b="-23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56977" r="-976" b="-23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9687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find key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table[</a:t>
                </a:r>
                <a:r>
                  <a:rPr lang="en-US" sz="2000" dirty="0" err="1">
                    <a:solidFill>
                      <a:prstClr val="black"/>
                    </a:solidFill>
                    <a:latin typeface="Consolas" panose="020B0609020204030204" pitchFamily="49" charset="0"/>
                  </a:rPr>
                  <a:t>i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] </a:t>
                </a:r>
                <a:r>
                  <a:rPr lang="en-US" dirty="0"/>
                  <a:t>is occupied but doesn’t have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</a:t>
                </a:r>
                <a:r>
                  <a:rPr lang="en-US" sz="2000" dirty="0"/>
                  <a:t> </a:t>
                </a:r>
                <a:r>
                  <a:rPr lang="en-US" sz="2000" dirty="0">
                    <a:latin typeface="Consolas" panose="020B0609020204030204" pitchFamily="49" charset="0"/>
                  </a:rPr>
                  <a:t>(i+1)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2000" dirty="0">
                    <a:latin typeface="Consolas" panose="020B0609020204030204" pitchFamily="49" charset="0"/>
                  </a:rPr>
                  <a:t>(i+2)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1800" dirty="0">
                    <a:latin typeface="Consolas" panose="020B0609020204030204" pitchFamily="49" charset="0"/>
                  </a:rPr>
                  <a:t>(i+3) % </a:t>
                </a:r>
                <a:r>
                  <a:rPr lang="en-US" sz="18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Repeat until you either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else you reach an empty cell in the table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1411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A, B, C, D, and E all hashed to 3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317F43-9CD7-8DA0-A5D0-001E0001053F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1202B14-1CA9-7427-2AFA-FA1DD7757A51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A3C04AB-11E3-0E1D-5512-CF9905E76CA3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505F905-78AC-0FED-63A8-D158F9F6DB98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6C3C739-190D-77AE-094B-B5A1ABEDD15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DB671C4-36E4-5759-BD56-4B984DE8E14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5E106D1-7203-82F6-280F-7E853F2B0A6B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0048179-5B5B-1D84-4BEE-B63E119BE515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AF1E2D4-BFD0-E7A3-64D2-1DB262FEE59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9BCC972-4F49-985D-FF80-F251AC888966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F5EC299-2C81-C998-0B48-905B653F207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35EE393-F261-7112-0EE4-348AA0A1637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F74D851-AE84-7BB2-15D2-B8B3FDBD30F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D037339-333A-C3D8-3E6C-65B8FAD0630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D452F40-2861-0C61-C782-DA10FBC1BF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DF1C0F-B926-C860-D53D-B0773489824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466C9CD-1D81-A75D-F1FC-9BF215023E2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5135D2-4A37-6E73-2735-7DD762D195B1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4DAB7D0-ACAD-CF90-8FD1-642768251F9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D6C6D38-B5FA-0844-809D-ECE94165422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8481B7C-6E6D-1241-B31F-BBD1206BCAC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7E7B75A-56BD-E34F-5441-E945C702414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10EF039-58EA-D1AF-24E2-766AB95BFBA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5116AA1-79E7-7B8F-6B63-5AD080903693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E2BEEE4-F2F5-4A6D-A7F1-74E5F59B87C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6E892C7-4BB7-7892-D8EF-72CBDED3855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C937C9A-A150-3B3B-5F5D-A46B057E77E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14F1BB8-CD89-6CC4-271E-B54E8B76D927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EB063377-763D-7E6B-A2E2-168A8418FD90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BDC69C8-0C62-202A-1D29-F6FA1961746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B2C24F4D-45E7-429F-1A5A-E2F8B890817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C9CAD924-3E43-437B-0227-B82DCA6BCC6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082242E-03C9-DAC8-4F5A-35CBD59C5E6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4CCBA9C-3E8E-4B95-CA6E-01032FF83852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792AA63-0871-0F41-E9F2-588857F0A4F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509C928-E94D-95A9-C016-C6809689E49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2AA9EB9-788C-B4ED-3ADA-785D5BE1408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FFBF553E-1BDD-5C2E-6BB1-8C3C791134B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38A8E60-CF0C-00C6-275F-9CBAE91141F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C89A41F-BF8D-9B3D-B3C1-AA50B5DDCE1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3C7892DC-2FA8-A5BA-5797-5FBAD88AFA6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EF67158-5307-F23C-E512-778B1FDB75D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788CA28-DB30-5C22-5B10-37895107B11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AF9FD98-F08E-74AD-B4D7-CC0C2EDE31F7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45B24D09-3912-D852-0607-0B6184BE452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24A771A6-FE79-3EE8-742B-09A1A7CE80E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F70D4F65-1C9F-2430-9212-AF08A10A5B82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D923D7-3737-D6A6-A7FB-34380866D88E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5655836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A, B, and E all hashed to 3, and C and D hashed to 5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57A905-A4AB-3521-6E44-053E83039717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80D7FBF-B01A-0263-3C32-5EE2F7A1653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47806BC-9D6A-BA52-C7E9-2B88DE6B0DB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E16997F-BE67-C4CF-33DB-F3CEB9B5E7F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F4DD397-D99C-7646-A67D-CF7F7D487B8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CB4BB42-9793-1214-47D0-4B30BC0780D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F4F6AC1-6C76-A972-3D3C-C502B635802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7D294464-AC69-3D07-3DB2-36131BDFBEA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BF1821F-C1E3-EA41-AE19-92A28DAE621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DA3F0A40-04D7-AD38-9174-FBAA27A8621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E94F093-0B15-C706-A522-819BF36D2D9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3FB048E-0C7B-F708-75DA-E2C6FA8F58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0DD7863-789A-A342-31AA-A1A494FE2D0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4489EC-EAE6-0437-2AD4-E63C397FE36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12EB49C-DAB9-BEB9-59C3-10CAFDCCA95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EE59E87-303A-7922-37B0-7EED645DBB8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548E299-9524-3D95-0330-A77CA45E23C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D65189A-1BBE-D762-F7A0-0E1C52656C4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374B8B0-C318-594E-6595-2927D1887D2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6478652-DF0C-8932-2F4B-DCFF3721D7A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E1CC52F-5B67-A094-24D5-3FFD152CCCB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281D43C-365F-E9E0-2F3E-3AEC6E041CF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0EFE913-0974-C71F-7F24-0616C60282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F0E7FA8-3BC2-B1F6-F856-E242C2F1AE79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080B4AB-EF77-14B3-B419-5CA35BE5DB0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04249A9C-6ED1-D9FC-95EC-B4B4859E7E6A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AB09D0E-533D-6A0E-99E3-33D37733B1A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8410FC4-E45A-B5FD-B222-FC7DA0EAD62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1CCC229D-3A1C-5FEB-FC0B-A77D5870FA3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E62C7C2-8671-2E6A-DA8F-CF7A29CDA5A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F6BD7A7-540E-8EC5-D043-5E081630C2C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8D7D4D6-8E24-244C-3971-3CCAD4261AE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67DFB6D-37C3-C196-F5BA-42A77E9D771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DA4B8E49-61D8-BCC7-82FA-A482EDEE8E0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306DB1D8-0C5C-14B6-26C6-6D75B2A5EFB1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2D755FE-F515-40EC-653B-223CEB76CA7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1D220B9-29A0-64DD-2500-3019131C007D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3D5157E-11D6-BE97-7FBE-07ED93BE870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4DA80E3F-EE44-1BE6-C659-DB84450793F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8FC242-387C-B27E-C1C6-8FE7AA601A7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43771C7-E8E0-43A1-2859-0D4A771F59E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F78C97C-EF94-9133-7554-3A31C4B65CD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74F169C-2BD0-1676-4932-755C5A0E532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FB6C60F-0F31-9D5A-8B8B-2719532609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3F8A554-51E7-EB90-5525-BCC34E507E3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5851A8B6-4F8D-214A-6A55-233D3318CC0D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AB07EE8C-AC48-9B51-CA01-3DF09601C283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A4787DE-530B-3E10-4F22-AADFE50C03BD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1346744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and E hashed to 3, and B,C, and D hashed to 4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57A905-A4AB-3521-6E44-053E83039717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80D7FBF-B01A-0263-3C32-5EE2F7A1653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47806BC-9D6A-BA52-C7E9-2B88DE6B0DB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E16997F-BE67-C4CF-33DB-F3CEB9B5E7F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F4DD397-D99C-7646-A67D-CF7F7D487B8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CB4BB42-9793-1214-47D0-4B30BC0780D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F4F6AC1-6C76-A972-3D3C-C502B635802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7D294464-AC69-3D07-3DB2-36131BDFBEA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BF1821F-C1E3-EA41-AE19-92A28DAE621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DA3F0A40-04D7-AD38-9174-FBAA27A8621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E94F093-0B15-C706-A522-819BF36D2D9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3FB048E-0C7B-F708-75DA-E2C6FA8F58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0DD7863-789A-A342-31AA-A1A494FE2D0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4489EC-EAE6-0437-2AD4-E63C397FE36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12EB49C-DAB9-BEB9-59C3-10CAFDCCA95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EE59E87-303A-7922-37B0-7EED645DBB8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548E299-9524-3D95-0330-A77CA45E23C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D65189A-1BBE-D762-F7A0-0E1C52656C4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374B8B0-C318-594E-6595-2927D1887D2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6478652-DF0C-8932-2F4B-DCFF3721D7A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E1CC52F-5B67-A094-24D5-3FFD152CCCB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281D43C-365F-E9E0-2F3E-3AEC6E041CF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0EFE913-0974-C71F-7F24-0616C60282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F0E7FA8-3BC2-B1F6-F856-E242C2F1AE79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080B4AB-EF77-14B3-B419-5CA35BE5DB0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04249A9C-6ED1-D9FC-95EC-B4B4859E7E6A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AB09D0E-533D-6A0E-99E3-33D37733B1A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8410FC4-E45A-B5FD-B222-FC7DA0EAD62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1CCC229D-3A1C-5FEB-FC0B-A77D5870FA3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E62C7C2-8671-2E6A-DA8F-CF7A29CDA5A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F6BD7A7-540E-8EC5-D043-5E081630C2C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8D7D4D6-8E24-244C-3971-3CCAD4261AE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67DFB6D-37C3-C196-F5BA-42A77E9D771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DA4B8E49-61D8-BCC7-82FA-A482EDEE8E0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306DB1D8-0C5C-14B6-26C6-6D75B2A5EFB1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2D755FE-F515-40EC-653B-223CEB76CA7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1D220B9-29A0-64DD-2500-3019131C007D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3D5157E-11D6-BE97-7FBE-07ED93BE870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4DA80E3F-EE44-1BE6-C659-DB84450793F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8FC242-387C-B27E-C1C6-8FE7AA601A7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43771C7-E8E0-43A1-2859-0D4A771F59E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F78C97C-EF94-9133-7554-3A31C4B65CD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74F169C-2BD0-1676-4932-755C5A0E532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FB6C60F-0F31-9D5A-8B8B-2719532609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3F8A554-51E7-EB90-5525-BCC34E507E3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5851A8B6-4F8D-214A-6A55-233D3318CC0D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AB07EE8C-AC48-9B51-CA01-3DF09601C283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A4787DE-530B-3E10-4F22-AADFE50C03BD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1211498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do this together!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F387865-D6B3-8587-09E8-5CD31E13046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1181C52-626F-FED7-E42B-5197B1371785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1A939B2-C32B-6627-7D0A-988872501ED4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919772A-B0F4-4ADD-DB4F-9629D7C5512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60AC0AE-1B49-6671-B294-33F730D8276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96B516C-93B9-57A5-6B86-232A242A0550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ED7752-D7E4-7171-A7FE-B10E19044DA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1575A89-6E67-D480-DD5F-3137641C88E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3F8F715-4079-97B3-A6A5-2A78BD64DF8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D9C4C72-1025-EC8B-3ACA-FABBC3652DA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B4C3245-CE3A-9FF3-02B6-13180C87DCA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B1430E6-19F4-92A9-81E3-2A173BB2108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5B83A83-94DE-8C82-C87A-70DDD7775F65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839240A-6DCC-53C4-D040-B382ACE1771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BB6038A-3189-2451-C956-1CC4E3230B8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7D5C3A8-31FF-19C5-01D2-FDA293EB0C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0102509-1C4B-5D84-C96E-A5AE1AAF3AF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2436469-A3A6-DF70-D8C0-9999C0D8541B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A643D0A-07F3-117B-A8BB-008B9DDDA498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65022D3-8588-6E98-AA75-FEE59861FF49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2E7651B-5654-CB4A-084B-117AF7224368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60B1476-0333-B34B-FAD7-DED45ACA45C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418FACF-8183-0EB6-9A9C-04DAB6E8AA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98143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delete key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where </a:t>
            </a:r>
            <a:r>
              <a:rPr lang="en-US" dirty="0">
                <a:latin typeface="Consolas" panose="020B0609020204030204" pitchFamily="49" charset="0"/>
              </a:rPr>
              <a:t>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Assume it is present</a:t>
            </a:r>
          </a:p>
          <a:p>
            <a:r>
              <a:rPr lang="en-US" dirty="0"/>
              <a:t>Beginning at index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/>
              <a:t>, probe until we find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(call this location index </a:t>
            </a:r>
            <a:r>
              <a:rPr lang="en-US" dirty="0">
                <a:latin typeface="Consolas" panose="020B0609020204030204" pitchFamily="49" charset="0"/>
              </a:rPr>
              <a:t>j</a:t>
            </a:r>
            <a:r>
              <a:rPr lang="en-US" dirty="0"/>
              <a:t>)</a:t>
            </a:r>
          </a:p>
          <a:p>
            <a:r>
              <a:rPr lang="en-US" dirty="0"/>
              <a:t>Mark </a:t>
            </a:r>
            <a:r>
              <a:rPr lang="en-US" dirty="0">
                <a:latin typeface="Consolas" panose="020B0609020204030204" pitchFamily="49" charset="0"/>
              </a:rPr>
              <a:t>j</a:t>
            </a:r>
            <a:r>
              <a:rPr lang="en-US" dirty="0"/>
              <a:t> as empty (e.g. null), then…</a:t>
            </a:r>
          </a:p>
          <a:p>
            <a:pPr lvl="1"/>
            <a:r>
              <a:rPr lang="en-US" dirty="0"/>
              <a:t>Challenge: we need to make sure future finds could be successful</a:t>
            </a:r>
          </a:p>
          <a:p>
            <a:pPr lvl="1"/>
            <a:r>
              <a:rPr lang="en-US" dirty="0"/>
              <a:t>What if there were values that mapped to index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/>
              <a:t> that appeared after </a:t>
            </a:r>
            <a:r>
              <a:rPr lang="en-US" dirty="0">
                <a:latin typeface="Consolas" panose="020B0609020204030204" pitchFamily="49" charset="0"/>
              </a:rPr>
              <a:t>j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What if there were items that hashed to a value between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j</a:t>
            </a:r>
            <a:r>
              <a:rPr lang="en-US" dirty="0"/>
              <a:t> and appeared after </a:t>
            </a:r>
            <a:r>
              <a:rPr lang="en-US" dirty="0">
                <a:latin typeface="Consolas" panose="020B0609020204030204" pitchFamily="49" charset="0"/>
              </a:rPr>
              <a:t>j</a:t>
            </a:r>
            <a:r>
              <a:rPr lang="en-US" dirty="0"/>
              <a:t> due to probing?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F387865-D6B3-8587-09E8-5CD31E13046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1181C52-626F-FED7-E42B-5197B1371785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1A939B2-C32B-6627-7D0A-988872501ED4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919772A-B0F4-4ADD-DB4F-9629D7C5512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60AC0AE-1B49-6671-B294-33F730D8276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96B516C-93B9-57A5-6B86-232A242A0550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ED7752-D7E4-7171-A7FE-B10E19044DA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1575A89-6E67-D480-DD5F-3137641C88E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3F8F715-4079-97B3-A6A5-2A78BD64DF8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D9C4C72-1025-EC8B-3ACA-FABBC3652DA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B4C3245-CE3A-9FF3-02B6-13180C87DCA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B1430E6-19F4-92A9-81E3-2A173BB2108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5B83A83-94DE-8C82-C87A-70DDD7775F65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839240A-6DCC-53C4-D040-B382ACE1771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BB6038A-3189-2451-C956-1CC4E3230B8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7D5C3A8-31FF-19C5-01D2-FDA293EB0C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0102509-1C4B-5D84-C96E-A5AE1AAF3AF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2436469-A3A6-DF70-D8C0-9999C0D8541B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A643D0A-07F3-117B-A8BB-008B9DDDA498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65022D3-8588-6E98-AA75-FEE59861FF49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2E7651B-5654-CB4A-084B-117AF7224368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60B1476-0333-B34B-FAD7-DED45ACA45C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418FACF-8183-0EB6-9A9C-04DAB6E8AA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22707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Option 1 (harder)</a:t>
            </a:r>
            <a:r>
              <a:rPr lang="en-US" dirty="0"/>
              <a:t>: Plug the hole with other items in a way that makes probes behave correctly</a:t>
            </a:r>
          </a:p>
          <a:p>
            <a:r>
              <a:rPr lang="en-US" b="1" dirty="0"/>
              <a:t>Option 2 (easier)</a:t>
            </a:r>
            <a:r>
              <a:rPr lang="en-US" dirty="0"/>
              <a:t>: “Tombstone” deletion. Leave a special object that indicates an something was deleted from there</a:t>
            </a:r>
          </a:p>
          <a:p>
            <a:pPr lvl="1"/>
            <a:r>
              <a:rPr lang="en-US" dirty="0"/>
              <a:t>The tombstone does not act as an open space when finding (so keep looking after its reached)</a:t>
            </a:r>
          </a:p>
          <a:p>
            <a:pPr lvl="1"/>
            <a:r>
              <a:rPr lang="en-US" dirty="0"/>
              <a:t>When inserting you can replace a tombstone with a new item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2398797-8895-3723-4DFA-5FD577DC625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94E3EBE-92D3-3CBC-4097-E854D2FB517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9F9CF4CB-A27A-964D-A636-9F4C5BAF32BE}"/>
                      </a:ext>
                    </a:extLst>
                  </p:cNvPr>
                  <p:cNvSpPr/>
                  <p:nvPr/>
                </p:nvSpPr>
                <p:spPr>
                  <a:xfrm>
                    <a:off x="225298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9F9CF4CB-A27A-964D-A636-9F4C5BAF32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298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168045C-4DD0-521D-E388-E155A93DAFF1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CBD1F50D-0106-BB33-E7B4-DF9459A8ED27}"/>
                      </a:ext>
                    </a:extLst>
                  </p:cNvPr>
                  <p:cNvSpPr/>
                  <p:nvPr/>
                </p:nvSpPr>
                <p:spPr>
                  <a:xfrm>
                    <a:off x="353314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CBD1F50D-0106-BB33-E7B4-DF9459A8ED2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3314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F68DA8B2-9D14-9376-BA10-6072DC3F7AAE}"/>
                      </a:ext>
                    </a:extLst>
                  </p:cNvPr>
                  <p:cNvSpPr/>
                  <p:nvPr/>
                </p:nvSpPr>
                <p:spPr>
                  <a:xfrm>
                    <a:off x="417322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F68DA8B2-9D14-9376-BA10-6072DC3F7AA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7322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872695B-70F4-3DA6-F9C7-C39AA3021A9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7C73464A-B923-7D8A-08E9-FA6362BB975F}"/>
                      </a:ext>
                    </a:extLst>
                  </p:cNvPr>
                  <p:cNvSpPr/>
                  <p:nvPr/>
                </p:nvSpPr>
                <p:spPr>
                  <a:xfrm>
                    <a:off x="545338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7C73464A-B923-7D8A-08E9-FA6362BB97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5338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2B62BA5-C7A9-1093-C1C5-92B30048EF2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7E8C7D0-301F-810C-81D7-8032D43CCED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EF34426-81D0-A00D-F869-CE2CC1F69DD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7B13CF2-FF93-8502-9E02-8932AAC3B6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CD7BD24-78C4-485A-B642-694347CAF79F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E07A55D-FD55-65C4-B762-EE475FB813D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2B816F0-1D87-DCEE-EE23-73BA3F93C0D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472B5DE-98C0-ED41-C1C2-5402072D17E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1DF7F5A-E96D-9469-1E44-2B9982B5F417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4290CC6-A7C4-513F-0046-64C15C576672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AAFCECB-C9D4-B0F1-13A6-E6A0B9F5E5F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966F40-4191-1551-B59D-C33E64E92ED2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B32752-91AD-18C5-0ABD-530E78C6EAE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950CBD8-72AD-EB1F-CF08-19E9158FCF5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2A5AD5E-A38F-FFBF-1612-402BB356C25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pic>
        <p:nvPicPr>
          <p:cNvPr id="1026" name="Picture 2" descr="Tombstone Graphic by Lowkey21 · Creative Fabrica">
            <a:extLst>
              <a:ext uri="{FF2B5EF4-FFF2-40B4-BE49-F238E27FC236}">
                <a16:creationId xmlns:a16="http://schemas.microsoft.com/office/drawing/2014/main" id="{4D539D6B-C7E5-D7DC-674F-BD419E4829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3451" r="15903" b="12240"/>
          <a:stretch/>
        </p:blipFill>
        <p:spPr bwMode="auto">
          <a:xfrm>
            <a:off x="5515827" y="5640183"/>
            <a:ext cx="510106" cy="38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7822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key </a:t>
            </a:r>
            <a:r>
              <a:rPr lang="en-US" dirty="0">
                <a:latin typeface="Consolas" panose="020B0609020204030204" pitchFamily="49" charset="0"/>
              </a:rPr>
              <a:t>k</a:t>
            </a: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 return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r>
              <a:rPr lang="en-US" dirty="0"/>
              <a:t>If you come across an empty index, the find was unsuccessful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65902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tombstone, set </a:t>
            </a:r>
            <a:r>
              <a:rPr lang="en-US" dirty="0">
                <a:latin typeface="Consolas" panose="020B0609020204030204" pitchFamily="49" charset="0"/>
              </a:rPr>
              <a:t>x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endParaRPr lang="en-US" b="0" dirty="0">
              <a:latin typeface="Consolas" panose="020B0609020204030204" pitchFamily="49" charset="0"/>
            </a:endParaRPr>
          </a:p>
          <a:p>
            <a:pPr lvl="3"/>
            <a:r>
              <a:rPr lang="en-US" dirty="0"/>
              <a:t>That is where we will insert if the find is unsuccessful</a:t>
            </a:r>
          </a:p>
          <a:p>
            <a:pPr lvl="1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you come across an empty index, the find was unsuccessful</a:t>
            </a:r>
          </a:p>
          <a:p>
            <a:pPr lvl="2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if we saw a tombstone</a:t>
            </a:r>
          </a:p>
          <a:p>
            <a:pPr lvl="2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otherwise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73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161F-3A16-4628-647F-940E2568D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0494"/>
            <a:ext cx="10515600" cy="1325563"/>
          </a:xfrm>
        </p:spPr>
        <p:txBody>
          <a:bodyPr/>
          <a:lstStyle/>
          <a:p>
            <a:r>
              <a:rPr lang="en-US" dirty="0"/>
              <a:t>BSTs and AVL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3CC4C-C542-CC16-6C0D-777C8B4FE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47" y="721454"/>
            <a:ext cx="11864829" cy="613654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Binary Search Tree:</a:t>
            </a:r>
          </a:p>
          <a:p>
            <a:pPr lvl="1"/>
            <a:r>
              <a:rPr lang="en-US" dirty="0"/>
              <a:t>A binary tree where for each node, all keys in its left subtree are smaller and all keys in its right subtree are larger</a:t>
            </a:r>
          </a:p>
          <a:p>
            <a:pPr lvl="1"/>
            <a:r>
              <a:rPr lang="en-US" dirty="0"/>
              <a:t>Find: </a:t>
            </a:r>
          </a:p>
          <a:p>
            <a:pPr lvl="2"/>
            <a:r>
              <a:rPr lang="en-US" dirty="0"/>
              <a:t>If it matches, return the value.</a:t>
            </a:r>
          </a:p>
          <a:p>
            <a:pPr lvl="2"/>
            <a:r>
              <a:rPr lang="en-US" dirty="0"/>
              <a:t>If the search key is less than the current node, look left. If it’s greater, look right. </a:t>
            </a:r>
          </a:p>
          <a:p>
            <a:pPr lvl="2"/>
            <a:r>
              <a:rPr lang="en-US" dirty="0"/>
              <a:t>If we reach an empty spot, find was unsuccessful </a:t>
            </a:r>
          </a:p>
          <a:p>
            <a:pPr lvl="1"/>
            <a:r>
              <a:rPr lang="en-US" dirty="0"/>
              <a:t>Insert: </a:t>
            </a:r>
          </a:p>
          <a:p>
            <a:pPr lvl="2"/>
            <a:r>
              <a:rPr lang="en-US" dirty="0"/>
              <a:t>Do a find, if it was successful then update the value</a:t>
            </a:r>
          </a:p>
          <a:p>
            <a:pPr lvl="2"/>
            <a:r>
              <a:rPr lang="en-US" dirty="0"/>
              <a:t>If it was unsuccessful, add a new node to the empty spot we found.</a:t>
            </a:r>
          </a:p>
          <a:p>
            <a:pPr lvl="1"/>
            <a:r>
              <a:rPr lang="en-US" dirty="0"/>
              <a:t>Delete:</a:t>
            </a:r>
          </a:p>
          <a:p>
            <a:pPr lvl="2"/>
            <a:r>
              <a:rPr lang="en-US" dirty="0"/>
              <a:t>If the deleted node is a leaf, just remove it</a:t>
            </a:r>
          </a:p>
          <a:p>
            <a:pPr lvl="2"/>
            <a:r>
              <a:rPr lang="en-US" dirty="0"/>
              <a:t>If the deleted node had one child, replace it with that one child</a:t>
            </a:r>
          </a:p>
          <a:p>
            <a:pPr lvl="2"/>
            <a:r>
              <a:rPr lang="en-US" dirty="0"/>
              <a:t>If the deleted node had 2 children, replace it with the largest key to the left</a:t>
            </a:r>
          </a:p>
          <a:p>
            <a:r>
              <a:rPr lang="en-US" dirty="0"/>
              <a:t>AVL Tree:</a:t>
            </a:r>
          </a:p>
          <a:p>
            <a:pPr lvl="1"/>
            <a:r>
              <a:rPr lang="en-US" dirty="0"/>
              <a:t>A binary search tree where for each node, the height of its left subtree and the height of its right subtree are off by at most 1.</a:t>
            </a:r>
          </a:p>
          <a:p>
            <a:pPr lvl="1"/>
            <a:r>
              <a:rPr lang="en-US" dirty="0"/>
              <a:t>Find:</a:t>
            </a:r>
          </a:p>
          <a:p>
            <a:pPr lvl="2"/>
            <a:r>
              <a:rPr lang="en-US" dirty="0"/>
              <a:t>Same as BST</a:t>
            </a:r>
          </a:p>
          <a:p>
            <a:pPr lvl="1"/>
            <a:r>
              <a:rPr lang="en-US" dirty="0"/>
              <a:t>Insert:</a:t>
            </a:r>
          </a:p>
          <a:p>
            <a:pPr lvl="2"/>
            <a:r>
              <a:rPr lang="en-US" dirty="0"/>
              <a:t>Do a BST insert, then rotate if tree is unbalanced (apply one LL, RR, LR, RL case) </a:t>
            </a:r>
          </a:p>
          <a:p>
            <a:pPr lvl="1"/>
            <a:r>
              <a:rPr lang="en-US" dirty="0"/>
              <a:t>Delete:</a:t>
            </a:r>
          </a:p>
          <a:p>
            <a:pPr lvl="2"/>
            <a:r>
              <a:rPr lang="en-US" dirty="0"/>
              <a:t>Do a BST delete, then rotate if the tree is unbalanced (apply LL, RR, LR, RL cases as needed from leaf to root)</a:t>
            </a:r>
          </a:p>
        </p:txBody>
      </p:sp>
    </p:spTree>
    <p:extLst>
      <p:ext uri="{BB962C8B-B14F-4D97-AF65-F5344CB8AC3E}">
        <p14:creationId xmlns:p14="http://schemas.microsoft.com/office/powerpoint/2010/main" val="32429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2D0E8-F6DE-9B03-D0C9-FF8DBFE0E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Tree-based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37872-E8D2-4120-DAE9-44507A158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Red-Black Trees</a:t>
            </a:r>
          </a:p>
          <a:p>
            <a:pPr lvl="1"/>
            <a:r>
              <a:rPr lang="en-US" dirty="0"/>
              <a:t>Similar to AVL Trees in that we add shape rules to BSTs</a:t>
            </a:r>
          </a:p>
          <a:p>
            <a:pPr lvl="1"/>
            <a:r>
              <a:rPr lang="en-US" dirty="0"/>
              <a:t>More “relaxed” shape than an AVL Tree</a:t>
            </a:r>
          </a:p>
          <a:p>
            <a:pPr lvl="2"/>
            <a:r>
              <a:rPr lang="en-US" dirty="0"/>
              <a:t>Trees can be taller (though not asymptotically so)</a:t>
            </a:r>
          </a:p>
          <a:p>
            <a:pPr lvl="2"/>
            <a:r>
              <a:rPr lang="en-US" dirty="0"/>
              <a:t>Needs to move nodes less frequently</a:t>
            </a:r>
          </a:p>
          <a:p>
            <a:pPr lvl="1"/>
            <a:r>
              <a:rPr lang="en-US" dirty="0"/>
              <a:t>This is what Java’s </a:t>
            </a:r>
            <a:r>
              <a:rPr lang="en-US" dirty="0" err="1"/>
              <a:t>TreeMap</a:t>
            </a:r>
            <a:r>
              <a:rPr lang="en-US" dirty="0"/>
              <a:t> uses!</a:t>
            </a:r>
          </a:p>
          <a:p>
            <a:r>
              <a:rPr lang="en-US" dirty="0"/>
              <a:t>Tries</a:t>
            </a:r>
          </a:p>
          <a:p>
            <a:pPr lvl="1"/>
            <a:r>
              <a:rPr lang="en-US" dirty="0"/>
              <a:t>Similar to a Huffman Tree</a:t>
            </a:r>
          </a:p>
          <a:p>
            <a:pPr lvl="1"/>
            <a:r>
              <a:rPr lang="en-US" dirty="0"/>
              <a:t>Requires keys to be sequences (e.g. Strings)</a:t>
            </a:r>
          </a:p>
          <a:p>
            <a:pPr lvl="1"/>
            <a:r>
              <a:rPr lang="en-US" dirty="0"/>
              <a:t>Combines shared prefixes among keys to save space</a:t>
            </a:r>
          </a:p>
          <a:p>
            <a:pPr lvl="1"/>
            <a:r>
              <a:rPr lang="en-US" dirty="0"/>
              <a:t>Often used for text-based searches</a:t>
            </a:r>
          </a:p>
          <a:p>
            <a:pPr lvl="2"/>
            <a:r>
              <a:rPr lang="en-US" dirty="0"/>
              <a:t>Web search</a:t>
            </a:r>
          </a:p>
          <a:p>
            <a:pPr lvl="2"/>
            <a:r>
              <a:rPr lang="en-US" dirty="0"/>
              <a:t>Genomes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AFC2A-BFAD-154C-CB01-688AAE7F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topic: Hash Tables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7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6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714925" r="-22397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714925" r="-13986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714925" r="-976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802941" r="-22397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802941" r="-13986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802941" r="-976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914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strike="sngStrike" dirty="0"/>
              <a:t>Keys must be comparable</a:t>
            </a:r>
            <a:r>
              <a:rPr lang="en-US" dirty="0"/>
              <a:t> Keys have a hash function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89670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0DB77-DDD6-216D-5A7F-9624A74B5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Best Dictionary Data Structure!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F5252-DE77-B3BA-209A-B950E3B03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Think of every key as a number</a:t>
            </a:r>
          </a:p>
          <a:p>
            <a:r>
              <a:rPr lang="en-US" dirty="0"/>
              <a:t>Give each key its own index in an array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[key]=value;</a:t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find(key){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return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delete(key){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arr</a:t>
            </a:r>
            <a:r>
              <a:rPr lang="en-US" dirty="0">
                <a:latin typeface="Consolas" panose="020B0609020204030204" pitchFamily="49" charset="0"/>
              </a:rPr>
              <a:t>[key] = null;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8483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03B7-1A7C-BFE0-2142-D5F46F810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3789634-95FF-589B-DCA8-20F6EEB6F6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2305844"/>
            <a:ext cx="508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07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27882</TotalTime>
  <Words>2697</Words>
  <Application>Microsoft Office PowerPoint</Application>
  <PresentationFormat>Widescreen</PresentationFormat>
  <Paragraphs>636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Consolas</vt:lpstr>
      <vt:lpstr>Calibri Light</vt:lpstr>
      <vt:lpstr>Calibri</vt:lpstr>
      <vt:lpstr>Cambria Math</vt:lpstr>
      <vt:lpstr>Aptos</vt:lpstr>
      <vt:lpstr>Arial</vt:lpstr>
      <vt:lpstr>Office Theme</vt:lpstr>
      <vt:lpstr>CSE 332 Winter 2026 Lecture 10: hashing</vt:lpstr>
      <vt:lpstr>Dictionary (Map) ADT</vt:lpstr>
      <vt:lpstr>Dictionary Data Structures</vt:lpstr>
      <vt:lpstr>BSTs and AVL Trees</vt:lpstr>
      <vt:lpstr>Other Tree-based Dictionaries</vt:lpstr>
      <vt:lpstr>Next topic: Hash Tables</vt:lpstr>
      <vt:lpstr>Dictionary (Map) ADT</vt:lpstr>
      <vt:lpstr>The Best Dictionary Data Structure!</vt:lpstr>
      <vt:lpstr>Problem?</vt:lpstr>
      <vt:lpstr>Hash Tables</vt:lpstr>
      <vt:lpstr>Example</vt:lpstr>
      <vt:lpstr>What Influences Running time?</vt:lpstr>
      <vt:lpstr>Properties of a “Good” Hash</vt:lpstr>
      <vt:lpstr>A Bad Hash (and phone number trivia)</vt:lpstr>
      <vt:lpstr>Compare These Hash Functions (for strings)</vt:lpstr>
      <vt:lpstr>Compare These Hash Functions (for strings)</vt:lpstr>
      <vt:lpstr>Ideal Insert procedure</vt:lpstr>
      <vt:lpstr>Collision Resolution</vt:lpstr>
      <vt:lpstr>Separate Chaining Insert</vt:lpstr>
      <vt:lpstr>Separate Chaining Find</vt:lpstr>
      <vt:lpstr>Separate Chaining Delete</vt:lpstr>
      <vt:lpstr>Formal Running Time Analysis</vt:lpstr>
      <vt:lpstr>Formal Running Time Analysis</vt:lpstr>
      <vt:lpstr>Load Factor?</vt:lpstr>
      <vt:lpstr>Load Factor?</vt:lpstr>
      <vt:lpstr>Load Factor?</vt:lpstr>
      <vt:lpstr>Collision Resolution: Linear Probing</vt:lpstr>
      <vt:lpstr>Linear Probing: Insert Procedure</vt:lpstr>
      <vt:lpstr>Linear Probing: Find</vt:lpstr>
      <vt:lpstr>Linear Probing: Find</vt:lpstr>
      <vt:lpstr>Linear Probing: Delete</vt:lpstr>
      <vt:lpstr>Linear Probing: Delete</vt:lpstr>
      <vt:lpstr>Linear Probing: Delete</vt:lpstr>
      <vt:lpstr>Linear Probing: Delete</vt:lpstr>
      <vt:lpstr>Linear Probing: Delete</vt:lpstr>
      <vt:lpstr>Linear Probing: Delete</vt:lpstr>
      <vt:lpstr>Linear Probing + Tombstone: Find</vt:lpstr>
      <vt:lpstr>Linear Probing + Tombstone: Insert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126</cp:revision>
  <dcterms:created xsi:type="dcterms:W3CDTF">2023-09-26T20:08:20Z</dcterms:created>
  <dcterms:modified xsi:type="dcterms:W3CDTF">2026-01-28T01:34:40Z</dcterms:modified>
</cp:coreProperties>
</file>