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sldIdLst>
    <p:sldId id="256" r:id="rId3"/>
    <p:sldId id="270" r:id="rId4"/>
    <p:sldId id="272" r:id="rId5"/>
    <p:sldId id="273" r:id="rId6"/>
    <p:sldId id="274" r:id="rId7"/>
    <p:sldId id="275" r:id="rId8"/>
    <p:sldId id="280" r:id="rId9"/>
    <p:sldId id="281" r:id="rId10"/>
    <p:sldId id="282" r:id="rId11"/>
    <p:sldId id="283" r:id="rId12"/>
    <p:sldId id="284" r:id="rId13"/>
    <p:sldId id="285" r:id="rId14"/>
    <p:sldId id="291" r:id="rId15"/>
    <p:sldId id="286" r:id="rId16"/>
    <p:sldId id="290" r:id="rId17"/>
    <p:sldId id="292" r:id="rId18"/>
    <p:sldId id="293" r:id="rId1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987" autoAdjust="0"/>
    <p:restoredTop sz="94660"/>
  </p:normalViewPr>
  <p:slideViewPr>
    <p:cSldViewPr snapToGrid="0">
      <p:cViewPr>
        <p:scale>
          <a:sx n="64" d="100"/>
          <a:sy n="64" d="100"/>
        </p:scale>
        <p:origin x="56" y="2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3" Type="http://schemas.openxmlformats.org/officeDocument/2006/relationships/slide" Target="slides/slide1.xml"/><Relationship Id="rId21" Type="http://schemas.openxmlformats.org/officeDocument/2006/relationships/viewProps" Target="view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tableStyles" Target="tableStyle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8938C1-1E3B-B21A-7B15-CDD07AA835B2}"/>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0F2519C8-78E7-6655-3C54-30EABF96D00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B1253E42-35CE-3663-20E5-8B2FC10BE59B}"/>
              </a:ext>
            </a:extLst>
          </p:cNvPr>
          <p:cNvSpPr>
            <a:spLocks noGrp="1"/>
          </p:cNvSpPr>
          <p:nvPr>
            <p:ph type="dt" sz="half" idx="10"/>
          </p:nvPr>
        </p:nvSpPr>
        <p:spPr/>
        <p:txBody>
          <a:bodyPr/>
          <a:lstStyle/>
          <a:p>
            <a:fld id="{6B7F87BD-12BA-4E0C-8AF3-574054590446}" type="datetimeFigureOut">
              <a:rPr lang="en-US" smtClean="0"/>
              <a:t>1/6/2026</a:t>
            </a:fld>
            <a:endParaRPr lang="en-US"/>
          </a:p>
        </p:txBody>
      </p:sp>
      <p:sp>
        <p:nvSpPr>
          <p:cNvPr id="5" name="Footer Placeholder 4">
            <a:extLst>
              <a:ext uri="{FF2B5EF4-FFF2-40B4-BE49-F238E27FC236}">
                <a16:creationId xmlns:a16="http://schemas.microsoft.com/office/drawing/2014/main" id="{620398FD-282A-6FCC-FC20-77AAA021420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F7F6790-FD37-04BF-DC95-3D5F5F35DAF4}"/>
              </a:ext>
            </a:extLst>
          </p:cNvPr>
          <p:cNvSpPr>
            <a:spLocks noGrp="1"/>
          </p:cNvSpPr>
          <p:nvPr>
            <p:ph type="sldNum" sz="quarter" idx="12"/>
          </p:nvPr>
        </p:nvSpPr>
        <p:spPr/>
        <p:txBody>
          <a:bodyPr/>
          <a:lstStyle/>
          <a:p>
            <a:fld id="{6E0F31C2-E0A2-4B5B-88EC-AE255C7A148F}" type="slidenum">
              <a:rPr lang="en-US" smtClean="0"/>
              <a:t>‹#›</a:t>
            </a:fld>
            <a:endParaRPr lang="en-US"/>
          </a:p>
        </p:txBody>
      </p:sp>
    </p:spTree>
    <p:extLst>
      <p:ext uri="{BB962C8B-B14F-4D97-AF65-F5344CB8AC3E}">
        <p14:creationId xmlns:p14="http://schemas.microsoft.com/office/powerpoint/2010/main" val="318579495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FD8415-D44C-B80F-60E1-F6B97A6D686F}"/>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EAE069BC-5FBA-F022-3D3D-5523AC2C17C8}"/>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09C7D01-5DB5-3A9B-A279-1700DAA5A82F}"/>
              </a:ext>
            </a:extLst>
          </p:cNvPr>
          <p:cNvSpPr>
            <a:spLocks noGrp="1"/>
          </p:cNvSpPr>
          <p:nvPr>
            <p:ph type="dt" sz="half" idx="10"/>
          </p:nvPr>
        </p:nvSpPr>
        <p:spPr/>
        <p:txBody>
          <a:bodyPr/>
          <a:lstStyle/>
          <a:p>
            <a:fld id="{6B7F87BD-12BA-4E0C-8AF3-574054590446}" type="datetimeFigureOut">
              <a:rPr lang="en-US" smtClean="0"/>
              <a:t>1/6/2026</a:t>
            </a:fld>
            <a:endParaRPr lang="en-US"/>
          </a:p>
        </p:txBody>
      </p:sp>
      <p:sp>
        <p:nvSpPr>
          <p:cNvPr id="5" name="Footer Placeholder 4">
            <a:extLst>
              <a:ext uri="{FF2B5EF4-FFF2-40B4-BE49-F238E27FC236}">
                <a16:creationId xmlns:a16="http://schemas.microsoft.com/office/drawing/2014/main" id="{6B13BB90-526C-8547-A680-EC1BA7EA537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3DB90EB-33AF-B001-3005-9F11AEF4286C}"/>
              </a:ext>
            </a:extLst>
          </p:cNvPr>
          <p:cNvSpPr>
            <a:spLocks noGrp="1"/>
          </p:cNvSpPr>
          <p:nvPr>
            <p:ph type="sldNum" sz="quarter" idx="12"/>
          </p:nvPr>
        </p:nvSpPr>
        <p:spPr/>
        <p:txBody>
          <a:bodyPr/>
          <a:lstStyle/>
          <a:p>
            <a:fld id="{6E0F31C2-E0A2-4B5B-88EC-AE255C7A148F}" type="slidenum">
              <a:rPr lang="en-US" smtClean="0"/>
              <a:t>‹#›</a:t>
            </a:fld>
            <a:endParaRPr lang="en-US"/>
          </a:p>
        </p:txBody>
      </p:sp>
    </p:spTree>
    <p:extLst>
      <p:ext uri="{BB962C8B-B14F-4D97-AF65-F5344CB8AC3E}">
        <p14:creationId xmlns:p14="http://schemas.microsoft.com/office/powerpoint/2010/main" val="411492699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8F07794-526C-D2CE-A95E-946F892C5163}"/>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F945F2CC-92F4-CE83-3276-A0466B18F750}"/>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425FCE9-D09D-F116-ED40-F4A39FD40852}"/>
              </a:ext>
            </a:extLst>
          </p:cNvPr>
          <p:cNvSpPr>
            <a:spLocks noGrp="1"/>
          </p:cNvSpPr>
          <p:nvPr>
            <p:ph type="dt" sz="half" idx="10"/>
          </p:nvPr>
        </p:nvSpPr>
        <p:spPr/>
        <p:txBody>
          <a:bodyPr/>
          <a:lstStyle/>
          <a:p>
            <a:fld id="{6B7F87BD-12BA-4E0C-8AF3-574054590446}" type="datetimeFigureOut">
              <a:rPr lang="en-US" smtClean="0"/>
              <a:t>1/6/2026</a:t>
            </a:fld>
            <a:endParaRPr lang="en-US"/>
          </a:p>
        </p:txBody>
      </p:sp>
      <p:sp>
        <p:nvSpPr>
          <p:cNvPr id="5" name="Footer Placeholder 4">
            <a:extLst>
              <a:ext uri="{FF2B5EF4-FFF2-40B4-BE49-F238E27FC236}">
                <a16:creationId xmlns:a16="http://schemas.microsoft.com/office/drawing/2014/main" id="{EB307C79-FE56-A399-7895-E53D4146E6C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CB08152-39CD-2213-1FF3-5381D58ED14F}"/>
              </a:ext>
            </a:extLst>
          </p:cNvPr>
          <p:cNvSpPr>
            <a:spLocks noGrp="1"/>
          </p:cNvSpPr>
          <p:nvPr>
            <p:ph type="sldNum" sz="quarter" idx="12"/>
          </p:nvPr>
        </p:nvSpPr>
        <p:spPr/>
        <p:txBody>
          <a:bodyPr/>
          <a:lstStyle/>
          <a:p>
            <a:fld id="{6E0F31C2-E0A2-4B5B-88EC-AE255C7A148F}" type="slidenum">
              <a:rPr lang="en-US" smtClean="0"/>
              <a:t>‹#›</a:t>
            </a:fld>
            <a:endParaRPr lang="en-US"/>
          </a:p>
        </p:txBody>
      </p:sp>
    </p:spTree>
    <p:extLst>
      <p:ext uri="{BB962C8B-B14F-4D97-AF65-F5344CB8AC3E}">
        <p14:creationId xmlns:p14="http://schemas.microsoft.com/office/powerpoint/2010/main" val="13625348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441DCF-5FA9-3BBE-A6DC-4C4767E77E2D}"/>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57D8AAD4-9F4E-2546-4A20-345BE6926F62}"/>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7EB68BC9-B242-D863-6297-36224D351B7D}"/>
              </a:ext>
            </a:extLst>
          </p:cNvPr>
          <p:cNvSpPr>
            <a:spLocks noGrp="1"/>
          </p:cNvSpPr>
          <p:nvPr>
            <p:ph type="dt" sz="half" idx="10"/>
          </p:nvPr>
        </p:nvSpPr>
        <p:spPr/>
        <p:txBody>
          <a:bodyPr/>
          <a:lstStyle/>
          <a:p>
            <a:fld id="{2DB93FBE-67AC-4C5C-B62E-CFFDEAF9BE53}" type="datetimeFigureOut">
              <a:rPr lang="en-US" smtClean="0"/>
              <a:t>1/5/2026</a:t>
            </a:fld>
            <a:endParaRPr lang="en-US"/>
          </a:p>
        </p:txBody>
      </p:sp>
      <p:sp>
        <p:nvSpPr>
          <p:cNvPr id="5" name="Footer Placeholder 4">
            <a:extLst>
              <a:ext uri="{FF2B5EF4-FFF2-40B4-BE49-F238E27FC236}">
                <a16:creationId xmlns:a16="http://schemas.microsoft.com/office/drawing/2014/main" id="{7B6D43E7-A090-881E-D908-BB9CC53DDD4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E2DFBC9-B9F9-85A6-26A1-9D7E515D0331}"/>
              </a:ext>
            </a:extLst>
          </p:cNvPr>
          <p:cNvSpPr>
            <a:spLocks noGrp="1"/>
          </p:cNvSpPr>
          <p:nvPr>
            <p:ph type="sldNum" sz="quarter" idx="12"/>
          </p:nvPr>
        </p:nvSpPr>
        <p:spPr/>
        <p:txBody>
          <a:bodyPr/>
          <a:lstStyle/>
          <a:p>
            <a:fld id="{A94D5A7D-FFFE-410B-BEE5-702232F4B148}" type="slidenum">
              <a:rPr lang="en-US" smtClean="0"/>
              <a:t>‹#›</a:t>
            </a:fld>
            <a:endParaRPr lang="en-US"/>
          </a:p>
        </p:txBody>
      </p:sp>
    </p:spTree>
    <p:extLst>
      <p:ext uri="{BB962C8B-B14F-4D97-AF65-F5344CB8AC3E}">
        <p14:creationId xmlns:p14="http://schemas.microsoft.com/office/powerpoint/2010/main" val="120301820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8BB011-50E5-247E-0EB3-D47C59C4FF2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BA71371-A022-A3A5-E49C-D2CCEC4E252B}"/>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28F92F8-B436-FF4B-567C-6CF9F3F68596}"/>
              </a:ext>
            </a:extLst>
          </p:cNvPr>
          <p:cNvSpPr>
            <a:spLocks noGrp="1"/>
          </p:cNvSpPr>
          <p:nvPr>
            <p:ph type="dt" sz="half" idx="10"/>
          </p:nvPr>
        </p:nvSpPr>
        <p:spPr/>
        <p:txBody>
          <a:bodyPr/>
          <a:lstStyle/>
          <a:p>
            <a:fld id="{2DB93FBE-67AC-4C5C-B62E-CFFDEAF9BE53}" type="datetimeFigureOut">
              <a:rPr lang="en-US" smtClean="0"/>
              <a:t>1/5/2026</a:t>
            </a:fld>
            <a:endParaRPr lang="en-US"/>
          </a:p>
        </p:txBody>
      </p:sp>
      <p:sp>
        <p:nvSpPr>
          <p:cNvPr id="5" name="Footer Placeholder 4">
            <a:extLst>
              <a:ext uri="{FF2B5EF4-FFF2-40B4-BE49-F238E27FC236}">
                <a16:creationId xmlns:a16="http://schemas.microsoft.com/office/drawing/2014/main" id="{09C755B9-83BE-E117-954F-A47925F5BF5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7E45716-8D01-8E2F-8276-3A903E607C10}"/>
              </a:ext>
            </a:extLst>
          </p:cNvPr>
          <p:cNvSpPr>
            <a:spLocks noGrp="1"/>
          </p:cNvSpPr>
          <p:nvPr>
            <p:ph type="sldNum" sz="quarter" idx="12"/>
          </p:nvPr>
        </p:nvSpPr>
        <p:spPr/>
        <p:txBody>
          <a:bodyPr/>
          <a:lstStyle/>
          <a:p>
            <a:fld id="{A94D5A7D-FFFE-410B-BEE5-702232F4B148}" type="slidenum">
              <a:rPr lang="en-US" smtClean="0"/>
              <a:t>‹#›</a:t>
            </a:fld>
            <a:endParaRPr lang="en-US"/>
          </a:p>
        </p:txBody>
      </p:sp>
    </p:spTree>
    <p:extLst>
      <p:ext uri="{BB962C8B-B14F-4D97-AF65-F5344CB8AC3E}">
        <p14:creationId xmlns:p14="http://schemas.microsoft.com/office/powerpoint/2010/main" val="242031127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0264CF-1BBA-680C-4F96-017144A15A2F}"/>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5089E9BE-1B28-C587-A2C5-253ECF74E1D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433E3E68-CE19-CACB-1EDD-351F4F9C9466}"/>
              </a:ext>
            </a:extLst>
          </p:cNvPr>
          <p:cNvSpPr>
            <a:spLocks noGrp="1"/>
          </p:cNvSpPr>
          <p:nvPr>
            <p:ph type="dt" sz="half" idx="10"/>
          </p:nvPr>
        </p:nvSpPr>
        <p:spPr/>
        <p:txBody>
          <a:bodyPr/>
          <a:lstStyle/>
          <a:p>
            <a:fld id="{2DB93FBE-67AC-4C5C-B62E-CFFDEAF9BE53}" type="datetimeFigureOut">
              <a:rPr lang="en-US" smtClean="0"/>
              <a:t>1/5/2026</a:t>
            </a:fld>
            <a:endParaRPr lang="en-US"/>
          </a:p>
        </p:txBody>
      </p:sp>
      <p:sp>
        <p:nvSpPr>
          <p:cNvPr id="5" name="Footer Placeholder 4">
            <a:extLst>
              <a:ext uri="{FF2B5EF4-FFF2-40B4-BE49-F238E27FC236}">
                <a16:creationId xmlns:a16="http://schemas.microsoft.com/office/drawing/2014/main" id="{5DE49855-AB14-5CF9-EE88-AB42D1DF4D8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7DE2C96-8A85-4C99-39A1-9B9DB31D7A55}"/>
              </a:ext>
            </a:extLst>
          </p:cNvPr>
          <p:cNvSpPr>
            <a:spLocks noGrp="1"/>
          </p:cNvSpPr>
          <p:nvPr>
            <p:ph type="sldNum" sz="quarter" idx="12"/>
          </p:nvPr>
        </p:nvSpPr>
        <p:spPr/>
        <p:txBody>
          <a:bodyPr/>
          <a:lstStyle/>
          <a:p>
            <a:fld id="{A94D5A7D-FFFE-410B-BEE5-702232F4B148}" type="slidenum">
              <a:rPr lang="en-US" smtClean="0"/>
              <a:t>‹#›</a:t>
            </a:fld>
            <a:endParaRPr lang="en-US"/>
          </a:p>
        </p:txBody>
      </p:sp>
    </p:spTree>
    <p:extLst>
      <p:ext uri="{BB962C8B-B14F-4D97-AF65-F5344CB8AC3E}">
        <p14:creationId xmlns:p14="http://schemas.microsoft.com/office/powerpoint/2010/main" val="132704271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E89EEC-003E-DFFB-2D04-A2E70FE13DC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7BFE0F4-58A0-D6D9-6AAC-CD97965C20CB}"/>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877E4C68-9C36-2696-B323-CF0642D6DBE9}"/>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349713B3-5A96-0F1A-CFE7-8563FD24B87E}"/>
              </a:ext>
            </a:extLst>
          </p:cNvPr>
          <p:cNvSpPr>
            <a:spLocks noGrp="1"/>
          </p:cNvSpPr>
          <p:nvPr>
            <p:ph type="dt" sz="half" idx="10"/>
          </p:nvPr>
        </p:nvSpPr>
        <p:spPr/>
        <p:txBody>
          <a:bodyPr/>
          <a:lstStyle/>
          <a:p>
            <a:fld id="{2DB93FBE-67AC-4C5C-B62E-CFFDEAF9BE53}" type="datetimeFigureOut">
              <a:rPr lang="en-US" smtClean="0"/>
              <a:t>1/5/2026</a:t>
            </a:fld>
            <a:endParaRPr lang="en-US"/>
          </a:p>
        </p:txBody>
      </p:sp>
      <p:sp>
        <p:nvSpPr>
          <p:cNvPr id="6" name="Footer Placeholder 5">
            <a:extLst>
              <a:ext uri="{FF2B5EF4-FFF2-40B4-BE49-F238E27FC236}">
                <a16:creationId xmlns:a16="http://schemas.microsoft.com/office/drawing/2014/main" id="{818D724B-C264-2548-CAFF-305FE7D37BD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B193A13-EBDF-17F2-DF34-5BA3D79328AA}"/>
              </a:ext>
            </a:extLst>
          </p:cNvPr>
          <p:cNvSpPr>
            <a:spLocks noGrp="1"/>
          </p:cNvSpPr>
          <p:nvPr>
            <p:ph type="sldNum" sz="quarter" idx="12"/>
          </p:nvPr>
        </p:nvSpPr>
        <p:spPr/>
        <p:txBody>
          <a:bodyPr/>
          <a:lstStyle/>
          <a:p>
            <a:fld id="{A94D5A7D-FFFE-410B-BEE5-702232F4B148}" type="slidenum">
              <a:rPr lang="en-US" smtClean="0"/>
              <a:t>‹#›</a:t>
            </a:fld>
            <a:endParaRPr lang="en-US"/>
          </a:p>
        </p:txBody>
      </p:sp>
    </p:spTree>
    <p:extLst>
      <p:ext uri="{BB962C8B-B14F-4D97-AF65-F5344CB8AC3E}">
        <p14:creationId xmlns:p14="http://schemas.microsoft.com/office/powerpoint/2010/main" val="294034757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519F2D-6C68-B3F6-3BC7-2A9EE6BE2B42}"/>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632A2B36-9CB6-0E61-D14F-48AD642FCA8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AE551B63-A4A2-BD66-BF76-72528E69BA78}"/>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23EF4911-72D8-7120-897F-434F05D8DA2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01354135-3D54-9447-778A-86081F0473D3}"/>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47F52A4A-AE91-8A3A-8DE2-74205F39FDCF}"/>
              </a:ext>
            </a:extLst>
          </p:cNvPr>
          <p:cNvSpPr>
            <a:spLocks noGrp="1"/>
          </p:cNvSpPr>
          <p:nvPr>
            <p:ph type="dt" sz="half" idx="10"/>
          </p:nvPr>
        </p:nvSpPr>
        <p:spPr/>
        <p:txBody>
          <a:bodyPr/>
          <a:lstStyle/>
          <a:p>
            <a:fld id="{2DB93FBE-67AC-4C5C-B62E-CFFDEAF9BE53}" type="datetimeFigureOut">
              <a:rPr lang="en-US" smtClean="0"/>
              <a:t>1/5/2026</a:t>
            </a:fld>
            <a:endParaRPr lang="en-US"/>
          </a:p>
        </p:txBody>
      </p:sp>
      <p:sp>
        <p:nvSpPr>
          <p:cNvPr id="8" name="Footer Placeholder 7">
            <a:extLst>
              <a:ext uri="{FF2B5EF4-FFF2-40B4-BE49-F238E27FC236}">
                <a16:creationId xmlns:a16="http://schemas.microsoft.com/office/drawing/2014/main" id="{38FC667D-AA9E-21BF-66F2-755D86E708B6}"/>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4D8E628E-2723-30DA-D22D-BFF79CE056C7}"/>
              </a:ext>
            </a:extLst>
          </p:cNvPr>
          <p:cNvSpPr>
            <a:spLocks noGrp="1"/>
          </p:cNvSpPr>
          <p:nvPr>
            <p:ph type="sldNum" sz="quarter" idx="12"/>
          </p:nvPr>
        </p:nvSpPr>
        <p:spPr/>
        <p:txBody>
          <a:bodyPr/>
          <a:lstStyle/>
          <a:p>
            <a:fld id="{A94D5A7D-FFFE-410B-BEE5-702232F4B148}" type="slidenum">
              <a:rPr lang="en-US" smtClean="0"/>
              <a:t>‹#›</a:t>
            </a:fld>
            <a:endParaRPr lang="en-US"/>
          </a:p>
        </p:txBody>
      </p:sp>
    </p:spTree>
    <p:extLst>
      <p:ext uri="{BB962C8B-B14F-4D97-AF65-F5344CB8AC3E}">
        <p14:creationId xmlns:p14="http://schemas.microsoft.com/office/powerpoint/2010/main" val="329769290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F41984-7865-CBC1-7E39-27325050C703}"/>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5D341811-B828-6912-5458-2BC9266D21E5}"/>
              </a:ext>
            </a:extLst>
          </p:cNvPr>
          <p:cNvSpPr>
            <a:spLocks noGrp="1"/>
          </p:cNvSpPr>
          <p:nvPr>
            <p:ph type="dt" sz="half" idx="10"/>
          </p:nvPr>
        </p:nvSpPr>
        <p:spPr/>
        <p:txBody>
          <a:bodyPr/>
          <a:lstStyle/>
          <a:p>
            <a:fld id="{2DB93FBE-67AC-4C5C-B62E-CFFDEAF9BE53}" type="datetimeFigureOut">
              <a:rPr lang="en-US" smtClean="0"/>
              <a:t>1/5/2026</a:t>
            </a:fld>
            <a:endParaRPr lang="en-US"/>
          </a:p>
        </p:txBody>
      </p:sp>
      <p:sp>
        <p:nvSpPr>
          <p:cNvPr id="4" name="Footer Placeholder 3">
            <a:extLst>
              <a:ext uri="{FF2B5EF4-FFF2-40B4-BE49-F238E27FC236}">
                <a16:creationId xmlns:a16="http://schemas.microsoft.com/office/drawing/2014/main" id="{DA1DF831-0A64-24F5-806E-B3EBA559140C}"/>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FCEFD212-56D6-B7F8-FC27-BC4BF7386DD8}"/>
              </a:ext>
            </a:extLst>
          </p:cNvPr>
          <p:cNvSpPr>
            <a:spLocks noGrp="1"/>
          </p:cNvSpPr>
          <p:nvPr>
            <p:ph type="sldNum" sz="quarter" idx="12"/>
          </p:nvPr>
        </p:nvSpPr>
        <p:spPr/>
        <p:txBody>
          <a:bodyPr/>
          <a:lstStyle/>
          <a:p>
            <a:fld id="{A94D5A7D-FFFE-410B-BEE5-702232F4B148}" type="slidenum">
              <a:rPr lang="en-US" smtClean="0"/>
              <a:t>‹#›</a:t>
            </a:fld>
            <a:endParaRPr lang="en-US"/>
          </a:p>
        </p:txBody>
      </p:sp>
    </p:spTree>
    <p:extLst>
      <p:ext uri="{BB962C8B-B14F-4D97-AF65-F5344CB8AC3E}">
        <p14:creationId xmlns:p14="http://schemas.microsoft.com/office/powerpoint/2010/main" val="276647364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95903B13-E121-53F2-65F9-41E383C574E5}"/>
              </a:ext>
            </a:extLst>
          </p:cNvPr>
          <p:cNvSpPr>
            <a:spLocks noGrp="1"/>
          </p:cNvSpPr>
          <p:nvPr>
            <p:ph type="dt" sz="half" idx="10"/>
          </p:nvPr>
        </p:nvSpPr>
        <p:spPr/>
        <p:txBody>
          <a:bodyPr/>
          <a:lstStyle/>
          <a:p>
            <a:fld id="{2DB93FBE-67AC-4C5C-B62E-CFFDEAF9BE53}" type="datetimeFigureOut">
              <a:rPr lang="en-US" smtClean="0"/>
              <a:t>1/5/2026</a:t>
            </a:fld>
            <a:endParaRPr lang="en-US"/>
          </a:p>
        </p:txBody>
      </p:sp>
      <p:sp>
        <p:nvSpPr>
          <p:cNvPr id="3" name="Footer Placeholder 2">
            <a:extLst>
              <a:ext uri="{FF2B5EF4-FFF2-40B4-BE49-F238E27FC236}">
                <a16:creationId xmlns:a16="http://schemas.microsoft.com/office/drawing/2014/main" id="{D2814793-9D7D-32F8-795A-31644DBAB342}"/>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DD76B231-FE15-2561-B700-2506AC71310D}"/>
              </a:ext>
            </a:extLst>
          </p:cNvPr>
          <p:cNvSpPr>
            <a:spLocks noGrp="1"/>
          </p:cNvSpPr>
          <p:nvPr>
            <p:ph type="sldNum" sz="quarter" idx="12"/>
          </p:nvPr>
        </p:nvSpPr>
        <p:spPr/>
        <p:txBody>
          <a:bodyPr/>
          <a:lstStyle/>
          <a:p>
            <a:fld id="{A94D5A7D-FFFE-410B-BEE5-702232F4B148}" type="slidenum">
              <a:rPr lang="en-US" smtClean="0"/>
              <a:t>‹#›</a:t>
            </a:fld>
            <a:endParaRPr lang="en-US"/>
          </a:p>
        </p:txBody>
      </p:sp>
    </p:spTree>
    <p:extLst>
      <p:ext uri="{BB962C8B-B14F-4D97-AF65-F5344CB8AC3E}">
        <p14:creationId xmlns:p14="http://schemas.microsoft.com/office/powerpoint/2010/main" val="329785418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CB5398-EEBA-42F4-3948-4DF36A153ED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12E000E0-12D7-545A-0B4A-64A8B51A9F1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69585510-3798-210C-EC55-29C449719B8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CE698E8-2EE7-873D-A608-9A260F5DDDE7}"/>
              </a:ext>
            </a:extLst>
          </p:cNvPr>
          <p:cNvSpPr>
            <a:spLocks noGrp="1"/>
          </p:cNvSpPr>
          <p:nvPr>
            <p:ph type="dt" sz="half" idx="10"/>
          </p:nvPr>
        </p:nvSpPr>
        <p:spPr/>
        <p:txBody>
          <a:bodyPr/>
          <a:lstStyle/>
          <a:p>
            <a:fld id="{2DB93FBE-67AC-4C5C-B62E-CFFDEAF9BE53}" type="datetimeFigureOut">
              <a:rPr lang="en-US" smtClean="0"/>
              <a:t>1/5/2026</a:t>
            </a:fld>
            <a:endParaRPr lang="en-US"/>
          </a:p>
        </p:txBody>
      </p:sp>
      <p:sp>
        <p:nvSpPr>
          <p:cNvPr id="6" name="Footer Placeholder 5">
            <a:extLst>
              <a:ext uri="{FF2B5EF4-FFF2-40B4-BE49-F238E27FC236}">
                <a16:creationId xmlns:a16="http://schemas.microsoft.com/office/drawing/2014/main" id="{F8D5F347-CF7A-10E6-8DC6-FA1E5DB6DB3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85E452D-F82A-718F-94C2-C889F622E545}"/>
              </a:ext>
            </a:extLst>
          </p:cNvPr>
          <p:cNvSpPr>
            <a:spLocks noGrp="1"/>
          </p:cNvSpPr>
          <p:nvPr>
            <p:ph type="sldNum" sz="quarter" idx="12"/>
          </p:nvPr>
        </p:nvSpPr>
        <p:spPr/>
        <p:txBody>
          <a:bodyPr/>
          <a:lstStyle/>
          <a:p>
            <a:fld id="{A94D5A7D-FFFE-410B-BEE5-702232F4B148}" type="slidenum">
              <a:rPr lang="en-US" smtClean="0"/>
              <a:t>‹#›</a:t>
            </a:fld>
            <a:endParaRPr lang="en-US"/>
          </a:p>
        </p:txBody>
      </p:sp>
    </p:spTree>
    <p:extLst>
      <p:ext uri="{BB962C8B-B14F-4D97-AF65-F5344CB8AC3E}">
        <p14:creationId xmlns:p14="http://schemas.microsoft.com/office/powerpoint/2010/main" val="35112306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A4CBE3-93C0-F905-2AFF-15B9F96633B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A49ECAC-D7F1-BB3E-7ACB-8841A431E775}"/>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C6FAF27-AA57-674C-618E-218FF49C1E04}"/>
              </a:ext>
            </a:extLst>
          </p:cNvPr>
          <p:cNvSpPr>
            <a:spLocks noGrp="1"/>
          </p:cNvSpPr>
          <p:nvPr>
            <p:ph type="dt" sz="half" idx="10"/>
          </p:nvPr>
        </p:nvSpPr>
        <p:spPr/>
        <p:txBody>
          <a:bodyPr/>
          <a:lstStyle/>
          <a:p>
            <a:fld id="{6B7F87BD-12BA-4E0C-8AF3-574054590446}" type="datetimeFigureOut">
              <a:rPr lang="en-US" smtClean="0"/>
              <a:t>1/6/2026</a:t>
            </a:fld>
            <a:endParaRPr lang="en-US"/>
          </a:p>
        </p:txBody>
      </p:sp>
      <p:sp>
        <p:nvSpPr>
          <p:cNvPr id="5" name="Footer Placeholder 4">
            <a:extLst>
              <a:ext uri="{FF2B5EF4-FFF2-40B4-BE49-F238E27FC236}">
                <a16:creationId xmlns:a16="http://schemas.microsoft.com/office/drawing/2014/main" id="{9EE4E5A0-DCD7-7A7B-E60B-DAC7647377E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A4541D4-452F-BDEC-0AA6-75A35016E744}"/>
              </a:ext>
            </a:extLst>
          </p:cNvPr>
          <p:cNvSpPr>
            <a:spLocks noGrp="1"/>
          </p:cNvSpPr>
          <p:nvPr>
            <p:ph type="sldNum" sz="quarter" idx="12"/>
          </p:nvPr>
        </p:nvSpPr>
        <p:spPr/>
        <p:txBody>
          <a:bodyPr/>
          <a:lstStyle/>
          <a:p>
            <a:fld id="{6E0F31C2-E0A2-4B5B-88EC-AE255C7A148F}" type="slidenum">
              <a:rPr lang="en-US" smtClean="0"/>
              <a:t>‹#›</a:t>
            </a:fld>
            <a:endParaRPr lang="en-US"/>
          </a:p>
        </p:txBody>
      </p:sp>
    </p:spTree>
    <p:extLst>
      <p:ext uri="{BB962C8B-B14F-4D97-AF65-F5344CB8AC3E}">
        <p14:creationId xmlns:p14="http://schemas.microsoft.com/office/powerpoint/2010/main" val="370680931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DE1DDD-DB8D-6429-4235-465780A7B8B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D042B9E5-6756-3695-C94E-93A464783ED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7A170C60-CA85-5E67-14F6-3176093E55F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3325D70-D5F0-5123-66A9-63D9B82E929A}"/>
              </a:ext>
            </a:extLst>
          </p:cNvPr>
          <p:cNvSpPr>
            <a:spLocks noGrp="1"/>
          </p:cNvSpPr>
          <p:nvPr>
            <p:ph type="dt" sz="half" idx="10"/>
          </p:nvPr>
        </p:nvSpPr>
        <p:spPr/>
        <p:txBody>
          <a:bodyPr/>
          <a:lstStyle/>
          <a:p>
            <a:fld id="{2DB93FBE-67AC-4C5C-B62E-CFFDEAF9BE53}" type="datetimeFigureOut">
              <a:rPr lang="en-US" smtClean="0"/>
              <a:t>1/5/2026</a:t>
            </a:fld>
            <a:endParaRPr lang="en-US"/>
          </a:p>
        </p:txBody>
      </p:sp>
      <p:sp>
        <p:nvSpPr>
          <p:cNvPr id="6" name="Footer Placeholder 5">
            <a:extLst>
              <a:ext uri="{FF2B5EF4-FFF2-40B4-BE49-F238E27FC236}">
                <a16:creationId xmlns:a16="http://schemas.microsoft.com/office/drawing/2014/main" id="{E977B62A-8600-7CE9-095E-82CDE4E1767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558F328-EF42-0E10-9C29-12A53381D4AB}"/>
              </a:ext>
            </a:extLst>
          </p:cNvPr>
          <p:cNvSpPr>
            <a:spLocks noGrp="1"/>
          </p:cNvSpPr>
          <p:nvPr>
            <p:ph type="sldNum" sz="quarter" idx="12"/>
          </p:nvPr>
        </p:nvSpPr>
        <p:spPr/>
        <p:txBody>
          <a:bodyPr/>
          <a:lstStyle/>
          <a:p>
            <a:fld id="{A94D5A7D-FFFE-410B-BEE5-702232F4B148}" type="slidenum">
              <a:rPr lang="en-US" smtClean="0"/>
              <a:t>‹#›</a:t>
            </a:fld>
            <a:endParaRPr lang="en-US"/>
          </a:p>
        </p:txBody>
      </p:sp>
    </p:spTree>
    <p:extLst>
      <p:ext uri="{BB962C8B-B14F-4D97-AF65-F5344CB8AC3E}">
        <p14:creationId xmlns:p14="http://schemas.microsoft.com/office/powerpoint/2010/main" val="123117810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424705-3181-4743-BF72-E5B55E6278E9}"/>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88D9669D-6765-7CD2-C040-D4C5E44BAB31}"/>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8E5E7B0-5065-8FAA-2D02-01DC4905B366}"/>
              </a:ext>
            </a:extLst>
          </p:cNvPr>
          <p:cNvSpPr>
            <a:spLocks noGrp="1"/>
          </p:cNvSpPr>
          <p:nvPr>
            <p:ph type="dt" sz="half" idx="10"/>
          </p:nvPr>
        </p:nvSpPr>
        <p:spPr/>
        <p:txBody>
          <a:bodyPr/>
          <a:lstStyle/>
          <a:p>
            <a:fld id="{2DB93FBE-67AC-4C5C-B62E-CFFDEAF9BE53}" type="datetimeFigureOut">
              <a:rPr lang="en-US" smtClean="0"/>
              <a:t>1/5/2026</a:t>
            </a:fld>
            <a:endParaRPr lang="en-US"/>
          </a:p>
        </p:txBody>
      </p:sp>
      <p:sp>
        <p:nvSpPr>
          <p:cNvPr id="5" name="Footer Placeholder 4">
            <a:extLst>
              <a:ext uri="{FF2B5EF4-FFF2-40B4-BE49-F238E27FC236}">
                <a16:creationId xmlns:a16="http://schemas.microsoft.com/office/drawing/2014/main" id="{CA487F4E-481E-5CA4-5AC0-EF15EBAF8DC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305C81A-1EC7-F85E-A5DB-0F7CA62EC06F}"/>
              </a:ext>
            </a:extLst>
          </p:cNvPr>
          <p:cNvSpPr>
            <a:spLocks noGrp="1"/>
          </p:cNvSpPr>
          <p:nvPr>
            <p:ph type="sldNum" sz="quarter" idx="12"/>
          </p:nvPr>
        </p:nvSpPr>
        <p:spPr/>
        <p:txBody>
          <a:bodyPr/>
          <a:lstStyle/>
          <a:p>
            <a:fld id="{A94D5A7D-FFFE-410B-BEE5-702232F4B148}" type="slidenum">
              <a:rPr lang="en-US" smtClean="0"/>
              <a:t>‹#›</a:t>
            </a:fld>
            <a:endParaRPr lang="en-US"/>
          </a:p>
        </p:txBody>
      </p:sp>
    </p:spTree>
    <p:extLst>
      <p:ext uri="{BB962C8B-B14F-4D97-AF65-F5344CB8AC3E}">
        <p14:creationId xmlns:p14="http://schemas.microsoft.com/office/powerpoint/2010/main" val="196965695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0F8F565-D4D2-A972-147D-1A41777B264E}"/>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C8813695-1D6C-4A4F-7F94-134666381171}"/>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76AEB8A-EA17-E1E1-8CD3-B7AF8E3F2803}"/>
              </a:ext>
            </a:extLst>
          </p:cNvPr>
          <p:cNvSpPr>
            <a:spLocks noGrp="1"/>
          </p:cNvSpPr>
          <p:nvPr>
            <p:ph type="dt" sz="half" idx="10"/>
          </p:nvPr>
        </p:nvSpPr>
        <p:spPr/>
        <p:txBody>
          <a:bodyPr/>
          <a:lstStyle/>
          <a:p>
            <a:fld id="{2DB93FBE-67AC-4C5C-B62E-CFFDEAF9BE53}" type="datetimeFigureOut">
              <a:rPr lang="en-US" smtClean="0"/>
              <a:t>1/5/2026</a:t>
            </a:fld>
            <a:endParaRPr lang="en-US"/>
          </a:p>
        </p:txBody>
      </p:sp>
      <p:sp>
        <p:nvSpPr>
          <p:cNvPr id="5" name="Footer Placeholder 4">
            <a:extLst>
              <a:ext uri="{FF2B5EF4-FFF2-40B4-BE49-F238E27FC236}">
                <a16:creationId xmlns:a16="http://schemas.microsoft.com/office/drawing/2014/main" id="{AB6AF905-A88D-ED4C-DD07-098840D4AB1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D1A03B8-DD10-B6B6-6B59-3EB669F3776F}"/>
              </a:ext>
            </a:extLst>
          </p:cNvPr>
          <p:cNvSpPr>
            <a:spLocks noGrp="1"/>
          </p:cNvSpPr>
          <p:nvPr>
            <p:ph type="sldNum" sz="quarter" idx="12"/>
          </p:nvPr>
        </p:nvSpPr>
        <p:spPr/>
        <p:txBody>
          <a:bodyPr/>
          <a:lstStyle/>
          <a:p>
            <a:fld id="{A94D5A7D-FFFE-410B-BEE5-702232F4B148}" type="slidenum">
              <a:rPr lang="en-US" smtClean="0"/>
              <a:t>‹#›</a:t>
            </a:fld>
            <a:endParaRPr lang="en-US"/>
          </a:p>
        </p:txBody>
      </p:sp>
    </p:spTree>
    <p:extLst>
      <p:ext uri="{BB962C8B-B14F-4D97-AF65-F5344CB8AC3E}">
        <p14:creationId xmlns:p14="http://schemas.microsoft.com/office/powerpoint/2010/main" val="4581034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E41421-E5BF-3DFA-EE0C-E1CC76E21EC9}"/>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065A3DEC-B48A-4F51-9982-1748D925A346}"/>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B3D950A4-7FD1-AD64-26DB-E8004646185F}"/>
              </a:ext>
            </a:extLst>
          </p:cNvPr>
          <p:cNvSpPr>
            <a:spLocks noGrp="1"/>
          </p:cNvSpPr>
          <p:nvPr>
            <p:ph type="dt" sz="half" idx="10"/>
          </p:nvPr>
        </p:nvSpPr>
        <p:spPr/>
        <p:txBody>
          <a:bodyPr/>
          <a:lstStyle/>
          <a:p>
            <a:fld id="{6B7F87BD-12BA-4E0C-8AF3-574054590446}" type="datetimeFigureOut">
              <a:rPr lang="en-US" smtClean="0"/>
              <a:t>1/6/2026</a:t>
            </a:fld>
            <a:endParaRPr lang="en-US"/>
          </a:p>
        </p:txBody>
      </p:sp>
      <p:sp>
        <p:nvSpPr>
          <p:cNvPr id="5" name="Footer Placeholder 4">
            <a:extLst>
              <a:ext uri="{FF2B5EF4-FFF2-40B4-BE49-F238E27FC236}">
                <a16:creationId xmlns:a16="http://schemas.microsoft.com/office/drawing/2014/main" id="{237FD46B-172D-D9E1-FB83-990DBE60893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9B5EA70-479B-5635-A09A-C354E59D8BBA}"/>
              </a:ext>
            </a:extLst>
          </p:cNvPr>
          <p:cNvSpPr>
            <a:spLocks noGrp="1"/>
          </p:cNvSpPr>
          <p:nvPr>
            <p:ph type="sldNum" sz="quarter" idx="12"/>
          </p:nvPr>
        </p:nvSpPr>
        <p:spPr/>
        <p:txBody>
          <a:bodyPr/>
          <a:lstStyle/>
          <a:p>
            <a:fld id="{6E0F31C2-E0A2-4B5B-88EC-AE255C7A148F}" type="slidenum">
              <a:rPr lang="en-US" smtClean="0"/>
              <a:t>‹#›</a:t>
            </a:fld>
            <a:endParaRPr lang="en-US"/>
          </a:p>
        </p:txBody>
      </p:sp>
    </p:spTree>
    <p:extLst>
      <p:ext uri="{BB962C8B-B14F-4D97-AF65-F5344CB8AC3E}">
        <p14:creationId xmlns:p14="http://schemas.microsoft.com/office/powerpoint/2010/main" val="390977615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F80887-33D5-4534-DD88-47E5B7E1B69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94538C4-C573-8798-E277-E35554A19AA1}"/>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4CE66C6C-AC2B-8F81-CEA2-877DF7988660}"/>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96A83C6C-443F-778B-5787-F5C4E699E8C1}"/>
              </a:ext>
            </a:extLst>
          </p:cNvPr>
          <p:cNvSpPr>
            <a:spLocks noGrp="1"/>
          </p:cNvSpPr>
          <p:nvPr>
            <p:ph type="dt" sz="half" idx="10"/>
          </p:nvPr>
        </p:nvSpPr>
        <p:spPr/>
        <p:txBody>
          <a:bodyPr/>
          <a:lstStyle/>
          <a:p>
            <a:fld id="{6B7F87BD-12BA-4E0C-8AF3-574054590446}" type="datetimeFigureOut">
              <a:rPr lang="en-US" smtClean="0"/>
              <a:t>1/6/2026</a:t>
            </a:fld>
            <a:endParaRPr lang="en-US"/>
          </a:p>
        </p:txBody>
      </p:sp>
      <p:sp>
        <p:nvSpPr>
          <p:cNvPr id="6" name="Footer Placeholder 5">
            <a:extLst>
              <a:ext uri="{FF2B5EF4-FFF2-40B4-BE49-F238E27FC236}">
                <a16:creationId xmlns:a16="http://schemas.microsoft.com/office/drawing/2014/main" id="{666C576B-4F4A-9EEA-C3DD-D676B0D37EC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0690787-BB18-4604-8EBE-DB428F106393}"/>
              </a:ext>
            </a:extLst>
          </p:cNvPr>
          <p:cNvSpPr>
            <a:spLocks noGrp="1"/>
          </p:cNvSpPr>
          <p:nvPr>
            <p:ph type="sldNum" sz="quarter" idx="12"/>
          </p:nvPr>
        </p:nvSpPr>
        <p:spPr/>
        <p:txBody>
          <a:bodyPr/>
          <a:lstStyle/>
          <a:p>
            <a:fld id="{6E0F31C2-E0A2-4B5B-88EC-AE255C7A148F}" type="slidenum">
              <a:rPr lang="en-US" smtClean="0"/>
              <a:t>‹#›</a:t>
            </a:fld>
            <a:endParaRPr lang="en-US"/>
          </a:p>
        </p:txBody>
      </p:sp>
    </p:spTree>
    <p:extLst>
      <p:ext uri="{BB962C8B-B14F-4D97-AF65-F5344CB8AC3E}">
        <p14:creationId xmlns:p14="http://schemas.microsoft.com/office/powerpoint/2010/main" val="28875381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2807C6-B407-9955-8E77-475F8E7877FF}"/>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328D3CE8-EE40-79C5-2D54-117B839E912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13BAED28-4D8E-CF5D-D1A2-F39FBED9B4E6}"/>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C8C7FD1E-D8CE-BFCA-6AC3-CD277241BAF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3D5E86D-F91A-580B-A638-CBA80B64B87B}"/>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7C186289-46D2-AB7A-AA70-F19924876806}"/>
              </a:ext>
            </a:extLst>
          </p:cNvPr>
          <p:cNvSpPr>
            <a:spLocks noGrp="1"/>
          </p:cNvSpPr>
          <p:nvPr>
            <p:ph type="dt" sz="half" idx="10"/>
          </p:nvPr>
        </p:nvSpPr>
        <p:spPr/>
        <p:txBody>
          <a:bodyPr/>
          <a:lstStyle/>
          <a:p>
            <a:fld id="{6B7F87BD-12BA-4E0C-8AF3-574054590446}" type="datetimeFigureOut">
              <a:rPr lang="en-US" smtClean="0"/>
              <a:t>1/6/2026</a:t>
            </a:fld>
            <a:endParaRPr lang="en-US"/>
          </a:p>
        </p:txBody>
      </p:sp>
      <p:sp>
        <p:nvSpPr>
          <p:cNvPr id="8" name="Footer Placeholder 7">
            <a:extLst>
              <a:ext uri="{FF2B5EF4-FFF2-40B4-BE49-F238E27FC236}">
                <a16:creationId xmlns:a16="http://schemas.microsoft.com/office/drawing/2014/main" id="{7C81E587-A837-4C83-D518-3BFB33DD85E7}"/>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774DE588-161C-F1A0-BDB9-1BC7788F4EEE}"/>
              </a:ext>
            </a:extLst>
          </p:cNvPr>
          <p:cNvSpPr>
            <a:spLocks noGrp="1"/>
          </p:cNvSpPr>
          <p:nvPr>
            <p:ph type="sldNum" sz="quarter" idx="12"/>
          </p:nvPr>
        </p:nvSpPr>
        <p:spPr/>
        <p:txBody>
          <a:bodyPr/>
          <a:lstStyle/>
          <a:p>
            <a:fld id="{6E0F31C2-E0A2-4B5B-88EC-AE255C7A148F}" type="slidenum">
              <a:rPr lang="en-US" smtClean="0"/>
              <a:t>‹#›</a:t>
            </a:fld>
            <a:endParaRPr lang="en-US"/>
          </a:p>
        </p:txBody>
      </p:sp>
    </p:spTree>
    <p:extLst>
      <p:ext uri="{BB962C8B-B14F-4D97-AF65-F5344CB8AC3E}">
        <p14:creationId xmlns:p14="http://schemas.microsoft.com/office/powerpoint/2010/main" val="260838510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ECFCED-66A5-1A99-F28C-AA58041966A6}"/>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EAA548DC-3E6B-7A1C-8D78-E0BE14951A3A}"/>
              </a:ext>
            </a:extLst>
          </p:cNvPr>
          <p:cNvSpPr>
            <a:spLocks noGrp="1"/>
          </p:cNvSpPr>
          <p:nvPr>
            <p:ph type="dt" sz="half" idx="10"/>
          </p:nvPr>
        </p:nvSpPr>
        <p:spPr/>
        <p:txBody>
          <a:bodyPr/>
          <a:lstStyle/>
          <a:p>
            <a:fld id="{6B7F87BD-12BA-4E0C-8AF3-574054590446}" type="datetimeFigureOut">
              <a:rPr lang="en-US" smtClean="0"/>
              <a:t>1/6/2026</a:t>
            </a:fld>
            <a:endParaRPr lang="en-US"/>
          </a:p>
        </p:txBody>
      </p:sp>
      <p:sp>
        <p:nvSpPr>
          <p:cNvPr id="4" name="Footer Placeholder 3">
            <a:extLst>
              <a:ext uri="{FF2B5EF4-FFF2-40B4-BE49-F238E27FC236}">
                <a16:creationId xmlns:a16="http://schemas.microsoft.com/office/drawing/2014/main" id="{94FECF08-0360-5782-66A7-4407F050E5F3}"/>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729EA119-48EB-EF9C-A435-0F64894F62DE}"/>
              </a:ext>
            </a:extLst>
          </p:cNvPr>
          <p:cNvSpPr>
            <a:spLocks noGrp="1"/>
          </p:cNvSpPr>
          <p:nvPr>
            <p:ph type="sldNum" sz="quarter" idx="12"/>
          </p:nvPr>
        </p:nvSpPr>
        <p:spPr/>
        <p:txBody>
          <a:bodyPr/>
          <a:lstStyle/>
          <a:p>
            <a:fld id="{6E0F31C2-E0A2-4B5B-88EC-AE255C7A148F}" type="slidenum">
              <a:rPr lang="en-US" smtClean="0"/>
              <a:t>‹#›</a:t>
            </a:fld>
            <a:endParaRPr lang="en-US"/>
          </a:p>
        </p:txBody>
      </p:sp>
    </p:spTree>
    <p:extLst>
      <p:ext uri="{BB962C8B-B14F-4D97-AF65-F5344CB8AC3E}">
        <p14:creationId xmlns:p14="http://schemas.microsoft.com/office/powerpoint/2010/main" val="201795937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DC447BB8-C8E5-BDB1-CB98-6439B7085209}"/>
              </a:ext>
            </a:extLst>
          </p:cNvPr>
          <p:cNvSpPr>
            <a:spLocks noGrp="1"/>
          </p:cNvSpPr>
          <p:nvPr>
            <p:ph type="dt" sz="half" idx="10"/>
          </p:nvPr>
        </p:nvSpPr>
        <p:spPr/>
        <p:txBody>
          <a:bodyPr/>
          <a:lstStyle/>
          <a:p>
            <a:fld id="{6B7F87BD-12BA-4E0C-8AF3-574054590446}" type="datetimeFigureOut">
              <a:rPr lang="en-US" smtClean="0"/>
              <a:t>1/6/2026</a:t>
            </a:fld>
            <a:endParaRPr lang="en-US"/>
          </a:p>
        </p:txBody>
      </p:sp>
      <p:sp>
        <p:nvSpPr>
          <p:cNvPr id="3" name="Footer Placeholder 2">
            <a:extLst>
              <a:ext uri="{FF2B5EF4-FFF2-40B4-BE49-F238E27FC236}">
                <a16:creationId xmlns:a16="http://schemas.microsoft.com/office/drawing/2014/main" id="{035FD780-B613-1DD5-0189-FD5A859A2A72}"/>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2BEBAA84-7854-BD44-E640-61BD7BB770BC}"/>
              </a:ext>
            </a:extLst>
          </p:cNvPr>
          <p:cNvSpPr>
            <a:spLocks noGrp="1"/>
          </p:cNvSpPr>
          <p:nvPr>
            <p:ph type="sldNum" sz="quarter" idx="12"/>
          </p:nvPr>
        </p:nvSpPr>
        <p:spPr/>
        <p:txBody>
          <a:bodyPr/>
          <a:lstStyle/>
          <a:p>
            <a:fld id="{6E0F31C2-E0A2-4B5B-88EC-AE255C7A148F}" type="slidenum">
              <a:rPr lang="en-US" smtClean="0"/>
              <a:t>‹#›</a:t>
            </a:fld>
            <a:endParaRPr lang="en-US"/>
          </a:p>
        </p:txBody>
      </p:sp>
    </p:spTree>
    <p:extLst>
      <p:ext uri="{BB962C8B-B14F-4D97-AF65-F5344CB8AC3E}">
        <p14:creationId xmlns:p14="http://schemas.microsoft.com/office/powerpoint/2010/main" val="28628961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C9B7BF-9592-0FCF-B90F-96CBFFB20C1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9C71F27E-B753-5AEE-CC88-B723D8BEAB1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9FB9CCE6-FFDE-E467-DAF2-947F067B907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763536B-063F-808E-DBBC-1A4D5A8D38D6}"/>
              </a:ext>
            </a:extLst>
          </p:cNvPr>
          <p:cNvSpPr>
            <a:spLocks noGrp="1"/>
          </p:cNvSpPr>
          <p:nvPr>
            <p:ph type="dt" sz="half" idx="10"/>
          </p:nvPr>
        </p:nvSpPr>
        <p:spPr/>
        <p:txBody>
          <a:bodyPr/>
          <a:lstStyle/>
          <a:p>
            <a:fld id="{6B7F87BD-12BA-4E0C-8AF3-574054590446}" type="datetimeFigureOut">
              <a:rPr lang="en-US" smtClean="0"/>
              <a:t>1/6/2026</a:t>
            </a:fld>
            <a:endParaRPr lang="en-US"/>
          </a:p>
        </p:txBody>
      </p:sp>
      <p:sp>
        <p:nvSpPr>
          <p:cNvPr id="6" name="Footer Placeholder 5">
            <a:extLst>
              <a:ext uri="{FF2B5EF4-FFF2-40B4-BE49-F238E27FC236}">
                <a16:creationId xmlns:a16="http://schemas.microsoft.com/office/drawing/2014/main" id="{D1EB0CDE-CB80-CEA1-DB5A-981B980EAE8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290C259-52B5-E818-75DD-08280668C2AA}"/>
              </a:ext>
            </a:extLst>
          </p:cNvPr>
          <p:cNvSpPr>
            <a:spLocks noGrp="1"/>
          </p:cNvSpPr>
          <p:nvPr>
            <p:ph type="sldNum" sz="quarter" idx="12"/>
          </p:nvPr>
        </p:nvSpPr>
        <p:spPr/>
        <p:txBody>
          <a:bodyPr/>
          <a:lstStyle/>
          <a:p>
            <a:fld id="{6E0F31C2-E0A2-4B5B-88EC-AE255C7A148F}" type="slidenum">
              <a:rPr lang="en-US" smtClean="0"/>
              <a:t>‹#›</a:t>
            </a:fld>
            <a:endParaRPr lang="en-US"/>
          </a:p>
        </p:txBody>
      </p:sp>
    </p:spTree>
    <p:extLst>
      <p:ext uri="{BB962C8B-B14F-4D97-AF65-F5344CB8AC3E}">
        <p14:creationId xmlns:p14="http://schemas.microsoft.com/office/powerpoint/2010/main" val="40842054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462997-2CE2-50CB-4182-24D9ABF5EAE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A406E3A8-E241-57D5-C90A-4968D4EADE7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02577282-736B-4460-3367-19C1C2AC9F3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B880DD8-FDBC-9FCA-CD2D-66D0A57C662E}"/>
              </a:ext>
            </a:extLst>
          </p:cNvPr>
          <p:cNvSpPr>
            <a:spLocks noGrp="1"/>
          </p:cNvSpPr>
          <p:nvPr>
            <p:ph type="dt" sz="half" idx="10"/>
          </p:nvPr>
        </p:nvSpPr>
        <p:spPr/>
        <p:txBody>
          <a:bodyPr/>
          <a:lstStyle/>
          <a:p>
            <a:fld id="{6B7F87BD-12BA-4E0C-8AF3-574054590446}" type="datetimeFigureOut">
              <a:rPr lang="en-US" smtClean="0"/>
              <a:t>1/6/2026</a:t>
            </a:fld>
            <a:endParaRPr lang="en-US"/>
          </a:p>
        </p:txBody>
      </p:sp>
      <p:sp>
        <p:nvSpPr>
          <p:cNvPr id="6" name="Footer Placeholder 5">
            <a:extLst>
              <a:ext uri="{FF2B5EF4-FFF2-40B4-BE49-F238E27FC236}">
                <a16:creationId xmlns:a16="http://schemas.microsoft.com/office/drawing/2014/main" id="{E0A780A7-F82C-2058-E749-F4350A805B8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0BF020E-BF8B-79C9-48DE-16D6C002D652}"/>
              </a:ext>
            </a:extLst>
          </p:cNvPr>
          <p:cNvSpPr>
            <a:spLocks noGrp="1"/>
          </p:cNvSpPr>
          <p:nvPr>
            <p:ph type="sldNum" sz="quarter" idx="12"/>
          </p:nvPr>
        </p:nvSpPr>
        <p:spPr/>
        <p:txBody>
          <a:bodyPr/>
          <a:lstStyle/>
          <a:p>
            <a:fld id="{6E0F31C2-E0A2-4B5B-88EC-AE255C7A148F}" type="slidenum">
              <a:rPr lang="en-US" smtClean="0"/>
              <a:t>‹#›</a:t>
            </a:fld>
            <a:endParaRPr lang="en-US"/>
          </a:p>
        </p:txBody>
      </p:sp>
    </p:spTree>
    <p:extLst>
      <p:ext uri="{BB962C8B-B14F-4D97-AF65-F5344CB8AC3E}">
        <p14:creationId xmlns:p14="http://schemas.microsoft.com/office/powerpoint/2010/main" val="40309220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0082739-AF05-F7FE-C96B-413CAA63219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B513DB26-7F71-E0D8-CB4E-654330A5DA9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FD886E2-EF6D-222C-5A83-F6106E60A51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6B7F87BD-12BA-4E0C-8AF3-574054590446}" type="datetimeFigureOut">
              <a:rPr lang="en-US" smtClean="0"/>
              <a:t>1/6/2026</a:t>
            </a:fld>
            <a:endParaRPr lang="en-US"/>
          </a:p>
        </p:txBody>
      </p:sp>
      <p:sp>
        <p:nvSpPr>
          <p:cNvPr id="5" name="Footer Placeholder 4">
            <a:extLst>
              <a:ext uri="{FF2B5EF4-FFF2-40B4-BE49-F238E27FC236}">
                <a16:creationId xmlns:a16="http://schemas.microsoft.com/office/drawing/2014/main" id="{4383BD39-636F-1B6D-A141-E00C11B7591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60FE9052-BAAC-FC48-CCF0-0E1719A9CCB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6E0F31C2-E0A2-4B5B-88EC-AE255C7A148F}" type="slidenum">
              <a:rPr lang="en-US" smtClean="0"/>
              <a:t>‹#›</a:t>
            </a:fld>
            <a:endParaRPr lang="en-US"/>
          </a:p>
        </p:txBody>
      </p:sp>
    </p:spTree>
    <p:extLst>
      <p:ext uri="{BB962C8B-B14F-4D97-AF65-F5344CB8AC3E}">
        <p14:creationId xmlns:p14="http://schemas.microsoft.com/office/powerpoint/2010/main" val="240612540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BBC2B57-F2EC-C92D-BAFA-C36FE7F31CA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940AE8E8-3549-4143-3C3F-38529FA5532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162DEB0-3161-B686-27DF-345950BFF04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DB93FBE-67AC-4C5C-B62E-CFFDEAF9BE53}" type="datetimeFigureOut">
              <a:rPr lang="en-US" smtClean="0"/>
              <a:t>1/5/2026</a:t>
            </a:fld>
            <a:endParaRPr lang="en-US"/>
          </a:p>
        </p:txBody>
      </p:sp>
      <p:sp>
        <p:nvSpPr>
          <p:cNvPr id="5" name="Footer Placeholder 4">
            <a:extLst>
              <a:ext uri="{FF2B5EF4-FFF2-40B4-BE49-F238E27FC236}">
                <a16:creationId xmlns:a16="http://schemas.microsoft.com/office/drawing/2014/main" id="{B7B5E12D-E358-B346-0620-4D8545C52B8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DEB1C4BA-D22A-5462-8F71-6F616DC8FA2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94D5A7D-FFFE-410B-BEE5-702232F4B148}" type="slidenum">
              <a:rPr lang="en-US" smtClean="0"/>
              <a:t>‹#›</a:t>
            </a:fld>
            <a:endParaRPr lang="en-US"/>
          </a:p>
        </p:txBody>
      </p:sp>
    </p:spTree>
    <p:extLst>
      <p:ext uri="{BB962C8B-B14F-4D97-AF65-F5344CB8AC3E}">
        <p14:creationId xmlns:p14="http://schemas.microsoft.com/office/powerpoint/2010/main" val="102126824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E3D11E-997B-19DB-F5A3-3E008622DB02}"/>
              </a:ext>
            </a:extLst>
          </p:cNvPr>
          <p:cNvSpPr>
            <a:spLocks noGrp="1"/>
          </p:cNvSpPr>
          <p:nvPr>
            <p:ph type="ctrTitle"/>
          </p:nvPr>
        </p:nvSpPr>
        <p:spPr/>
        <p:txBody>
          <a:bodyPr/>
          <a:lstStyle/>
          <a:p>
            <a:r>
              <a:rPr lang="en-US" dirty="0"/>
              <a:t>Linked Nodes Queue</a:t>
            </a:r>
            <a:br>
              <a:rPr lang="en-US" dirty="0"/>
            </a:br>
            <a:r>
              <a:rPr lang="en-US" sz="4800" dirty="0"/>
              <a:t>Enqueue and Dequeue</a:t>
            </a:r>
            <a:endParaRPr lang="en-US" dirty="0"/>
          </a:p>
        </p:txBody>
      </p:sp>
      <p:grpSp>
        <p:nvGrpSpPr>
          <p:cNvPr id="29" name="Group 28">
            <a:extLst>
              <a:ext uri="{FF2B5EF4-FFF2-40B4-BE49-F238E27FC236}">
                <a16:creationId xmlns:a16="http://schemas.microsoft.com/office/drawing/2014/main" id="{4B4B5D53-DEDA-13E5-D62C-6CA0CA1C8800}"/>
              </a:ext>
              <a:ext uri="{C183D7F6-B498-43B3-948B-1728B52AA6E4}">
                <adec:decorative xmlns:adec="http://schemas.microsoft.com/office/drawing/2017/decorative" val="1"/>
              </a:ext>
            </a:extLst>
          </p:cNvPr>
          <p:cNvGrpSpPr/>
          <p:nvPr/>
        </p:nvGrpSpPr>
        <p:grpSpPr>
          <a:xfrm>
            <a:off x="1842053" y="4017485"/>
            <a:ext cx="8239760" cy="1718152"/>
            <a:chOff x="838200" y="1554957"/>
            <a:chExt cx="8239760" cy="1718152"/>
          </a:xfrm>
        </p:grpSpPr>
        <p:grpSp>
          <p:nvGrpSpPr>
            <p:cNvPr id="30" name="Group 29">
              <a:extLst>
                <a:ext uri="{FF2B5EF4-FFF2-40B4-BE49-F238E27FC236}">
                  <a16:creationId xmlns:a16="http://schemas.microsoft.com/office/drawing/2014/main" id="{BAC13B77-6D25-3B60-08F6-0EC200AC7712}"/>
                </a:ext>
              </a:extLst>
            </p:cNvPr>
            <p:cNvGrpSpPr/>
            <p:nvPr/>
          </p:nvGrpSpPr>
          <p:grpSpPr>
            <a:xfrm>
              <a:off x="2727960" y="1554957"/>
              <a:ext cx="6350000" cy="528320"/>
              <a:chOff x="2727960" y="1554957"/>
              <a:chExt cx="6350000" cy="528320"/>
            </a:xfrm>
          </p:grpSpPr>
          <p:grpSp>
            <p:nvGrpSpPr>
              <p:cNvPr id="35" name="Group 34">
                <a:extLst>
                  <a:ext uri="{FF2B5EF4-FFF2-40B4-BE49-F238E27FC236}">
                    <a16:creationId xmlns:a16="http://schemas.microsoft.com/office/drawing/2014/main" id="{6740A18B-188E-2D71-AADE-FBA25A7CB23D}"/>
                  </a:ext>
                </a:extLst>
              </p:cNvPr>
              <p:cNvGrpSpPr/>
              <p:nvPr/>
            </p:nvGrpSpPr>
            <p:grpSpPr>
              <a:xfrm>
                <a:off x="4053840" y="1554957"/>
                <a:ext cx="1056640" cy="528320"/>
                <a:chOff x="8117840" y="4104640"/>
                <a:chExt cx="1056640" cy="528320"/>
              </a:xfrm>
            </p:grpSpPr>
            <p:sp>
              <p:nvSpPr>
                <p:cNvPr id="52" name="Rectangle 51">
                  <a:extLst>
                    <a:ext uri="{FF2B5EF4-FFF2-40B4-BE49-F238E27FC236}">
                      <a16:creationId xmlns:a16="http://schemas.microsoft.com/office/drawing/2014/main" id="{BBA03AFF-36BB-1DAB-A65A-FE3F67541246}"/>
                    </a:ext>
                  </a:extLst>
                </p:cNvPr>
                <p:cNvSpPr/>
                <p:nvPr/>
              </p:nvSpPr>
              <p:spPr>
                <a:xfrm>
                  <a:off x="8117840" y="4104640"/>
                  <a:ext cx="528320" cy="528320"/>
                </a:xfrm>
                <a:prstGeom prst="rect">
                  <a:avLst/>
                </a:prstGeom>
                <a:solidFill>
                  <a:srgbClr val="FFC000">
                    <a:lumMod val="40000"/>
                    <a:lumOff val="60000"/>
                  </a:srgbClr>
                </a:solidFill>
                <a:ln w="12700" cap="flat" cmpd="sng" algn="ctr">
                  <a:solidFill>
                    <a:srgbClr val="4472C4">
                      <a:shade val="15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8</a:t>
                  </a:r>
                </a:p>
              </p:txBody>
            </p:sp>
            <p:sp>
              <p:nvSpPr>
                <p:cNvPr id="53" name="Rectangle 52">
                  <a:extLst>
                    <a:ext uri="{FF2B5EF4-FFF2-40B4-BE49-F238E27FC236}">
                      <a16:creationId xmlns:a16="http://schemas.microsoft.com/office/drawing/2014/main" id="{B15BD0D8-F7AB-FFAC-BD6C-C249649D4556}"/>
                    </a:ext>
                  </a:extLst>
                </p:cNvPr>
                <p:cNvSpPr/>
                <p:nvPr/>
              </p:nvSpPr>
              <p:spPr>
                <a:xfrm>
                  <a:off x="8646160" y="4104640"/>
                  <a:ext cx="528320" cy="528320"/>
                </a:xfrm>
                <a:prstGeom prst="rect">
                  <a:avLst/>
                </a:prstGeom>
                <a:solidFill>
                  <a:sysClr val="window" lastClr="FFFFFF"/>
                </a:solidFill>
                <a:ln w="12700" cap="flat" cmpd="sng" algn="ctr">
                  <a:solidFill>
                    <a:srgbClr val="4472C4">
                      <a:shade val="15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white"/>
                    </a:solidFill>
                    <a:effectLst/>
                    <a:uLnTx/>
                    <a:uFillTx/>
                    <a:latin typeface="Calibri" panose="020F0502020204030204"/>
                    <a:ea typeface="+mn-ea"/>
                    <a:cs typeface="+mn-cs"/>
                  </a:endParaRPr>
                </a:p>
              </p:txBody>
            </p:sp>
          </p:grpSp>
          <p:grpSp>
            <p:nvGrpSpPr>
              <p:cNvPr id="36" name="Group 35">
                <a:extLst>
                  <a:ext uri="{FF2B5EF4-FFF2-40B4-BE49-F238E27FC236}">
                    <a16:creationId xmlns:a16="http://schemas.microsoft.com/office/drawing/2014/main" id="{93413AAB-877D-35E8-F32D-88D0A0D3DA1B}"/>
                  </a:ext>
                </a:extLst>
              </p:cNvPr>
              <p:cNvGrpSpPr/>
              <p:nvPr/>
            </p:nvGrpSpPr>
            <p:grpSpPr>
              <a:xfrm>
                <a:off x="5374640" y="1554957"/>
                <a:ext cx="1056640" cy="528320"/>
                <a:chOff x="8117840" y="4104640"/>
                <a:chExt cx="1056640" cy="528320"/>
              </a:xfrm>
            </p:grpSpPr>
            <p:sp>
              <p:nvSpPr>
                <p:cNvPr id="50" name="Rectangle 49">
                  <a:extLst>
                    <a:ext uri="{FF2B5EF4-FFF2-40B4-BE49-F238E27FC236}">
                      <a16:creationId xmlns:a16="http://schemas.microsoft.com/office/drawing/2014/main" id="{03E1BDBD-AC24-AD7A-3BC3-F276B9A3A2DF}"/>
                    </a:ext>
                  </a:extLst>
                </p:cNvPr>
                <p:cNvSpPr/>
                <p:nvPr/>
              </p:nvSpPr>
              <p:spPr>
                <a:xfrm>
                  <a:off x="8117840" y="4104640"/>
                  <a:ext cx="528320" cy="528320"/>
                </a:xfrm>
                <a:prstGeom prst="rect">
                  <a:avLst/>
                </a:prstGeom>
                <a:solidFill>
                  <a:srgbClr val="FFC000">
                    <a:lumMod val="40000"/>
                    <a:lumOff val="60000"/>
                  </a:srgbClr>
                </a:solidFill>
                <a:ln w="12700" cap="flat" cmpd="sng" algn="ctr">
                  <a:solidFill>
                    <a:srgbClr val="4472C4">
                      <a:shade val="15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3</a:t>
                  </a:r>
                </a:p>
              </p:txBody>
            </p:sp>
            <p:sp>
              <p:nvSpPr>
                <p:cNvPr id="51" name="Rectangle 50">
                  <a:extLst>
                    <a:ext uri="{FF2B5EF4-FFF2-40B4-BE49-F238E27FC236}">
                      <a16:creationId xmlns:a16="http://schemas.microsoft.com/office/drawing/2014/main" id="{9DC39BFB-2C54-3F34-834E-156EE5669225}"/>
                    </a:ext>
                  </a:extLst>
                </p:cNvPr>
                <p:cNvSpPr/>
                <p:nvPr/>
              </p:nvSpPr>
              <p:spPr>
                <a:xfrm>
                  <a:off x="8646160" y="4104640"/>
                  <a:ext cx="528320" cy="528320"/>
                </a:xfrm>
                <a:prstGeom prst="rect">
                  <a:avLst/>
                </a:prstGeom>
                <a:solidFill>
                  <a:sysClr val="window" lastClr="FFFFFF"/>
                </a:solidFill>
                <a:ln w="12700" cap="flat" cmpd="sng" algn="ctr">
                  <a:solidFill>
                    <a:srgbClr val="4472C4">
                      <a:shade val="15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white"/>
                    </a:solidFill>
                    <a:effectLst/>
                    <a:uLnTx/>
                    <a:uFillTx/>
                    <a:latin typeface="Calibri" panose="020F0502020204030204"/>
                    <a:ea typeface="+mn-ea"/>
                    <a:cs typeface="+mn-cs"/>
                  </a:endParaRPr>
                </a:p>
              </p:txBody>
            </p:sp>
          </p:grpSp>
          <p:grpSp>
            <p:nvGrpSpPr>
              <p:cNvPr id="37" name="Group 36">
                <a:extLst>
                  <a:ext uri="{FF2B5EF4-FFF2-40B4-BE49-F238E27FC236}">
                    <a16:creationId xmlns:a16="http://schemas.microsoft.com/office/drawing/2014/main" id="{67B5A2C8-8429-3F74-1F68-855C6AA8FCF8}"/>
                  </a:ext>
                </a:extLst>
              </p:cNvPr>
              <p:cNvGrpSpPr/>
              <p:nvPr/>
            </p:nvGrpSpPr>
            <p:grpSpPr>
              <a:xfrm>
                <a:off x="6700520" y="1554957"/>
                <a:ext cx="1056640" cy="528320"/>
                <a:chOff x="8117840" y="4104640"/>
                <a:chExt cx="1056640" cy="528320"/>
              </a:xfrm>
            </p:grpSpPr>
            <p:sp>
              <p:nvSpPr>
                <p:cNvPr id="48" name="Rectangle 47">
                  <a:extLst>
                    <a:ext uri="{FF2B5EF4-FFF2-40B4-BE49-F238E27FC236}">
                      <a16:creationId xmlns:a16="http://schemas.microsoft.com/office/drawing/2014/main" id="{4C868ABE-8E47-9A28-3624-19A2433C4124}"/>
                    </a:ext>
                  </a:extLst>
                </p:cNvPr>
                <p:cNvSpPr/>
                <p:nvPr/>
              </p:nvSpPr>
              <p:spPr>
                <a:xfrm>
                  <a:off x="8117840" y="4104640"/>
                  <a:ext cx="528320" cy="528320"/>
                </a:xfrm>
                <a:prstGeom prst="rect">
                  <a:avLst/>
                </a:prstGeom>
                <a:solidFill>
                  <a:srgbClr val="FFC000">
                    <a:lumMod val="40000"/>
                    <a:lumOff val="60000"/>
                  </a:srgbClr>
                </a:solidFill>
                <a:ln w="12700" cap="flat" cmpd="sng" algn="ctr">
                  <a:solidFill>
                    <a:srgbClr val="4472C4">
                      <a:shade val="15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4</a:t>
                  </a:r>
                </a:p>
              </p:txBody>
            </p:sp>
            <p:sp>
              <p:nvSpPr>
                <p:cNvPr id="49" name="Rectangle 48">
                  <a:extLst>
                    <a:ext uri="{FF2B5EF4-FFF2-40B4-BE49-F238E27FC236}">
                      <a16:creationId xmlns:a16="http://schemas.microsoft.com/office/drawing/2014/main" id="{C071628D-80E5-E03F-0E62-F6FC7C50CBE2}"/>
                    </a:ext>
                  </a:extLst>
                </p:cNvPr>
                <p:cNvSpPr/>
                <p:nvPr/>
              </p:nvSpPr>
              <p:spPr>
                <a:xfrm>
                  <a:off x="8646160" y="4104640"/>
                  <a:ext cx="528320" cy="528320"/>
                </a:xfrm>
                <a:prstGeom prst="rect">
                  <a:avLst/>
                </a:prstGeom>
                <a:solidFill>
                  <a:sysClr val="window" lastClr="FFFFFF"/>
                </a:solidFill>
                <a:ln w="12700" cap="flat" cmpd="sng" algn="ctr">
                  <a:solidFill>
                    <a:srgbClr val="4472C4">
                      <a:shade val="15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white"/>
                    </a:solidFill>
                    <a:effectLst/>
                    <a:uLnTx/>
                    <a:uFillTx/>
                    <a:latin typeface="Calibri" panose="020F0502020204030204"/>
                    <a:ea typeface="+mn-ea"/>
                    <a:cs typeface="+mn-cs"/>
                  </a:endParaRPr>
                </a:p>
              </p:txBody>
            </p:sp>
          </p:grpSp>
          <p:grpSp>
            <p:nvGrpSpPr>
              <p:cNvPr id="38" name="Group 37">
                <a:extLst>
                  <a:ext uri="{FF2B5EF4-FFF2-40B4-BE49-F238E27FC236}">
                    <a16:creationId xmlns:a16="http://schemas.microsoft.com/office/drawing/2014/main" id="{2940062F-B22C-17D7-E82D-79E2CC03621D}"/>
                  </a:ext>
                </a:extLst>
              </p:cNvPr>
              <p:cNvGrpSpPr/>
              <p:nvPr/>
            </p:nvGrpSpPr>
            <p:grpSpPr>
              <a:xfrm>
                <a:off x="8021320" y="1554957"/>
                <a:ext cx="1056640" cy="528320"/>
                <a:chOff x="8117840" y="4104640"/>
                <a:chExt cx="1056640" cy="528320"/>
              </a:xfrm>
            </p:grpSpPr>
            <p:sp>
              <p:nvSpPr>
                <p:cNvPr id="46" name="Rectangle 45">
                  <a:extLst>
                    <a:ext uri="{FF2B5EF4-FFF2-40B4-BE49-F238E27FC236}">
                      <a16:creationId xmlns:a16="http://schemas.microsoft.com/office/drawing/2014/main" id="{1B00E883-E6E7-E644-21DD-DF655E78375A}"/>
                    </a:ext>
                  </a:extLst>
                </p:cNvPr>
                <p:cNvSpPr/>
                <p:nvPr/>
              </p:nvSpPr>
              <p:spPr>
                <a:xfrm>
                  <a:off x="8117840" y="4104640"/>
                  <a:ext cx="528320" cy="528320"/>
                </a:xfrm>
                <a:prstGeom prst="rect">
                  <a:avLst/>
                </a:prstGeom>
                <a:solidFill>
                  <a:srgbClr val="FFC000">
                    <a:lumMod val="40000"/>
                    <a:lumOff val="60000"/>
                  </a:srgbClr>
                </a:solidFill>
                <a:ln w="12700" cap="flat" cmpd="sng" algn="ctr">
                  <a:solidFill>
                    <a:srgbClr val="4472C4">
                      <a:shade val="15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7</a:t>
                  </a:r>
                </a:p>
              </p:txBody>
            </p:sp>
            <p:sp>
              <p:nvSpPr>
                <p:cNvPr id="47" name="Rectangle 46">
                  <a:extLst>
                    <a:ext uri="{FF2B5EF4-FFF2-40B4-BE49-F238E27FC236}">
                      <a16:creationId xmlns:a16="http://schemas.microsoft.com/office/drawing/2014/main" id="{3D1EF1F0-4260-0FC6-2DA7-C2FB5F5C4893}"/>
                    </a:ext>
                  </a:extLst>
                </p:cNvPr>
                <p:cNvSpPr/>
                <p:nvPr/>
              </p:nvSpPr>
              <p:spPr>
                <a:xfrm>
                  <a:off x="8646160" y="4104640"/>
                  <a:ext cx="528320" cy="528320"/>
                </a:xfrm>
                <a:prstGeom prst="rect">
                  <a:avLst/>
                </a:prstGeom>
                <a:solidFill>
                  <a:sysClr val="window" lastClr="FFFFFF"/>
                </a:solidFill>
                <a:ln w="12700" cap="flat" cmpd="sng" algn="ctr">
                  <a:solidFill>
                    <a:srgbClr val="4472C4">
                      <a:shade val="15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white"/>
                    </a:solidFill>
                    <a:effectLst/>
                    <a:uLnTx/>
                    <a:uFillTx/>
                    <a:latin typeface="Calibri" panose="020F0502020204030204"/>
                    <a:ea typeface="+mn-ea"/>
                    <a:cs typeface="+mn-cs"/>
                  </a:endParaRPr>
                </a:p>
              </p:txBody>
            </p:sp>
          </p:grpSp>
          <p:grpSp>
            <p:nvGrpSpPr>
              <p:cNvPr id="39" name="Group 38">
                <a:extLst>
                  <a:ext uri="{FF2B5EF4-FFF2-40B4-BE49-F238E27FC236}">
                    <a16:creationId xmlns:a16="http://schemas.microsoft.com/office/drawing/2014/main" id="{A2828C84-5C66-2453-FB61-7FF32F62B111}"/>
                  </a:ext>
                </a:extLst>
              </p:cNvPr>
              <p:cNvGrpSpPr/>
              <p:nvPr/>
            </p:nvGrpSpPr>
            <p:grpSpPr>
              <a:xfrm>
                <a:off x="2727960" y="1554957"/>
                <a:ext cx="1056640" cy="528320"/>
                <a:chOff x="8117840" y="4104640"/>
                <a:chExt cx="1056640" cy="528320"/>
              </a:xfrm>
            </p:grpSpPr>
            <p:sp>
              <p:nvSpPr>
                <p:cNvPr id="44" name="Rectangle 43">
                  <a:extLst>
                    <a:ext uri="{FF2B5EF4-FFF2-40B4-BE49-F238E27FC236}">
                      <a16:creationId xmlns:a16="http://schemas.microsoft.com/office/drawing/2014/main" id="{97198F25-8565-B2AE-47E4-A6A5FC27CB8C}"/>
                    </a:ext>
                  </a:extLst>
                </p:cNvPr>
                <p:cNvSpPr/>
                <p:nvPr/>
              </p:nvSpPr>
              <p:spPr>
                <a:xfrm>
                  <a:off x="8117840" y="4104640"/>
                  <a:ext cx="528320" cy="528320"/>
                </a:xfrm>
                <a:prstGeom prst="rect">
                  <a:avLst/>
                </a:prstGeom>
                <a:solidFill>
                  <a:srgbClr val="FFC000">
                    <a:lumMod val="40000"/>
                    <a:lumOff val="60000"/>
                  </a:srgbClr>
                </a:solidFill>
                <a:ln w="12700" cap="flat" cmpd="sng" algn="ctr">
                  <a:solidFill>
                    <a:srgbClr val="4472C4">
                      <a:shade val="15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5</a:t>
                  </a:r>
                </a:p>
              </p:txBody>
            </p:sp>
            <p:sp>
              <p:nvSpPr>
                <p:cNvPr id="45" name="Rectangle 44">
                  <a:extLst>
                    <a:ext uri="{FF2B5EF4-FFF2-40B4-BE49-F238E27FC236}">
                      <a16:creationId xmlns:a16="http://schemas.microsoft.com/office/drawing/2014/main" id="{C8047057-29B8-971E-F99F-9FB55E540A8B}"/>
                    </a:ext>
                  </a:extLst>
                </p:cNvPr>
                <p:cNvSpPr/>
                <p:nvPr/>
              </p:nvSpPr>
              <p:spPr>
                <a:xfrm>
                  <a:off x="8646160" y="4104640"/>
                  <a:ext cx="528320" cy="528320"/>
                </a:xfrm>
                <a:prstGeom prst="rect">
                  <a:avLst/>
                </a:prstGeom>
                <a:solidFill>
                  <a:sysClr val="window" lastClr="FFFFFF"/>
                </a:solidFill>
                <a:ln w="12700" cap="flat" cmpd="sng" algn="ctr">
                  <a:solidFill>
                    <a:srgbClr val="4472C4">
                      <a:shade val="15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white"/>
                    </a:solidFill>
                    <a:effectLst/>
                    <a:uLnTx/>
                    <a:uFillTx/>
                    <a:latin typeface="Calibri" panose="020F0502020204030204"/>
                    <a:ea typeface="+mn-ea"/>
                    <a:cs typeface="+mn-cs"/>
                  </a:endParaRPr>
                </a:p>
              </p:txBody>
            </p:sp>
          </p:grpSp>
          <p:cxnSp>
            <p:nvCxnSpPr>
              <p:cNvPr id="40" name="Straight Arrow Connector 39">
                <a:extLst>
                  <a:ext uri="{FF2B5EF4-FFF2-40B4-BE49-F238E27FC236}">
                    <a16:creationId xmlns:a16="http://schemas.microsoft.com/office/drawing/2014/main" id="{B2A3DEE2-232F-A586-77B4-FC5D2F09914B}"/>
                  </a:ext>
                </a:extLst>
              </p:cNvPr>
              <p:cNvCxnSpPr>
                <a:cxnSpLocks/>
                <a:endCxn id="52" idx="1"/>
              </p:cNvCxnSpPr>
              <p:nvPr/>
            </p:nvCxnSpPr>
            <p:spPr>
              <a:xfrm>
                <a:off x="3520440" y="1819117"/>
                <a:ext cx="533400" cy="0"/>
              </a:xfrm>
              <a:prstGeom prst="straightConnector1">
                <a:avLst/>
              </a:prstGeom>
              <a:noFill/>
              <a:ln w="57150" cap="flat" cmpd="sng" algn="ctr">
                <a:solidFill>
                  <a:srgbClr val="FF0000"/>
                </a:solidFill>
                <a:prstDash val="solid"/>
                <a:miter lim="800000"/>
                <a:tailEnd type="triangle"/>
              </a:ln>
              <a:effectLst/>
            </p:spPr>
          </p:cxnSp>
          <p:cxnSp>
            <p:nvCxnSpPr>
              <p:cNvPr id="41" name="Straight Arrow Connector 40">
                <a:extLst>
                  <a:ext uri="{FF2B5EF4-FFF2-40B4-BE49-F238E27FC236}">
                    <a16:creationId xmlns:a16="http://schemas.microsoft.com/office/drawing/2014/main" id="{EA11967F-580F-7C6B-6C2E-9765552AE0E1}"/>
                  </a:ext>
                </a:extLst>
              </p:cNvPr>
              <p:cNvCxnSpPr>
                <a:cxnSpLocks/>
                <a:endCxn id="50" idx="1"/>
              </p:cNvCxnSpPr>
              <p:nvPr/>
            </p:nvCxnSpPr>
            <p:spPr>
              <a:xfrm>
                <a:off x="4846320" y="1819117"/>
                <a:ext cx="528320" cy="0"/>
              </a:xfrm>
              <a:prstGeom prst="straightConnector1">
                <a:avLst/>
              </a:prstGeom>
              <a:noFill/>
              <a:ln w="57150" cap="flat" cmpd="sng" algn="ctr">
                <a:solidFill>
                  <a:srgbClr val="FF0000"/>
                </a:solidFill>
                <a:prstDash val="solid"/>
                <a:miter lim="800000"/>
                <a:tailEnd type="triangle"/>
              </a:ln>
              <a:effectLst/>
            </p:spPr>
          </p:cxnSp>
          <p:cxnSp>
            <p:nvCxnSpPr>
              <p:cNvPr id="42" name="Straight Arrow Connector 41">
                <a:extLst>
                  <a:ext uri="{FF2B5EF4-FFF2-40B4-BE49-F238E27FC236}">
                    <a16:creationId xmlns:a16="http://schemas.microsoft.com/office/drawing/2014/main" id="{6B617DC4-EDAF-5FD4-ABF4-921A4A74B75A}"/>
                  </a:ext>
                </a:extLst>
              </p:cNvPr>
              <p:cNvCxnSpPr>
                <a:cxnSpLocks/>
                <a:endCxn id="48" idx="1"/>
              </p:cNvCxnSpPr>
              <p:nvPr/>
            </p:nvCxnSpPr>
            <p:spPr>
              <a:xfrm>
                <a:off x="6167120" y="1819117"/>
                <a:ext cx="533400" cy="0"/>
              </a:xfrm>
              <a:prstGeom prst="straightConnector1">
                <a:avLst/>
              </a:prstGeom>
              <a:noFill/>
              <a:ln w="57150" cap="flat" cmpd="sng" algn="ctr">
                <a:solidFill>
                  <a:srgbClr val="FF0000"/>
                </a:solidFill>
                <a:prstDash val="solid"/>
                <a:miter lim="800000"/>
                <a:tailEnd type="triangle"/>
              </a:ln>
              <a:effectLst/>
            </p:spPr>
          </p:cxnSp>
          <p:cxnSp>
            <p:nvCxnSpPr>
              <p:cNvPr id="43" name="Straight Arrow Connector 42">
                <a:extLst>
                  <a:ext uri="{FF2B5EF4-FFF2-40B4-BE49-F238E27FC236}">
                    <a16:creationId xmlns:a16="http://schemas.microsoft.com/office/drawing/2014/main" id="{0126221A-244F-17EC-FF63-0503FCC61029}"/>
                  </a:ext>
                </a:extLst>
              </p:cNvPr>
              <p:cNvCxnSpPr>
                <a:cxnSpLocks/>
                <a:endCxn id="46" idx="1"/>
              </p:cNvCxnSpPr>
              <p:nvPr/>
            </p:nvCxnSpPr>
            <p:spPr>
              <a:xfrm>
                <a:off x="7493000" y="1819117"/>
                <a:ext cx="528320" cy="0"/>
              </a:xfrm>
              <a:prstGeom prst="straightConnector1">
                <a:avLst/>
              </a:prstGeom>
              <a:noFill/>
              <a:ln w="57150" cap="flat" cmpd="sng" algn="ctr">
                <a:solidFill>
                  <a:srgbClr val="FF0000"/>
                </a:solidFill>
                <a:prstDash val="solid"/>
                <a:miter lim="800000"/>
                <a:tailEnd type="triangle"/>
              </a:ln>
              <a:effectLst/>
            </p:spPr>
          </p:cxnSp>
        </p:grpSp>
        <p:sp>
          <p:nvSpPr>
            <p:cNvPr id="31" name="Rectangle 30">
              <a:extLst>
                <a:ext uri="{FF2B5EF4-FFF2-40B4-BE49-F238E27FC236}">
                  <a16:creationId xmlns:a16="http://schemas.microsoft.com/office/drawing/2014/main" id="{C686BB0B-D32C-E5F8-2116-EC2E990173DF}"/>
                </a:ext>
              </a:extLst>
            </p:cNvPr>
            <p:cNvSpPr/>
            <p:nvPr/>
          </p:nvSpPr>
          <p:spPr>
            <a:xfrm>
              <a:off x="838200" y="1554957"/>
              <a:ext cx="949960" cy="528320"/>
            </a:xfrm>
            <a:prstGeom prst="rect">
              <a:avLst/>
            </a:prstGeom>
            <a:solidFill>
              <a:srgbClr val="5B9BD5">
                <a:lumMod val="60000"/>
                <a:lumOff val="40000"/>
              </a:srgbClr>
            </a:solidFill>
            <a:ln w="12700" cap="flat" cmpd="sng" algn="ctr">
              <a:solidFill>
                <a:srgbClr val="4472C4">
                  <a:shade val="15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front</a:t>
              </a:r>
            </a:p>
          </p:txBody>
        </p:sp>
        <p:cxnSp>
          <p:nvCxnSpPr>
            <p:cNvPr id="32" name="Straight Arrow Connector 31">
              <a:extLst>
                <a:ext uri="{FF2B5EF4-FFF2-40B4-BE49-F238E27FC236}">
                  <a16:creationId xmlns:a16="http://schemas.microsoft.com/office/drawing/2014/main" id="{09C5BE05-E39A-DAF4-897C-2C4F2984121D}"/>
                </a:ext>
              </a:extLst>
            </p:cNvPr>
            <p:cNvCxnSpPr>
              <a:cxnSpLocks/>
              <a:stCxn id="31" idx="3"/>
              <a:endCxn id="44" idx="1"/>
            </p:cNvCxnSpPr>
            <p:nvPr/>
          </p:nvCxnSpPr>
          <p:spPr>
            <a:xfrm>
              <a:off x="1788160" y="1819117"/>
              <a:ext cx="939800" cy="0"/>
            </a:xfrm>
            <a:prstGeom prst="straightConnector1">
              <a:avLst/>
            </a:prstGeom>
            <a:noFill/>
            <a:ln w="57150" cap="flat" cmpd="sng" algn="ctr">
              <a:solidFill>
                <a:srgbClr val="FF0000"/>
              </a:solidFill>
              <a:prstDash val="solid"/>
              <a:miter lim="800000"/>
              <a:tailEnd type="triangle"/>
            </a:ln>
            <a:effectLst/>
          </p:spPr>
        </p:cxnSp>
        <p:sp>
          <p:nvSpPr>
            <p:cNvPr id="33" name="Rectangle 32">
              <a:extLst>
                <a:ext uri="{FF2B5EF4-FFF2-40B4-BE49-F238E27FC236}">
                  <a16:creationId xmlns:a16="http://schemas.microsoft.com/office/drawing/2014/main" id="{BB67400B-F8D7-98E8-D2A0-A9941C0BFD6E}"/>
                </a:ext>
              </a:extLst>
            </p:cNvPr>
            <p:cNvSpPr/>
            <p:nvPr/>
          </p:nvSpPr>
          <p:spPr>
            <a:xfrm>
              <a:off x="7810500" y="2744789"/>
              <a:ext cx="949960" cy="528320"/>
            </a:xfrm>
            <a:prstGeom prst="rect">
              <a:avLst/>
            </a:prstGeom>
            <a:solidFill>
              <a:srgbClr val="FFC000"/>
            </a:solidFill>
            <a:ln w="12700" cap="flat" cmpd="sng" algn="ctr">
              <a:solidFill>
                <a:srgbClr val="4472C4">
                  <a:shade val="15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libri" panose="020F0502020204030204"/>
                  <a:ea typeface="+mn-ea"/>
                  <a:cs typeface="+mn-cs"/>
                </a:rPr>
                <a:t>back</a:t>
              </a:r>
            </a:p>
          </p:txBody>
        </p:sp>
        <p:cxnSp>
          <p:nvCxnSpPr>
            <p:cNvPr id="34" name="Straight Arrow Connector 33">
              <a:extLst>
                <a:ext uri="{FF2B5EF4-FFF2-40B4-BE49-F238E27FC236}">
                  <a16:creationId xmlns:a16="http://schemas.microsoft.com/office/drawing/2014/main" id="{4FB74AD1-F1CA-EDD9-1744-B48BF0126E67}"/>
                </a:ext>
              </a:extLst>
            </p:cNvPr>
            <p:cNvCxnSpPr>
              <a:cxnSpLocks/>
              <a:stCxn id="33" idx="0"/>
              <a:endCxn id="46" idx="2"/>
            </p:cNvCxnSpPr>
            <p:nvPr/>
          </p:nvCxnSpPr>
          <p:spPr>
            <a:xfrm flipV="1">
              <a:off x="8285480" y="2083277"/>
              <a:ext cx="0" cy="661512"/>
            </a:xfrm>
            <a:prstGeom prst="straightConnector1">
              <a:avLst/>
            </a:prstGeom>
            <a:noFill/>
            <a:ln w="57150" cap="flat" cmpd="sng" algn="ctr">
              <a:solidFill>
                <a:srgbClr val="FF0000"/>
              </a:solidFill>
              <a:prstDash val="solid"/>
              <a:miter lim="800000"/>
              <a:tailEnd type="triangle"/>
            </a:ln>
            <a:effectLst/>
          </p:spPr>
        </p:cxnSp>
      </p:grpSp>
    </p:spTree>
    <p:extLst>
      <p:ext uri="{BB962C8B-B14F-4D97-AF65-F5344CB8AC3E}">
        <p14:creationId xmlns:p14="http://schemas.microsoft.com/office/powerpoint/2010/main" val="185553952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6D941B9-7F6E-990C-B15F-6841571596B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AAD42CE-696F-AB4E-7510-1D653AE636B7}"/>
              </a:ext>
            </a:extLst>
          </p:cNvPr>
          <p:cNvSpPr>
            <a:spLocks noGrp="1"/>
          </p:cNvSpPr>
          <p:nvPr>
            <p:ph type="title"/>
          </p:nvPr>
        </p:nvSpPr>
        <p:spPr/>
        <p:txBody>
          <a:bodyPr/>
          <a:lstStyle/>
          <a:p>
            <a:r>
              <a:rPr lang="en-US" dirty="0">
                <a:latin typeface="Consolas" panose="020B0609020204030204" pitchFamily="49" charset="0"/>
              </a:rPr>
              <a:t>dequeue()</a:t>
            </a:r>
            <a:r>
              <a:rPr lang="en-US" dirty="0"/>
              <a:t> – line 2 of 4</a:t>
            </a:r>
          </a:p>
        </p:txBody>
      </p:sp>
      <p:sp>
        <p:nvSpPr>
          <p:cNvPr id="22" name="TextBox 21">
            <a:extLst>
              <a:ext uri="{FF2B5EF4-FFF2-40B4-BE49-F238E27FC236}">
                <a16:creationId xmlns:a16="http://schemas.microsoft.com/office/drawing/2014/main" id="{A92B4E52-0813-1EDF-EA02-324D19392C3F}"/>
              </a:ext>
            </a:extLst>
          </p:cNvPr>
          <p:cNvSpPr txBox="1"/>
          <p:nvPr/>
        </p:nvSpPr>
        <p:spPr>
          <a:xfrm>
            <a:off x="4112895" y="1598039"/>
            <a:ext cx="4776774" cy="1569660"/>
          </a:xfrm>
          <a:prstGeom prst="rect">
            <a:avLst/>
          </a:prstGeom>
          <a:noFill/>
        </p:spPr>
        <p:txBody>
          <a:bodyPr wrap="square" rtlCol="0">
            <a:spAutoFit/>
          </a:bodyPr>
          <a:lstStyle/>
          <a:p>
            <a:pPr lvl="0">
              <a:defRPr/>
            </a:pPr>
            <a:r>
              <a:rPr lang="en-US" sz="1600" dirty="0">
                <a:solidFill>
                  <a:prstClr val="black"/>
                </a:solidFill>
                <a:latin typeface="Cascadia Code" panose="020B0609020000020004" pitchFamily="49" charset="0"/>
                <a:ea typeface="Cascadia Code" panose="020B0609020000020004" pitchFamily="49" charset="0"/>
                <a:cs typeface="Cascadia Code" panose="020B0609020000020004" pitchFamily="49" charset="0"/>
              </a:rPr>
              <a:t>dequeue(){</a:t>
            </a:r>
          </a:p>
          <a:p>
            <a:pPr lvl="0">
              <a:defRPr/>
            </a:pPr>
            <a:r>
              <a:rPr lang="en-US" sz="1600" dirty="0">
                <a:solidFill>
                  <a:prstClr val="black"/>
                </a:solidFill>
                <a:latin typeface="Cascadia Code" panose="020B0609020000020004" pitchFamily="49" charset="0"/>
                <a:ea typeface="Cascadia Code" panose="020B0609020000020004" pitchFamily="49" charset="0"/>
                <a:cs typeface="Cascadia Code" panose="020B0609020000020004" pitchFamily="49" charset="0"/>
              </a:rPr>
              <a:t>    first = </a:t>
            </a:r>
            <a:r>
              <a:rPr lang="en-US" sz="1600" dirty="0" err="1">
                <a:solidFill>
                  <a:prstClr val="black"/>
                </a:solidFill>
                <a:latin typeface="Cascadia Code" panose="020B0609020000020004" pitchFamily="49" charset="0"/>
                <a:ea typeface="Cascadia Code" panose="020B0609020000020004" pitchFamily="49" charset="0"/>
                <a:cs typeface="Cascadia Code" panose="020B0609020000020004" pitchFamily="49" charset="0"/>
              </a:rPr>
              <a:t>front.value</a:t>
            </a:r>
            <a:r>
              <a:rPr lang="en-US" sz="1600" dirty="0">
                <a:solidFill>
                  <a:prstClr val="black"/>
                </a:solidFill>
                <a:latin typeface="Cascadia Code" panose="020B0609020000020004" pitchFamily="49" charset="0"/>
                <a:ea typeface="Cascadia Code" panose="020B0609020000020004" pitchFamily="49" charset="0"/>
                <a:cs typeface="Cascadia Code" panose="020B0609020000020004" pitchFamily="49" charset="0"/>
              </a:rPr>
              <a:t>;</a:t>
            </a:r>
          </a:p>
          <a:p>
            <a:pPr lvl="0">
              <a:defRPr/>
            </a:pPr>
            <a:r>
              <a:rPr lang="en-US" sz="1600" dirty="0">
                <a:solidFill>
                  <a:prstClr val="black"/>
                </a:solidFill>
                <a:latin typeface="Cascadia Code" panose="020B0609020000020004" pitchFamily="49" charset="0"/>
                <a:ea typeface="Cascadia Code" panose="020B0609020000020004" pitchFamily="49" charset="0"/>
                <a:cs typeface="Cascadia Code" panose="020B0609020000020004" pitchFamily="49" charset="0"/>
              </a:rPr>
              <a:t>    </a:t>
            </a:r>
            <a:r>
              <a:rPr lang="en-US" sz="1600" b="1" dirty="0">
                <a:solidFill>
                  <a:prstClr val="black"/>
                </a:solidFill>
                <a:latin typeface="Cascadia Code" panose="020B0609020000020004" pitchFamily="49" charset="0"/>
                <a:ea typeface="Cascadia Code" panose="020B0609020000020004" pitchFamily="49" charset="0"/>
                <a:cs typeface="Cascadia Code" panose="020B0609020000020004" pitchFamily="49" charset="0"/>
              </a:rPr>
              <a:t>front = </a:t>
            </a:r>
            <a:r>
              <a:rPr lang="en-US" sz="1600" b="1" dirty="0" err="1">
                <a:solidFill>
                  <a:prstClr val="black"/>
                </a:solidFill>
                <a:latin typeface="Cascadia Code" panose="020B0609020000020004" pitchFamily="49" charset="0"/>
                <a:ea typeface="Cascadia Code" panose="020B0609020000020004" pitchFamily="49" charset="0"/>
                <a:cs typeface="Cascadia Code" panose="020B0609020000020004" pitchFamily="49" charset="0"/>
              </a:rPr>
              <a:t>front.next</a:t>
            </a:r>
            <a:r>
              <a:rPr lang="en-US" sz="1600" b="1" dirty="0">
                <a:solidFill>
                  <a:prstClr val="black"/>
                </a:solidFill>
                <a:latin typeface="Cascadia Code" panose="020B0609020000020004" pitchFamily="49" charset="0"/>
                <a:ea typeface="Cascadia Code" panose="020B0609020000020004" pitchFamily="49" charset="0"/>
                <a:cs typeface="Cascadia Code" panose="020B0609020000020004" pitchFamily="49" charset="0"/>
              </a:rPr>
              <a:t>;</a:t>
            </a:r>
          </a:p>
          <a:p>
            <a:pPr lvl="0">
              <a:defRPr/>
            </a:pPr>
            <a:r>
              <a:rPr lang="en-US" sz="1600" dirty="0">
                <a:solidFill>
                  <a:prstClr val="black"/>
                </a:solidFill>
                <a:latin typeface="Cascadia Code" panose="020B0609020000020004" pitchFamily="49" charset="0"/>
                <a:ea typeface="Cascadia Code" panose="020B0609020000020004" pitchFamily="49" charset="0"/>
                <a:cs typeface="Cascadia Code" panose="020B0609020000020004" pitchFamily="49" charset="0"/>
              </a:rPr>
              <a:t>    if (front == null) {back = null;}</a:t>
            </a:r>
          </a:p>
          <a:p>
            <a:pPr lvl="0">
              <a:defRPr/>
            </a:pPr>
            <a:r>
              <a:rPr lang="en-US" sz="1600" dirty="0">
                <a:solidFill>
                  <a:prstClr val="black"/>
                </a:solidFill>
                <a:latin typeface="Cascadia Code" panose="020B0609020000020004" pitchFamily="49" charset="0"/>
                <a:ea typeface="Cascadia Code" panose="020B0609020000020004" pitchFamily="49" charset="0"/>
                <a:cs typeface="Cascadia Code" panose="020B0609020000020004" pitchFamily="49" charset="0"/>
              </a:rPr>
              <a:t>    return first</a:t>
            </a:r>
          </a:p>
          <a:p>
            <a:pPr lvl="0">
              <a:defRPr/>
            </a:pPr>
            <a:r>
              <a:rPr lang="en-US" sz="1600" dirty="0">
                <a:solidFill>
                  <a:prstClr val="black"/>
                </a:solidFill>
                <a:latin typeface="Cascadia Code" panose="020B0609020000020004" pitchFamily="49" charset="0"/>
                <a:ea typeface="Cascadia Code" panose="020B0609020000020004" pitchFamily="49" charset="0"/>
                <a:cs typeface="Cascadia Code" panose="020B0609020000020004" pitchFamily="49" charset="0"/>
              </a:rPr>
              <a:t>}</a:t>
            </a:r>
          </a:p>
        </p:txBody>
      </p:sp>
      <p:grpSp>
        <p:nvGrpSpPr>
          <p:cNvPr id="14" name="Group 13" descr="The front reference has advanced to the second node in the representation. The node that was previously first no longer has any references leading to it, and so it is garbage collected.">
            <a:extLst>
              <a:ext uri="{FF2B5EF4-FFF2-40B4-BE49-F238E27FC236}">
                <a16:creationId xmlns:a16="http://schemas.microsoft.com/office/drawing/2014/main" id="{B28EA197-B61C-6EE3-3532-48AB2002D72E}"/>
              </a:ext>
            </a:extLst>
          </p:cNvPr>
          <p:cNvGrpSpPr/>
          <p:nvPr/>
        </p:nvGrpSpPr>
        <p:grpSpPr>
          <a:xfrm>
            <a:off x="967409" y="2986208"/>
            <a:ext cx="8239760" cy="2927796"/>
            <a:chOff x="967409" y="2986208"/>
            <a:chExt cx="8239760" cy="2927796"/>
          </a:xfrm>
        </p:grpSpPr>
        <p:grpSp>
          <p:nvGrpSpPr>
            <p:cNvPr id="4" name="Group 3">
              <a:extLst>
                <a:ext uri="{FF2B5EF4-FFF2-40B4-BE49-F238E27FC236}">
                  <a16:creationId xmlns:a16="http://schemas.microsoft.com/office/drawing/2014/main" id="{5D4723F4-D91A-48B9-49FF-1E6063000225}"/>
                </a:ext>
              </a:extLst>
            </p:cNvPr>
            <p:cNvGrpSpPr/>
            <p:nvPr/>
          </p:nvGrpSpPr>
          <p:grpSpPr>
            <a:xfrm>
              <a:off x="967409" y="3667532"/>
              <a:ext cx="8239760" cy="2246472"/>
              <a:chOff x="967409" y="3667532"/>
              <a:chExt cx="8239760" cy="2246472"/>
            </a:xfrm>
          </p:grpSpPr>
          <p:grpSp>
            <p:nvGrpSpPr>
              <p:cNvPr id="58" name="Group 57" descr="An illustration of a linked queue data structure. The elements of the list are contained in node objects. Each node object has a reference to another node object to establish a sequence of elements. There is also a reference called &quot;front&quot; that points to the first node in the queue, and a reference called &quot;back&quot; that points to the last node in the queue.">
                <a:extLst>
                  <a:ext uri="{FF2B5EF4-FFF2-40B4-BE49-F238E27FC236}">
                    <a16:creationId xmlns:a16="http://schemas.microsoft.com/office/drawing/2014/main" id="{ECF03CAC-7436-E0C0-8C92-F2C2BC72A5F9}"/>
                  </a:ext>
                </a:extLst>
              </p:cNvPr>
              <p:cNvGrpSpPr/>
              <p:nvPr/>
            </p:nvGrpSpPr>
            <p:grpSpPr>
              <a:xfrm>
                <a:off x="967409" y="3667532"/>
                <a:ext cx="8239760" cy="1718152"/>
                <a:chOff x="838200" y="1554957"/>
                <a:chExt cx="8239760" cy="1718152"/>
              </a:xfrm>
            </p:grpSpPr>
            <p:grpSp>
              <p:nvGrpSpPr>
                <p:cNvPr id="59" name="Group 58">
                  <a:extLst>
                    <a:ext uri="{FF2B5EF4-FFF2-40B4-BE49-F238E27FC236}">
                      <a16:creationId xmlns:a16="http://schemas.microsoft.com/office/drawing/2014/main" id="{B8573CEF-22A5-9669-F1C3-9E50DE302D52}"/>
                    </a:ext>
                  </a:extLst>
                </p:cNvPr>
                <p:cNvGrpSpPr/>
                <p:nvPr/>
              </p:nvGrpSpPr>
              <p:grpSpPr>
                <a:xfrm>
                  <a:off x="2727960" y="1554957"/>
                  <a:ext cx="6350000" cy="528320"/>
                  <a:chOff x="2727960" y="1554957"/>
                  <a:chExt cx="6350000" cy="528320"/>
                </a:xfrm>
              </p:grpSpPr>
              <p:grpSp>
                <p:nvGrpSpPr>
                  <p:cNvPr id="64" name="Group 63">
                    <a:extLst>
                      <a:ext uri="{FF2B5EF4-FFF2-40B4-BE49-F238E27FC236}">
                        <a16:creationId xmlns:a16="http://schemas.microsoft.com/office/drawing/2014/main" id="{618FA8E7-FDDB-FF16-3D9C-515E4609DF93}"/>
                      </a:ext>
                    </a:extLst>
                  </p:cNvPr>
                  <p:cNvGrpSpPr/>
                  <p:nvPr/>
                </p:nvGrpSpPr>
                <p:grpSpPr>
                  <a:xfrm>
                    <a:off x="4053840" y="1554957"/>
                    <a:ext cx="1056640" cy="528320"/>
                    <a:chOff x="8117840" y="4104640"/>
                    <a:chExt cx="1056640" cy="528320"/>
                  </a:xfrm>
                </p:grpSpPr>
                <p:sp>
                  <p:nvSpPr>
                    <p:cNvPr id="81" name="Rectangle 80">
                      <a:extLst>
                        <a:ext uri="{FF2B5EF4-FFF2-40B4-BE49-F238E27FC236}">
                          <a16:creationId xmlns:a16="http://schemas.microsoft.com/office/drawing/2014/main" id="{E1D5EEF3-2901-140B-3E34-B2F161876DCB}"/>
                        </a:ext>
                      </a:extLst>
                    </p:cNvPr>
                    <p:cNvSpPr/>
                    <p:nvPr/>
                  </p:nvSpPr>
                  <p:spPr>
                    <a:xfrm>
                      <a:off x="8117840" y="4104640"/>
                      <a:ext cx="528320" cy="528320"/>
                    </a:xfrm>
                    <a:prstGeom prst="rect">
                      <a:avLst/>
                    </a:prstGeom>
                    <a:solidFill>
                      <a:schemeClr val="accent4">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8</a:t>
                      </a:r>
                    </a:p>
                  </p:txBody>
                </p:sp>
                <p:sp>
                  <p:nvSpPr>
                    <p:cNvPr id="82" name="Rectangle 81">
                      <a:extLst>
                        <a:ext uri="{FF2B5EF4-FFF2-40B4-BE49-F238E27FC236}">
                          <a16:creationId xmlns:a16="http://schemas.microsoft.com/office/drawing/2014/main" id="{CE773B14-5F90-BC40-E34F-85B4CCF67B2B}"/>
                        </a:ext>
                      </a:extLst>
                    </p:cNvPr>
                    <p:cNvSpPr/>
                    <p:nvPr/>
                  </p:nvSpPr>
                  <p:spPr>
                    <a:xfrm>
                      <a:off x="8646160" y="4104640"/>
                      <a:ext cx="528320" cy="528320"/>
                    </a:xfrm>
                    <a:prstGeom prst="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pSp>
              <p:grpSp>
                <p:nvGrpSpPr>
                  <p:cNvPr id="65" name="Group 64">
                    <a:extLst>
                      <a:ext uri="{FF2B5EF4-FFF2-40B4-BE49-F238E27FC236}">
                        <a16:creationId xmlns:a16="http://schemas.microsoft.com/office/drawing/2014/main" id="{F0618046-EA2D-CDF9-A744-AB5289243BD9}"/>
                      </a:ext>
                    </a:extLst>
                  </p:cNvPr>
                  <p:cNvGrpSpPr/>
                  <p:nvPr/>
                </p:nvGrpSpPr>
                <p:grpSpPr>
                  <a:xfrm>
                    <a:off x="5374640" y="1554957"/>
                    <a:ext cx="1056640" cy="528320"/>
                    <a:chOff x="8117840" y="4104640"/>
                    <a:chExt cx="1056640" cy="528320"/>
                  </a:xfrm>
                </p:grpSpPr>
                <p:sp>
                  <p:nvSpPr>
                    <p:cNvPr id="79" name="Rectangle 78">
                      <a:extLst>
                        <a:ext uri="{FF2B5EF4-FFF2-40B4-BE49-F238E27FC236}">
                          <a16:creationId xmlns:a16="http://schemas.microsoft.com/office/drawing/2014/main" id="{557F033F-A166-78E7-FA49-E29A0E05D3E4}"/>
                        </a:ext>
                      </a:extLst>
                    </p:cNvPr>
                    <p:cNvSpPr/>
                    <p:nvPr/>
                  </p:nvSpPr>
                  <p:spPr>
                    <a:xfrm>
                      <a:off x="8117840" y="4104640"/>
                      <a:ext cx="528320" cy="528320"/>
                    </a:xfrm>
                    <a:prstGeom prst="rect">
                      <a:avLst/>
                    </a:prstGeom>
                    <a:solidFill>
                      <a:schemeClr val="accent4">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3</a:t>
                      </a:r>
                    </a:p>
                  </p:txBody>
                </p:sp>
                <p:sp>
                  <p:nvSpPr>
                    <p:cNvPr id="80" name="Rectangle 79">
                      <a:extLst>
                        <a:ext uri="{FF2B5EF4-FFF2-40B4-BE49-F238E27FC236}">
                          <a16:creationId xmlns:a16="http://schemas.microsoft.com/office/drawing/2014/main" id="{35405408-BAA0-B0D6-D9ED-2899F38655D3}"/>
                        </a:ext>
                      </a:extLst>
                    </p:cNvPr>
                    <p:cNvSpPr/>
                    <p:nvPr/>
                  </p:nvSpPr>
                  <p:spPr>
                    <a:xfrm>
                      <a:off x="8646160" y="4104640"/>
                      <a:ext cx="528320" cy="528320"/>
                    </a:xfrm>
                    <a:prstGeom prst="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pSp>
              <p:grpSp>
                <p:nvGrpSpPr>
                  <p:cNvPr id="66" name="Group 65">
                    <a:extLst>
                      <a:ext uri="{FF2B5EF4-FFF2-40B4-BE49-F238E27FC236}">
                        <a16:creationId xmlns:a16="http://schemas.microsoft.com/office/drawing/2014/main" id="{96E2B2AC-9E0A-A9F3-8EFC-4953469EB93F}"/>
                      </a:ext>
                    </a:extLst>
                  </p:cNvPr>
                  <p:cNvGrpSpPr/>
                  <p:nvPr/>
                </p:nvGrpSpPr>
                <p:grpSpPr>
                  <a:xfrm>
                    <a:off x="6700520" y="1554957"/>
                    <a:ext cx="1056640" cy="528320"/>
                    <a:chOff x="8117840" y="4104640"/>
                    <a:chExt cx="1056640" cy="528320"/>
                  </a:xfrm>
                </p:grpSpPr>
                <p:sp>
                  <p:nvSpPr>
                    <p:cNvPr id="77" name="Rectangle 76">
                      <a:extLst>
                        <a:ext uri="{FF2B5EF4-FFF2-40B4-BE49-F238E27FC236}">
                          <a16:creationId xmlns:a16="http://schemas.microsoft.com/office/drawing/2014/main" id="{241C6263-41D6-70B0-6B3A-47399D7A989F}"/>
                        </a:ext>
                      </a:extLst>
                    </p:cNvPr>
                    <p:cNvSpPr/>
                    <p:nvPr/>
                  </p:nvSpPr>
                  <p:spPr>
                    <a:xfrm>
                      <a:off x="8117840" y="4104640"/>
                      <a:ext cx="528320" cy="528320"/>
                    </a:xfrm>
                    <a:prstGeom prst="rect">
                      <a:avLst/>
                    </a:prstGeom>
                    <a:solidFill>
                      <a:schemeClr val="accent4">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4</a:t>
                      </a:r>
                    </a:p>
                  </p:txBody>
                </p:sp>
                <p:sp>
                  <p:nvSpPr>
                    <p:cNvPr id="78" name="Rectangle 77">
                      <a:extLst>
                        <a:ext uri="{FF2B5EF4-FFF2-40B4-BE49-F238E27FC236}">
                          <a16:creationId xmlns:a16="http://schemas.microsoft.com/office/drawing/2014/main" id="{FBD8BA57-43F1-01A4-24B9-4A752E3B80FE}"/>
                        </a:ext>
                      </a:extLst>
                    </p:cNvPr>
                    <p:cNvSpPr/>
                    <p:nvPr/>
                  </p:nvSpPr>
                  <p:spPr>
                    <a:xfrm>
                      <a:off x="8646160" y="4104640"/>
                      <a:ext cx="528320" cy="528320"/>
                    </a:xfrm>
                    <a:prstGeom prst="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pSp>
              <p:grpSp>
                <p:nvGrpSpPr>
                  <p:cNvPr id="67" name="Group 66">
                    <a:extLst>
                      <a:ext uri="{FF2B5EF4-FFF2-40B4-BE49-F238E27FC236}">
                        <a16:creationId xmlns:a16="http://schemas.microsoft.com/office/drawing/2014/main" id="{78C53499-9939-8E62-7EF3-552143F51280}"/>
                      </a:ext>
                    </a:extLst>
                  </p:cNvPr>
                  <p:cNvGrpSpPr/>
                  <p:nvPr/>
                </p:nvGrpSpPr>
                <p:grpSpPr>
                  <a:xfrm>
                    <a:off x="8021320" y="1554957"/>
                    <a:ext cx="1056640" cy="528320"/>
                    <a:chOff x="8117840" y="4104640"/>
                    <a:chExt cx="1056640" cy="528320"/>
                  </a:xfrm>
                </p:grpSpPr>
                <p:sp>
                  <p:nvSpPr>
                    <p:cNvPr id="75" name="Rectangle 74">
                      <a:extLst>
                        <a:ext uri="{FF2B5EF4-FFF2-40B4-BE49-F238E27FC236}">
                          <a16:creationId xmlns:a16="http://schemas.microsoft.com/office/drawing/2014/main" id="{7CA87ED2-E57A-F982-E480-AF90E68AC57C}"/>
                        </a:ext>
                      </a:extLst>
                    </p:cNvPr>
                    <p:cNvSpPr/>
                    <p:nvPr/>
                  </p:nvSpPr>
                  <p:spPr>
                    <a:xfrm>
                      <a:off x="8117840" y="4104640"/>
                      <a:ext cx="528320" cy="528320"/>
                    </a:xfrm>
                    <a:prstGeom prst="rect">
                      <a:avLst/>
                    </a:prstGeom>
                    <a:solidFill>
                      <a:schemeClr val="accent4">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7</a:t>
                      </a:r>
                    </a:p>
                  </p:txBody>
                </p:sp>
                <p:sp>
                  <p:nvSpPr>
                    <p:cNvPr id="76" name="Rectangle 75">
                      <a:extLst>
                        <a:ext uri="{FF2B5EF4-FFF2-40B4-BE49-F238E27FC236}">
                          <a16:creationId xmlns:a16="http://schemas.microsoft.com/office/drawing/2014/main" id="{1B3121B1-7948-D69D-FC9D-D88F8DE6EC1C}"/>
                        </a:ext>
                      </a:extLst>
                    </p:cNvPr>
                    <p:cNvSpPr/>
                    <p:nvPr/>
                  </p:nvSpPr>
                  <p:spPr>
                    <a:xfrm>
                      <a:off x="8646160" y="4104640"/>
                      <a:ext cx="528320" cy="528320"/>
                    </a:xfrm>
                    <a:prstGeom prst="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pSp>
              <p:grpSp>
                <p:nvGrpSpPr>
                  <p:cNvPr id="68" name="Group 67">
                    <a:extLst>
                      <a:ext uri="{FF2B5EF4-FFF2-40B4-BE49-F238E27FC236}">
                        <a16:creationId xmlns:a16="http://schemas.microsoft.com/office/drawing/2014/main" id="{4ADD1930-F5CA-A6A5-723E-5E05CAD02FC2}"/>
                      </a:ext>
                    </a:extLst>
                  </p:cNvPr>
                  <p:cNvGrpSpPr/>
                  <p:nvPr/>
                </p:nvGrpSpPr>
                <p:grpSpPr>
                  <a:xfrm>
                    <a:off x="2727960" y="1554957"/>
                    <a:ext cx="1056640" cy="528320"/>
                    <a:chOff x="8117840" y="4104640"/>
                    <a:chExt cx="1056640" cy="528320"/>
                  </a:xfrm>
                </p:grpSpPr>
                <p:sp>
                  <p:nvSpPr>
                    <p:cNvPr id="73" name="Rectangle 72">
                      <a:extLst>
                        <a:ext uri="{FF2B5EF4-FFF2-40B4-BE49-F238E27FC236}">
                          <a16:creationId xmlns:a16="http://schemas.microsoft.com/office/drawing/2014/main" id="{0B51AFBD-22A8-9912-118E-6535B0136160}"/>
                        </a:ext>
                      </a:extLst>
                    </p:cNvPr>
                    <p:cNvSpPr/>
                    <p:nvPr/>
                  </p:nvSpPr>
                  <p:spPr>
                    <a:xfrm>
                      <a:off x="8117840" y="4104640"/>
                      <a:ext cx="528320" cy="528320"/>
                    </a:xfrm>
                    <a:prstGeom prst="rect">
                      <a:avLst/>
                    </a:prstGeom>
                    <a:solidFill>
                      <a:schemeClr val="accent4">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5</a:t>
                      </a:r>
                    </a:p>
                  </p:txBody>
                </p:sp>
                <p:sp>
                  <p:nvSpPr>
                    <p:cNvPr id="74" name="Rectangle 73">
                      <a:extLst>
                        <a:ext uri="{FF2B5EF4-FFF2-40B4-BE49-F238E27FC236}">
                          <a16:creationId xmlns:a16="http://schemas.microsoft.com/office/drawing/2014/main" id="{2232B902-A73E-E2CF-4D4D-E86CED79EA37}"/>
                        </a:ext>
                      </a:extLst>
                    </p:cNvPr>
                    <p:cNvSpPr/>
                    <p:nvPr/>
                  </p:nvSpPr>
                  <p:spPr>
                    <a:xfrm>
                      <a:off x="8646160" y="4104640"/>
                      <a:ext cx="528320" cy="528320"/>
                    </a:xfrm>
                    <a:prstGeom prst="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pSp>
              <p:cxnSp>
                <p:nvCxnSpPr>
                  <p:cNvPr id="69" name="Straight Arrow Connector 68">
                    <a:extLst>
                      <a:ext uri="{FF2B5EF4-FFF2-40B4-BE49-F238E27FC236}">
                        <a16:creationId xmlns:a16="http://schemas.microsoft.com/office/drawing/2014/main" id="{2230E264-ACDA-162F-C270-04102D03572A}"/>
                      </a:ext>
                    </a:extLst>
                  </p:cNvPr>
                  <p:cNvCxnSpPr>
                    <a:cxnSpLocks/>
                    <a:endCxn id="81" idx="1"/>
                  </p:cNvCxnSpPr>
                  <p:nvPr/>
                </p:nvCxnSpPr>
                <p:spPr>
                  <a:xfrm>
                    <a:off x="3520440" y="1819117"/>
                    <a:ext cx="533400" cy="0"/>
                  </a:xfrm>
                  <a:prstGeom prst="straightConnector1">
                    <a:avLst/>
                  </a:prstGeom>
                  <a:ln w="57150">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70" name="Straight Arrow Connector 69">
                    <a:extLst>
                      <a:ext uri="{FF2B5EF4-FFF2-40B4-BE49-F238E27FC236}">
                        <a16:creationId xmlns:a16="http://schemas.microsoft.com/office/drawing/2014/main" id="{942CBB3A-FF17-6436-1D79-E8B5D763675F}"/>
                      </a:ext>
                    </a:extLst>
                  </p:cNvPr>
                  <p:cNvCxnSpPr>
                    <a:cxnSpLocks/>
                    <a:endCxn id="79" idx="1"/>
                  </p:cNvCxnSpPr>
                  <p:nvPr/>
                </p:nvCxnSpPr>
                <p:spPr>
                  <a:xfrm>
                    <a:off x="4846320" y="1819117"/>
                    <a:ext cx="528320" cy="0"/>
                  </a:xfrm>
                  <a:prstGeom prst="straightConnector1">
                    <a:avLst/>
                  </a:prstGeom>
                  <a:ln w="57150">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71" name="Straight Arrow Connector 70">
                    <a:extLst>
                      <a:ext uri="{FF2B5EF4-FFF2-40B4-BE49-F238E27FC236}">
                        <a16:creationId xmlns:a16="http://schemas.microsoft.com/office/drawing/2014/main" id="{AB9EB8E9-5C75-AFE2-96B4-4126C5F2EE94}"/>
                      </a:ext>
                    </a:extLst>
                  </p:cNvPr>
                  <p:cNvCxnSpPr>
                    <a:cxnSpLocks/>
                    <a:endCxn id="77" idx="1"/>
                  </p:cNvCxnSpPr>
                  <p:nvPr/>
                </p:nvCxnSpPr>
                <p:spPr>
                  <a:xfrm>
                    <a:off x="6167120" y="1819117"/>
                    <a:ext cx="533400" cy="0"/>
                  </a:xfrm>
                  <a:prstGeom prst="straightConnector1">
                    <a:avLst/>
                  </a:prstGeom>
                  <a:ln w="57150">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72" name="Straight Arrow Connector 71">
                    <a:extLst>
                      <a:ext uri="{FF2B5EF4-FFF2-40B4-BE49-F238E27FC236}">
                        <a16:creationId xmlns:a16="http://schemas.microsoft.com/office/drawing/2014/main" id="{D7459640-3CBB-42BA-1B28-199A9D054D8D}"/>
                      </a:ext>
                    </a:extLst>
                  </p:cNvPr>
                  <p:cNvCxnSpPr>
                    <a:cxnSpLocks/>
                    <a:endCxn id="75" idx="1"/>
                  </p:cNvCxnSpPr>
                  <p:nvPr/>
                </p:nvCxnSpPr>
                <p:spPr>
                  <a:xfrm>
                    <a:off x="7493000" y="1819117"/>
                    <a:ext cx="528320" cy="0"/>
                  </a:xfrm>
                  <a:prstGeom prst="straightConnector1">
                    <a:avLst/>
                  </a:prstGeom>
                  <a:ln w="57150">
                    <a:solidFill>
                      <a:srgbClr val="FF0000"/>
                    </a:solidFill>
                    <a:tailEnd type="triangle"/>
                  </a:ln>
                </p:spPr>
                <p:style>
                  <a:lnRef idx="1">
                    <a:schemeClr val="accent1"/>
                  </a:lnRef>
                  <a:fillRef idx="0">
                    <a:schemeClr val="accent1"/>
                  </a:fillRef>
                  <a:effectRef idx="0">
                    <a:schemeClr val="accent1"/>
                  </a:effectRef>
                  <a:fontRef idx="minor">
                    <a:schemeClr val="tx1"/>
                  </a:fontRef>
                </p:style>
              </p:cxnSp>
            </p:grpSp>
            <p:sp>
              <p:nvSpPr>
                <p:cNvPr id="60" name="Rectangle 59">
                  <a:extLst>
                    <a:ext uri="{FF2B5EF4-FFF2-40B4-BE49-F238E27FC236}">
                      <a16:creationId xmlns:a16="http://schemas.microsoft.com/office/drawing/2014/main" id="{FA8266CF-5969-2FCE-91E6-5C8F11E1B83D}"/>
                    </a:ext>
                  </a:extLst>
                </p:cNvPr>
                <p:cNvSpPr/>
                <p:nvPr/>
              </p:nvSpPr>
              <p:spPr>
                <a:xfrm>
                  <a:off x="838200" y="1554957"/>
                  <a:ext cx="949960" cy="528320"/>
                </a:xfrm>
                <a:prstGeom prst="rect">
                  <a:avLst/>
                </a:prstGeom>
                <a:solidFill>
                  <a:schemeClr val="accent5">
                    <a:lumMod val="60000"/>
                    <a:lumOff val="4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front</a:t>
                  </a:r>
                </a:p>
              </p:txBody>
            </p:sp>
            <p:sp>
              <p:nvSpPr>
                <p:cNvPr id="62" name="Rectangle 61">
                  <a:extLst>
                    <a:ext uri="{FF2B5EF4-FFF2-40B4-BE49-F238E27FC236}">
                      <a16:creationId xmlns:a16="http://schemas.microsoft.com/office/drawing/2014/main" id="{FE185627-2BD6-BA7C-7136-22A703C6C63D}"/>
                    </a:ext>
                  </a:extLst>
                </p:cNvPr>
                <p:cNvSpPr/>
                <p:nvPr/>
              </p:nvSpPr>
              <p:spPr>
                <a:xfrm>
                  <a:off x="7810500" y="2744789"/>
                  <a:ext cx="949960" cy="528320"/>
                </a:xfrm>
                <a:prstGeom prst="rect">
                  <a:avLst/>
                </a:prstGeom>
                <a:solidFill>
                  <a:srgbClr val="FFC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back</a:t>
                  </a:r>
                </a:p>
              </p:txBody>
            </p:sp>
            <p:cxnSp>
              <p:nvCxnSpPr>
                <p:cNvPr id="63" name="Straight Arrow Connector 62">
                  <a:extLst>
                    <a:ext uri="{FF2B5EF4-FFF2-40B4-BE49-F238E27FC236}">
                      <a16:creationId xmlns:a16="http://schemas.microsoft.com/office/drawing/2014/main" id="{0332F4FC-45B9-9151-6739-D4274B8D8E2B}"/>
                    </a:ext>
                  </a:extLst>
                </p:cNvPr>
                <p:cNvCxnSpPr>
                  <a:cxnSpLocks/>
                  <a:stCxn id="62" idx="0"/>
                  <a:endCxn id="75" idx="2"/>
                </p:cNvCxnSpPr>
                <p:nvPr/>
              </p:nvCxnSpPr>
              <p:spPr>
                <a:xfrm flipV="1">
                  <a:off x="8285480" y="2083277"/>
                  <a:ext cx="0" cy="661512"/>
                </a:xfrm>
                <a:prstGeom prst="straightConnector1">
                  <a:avLst/>
                </a:prstGeom>
                <a:ln w="57150">
                  <a:solidFill>
                    <a:srgbClr val="FF0000"/>
                  </a:solidFill>
                  <a:tailEnd type="triangle"/>
                </a:ln>
              </p:spPr>
              <p:style>
                <a:lnRef idx="1">
                  <a:schemeClr val="accent1"/>
                </a:lnRef>
                <a:fillRef idx="0">
                  <a:schemeClr val="accent1"/>
                </a:fillRef>
                <a:effectRef idx="0">
                  <a:schemeClr val="accent1"/>
                </a:effectRef>
                <a:fontRef idx="minor">
                  <a:schemeClr val="tx1"/>
                </a:fontRef>
              </p:style>
            </p:cxnSp>
          </p:grpSp>
          <p:sp>
            <p:nvSpPr>
              <p:cNvPr id="3" name="Rectangle 2">
                <a:extLst>
                  <a:ext uri="{FF2B5EF4-FFF2-40B4-BE49-F238E27FC236}">
                    <a16:creationId xmlns:a16="http://schemas.microsoft.com/office/drawing/2014/main" id="{3EA3B7CF-F998-C4E6-9BC0-F365B67E1BAA}"/>
                  </a:ext>
                </a:extLst>
              </p:cNvPr>
              <p:cNvSpPr/>
              <p:nvPr/>
            </p:nvSpPr>
            <p:spPr>
              <a:xfrm>
                <a:off x="1907209" y="5385684"/>
                <a:ext cx="949960" cy="528320"/>
              </a:xfrm>
              <a:prstGeom prst="rect">
                <a:avLst/>
              </a:prstGeom>
              <a:solidFill>
                <a:schemeClr val="bg1">
                  <a:lumMod val="8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dirty="0">
                    <a:solidFill>
                      <a:prstClr val="black"/>
                    </a:solidFill>
                    <a:latin typeface="Calibri" panose="020F0502020204030204"/>
                  </a:rPr>
                  <a:t>f</a:t>
                </a:r>
                <a:r>
                  <a:rPr kumimoji="0" lang="en-US" sz="1800" b="0" i="0" u="none" strike="noStrike" kern="1200" cap="none" spc="0" normalizeH="0" baseline="0" noProof="0" dirty="0" err="1">
                    <a:ln>
                      <a:noFill/>
                    </a:ln>
                    <a:solidFill>
                      <a:prstClr val="black"/>
                    </a:solidFill>
                    <a:effectLst/>
                    <a:uLnTx/>
                    <a:uFillTx/>
                    <a:latin typeface="Calibri" panose="020F0502020204030204"/>
                    <a:ea typeface="+mn-ea"/>
                    <a:cs typeface="+mn-cs"/>
                  </a:rPr>
                  <a:t>irst</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 = 5</a:t>
                </a:r>
              </a:p>
            </p:txBody>
          </p:sp>
        </p:grpSp>
        <p:cxnSp>
          <p:nvCxnSpPr>
            <p:cNvPr id="8" name="Connector: Curved 7">
              <a:extLst>
                <a:ext uri="{FF2B5EF4-FFF2-40B4-BE49-F238E27FC236}">
                  <a16:creationId xmlns:a16="http://schemas.microsoft.com/office/drawing/2014/main" id="{5F9DA2A5-91F2-7704-0C3D-89C07123DBCA}"/>
                </a:ext>
              </a:extLst>
            </p:cNvPr>
            <p:cNvCxnSpPr>
              <a:cxnSpLocks/>
              <a:stCxn id="60" idx="2"/>
              <a:endCxn id="81" idx="2"/>
            </p:cNvCxnSpPr>
            <p:nvPr/>
          </p:nvCxnSpPr>
          <p:spPr>
            <a:xfrm rot="16200000" flipH="1">
              <a:off x="2944799" y="2693442"/>
              <a:ext cx="12700" cy="3004820"/>
            </a:xfrm>
            <a:prstGeom prst="curvedConnector3">
              <a:avLst>
                <a:gd name="adj1" fmla="val 3443472"/>
              </a:avLst>
            </a:prstGeom>
            <a:ln w="57150">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12" name="&quot;Not Allowed&quot; Symbol 11">
              <a:extLst>
                <a:ext uri="{FF2B5EF4-FFF2-40B4-BE49-F238E27FC236}">
                  <a16:creationId xmlns:a16="http://schemas.microsoft.com/office/drawing/2014/main" id="{F7233A5E-AFCA-4F2A-8098-FB15DF47EE97}"/>
                </a:ext>
              </a:extLst>
            </p:cNvPr>
            <p:cNvSpPr/>
            <p:nvPr/>
          </p:nvSpPr>
          <p:spPr>
            <a:xfrm>
              <a:off x="2820751" y="3294404"/>
              <a:ext cx="1220721" cy="1220721"/>
            </a:xfrm>
            <a:prstGeom prst="noSmoking">
              <a:avLst>
                <a:gd name="adj" fmla="val 5726"/>
              </a:avLst>
            </a:prstGeom>
            <a:solidFill>
              <a:schemeClr val="tx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3" name="TextBox 12">
              <a:extLst>
                <a:ext uri="{FF2B5EF4-FFF2-40B4-BE49-F238E27FC236}">
                  <a16:creationId xmlns:a16="http://schemas.microsoft.com/office/drawing/2014/main" id="{3871998F-0865-23D6-54CC-C7CFFBE83F54}"/>
                </a:ext>
              </a:extLst>
            </p:cNvPr>
            <p:cNvSpPr txBox="1"/>
            <p:nvPr/>
          </p:nvSpPr>
          <p:spPr>
            <a:xfrm>
              <a:off x="2207822" y="2986208"/>
              <a:ext cx="1905073" cy="369332"/>
            </a:xfrm>
            <a:prstGeom prst="rect">
              <a:avLst/>
            </a:prstGeom>
            <a:noFill/>
          </p:spPr>
          <p:txBody>
            <a:bodyPr wrap="none" rtlCol="0">
              <a:spAutoFit/>
            </a:bodyPr>
            <a:lstStyle/>
            <a:p>
              <a:r>
                <a:rPr lang="en-US" dirty="0"/>
                <a:t>Garbage Collected</a:t>
              </a:r>
            </a:p>
          </p:txBody>
        </p:sp>
      </p:grpSp>
    </p:spTree>
    <p:extLst>
      <p:ext uri="{BB962C8B-B14F-4D97-AF65-F5344CB8AC3E}">
        <p14:creationId xmlns:p14="http://schemas.microsoft.com/office/powerpoint/2010/main" val="64974158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17F4376-8FB8-A923-B2D3-0220CA341B3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2986E5B-E05C-CF2F-E00C-C81DECEA3FF0}"/>
              </a:ext>
            </a:extLst>
          </p:cNvPr>
          <p:cNvSpPr>
            <a:spLocks noGrp="1"/>
          </p:cNvSpPr>
          <p:nvPr>
            <p:ph type="title"/>
          </p:nvPr>
        </p:nvSpPr>
        <p:spPr/>
        <p:txBody>
          <a:bodyPr/>
          <a:lstStyle/>
          <a:p>
            <a:r>
              <a:rPr lang="en-US" dirty="0">
                <a:latin typeface="Consolas" panose="020B0609020204030204" pitchFamily="49" charset="0"/>
              </a:rPr>
              <a:t>dequeue()</a:t>
            </a:r>
            <a:r>
              <a:rPr lang="en-US" dirty="0"/>
              <a:t> – line 3 of 4</a:t>
            </a:r>
          </a:p>
        </p:txBody>
      </p:sp>
      <p:sp>
        <p:nvSpPr>
          <p:cNvPr id="22" name="TextBox 21">
            <a:extLst>
              <a:ext uri="{FF2B5EF4-FFF2-40B4-BE49-F238E27FC236}">
                <a16:creationId xmlns:a16="http://schemas.microsoft.com/office/drawing/2014/main" id="{0D98563A-045E-5BF0-596D-CF8B885FF02A}"/>
              </a:ext>
            </a:extLst>
          </p:cNvPr>
          <p:cNvSpPr txBox="1"/>
          <p:nvPr/>
        </p:nvSpPr>
        <p:spPr>
          <a:xfrm>
            <a:off x="4112895" y="1598039"/>
            <a:ext cx="4776774" cy="1569660"/>
          </a:xfrm>
          <a:prstGeom prst="rect">
            <a:avLst/>
          </a:prstGeom>
          <a:noFill/>
        </p:spPr>
        <p:txBody>
          <a:bodyPr wrap="square" rtlCol="0">
            <a:spAutoFit/>
          </a:bodyPr>
          <a:lstStyle/>
          <a:p>
            <a:pPr lvl="0">
              <a:defRPr/>
            </a:pPr>
            <a:r>
              <a:rPr lang="en-US" sz="1600" dirty="0">
                <a:solidFill>
                  <a:prstClr val="black"/>
                </a:solidFill>
                <a:latin typeface="Cascadia Code" panose="020B0609020000020004" pitchFamily="49" charset="0"/>
                <a:ea typeface="Cascadia Code" panose="020B0609020000020004" pitchFamily="49" charset="0"/>
                <a:cs typeface="Cascadia Code" panose="020B0609020000020004" pitchFamily="49" charset="0"/>
              </a:rPr>
              <a:t>dequeue(){</a:t>
            </a:r>
          </a:p>
          <a:p>
            <a:pPr lvl="0">
              <a:defRPr/>
            </a:pPr>
            <a:r>
              <a:rPr lang="en-US" sz="1600" dirty="0">
                <a:solidFill>
                  <a:prstClr val="black"/>
                </a:solidFill>
                <a:latin typeface="Cascadia Code" panose="020B0609020000020004" pitchFamily="49" charset="0"/>
                <a:ea typeface="Cascadia Code" panose="020B0609020000020004" pitchFamily="49" charset="0"/>
                <a:cs typeface="Cascadia Code" panose="020B0609020000020004" pitchFamily="49" charset="0"/>
              </a:rPr>
              <a:t>    first = </a:t>
            </a:r>
            <a:r>
              <a:rPr lang="en-US" sz="1600" dirty="0" err="1">
                <a:solidFill>
                  <a:prstClr val="black"/>
                </a:solidFill>
                <a:latin typeface="Cascadia Code" panose="020B0609020000020004" pitchFamily="49" charset="0"/>
                <a:ea typeface="Cascadia Code" panose="020B0609020000020004" pitchFamily="49" charset="0"/>
                <a:cs typeface="Cascadia Code" panose="020B0609020000020004" pitchFamily="49" charset="0"/>
              </a:rPr>
              <a:t>front.value</a:t>
            </a:r>
            <a:r>
              <a:rPr lang="en-US" sz="1600" dirty="0">
                <a:solidFill>
                  <a:prstClr val="black"/>
                </a:solidFill>
                <a:latin typeface="Cascadia Code" panose="020B0609020000020004" pitchFamily="49" charset="0"/>
                <a:ea typeface="Cascadia Code" panose="020B0609020000020004" pitchFamily="49" charset="0"/>
                <a:cs typeface="Cascadia Code" panose="020B0609020000020004" pitchFamily="49" charset="0"/>
              </a:rPr>
              <a:t>;</a:t>
            </a:r>
          </a:p>
          <a:p>
            <a:pPr lvl="0">
              <a:defRPr/>
            </a:pPr>
            <a:r>
              <a:rPr lang="en-US" sz="1600" dirty="0">
                <a:solidFill>
                  <a:prstClr val="black"/>
                </a:solidFill>
                <a:latin typeface="Cascadia Code" panose="020B0609020000020004" pitchFamily="49" charset="0"/>
                <a:ea typeface="Cascadia Code" panose="020B0609020000020004" pitchFamily="49" charset="0"/>
                <a:cs typeface="Cascadia Code" panose="020B0609020000020004" pitchFamily="49" charset="0"/>
              </a:rPr>
              <a:t>    front = </a:t>
            </a:r>
            <a:r>
              <a:rPr lang="en-US" sz="1600" dirty="0" err="1">
                <a:solidFill>
                  <a:prstClr val="black"/>
                </a:solidFill>
                <a:latin typeface="Cascadia Code" panose="020B0609020000020004" pitchFamily="49" charset="0"/>
                <a:ea typeface="Cascadia Code" panose="020B0609020000020004" pitchFamily="49" charset="0"/>
                <a:cs typeface="Cascadia Code" panose="020B0609020000020004" pitchFamily="49" charset="0"/>
              </a:rPr>
              <a:t>front.next</a:t>
            </a:r>
            <a:r>
              <a:rPr lang="en-US" sz="1600" dirty="0">
                <a:solidFill>
                  <a:prstClr val="black"/>
                </a:solidFill>
                <a:latin typeface="Cascadia Code" panose="020B0609020000020004" pitchFamily="49" charset="0"/>
                <a:ea typeface="Cascadia Code" panose="020B0609020000020004" pitchFamily="49" charset="0"/>
                <a:cs typeface="Cascadia Code" panose="020B0609020000020004" pitchFamily="49" charset="0"/>
              </a:rPr>
              <a:t>;</a:t>
            </a:r>
          </a:p>
          <a:p>
            <a:pPr lvl="0">
              <a:defRPr/>
            </a:pPr>
            <a:r>
              <a:rPr lang="en-US" sz="1600" dirty="0">
                <a:solidFill>
                  <a:prstClr val="black"/>
                </a:solidFill>
                <a:latin typeface="Cascadia Code" panose="020B0609020000020004" pitchFamily="49" charset="0"/>
                <a:ea typeface="Cascadia Code" panose="020B0609020000020004" pitchFamily="49" charset="0"/>
                <a:cs typeface="Cascadia Code" panose="020B0609020000020004" pitchFamily="49" charset="0"/>
              </a:rPr>
              <a:t>    </a:t>
            </a:r>
            <a:r>
              <a:rPr lang="en-US" sz="1600" b="1" dirty="0">
                <a:solidFill>
                  <a:prstClr val="black"/>
                </a:solidFill>
                <a:latin typeface="Cascadia Code" panose="020B0609020000020004" pitchFamily="49" charset="0"/>
                <a:ea typeface="Cascadia Code" panose="020B0609020000020004" pitchFamily="49" charset="0"/>
                <a:cs typeface="Cascadia Code" panose="020B0609020000020004" pitchFamily="49" charset="0"/>
              </a:rPr>
              <a:t>if (front == null) {back = null;}</a:t>
            </a:r>
          </a:p>
          <a:p>
            <a:pPr lvl="0">
              <a:defRPr/>
            </a:pPr>
            <a:r>
              <a:rPr lang="en-US" sz="1600" dirty="0">
                <a:solidFill>
                  <a:prstClr val="black"/>
                </a:solidFill>
                <a:latin typeface="Cascadia Code" panose="020B0609020000020004" pitchFamily="49" charset="0"/>
                <a:ea typeface="Cascadia Code" panose="020B0609020000020004" pitchFamily="49" charset="0"/>
                <a:cs typeface="Cascadia Code" panose="020B0609020000020004" pitchFamily="49" charset="0"/>
              </a:rPr>
              <a:t>    return first</a:t>
            </a:r>
          </a:p>
          <a:p>
            <a:pPr lvl="0">
              <a:defRPr/>
            </a:pPr>
            <a:r>
              <a:rPr lang="en-US" sz="1600" dirty="0">
                <a:solidFill>
                  <a:prstClr val="black"/>
                </a:solidFill>
                <a:latin typeface="Cascadia Code" panose="020B0609020000020004" pitchFamily="49" charset="0"/>
                <a:ea typeface="Cascadia Code" panose="020B0609020000020004" pitchFamily="49" charset="0"/>
                <a:cs typeface="Cascadia Code" panose="020B0609020000020004" pitchFamily="49" charset="0"/>
              </a:rPr>
              <a:t>}</a:t>
            </a:r>
          </a:p>
        </p:txBody>
      </p:sp>
      <p:grpSp>
        <p:nvGrpSpPr>
          <p:cNvPr id="14" name="Group 13" descr="The current line of code checks if front is now a null reference. It is not for this example, so there is no change.">
            <a:extLst>
              <a:ext uri="{FF2B5EF4-FFF2-40B4-BE49-F238E27FC236}">
                <a16:creationId xmlns:a16="http://schemas.microsoft.com/office/drawing/2014/main" id="{28EAC640-D45F-47DA-C9B6-070B0DC01CA3}"/>
              </a:ext>
            </a:extLst>
          </p:cNvPr>
          <p:cNvGrpSpPr/>
          <p:nvPr/>
        </p:nvGrpSpPr>
        <p:grpSpPr>
          <a:xfrm>
            <a:off x="967409" y="3667532"/>
            <a:ext cx="8239760" cy="2246472"/>
            <a:chOff x="967409" y="3667532"/>
            <a:chExt cx="8239760" cy="2246472"/>
          </a:xfrm>
        </p:grpSpPr>
        <p:grpSp>
          <p:nvGrpSpPr>
            <p:cNvPr id="4" name="Group 3">
              <a:extLst>
                <a:ext uri="{FF2B5EF4-FFF2-40B4-BE49-F238E27FC236}">
                  <a16:creationId xmlns:a16="http://schemas.microsoft.com/office/drawing/2014/main" id="{078B241A-3B1A-71C9-ABD8-74664DD544A5}"/>
                </a:ext>
              </a:extLst>
            </p:cNvPr>
            <p:cNvGrpSpPr/>
            <p:nvPr/>
          </p:nvGrpSpPr>
          <p:grpSpPr>
            <a:xfrm>
              <a:off x="967409" y="3667532"/>
              <a:ext cx="8239760" cy="2246472"/>
              <a:chOff x="967409" y="3667532"/>
              <a:chExt cx="8239760" cy="2246472"/>
            </a:xfrm>
          </p:grpSpPr>
          <p:grpSp>
            <p:nvGrpSpPr>
              <p:cNvPr id="58" name="Group 57" descr="An illustration of a linked queue data structure. The elements of the list are contained in node objects. Each node object has a reference to another node object to establish a sequence of elements. There is also a reference called &quot;front&quot; that points to the first node in the queue, and a reference called &quot;back&quot; that points to the last node in the queue.">
                <a:extLst>
                  <a:ext uri="{FF2B5EF4-FFF2-40B4-BE49-F238E27FC236}">
                    <a16:creationId xmlns:a16="http://schemas.microsoft.com/office/drawing/2014/main" id="{E66E88E9-D741-063A-38AD-91CA40B4A18B}"/>
                  </a:ext>
                </a:extLst>
              </p:cNvPr>
              <p:cNvGrpSpPr/>
              <p:nvPr/>
            </p:nvGrpSpPr>
            <p:grpSpPr>
              <a:xfrm>
                <a:off x="967409" y="3667532"/>
                <a:ext cx="8239760" cy="1718152"/>
                <a:chOff x="838200" y="1554957"/>
                <a:chExt cx="8239760" cy="1718152"/>
              </a:xfrm>
            </p:grpSpPr>
            <p:grpSp>
              <p:nvGrpSpPr>
                <p:cNvPr id="59" name="Group 58">
                  <a:extLst>
                    <a:ext uri="{FF2B5EF4-FFF2-40B4-BE49-F238E27FC236}">
                      <a16:creationId xmlns:a16="http://schemas.microsoft.com/office/drawing/2014/main" id="{5A98EF1D-AEB0-05FA-3FED-0C5DC640D76D}"/>
                    </a:ext>
                  </a:extLst>
                </p:cNvPr>
                <p:cNvGrpSpPr/>
                <p:nvPr/>
              </p:nvGrpSpPr>
              <p:grpSpPr>
                <a:xfrm>
                  <a:off x="4053840" y="1554957"/>
                  <a:ext cx="5024120" cy="528320"/>
                  <a:chOff x="4053840" y="1554957"/>
                  <a:chExt cx="5024120" cy="528320"/>
                </a:xfrm>
              </p:grpSpPr>
              <p:grpSp>
                <p:nvGrpSpPr>
                  <p:cNvPr id="64" name="Group 63">
                    <a:extLst>
                      <a:ext uri="{FF2B5EF4-FFF2-40B4-BE49-F238E27FC236}">
                        <a16:creationId xmlns:a16="http://schemas.microsoft.com/office/drawing/2014/main" id="{A321504F-4A0D-F5D8-2A7D-1B0CDC2937F6}"/>
                      </a:ext>
                    </a:extLst>
                  </p:cNvPr>
                  <p:cNvGrpSpPr/>
                  <p:nvPr/>
                </p:nvGrpSpPr>
                <p:grpSpPr>
                  <a:xfrm>
                    <a:off x="4053840" y="1554957"/>
                    <a:ext cx="1056640" cy="528320"/>
                    <a:chOff x="8117840" y="4104640"/>
                    <a:chExt cx="1056640" cy="528320"/>
                  </a:xfrm>
                </p:grpSpPr>
                <p:sp>
                  <p:nvSpPr>
                    <p:cNvPr id="81" name="Rectangle 80">
                      <a:extLst>
                        <a:ext uri="{FF2B5EF4-FFF2-40B4-BE49-F238E27FC236}">
                          <a16:creationId xmlns:a16="http://schemas.microsoft.com/office/drawing/2014/main" id="{1F63BA83-65E4-F69A-E8B3-C26A68E2D6D7}"/>
                        </a:ext>
                      </a:extLst>
                    </p:cNvPr>
                    <p:cNvSpPr/>
                    <p:nvPr/>
                  </p:nvSpPr>
                  <p:spPr>
                    <a:xfrm>
                      <a:off x="8117840" y="4104640"/>
                      <a:ext cx="528320" cy="528320"/>
                    </a:xfrm>
                    <a:prstGeom prst="rect">
                      <a:avLst/>
                    </a:prstGeom>
                    <a:solidFill>
                      <a:schemeClr val="accent4">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8</a:t>
                      </a:r>
                    </a:p>
                  </p:txBody>
                </p:sp>
                <p:sp>
                  <p:nvSpPr>
                    <p:cNvPr id="82" name="Rectangle 81">
                      <a:extLst>
                        <a:ext uri="{FF2B5EF4-FFF2-40B4-BE49-F238E27FC236}">
                          <a16:creationId xmlns:a16="http://schemas.microsoft.com/office/drawing/2014/main" id="{A481012A-6133-50A1-890B-AE109FEEA4D8}"/>
                        </a:ext>
                      </a:extLst>
                    </p:cNvPr>
                    <p:cNvSpPr/>
                    <p:nvPr/>
                  </p:nvSpPr>
                  <p:spPr>
                    <a:xfrm>
                      <a:off x="8646160" y="4104640"/>
                      <a:ext cx="528320" cy="528320"/>
                    </a:xfrm>
                    <a:prstGeom prst="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pSp>
              <p:grpSp>
                <p:nvGrpSpPr>
                  <p:cNvPr id="65" name="Group 64">
                    <a:extLst>
                      <a:ext uri="{FF2B5EF4-FFF2-40B4-BE49-F238E27FC236}">
                        <a16:creationId xmlns:a16="http://schemas.microsoft.com/office/drawing/2014/main" id="{1B68F955-5277-345E-4BB9-E261064744F8}"/>
                      </a:ext>
                    </a:extLst>
                  </p:cNvPr>
                  <p:cNvGrpSpPr/>
                  <p:nvPr/>
                </p:nvGrpSpPr>
                <p:grpSpPr>
                  <a:xfrm>
                    <a:off x="5374640" y="1554957"/>
                    <a:ext cx="1056640" cy="528320"/>
                    <a:chOff x="8117840" y="4104640"/>
                    <a:chExt cx="1056640" cy="528320"/>
                  </a:xfrm>
                </p:grpSpPr>
                <p:sp>
                  <p:nvSpPr>
                    <p:cNvPr id="79" name="Rectangle 78">
                      <a:extLst>
                        <a:ext uri="{FF2B5EF4-FFF2-40B4-BE49-F238E27FC236}">
                          <a16:creationId xmlns:a16="http://schemas.microsoft.com/office/drawing/2014/main" id="{015BE776-347D-413D-884F-1DBB6E3518DB}"/>
                        </a:ext>
                      </a:extLst>
                    </p:cNvPr>
                    <p:cNvSpPr/>
                    <p:nvPr/>
                  </p:nvSpPr>
                  <p:spPr>
                    <a:xfrm>
                      <a:off x="8117840" y="4104640"/>
                      <a:ext cx="528320" cy="528320"/>
                    </a:xfrm>
                    <a:prstGeom prst="rect">
                      <a:avLst/>
                    </a:prstGeom>
                    <a:solidFill>
                      <a:schemeClr val="accent4">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3</a:t>
                      </a:r>
                    </a:p>
                  </p:txBody>
                </p:sp>
                <p:sp>
                  <p:nvSpPr>
                    <p:cNvPr id="80" name="Rectangle 79">
                      <a:extLst>
                        <a:ext uri="{FF2B5EF4-FFF2-40B4-BE49-F238E27FC236}">
                          <a16:creationId xmlns:a16="http://schemas.microsoft.com/office/drawing/2014/main" id="{A770529E-2836-79FA-5E70-5D3FCC9E48FD}"/>
                        </a:ext>
                      </a:extLst>
                    </p:cNvPr>
                    <p:cNvSpPr/>
                    <p:nvPr/>
                  </p:nvSpPr>
                  <p:spPr>
                    <a:xfrm>
                      <a:off x="8646160" y="4104640"/>
                      <a:ext cx="528320" cy="528320"/>
                    </a:xfrm>
                    <a:prstGeom prst="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pSp>
              <p:grpSp>
                <p:nvGrpSpPr>
                  <p:cNvPr id="66" name="Group 65">
                    <a:extLst>
                      <a:ext uri="{FF2B5EF4-FFF2-40B4-BE49-F238E27FC236}">
                        <a16:creationId xmlns:a16="http://schemas.microsoft.com/office/drawing/2014/main" id="{3C3A7E4B-DB7A-1326-C02E-C1EE66C4E870}"/>
                      </a:ext>
                    </a:extLst>
                  </p:cNvPr>
                  <p:cNvGrpSpPr/>
                  <p:nvPr/>
                </p:nvGrpSpPr>
                <p:grpSpPr>
                  <a:xfrm>
                    <a:off x="6700520" y="1554957"/>
                    <a:ext cx="1056640" cy="528320"/>
                    <a:chOff x="8117840" y="4104640"/>
                    <a:chExt cx="1056640" cy="528320"/>
                  </a:xfrm>
                </p:grpSpPr>
                <p:sp>
                  <p:nvSpPr>
                    <p:cNvPr id="77" name="Rectangle 76">
                      <a:extLst>
                        <a:ext uri="{FF2B5EF4-FFF2-40B4-BE49-F238E27FC236}">
                          <a16:creationId xmlns:a16="http://schemas.microsoft.com/office/drawing/2014/main" id="{5B1B5715-321C-EE6F-A2EE-0C3DAC63C3D6}"/>
                        </a:ext>
                      </a:extLst>
                    </p:cNvPr>
                    <p:cNvSpPr/>
                    <p:nvPr/>
                  </p:nvSpPr>
                  <p:spPr>
                    <a:xfrm>
                      <a:off x="8117840" y="4104640"/>
                      <a:ext cx="528320" cy="528320"/>
                    </a:xfrm>
                    <a:prstGeom prst="rect">
                      <a:avLst/>
                    </a:prstGeom>
                    <a:solidFill>
                      <a:schemeClr val="accent4">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4</a:t>
                      </a:r>
                    </a:p>
                  </p:txBody>
                </p:sp>
                <p:sp>
                  <p:nvSpPr>
                    <p:cNvPr id="78" name="Rectangle 77">
                      <a:extLst>
                        <a:ext uri="{FF2B5EF4-FFF2-40B4-BE49-F238E27FC236}">
                          <a16:creationId xmlns:a16="http://schemas.microsoft.com/office/drawing/2014/main" id="{DCB74865-DF63-5393-794A-A083859CD8A5}"/>
                        </a:ext>
                      </a:extLst>
                    </p:cNvPr>
                    <p:cNvSpPr/>
                    <p:nvPr/>
                  </p:nvSpPr>
                  <p:spPr>
                    <a:xfrm>
                      <a:off x="8646160" y="4104640"/>
                      <a:ext cx="528320" cy="528320"/>
                    </a:xfrm>
                    <a:prstGeom prst="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pSp>
              <p:grpSp>
                <p:nvGrpSpPr>
                  <p:cNvPr id="67" name="Group 66">
                    <a:extLst>
                      <a:ext uri="{FF2B5EF4-FFF2-40B4-BE49-F238E27FC236}">
                        <a16:creationId xmlns:a16="http://schemas.microsoft.com/office/drawing/2014/main" id="{2DC7325C-4F4F-D2D6-CD8F-0B8F870FD311}"/>
                      </a:ext>
                    </a:extLst>
                  </p:cNvPr>
                  <p:cNvGrpSpPr/>
                  <p:nvPr/>
                </p:nvGrpSpPr>
                <p:grpSpPr>
                  <a:xfrm>
                    <a:off x="8021320" y="1554957"/>
                    <a:ext cx="1056640" cy="528320"/>
                    <a:chOff x="8117840" y="4104640"/>
                    <a:chExt cx="1056640" cy="528320"/>
                  </a:xfrm>
                </p:grpSpPr>
                <p:sp>
                  <p:nvSpPr>
                    <p:cNvPr id="75" name="Rectangle 74">
                      <a:extLst>
                        <a:ext uri="{FF2B5EF4-FFF2-40B4-BE49-F238E27FC236}">
                          <a16:creationId xmlns:a16="http://schemas.microsoft.com/office/drawing/2014/main" id="{3FF01D51-ACFA-07D5-DA75-F94B16EDD2AD}"/>
                        </a:ext>
                      </a:extLst>
                    </p:cNvPr>
                    <p:cNvSpPr/>
                    <p:nvPr/>
                  </p:nvSpPr>
                  <p:spPr>
                    <a:xfrm>
                      <a:off x="8117840" y="4104640"/>
                      <a:ext cx="528320" cy="528320"/>
                    </a:xfrm>
                    <a:prstGeom prst="rect">
                      <a:avLst/>
                    </a:prstGeom>
                    <a:solidFill>
                      <a:schemeClr val="accent4">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7</a:t>
                      </a:r>
                    </a:p>
                  </p:txBody>
                </p:sp>
                <p:sp>
                  <p:nvSpPr>
                    <p:cNvPr id="76" name="Rectangle 75">
                      <a:extLst>
                        <a:ext uri="{FF2B5EF4-FFF2-40B4-BE49-F238E27FC236}">
                          <a16:creationId xmlns:a16="http://schemas.microsoft.com/office/drawing/2014/main" id="{754FA271-709E-B548-2DEB-5F9B7982E630}"/>
                        </a:ext>
                      </a:extLst>
                    </p:cNvPr>
                    <p:cNvSpPr/>
                    <p:nvPr/>
                  </p:nvSpPr>
                  <p:spPr>
                    <a:xfrm>
                      <a:off x="8646160" y="4104640"/>
                      <a:ext cx="528320" cy="528320"/>
                    </a:xfrm>
                    <a:prstGeom prst="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pSp>
              <p:cxnSp>
                <p:nvCxnSpPr>
                  <p:cNvPr id="70" name="Straight Arrow Connector 69">
                    <a:extLst>
                      <a:ext uri="{FF2B5EF4-FFF2-40B4-BE49-F238E27FC236}">
                        <a16:creationId xmlns:a16="http://schemas.microsoft.com/office/drawing/2014/main" id="{0020A681-3AA2-B19C-59AF-E766BF637A1A}"/>
                      </a:ext>
                    </a:extLst>
                  </p:cNvPr>
                  <p:cNvCxnSpPr>
                    <a:cxnSpLocks/>
                    <a:endCxn id="79" idx="1"/>
                  </p:cNvCxnSpPr>
                  <p:nvPr/>
                </p:nvCxnSpPr>
                <p:spPr>
                  <a:xfrm>
                    <a:off x="4846320" y="1819117"/>
                    <a:ext cx="528320" cy="0"/>
                  </a:xfrm>
                  <a:prstGeom prst="straightConnector1">
                    <a:avLst/>
                  </a:prstGeom>
                  <a:ln w="57150">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71" name="Straight Arrow Connector 70">
                    <a:extLst>
                      <a:ext uri="{FF2B5EF4-FFF2-40B4-BE49-F238E27FC236}">
                        <a16:creationId xmlns:a16="http://schemas.microsoft.com/office/drawing/2014/main" id="{1AF76D92-397D-524F-381F-266FDEA0D6EA}"/>
                      </a:ext>
                    </a:extLst>
                  </p:cNvPr>
                  <p:cNvCxnSpPr>
                    <a:cxnSpLocks/>
                    <a:endCxn id="77" idx="1"/>
                  </p:cNvCxnSpPr>
                  <p:nvPr/>
                </p:nvCxnSpPr>
                <p:spPr>
                  <a:xfrm>
                    <a:off x="6167120" y="1819117"/>
                    <a:ext cx="533400" cy="0"/>
                  </a:xfrm>
                  <a:prstGeom prst="straightConnector1">
                    <a:avLst/>
                  </a:prstGeom>
                  <a:ln w="57150">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72" name="Straight Arrow Connector 71">
                    <a:extLst>
                      <a:ext uri="{FF2B5EF4-FFF2-40B4-BE49-F238E27FC236}">
                        <a16:creationId xmlns:a16="http://schemas.microsoft.com/office/drawing/2014/main" id="{7A8F118D-7DEE-7AB6-957D-2E284203AFD6}"/>
                      </a:ext>
                    </a:extLst>
                  </p:cNvPr>
                  <p:cNvCxnSpPr>
                    <a:cxnSpLocks/>
                    <a:endCxn id="75" idx="1"/>
                  </p:cNvCxnSpPr>
                  <p:nvPr/>
                </p:nvCxnSpPr>
                <p:spPr>
                  <a:xfrm>
                    <a:off x="7493000" y="1819117"/>
                    <a:ext cx="528320" cy="0"/>
                  </a:xfrm>
                  <a:prstGeom prst="straightConnector1">
                    <a:avLst/>
                  </a:prstGeom>
                  <a:ln w="57150">
                    <a:solidFill>
                      <a:srgbClr val="FF0000"/>
                    </a:solidFill>
                    <a:tailEnd type="triangle"/>
                  </a:ln>
                </p:spPr>
                <p:style>
                  <a:lnRef idx="1">
                    <a:schemeClr val="accent1"/>
                  </a:lnRef>
                  <a:fillRef idx="0">
                    <a:schemeClr val="accent1"/>
                  </a:fillRef>
                  <a:effectRef idx="0">
                    <a:schemeClr val="accent1"/>
                  </a:effectRef>
                  <a:fontRef idx="minor">
                    <a:schemeClr val="tx1"/>
                  </a:fontRef>
                </p:style>
              </p:cxnSp>
            </p:grpSp>
            <p:sp>
              <p:nvSpPr>
                <p:cNvPr id="60" name="Rectangle 59">
                  <a:extLst>
                    <a:ext uri="{FF2B5EF4-FFF2-40B4-BE49-F238E27FC236}">
                      <a16:creationId xmlns:a16="http://schemas.microsoft.com/office/drawing/2014/main" id="{FA250A60-9723-806E-77F7-BF1B51684253}"/>
                    </a:ext>
                  </a:extLst>
                </p:cNvPr>
                <p:cNvSpPr/>
                <p:nvPr/>
              </p:nvSpPr>
              <p:spPr>
                <a:xfrm>
                  <a:off x="838200" y="1554957"/>
                  <a:ext cx="949960" cy="528320"/>
                </a:xfrm>
                <a:prstGeom prst="rect">
                  <a:avLst/>
                </a:prstGeom>
                <a:solidFill>
                  <a:schemeClr val="accent5">
                    <a:lumMod val="60000"/>
                    <a:lumOff val="4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front</a:t>
                  </a:r>
                </a:p>
              </p:txBody>
            </p:sp>
            <p:sp>
              <p:nvSpPr>
                <p:cNvPr id="62" name="Rectangle 61">
                  <a:extLst>
                    <a:ext uri="{FF2B5EF4-FFF2-40B4-BE49-F238E27FC236}">
                      <a16:creationId xmlns:a16="http://schemas.microsoft.com/office/drawing/2014/main" id="{1FD5FE56-6BE7-5D20-D93B-A28151B97E7B}"/>
                    </a:ext>
                  </a:extLst>
                </p:cNvPr>
                <p:cNvSpPr/>
                <p:nvPr/>
              </p:nvSpPr>
              <p:spPr>
                <a:xfrm>
                  <a:off x="7810500" y="2744789"/>
                  <a:ext cx="949960" cy="528320"/>
                </a:xfrm>
                <a:prstGeom prst="rect">
                  <a:avLst/>
                </a:prstGeom>
                <a:solidFill>
                  <a:srgbClr val="FFC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back</a:t>
                  </a:r>
                </a:p>
              </p:txBody>
            </p:sp>
            <p:cxnSp>
              <p:nvCxnSpPr>
                <p:cNvPr id="63" name="Straight Arrow Connector 62">
                  <a:extLst>
                    <a:ext uri="{FF2B5EF4-FFF2-40B4-BE49-F238E27FC236}">
                      <a16:creationId xmlns:a16="http://schemas.microsoft.com/office/drawing/2014/main" id="{997CFD8F-000F-76AB-9403-23B833AA1656}"/>
                    </a:ext>
                  </a:extLst>
                </p:cNvPr>
                <p:cNvCxnSpPr>
                  <a:cxnSpLocks/>
                  <a:stCxn id="62" idx="0"/>
                  <a:endCxn id="75" idx="2"/>
                </p:cNvCxnSpPr>
                <p:nvPr/>
              </p:nvCxnSpPr>
              <p:spPr>
                <a:xfrm flipV="1">
                  <a:off x="8285480" y="2083277"/>
                  <a:ext cx="0" cy="661512"/>
                </a:xfrm>
                <a:prstGeom prst="straightConnector1">
                  <a:avLst/>
                </a:prstGeom>
                <a:ln w="57150">
                  <a:solidFill>
                    <a:srgbClr val="FF0000"/>
                  </a:solidFill>
                  <a:tailEnd type="triangle"/>
                </a:ln>
              </p:spPr>
              <p:style>
                <a:lnRef idx="1">
                  <a:schemeClr val="accent1"/>
                </a:lnRef>
                <a:fillRef idx="0">
                  <a:schemeClr val="accent1"/>
                </a:fillRef>
                <a:effectRef idx="0">
                  <a:schemeClr val="accent1"/>
                </a:effectRef>
                <a:fontRef idx="minor">
                  <a:schemeClr val="tx1"/>
                </a:fontRef>
              </p:style>
            </p:cxnSp>
          </p:grpSp>
          <p:sp>
            <p:nvSpPr>
              <p:cNvPr id="3" name="Rectangle 2">
                <a:extLst>
                  <a:ext uri="{FF2B5EF4-FFF2-40B4-BE49-F238E27FC236}">
                    <a16:creationId xmlns:a16="http://schemas.microsoft.com/office/drawing/2014/main" id="{A8EDFABF-3BA0-49ED-50F0-83263FA85D0D}"/>
                  </a:ext>
                </a:extLst>
              </p:cNvPr>
              <p:cNvSpPr/>
              <p:nvPr/>
            </p:nvSpPr>
            <p:spPr>
              <a:xfrm>
                <a:off x="1907209" y="5385684"/>
                <a:ext cx="949960" cy="528320"/>
              </a:xfrm>
              <a:prstGeom prst="rect">
                <a:avLst/>
              </a:prstGeom>
              <a:solidFill>
                <a:schemeClr val="bg1">
                  <a:lumMod val="8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dirty="0">
                    <a:solidFill>
                      <a:prstClr val="black"/>
                    </a:solidFill>
                    <a:latin typeface="Calibri" panose="020F0502020204030204"/>
                  </a:rPr>
                  <a:t>f</a:t>
                </a:r>
                <a:r>
                  <a:rPr kumimoji="0" lang="en-US" sz="1800" b="0" i="0" u="none" strike="noStrike" kern="1200" cap="none" spc="0" normalizeH="0" baseline="0" noProof="0" dirty="0" err="1">
                    <a:ln>
                      <a:noFill/>
                    </a:ln>
                    <a:solidFill>
                      <a:prstClr val="black"/>
                    </a:solidFill>
                    <a:effectLst/>
                    <a:uLnTx/>
                    <a:uFillTx/>
                    <a:latin typeface="Calibri" panose="020F0502020204030204"/>
                    <a:ea typeface="+mn-ea"/>
                    <a:cs typeface="+mn-cs"/>
                  </a:rPr>
                  <a:t>irst</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 = 5</a:t>
                </a:r>
              </a:p>
            </p:txBody>
          </p:sp>
        </p:grpSp>
        <p:cxnSp>
          <p:nvCxnSpPr>
            <p:cNvPr id="8" name="Connector: Curved 7">
              <a:extLst>
                <a:ext uri="{FF2B5EF4-FFF2-40B4-BE49-F238E27FC236}">
                  <a16:creationId xmlns:a16="http://schemas.microsoft.com/office/drawing/2014/main" id="{5C1788E0-DB54-23B0-8D66-CDB4E3B34717}"/>
                </a:ext>
              </a:extLst>
            </p:cNvPr>
            <p:cNvCxnSpPr>
              <a:cxnSpLocks/>
              <a:stCxn id="60" idx="2"/>
              <a:endCxn id="81" idx="2"/>
            </p:cNvCxnSpPr>
            <p:nvPr/>
          </p:nvCxnSpPr>
          <p:spPr>
            <a:xfrm rot="16200000" flipH="1">
              <a:off x="2944799" y="2693442"/>
              <a:ext cx="12700" cy="3004820"/>
            </a:xfrm>
            <a:prstGeom prst="curvedConnector3">
              <a:avLst>
                <a:gd name="adj1" fmla="val 3443472"/>
              </a:avLst>
            </a:prstGeom>
            <a:ln w="57150">
              <a:solidFill>
                <a:srgbClr val="FF0000"/>
              </a:solidFill>
              <a:tailEnd type="triangle"/>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325080684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F493DEC-E5A4-4926-0F81-EA169FAC75E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038088E-0C69-0C41-9505-0A2F0F83E8D5}"/>
              </a:ext>
            </a:extLst>
          </p:cNvPr>
          <p:cNvSpPr>
            <a:spLocks noGrp="1"/>
          </p:cNvSpPr>
          <p:nvPr>
            <p:ph type="title"/>
          </p:nvPr>
        </p:nvSpPr>
        <p:spPr/>
        <p:txBody>
          <a:bodyPr/>
          <a:lstStyle/>
          <a:p>
            <a:r>
              <a:rPr lang="en-US" dirty="0">
                <a:latin typeface="Consolas" panose="020B0609020204030204" pitchFamily="49" charset="0"/>
              </a:rPr>
              <a:t>dequeue()</a:t>
            </a:r>
            <a:r>
              <a:rPr lang="en-US" dirty="0"/>
              <a:t> – line 4 of 4</a:t>
            </a:r>
          </a:p>
        </p:txBody>
      </p:sp>
      <p:sp>
        <p:nvSpPr>
          <p:cNvPr id="22" name="TextBox 21">
            <a:extLst>
              <a:ext uri="{FF2B5EF4-FFF2-40B4-BE49-F238E27FC236}">
                <a16:creationId xmlns:a16="http://schemas.microsoft.com/office/drawing/2014/main" id="{7CCFDD14-A911-7E57-EBE9-3E20A1517D27}"/>
              </a:ext>
            </a:extLst>
          </p:cNvPr>
          <p:cNvSpPr txBox="1"/>
          <p:nvPr/>
        </p:nvSpPr>
        <p:spPr>
          <a:xfrm>
            <a:off x="4112895" y="1598039"/>
            <a:ext cx="4776774" cy="1569660"/>
          </a:xfrm>
          <a:prstGeom prst="rect">
            <a:avLst/>
          </a:prstGeom>
          <a:noFill/>
        </p:spPr>
        <p:txBody>
          <a:bodyPr wrap="square" rtlCol="0">
            <a:spAutoFit/>
          </a:bodyPr>
          <a:lstStyle/>
          <a:p>
            <a:pPr lvl="0">
              <a:defRPr/>
            </a:pPr>
            <a:r>
              <a:rPr lang="en-US" sz="1600" dirty="0">
                <a:solidFill>
                  <a:prstClr val="black"/>
                </a:solidFill>
                <a:latin typeface="Cascadia Code" panose="020B0609020000020004" pitchFamily="49" charset="0"/>
                <a:ea typeface="Cascadia Code" panose="020B0609020000020004" pitchFamily="49" charset="0"/>
                <a:cs typeface="Cascadia Code" panose="020B0609020000020004" pitchFamily="49" charset="0"/>
              </a:rPr>
              <a:t>dequeue(){</a:t>
            </a:r>
          </a:p>
          <a:p>
            <a:pPr lvl="0">
              <a:defRPr/>
            </a:pPr>
            <a:r>
              <a:rPr lang="en-US" sz="1600" dirty="0">
                <a:solidFill>
                  <a:prstClr val="black"/>
                </a:solidFill>
                <a:latin typeface="Cascadia Code" panose="020B0609020000020004" pitchFamily="49" charset="0"/>
                <a:ea typeface="Cascadia Code" panose="020B0609020000020004" pitchFamily="49" charset="0"/>
                <a:cs typeface="Cascadia Code" panose="020B0609020000020004" pitchFamily="49" charset="0"/>
              </a:rPr>
              <a:t>    first = </a:t>
            </a:r>
            <a:r>
              <a:rPr lang="en-US" sz="1600" dirty="0" err="1">
                <a:solidFill>
                  <a:prstClr val="black"/>
                </a:solidFill>
                <a:latin typeface="Cascadia Code" panose="020B0609020000020004" pitchFamily="49" charset="0"/>
                <a:ea typeface="Cascadia Code" panose="020B0609020000020004" pitchFamily="49" charset="0"/>
                <a:cs typeface="Cascadia Code" panose="020B0609020000020004" pitchFamily="49" charset="0"/>
              </a:rPr>
              <a:t>front.value</a:t>
            </a:r>
            <a:r>
              <a:rPr lang="en-US" sz="1600" dirty="0">
                <a:solidFill>
                  <a:prstClr val="black"/>
                </a:solidFill>
                <a:latin typeface="Cascadia Code" panose="020B0609020000020004" pitchFamily="49" charset="0"/>
                <a:ea typeface="Cascadia Code" panose="020B0609020000020004" pitchFamily="49" charset="0"/>
                <a:cs typeface="Cascadia Code" panose="020B0609020000020004" pitchFamily="49" charset="0"/>
              </a:rPr>
              <a:t>;</a:t>
            </a:r>
          </a:p>
          <a:p>
            <a:pPr lvl="0">
              <a:defRPr/>
            </a:pPr>
            <a:r>
              <a:rPr lang="en-US" sz="1600" dirty="0">
                <a:solidFill>
                  <a:prstClr val="black"/>
                </a:solidFill>
                <a:latin typeface="Cascadia Code" panose="020B0609020000020004" pitchFamily="49" charset="0"/>
                <a:ea typeface="Cascadia Code" panose="020B0609020000020004" pitchFamily="49" charset="0"/>
                <a:cs typeface="Cascadia Code" panose="020B0609020000020004" pitchFamily="49" charset="0"/>
              </a:rPr>
              <a:t>    front = </a:t>
            </a:r>
            <a:r>
              <a:rPr lang="en-US" sz="1600" dirty="0" err="1">
                <a:solidFill>
                  <a:prstClr val="black"/>
                </a:solidFill>
                <a:latin typeface="Cascadia Code" panose="020B0609020000020004" pitchFamily="49" charset="0"/>
                <a:ea typeface="Cascadia Code" panose="020B0609020000020004" pitchFamily="49" charset="0"/>
                <a:cs typeface="Cascadia Code" panose="020B0609020000020004" pitchFamily="49" charset="0"/>
              </a:rPr>
              <a:t>front.next</a:t>
            </a:r>
            <a:r>
              <a:rPr lang="en-US" sz="1600" dirty="0">
                <a:solidFill>
                  <a:prstClr val="black"/>
                </a:solidFill>
                <a:latin typeface="Cascadia Code" panose="020B0609020000020004" pitchFamily="49" charset="0"/>
                <a:ea typeface="Cascadia Code" panose="020B0609020000020004" pitchFamily="49" charset="0"/>
                <a:cs typeface="Cascadia Code" panose="020B0609020000020004" pitchFamily="49" charset="0"/>
              </a:rPr>
              <a:t>;</a:t>
            </a:r>
          </a:p>
          <a:p>
            <a:pPr lvl="0">
              <a:defRPr/>
            </a:pPr>
            <a:r>
              <a:rPr lang="en-US" sz="1600" dirty="0">
                <a:solidFill>
                  <a:prstClr val="black"/>
                </a:solidFill>
                <a:latin typeface="Cascadia Code" panose="020B0609020000020004" pitchFamily="49" charset="0"/>
                <a:ea typeface="Cascadia Code" panose="020B0609020000020004" pitchFamily="49" charset="0"/>
                <a:cs typeface="Cascadia Code" panose="020B0609020000020004" pitchFamily="49" charset="0"/>
              </a:rPr>
              <a:t>    if (front == null) {back = null;}</a:t>
            </a:r>
          </a:p>
          <a:p>
            <a:pPr lvl="0">
              <a:defRPr/>
            </a:pPr>
            <a:r>
              <a:rPr lang="en-US" sz="1600" dirty="0">
                <a:solidFill>
                  <a:prstClr val="black"/>
                </a:solidFill>
                <a:latin typeface="Cascadia Code" panose="020B0609020000020004" pitchFamily="49" charset="0"/>
                <a:ea typeface="Cascadia Code" panose="020B0609020000020004" pitchFamily="49" charset="0"/>
                <a:cs typeface="Cascadia Code" panose="020B0609020000020004" pitchFamily="49" charset="0"/>
              </a:rPr>
              <a:t>    </a:t>
            </a:r>
            <a:r>
              <a:rPr lang="en-US" sz="1600" b="1" dirty="0">
                <a:solidFill>
                  <a:prstClr val="black"/>
                </a:solidFill>
                <a:latin typeface="Cascadia Code" panose="020B0609020000020004" pitchFamily="49" charset="0"/>
                <a:ea typeface="Cascadia Code" panose="020B0609020000020004" pitchFamily="49" charset="0"/>
                <a:cs typeface="Cascadia Code" panose="020B0609020000020004" pitchFamily="49" charset="0"/>
              </a:rPr>
              <a:t>return first</a:t>
            </a:r>
          </a:p>
          <a:p>
            <a:pPr lvl="0">
              <a:defRPr/>
            </a:pPr>
            <a:r>
              <a:rPr lang="en-US" sz="1600" dirty="0">
                <a:solidFill>
                  <a:prstClr val="black"/>
                </a:solidFill>
                <a:latin typeface="Cascadia Code" panose="020B0609020000020004" pitchFamily="49" charset="0"/>
                <a:ea typeface="Cascadia Code" panose="020B0609020000020004" pitchFamily="49" charset="0"/>
                <a:cs typeface="Cascadia Code" panose="020B0609020000020004" pitchFamily="49" charset="0"/>
              </a:rPr>
              <a:t>}</a:t>
            </a:r>
          </a:p>
        </p:txBody>
      </p:sp>
      <p:grpSp>
        <p:nvGrpSpPr>
          <p:cNvPr id="7" name="Group 6" descr="Finally, we return the value in the variable &quot;first&quot;.">
            <a:extLst>
              <a:ext uri="{FF2B5EF4-FFF2-40B4-BE49-F238E27FC236}">
                <a16:creationId xmlns:a16="http://schemas.microsoft.com/office/drawing/2014/main" id="{C6C5EB05-A344-6F7C-7001-DB53FC62FF1A}"/>
              </a:ext>
            </a:extLst>
          </p:cNvPr>
          <p:cNvGrpSpPr/>
          <p:nvPr/>
        </p:nvGrpSpPr>
        <p:grpSpPr>
          <a:xfrm>
            <a:off x="967409" y="3667532"/>
            <a:ext cx="8239760" cy="3033484"/>
            <a:chOff x="967409" y="3667532"/>
            <a:chExt cx="8239760" cy="3033484"/>
          </a:xfrm>
        </p:grpSpPr>
        <p:grpSp>
          <p:nvGrpSpPr>
            <p:cNvPr id="14" name="Group 13">
              <a:extLst>
                <a:ext uri="{FF2B5EF4-FFF2-40B4-BE49-F238E27FC236}">
                  <a16:creationId xmlns:a16="http://schemas.microsoft.com/office/drawing/2014/main" id="{F903D939-ED4C-B3F7-AFCF-892CD8537A66}"/>
                </a:ext>
              </a:extLst>
            </p:cNvPr>
            <p:cNvGrpSpPr/>
            <p:nvPr/>
          </p:nvGrpSpPr>
          <p:grpSpPr>
            <a:xfrm>
              <a:off x="967409" y="3667532"/>
              <a:ext cx="8239760" cy="2246472"/>
              <a:chOff x="967409" y="3667532"/>
              <a:chExt cx="8239760" cy="2246472"/>
            </a:xfrm>
          </p:grpSpPr>
          <p:grpSp>
            <p:nvGrpSpPr>
              <p:cNvPr id="4" name="Group 3">
                <a:extLst>
                  <a:ext uri="{FF2B5EF4-FFF2-40B4-BE49-F238E27FC236}">
                    <a16:creationId xmlns:a16="http://schemas.microsoft.com/office/drawing/2014/main" id="{00FBE717-4C68-AA44-87FC-85D61D4EA079}"/>
                  </a:ext>
                </a:extLst>
              </p:cNvPr>
              <p:cNvGrpSpPr/>
              <p:nvPr/>
            </p:nvGrpSpPr>
            <p:grpSpPr>
              <a:xfrm>
                <a:off x="967409" y="3667532"/>
                <a:ext cx="8239760" cy="2246472"/>
                <a:chOff x="967409" y="3667532"/>
                <a:chExt cx="8239760" cy="2246472"/>
              </a:xfrm>
            </p:grpSpPr>
            <p:grpSp>
              <p:nvGrpSpPr>
                <p:cNvPr id="58" name="Group 57" descr="An illustration of a linked queue data structure. The elements of the list are contained in node objects. Each node object has a reference to another node object to establish a sequence of elements. There is also a reference called &quot;front&quot; that points to the first node in the queue, and a reference called &quot;back&quot; that points to the last node in the queue.">
                  <a:extLst>
                    <a:ext uri="{FF2B5EF4-FFF2-40B4-BE49-F238E27FC236}">
                      <a16:creationId xmlns:a16="http://schemas.microsoft.com/office/drawing/2014/main" id="{274B0EA4-2C9D-7F20-1410-5319FD9E24FF}"/>
                    </a:ext>
                  </a:extLst>
                </p:cNvPr>
                <p:cNvGrpSpPr/>
                <p:nvPr/>
              </p:nvGrpSpPr>
              <p:grpSpPr>
                <a:xfrm>
                  <a:off x="967409" y="3667532"/>
                  <a:ext cx="8239760" cy="1718152"/>
                  <a:chOff x="838200" y="1554957"/>
                  <a:chExt cx="8239760" cy="1718152"/>
                </a:xfrm>
              </p:grpSpPr>
              <p:grpSp>
                <p:nvGrpSpPr>
                  <p:cNvPr id="59" name="Group 58">
                    <a:extLst>
                      <a:ext uri="{FF2B5EF4-FFF2-40B4-BE49-F238E27FC236}">
                        <a16:creationId xmlns:a16="http://schemas.microsoft.com/office/drawing/2014/main" id="{76EE180D-215D-6A84-C285-D13F98F6622E}"/>
                      </a:ext>
                    </a:extLst>
                  </p:cNvPr>
                  <p:cNvGrpSpPr/>
                  <p:nvPr/>
                </p:nvGrpSpPr>
                <p:grpSpPr>
                  <a:xfrm>
                    <a:off x="4053840" y="1554957"/>
                    <a:ext cx="5024120" cy="528320"/>
                    <a:chOff x="4053840" y="1554957"/>
                    <a:chExt cx="5024120" cy="528320"/>
                  </a:xfrm>
                </p:grpSpPr>
                <p:grpSp>
                  <p:nvGrpSpPr>
                    <p:cNvPr id="64" name="Group 63">
                      <a:extLst>
                        <a:ext uri="{FF2B5EF4-FFF2-40B4-BE49-F238E27FC236}">
                          <a16:creationId xmlns:a16="http://schemas.microsoft.com/office/drawing/2014/main" id="{F9DD3DBC-9899-3B2E-CE83-EEEED2D10A24}"/>
                        </a:ext>
                      </a:extLst>
                    </p:cNvPr>
                    <p:cNvGrpSpPr/>
                    <p:nvPr/>
                  </p:nvGrpSpPr>
                  <p:grpSpPr>
                    <a:xfrm>
                      <a:off x="4053840" y="1554957"/>
                      <a:ext cx="1056640" cy="528320"/>
                      <a:chOff x="8117840" y="4104640"/>
                      <a:chExt cx="1056640" cy="528320"/>
                    </a:xfrm>
                  </p:grpSpPr>
                  <p:sp>
                    <p:nvSpPr>
                      <p:cNvPr id="81" name="Rectangle 80">
                        <a:extLst>
                          <a:ext uri="{FF2B5EF4-FFF2-40B4-BE49-F238E27FC236}">
                            <a16:creationId xmlns:a16="http://schemas.microsoft.com/office/drawing/2014/main" id="{66D6BF7B-BD80-34F7-BC36-B93324BFCC4F}"/>
                          </a:ext>
                        </a:extLst>
                      </p:cNvPr>
                      <p:cNvSpPr/>
                      <p:nvPr/>
                    </p:nvSpPr>
                    <p:spPr>
                      <a:xfrm>
                        <a:off x="8117840" y="4104640"/>
                        <a:ext cx="528320" cy="528320"/>
                      </a:xfrm>
                      <a:prstGeom prst="rect">
                        <a:avLst/>
                      </a:prstGeom>
                      <a:solidFill>
                        <a:schemeClr val="accent4">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8</a:t>
                        </a:r>
                      </a:p>
                    </p:txBody>
                  </p:sp>
                  <p:sp>
                    <p:nvSpPr>
                      <p:cNvPr id="82" name="Rectangle 81">
                        <a:extLst>
                          <a:ext uri="{FF2B5EF4-FFF2-40B4-BE49-F238E27FC236}">
                            <a16:creationId xmlns:a16="http://schemas.microsoft.com/office/drawing/2014/main" id="{4E2E2DC6-890B-D24E-A9D7-0EE44873D621}"/>
                          </a:ext>
                        </a:extLst>
                      </p:cNvPr>
                      <p:cNvSpPr/>
                      <p:nvPr/>
                    </p:nvSpPr>
                    <p:spPr>
                      <a:xfrm>
                        <a:off x="8646160" y="4104640"/>
                        <a:ext cx="528320" cy="528320"/>
                      </a:xfrm>
                      <a:prstGeom prst="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pSp>
                <p:grpSp>
                  <p:nvGrpSpPr>
                    <p:cNvPr id="65" name="Group 64">
                      <a:extLst>
                        <a:ext uri="{FF2B5EF4-FFF2-40B4-BE49-F238E27FC236}">
                          <a16:creationId xmlns:a16="http://schemas.microsoft.com/office/drawing/2014/main" id="{0B56841F-E7CC-9F7F-E6CB-7D1F1F0682DD}"/>
                        </a:ext>
                      </a:extLst>
                    </p:cNvPr>
                    <p:cNvGrpSpPr/>
                    <p:nvPr/>
                  </p:nvGrpSpPr>
                  <p:grpSpPr>
                    <a:xfrm>
                      <a:off x="5374640" y="1554957"/>
                      <a:ext cx="1056640" cy="528320"/>
                      <a:chOff x="8117840" y="4104640"/>
                      <a:chExt cx="1056640" cy="528320"/>
                    </a:xfrm>
                  </p:grpSpPr>
                  <p:sp>
                    <p:nvSpPr>
                      <p:cNvPr id="79" name="Rectangle 78">
                        <a:extLst>
                          <a:ext uri="{FF2B5EF4-FFF2-40B4-BE49-F238E27FC236}">
                            <a16:creationId xmlns:a16="http://schemas.microsoft.com/office/drawing/2014/main" id="{D16BBAA8-3290-C1E2-F591-C646031DC687}"/>
                          </a:ext>
                        </a:extLst>
                      </p:cNvPr>
                      <p:cNvSpPr/>
                      <p:nvPr/>
                    </p:nvSpPr>
                    <p:spPr>
                      <a:xfrm>
                        <a:off x="8117840" y="4104640"/>
                        <a:ext cx="528320" cy="528320"/>
                      </a:xfrm>
                      <a:prstGeom prst="rect">
                        <a:avLst/>
                      </a:prstGeom>
                      <a:solidFill>
                        <a:schemeClr val="accent4">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3</a:t>
                        </a:r>
                      </a:p>
                    </p:txBody>
                  </p:sp>
                  <p:sp>
                    <p:nvSpPr>
                      <p:cNvPr id="80" name="Rectangle 79">
                        <a:extLst>
                          <a:ext uri="{FF2B5EF4-FFF2-40B4-BE49-F238E27FC236}">
                            <a16:creationId xmlns:a16="http://schemas.microsoft.com/office/drawing/2014/main" id="{5DD5A7AA-73F9-E518-3ECF-030B0AF582FF}"/>
                          </a:ext>
                        </a:extLst>
                      </p:cNvPr>
                      <p:cNvSpPr/>
                      <p:nvPr/>
                    </p:nvSpPr>
                    <p:spPr>
                      <a:xfrm>
                        <a:off x="8646160" y="4104640"/>
                        <a:ext cx="528320" cy="528320"/>
                      </a:xfrm>
                      <a:prstGeom prst="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pSp>
                <p:grpSp>
                  <p:nvGrpSpPr>
                    <p:cNvPr id="66" name="Group 65">
                      <a:extLst>
                        <a:ext uri="{FF2B5EF4-FFF2-40B4-BE49-F238E27FC236}">
                          <a16:creationId xmlns:a16="http://schemas.microsoft.com/office/drawing/2014/main" id="{7E5727D8-F8C1-64D1-445E-1FEE74B059A7}"/>
                        </a:ext>
                      </a:extLst>
                    </p:cNvPr>
                    <p:cNvGrpSpPr/>
                    <p:nvPr/>
                  </p:nvGrpSpPr>
                  <p:grpSpPr>
                    <a:xfrm>
                      <a:off x="6700520" y="1554957"/>
                      <a:ext cx="1056640" cy="528320"/>
                      <a:chOff x="8117840" y="4104640"/>
                      <a:chExt cx="1056640" cy="528320"/>
                    </a:xfrm>
                  </p:grpSpPr>
                  <p:sp>
                    <p:nvSpPr>
                      <p:cNvPr id="77" name="Rectangle 76">
                        <a:extLst>
                          <a:ext uri="{FF2B5EF4-FFF2-40B4-BE49-F238E27FC236}">
                            <a16:creationId xmlns:a16="http://schemas.microsoft.com/office/drawing/2014/main" id="{9D8F8A09-CC9E-0EDA-E167-D90DABB60367}"/>
                          </a:ext>
                        </a:extLst>
                      </p:cNvPr>
                      <p:cNvSpPr/>
                      <p:nvPr/>
                    </p:nvSpPr>
                    <p:spPr>
                      <a:xfrm>
                        <a:off x="8117840" y="4104640"/>
                        <a:ext cx="528320" cy="528320"/>
                      </a:xfrm>
                      <a:prstGeom prst="rect">
                        <a:avLst/>
                      </a:prstGeom>
                      <a:solidFill>
                        <a:schemeClr val="accent4">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4</a:t>
                        </a:r>
                      </a:p>
                    </p:txBody>
                  </p:sp>
                  <p:sp>
                    <p:nvSpPr>
                      <p:cNvPr id="78" name="Rectangle 77">
                        <a:extLst>
                          <a:ext uri="{FF2B5EF4-FFF2-40B4-BE49-F238E27FC236}">
                            <a16:creationId xmlns:a16="http://schemas.microsoft.com/office/drawing/2014/main" id="{0860DD46-511C-B2A2-027D-926A903C1E11}"/>
                          </a:ext>
                        </a:extLst>
                      </p:cNvPr>
                      <p:cNvSpPr/>
                      <p:nvPr/>
                    </p:nvSpPr>
                    <p:spPr>
                      <a:xfrm>
                        <a:off x="8646160" y="4104640"/>
                        <a:ext cx="528320" cy="528320"/>
                      </a:xfrm>
                      <a:prstGeom prst="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pSp>
                <p:grpSp>
                  <p:nvGrpSpPr>
                    <p:cNvPr id="67" name="Group 66">
                      <a:extLst>
                        <a:ext uri="{FF2B5EF4-FFF2-40B4-BE49-F238E27FC236}">
                          <a16:creationId xmlns:a16="http://schemas.microsoft.com/office/drawing/2014/main" id="{FE40A791-D7EB-3345-98EF-16ED810C6737}"/>
                        </a:ext>
                      </a:extLst>
                    </p:cNvPr>
                    <p:cNvGrpSpPr/>
                    <p:nvPr/>
                  </p:nvGrpSpPr>
                  <p:grpSpPr>
                    <a:xfrm>
                      <a:off x="8021320" y="1554957"/>
                      <a:ext cx="1056640" cy="528320"/>
                      <a:chOff x="8117840" y="4104640"/>
                      <a:chExt cx="1056640" cy="528320"/>
                    </a:xfrm>
                  </p:grpSpPr>
                  <p:sp>
                    <p:nvSpPr>
                      <p:cNvPr id="75" name="Rectangle 74">
                        <a:extLst>
                          <a:ext uri="{FF2B5EF4-FFF2-40B4-BE49-F238E27FC236}">
                            <a16:creationId xmlns:a16="http://schemas.microsoft.com/office/drawing/2014/main" id="{004929F3-7399-2E3D-45EB-128E034F831F}"/>
                          </a:ext>
                        </a:extLst>
                      </p:cNvPr>
                      <p:cNvSpPr/>
                      <p:nvPr/>
                    </p:nvSpPr>
                    <p:spPr>
                      <a:xfrm>
                        <a:off x="8117840" y="4104640"/>
                        <a:ext cx="528320" cy="528320"/>
                      </a:xfrm>
                      <a:prstGeom prst="rect">
                        <a:avLst/>
                      </a:prstGeom>
                      <a:solidFill>
                        <a:schemeClr val="accent4">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7</a:t>
                        </a:r>
                      </a:p>
                    </p:txBody>
                  </p:sp>
                  <p:sp>
                    <p:nvSpPr>
                      <p:cNvPr id="76" name="Rectangle 75">
                        <a:extLst>
                          <a:ext uri="{FF2B5EF4-FFF2-40B4-BE49-F238E27FC236}">
                            <a16:creationId xmlns:a16="http://schemas.microsoft.com/office/drawing/2014/main" id="{82F3DC7E-B3E1-D2BF-EE63-CB2210A6E08B}"/>
                          </a:ext>
                        </a:extLst>
                      </p:cNvPr>
                      <p:cNvSpPr/>
                      <p:nvPr/>
                    </p:nvSpPr>
                    <p:spPr>
                      <a:xfrm>
                        <a:off x="8646160" y="4104640"/>
                        <a:ext cx="528320" cy="528320"/>
                      </a:xfrm>
                      <a:prstGeom prst="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pSp>
                <p:cxnSp>
                  <p:nvCxnSpPr>
                    <p:cNvPr id="70" name="Straight Arrow Connector 69">
                      <a:extLst>
                        <a:ext uri="{FF2B5EF4-FFF2-40B4-BE49-F238E27FC236}">
                          <a16:creationId xmlns:a16="http://schemas.microsoft.com/office/drawing/2014/main" id="{25540624-0A2B-978E-4C6A-E0453E37C0D2}"/>
                        </a:ext>
                      </a:extLst>
                    </p:cNvPr>
                    <p:cNvCxnSpPr>
                      <a:cxnSpLocks/>
                      <a:endCxn id="79" idx="1"/>
                    </p:cNvCxnSpPr>
                    <p:nvPr/>
                  </p:nvCxnSpPr>
                  <p:spPr>
                    <a:xfrm>
                      <a:off x="4846320" y="1819117"/>
                      <a:ext cx="528320" cy="0"/>
                    </a:xfrm>
                    <a:prstGeom prst="straightConnector1">
                      <a:avLst/>
                    </a:prstGeom>
                    <a:ln w="57150">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71" name="Straight Arrow Connector 70">
                      <a:extLst>
                        <a:ext uri="{FF2B5EF4-FFF2-40B4-BE49-F238E27FC236}">
                          <a16:creationId xmlns:a16="http://schemas.microsoft.com/office/drawing/2014/main" id="{BB9DA291-DB61-1AFD-E3B3-79CC737C22EC}"/>
                        </a:ext>
                      </a:extLst>
                    </p:cNvPr>
                    <p:cNvCxnSpPr>
                      <a:cxnSpLocks/>
                      <a:endCxn id="77" idx="1"/>
                    </p:cNvCxnSpPr>
                    <p:nvPr/>
                  </p:nvCxnSpPr>
                  <p:spPr>
                    <a:xfrm>
                      <a:off x="6167120" y="1819117"/>
                      <a:ext cx="533400" cy="0"/>
                    </a:xfrm>
                    <a:prstGeom prst="straightConnector1">
                      <a:avLst/>
                    </a:prstGeom>
                    <a:ln w="57150">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72" name="Straight Arrow Connector 71">
                      <a:extLst>
                        <a:ext uri="{FF2B5EF4-FFF2-40B4-BE49-F238E27FC236}">
                          <a16:creationId xmlns:a16="http://schemas.microsoft.com/office/drawing/2014/main" id="{85687184-9AE6-735E-5334-E1468C325900}"/>
                        </a:ext>
                      </a:extLst>
                    </p:cNvPr>
                    <p:cNvCxnSpPr>
                      <a:cxnSpLocks/>
                      <a:endCxn id="75" idx="1"/>
                    </p:cNvCxnSpPr>
                    <p:nvPr/>
                  </p:nvCxnSpPr>
                  <p:spPr>
                    <a:xfrm>
                      <a:off x="7493000" y="1819117"/>
                      <a:ext cx="528320" cy="0"/>
                    </a:xfrm>
                    <a:prstGeom prst="straightConnector1">
                      <a:avLst/>
                    </a:prstGeom>
                    <a:ln w="57150">
                      <a:solidFill>
                        <a:srgbClr val="FF0000"/>
                      </a:solidFill>
                      <a:tailEnd type="triangle"/>
                    </a:ln>
                  </p:spPr>
                  <p:style>
                    <a:lnRef idx="1">
                      <a:schemeClr val="accent1"/>
                    </a:lnRef>
                    <a:fillRef idx="0">
                      <a:schemeClr val="accent1"/>
                    </a:fillRef>
                    <a:effectRef idx="0">
                      <a:schemeClr val="accent1"/>
                    </a:effectRef>
                    <a:fontRef idx="minor">
                      <a:schemeClr val="tx1"/>
                    </a:fontRef>
                  </p:style>
                </p:cxnSp>
              </p:grpSp>
              <p:sp>
                <p:nvSpPr>
                  <p:cNvPr id="60" name="Rectangle 59">
                    <a:extLst>
                      <a:ext uri="{FF2B5EF4-FFF2-40B4-BE49-F238E27FC236}">
                        <a16:creationId xmlns:a16="http://schemas.microsoft.com/office/drawing/2014/main" id="{23D85DE5-468E-B5C4-5BAA-69B5E1D3E3DC}"/>
                      </a:ext>
                    </a:extLst>
                  </p:cNvPr>
                  <p:cNvSpPr/>
                  <p:nvPr/>
                </p:nvSpPr>
                <p:spPr>
                  <a:xfrm>
                    <a:off x="838200" y="1554957"/>
                    <a:ext cx="949960" cy="528320"/>
                  </a:xfrm>
                  <a:prstGeom prst="rect">
                    <a:avLst/>
                  </a:prstGeom>
                  <a:solidFill>
                    <a:schemeClr val="accent5">
                      <a:lumMod val="60000"/>
                      <a:lumOff val="4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front</a:t>
                    </a:r>
                  </a:p>
                </p:txBody>
              </p:sp>
              <p:sp>
                <p:nvSpPr>
                  <p:cNvPr id="62" name="Rectangle 61">
                    <a:extLst>
                      <a:ext uri="{FF2B5EF4-FFF2-40B4-BE49-F238E27FC236}">
                        <a16:creationId xmlns:a16="http://schemas.microsoft.com/office/drawing/2014/main" id="{BBC0858C-D116-C698-6BC6-CB6AE3ACA3FE}"/>
                      </a:ext>
                    </a:extLst>
                  </p:cNvPr>
                  <p:cNvSpPr/>
                  <p:nvPr/>
                </p:nvSpPr>
                <p:spPr>
                  <a:xfrm>
                    <a:off x="7810500" y="2744789"/>
                    <a:ext cx="949960" cy="528320"/>
                  </a:xfrm>
                  <a:prstGeom prst="rect">
                    <a:avLst/>
                  </a:prstGeom>
                  <a:solidFill>
                    <a:srgbClr val="FFC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back</a:t>
                    </a:r>
                  </a:p>
                </p:txBody>
              </p:sp>
              <p:cxnSp>
                <p:nvCxnSpPr>
                  <p:cNvPr id="63" name="Straight Arrow Connector 62">
                    <a:extLst>
                      <a:ext uri="{FF2B5EF4-FFF2-40B4-BE49-F238E27FC236}">
                        <a16:creationId xmlns:a16="http://schemas.microsoft.com/office/drawing/2014/main" id="{740BF278-C4B8-2872-E50E-FF972C6DF630}"/>
                      </a:ext>
                    </a:extLst>
                  </p:cNvPr>
                  <p:cNvCxnSpPr>
                    <a:cxnSpLocks/>
                    <a:stCxn id="62" idx="0"/>
                    <a:endCxn id="75" idx="2"/>
                  </p:cNvCxnSpPr>
                  <p:nvPr/>
                </p:nvCxnSpPr>
                <p:spPr>
                  <a:xfrm flipV="1">
                    <a:off x="8285480" y="2083277"/>
                    <a:ext cx="0" cy="661512"/>
                  </a:xfrm>
                  <a:prstGeom prst="straightConnector1">
                    <a:avLst/>
                  </a:prstGeom>
                  <a:ln w="57150">
                    <a:solidFill>
                      <a:srgbClr val="FF0000"/>
                    </a:solidFill>
                    <a:tailEnd type="triangle"/>
                  </a:ln>
                </p:spPr>
                <p:style>
                  <a:lnRef idx="1">
                    <a:schemeClr val="accent1"/>
                  </a:lnRef>
                  <a:fillRef idx="0">
                    <a:schemeClr val="accent1"/>
                  </a:fillRef>
                  <a:effectRef idx="0">
                    <a:schemeClr val="accent1"/>
                  </a:effectRef>
                  <a:fontRef idx="minor">
                    <a:schemeClr val="tx1"/>
                  </a:fontRef>
                </p:style>
              </p:cxnSp>
            </p:grpSp>
            <p:sp>
              <p:nvSpPr>
                <p:cNvPr id="3" name="Rectangle 2">
                  <a:extLst>
                    <a:ext uri="{FF2B5EF4-FFF2-40B4-BE49-F238E27FC236}">
                      <a16:creationId xmlns:a16="http://schemas.microsoft.com/office/drawing/2014/main" id="{1DE0C2A2-3E7B-0821-6842-D8CF024494EF}"/>
                    </a:ext>
                  </a:extLst>
                </p:cNvPr>
                <p:cNvSpPr/>
                <p:nvPr/>
              </p:nvSpPr>
              <p:spPr>
                <a:xfrm>
                  <a:off x="1907209" y="5385684"/>
                  <a:ext cx="949960" cy="528320"/>
                </a:xfrm>
                <a:prstGeom prst="rect">
                  <a:avLst/>
                </a:prstGeom>
                <a:solidFill>
                  <a:schemeClr val="bg1">
                    <a:lumMod val="8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dirty="0">
                      <a:solidFill>
                        <a:prstClr val="black"/>
                      </a:solidFill>
                      <a:latin typeface="Calibri" panose="020F0502020204030204"/>
                    </a:rPr>
                    <a:t>f</a:t>
                  </a:r>
                  <a:r>
                    <a:rPr kumimoji="0" lang="en-US" sz="1800" b="0" i="0" u="none" strike="noStrike" kern="1200" cap="none" spc="0" normalizeH="0" baseline="0" noProof="0" dirty="0" err="1">
                      <a:ln>
                        <a:noFill/>
                      </a:ln>
                      <a:solidFill>
                        <a:prstClr val="black"/>
                      </a:solidFill>
                      <a:effectLst/>
                      <a:uLnTx/>
                      <a:uFillTx/>
                      <a:latin typeface="Calibri" panose="020F0502020204030204"/>
                      <a:ea typeface="+mn-ea"/>
                      <a:cs typeface="+mn-cs"/>
                    </a:rPr>
                    <a:t>irst</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 = 5</a:t>
                  </a:r>
                </a:p>
              </p:txBody>
            </p:sp>
          </p:grpSp>
          <p:cxnSp>
            <p:nvCxnSpPr>
              <p:cNvPr id="8" name="Connector: Curved 7">
                <a:extLst>
                  <a:ext uri="{FF2B5EF4-FFF2-40B4-BE49-F238E27FC236}">
                    <a16:creationId xmlns:a16="http://schemas.microsoft.com/office/drawing/2014/main" id="{2CB758C8-7225-BC3B-FA23-6BE9EA7336D3}"/>
                  </a:ext>
                </a:extLst>
              </p:cNvPr>
              <p:cNvCxnSpPr>
                <a:cxnSpLocks/>
                <a:stCxn id="60" idx="2"/>
                <a:endCxn id="81" idx="2"/>
              </p:cNvCxnSpPr>
              <p:nvPr/>
            </p:nvCxnSpPr>
            <p:spPr>
              <a:xfrm rot="16200000" flipH="1">
                <a:off x="2944799" y="2693442"/>
                <a:ext cx="12700" cy="3004820"/>
              </a:xfrm>
              <a:prstGeom prst="curvedConnector3">
                <a:avLst>
                  <a:gd name="adj1" fmla="val 3443472"/>
                </a:avLst>
              </a:prstGeom>
              <a:ln w="57150">
                <a:solidFill>
                  <a:srgbClr val="FF0000"/>
                </a:solidFill>
                <a:tailEnd type="triangle"/>
              </a:ln>
            </p:spPr>
            <p:style>
              <a:lnRef idx="1">
                <a:schemeClr val="accent1"/>
              </a:lnRef>
              <a:fillRef idx="0">
                <a:schemeClr val="accent1"/>
              </a:fillRef>
              <a:effectRef idx="0">
                <a:schemeClr val="accent1"/>
              </a:effectRef>
              <a:fontRef idx="minor">
                <a:schemeClr val="tx1"/>
              </a:fontRef>
            </p:style>
          </p:cxnSp>
        </p:grpSp>
        <p:sp>
          <p:nvSpPr>
            <p:cNvPr id="5" name="Arrow: Curved Left 4">
              <a:extLst>
                <a:ext uri="{FF2B5EF4-FFF2-40B4-BE49-F238E27FC236}">
                  <a16:creationId xmlns:a16="http://schemas.microsoft.com/office/drawing/2014/main" id="{C94939F2-BA12-BA9D-618D-EED665A28189}"/>
                </a:ext>
              </a:extLst>
            </p:cNvPr>
            <p:cNvSpPr/>
            <p:nvPr/>
          </p:nvSpPr>
          <p:spPr>
            <a:xfrm>
              <a:off x="3011557" y="5595730"/>
              <a:ext cx="685800" cy="1105286"/>
            </a:xfrm>
            <a:prstGeom prst="curvedLeftArrow">
              <a:avLst/>
            </a:prstGeom>
            <a:solidFill>
              <a:schemeClr val="accent6">
                <a:lumMod val="7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6" name="TextBox 5">
              <a:extLst>
                <a:ext uri="{FF2B5EF4-FFF2-40B4-BE49-F238E27FC236}">
                  <a16:creationId xmlns:a16="http://schemas.microsoft.com/office/drawing/2014/main" id="{1E5AEDD5-D4F0-E029-E424-BEBF3ABB4E89}"/>
                </a:ext>
              </a:extLst>
            </p:cNvPr>
            <p:cNvSpPr txBox="1"/>
            <p:nvPr/>
          </p:nvSpPr>
          <p:spPr>
            <a:xfrm>
              <a:off x="3836504" y="5914004"/>
              <a:ext cx="1133195" cy="369332"/>
            </a:xfrm>
            <a:prstGeom prst="rect">
              <a:avLst/>
            </a:prstGeom>
            <a:noFill/>
          </p:spPr>
          <p:txBody>
            <a:bodyPr wrap="none" rtlCol="0">
              <a:spAutoFit/>
            </a:bodyPr>
            <a:lstStyle/>
            <a:p>
              <a:r>
                <a:rPr lang="en-US" dirty="0"/>
                <a:t>Returned!</a:t>
              </a:r>
            </a:p>
          </p:txBody>
        </p:sp>
      </p:grpSp>
    </p:spTree>
    <p:extLst>
      <p:ext uri="{BB962C8B-B14F-4D97-AF65-F5344CB8AC3E}">
        <p14:creationId xmlns:p14="http://schemas.microsoft.com/office/powerpoint/2010/main" val="321216315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8B0B42A-52BA-05B8-92E1-9F39E6DF2E4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D7FFCC9-99D8-3728-272E-BA294D2EE180}"/>
              </a:ext>
            </a:extLst>
          </p:cNvPr>
          <p:cNvSpPr>
            <a:spLocks noGrp="1"/>
          </p:cNvSpPr>
          <p:nvPr>
            <p:ph type="title"/>
          </p:nvPr>
        </p:nvSpPr>
        <p:spPr/>
        <p:txBody>
          <a:bodyPr/>
          <a:lstStyle/>
          <a:p>
            <a:r>
              <a:rPr lang="en-US" dirty="0"/>
              <a:t>Dequeue Algorithm – Emptying the Queue</a:t>
            </a:r>
          </a:p>
        </p:txBody>
      </p:sp>
      <p:sp>
        <p:nvSpPr>
          <p:cNvPr id="22" name="TextBox 21">
            <a:extLst>
              <a:ext uri="{FF2B5EF4-FFF2-40B4-BE49-F238E27FC236}">
                <a16:creationId xmlns:a16="http://schemas.microsoft.com/office/drawing/2014/main" id="{BB6025E0-71D1-A616-E9A6-6B824C4B9B5B}"/>
              </a:ext>
            </a:extLst>
          </p:cNvPr>
          <p:cNvSpPr txBox="1"/>
          <p:nvPr/>
        </p:nvSpPr>
        <p:spPr>
          <a:xfrm>
            <a:off x="4112895" y="1598039"/>
            <a:ext cx="4776774" cy="1569660"/>
          </a:xfrm>
          <a:prstGeom prst="rect">
            <a:avLst/>
          </a:prstGeom>
          <a:noFill/>
        </p:spPr>
        <p:txBody>
          <a:bodyPr wrap="square" rtlCol="0">
            <a:spAutoFit/>
          </a:bodyPr>
          <a:lstStyle/>
          <a:p>
            <a:pPr lvl="0">
              <a:defRPr/>
            </a:pPr>
            <a:r>
              <a:rPr lang="en-US" sz="1600" dirty="0">
                <a:solidFill>
                  <a:prstClr val="black"/>
                </a:solidFill>
                <a:latin typeface="Cascadia Code" panose="020B0609020000020004" pitchFamily="49" charset="0"/>
                <a:ea typeface="Cascadia Code" panose="020B0609020000020004" pitchFamily="49" charset="0"/>
                <a:cs typeface="Cascadia Code" panose="020B0609020000020004" pitchFamily="49" charset="0"/>
              </a:rPr>
              <a:t>dequeue(){</a:t>
            </a:r>
          </a:p>
          <a:p>
            <a:pPr lvl="0">
              <a:defRPr/>
            </a:pPr>
            <a:r>
              <a:rPr lang="en-US" sz="1600" dirty="0">
                <a:solidFill>
                  <a:prstClr val="black"/>
                </a:solidFill>
                <a:latin typeface="Cascadia Code" panose="020B0609020000020004" pitchFamily="49" charset="0"/>
                <a:ea typeface="Cascadia Code" panose="020B0609020000020004" pitchFamily="49" charset="0"/>
                <a:cs typeface="Cascadia Code" panose="020B0609020000020004" pitchFamily="49" charset="0"/>
              </a:rPr>
              <a:t>    first = </a:t>
            </a:r>
            <a:r>
              <a:rPr lang="en-US" sz="1600" dirty="0" err="1">
                <a:solidFill>
                  <a:prstClr val="black"/>
                </a:solidFill>
                <a:latin typeface="Cascadia Code" panose="020B0609020000020004" pitchFamily="49" charset="0"/>
                <a:ea typeface="Cascadia Code" panose="020B0609020000020004" pitchFamily="49" charset="0"/>
                <a:cs typeface="Cascadia Code" panose="020B0609020000020004" pitchFamily="49" charset="0"/>
              </a:rPr>
              <a:t>front.value</a:t>
            </a:r>
            <a:r>
              <a:rPr lang="en-US" sz="1600" dirty="0">
                <a:solidFill>
                  <a:prstClr val="black"/>
                </a:solidFill>
                <a:latin typeface="Cascadia Code" panose="020B0609020000020004" pitchFamily="49" charset="0"/>
                <a:ea typeface="Cascadia Code" panose="020B0609020000020004" pitchFamily="49" charset="0"/>
                <a:cs typeface="Cascadia Code" panose="020B0609020000020004" pitchFamily="49" charset="0"/>
              </a:rPr>
              <a:t>;</a:t>
            </a:r>
          </a:p>
          <a:p>
            <a:pPr lvl="0">
              <a:defRPr/>
            </a:pPr>
            <a:r>
              <a:rPr lang="en-US" sz="1600" dirty="0">
                <a:solidFill>
                  <a:prstClr val="black"/>
                </a:solidFill>
                <a:latin typeface="Cascadia Code" panose="020B0609020000020004" pitchFamily="49" charset="0"/>
                <a:ea typeface="Cascadia Code" panose="020B0609020000020004" pitchFamily="49" charset="0"/>
                <a:cs typeface="Cascadia Code" panose="020B0609020000020004" pitchFamily="49" charset="0"/>
              </a:rPr>
              <a:t>    front = </a:t>
            </a:r>
            <a:r>
              <a:rPr lang="en-US" sz="1600" dirty="0" err="1">
                <a:solidFill>
                  <a:prstClr val="black"/>
                </a:solidFill>
                <a:latin typeface="Cascadia Code" panose="020B0609020000020004" pitchFamily="49" charset="0"/>
                <a:ea typeface="Cascadia Code" panose="020B0609020000020004" pitchFamily="49" charset="0"/>
                <a:cs typeface="Cascadia Code" panose="020B0609020000020004" pitchFamily="49" charset="0"/>
              </a:rPr>
              <a:t>front.next</a:t>
            </a:r>
            <a:r>
              <a:rPr lang="en-US" sz="1600" dirty="0">
                <a:solidFill>
                  <a:prstClr val="black"/>
                </a:solidFill>
                <a:latin typeface="Cascadia Code" panose="020B0609020000020004" pitchFamily="49" charset="0"/>
                <a:ea typeface="Cascadia Code" panose="020B0609020000020004" pitchFamily="49" charset="0"/>
                <a:cs typeface="Cascadia Code" panose="020B0609020000020004" pitchFamily="49" charset="0"/>
              </a:rPr>
              <a:t>;</a:t>
            </a:r>
          </a:p>
          <a:p>
            <a:pPr lvl="0">
              <a:defRPr/>
            </a:pPr>
            <a:r>
              <a:rPr lang="en-US" sz="1600" dirty="0">
                <a:solidFill>
                  <a:prstClr val="black"/>
                </a:solidFill>
                <a:latin typeface="Cascadia Code" panose="020B0609020000020004" pitchFamily="49" charset="0"/>
                <a:ea typeface="Cascadia Code" panose="020B0609020000020004" pitchFamily="49" charset="0"/>
                <a:cs typeface="Cascadia Code" panose="020B0609020000020004" pitchFamily="49" charset="0"/>
              </a:rPr>
              <a:t>    if (front == null) {back = null;}</a:t>
            </a:r>
          </a:p>
          <a:p>
            <a:pPr lvl="0">
              <a:defRPr/>
            </a:pPr>
            <a:r>
              <a:rPr lang="en-US" sz="1600" dirty="0">
                <a:solidFill>
                  <a:prstClr val="black"/>
                </a:solidFill>
                <a:latin typeface="Cascadia Code" panose="020B0609020000020004" pitchFamily="49" charset="0"/>
                <a:ea typeface="Cascadia Code" panose="020B0609020000020004" pitchFamily="49" charset="0"/>
                <a:cs typeface="Cascadia Code" panose="020B0609020000020004" pitchFamily="49" charset="0"/>
              </a:rPr>
              <a:t>    return first</a:t>
            </a:r>
          </a:p>
          <a:p>
            <a:pPr lvl="0">
              <a:defRPr/>
            </a:pPr>
            <a:r>
              <a:rPr lang="en-US" sz="1600" dirty="0">
                <a:solidFill>
                  <a:prstClr val="black"/>
                </a:solidFill>
                <a:latin typeface="Cascadia Code" panose="020B0609020000020004" pitchFamily="49" charset="0"/>
                <a:ea typeface="Cascadia Code" panose="020B0609020000020004" pitchFamily="49" charset="0"/>
                <a:cs typeface="Cascadia Code" panose="020B0609020000020004" pitchFamily="49" charset="0"/>
              </a:rPr>
              <a:t>}</a:t>
            </a:r>
          </a:p>
        </p:txBody>
      </p:sp>
      <p:grpSp>
        <p:nvGrpSpPr>
          <p:cNvPr id="7" name="Group 6" descr="We are highlighting that line 3 of the dequeue algorithm which is:&#10;if (front == null) {back = null;}&#10;is intended to address the situation in which the queue becomes empty after dequeuing.">
            <a:extLst>
              <a:ext uri="{FF2B5EF4-FFF2-40B4-BE49-F238E27FC236}">
                <a16:creationId xmlns:a16="http://schemas.microsoft.com/office/drawing/2014/main" id="{60C17147-3702-F298-E9A6-5A0F67B28D18}"/>
              </a:ext>
            </a:extLst>
          </p:cNvPr>
          <p:cNvGrpSpPr/>
          <p:nvPr/>
        </p:nvGrpSpPr>
        <p:grpSpPr>
          <a:xfrm>
            <a:off x="8587409" y="1888435"/>
            <a:ext cx="2892287" cy="646331"/>
            <a:chOff x="8587409" y="1888435"/>
            <a:chExt cx="2892287" cy="646331"/>
          </a:xfrm>
        </p:grpSpPr>
        <p:sp>
          <p:nvSpPr>
            <p:cNvPr id="3" name="TextBox 2">
              <a:extLst>
                <a:ext uri="{FF2B5EF4-FFF2-40B4-BE49-F238E27FC236}">
                  <a16:creationId xmlns:a16="http://schemas.microsoft.com/office/drawing/2014/main" id="{CAFE2770-2B20-0A18-3942-912DF47BEBB4}"/>
                </a:ext>
              </a:extLst>
            </p:cNvPr>
            <p:cNvSpPr txBox="1"/>
            <p:nvPr/>
          </p:nvSpPr>
          <p:spPr>
            <a:xfrm>
              <a:off x="9412357" y="1888435"/>
              <a:ext cx="2067339" cy="646331"/>
            </a:xfrm>
            <a:prstGeom prst="rect">
              <a:avLst/>
            </a:prstGeom>
            <a:noFill/>
            <a:ln>
              <a:solidFill>
                <a:srgbClr val="C00000"/>
              </a:solidFill>
            </a:ln>
          </p:spPr>
          <p:txBody>
            <a:bodyPr wrap="square" rtlCol="0">
              <a:spAutoFit/>
            </a:bodyPr>
            <a:lstStyle/>
            <a:p>
              <a:r>
                <a:rPr lang="en-US" dirty="0">
                  <a:solidFill>
                    <a:srgbClr val="C00000"/>
                  </a:solidFill>
                </a:rPr>
                <a:t>For when the queue becomes empty</a:t>
              </a:r>
            </a:p>
          </p:txBody>
        </p:sp>
        <p:cxnSp>
          <p:nvCxnSpPr>
            <p:cNvPr id="4" name="Straight Arrow Connector 3">
              <a:extLst>
                <a:ext uri="{FF2B5EF4-FFF2-40B4-BE49-F238E27FC236}">
                  <a16:creationId xmlns:a16="http://schemas.microsoft.com/office/drawing/2014/main" id="{729367A4-6013-0EA8-3370-0F96D7E39F8F}"/>
                </a:ext>
              </a:extLst>
            </p:cNvPr>
            <p:cNvCxnSpPr>
              <a:cxnSpLocks/>
              <a:stCxn id="3" idx="1"/>
            </p:cNvCxnSpPr>
            <p:nvPr/>
          </p:nvCxnSpPr>
          <p:spPr>
            <a:xfrm flipH="1">
              <a:off x="8587409" y="2211601"/>
              <a:ext cx="824948" cy="183729"/>
            </a:xfrm>
            <a:prstGeom prst="straightConnector1">
              <a:avLst/>
            </a:prstGeom>
            <a:ln w="57150">
              <a:solidFill>
                <a:srgbClr val="C00000"/>
              </a:solidFill>
              <a:tailEnd type="triangle"/>
            </a:ln>
          </p:spPr>
          <p:style>
            <a:lnRef idx="1">
              <a:schemeClr val="accent1"/>
            </a:lnRef>
            <a:fillRef idx="0">
              <a:schemeClr val="accent1"/>
            </a:fillRef>
            <a:effectRef idx="0">
              <a:schemeClr val="accent1"/>
            </a:effectRef>
            <a:fontRef idx="minor">
              <a:schemeClr val="tx1"/>
            </a:fontRef>
          </p:style>
        </p:cxnSp>
      </p:grpSp>
      <p:grpSp>
        <p:nvGrpSpPr>
          <p:cNvPr id="8" name="Group 7" descr="An illustration of a linked queue data structure with only one value so that when we dequeue the queue will become empty. Because there was only 1 node, front and back both reference that same node.">
            <a:extLst>
              <a:ext uri="{FF2B5EF4-FFF2-40B4-BE49-F238E27FC236}">
                <a16:creationId xmlns:a16="http://schemas.microsoft.com/office/drawing/2014/main" id="{4300D3B6-95C6-B915-71F4-950E6202A3FD}"/>
              </a:ext>
            </a:extLst>
          </p:cNvPr>
          <p:cNvGrpSpPr/>
          <p:nvPr/>
        </p:nvGrpSpPr>
        <p:grpSpPr>
          <a:xfrm>
            <a:off x="4386470" y="3690302"/>
            <a:ext cx="2946400" cy="1718152"/>
            <a:chOff x="4386470" y="3690302"/>
            <a:chExt cx="2946400" cy="1718152"/>
          </a:xfrm>
        </p:grpSpPr>
        <p:grpSp>
          <p:nvGrpSpPr>
            <p:cNvPr id="9" name="Group 8">
              <a:extLst>
                <a:ext uri="{FF2B5EF4-FFF2-40B4-BE49-F238E27FC236}">
                  <a16:creationId xmlns:a16="http://schemas.microsoft.com/office/drawing/2014/main" id="{92764546-770F-A127-71C9-F013E4892E6B}"/>
                </a:ext>
              </a:extLst>
            </p:cNvPr>
            <p:cNvGrpSpPr/>
            <p:nvPr/>
          </p:nvGrpSpPr>
          <p:grpSpPr>
            <a:xfrm>
              <a:off x="6276230" y="3690302"/>
              <a:ext cx="1056640" cy="528320"/>
              <a:chOff x="8117840" y="4104640"/>
              <a:chExt cx="1056640" cy="528320"/>
            </a:xfrm>
          </p:grpSpPr>
          <p:sp>
            <p:nvSpPr>
              <p:cNvPr id="15" name="Rectangle 14">
                <a:extLst>
                  <a:ext uri="{FF2B5EF4-FFF2-40B4-BE49-F238E27FC236}">
                    <a16:creationId xmlns:a16="http://schemas.microsoft.com/office/drawing/2014/main" id="{9F5A333A-594C-0143-DCC9-27C37504011C}"/>
                  </a:ext>
                </a:extLst>
              </p:cNvPr>
              <p:cNvSpPr/>
              <p:nvPr/>
            </p:nvSpPr>
            <p:spPr>
              <a:xfrm>
                <a:off x="8117840" y="4104640"/>
                <a:ext cx="528320" cy="528320"/>
              </a:xfrm>
              <a:prstGeom prst="rect">
                <a:avLst/>
              </a:prstGeom>
              <a:solidFill>
                <a:schemeClr val="accent4">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5</a:t>
                </a:r>
              </a:p>
            </p:txBody>
          </p:sp>
          <p:sp>
            <p:nvSpPr>
              <p:cNvPr id="16" name="Rectangle 15">
                <a:extLst>
                  <a:ext uri="{FF2B5EF4-FFF2-40B4-BE49-F238E27FC236}">
                    <a16:creationId xmlns:a16="http://schemas.microsoft.com/office/drawing/2014/main" id="{28BAA01D-751C-2B28-1ACB-484254CBD22F}"/>
                  </a:ext>
                </a:extLst>
              </p:cNvPr>
              <p:cNvSpPr/>
              <p:nvPr/>
            </p:nvSpPr>
            <p:spPr>
              <a:xfrm>
                <a:off x="8646160" y="4104640"/>
                <a:ext cx="528320" cy="528320"/>
              </a:xfrm>
              <a:prstGeom prst="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pSp>
        <p:sp>
          <p:nvSpPr>
            <p:cNvPr id="10" name="Rectangle 9">
              <a:extLst>
                <a:ext uri="{FF2B5EF4-FFF2-40B4-BE49-F238E27FC236}">
                  <a16:creationId xmlns:a16="http://schemas.microsoft.com/office/drawing/2014/main" id="{B0E973B6-D61F-7076-59B0-F29433FE23D0}"/>
                </a:ext>
              </a:extLst>
            </p:cNvPr>
            <p:cNvSpPr/>
            <p:nvPr/>
          </p:nvSpPr>
          <p:spPr>
            <a:xfrm>
              <a:off x="4386470" y="3690302"/>
              <a:ext cx="949960" cy="528320"/>
            </a:xfrm>
            <a:prstGeom prst="rect">
              <a:avLst/>
            </a:prstGeom>
            <a:solidFill>
              <a:schemeClr val="accent5">
                <a:lumMod val="60000"/>
                <a:lumOff val="4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front</a:t>
              </a:r>
            </a:p>
          </p:txBody>
        </p:sp>
        <p:cxnSp>
          <p:nvCxnSpPr>
            <p:cNvPr id="11" name="Straight Arrow Connector 10">
              <a:extLst>
                <a:ext uri="{FF2B5EF4-FFF2-40B4-BE49-F238E27FC236}">
                  <a16:creationId xmlns:a16="http://schemas.microsoft.com/office/drawing/2014/main" id="{5E557F69-D86A-BD0B-98C1-C40029C0506C}"/>
                </a:ext>
              </a:extLst>
            </p:cNvPr>
            <p:cNvCxnSpPr>
              <a:cxnSpLocks/>
              <a:stCxn id="10" idx="3"/>
              <a:endCxn id="15" idx="1"/>
            </p:cNvCxnSpPr>
            <p:nvPr/>
          </p:nvCxnSpPr>
          <p:spPr>
            <a:xfrm>
              <a:off x="5336430" y="3954462"/>
              <a:ext cx="939800" cy="0"/>
            </a:xfrm>
            <a:prstGeom prst="straightConnector1">
              <a:avLst/>
            </a:prstGeom>
            <a:ln w="57150">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12" name="Rectangle 11">
              <a:extLst>
                <a:ext uri="{FF2B5EF4-FFF2-40B4-BE49-F238E27FC236}">
                  <a16:creationId xmlns:a16="http://schemas.microsoft.com/office/drawing/2014/main" id="{E938DC8F-FC80-3846-750F-4DBA32AB7FEA}"/>
                </a:ext>
              </a:extLst>
            </p:cNvPr>
            <p:cNvSpPr/>
            <p:nvPr/>
          </p:nvSpPr>
          <p:spPr>
            <a:xfrm>
              <a:off x="6081092" y="4880134"/>
              <a:ext cx="949960" cy="528320"/>
            </a:xfrm>
            <a:prstGeom prst="rect">
              <a:avLst/>
            </a:prstGeom>
            <a:solidFill>
              <a:srgbClr val="FFC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back</a:t>
              </a:r>
            </a:p>
          </p:txBody>
        </p:sp>
        <p:cxnSp>
          <p:nvCxnSpPr>
            <p:cNvPr id="13" name="Straight Arrow Connector 12">
              <a:extLst>
                <a:ext uri="{FF2B5EF4-FFF2-40B4-BE49-F238E27FC236}">
                  <a16:creationId xmlns:a16="http://schemas.microsoft.com/office/drawing/2014/main" id="{37CFC588-D7D8-99D7-AA20-CB28BE7D75ED}"/>
                </a:ext>
              </a:extLst>
            </p:cNvPr>
            <p:cNvCxnSpPr>
              <a:cxnSpLocks/>
              <a:stCxn id="12" idx="0"/>
            </p:cNvCxnSpPr>
            <p:nvPr/>
          </p:nvCxnSpPr>
          <p:spPr>
            <a:xfrm flipV="1">
              <a:off x="6556072" y="4218622"/>
              <a:ext cx="0" cy="661512"/>
            </a:xfrm>
            <a:prstGeom prst="straightConnector1">
              <a:avLst/>
            </a:prstGeom>
            <a:ln w="57150">
              <a:solidFill>
                <a:srgbClr val="FF0000"/>
              </a:solidFill>
              <a:tailEnd type="triangle"/>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412448498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ABE7FBD-9FE8-C410-AFDC-E672824F132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3148244-BB78-E9B5-A68D-2DC30AC66AD5}"/>
              </a:ext>
            </a:extLst>
          </p:cNvPr>
          <p:cNvSpPr>
            <a:spLocks noGrp="1"/>
          </p:cNvSpPr>
          <p:nvPr>
            <p:ph type="title"/>
          </p:nvPr>
        </p:nvSpPr>
        <p:spPr/>
        <p:txBody>
          <a:bodyPr/>
          <a:lstStyle/>
          <a:p>
            <a:r>
              <a:rPr lang="en-US" dirty="0">
                <a:latin typeface="Consolas" panose="020B0609020204030204" pitchFamily="49" charset="0"/>
              </a:rPr>
              <a:t>dequeue()</a:t>
            </a:r>
            <a:r>
              <a:rPr lang="en-US" dirty="0"/>
              <a:t> – becomes empty - line 1 of 4</a:t>
            </a:r>
          </a:p>
        </p:txBody>
      </p:sp>
      <p:sp>
        <p:nvSpPr>
          <p:cNvPr id="22" name="TextBox 21">
            <a:extLst>
              <a:ext uri="{FF2B5EF4-FFF2-40B4-BE49-F238E27FC236}">
                <a16:creationId xmlns:a16="http://schemas.microsoft.com/office/drawing/2014/main" id="{B285B728-BB1B-8AF1-128F-07EB758C41DC}"/>
              </a:ext>
            </a:extLst>
          </p:cNvPr>
          <p:cNvSpPr txBox="1"/>
          <p:nvPr/>
        </p:nvSpPr>
        <p:spPr>
          <a:xfrm>
            <a:off x="4112895" y="1598039"/>
            <a:ext cx="4776774" cy="1569660"/>
          </a:xfrm>
          <a:prstGeom prst="rect">
            <a:avLst/>
          </a:prstGeom>
          <a:noFill/>
        </p:spPr>
        <p:txBody>
          <a:bodyPr wrap="square" rtlCol="0">
            <a:spAutoFit/>
          </a:bodyPr>
          <a:lstStyle/>
          <a:p>
            <a:pPr lvl="0">
              <a:defRPr/>
            </a:pPr>
            <a:r>
              <a:rPr lang="en-US" sz="1600" dirty="0">
                <a:solidFill>
                  <a:prstClr val="black"/>
                </a:solidFill>
                <a:latin typeface="Cascadia Code" panose="020B0609020000020004" pitchFamily="49" charset="0"/>
                <a:ea typeface="Cascadia Code" panose="020B0609020000020004" pitchFamily="49" charset="0"/>
                <a:cs typeface="Cascadia Code" panose="020B0609020000020004" pitchFamily="49" charset="0"/>
              </a:rPr>
              <a:t>dequeue(){</a:t>
            </a:r>
          </a:p>
          <a:p>
            <a:pPr lvl="0">
              <a:defRPr/>
            </a:pPr>
            <a:r>
              <a:rPr lang="en-US" sz="1600" dirty="0">
                <a:solidFill>
                  <a:prstClr val="black"/>
                </a:solidFill>
                <a:latin typeface="Cascadia Code" panose="020B0609020000020004" pitchFamily="49" charset="0"/>
                <a:ea typeface="Cascadia Code" panose="020B0609020000020004" pitchFamily="49" charset="0"/>
                <a:cs typeface="Cascadia Code" panose="020B0609020000020004" pitchFamily="49" charset="0"/>
              </a:rPr>
              <a:t>    </a:t>
            </a:r>
            <a:r>
              <a:rPr lang="en-US" sz="1600" b="1" dirty="0">
                <a:solidFill>
                  <a:prstClr val="black"/>
                </a:solidFill>
                <a:latin typeface="Cascadia Code" panose="020B0609020000020004" pitchFamily="49" charset="0"/>
                <a:ea typeface="Cascadia Code" panose="020B0609020000020004" pitchFamily="49" charset="0"/>
                <a:cs typeface="Cascadia Code" panose="020B0609020000020004" pitchFamily="49" charset="0"/>
              </a:rPr>
              <a:t>first = </a:t>
            </a:r>
            <a:r>
              <a:rPr lang="en-US" sz="1600" b="1" dirty="0" err="1">
                <a:solidFill>
                  <a:prstClr val="black"/>
                </a:solidFill>
                <a:latin typeface="Cascadia Code" panose="020B0609020000020004" pitchFamily="49" charset="0"/>
                <a:ea typeface="Cascadia Code" panose="020B0609020000020004" pitchFamily="49" charset="0"/>
                <a:cs typeface="Cascadia Code" panose="020B0609020000020004" pitchFamily="49" charset="0"/>
              </a:rPr>
              <a:t>front.value</a:t>
            </a:r>
            <a:r>
              <a:rPr lang="en-US" sz="1600" b="1" dirty="0">
                <a:solidFill>
                  <a:prstClr val="black"/>
                </a:solidFill>
                <a:latin typeface="Cascadia Code" panose="020B0609020000020004" pitchFamily="49" charset="0"/>
                <a:ea typeface="Cascadia Code" panose="020B0609020000020004" pitchFamily="49" charset="0"/>
                <a:cs typeface="Cascadia Code" panose="020B0609020000020004" pitchFamily="49" charset="0"/>
              </a:rPr>
              <a:t>;</a:t>
            </a:r>
          </a:p>
          <a:p>
            <a:pPr lvl="0">
              <a:defRPr/>
            </a:pPr>
            <a:r>
              <a:rPr lang="en-US" sz="1600" dirty="0">
                <a:solidFill>
                  <a:prstClr val="black"/>
                </a:solidFill>
                <a:latin typeface="Cascadia Code" panose="020B0609020000020004" pitchFamily="49" charset="0"/>
                <a:ea typeface="Cascadia Code" panose="020B0609020000020004" pitchFamily="49" charset="0"/>
                <a:cs typeface="Cascadia Code" panose="020B0609020000020004" pitchFamily="49" charset="0"/>
              </a:rPr>
              <a:t>    front = </a:t>
            </a:r>
            <a:r>
              <a:rPr lang="en-US" sz="1600" dirty="0" err="1">
                <a:solidFill>
                  <a:prstClr val="black"/>
                </a:solidFill>
                <a:latin typeface="Cascadia Code" panose="020B0609020000020004" pitchFamily="49" charset="0"/>
                <a:ea typeface="Cascadia Code" panose="020B0609020000020004" pitchFamily="49" charset="0"/>
                <a:cs typeface="Cascadia Code" panose="020B0609020000020004" pitchFamily="49" charset="0"/>
              </a:rPr>
              <a:t>front.next</a:t>
            </a:r>
            <a:r>
              <a:rPr lang="en-US" sz="1600" dirty="0">
                <a:solidFill>
                  <a:prstClr val="black"/>
                </a:solidFill>
                <a:latin typeface="Cascadia Code" panose="020B0609020000020004" pitchFamily="49" charset="0"/>
                <a:ea typeface="Cascadia Code" panose="020B0609020000020004" pitchFamily="49" charset="0"/>
                <a:cs typeface="Cascadia Code" panose="020B0609020000020004" pitchFamily="49" charset="0"/>
              </a:rPr>
              <a:t>;</a:t>
            </a:r>
          </a:p>
          <a:p>
            <a:pPr lvl="0">
              <a:defRPr/>
            </a:pPr>
            <a:r>
              <a:rPr lang="en-US" sz="1600" dirty="0">
                <a:solidFill>
                  <a:prstClr val="black"/>
                </a:solidFill>
                <a:latin typeface="Cascadia Code" panose="020B0609020000020004" pitchFamily="49" charset="0"/>
                <a:ea typeface="Cascadia Code" panose="020B0609020000020004" pitchFamily="49" charset="0"/>
                <a:cs typeface="Cascadia Code" panose="020B0609020000020004" pitchFamily="49" charset="0"/>
              </a:rPr>
              <a:t>    if (front == null) {back = null;}</a:t>
            </a:r>
          </a:p>
          <a:p>
            <a:pPr lvl="0">
              <a:defRPr/>
            </a:pPr>
            <a:r>
              <a:rPr lang="en-US" sz="1600" dirty="0">
                <a:solidFill>
                  <a:prstClr val="black"/>
                </a:solidFill>
                <a:latin typeface="Cascadia Code" panose="020B0609020000020004" pitchFamily="49" charset="0"/>
                <a:ea typeface="Cascadia Code" panose="020B0609020000020004" pitchFamily="49" charset="0"/>
                <a:cs typeface="Cascadia Code" panose="020B0609020000020004" pitchFamily="49" charset="0"/>
              </a:rPr>
              <a:t>    return first</a:t>
            </a:r>
          </a:p>
          <a:p>
            <a:pPr lvl="0">
              <a:defRPr/>
            </a:pPr>
            <a:r>
              <a:rPr lang="en-US" sz="1600" dirty="0">
                <a:solidFill>
                  <a:prstClr val="black"/>
                </a:solidFill>
                <a:latin typeface="Cascadia Code" panose="020B0609020000020004" pitchFamily="49" charset="0"/>
                <a:ea typeface="Cascadia Code" panose="020B0609020000020004" pitchFamily="49" charset="0"/>
                <a:cs typeface="Cascadia Code" panose="020B0609020000020004" pitchFamily="49" charset="0"/>
              </a:rPr>
              <a:t>}</a:t>
            </a:r>
          </a:p>
        </p:txBody>
      </p:sp>
      <p:grpSp>
        <p:nvGrpSpPr>
          <p:cNvPr id="5" name="Group 4" descr="We have the still-unchanged linked nodes representation of the queue, but additionally have a variable called &quot;first&quot; which contains the value contained in the node which front references.">
            <a:extLst>
              <a:ext uri="{FF2B5EF4-FFF2-40B4-BE49-F238E27FC236}">
                <a16:creationId xmlns:a16="http://schemas.microsoft.com/office/drawing/2014/main" id="{C2A2672E-5C93-C629-DA70-1D637C9ECB65}"/>
              </a:ext>
            </a:extLst>
          </p:cNvPr>
          <p:cNvGrpSpPr/>
          <p:nvPr/>
        </p:nvGrpSpPr>
        <p:grpSpPr>
          <a:xfrm>
            <a:off x="4386470" y="3690302"/>
            <a:ext cx="2946400" cy="2335924"/>
            <a:chOff x="4386470" y="3690302"/>
            <a:chExt cx="2946400" cy="2335924"/>
          </a:xfrm>
        </p:grpSpPr>
        <p:grpSp>
          <p:nvGrpSpPr>
            <p:cNvPr id="68" name="Group 67">
              <a:extLst>
                <a:ext uri="{FF2B5EF4-FFF2-40B4-BE49-F238E27FC236}">
                  <a16:creationId xmlns:a16="http://schemas.microsoft.com/office/drawing/2014/main" id="{C77DA61C-91A7-0F13-906F-D6FEDDEF4F5A}"/>
                </a:ext>
              </a:extLst>
            </p:cNvPr>
            <p:cNvGrpSpPr/>
            <p:nvPr/>
          </p:nvGrpSpPr>
          <p:grpSpPr>
            <a:xfrm>
              <a:off x="6276230" y="3690302"/>
              <a:ext cx="1056640" cy="528320"/>
              <a:chOff x="8117840" y="4104640"/>
              <a:chExt cx="1056640" cy="528320"/>
            </a:xfrm>
          </p:grpSpPr>
          <p:sp>
            <p:nvSpPr>
              <p:cNvPr id="73" name="Rectangle 72">
                <a:extLst>
                  <a:ext uri="{FF2B5EF4-FFF2-40B4-BE49-F238E27FC236}">
                    <a16:creationId xmlns:a16="http://schemas.microsoft.com/office/drawing/2014/main" id="{C5CAA8C0-0E69-1E47-6C4B-CB76C4606498}"/>
                  </a:ext>
                </a:extLst>
              </p:cNvPr>
              <p:cNvSpPr/>
              <p:nvPr/>
            </p:nvSpPr>
            <p:spPr>
              <a:xfrm>
                <a:off x="8117840" y="4104640"/>
                <a:ext cx="528320" cy="528320"/>
              </a:xfrm>
              <a:prstGeom prst="rect">
                <a:avLst/>
              </a:prstGeom>
              <a:solidFill>
                <a:schemeClr val="accent4">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5</a:t>
                </a:r>
              </a:p>
            </p:txBody>
          </p:sp>
          <p:sp>
            <p:nvSpPr>
              <p:cNvPr id="74" name="Rectangle 73">
                <a:extLst>
                  <a:ext uri="{FF2B5EF4-FFF2-40B4-BE49-F238E27FC236}">
                    <a16:creationId xmlns:a16="http://schemas.microsoft.com/office/drawing/2014/main" id="{091790BC-A5AF-ACEA-730E-F351DBAE854B}"/>
                  </a:ext>
                </a:extLst>
              </p:cNvPr>
              <p:cNvSpPr/>
              <p:nvPr/>
            </p:nvSpPr>
            <p:spPr>
              <a:xfrm>
                <a:off x="8646160" y="4104640"/>
                <a:ext cx="528320" cy="528320"/>
              </a:xfrm>
              <a:prstGeom prst="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pSp>
        <p:sp>
          <p:nvSpPr>
            <p:cNvPr id="60" name="Rectangle 59">
              <a:extLst>
                <a:ext uri="{FF2B5EF4-FFF2-40B4-BE49-F238E27FC236}">
                  <a16:creationId xmlns:a16="http://schemas.microsoft.com/office/drawing/2014/main" id="{404AC46C-1D8B-2A79-8C35-DAA885395DC6}"/>
                </a:ext>
              </a:extLst>
            </p:cNvPr>
            <p:cNvSpPr/>
            <p:nvPr/>
          </p:nvSpPr>
          <p:spPr>
            <a:xfrm>
              <a:off x="4386470" y="3690302"/>
              <a:ext cx="949960" cy="528320"/>
            </a:xfrm>
            <a:prstGeom prst="rect">
              <a:avLst/>
            </a:prstGeom>
            <a:solidFill>
              <a:schemeClr val="accent5">
                <a:lumMod val="60000"/>
                <a:lumOff val="4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front</a:t>
              </a:r>
            </a:p>
          </p:txBody>
        </p:sp>
        <p:cxnSp>
          <p:nvCxnSpPr>
            <p:cNvPr id="61" name="Straight Arrow Connector 60">
              <a:extLst>
                <a:ext uri="{FF2B5EF4-FFF2-40B4-BE49-F238E27FC236}">
                  <a16:creationId xmlns:a16="http://schemas.microsoft.com/office/drawing/2014/main" id="{B01A4D1C-681A-7BC7-BBCA-05B97A2915AA}"/>
                </a:ext>
              </a:extLst>
            </p:cNvPr>
            <p:cNvCxnSpPr>
              <a:cxnSpLocks/>
              <a:stCxn id="60" idx="3"/>
              <a:endCxn id="73" idx="1"/>
            </p:cNvCxnSpPr>
            <p:nvPr/>
          </p:nvCxnSpPr>
          <p:spPr>
            <a:xfrm>
              <a:off x="5336430" y="3954462"/>
              <a:ext cx="939800" cy="0"/>
            </a:xfrm>
            <a:prstGeom prst="straightConnector1">
              <a:avLst/>
            </a:prstGeom>
            <a:ln w="57150">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62" name="Rectangle 61">
              <a:extLst>
                <a:ext uri="{FF2B5EF4-FFF2-40B4-BE49-F238E27FC236}">
                  <a16:creationId xmlns:a16="http://schemas.microsoft.com/office/drawing/2014/main" id="{1FB6D71D-EC05-C104-002B-DBB33E084021}"/>
                </a:ext>
              </a:extLst>
            </p:cNvPr>
            <p:cNvSpPr/>
            <p:nvPr/>
          </p:nvSpPr>
          <p:spPr>
            <a:xfrm>
              <a:off x="6081092" y="4880134"/>
              <a:ext cx="949960" cy="528320"/>
            </a:xfrm>
            <a:prstGeom prst="rect">
              <a:avLst/>
            </a:prstGeom>
            <a:solidFill>
              <a:srgbClr val="FFC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back</a:t>
              </a:r>
            </a:p>
          </p:txBody>
        </p:sp>
        <p:cxnSp>
          <p:nvCxnSpPr>
            <p:cNvPr id="63" name="Straight Arrow Connector 62">
              <a:extLst>
                <a:ext uri="{FF2B5EF4-FFF2-40B4-BE49-F238E27FC236}">
                  <a16:creationId xmlns:a16="http://schemas.microsoft.com/office/drawing/2014/main" id="{12BA7944-5954-9741-0D0D-BCDCF77D0F19}"/>
                </a:ext>
              </a:extLst>
            </p:cNvPr>
            <p:cNvCxnSpPr>
              <a:cxnSpLocks/>
              <a:stCxn id="62" idx="0"/>
            </p:cNvCxnSpPr>
            <p:nvPr/>
          </p:nvCxnSpPr>
          <p:spPr>
            <a:xfrm flipV="1">
              <a:off x="6556072" y="4218622"/>
              <a:ext cx="0" cy="661512"/>
            </a:xfrm>
            <a:prstGeom prst="straightConnector1">
              <a:avLst/>
            </a:prstGeom>
            <a:ln w="57150">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3" name="Rectangle 2">
              <a:extLst>
                <a:ext uri="{FF2B5EF4-FFF2-40B4-BE49-F238E27FC236}">
                  <a16:creationId xmlns:a16="http://schemas.microsoft.com/office/drawing/2014/main" id="{C66DAA16-5038-FE1C-8218-FE4A76BA1F62}"/>
                </a:ext>
              </a:extLst>
            </p:cNvPr>
            <p:cNvSpPr/>
            <p:nvPr/>
          </p:nvSpPr>
          <p:spPr>
            <a:xfrm>
              <a:off x="4856370" y="5497906"/>
              <a:ext cx="949960" cy="528320"/>
            </a:xfrm>
            <a:prstGeom prst="rect">
              <a:avLst/>
            </a:prstGeom>
            <a:solidFill>
              <a:schemeClr val="bg1">
                <a:lumMod val="8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dirty="0">
                  <a:solidFill>
                    <a:prstClr val="black"/>
                  </a:solidFill>
                  <a:latin typeface="Calibri" panose="020F0502020204030204"/>
                </a:rPr>
                <a:t>f</a:t>
              </a:r>
              <a:r>
                <a:rPr kumimoji="0" lang="en-US" sz="1800" b="0" i="0" u="none" strike="noStrike" kern="1200" cap="none" spc="0" normalizeH="0" baseline="0" noProof="0" dirty="0" err="1">
                  <a:ln>
                    <a:noFill/>
                  </a:ln>
                  <a:solidFill>
                    <a:prstClr val="black"/>
                  </a:solidFill>
                  <a:effectLst/>
                  <a:uLnTx/>
                  <a:uFillTx/>
                  <a:latin typeface="Calibri" panose="020F0502020204030204"/>
                  <a:ea typeface="+mn-ea"/>
                  <a:cs typeface="+mn-cs"/>
                </a:rPr>
                <a:t>irst</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 = 5</a:t>
              </a:r>
            </a:p>
          </p:txBody>
        </p:sp>
      </p:grpSp>
    </p:spTree>
    <p:extLst>
      <p:ext uri="{BB962C8B-B14F-4D97-AF65-F5344CB8AC3E}">
        <p14:creationId xmlns:p14="http://schemas.microsoft.com/office/powerpoint/2010/main" val="225036783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0F1ADC8-9742-15E2-9B6B-A69DB7F55D8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DCFFD76-EE13-C8DF-7FB0-0F1D31FCDCFD}"/>
              </a:ext>
            </a:extLst>
          </p:cNvPr>
          <p:cNvSpPr>
            <a:spLocks noGrp="1"/>
          </p:cNvSpPr>
          <p:nvPr>
            <p:ph type="title"/>
          </p:nvPr>
        </p:nvSpPr>
        <p:spPr/>
        <p:txBody>
          <a:bodyPr/>
          <a:lstStyle/>
          <a:p>
            <a:r>
              <a:rPr lang="en-US" dirty="0">
                <a:latin typeface="Consolas" panose="020B0609020204030204" pitchFamily="49" charset="0"/>
              </a:rPr>
              <a:t>dequeue()</a:t>
            </a:r>
            <a:r>
              <a:rPr lang="en-US" dirty="0"/>
              <a:t> – becomes empty - line 2 of 4</a:t>
            </a:r>
          </a:p>
        </p:txBody>
      </p:sp>
      <p:sp>
        <p:nvSpPr>
          <p:cNvPr id="22" name="TextBox 21">
            <a:extLst>
              <a:ext uri="{FF2B5EF4-FFF2-40B4-BE49-F238E27FC236}">
                <a16:creationId xmlns:a16="http://schemas.microsoft.com/office/drawing/2014/main" id="{794BD23B-D0ED-707C-B08A-A4B29916EB99}"/>
              </a:ext>
            </a:extLst>
          </p:cNvPr>
          <p:cNvSpPr txBox="1"/>
          <p:nvPr/>
        </p:nvSpPr>
        <p:spPr>
          <a:xfrm>
            <a:off x="4112895" y="1598039"/>
            <a:ext cx="4776774" cy="1569660"/>
          </a:xfrm>
          <a:prstGeom prst="rect">
            <a:avLst/>
          </a:prstGeom>
          <a:noFill/>
        </p:spPr>
        <p:txBody>
          <a:bodyPr wrap="square" rtlCol="0">
            <a:spAutoFit/>
          </a:bodyPr>
          <a:lstStyle/>
          <a:p>
            <a:pPr lvl="0">
              <a:defRPr/>
            </a:pPr>
            <a:r>
              <a:rPr lang="en-US" sz="1600" dirty="0">
                <a:solidFill>
                  <a:prstClr val="black"/>
                </a:solidFill>
                <a:latin typeface="Cascadia Code" panose="020B0609020000020004" pitchFamily="49" charset="0"/>
                <a:ea typeface="Cascadia Code" panose="020B0609020000020004" pitchFamily="49" charset="0"/>
                <a:cs typeface="Cascadia Code" panose="020B0609020000020004" pitchFamily="49" charset="0"/>
              </a:rPr>
              <a:t>dequeue(){</a:t>
            </a:r>
          </a:p>
          <a:p>
            <a:pPr lvl="0">
              <a:defRPr/>
            </a:pPr>
            <a:r>
              <a:rPr lang="en-US" sz="1600" dirty="0">
                <a:solidFill>
                  <a:prstClr val="black"/>
                </a:solidFill>
                <a:latin typeface="Cascadia Code" panose="020B0609020000020004" pitchFamily="49" charset="0"/>
                <a:ea typeface="Cascadia Code" panose="020B0609020000020004" pitchFamily="49" charset="0"/>
                <a:cs typeface="Cascadia Code" panose="020B0609020000020004" pitchFamily="49" charset="0"/>
              </a:rPr>
              <a:t>    first = </a:t>
            </a:r>
            <a:r>
              <a:rPr lang="en-US" sz="1600" dirty="0" err="1">
                <a:solidFill>
                  <a:prstClr val="black"/>
                </a:solidFill>
                <a:latin typeface="Cascadia Code" panose="020B0609020000020004" pitchFamily="49" charset="0"/>
                <a:ea typeface="Cascadia Code" panose="020B0609020000020004" pitchFamily="49" charset="0"/>
                <a:cs typeface="Cascadia Code" panose="020B0609020000020004" pitchFamily="49" charset="0"/>
              </a:rPr>
              <a:t>front.value</a:t>
            </a:r>
            <a:r>
              <a:rPr lang="en-US" sz="1600" dirty="0">
                <a:solidFill>
                  <a:prstClr val="black"/>
                </a:solidFill>
                <a:latin typeface="Cascadia Code" panose="020B0609020000020004" pitchFamily="49" charset="0"/>
                <a:ea typeface="Cascadia Code" panose="020B0609020000020004" pitchFamily="49" charset="0"/>
                <a:cs typeface="Cascadia Code" panose="020B0609020000020004" pitchFamily="49" charset="0"/>
              </a:rPr>
              <a:t>;</a:t>
            </a:r>
          </a:p>
          <a:p>
            <a:pPr lvl="0">
              <a:defRPr/>
            </a:pPr>
            <a:r>
              <a:rPr lang="en-US" sz="1600" dirty="0">
                <a:solidFill>
                  <a:prstClr val="black"/>
                </a:solidFill>
                <a:latin typeface="Cascadia Code" panose="020B0609020000020004" pitchFamily="49" charset="0"/>
                <a:ea typeface="Cascadia Code" panose="020B0609020000020004" pitchFamily="49" charset="0"/>
                <a:cs typeface="Cascadia Code" panose="020B0609020000020004" pitchFamily="49" charset="0"/>
              </a:rPr>
              <a:t>    </a:t>
            </a:r>
            <a:r>
              <a:rPr lang="en-US" sz="1600" b="1" dirty="0">
                <a:solidFill>
                  <a:prstClr val="black"/>
                </a:solidFill>
                <a:latin typeface="Cascadia Code" panose="020B0609020000020004" pitchFamily="49" charset="0"/>
                <a:ea typeface="Cascadia Code" panose="020B0609020000020004" pitchFamily="49" charset="0"/>
                <a:cs typeface="Cascadia Code" panose="020B0609020000020004" pitchFamily="49" charset="0"/>
              </a:rPr>
              <a:t>front = </a:t>
            </a:r>
            <a:r>
              <a:rPr lang="en-US" sz="1600" b="1" dirty="0" err="1">
                <a:solidFill>
                  <a:prstClr val="black"/>
                </a:solidFill>
                <a:latin typeface="Cascadia Code" panose="020B0609020000020004" pitchFamily="49" charset="0"/>
                <a:ea typeface="Cascadia Code" panose="020B0609020000020004" pitchFamily="49" charset="0"/>
                <a:cs typeface="Cascadia Code" panose="020B0609020000020004" pitchFamily="49" charset="0"/>
              </a:rPr>
              <a:t>front.next</a:t>
            </a:r>
            <a:r>
              <a:rPr lang="en-US" sz="1600" b="1" dirty="0">
                <a:solidFill>
                  <a:prstClr val="black"/>
                </a:solidFill>
                <a:latin typeface="Cascadia Code" panose="020B0609020000020004" pitchFamily="49" charset="0"/>
                <a:ea typeface="Cascadia Code" panose="020B0609020000020004" pitchFamily="49" charset="0"/>
                <a:cs typeface="Cascadia Code" panose="020B0609020000020004" pitchFamily="49" charset="0"/>
              </a:rPr>
              <a:t>;</a:t>
            </a:r>
          </a:p>
          <a:p>
            <a:pPr lvl="0">
              <a:defRPr/>
            </a:pPr>
            <a:r>
              <a:rPr lang="en-US" sz="1600" dirty="0">
                <a:solidFill>
                  <a:prstClr val="black"/>
                </a:solidFill>
                <a:latin typeface="Cascadia Code" panose="020B0609020000020004" pitchFamily="49" charset="0"/>
                <a:ea typeface="Cascadia Code" panose="020B0609020000020004" pitchFamily="49" charset="0"/>
                <a:cs typeface="Cascadia Code" panose="020B0609020000020004" pitchFamily="49" charset="0"/>
              </a:rPr>
              <a:t>    if (front == null) {back = null;}</a:t>
            </a:r>
          </a:p>
          <a:p>
            <a:pPr lvl="0">
              <a:defRPr/>
            </a:pPr>
            <a:r>
              <a:rPr lang="en-US" sz="1600" dirty="0">
                <a:solidFill>
                  <a:prstClr val="black"/>
                </a:solidFill>
                <a:latin typeface="Cascadia Code" panose="020B0609020000020004" pitchFamily="49" charset="0"/>
                <a:ea typeface="Cascadia Code" panose="020B0609020000020004" pitchFamily="49" charset="0"/>
                <a:cs typeface="Cascadia Code" panose="020B0609020000020004" pitchFamily="49" charset="0"/>
              </a:rPr>
              <a:t>    return first</a:t>
            </a:r>
          </a:p>
          <a:p>
            <a:pPr lvl="0">
              <a:defRPr/>
            </a:pPr>
            <a:r>
              <a:rPr lang="en-US" sz="1600" dirty="0">
                <a:solidFill>
                  <a:prstClr val="black"/>
                </a:solidFill>
                <a:latin typeface="Cascadia Code" panose="020B0609020000020004" pitchFamily="49" charset="0"/>
                <a:ea typeface="Cascadia Code" panose="020B0609020000020004" pitchFamily="49" charset="0"/>
                <a:cs typeface="Cascadia Code" panose="020B0609020000020004" pitchFamily="49" charset="0"/>
              </a:rPr>
              <a:t>}</a:t>
            </a:r>
          </a:p>
        </p:txBody>
      </p:sp>
      <p:grpSp>
        <p:nvGrpSpPr>
          <p:cNvPr id="7" name="Group 6" descr="The front reference is reassigned to front.next. Because there is only 1 node in the queue, front becomes a null reference. The node that was previously referenced by front will not yet be garbage collected because back still references that node.">
            <a:extLst>
              <a:ext uri="{FF2B5EF4-FFF2-40B4-BE49-F238E27FC236}">
                <a16:creationId xmlns:a16="http://schemas.microsoft.com/office/drawing/2014/main" id="{2F3EBE36-058F-A6B6-BBFD-FDC487B4E2A1}"/>
              </a:ext>
            </a:extLst>
          </p:cNvPr>
          <p:cNvGrpSpPr/>
          <p:nvPr/>
        </p:nvGrpSpPr>
        <p:grpSpPr>
          <a:xfrm>
            <a:off x="4386470" y="3270318"/>
            <a:ext cx="6252632" cy="2755908"/>
            <a:chOff x="4386470" y="3270318"/>
            <a:chExt cx="6252632" cy="2755908"/>
          </a:xfrm>
        </p:grpSpPr>
        <p:grpSp>
          <p:nvGrpSpPr>
            <p:cNvPr id="5" name="Group 4">
              <a:extLst>
                <a:ext uri="{FF2B5EF4-FFF2-40B4-BE49-F238E27FC236}">
                  <a16:creationId xmlns:a16="http://schemas.microsoft.com/office/drawing/2014/main" id="{795DD0EA-93F7-E2C9-367B-EB186A528357}"/>
                </a:ext>
              </a:extLst>
            </p:cNvPr>
            <p:cNvGrpSpPr/>
            <p:nvPr/>
          </p:nvGrpSpPr>
          <p:grpSpPr>
            <a:xfrm>
              <a:off x="4386470" y="3690302"/>
              <a:ext cx="2946400" cy="2335924"/>
              <a:chOff x="4386470" y="3690302"/>
              <a:chExt cx="2946400" cy="2335924"/>
            </a:xfrm>
          </p:grpSpPr>
          <p:grpSp>
            <p:nvGrpSpPr>
              <p:cNvPr id="68" name="Group 67">
                <a:extLst>
                  <a:ext uri="{FF2B5EF4-FFF2-40B4-BE49-F238E27FC236}">
                    <a16:creationId xmlns:a16="http://schemas.microsoft.com/office/drawing/2014/main" id="{5BE5A4AC-3A62-82D4-5B2D-5C701A012F53}"/>
                  </a:ext>
                </a:extLst>
              </p:cNvPr>
              <p:cNvGrpSpPr/>
              <p:nvPr/>
            </p:nvGrpSpPr>
            <p:grpSpPr>
              <a:xfrm>
                <a:off x="6276230" y="3690302"/>
                <a:ext cx="1056640" cy="528320"/>
                <a:chOff x="8117840" y="4104640"/>
                <a:chExt cx="1056640" cy="528320"/>
              </a:xfrm>
            </p:grpSpPr>
            <p:sp>
              <p:nvSpPr>
                <p:cNvPr id="73" name="Rectangle 72">
                  <a:extLst>
                    <a:ext uri="{FF2B5EF4-FFF2-40B4-BE49-F238E27FC236}">
                      <a16:creationId xmlns:a16="http://schemas.microsoft.com/office/drawing/2014/main" id="{608B8898-4116-1E1D-4B3C-2AA95143B9AD}"/>
                    </a:ext>
                  </a:extLst>
                </p:cNvPr>
                <p:cNvSpPr/>
                <p:nvPr/>
              </p:nvSpPr>
              <p:spPr>
                <a:xfrm>
                  <a:off x="8117840" y="4104640"/>
                  <a:ext cx="528320" cy="528320"/>
                </a:xfrm>
                <a:prstGeom prst="rect">
                  <a:avLst/>
                </a:prstGeom>
                <a:solidFill>
                  <a:schemeClr val="accent4">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5</a:t>
                  </a:r>
                </a:p>
              </p:txBody>
            </p:sp>
            <p:sp>
              <p:nvSpPr>
                <p:cNvPr id="74" name="Rectangle 73">
                  <a:extLst>
                    <a:ext uri="{FF2B5EF4-FFF2-40B4-BE49-F238E27FC236}">
                      <a16:creationId xmlns:a16="http://schemas.microsoft.com/office/drawing/2014/main" id="{53335039-F716-7094-130D-3C4B2686A300}"/>
                    </a:ext>
                  </a:extLst>
                </p:cNvPr>
                <p:cNvSpPr/>
                <p:nvPr/>
              </p:nvSpPr>
              <p:spPr>
                <a:xfrm>
                  <a:off x="8646160" y="4104640"/>
                  <a:ext cx="528320" cy="528320"/>
                </a:xfrm>
                <a:prstGeom prst="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pSp>
          <p:sp>
            <p:nvSpPr>
              <p:cNvPr id="60" name="Rectangle 59">
                <a:extLst>
                  <a:ext uri="{FF2B5EF4-FFF2-40B4-BE49-F238E27FC236}">
                    <a16:creationId xmlns:a16="http://schemas.microsoft.com/office/drawing/2014/main" id="{8440A579-F582-8E81-EF06-76796BE115B9}"/>
                  </a:ext>
                </a:extLst>
              </p:cNvPr>
              <p:cNvSpPr/>
              <p:nvPr/>
            </p:nvSpPr>
            <p:spPr>
              <a:xfrm>
                <a:off x="4386470" y="3690302"/>
                <a:ext cx="949960" cy="528320"/>
              </a:xfrm>
              <a:prstGeom prst="rect">
                <a:avLst/>
              </a:prstGeom>
              <a:solidFill>
                <a:schemeClr val="accent5">
                  <a:lumMod val="60000"/>
                  <a:lumOff val="4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front</a:t>
                </a:r>
              </a:p>
            </p:txBody>
          </p:sp>
          <p:sp>
            <p:nvSpPr>
              <p:cNvPr id="62" name="Rectangle 61">
                <a:extLst>
                  <a:ext uri="{FF2B5EF4-FFF2-40B4-BE49-F238E27FC236}">
                    <a16:creationId xmlns:a16="http://schemas.microsoft.com/office/drawing/2014/main" id="{038E803B-667D-C6C3-1E82-865070C67488}"/>
                  </a:ext>
                </a:extLst>
              </p:cNvPr>
              <p:cNvSpPr/>
              <p:nvPr/>
            </p:nvSpPr>
            <p:spPr>
              <a:xfrm>
                <a:off x="6081092" y="4880134"/>
                <a:ext cx="949960" cy="528320"/>
              </a:xfrm>
              <a:prstGeom prst="rect">
                <a:avLst/>
              </a:prstGeom>
              <a:solidFill>
                <a:srgbClr val="FFC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back</a:t>
                </a:r>
              </a:p>
            </p:txBody>
          </p:sp>
          <p:cxnSp>
            <p:nvCxnSpPr>
              <p:cNvPr id="63" name="Straight Arrow Connector 62">
                <a:extLst>
                  <a:ext uri="{FF2B5EF4-FFF2-40B4-BE49-F238E27FC236}">
                    <a16:creationId xmlns:a16="http://schemas.microsoft.com/office/drawing/2014/main" id="{A8830C2F-A831-27F0-B743-03048CBB9174}"/>
                  </a:ext>
                </a:extLst>
              </p:cNvPr>
              <p:cNvCxnSpPr>
                <a:cxnSpLocks/>
                <a:stCxn id="62" idx="0"/>
              </p:cNvCxnSpPr>
              <p:nvPr/>
            </p:nvCxnSpPr>
            <p:spPr>
              <a:xfrm flipV="1">
                <a:off x="6556072" y="4218622"/>
                <a:ext cx="0" cy="661512"/>
              </a:xfrm>
              <a:prstGeom prst="straightConnector1">
                <a:avLst/>
              </a:prstGeom>
              <a:ln w="57150">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3" name="Rectangle 2">
                <a:extLst>
                  <a:ext uri="{FF2B5EF4-FFF2-40B4-BE49-F238E27FC236}">
                    <a16:creationId xmlns:a16="http://schemas.microsoft.com/office/drawing/2014/main" id="{7B511517-03D1-90E2-9F11-280E15A9C9F6}"/>
                  </a:ext>
                </a:extLst>
              </p:cNvPr>
              <p:cNvSpPr/>
              <p:nvPr/>
            </p:nvSpPr>
            <p:spPr>
              <a:xfrm>
                <a:off x="4856370" y="5497906"/>
                <a:ext cx="949960" cy="528320"/>
              </a:xfrm>
              <a:prstGeom prst="rect">
                <a:avLst/>
              </a:prstGeom>
              <a:solidFill>
                <a:schemeClr val="bg1">
                  <a:lumMod val="8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dirty="0">
                    <a:solidFill>
                      <a:prstClr val="black"/>
                    </a:solidFill>
                    <a:latin typeface="Calibri" panose="020F0502020204030204"/>
                  </a:rPr>
                  <a:t>f</a:t>
                </a:r>
                <a:r>
                  <a:rPr kumimoji="0" lang="en-US" sz="1800" b="0" i="0" u="none" strike="noStrike" kern="1200" cap="none" spc="0" normalizeH="0" baseline="0" noProof="0" dirty="0" err="1">
                    <a:ln>
                      <a:noFill/>
                    </a:ln>
                    <a:solidFill>
                      <a:prstClr val="black"/>
                    </a:solidFill>
                    <a:effectLst/>
                    <a:uLnTx/>
                    <a:uFillTx/>
                    <a:latin typeface="Calibri" panose="020F0502020204030204"/>
                    <a:ea typeface="+mn-ea"/>
                    <a:cs typeface="+mn-cs"/>
                  </a:rPr>
                  <a:t>irst</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 = 5</a:t>
                </a:r>
              </a:p>
            </p:txBody>
          </p:sp>
        </p:grpSp>
        <p:sp>
          <p:nvSpPr>
            <p:cNvPr id="4" name="TextBox 3">
              <a:extLst>
                <a:ext uri="{FF2B5EF4-FFF2-40B4-BE49-F238E27FC236}">
                  <a16:creationId xmlns:a16="http://schemas.microsoft.com/office/drawing/2014/main" id="{D5AA4730-C028-5D5D-59A9-0FA795F9D000}"/>
                </a:ext>
              </a:extLst>
            </p:cNvPr>
            <p:cNvSpPr txBox="1"/>
            <p:nvPr/>
          </p:nvSpPr>
          <p:spPr>
            <a:xfrm>
              <a:off x="7752522" y="3367136"/>
              <a:ext cx="2886580" cy="646331"/>
            </a:xfrm>
            <a:prstGeom prst="rect">
              <a:avLst/>
            </a:prstGeom>
            <a:noFill/>
          </p:spPr>
          <p:txBody>
            <a:bodyPr wrap="square" rtlCol="0">
              <a:spAutoFit/>
            </a:bodyPr>
            <a:lstStyle/>
            <a:p>
              <a:r>
                <a:rPr lang="en-US" dirty="0"/>
                <a:t>Not Garbage Collected! because back still points to it</a:t>
              </a:r>
            </a:p>
          </p:txBody>
        </p:sp>
        <p:sp>
          <p:nvSpPr>
            <p:cNvPr id="6" name="Circle: Hollow 5">
              <a:extLst>
                <a:ext uri="{FF2B5EF4-FFF2-40B4-BE49-F238E27FC236}">
                  <a16:creationId xmlns:a16="http://schemas.microsoft.com/office/drawing/2014/main" id="{23C58DBF-CE3B-0B9C-F709-CEF4F32BB9ED}"/>
                </a:ext>
              </a:extLst>
            </p:cNvPr>
            <p:cNvSpPr/>
            <p:nvPr/>
          </p:nvSpPr>
          <p:spPr>
            <a:xfrm>
              <a:off x="5583622" y="3270318"/>
              <a:ext cx="2168900" cy="2355230"/>
            </a:xfrm>
            <a:prstGeom prst="donut">
              <a:avLst>
                <a:gd name="adj" fmla="val 7542"/>
              </a:avLst>
            </a:prstGeom>
            <a:solidFill>
              <a:schemeClr val="tx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grpSp>
    </p:spTree>
    <p:extLst>
      <p:ext uri="{BB962C8B-B14F-4D97-AF65-F5344CB8AC3E}">
        <p14:creationId xmlns:p14="http://schemas.microsoft.com/office/powerpoint/2010/main" val="51631141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9A4D4BB-2CDD-E700-836F-6681D245F92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5A1D5D8-F5E3-465A-2D87-5E0EE09E97CD}"/>
              </a:ext>
            </a:extLst>
          </p:cNvPr>
          <p:cNvSpPr>
            <a:spLocks noGrp="1"/>
          </p:cNvSpPr>
          <p:nvPr>
            <p:ph type="title"/>
          </p:nvPr>
        </p:nvSpPr>
        <p:spPr/>
        <p:txBody>
          <a:bodyPr/>
          <a:lstStyle/>
          <a:p>
            <a:r>
              <a:rPr lang="en-US" dirty="0">
                <a:latin typeface="Consolas" panose="020B0609020204030204" pitchFamily="49" charset="0"/>
              </a:rPr>
              <a:t>dequeue()</a:t>
            </a:r>
            <a:r>
              <a:rPr lang="en-US" dirty="0"/>
              <a:t> – becomes empty - line 3 of 4</a:t>
            </a:r>
          </a:p>
        </p:txBody>
      </p:sp>
      <p:sp>
        <p:nvSpPr>
          <p:cNvPr id="22" name="TextBox 21">
            <a:extLst>
              <a:ext uri="{FF2B5EF4-FFF2-40B4-BE49-F238E27FC236}">
                <a16:creationId xmlns:a16="http://schemas.microsoft.com/office/drawing/2014/main" id="{560E6526-6BC1-C3B8-C027-E2767689197F}"/>
              </a:ext>
            </a:extLst>
          </p:cNvPr>
          <p:cNvSpPr txBox="1"/>
          <p:nvPr/>
        </p:nvSpPr>
        <p:spPr>
          <a:xfrm>
            <a:off x="4112895" y="1598039"/>
            <a:ext cx="4776774" cy="1569660"/>
          </a:xfrm>
          <a:prstGeom prst="rect">
            <a:avLst/>
          </a:prstGeom>
          <a:noFill/>
        </p:spPr>
        <p:txBody>
          <a:bodyPr wrap="square" rtlCol="0">
            <a:spAutoFit/>
          </a:bodyPr>
          <a:lstStyle/>
          <a:p>
            <a:pPr lvl="0">
              <a:defRPr/>
            </a:pPr>
            <a:r>
              <a:rPr lang="en-US" sz="1600" dirty="0">
                <a:solidFill>
                  <a:prstClr val="black"/>
                </a:solidFill>
                <a:latin typeface="Cascadia Code" panose="020B0609020000020004" pitchFamily="49" charset="0"/>
                <a:ea typeface="Cascadia Code" panose="020B0609020000020004" pitchFamily="49" charset="0"/>
                <a:cs typeface="Cascadia Code" panose="020B0609020000020004" pitchFamily="49" charset="0"/>
              </a:rPr>
              <a:t>dequeue(){</a:t>
            </a:r>
          </a:p>
          <a:p>
            <a:pPr lvl="0">
              <a:defRPr/>
            </a:pPr>
            <a:r>
              <a:rPr lang="en-US" sz="1600" dirty="0">
                <a:solidFill>
                  <a:prstClr val="black"/>
                </a:solidFill>
                <a:latin typeface="Cascadia Code" panose="020B0609020000020004" pitchFamily="49" charset="0"/>
                <a:ea typeface="Cascadia Code" panose="020B0609020000020004" pitchFamily="49" charset="0"/>
                <a:cs typeface="Cascadia Code" panose="020B0609020000020004" pitchFamily="49" charset="0"/>
              </a:rPr>
              <a:t>    first = </a:t>
            </a:r>
            <a:r>
              <a:rPr lang="en-US" sz="1600" dirty="0" err="1">
                <a:solidFill>
                  <a:prstClr val="black"/>
                </a:solidFill>
                <a:latin typeface="Cascadia Code" panose="020B0609020000020004" pitchFamily="49" charset="0"/>
                <a:ea typeface="Cascadia Code" panose="020B0609020000020004" pitchFamily="49" charset="0"/>
                <a:cs typeface="Cascadia Code" panose="020B0609020000020004" pitchFamily="49" charset="0"/>
              </a:rPr>
              <a:t>front.value</a:t>
            </a:r>
            <a:r>
              <a:rPr lang="en-US" sz="1600" dirty="0">
                <a:solidFill>
                  <a:prstClr val="black"/>
                </a:solidFill>
                <a:latin typeface="Cascadia Code" panose="020B0609020000020004" pitchFamily="49" charset="0"/>
                <a:ea typeface="Cascadia Code" panose="020B0609020000020004" pitchFamily="49" charset="0"/>
                <a:cs typeface="Cascadia Code" panose="020B0609020000020004" pitchFamily="49" charset="0"/>
              </a:rPr>
              <a:t>;</a:t>
            </a:r>
          </a:p>
          <a:p>
            <a:pPr lvl="0">
              <a:defRPr/>
            </a:pPr>
            <a:r>
              <a:rPr lang="en-US" sz="1600" dirty="0">
                <a:solidFill>
                  <a:prstClr val="black"/>
                </a:solidFill>
                <a:latin typeface="Cascadia Code" panose="020B0609020000020004" pitchFamily="49" charset="0"/>
                <a:ea typeface="Cascadia Code" panose="020B0609020000020004" pitchFamily="49" charset="0"/>
                <a:cs typeface="Cascadia Code" panose="020B0609020000020004" pitchFamily="49" charset="0"/>
              </a:rPr>
              <a:t>    front = </a:t>
            </a:r>
            <a:r>
              <a:rPr lang="en-US" sz="1600" dirty="0" err="1">
                <a:solidFill>
                  <a:prstClr val="black"/>
                </a:solidFill>
                <a:latin typeface="Cascadia Code" panose="020B0609020000020004" pitchFamily="49" charset="0"/>
                <a:ea typeface="Cascadia Code" panose="020B0609020000020004" pitchFamily="49" charset="0"/>
                <a:cs typeface="Cascadia Code" panose="020B0609020000020004" pitchFamily="49" charset="0"/>
              </a:rPr>
              <a:t>front.next</a:t>
            </a:r>
            <a:r>
              <a:rPr lang="en-US" sz="1600" dirty="0">
                <a:solidFill>
                  <a:prstClr val="black"/>
                </a:solidFill>
                <a:latin typeface="Cascadia Code" panose="020B0609020000020004" pitchFamily="49" charset="0"/>
                <a:ea typeface="Cascadia Code" panose="020B0609020000020004" pitchFamily="49" charset="0"/>
                <a:cs typeface="Cascadia Code" panose="020B0609020000020004" pitchFamily="49" charset="0"/>
              </a:rPr>
              <a:t>;</a:t>
            </a:r>
          </a:p>
          <a:p>
            <a:pPr lvl="0">
              <a:defRPr/>
            </a:pPr>
            <a:r>
              <a:rPr lang="en-US" sz="1600" dirty="0">
                <a:solidFill>
                  <a:prstClr val="black"/>
                </a:solidFill>
                <a:latin typeface="Cascadia Code" panose="020B0609020000020004" pitchFamily="49" charset="0"/>
                <a:ea typeface="Cascadia Code" panose="020B0609020000020004" pitchFamily="49" charset="0"/>
                <a:cs typeface="Cascadia Code" panose="020B0609020000020004" pitchFamily="49" charset="0"/>
              </a:rPr>
              <a:t>    </a:t>
            </a:r>
            <a:r>
              <a:rPr lang="en-US" sz="1600" b="1" dirty="0">
                <a:solidFill>
                  <a:prstClr val="black"/>
                </a:solidFill>
                <a:latin typeface="Cascadia Code" panose="020B0609020000020004" pitchFamily="49" charset="0"/>
                <a:ea typeface="Cascadia Code" panose="020B0609020000020004" pitchFamily="49" charset="0"/>
                <a:cs typeface="Cascadia Code" panose="020B0609020000020004" pitchFamily="49" charset="0"/>
              </a:rPr>
              <a:t>if (front == null) {back = null;}</a:t>
            </a:r>
          </a:p>
          <a:p>
            <a:pPr lvl="0">
              <a:defRPr/>
            </a:pPr>
            <a:r>
              <a:rPr lang="en-US" sz="1600" dirty="0">
                <a:solidFill>
                  <a:prstClr val="black"/>
                </a:solidFill>
                <a:latin typeface="Cascadia Code" panose="020B0609020000020004" pitchFamily="49" charset="0"/>
                <a:ea typeface="Cascadia Code" panose="020B0609020000020004" pitchFamily="49" charset="0"/>
                <a:cs typeface="Cascadia Code" panose="020B0609020000020004" pitchFamily="49" charset="0"/>
              </a:rPr>
              <a:t>    return first</a:t>
            </a:r>
          </a:p>
          <a:p>
            <a:pPr lvl="0">
              <a:defRPr/>
            </a:pPr>
            <a:r>
              <a:rPr lang="en-US" sz="1600" dirty="0">
                <a:solidFill>
                  <a:prstClr val="black"/>
                </a:solidFill>
                <a:latin typeface="Cascadia Code" panose="020B0609020000020004" pitchFamily="49" charset="0"/>
                <a:ea typeface="Cascadia Code" panose="020B0609020000020004" pitchFamily="49" charset="0"/>
                <a:cs typeface="Cascadia Code" panose="020B0609020000020004" pitchFamily="49" charset="0"/>
              </a:rPr>
              <a:t>}</a:t>
            </a:r>
          </a:p>
        </p:txBody>
      </p:sp>
      <p:grpSp>
        <p:nvGrpSpPr>
          <p:cNvPr id="7" name="Group 6" descr="Because front is a null reference, we set back to also be null. Now there are no longer any references to the node in the queue and therefore that node will be garbage collected.">
            <a:extLst>
              <a:ext uri="{FF2B5EF4-FFF2-40B4-BE49-F238E27FC236}">
                <a16:creationId xmlns:a16="http://schemas.microsoft.com/office/drawing/2014/main" id="{46E1C1C9-D1CA-70B8-B0E7-17A8D235B8D6}"/>
              </a:ext>
            </a:extLst>
          </p:cNvPr>
          <p:cNvGrpSpPr/>
          <p:nvPr/>
        </p:nvGrpSpPr>
        <p:grpSpPr>
          <a:xfrm>
            <a:off x="4386470" y="3367136"/>
            <a:ext cx="6252632" cy="2659090"/>
            <a:chOff x="4386470" y="3367136"/>
            <a:chExt cx="6252632" cy="2659090"/>
          </a:xfrm>
        </p:grpSpPr>
        <p:grpSp>
          <p:nvGrpSpPr>
            <p:cNvPr id="5" name="Group 4">
              <a:extLst>
                <a:ext uri="{FF2B5EF4-FFF2-40B4-BE49-F238E27FC236}">
                  <a16:creationId xmlns:a16="http://schemas.microsoft.com/office/drawing/2014/main" id="{1E2329D7-A87C-3852-F29F-0F01D0900B70}"/>
                </a:ext>
              </a:extLst>
            </p:cNvPr>
            <p:cNvGrpSpPr/>
            <p:nvPr/>
          </p:nvGrpSpPr>
          <p:grpSpPr>
            <a:xfrm>
              <a:off x="4386470" y="3690302"/>
              <a:ext cx="2946400" cy="2335924"/>
              <a:chOff x="4386470" y="3690302"/>
              <a:chExt cx="2946400" cy="2335924"/>
            </a:xfrm>
          </p:grpSpPr>
          <p:grpSp>
            <p:nvGrpSpPr>
              <p:cNvPr id="68" name="Group 67">
                <a:extLst>
                  <a:ext uri="{FF2B5EF4-FFF2-40B4-BE49-F238E27FC236}">
                    <a16:creationId xmlns:a16="http://schemas.microsoft.com/office/drawing/2014/main" id="{2E21C21E-074A-598F-6D8B-A328E9F9B79E}"/>
                  </a:ext>
                </a:extLst>
              </p:cNvPr>
              <p:cNvGrpSpPr/>
              <p:nvPr/>
            </p:nvGrpSpPr>
            <p:grpSpPr>
              <a:xfrm>
                <a:off x="6276230" y="3690302"/>
                <a:ext cx="1056640" cy="528320"/>
                <a:chOff x="8117840" y="4104640"/>
                <a:chExt cx="1056640" cy="528320"/>
              </a:xfrm>
            </p:grpSpPr>
            <p:sp>
              <p:nvSpPr>
                <p:cNvPr id="73" name="Rectangle 72">
                  <a:extLst>
                    <a:ext uri="{FF2B5EF4-FFF2-40B4-BE49-F238E27FC236}">
                      <a16:creationId xmlns:a16="http://schemas.microsoft.com/office/drawing/2014/main" id="{C3AA2E3D-80D7-5C6B-1AB6-100059D949C5}"/>
                    </a:ext>
                  </a:extLst>
                </p:cNvPr>
                <p:cNvSpPr/>
                <p:nvPr/>
              </p:nvSpPr>
              <p:spPr>
                <a:xfrm>
                  <a:off x="8117840" y="4104640"/>
                  <a:ext cx="528320" cy="528320"/>
                </a:xfrm>
                <a:prstGeom prst="rect">
                  <a:avLst/>
                </a:prstGeom>
                <a:solidFill>
                  <a:schemeClr val="accent4">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5</a:t>
                  </a:r>
                </a:p>
              </p:txBody>
            </p:sp>
            <p:sp>
              <p:nvSpPr>
                <p:cNvPr id="74" name="Rectangle 73">
                  <a:extLst>
                    <a:ext uri="{FF2B5EF4-FFF2-40B4-BE49-F238E27FC236}">
                      <a16:creationId xmlns:a16="http://schemas.microsoft.com/office/drawing/2014/main" id="{C0B99038-CF51-A4AB-BE78-C20FCEE77EA2}"/>
                    </a:ext>
                  </a:extLst>
                </p:cNvPr>
                <p:cNvSpPr/>
                <p:nvPr/>
              </p:nvSpPr>
              <p:spPr>
                <a:xfrm>
                  <a:off x="8646160" y="4104640"/>
                  <a:ext cx="528320" cy="528320"/>
                </a:xfrm>
                <a:prstGeom prst="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pSp>
          <p:sp>
            <p:nvSpPr>
              <p:cNvPr id="60" name="Rectangle 59">
                <a:extLst>
                  <a:ext uri="{FF2B5EF4-FFF2-40B4-BE49-F238E27FC236}">
                    <a16:creationId xmlns:a16="http://schemas.microsoft.com/office/drawing/2014/main" id="{D1B9E2CE-4364-667F-1777-CE70CE53D913}"/>
                  </a:ext>
                </a:extLst>
              </p:cNvPr>
              <p:cNvSpPr/>
              <p:nvPr/>
            </p:nvSpPr>
            <p:spPr>
              <a:xfrm>
                <a:off x="4386470" y="3690302"/>
                <a:ext cx="949960" cy="528320"/>
              </a:xfrm>
              <a:prstGeom prst="rect">
                <a:avLst/>
              </a:prstGeom>
              <a:solidFill>
                <a:schemeClr val="accent5">
                  <a:lumMod val="60000"/>
                  <a:lumOff val="4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front</a:t>
                </a:r>
              </a:p>
            </p:txBody>
          </p:sp>
          <p:sp>
            <p:nvSpPr>
              <p:cNvPr id="62" name="Rectangle 61">
                <a:extLst>
                  <a:ext uri="{FF2B5EF4-FFF2-40B4-BE49-F238E27FC236}">
                    <a16:creationId xmlns:a16="http://schemas.microsoft.com/office/drawing/2014/main" id="{95CEA4D7-DE33-2E6E-131A-43F77BECD19F}"/>
                  </a:ext>
                </a:extLst>
              </p:cNvPr>
              <p:cNvSpPr/>
              <p:nvPr/>
            </p:nvSpPr>
            <p:spPr>
              <a:xfrm>
                <a:off x="6081092" y="4880134"/>
                <a:ext cx="949960" cy="528320"/>
              </a:xfrm>
              <a:prstGeom prst="rect">
                <a:avLst/>
              </a:prstGeom>
              <a:solidFill>
                <a:srgbClr val="FFC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back</a:t>
                </a:r>
              </a:p>
            </p:txBody>
          </p:sp>
          <p:sp>
            <p:nvSpPr>
              <p:cNvPr id="3" name="Rectangle 2">
                <a:extLst>
                  <a:ext uri="{FF2B5EF4-FFF2-40B4-BE49-F238E27FC236}">
                    <a16:creationId xmlns:a16="http://schemas.microsoft.com/office/drawing/2014/main" id="{AEE846AD-B313-CC19-5A09-0DCF6B4F31AC}"/>
                  </a:ext>
                </a:extLst>
              </p:cNvPr>
              <p:cNvSpPr/>
              <p:nvPr/>
            </p:nvSpPr>
            <p:spPr>
              <a:xfrm>
                <a:off x="4856370" y="5497906"/>
                <a:ext cx="949960" cy="528320"/>
              </a:xfrm>
              <a:prstGeom prst="rect">
                <a:avLst/>
              </a:prstGeom>
              <a:solidFill>
                <a:schemeClr val="bg1">
                  <a:lumMod val="8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dirty="0">
                    <a:solidFill>
                      <a:prstClr val="black"/>
                    </a:solidFill>
                    <a:latin typeface="Calibri" panose="020F0502020204030204"/>
                  </a:rPr>
                  <a:t>f</a:t>
                </a:r>
                <a:r>
                  <a:rPr kumimoji="0" lang="en-US" sz="1800" b="0" i="0" u="none" strike="noStrike" kern="1200" cap="none" spc="0" normalizeH="0" baseline="0" noProof="0" dirty="0" err="1">
                    <a:ln>
                      <a:noFill/>
                    </a:ln>
                    <a:solidFill>
                      <a:prstClr val="black"/>
                    </a:solidFill>
                    <a:effectLst/>
                    <a:uLnTx/>
                    <a:uFillTx/>
                    <a:latin typeface="Calibri" panose="020F0502020204030204"/>
                    <a:ea typeface="+mn-ea"/>
                    <a:cs typeface="+mn-cs"/>
                  </a:rPr>
                  <a:t>irst</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 = 5</a:t>
                </a:r>
              </a:p>
            </p:txBody>
          </p:sp>
        </p:grpSp>
        <p:sp>
          <p:nvSpPr>
            <p:cNvPr id="4" name="TextBox 3">
              <a:extLst>
                <a:ext uri="{FF2B5EF4-FFF2-40B4-BE49-F238E27FC236}">
                  <a16:creationId xmlns:a16="http://schemas.microsoft.com/office/drawing/2014/main" id="{03F1C7AC-E0E8-DEE2-DF7D-592AF99644DA}"/>
                </a:ext>
              </a:extLst>
            </p:cNvPr>
            <p:cNvSpPr txBox="1"/>
            <p:nvPr/>
          </p:nvSpPr>
          <p:spPr>
            <a:xfrm>
              <a:off x="7752522" y="3367136"/>
              <a:ext cx="2886580" cy="369332"/>
            </a:xfrm>
            <a:prstGeom prst="rect">
              <a:avLst/>
            </a:prstGeom>
            <a:noFill/>
          </p:spPr>
          <p:txBody>
            <a:bodyPr wrap="square" rtlCol="0">
              <a:spAutoFit/>
            </a:bodyPr>
            <a:lstStyle/>
            <a:p>
              <a:r>
                <a:rPr lang="en-US" dirty="0"/>
                <a:t>Now it’s Garbage Collected! </a:t>
              </a:r>
            </a:p>
          </p:txBody>
        </p:sp>
      </p:grpSp>
      <p:sp>
        <p:nvSpPr>
          <p:cNvPr id="8" name="&quot;Not Allowed&quot; Symbol 7">
            <a:extLst>
              <a:ext uri="{FF2B5EF4-FFF2-40B4-BE49-F238E27FC236}">
                <a16:creationId xmlns:a16="http://schemas.microsoft.com/office/drawing/2014/main" id="{812A096B-3F7E-72CE-BF2C-C3BF787EE88C}"/>
              </a:ext>
            </a:extLst>
          </p:cNvPr>
          <p:cNvSpPr/>
          <p:nvPr/>
        </p:nvSpPr>
        <p:spPr>
          <a:xfrm>
            <a:off x="6194189" y="3328657"/>
            <a:ext cx="1220721" cy="1220721"/>
          </a:xfrm>
          <a:prstGeom prst="noSmoking">
            <a:avLst>
              <a:gd name="adj" fmla="val 5726"/>
            </a:avLst>
          </a:prstGeom>
          <a:solidFill>
            <a:schemeClr val="tx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Tree>
    <p:extLst>
      <p:ext uri="{BB962C8B-B14F-4D97-AF65-F5344CB8AC3E}">
        <p14:creationId xmlns:p14="http://schemas.microsoft.com/office/powerpoint/2010/main" val="346961604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606CFDB-67A2-1082-F9AB-EB69779A60B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8359FDB-E404-4347-7597-1164E8F242CE}"/>
              </a:ext>
            </a:extLst>
          </p:cNvPr>
          <p:cNvSpPr>
            <a:spLocks noGrp="1"/>
          </p:cNvSpPr>
          <p:nvPr>
            <p:ph type="title"/>
          </p:nvPr>
        </p:nvSpPr>
        <p:spPr/>
        <p:txBody>
          <a:bodyPr/>
          <a:lstStyle/>
          <a:p>
            <a:r>
              <a:rPr lang="en-US" dirty="0">
                <a:latin typeface="Consolas" panose="020B0609020204030204" pitchFamily="49" charset="0"/>
              </a:rPr>
              <a:t>dequeue()</a:t>
            </a:r>
            <a:r>
              <a:rPr lang="en-US" dirty="0"/>
              <a:t> – becomes empty - line 4 of 4</a:t>
            </a:r>
          </a:p>
        </p:txBody>
      </p:sp>
      <p:sp>
        <p:nvSpPr>
          <p:cNvPr id="22" name="TextBox 21">
            <a:extLst>
              <a:ext uri="{FF2B5EF4-FFF2-40B4-BE49-F238E27FC236}">
                <a16:creationId xmlns:a16="http://schemas.microsoft.com/office/drawing/2014/main" id="{FF54EE40-34A7-4D8C-BF42-FF2CA48B786E}"/>
              </a:ext>
            </a:extLst>
          </p:cNvPr>
          <p:cNvSpPr txBox="1"/>
          <p:nvPr/>
        </p:nvSpPr>
        <p:spPr>
          <a:xfrm>
            <a:off x="4112895" y="1598039"/>
            <a:ext cx="4776774" cy="1569660"/>
          </a:xfrm>
          <a:prstGeom prst="rect">
            <a:avLst/>
          </a:prstGeom>
          <a:noFill/>
        </p:spPr>
        <p:txBody>
          <a:bodyPr wrap="square" rtlCol="0">
            <a:spAutoFit/>
          </a:bodyPr>
          <a:lstStyle/>
          <a:p>
            <a:pPr lvl="0">
              <a:defRPr/>
            </a:pPr>
            <a:r>
              <a:rPr lang="en-US" sz="1600" dirty="0">
                <a:solidFill>
                  <a:prstClr val="black"/>
                </a:solidFill>
                <a:latin typeface="Cascadia Code" panose="020B0609020000020004" pitchFamily="49" charset="0"/>
                <a:ea typeface="Cascadia Code" panose="020B0609020000020004" pitchFamily="49" charset="0"/>
                <a:cs typeface="Cascadia Code" panose="020B0609020000020004" pitchFamily="49" charset="0"/>
              </a:rPr>
              <a:t>dequeue(){</a:t>
            </a:r>
          </a:p>
          <a:p>
            <a:pPr lvl="0">
              <a:defRPr/>
            </a:pPr>
            <a:r>
              <a:rPr lang="en-US" sz="1600" dirty="0">
                <a:solidFill>
                  <a:prstClr val="black"/>
                </a:solidFill>
                <a:latin typeface="Cascadia Code" panose="020B0609020000020004" pitchFamily="49" charset="0"/>
                <a:ea typeface="Cascadia Code" panose="020B0609020000020004" pitchFamily="49" charset="0"/>
                <a:cs typeface="Cascadia Code" panose="020B0609020000020004" pitchFamily="49" charset="0"/>
              </a:rPr>
              <a:t>    first = </a:t>
            </a:r>
            <a:r>
              <a:rPr lang="en-US" sz="1600" dirty="0" err="1">
                <a:solidFill>
                  <a:prstClr val="black"/>
                </a:solidFill>
                <a:latin typeface="Cascadia Code" panose="020B0609020000020004" pitchFamily="49" charset="0"/>
                <a:ea typeface="Cascadia Code" panose="020B0609020000020004" pitchFamily="49" charset="0"/>
                <a:cs typeface="Cascadia Code" panose="020B0609020000020004" pitchFamily="49" charset="0"/>
              </a:rPr>
              <a:t>front.value</a:t>
            </a:r>
            <a:r>
              <a:rPr lang="en-US" sz="1600" dirty="0">
                <a:solidFill>
                  <a:prstClr val="black"/>
                </a:solidFill>
                <a:latin typeface="Cascadia Code" panose="020B0609020000020004" pitchFamily="49" charset="0"/>
                <a:ea typeface="Cascadia Code" panose="020B0609020000020004" pitchFamily="49" charset="0"/>
                <a:cs typeface="Cascadia Code" panose="020B0609020000020004" pitchFamily="49" charset="0"/>
              </a:rPr>
              <a:t>;</a:t>
            </a:r>
          </a:p>
          <a:p>
            <a:pPr lvl="0">
              <a:defRPr/>
            </a:pPr>
            <a:r>
              <a:rPr lang="en-US" sz="1600" dirty="0">
                <a:solidFill>
                  <a:prstClr val="black"/>
                </a:solidFill>
                <a:latin typeface="Cascadia Code" panose="020B0609020000020004" pitchFamily="49" charset="0"/>
                <a:ea typeface="Cascadia Code" panose="020B0609020000020004" pitchFamily="49" charset="0"/>
                <a:cs typeface="Cascadia Code" panose="020B0609020000020004" pitchFamily="49" charset="0"/>
              </a:rPr>
              <a:t>    front = </a:t>
            </a:r>
            <a:r>
              <a:rPr lang="en-US" sz="1600" dirty="0" err="1">
                <a:solidFill>
                  <a:prstClr val="black"/>
                </a:solidFill>
                <a:latin typeface="Cascadia Code" panose="020B0609020000020004" pitchFamily="49" charset="0"/>
                <a:ea typeface="Cascadia Code" panose="020B0609020000020004" pitchFamily="49" charset="0"/>
                <a:cs typeface="Cascadia Code" panose="020B0609020000020004" pitchFamily="49" charset="0"/>
              </a:rPr>
              <a:t>front.next</a:t>
            </a:r>
            <a:r>
              <a:rPr lang="en-US" sz="1600" dirty="0">
                <a:solidFill>
                  <a:prstClr val="black"/>
                </a:solidFill>
                <a:latin typeface="Cascadia Code" panose="020B0609020000020004" pitchFamily="49" charset="0"/>
                <a:ea typeface="Cascadia Code" panose="020B0609020000020004" pitchFamily="49" charset="0"/>
                <a:cs typeface="Cascadia Code" panose="020B0609020000020004" pitchFamily="49" charset="0"/>
              </a:rPr>
              <a:t>;</a:t>
            </a:r>
          </a:p>
          <a:p>
            <a:pPr lvl="0">
              <a:defRPr/>
            </a:pPr>
            <a:r>
              <a:rPr lang="en-US" sz="1600" dirty="0">
                <a:solidFill>
                  <a:prstClr val="black"/>
                </a:solidFill>
                <a:latin typeface="Cascadia Code" panose="020B0609020000020004" pitchFamily="49" charset="0"/>
                <a:ea typeface="Cascadia Code" panose="020B0609020000020004" pitchFamily="49" charset="0"/>
                <a:cs typeface="Cascadia Code" panose="020B0609020000020004" pitchFamily="49" charset="0"/>
              </a:rPr>
              <a:t>    </a:t>
            </a:r>
            <a:r>
              <a:rPr lang="en-US" sz="1600" b="1" dirty="0">
                <a:solidFill>
                  <a:prstClr val="black"/>
                </a:solidFill>
                <a:latin typeface="Cascadia Code" panose="020B0609020000020004" pitchFamily="49" charset="0"/>
                <a:ea typeface="Cascadia Code" panose="020B0609020000020004" pitchFamily="49" charset="0"/>
                <a:cs typeface="Cascadia Code" panose="020B0609020000020004" pitchFamily="49" charset="0"/>
              </a:rPr>
              <a:t>if (front == null) {back = null;}</a:t>
            </a:r>
          </a:p>
          <a:p>
            <a:pPr lvl="0">
              <a:defRPr/>
            </a:pPr>
            <a:r>
              <a:rPr lang="en-US" sz="1600" dirty="0">
                <a:solidFill>
                  <a:prstClr val="black"/>
                </a:solidFill>
                <a:latin typeface="Cascadia Code" panose="020B0609020000020004" pitchFamily="49" charset="0"/>
                <a:ea typeface="Cascadia Code" panose="020B0609020000020004" pitchFamily="49" charset="0"/>
                <a:cs typeface="Cascadia Code" panose="020B0609020000020004" pitchFamily="49" charset="0"/>
              </a:rPr>
              <a:t>    return first</a:t>
            </a:r>
          </a:p>
          <a:p>
            <a:pPr lvl="0">
              <a:defRPr/>
            </a:pPr>
            <a:r>
              <a:rPr lang="en-US" sz="1600" dirty="0">
                <a:solidFill>
                  <a:prstClr val="black"/>
                </a:solidFill>
                <a:latin typeface="Cascadia Code" panose="020B0609020000020004" pitchFamily="49" charset="0"/>
                <a:ea typeface="Cascadia Code" panose="020B0609020000020004" pitchFamily="49" charset="0"/>
                <a:cs typeface="Cascadia Code" panose="020B0609020000020004" pitchFamily="49" charset="0"/>
              </a:rPr>
              <a:t>}</a:t>
            </a:r>
          </a:p>
        </p:txBody>
      </p:sp>
      <p:grpSp>
        <p:nvGrpSpPr>
          <p:cNvPr id="10" name="Group 9" descr="The final representation of the (now empty) queue is simply the front and back references, both of which are null. The value stored in the variable &quot;first&quot; is now returned.">
            <a:extLst>
              <a:ext uri="{FF2B5EF4-FFF2-40B4-BE49-F238E27FC236}">
                <a16:creationId xmlns:a16="http://schemas.microsoft.com/office/drawing/2014/main" id="{9E531AC7-7E5B-94B1-8F89-14573AAE9BBE}"/>
              </a:ext>
            </a:extLst>
          </p:cNvPr>
          <p:cNvGrpSpPr/>
          <p:nvPr/>
        </p:nvGrpSpPr>
        <p:grpSpPr>
          <a:xfrm>
            <a:off x="4386470" y="3690302"/>
            <a:ext cx="3475516" cy="3167698"/>
            <a:chOff x="4386470" y="3690302"/>
            <a:chExt cx="3475516" cy="3167698"/>
          </a:xfrm>
        </p:grpSpPr>
        <p:grpSp>
          <p:nvGrpSpPr>
            <p:cNvPr id="5" name="Group 4">
              <a:extLst>
                <a:ext uri="{FF2B5EF4-FFF2-40B4-BE49-F238E27FC236}">
                  <a16:creationId xmlns:a16="http://schemas.microsoft.com/office/drawing/2014/main" id="{6A501124-BF0E-BE07-C304-D17A9AC80208}"/>
                </a:ext>
              </a:extLst>
            </p:cNvPr>
            <p:cNvGrpSpPr/>
            <p:nvPr/>
          </p:nvGrpSpPr>
          <p:grpSpPr>
            <a:xfrm>
              <a:off x="4386470" y="3690302"/>
              <a:ext cx="2644582" cy="2335924"/>
              <a:chOff x="4386470" y="3690302"/>
              <a:chExt cx="2644582" cy="2335924"/>
            </a:xfrm>
          </p:grpSpPr>
          <p:sp>
            <p:nvSpPr>
              <p:cNvPr id="60" name="Rectangle 59">
                <a:extLst>
                  <a:ext uri="{FF2B5EF4-FFF2-40B4-BE49-F238E27FC236}">
                    <a16:creationId xmlns:a16="http://schemas.microsoft.com/office/drawing/2014/main" id="{8E1A517C-FDF8-ECCF-9054-806C64F73A4B}"/>
                  </a:ext>
                </a:extLst>
              </p:cNvPr>
              <p:cNvSpPr/>
              <p:nvPr/>
            </p:nvSpPr>
            <p:spPr>
              <a:xfrm>
                <a:off x="4386470" y="3690302"/>
                <a:ext cx="949960" cy="528320"/>
              </a:xfrm>
              <a:prstGeom prst="rect">
                <a:avLst/>
              </a:prstGeom>
              <a:solidFill>
                <a:schemeClr val="accent5">
                  <a:lumMod val="60000"/>
                  <a:lumOff val="4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front</a:t>
                </a:r>
              </a:p>
            </p:txBody>
          </p:sp>
          <p:sp>
            <p:nvSpPr>
              <p:cNvPr id="62" name="Rectangle 61">
                <a:extLst>
                  <a:ext uri="{FF2B5EF4-FFF2-40B4-BE49-F238E27FC236}">
                    <a16:creationId xmlns:a16="http://schemas.microsoft.com/office/drawing/2014/main" id="{642E2A18-61D7-9DF5-FAEF-C965A80A06D5}"/>
                  </a:ext>
                </a:extLst>
              </p:cNvPr>
              <p:cNvSpPr/>
              <p:nvPr/>
            </p:nvSpPr>
            <p:spPr>
              <a:xfrm>
                <a:off x="6081092" y="4880134"/>
                <a:ext cx="949960" cy="528320"/>
              </a:xfrm>
              <a:prstGeom prst="rect">
                <a:avLst/>
              </a:prstGeom>
              <a:solidFill>
                <a:srgbClr val="FFC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back</a:t>
                </a:r>
              </a:p>
            </p:txBody>
          </p:sp>
          <p:sp>
            <p:nvSpPr>
              <p:cNvPr id="3" name="Rectangle 2">
                <a:extLst>
                  <a:ext uri="{FF2B5EF4-FFF2-40B4-BE49-F238E27FC236}">
                    <a16:creationId xmlns:a16="http://schemas.microsoft.com/office/drawing/2014/main" id="{8FA2760F-3DE5-722F-74AA-E10B1CBE928A}"/>
                  </a:ext>
                </a:extLst>
              </p:cNvPr>
              <p:cNvSpPr/>
              <p:nvPr/>
            </p:nvSpPr>
            <p:spPr>
              <a:xfrm>
                <a:off x="4856370" y="5497906"/>
                <a:ext cx="949960" cy="528320"/>
              </a:xfrm>
              <a:prstGeom prst="rect">
                <a:avLst/>
              </a:prstGeom>
              <a:solidFill>
                <a:schemeClr val="bg1">
                  <a:lumMod val="8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dirty="0">
                    <a:solidFill>
                      <a:prstClr val="black"/>
                    </a:solidFill>
                    <a:latin typeface="Calibri" panose="020F0502020204030204"/>
                  </a:rPr>
                  <a:t>f</a:t>
                </a:r>
                <a:r>
                  <a:rPr kumimoji="0" lang="en-US" sz="1800" b="0" i="0" u="none" strike="noStrike" kern="1200" cap="none" spc="0" normalizeH="0" baseline="0" noProof="0" dirty="0" err="1">
                    <a:ln>
                      <a:noFill/>
                    </a:ln>
                    <a:solidFill>
                      <a:prstClr val="black"/>
                    </a:solidFill>
                    <a:effectLst/>
                    <a:uLnTx/>
                    <a:uFillTx/>
                    <a:latin typeface="Calibri" panose="020F0502020204030204"/>
                    <a:ea typeface="+mn-ea"/>
                    <a:cs typeface="+mn-cs"/>
                  </a:rPr>
                  <a:t>irst</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 = 5</a:t>
                </a:r>
              </a:p>
            </p:txBody>
          </p:sp>
        </p:grpSp>
        <p:sp>
          <p:nvSpPr>
            <p:cNvPr id="6" name="Arrow: Curved Left 5">
              <a:extLst>
                <a:ext uri="{FF2B5EF4-FFF2-40B4-BE49-F238E27FC236}">
                  <a16:creationId xmlns:a16="http://schemas.microsoft.com/office/drawing/2014/main" id="{BEEFA3D7-7957-4700-82CB-AA81C4423A5D}"/>
                </a:ext>
              </a:extLst>
            </p:cNvPr>
            <p:cNvSpPr/>
            <p:nvPr/>
          </p:nvSpPr>
          <p:spPr>
            <a:xfrm>
              <a:off x="5903844" y="5752714"/>
              <a:ext cx="685800" cy="1105286"/>
            </a:xfrm>
            <a:prstGeom prst="curvedLeftArrow">
              <a:avLst/>
            </a:prstGeom>
            <a:solidFill>
              <a:schemeClr val="accent6">
                <a:lumMod val="7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9" name="TextBox 8">
              <a:extLst>
                <a:ext uri="{FF2B5EF4-FFF2-40B4-BE49-F238E27FC236}">
                  <a16:creationId xmlns:a16="http://schemas.microsoft.com/office/drawing/2014/main" id="{D6E454A3-5AE8-F1EE-3A82-9EE228066463}"/>
                </a:ext>
              </a:extLst>
            </p:cNvPr>
            <p:cNvSpPr txBox="1"/>
            <p:nvPr/>
          </p:nvSpPr>
          <p:spPr>
            <a:xfrm>
              <a:off x="6728791" y="6070988"/>
              <a:ext cx="1133195" cy="369332"/>
            </a:xfrm>
            <a:prstGeom prst="rect">
              <a:avLst/>
            </a:prstGeom>
            <a:noFill/>
          </p:spPr>
          <p:txBody>
            <a:bodyPr wrap="none" rtlCol="0">
              <a:spAutoFit/>
            </a:bodyPr>
            <a:lstStyle/>
            <a:p>
              <a:r>
                <a:rPr lang="en-US" dirty="0"/>
                <a:t>Returned!</a:t>
              </a:r>
            </a:p>
          </p:txBody>
        </p:sp>
      </p:grpSp>
    </p:spTree>
    <p:extLst>
      <p:ext uri="{BB962C8B-B14F-4D97-AF65-F5344CB8AC3E}">
        <p14:creationId xmlns:p14="http://schemas.microsoft.com/office/powerpoint/2010/main" val="380323653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4B3408-2D56-B58E-F959-CF8F6AE7145D}"/>
              </a:ext>
            </a:extLst>
          </p:cNvPr>
          <p:cNvSpPr>
            <a:spLocks noGrp="1"/>
          </p:cNvSpPr>
          <p:nvPr>
            <p:ph type="title"/>
          </p:nvPr>
        </p:nvSpPr>
        <p:spPr/>
        <p:txBody>
          <a:bodyPr/>
          <a:lstStyle/>
          <a:p>
            <a:r>
              <a:rPr lang="en-US" dirty="0"/>
              <a:t>Representation</a:t>
            </a:r>
          </a:p>
        </p:txBody>
      </p:sp>
      <p:sp>
        <p:nvSpPr>
          <p:cNvPr id="3" name="Content Placeholder 2">
            <a:extLst>
              <a:ext uri="{FF2B5EF4-FFF2-40B4-BE49-F238E27FC236}">
                <a16:creationId xmlns:a16="http://schemas.microsoft.com/office/drawing/2014/main" id="{1376FFCF-F09D-CE03-F022-D39AD4A97E9E}"/>
              </a:ext>
            </a:extLst>
          </p:cNvPr>
          <p:cNvSpPr>
            <a:spLocks noGrp="1"/>
          </p:cNvSpPr>
          <p:nvPr>
            <p:ph idx="1"/>
          </p:nvPr>
        </p:nvSpPr>
        <p:spPr>
          <a:xfrm>
            <a:off x="2456843" y="1378404"/>
            <a:ext cx="7076440" cy="2115032"/>
          </a:xfrm>
          <a:ln>
            <a:noFill/>
          </a:ln>
        </p:spPr>
        <p:txBody>
          <a:bodyPr>
            <a:normAutofit/>
          </a:bodyPr>
          <a:lstStyle/>
          <a:p>
            <a:r>
              <a:rPr lang="en-US" dirty="0"/>
              <a:t>Queue represented as a “chain” of items</a:t>
            </a:r>
          </a:p>
          <a:p>
            <a:pPr lvl="1"/>
            <a:r>
              <a:rPr lang="en-US" dirty="0">
                <a:solidFill>
                  <a:srgbClr val="0070C0"/>
                </a:solidFill>
              </a:rPr>
              <a:t>A “front” reference to the oldest item</a:t>
            </a:r>
          </a:p>
          <a:p>
            <a:pPr lvl="1"/>
            <a:r>
              <a:rPr lang="en-US" dirty="0">
                <a:solidFill>
                  <a:schemeClr val="accent2">
                    <a:lumMod val="75000"/>
                  </a:schemeClr>
                </a:solidFill>
              </a:rPr>
              <a:t>A “back” reference to the most recent item</a:t>
            </a:r>
          </a:p>
          <a:p>
            <a:pPr lvl="1"/>
            <a:r>
              <a:rPr lang="en-US" dirty="0">
                <a:solidFill>
                  <a:srgbClr val="FF0000"/>
                </a:solidFill>
              </a:rPr>
              <a:t>Each Node references the item enqueued after it</a:t>
            </a:r>
          </a:p>
        </p:txBody>
      </p:sp>
      <p:grpSp>
        <p:nvGrpSpPr>
          <p:cNvPr id="19" name="Group 18" descr="An illustration of a linked queue data structure. The elements of the list are contained in node objects. Each node object has a reference to another node object to establish a sequence of elements. There is also a reference called &quot;front&quot; that points to the first node in the queue, and a reference called &quot;back&quot; that points to the last node in the queue.">
            <a:extLst>
              <a:ext uri="{FF2B5EF4-FFF2-40B4-BE49-F238E27FC236}">
                <a16:creationId xmlns:a16="http://schemas.microsoft.com/office/drawing/2014/main" id="{D2854160-5A0B-556C-7F74-574BAC0D9C9D}"/>
              </a:ext>
            </a:extLst>
          </p:cNvPr>
          <p:cNvGrpSpPr/>
          <p:nvPr/>
        </p:nvGrpSpPr>
        <p:grpSpPr>
          <a:xfrm>
            <a:off x="1583636" y="3761444"/>
            <a:ext cx="8239760" cy="1718152"/>
            <a:chOff x="838200" y="1554957"/>
            <a:chExt cx="8239760" cy="1718152"/>
          </a:xfrm>
        </p:grpSpPr>
        <p:grpSp>
          <p:nvGrpSpPr>
            <p:cNvPr id="31" name="Group 30">
              <a:extLst>
                <a:ext uri="{FF2B5EF4-FFF2-40B4-BE49-F238E27FC236}">
                  <a16:creationId xmlns:a16="http://schemas.microsoft.com/office/drawing/2014/main" id="{EE47A3E1-F9C8-C154-58A8-A0F832437092}"/>
                </a:ext>
              </a:extLst>
            </p:cNvPr>
            <p:cNvGrpSpPr/>
            <p:nvPr/>
          </p:nvGrpSpPr>
          <p:grpSpPr>
            <a:xfrm>
              <a:off x="2727960" y="1554957"/>
              <a:ext cx="6350000" cy="528320"/>
              <a:chOff x="2727960" y="1554957"/>
              <a:chExt cx="6350000" cy="528320"/>
            </a:xfrm>
          </p:grpSpPr>
          <p:grpSp>
            <p:nvGrpSpPr>
              <p:cNvPr id="6" name="Group 5">
                <a:extLst>
                  <a:ext uri="{FF2B5EF4-FFF2-40B4-BE49-F238E27FC236}">
                    <a16:creationId xmlns:a16="http://schemas.microsoft.com/office/drawing/2014/main" id="{6AFBF987-7851-60B2-CF03-393FC95534F8}"/>
                  </a:ext>
                </a:extLst>
              </p:cNvPr>
              <p:cNvGrpSpPr/>
              <p:nvPr/>
            </p:nvGrpSpPr>
            <p:grpSpPr>
              <a:xfrm>
                <a:off x="4053840" y="1554957"/>
                <a:ext cx="1056640" cy="528320"/>
                <a:chOff x="8117840" y="4104640"/>
                <a:chExt cx="1056640" cy="528320"/>
              </a:xfrm>
            </p:grpSpPr>
            <p:sp>
              <p:nvSpPr>
                <p:cNvPr id="4" name="Rectangle 3">
                  <a:extLst>
                    <a:ext uri="{FF2B5EF4-FFF2-40B4-BE49-F238E27FC236}">
                      <a16:creationId xmlns:a16="http://schemas.microsoft.com/office/drawing/2014/main" id="{0D240B2B-22D3-91C7-A99D-36F8C313B7FD}"/>
                    </a:ext>
                  </a:extLst>
                </p:cNvPr>
                <p:cNvSpPr/>
                <p:nvPr/>
              </p:nvSpPr>
              <p:spPr>
                <a:xfrm>
                  <a:off x="8117840" y="4104640"/>
                  <a:ext cx="528320" cy="528320"/>
                </a:xfrm>
                <a:prstGeom prst="rect">
                  <a:avLst/>
                </a:prstGeom>
                <a:solidFill>
                  <a:schemeClr val="accent4">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8</a:t>
                  </a:r>
                </a:p>
              </p:txBody>
            </p:sp>
            <p:sp>
              <p:nvSpPr>
                <p:cNvPr id="5" name="Rectangle 4">
                  <a:extLst>
                    <a:ext uri="{FF2B5EF4-FFF2-40B4-BE49-F238E27FC236}">
                      <a16:creationId xmlns:a16="http://schemas.microsoft.com/office/drawing/2014/main" id="{4B5CC621-6E1F-A3F0-5D55-C08016EAD80D}"/>
                    </a:ext>
                  </a:extLst>
                </p:cNvPr>
                <p:cNvSpPr/>
                <p:nvPr/>
              </p:nvSpPr>
              <p:spPr>
                <a:xfrm>
                  <a:off x="8646160" y="4104640"/>
                  <a:ext cx="528320" cy="528320"/>
                </a:xfrm>
                <a:prstGeom prst="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pSp>
          <p:grpSp>
            <p:nvGrpSpPr>
              <p:cNvPr id="7" name="Group 6">
                <a:extLst>
                  <a:ext uri="{FF2B5EF4-FFF2-40B4-BE49-F238E27FC236}">
                    <a16:creationId xmlns:a16="http://schemas.microsoft.com/office/drawing/2014/main" id="{E5D432AB-1E74-F08B-CEC5-A365264C947C}"/>
                  </a:ext>
                </a:extLst>
              </p:cNvPr>
              <p:cNvGrpSpPr/>
              <p:nvPr/>
            </p:nvGrpSpPr>
            <p:grpSpPr>
              <a:xfrm>
                <a:off x="5374640" y="1554957"/>
                <a:ext cx="1056640" cy="528320"/>
                <a:chOff x="8117840" y="4104640"/>
                <a:chExt cx="1056640" cy="528320"/>
              </a:xfrm>
            </p:grpSpPr>
            <p:sp>
              <p:nvSpPr>
                <p:cNvPr id="8" name="Rectangle 7">
                  <a:extLst>
                    <a:ext uri="{FF2B5EF4-FFF2-40B4-BE49-F238E27FC236}">
                      <a16:creationId xmlns:a16="http://schemas.microsoft.com/office/drawing/2014/main" id="{60CA4D0E-42E8-E538-D8FF-DC6E00DFC845}"/>
                    </a:ext>
                  </a:extLst>
                </p:cNvPr>
                <p:cNvSpPr/>
                <p:nvPr/>
              </p:nvSpPr>
              <p:spPr>
                <a:xfrm>
                  <a:off x="8117840" y="4104640"/>
                  <a:ext cx="528320" cy="528320"/>
                </a:xfrm>
                <a:prstGeom prst="rect">
                  <a:avLst/>
                </a:prstGeom>
                <a:solidFill>
                  <a:schemeClr val="accent4">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3</a:t>
                  </a:r>
                </a:p>
              </p:txBody>
            </p:sp>
            <p:sp>
              <p:nvSpPr>
                <p:cNvPr id="9" name="Rectangle 8">
                  <a:extLst>
                    <a:ext uri="{FF2B5EF4-FFF2-40B4-BE49-F238E27FC236}">
                      <a16:creationId xmlns:a16="http://schemas.microsoft.com/office/drawing/2014/main" id="{5852A5BB-697F-7122-8EBB-493FC932062B}"/>
                    </a:ext>
                  </a:extLst>
                </p:cNvPr>
                <p:cNvSpPr/>
                <p:nvPr/>
              </p:nvSpPr>
              <p:spPr>
                <a:xfrm>
                  <a:off x="8646160" y="4104640"/>
                  <a:ext cx="528320" cy="528320"/>
                </a:xfrm>
                <a:prstGeom prst="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pSp>
          <p:grpSp>
            <p:nvGrpSpPr>
              <p:cNvPr id="10" name="Group 9">
                <a:extLst>
                  <a:ext uri="{FF2B5EF4-FFF2-40B4-BE49-F238E27FC236}">
                    <a16:creationId xmlns:a16="http://schemas.microsoft.com/office/drawing/2014/main" id="{6ECA4301-84E7-41A8-4817-7EF969030D46}"/>
                  </a:ext>
                </a:extLst>
              </p:cNvPr>
              <p:cNvGrpSpPr/>
              <p:nvPr/>
            </p:nvGrpSpPr>
            <p:grpSpPr>
              <a:xfrm>
                <a:off x="6700520" y="1554957"/>
                <a:ext cx="1056640" cy="528320"/>
                <a:chOff x="8117840" y="4104640"/>
                <a:chExt cx="1056640" cy="528320"/>
              </a:xfrm>
            </p:grpSpPr>
            <p:sp>
              <p:nvSpPr>
                <p:cNvPr id="11" name="Rectangle 10">
                  <a:extLst>
                    <a:ext uri="{FF2B5EF4-FFF2-40B4-BE49-F238E27FC236}">
                      <a16:creationId xmlns:a16="http://schemas.microsoft.com/office/drawing/2014/main" id="{AE88FDA0-F73F-1E24-18F2-F7925E8FC51E}"/>
                    </a:ext>
                  </a:extLst>
                </p:cNvPr>
                <p:cNvSpPr/>
                <p:nvPr/>
              </p:nvSpPr>
              <p:spPr>
                <a:xfrm>
                  <a:off x="8117840" y="4104640"/>
                  <a:ext cx="528320" cy="528320"/>
                </a:xfrm>
                <a:prstGeom prst="rect">
                  <a:avLst/>
                </a:prstGeom>
                <a:solidFill>
                  <a:schemeClr val="accent4">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4</a:t>
                  </a:r>
                </a:p>
              </p:txBody>
            </p:sp>
            <p:sp>
              <p:nvSpPr>
                <p:cNvPr id="12" name="Rectangle 11">
                  <a:extLst>
                    <a:ext uri="{FF2B5EF4-FFF2-40B4-BE49-F238E27FC236}">
                      <a16:creationId xmlns:a16="http://schemas.microsoft.com/office/drawing/2014/main" id="{1DA96747-E578-B3DB-2470-F7243CD49DD5}"/>
                    </a:ext>
                  </a:extLst>
                </p:cNvPr>
                <p:cNvSpPr/>
                <p:nvPr/>
              </p:nvSpPr>
              <p:spPr>
                <a:xfrm>
                  <a:off x="8646160" y="4104640"/>
                  <a:ext cx="528320" cy="528320"/>
                </a:xfrm>
                <a:prstGeom prst="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pSp>
          <p:grpSp>
            <p:nvGrpSpPr>
              <p:cNvPr id="13" name="Group 12">
                <a:extLst>
                  <a:ext uri="{FF2B5EF4-FFF2-40B4-BE49-F238E27FC236}">
                    <a16:creationId xmlns:a16="http://schemas.microsoft.com/office/drawing/2014/main" id="{77951176-168B-B07B-7BE1-8239EFA9C9FE}"/>
                  </a:ext>
                </a:extLst>
              </p:cNvPr>
              <p:cNvGrpSpPr/>
              <p:nvPr/>
            </p:nvGrpSpPr>
            <p:grpSpPr>
              <a:xfrm>
                <a:off x="8021320" y="1554957"/>
                <a:ext cx="1056640" cy="528320"/>
                <a:chOff x="8117840" y="4104640"/>
                <a:chExt cx="1056640" cy="528320"/>
              </a:xfrm>
            </p:grpSpPr>
            <p:sp>
              <p:nvSpPr>
                <p:cNvPr id="14" name="Rectangle 13">
                  <a:extLst>
                    <a:ext uri="{FF2B5EF4-FFF2-40B4-BE49-F238E27FC236}">
                      <a16:creationId xmlns:a16="http://schemas.microsoft.com/office/drawing/2014/main" id="{2BA7BE02-D13E-4DA9-2B89-8660802D026E}"/>
                    </a:ext>
                  </a:extLst>
                </p:cNvPr>
                <p:cNvSpPr/>
                <p:nvPr/>
              </p:nvSpPr>
              <p:spPr>
                <a:xfrm>
                  <a:off x="8117840" y="4104640"/>
                  <a:ext cx="528320" cy="528320"/>
                </a:xfrm>
                <a:prstGeom prst="rect">
                  <a:avLst/>
                </a:prstGeom>
                <a:solidFill>
                  <a:schemeClr val="accent4">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7</a:t>
                  </a:r>
                </a:p>
              </p:txBody>
            </p:sp>
            <p:sp>
              <p:nvSpPr>
                <p:cNvPr id="15" name="Rectangle 14">
                  <a:extLst>
                    <a:ext uri="{FF2B5EF4-FFF2-40B4-BE49-F238E27FC236}">
                      <a16:creationId xmlns:a16="http://schemas.microsoft.com/office/drawing/2014/main" id="{1DE038FD-A9AA-D9E1-A1D5-95725C7BEEA5}"/>
                    </a:ext>
                  </a:extLst>
                </p:cNvPr>
                <p:cNvSpPr/>
                <p:nvPr/>
              </p:nvSpPr>
              <p:spPr>
                <a:xfrm>
                  <a:off x="8646160" y="4104640"/>
                  <a:ext cx="528320" cy="528320"/>
                </a:xfrm>
                <a:prstGeom prst="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pSp>
          <p:grpSp>
            <p:nvGrpSpPr>
              <p:cNvPr id="16" name="Group 15">
                <a:extLst>
                  <a:ext uri="{FF2B5EF4-FFF2-40B4-BE49-F238E27FC236}">
                    <a16:creationId xmlns:a16="http://schemas.microsoft.com/office/drawing/2014/main" id="{7DA111CA-6B8C-359A-673A-7D5DE0F70DA5}"/>
                  </a:ext>
                </a:extLst>
              </p:cNvPr>
              <p:cNvGrpSpPr/>
              <p:nvPr/>
            </p:nvGrpSpPr>
            <p:grpSpPr>
              <a:xfrm>
                <a:off x="2727960" y="1554957"/>
                <a:ext cx="1056640" cy="528320"/>
                <a:chOff x="8117840" y="4104640"/>
                <a:chExt cx="1056640" cy="528320"/>
              </a:xfrm>
            </p:grpSpPr>
            <p:sp>
              <p:nvSpPr>
                <p:cNvPr id="17" name="Rectangle 16">
                  <a:extLst>
                    <a:ext uri="{FF2B5EF4-FFF2-40B4-BE49-F238E27FC236}">
                      <a16:creationId xmlns:a16="http://schemas.microsoft.com/office/drawing/2014/main" id="{57E8C63A-82D6-CC85-3709-0E2E37F557D0}"/>
                    </a:ext>
                  </a:extLst>
                </p:cNvPr>
                <p:cNvSpPr/>
                <p:nvPr/>
              </p:nvSpPr>
              <p:spPr>
                <a:xfrm>
                  <a:off x="8117840" y="4104640"/>
                  <a:ext cx="528320" cy="528320"/>
                </a:xfrm>
                <a:prstGeom prst="rect">
                  <a:avLst/>
                </a:prstGeom>
                <a:solidFill>
                  <a:schemeClr val="accent4">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5</a:t>
                  </a:r>
                </a:p>
              </p:txBody>
            </p:sp>
            <p:sp>
              <p:nvSpPr>
                <p:cNvPr id="18" name="Rectangle 17">
                  <a:extLst>
                    <a:ext uri="{FF2B5EF4-FFF2-40B4-BE49-F238E27FC236}">
                      <a16:creationId xmlns:a16="http://schemas.microsoft.com/office/drawing/2014/main" id="{3B8F20F7-7B97-9FD1-C14A-D4CD9FE6D9C2}"/>
                    </a:ext>
                  </a:extLst>
                </p:cNvPr>
                <p:cNvSpPr/>
                <p:nvPr/>
              </p:nvSpPr>
              <p:spPr>
                <a:xfrm>
                  <a:off x="8646160" y="4104640"/>
                  <a:ext cx="528320" cy="528320"/>
                </a:xfrm>
                <a:prstGeom prst="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pSp>
          <p:cxnSp>
            <p:nvCxnSpPr>
              <p:cNvPr id="20" name="Straight Arrow Connector 19">
                <a:extLst>
                  <a:ext uri="{FF2B5EF4-FFF2-40B4-BE49-F238E27FC236}">
                    <a16:creationId xmlns:a16="http://schemas.microsoft.com/office/drawing/2014/main" id="{ADAB37D0-E4BC-0B87-3E32-3F87021568CC}"/>
                  </a:ext>
                </a:extLst>
              </p:cNvPr>
              <p:cNvCxnSpPr>
                <a:cxnSpLocks/>
                <a:endCxn id="4" idx="1"/>
              </p:cNvCxnSpPr>
              <p:nvPr/>
            </p:nvCxnSpPr>
            <p:spPr>
              <a:xfrm>
                <a:off x="3520440" y="1819117"/>
                <a:ext cx="533400" cy="0"/>
              </a:xfrm>
              <a:prstGeom prst="straightConnector1">
                <a:avLst/>
              </a:prstGeom>
              <a:ln w="57150">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21" name="Straight Arrow Connector 20">
                <a:extLst>
                  <a:ext uri="{FF2B5EF4-FFF2-40B4-BE49-F238E27FC236}">
                    <a16:creationId xmlns:a16="http://schemas.microsoft.com/office/drawing/2014/main" id="{6080BD9A-B13C-50BF-A4D8-47758C79AC32}"/>
                  </a:ext>
                </a:extLst>
              </p:cNvPr>
              <p:cNvCxnSpPr>
                <a:cxnSpLocks/>
                <a:endCxn id="8" idx="1"/>
              </p:cNvCxnSpPr>
              <p:nvPr/>
            </p:nvCxnSpPr>
            <p:spPr>
              <a:xfrm>
                <a:off x="4846320" y="1819117"/>
                <a:ext cx="528320" cy="0"/>
              </a:xfrm>
              <a:prstGeom prst="straightConnector1">
                <a:avLst/>
              </a:prstGeom>
              <a:ln w="57150">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25" name="Straight Arrow Connector 24">
                <a:extLst>
                  <a:ext uri="{FF2B5EF4-FFF2-40B4-BE49-F238E27FC236}">
                    <a16:creationId xmlns:a16="http://schemas.microsoft.com/office/drawing/2014/main" id="{A59202CE-9F90-F4A7-20C4-388EBA71AF5A}"/>
                  </a:ext>
                </a:extLst>
              </p:cNvPr>
              <p:cNvCxnSpPr>
                <a:cxnSpLocks/>
                <a:endCxn id="11" idx="1"/>
              </p:cNvCxnSpPr>
              <p:nvPr/>
            </p:nvCxnSpPr>
            <p:spPr>
              <a:xfrm>
                <a:off x="6167120" y="1819117"/>
                <a:ext cx="533400" cy="0"/>
              </a:xfrm>
              <a:prstGeom prst="straightConnector1">
                <a:avLst/>
              </a:prstGeom>
              <a:ln w="57150">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28" name="Straight Arrow Connector 27">
                <a:extLst>
                  <a:ext uri="{FF2B5EF4-FFF2-40B4-BE49-F238E27FC236}">
                    <a16:creationId xmlns:a16="http://schemas.microsoft.com/office/drawing/2014/main" id="{D82F20BE-DCF4-D7DF-70AA-D308F3FB3C0A}"/>
                  </a:ext>
                </a:extLst>
              </p:cNvPr>
              <p:cNvCxnSpPr>
                <a:cxnSpLocks/>
                <a:endCxn id="14" idx="1"/>
              </p:cNvCxnSpPr>
              <p:nvPr/>
            </p:nvCxnSpPr>
            <p:spPr>
              <a:xfrm>
                <a:off x="7493000" y="1819117"/>
                <a:ext cx="528320" cy="0"/>
              </a:xfrm>
              <a:prstGeom prst="straightConnector1">
                <a:avLst/>
              </a:prstGeom>
              <a:ln w="57150">
                <a:solidFill>
                  <a:srgbClr val="FF0000"/>
                </a:solidFill>
                <a:tailEnd type="triangle"/>
              </a:ln>
            </p:spPr>
            <p:style>
              <a:lnRef idx="1">
                <a:schemeClr val="accent1"/>
              </a:lnRef>
              <a:fillRef idx="0">
                <a:schemeClr val="accent1"/>
              </a:fillRef>
              <a:effectRef idx="0">
                <a:schemeClr val="accent1"/>
              </a:effectRef>
              <a:fontRef idx="minor">
                <a:schemeClr val="tx1"/>
              </a:fontRef>
            </p:style>
          </p:cxnSp>
        </p:grpSp>
        <p:sp>
          <p:nvSpPr>
            <p:cNvPr id="32" name="Rectangle 31">
              <a:extLst>
                <a:ext uri="{FF2B5EF4-FFF2-40B4-BE49-F238E27FC236}">
                  <a16:creationId xmlns:a16="http://schemas.microsoft.com/office/drawing/2014/main" id="{71097677-82C3-534D-F0DA-F71F927E9535}"/>
                </a:ext>
              </a:extLst>
            </p:cNvPr>
            <p:cNvSpPr/>
            <p:nvPr/>
          </p:nvSpPr>
          <p:spPr>
            <a:xfrm>
              <a:off x="838200" y="1554957"/>
              <a:ext cx="949960" cy="528320"/>
            </a:xfrm>
            <a:prstGeom prst="rect">
              <a:avLst/>
            </a:prstGeom>
            <a:solidFill>
              <a:schemeClr val="accent5">
                <a:lumMod val="60000"/>
                <a:lumOff val="4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front</a:t>
              </a:r>
            </a:p>
          </p:txBody>
        </p:sp>
        <p:cxnSp>
          <p:nvCxnSpPr>
            <p:cNvPr id="33" name="Straight Arrow Connector 32">
              <a:extLst>
                <a:ext uri="{FF2B5EF4-FFF2-40B4-BE49-F238E27FC236}">
                  <a16:creationId xmlns:a16="http://schemas.microsoft.com/office/drawing/2014/main" id="{DFA11222-D8D6-01E9-FB88-B45F69E27FD3}"/>
                </a:ext>
              </a:extLst>
            </p:cNvPr>
            <p:cNvCxnSpPr>
              <a:cxnSpLocks/>
              <a:stCxn id="32" idx="3"/>
              <a:endCxn id="17" idx="1"/>
            </p:cNvCxnSpPr>
            <p:nvPr/>
          </p:nvCxnSpPr>
          <p:spPr>
            <a:xfrm>
              <a:off x="1788160" y="1819117"/>
              <a:ext cx="939800" cy="0"/>
            </a:xfrm>
            <a:prstGeom prst="straightConnector1">
              <a:avLst/>
            </a:prstGeom>
            <a:ln w="57150">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37" name="Rectangle 36">
              <a:extLst>
                <a:ext uri="{FF2B5EF4-FFF2-40B4-BE49-F238E27FC236}">
                  <a16:creationId xmlns:a16="http://schemas.microsoft.com/office/drawing/2014/main" id="{73EED586-69E7-D3F5-2880-C2F533716668}"/>
                </a:ext>
              </a:extLst>
            </p:cNvPr>
            <p:cNvSpPr/>
            <p:nvPr/>
          </p:nvSpPr>
          <p:spPr>
            <a:xfrm>
              <a:off x="7810500" y="2744789"/>
              <a:ext cx="949960" cy="528320"/>
            </a:xfrm>
            <a:prstGeom prst="rect">
              <a:avLst/>
            </a:prstGeom>
            <a:solidFill>
              <a:srgbClr val="FFC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back</a:t>
              </a:r>
            </a:p>
          </p:txBody>
        </p:sp>
        <p:cxnSp>
          <p:nvCxnSpPr>
            <p:cNvPr id="38" name="Straight Arrow Connector 37">
              <a:extLst>
                <a:ext uri="{FF2B5EF4-FFF2-40B4-BE49-F238E27FC236}">
                  <a16:creationId xmlns:a16="http://schemas.microsoft.com/office/drawing/2014/main" id="{4015BFBB-A85A-F4E1-2263-4CC9757E5464}"/>
                </a:ext>
              </a:extLst>
            </p:cNvPr>
            <p:cNvCxnSpPr>
              <a:cxnSpLocks/>
              <a:stCxn id="37" idx="0"/>
              <a:endCxn id="14" idx="2"/>
            </p:cNvCxnSpPr>
            <p:nvPr/>
          </p:nvCxnSpPr>
          <p:spPr>
            <a:xfrm flipV="1">
              <a:off x="8285480" y="2083277"/>
              <a:ext cx="0" cy="661512"/>
            </a:xfrm>
            <a:prstGeom prst="straightConnector1">
              <a:avLst/>
            </a:prstGeom>
            <a:ln w="57150">
              <a:solidFill>
                <a:srgbClr val="FF0000"/>
              </a:solidFill>
              <a:tailEnd type="triangle"/>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249407438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1117AFC-FB9E-CF12-C826-8303E4370C9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AD6A1E5-7159-5EAF-000C-CC93728D15DE}"/>
              </a:ext>
            </a:extLst>
          </p:cNvPr>
          <p:cNvSpPr>
            <a:spLocks noGrp="1"/>
          </p:cNvSpPr>
          <p:nvPr>
            <p:ph type="title"/>
          </p:nvPr>
        </p:nvSpPr>
        <p:spPr/>
        <p:txBody>
          <a:bodyPr/>
          <a:lstStyle/>
          <a:p>
            <a:r>
              <a:rPr lang="en-US" dirty="0"/>
              <a:t>Enqueue Algorithm</a:t>
            </a:r>
          </a:p>
        </p:txBody>
      </p:sp>
      <p:sp>
        <p:nvSpPr>
          <p:cNvPr id="22" name="TextBox 21">
            <a:extLst>
              <a:ext uri="{FF2B5EF4-FFF2-40B4-BE49-F238E27FC236}">
                <a16:creationId xmlns:a16="http://schemas.microsoft.com/office/drawing/2014/main" id="{123853ED-7E83-0FC2-FF19-D138DCAB5842}"/>
              </a:ext>
            </a:extLst>
          </p:cNvPr>
          <p:cNvSpPr txBox="1"/>
          <p:nvPr/>
        </p:nvSpPr>
        <p:spPr>
          <a:xfrm>
            <a:off x="4112895" y="1598039"/>
            <a:ext cx="3966210" cy="135421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prstClr val="black"/>
                </a:solidFill>
                <a:effectLst/>
                <a:uLnTx/>
                <a:uFillTx/>
                <a:latin typeface="Cascadia Code" panose="020B0609020000020004" pitchFamily="49" charset="0"/>
                <a:ea typeface="Cascadia Code" panose="020B0609020000020004" pitchFamily="49" charset="0"/>
                <a:cs typeface="Cascadia Code" panose="020B0609020000020004" pitchFamily="49" charset="0"/>
              </a:rPr>
              <a:t>enqueue(x){</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prstClr val="black"/>
                </a:solidFill>
                <a:effectLst/>
                <a:uLnTx/>
                <a:uFillTx/>
                <a:latin typeface="Cascadia Code" panose="020B0609020000020004" pitchFamily="49" charset="0"/>
                <a:ea typeface="Cascadia Code" panose="020B0609020000020004" pitchFamily="49" charset="0"/>
                <a:cs typeface="Cascadia Code" panose="020B0609020000020004" pitchFamily="49" charset="0"/>
              </a:rPr>
              <a:t>    last = new </a:t>
            </a:r>
            <a:r>
              <a:rPr kumimoji="0" lang="en-US" sz="1600" b="0" i="0" u="none" strike="noStrike" kern="1200" cap="none" spc="0" normalizeH="0" baseline="0" noProof="0" dirty="0" err="1">
                <a:ln>
                  <a:noFill/>
                </a:ln>
                <a:solidFill>
                  <a:prstClr val="black"/>
                </a:solidFill>
                <a:effectLst/>
                <a:uLnTx/>
                <a:uFillTx/>
                <a:latin typeface="Cascadia Code" panose="020B0609020000020004" pitchFamily="49" charset="0"/>
                <a:ea typeface="Cascadia Code" panose="020B0609020000020004" pitchFamily="49" charset="0"/>
                <a:cs typeface="Cascadia Code" panose="020B0609020000020004" pitchFamily="49" charset="0"/>
              </a:rPr>
              <a:t>ListNode</a:t>
            </a:r>
            <a:r>
              <a:rPr kumimoji="0" lang="en-US" sz="1600" b="0" i="0" u="none" strike="noStrike" kern="1200" cap="none" spc="0" normalizeH="0" baseline="0" noProof="0" dirty="0">
                <a:ln>
                  <a:noFill/>
                </a:ln>
                <a:solidFill>
                  <a:prstClr val="black"/>
                </a:solidFill>
                <a:effectLst/>
                <a:uLnTx/>
                <a:uFillTx/>
                <a:latin typeface="Cascadia Code" panose="020B0609020000020004" pitchFamily="49" charset="0"/>
                <a:ea typeface="Cascadia Code" panose="020B0609020000020004" pitchFamily="49" charset="0"/>
                <a:cs typeface="Cascadia Code" panose="020B0609020000020004" pitchFamily="49" charset="0"/>
              </a:rPr>
              <a:t>(x);</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prstClr val="black"/>
                </a:solidFill>
                <a:effectLst/>
                <a:uLnTx/>
                <a:uFillTx/>
                <a:latin typeface="Cascadia Code" panose="020B0609020000020004" pitchFamily="49" charset="0"/>
                <a:ea typeface="Cascadia Code" panose="020B0609020000020004" pitchFamily="49" charset="0"/>
                <a:cs typeface="Cascadia Code" panose="020B0609020000020004" pitchFamily="49" charset="0"/>
              </a:rPr>
              <a:t>    </a:t>
            </a:r>
            <a:r>
              <a:rPr kumimoji="0" lang="en-US" sz="1600" b="0" i="0" u="none" strike="noStrike" kern="1200" cap="none" spc="0" normalizeH="0" baseline="0" noProof="0" dirty="0" err="1">
                <a:ln>
                  <a:noFill/>
                </a:ln>
                <a:solidFill>
                  <a:prstClr val="black"/>
                </a:solidFill>
                <a:effectLst/>
                <a:uLnTx/>
                <a:uFillTx/>
                <a:latin typeface="Cascadia Code" panose="020B0609020000020004" pitchFamily="49" charset="0"/>
                <a:ea typeface="Cascadia Code" panose="020B0609020000020004" pitchFamily="49" charset="0"/>
                <a:cs typeface="Cascadia Code" panose="020B0609020000020004" pitchFamily="49" charset="0"/>
              </a:rPr>
              <a:t>back.next</a:t>
            </a:r>
            <a:r>
              <a:rPr kumimoji="0" lang="en-US" sz="1600" b="0" i="0" u="none" strike="noStrike" kern="1200" cap="none" spc="0" normalizeH="0" baseline="0" noProof="0" dirty="0">
                <a:ln>
                  <a:noFill/>
                </a:ln>
                <a:solidFill>
                  <a:prstClr val="black"/>
                </a:solidFill>
                <a:effectLst/>
                <a:uLnTx/>
                <a:uFillTx/>
                <a:latin typeface="Cascadia Code" panose="020B0609020000020004" pitchFamily="49" charset="0"/>
                <a:ea typeface="Cascadia Code" panose="020B0609020000020004" pitchFamily="49" charset="0"/>
                <a:cs typeface="Cascadia Code" panose="020B0609020000020004" pitchFamily="49" charset="0"/>
              </a:rPr>
              <a:t> = last;</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prstClr val="black"/>
                </a:solidFill>
                <a:effectLst/>
                <a:uLnTx/>
                <a:uFillTx/>
                <a:latin typeface="Cascadia Code" panose="020B0609020000020004" pitchFamily="49" charset="0"/>
                <a:ea typeface="Cascadia Code" panose="020B0609020000020004" pitchFamily="49" charset="0"/>
                <a:cs typeface="Cascadia Code" panose="020B0609020000020004" pitchFamily="49" charset="0"/>
              </a:rPr>
              <a:t>    back = last;</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prstClr val="black"/>
                </a:solidFill>
                <a:effectLst/>
                <a:uLnTx/>
                <a:uFillTx/>
                <a:latin typeface="Cascadia Code" panose="020B0609020000020004" pitchFamily="49" charset="0"/>
                <a:ea typeface="Cascadia Code" panose="020B0609020000020004" pitchFamily="49" charset="0"/>
                <a:cs typeface="Cascadia Code" panose="020B0609020000020004" pitchFamily="49" charset="0"/>
              </a:rPr>
              <a:t>}</a:t>
            </a:r>
          </a:p>
        </p:txBody>
      </p:sp>
      <p:grpSp>
        <p:nvGrpSpPr>
          <p:cNvPr id="58" name="Group 57" descr="An illustration of a linked queue data structure. The elements of the list are contained in node objects. Each node object has a reference to another node object to establish a sequence of elements. There is also a reference called &quot;front&quot; that points to the first node in the queue, and a reference called &quot;back&quot; that points to the last node in the queue.">
            <a:extLst>
              <a:ext uri="{FF2B5EF4-FFF2-40B4-BE49-F238E27FC236}">
                <a16:creationId xmlns:a16="http://schemas.microsoft.com/office/drawing/2014/main" id="{EA3B3A57-23DF-999C-7D40-03F206ED540C}"/>
              </a:ext>
            </a:extLst>
          </p:cNvPr>
          <p:cNvGrpSpPr/>
          <p:nvPr/>
        </p:nvGrpSpPr>
        <p:grpSpPr>
          <a:xfrm>
            <a:off x="967409" y="3667532"/>
            <a:ext cx="8239760" cy="1718152"/>
            <a:chOff x="838200" y="1554957"/>
            <a:chExt cx="8239760" cy="1718152"/>
          </a:xfrm>
        </p:grpSpPr>
        <p:grpSp>
          <p:nvGrpSpPr>
            <p:cNvPr id="59" name="Group 58">
              <a:extLst>
                <a:ext uri="{FF2B5EF4-FFF2-40B4-BE49-F238E27FC236}">
                  <a16:creationId xmlns:a16="http://schemas.microsoft.com/office/drawing/2014/main" id="{D2BDF128-407B-50A3-FDD2-6A2633F7FEE0}"/>
                </a:ext>
              </a:extLst>
            </p:cNvPr>
            <p:cNvGrpSpPr/>
            <p:nvPr/>
          </p:nvGrpSpPr>
          <p:grpSpPr>
            <a:xfrm>
              <a:off x="2727960" y="1554957"/>
              <a:ext cx="6350000" cy="528320"/>
              <a:chOff x="2727960" y="1554957"/>
              <a:chExt cx="6350000" cy="528320"/>
            </a:xfrm>
          </p:grpSpPr>
          <p:grpSp>
            <p:nvGrpSpPr>
              <p:cNvPr id="64" name="Group 63">
                <a:extLst>
                  <a:ext uri="{FF2B5EF4-FFF2-40B4-BE49-F238E27FC236}">
                    <a16:creationId xmlns:a16="http://schemas.microsoft.com/office/drawing/2014/main" id="{7F40C8ED-9597-1F3E-8E42-ACB8B693BE9C}"/>
                  </a:ext>
                </a:extLst>
              </p:cNvPr>
              <p:cNvGrpSpPr/>
              <p:nvPr/>
            </p:nvGrpSpPr>
            <p:grpSpPr>
              <a:xfrm>
                <a:off x="4053840" y="1554957"/>
                <a:ext cx="1056640" cy="528320"/>
                <a:chOff x="8117840" y="4104640"/>
                <a:chExt cx="1056640" cy="528320"/>
              </a:xfrm>
            </p:grpSpPr>
            <p:sp>
              <p:nvSpPr>
                <p:cNvPr id="81" name="Rectangle 80">
                  <a:extLst>
                    <a:ext uri="{FF2B5EF4-FFF2-40B4-BE49-F238E27FC236}">
                      <a16:creationId xmlns:a16="http://schemas.microsoft.com/office/drawing/2014/main" id="{627AB1AE-DA6A-14E7-4D98-118685C0CE3A}"/>
                    </a:ext>
                  </a:extLst>
                </p:cNvPr>
                <p:cNvSpPr/>
                <p:nvPr/>
              </p:nvSpPr>
              <p:spPr>
                <a:xfrm>
                  <a:off x="8117840" y="4104640"/>
                  <a:ext cx="528320" cy="528320"/>
                </a:xfrm>
                <a:prstGeom prst="rect">
                  <a:avLst/>
                </a:prstGeom>
                <a:solidFill>
                  <a:schemeClr val="accent4">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8</a:t>
                  </a:r>
                </a:p>
              </p:txBody>
            </p:sp>
            <p:sp>
              <p:nvSpPr>
                <p:cNvPr id="82" name="Rectangle 81">
                  <a:extLst>
                    <a:ext uri="{FF2B5EF4-FFF2-40B4-BE49-F238E27FC236}">
                      <a16:creationId xmlns:a16="http://schemas.microsoft.com/office/drawing/2014/main" id="{A36B31E6-36E9-BCA6-405D-A7E11E76A907}"/>
                    </a:ext>
                  </a:extLst>
                </p:cNvPr>
                <p:cNvSpPr/>
                <p:nvPr/>
              </p:nvSpPr>
              <p:spPr>
                <a:xfrm>
                  <a:off x="8646160" y="4104640"/>
                  <a:ext cx="528320" cy="528320"/>
                </a:xfrm>
                <a:prstGeom prst="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pSp>
          <p:grpSp>
            <p:nvGrpSpPr>
              <p:cNvPr id="65" name="Group 64">
                <a:extLst>
                  <a:ext uri="{FF2B5EF4-FFF2-40B4-BE49-F238E27FC236}">
                    <a16:creationId xmlns:a16="http://schemas.microsoft.com/office/drawing/2014/main" id="{E69E75E9-F964-5285-04BB-9A76F1D7CAE2}"/>
                  </a:ext>
                </a:extLst>
              </p:cNvPr>
              <p:cNvGrpSpPr/>
              <p:nvPr/>
            </p:nvGrpSpPr>
            <p:grpSpPr>
              <a:xfrm>
                <a:off x="5374640" y="1554957"/>
                <a:ext cx="1056640" cy="528320"/>
                <a:chOff x="8117840" y="4104640"/>
                <a:chExt cx="1056640" cy="528320"/>
              </a:xfrm>
            </p:grpSpPr>
            <p:sp>
              <p:nvSpPr>
                <p:cNvPr id="79" name="Rectangle 78">
                  <a:extLst>
                    <a:ext uri="{FF2B5EF4-FFF2-40B4-BE49-F238E27FC236}">
                      <a16:creationId xmlns:a16="http://schemas.microsoft.com/office/drawing/2014/main" id="{BAAE1F36-470F-464A-AAAA-15ECAE1CE313}"/>
                    </a:ext>
                  </a:extLst>
                </p:cNvPr>
                <p:cNvSpPr/>
                <p:nvPr/>
              </p:nvSpPr>
              <p:spPr>
                <a:xfrm>
                  <a:off x="8117840" y="4104640"/>
                  <a:ext cx="528320" cy="528320"/>
                </a:xfrm>
                <a:prstGeom prst="rect">
                  <a:avLst/>
                </a:prstGeom>
                <a:solidFill>
                  <a:schemeClr val="accent4">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3</a:t>
                  </a:r>
                </a:p>
              </p:txBody>
            </p:sp>
            <p:sp>
              <p:nvSpPr>
                <p:cNvPr id="80" name="Rectangle 79">
                  <a:extLst>
                    <a:ext uri="{FF2B5EF4-FFF2-40B4-BE49-F238E27FC236}">
                      <a16:creationId xmlns:a16="http://schemas.microsoft.com/office/drawing/2014/main" id="{08ADC713-86C7-40AC-083E-8DCA19416C91}"/>
                    </a:ext>
                  </a:extLst>
                </p:cNvPr>
                <p:cNvSpPr/>
                <p:nvPr/>
              </p:nvSpPr>
              <p:spPr>
                <a:xfrm>
                  <a:off x="8646160" y="4104640"/>
                  <a:ext cx="528320" cy="528320"/>
                </a:xfrm>
                <a:prstGeom prst="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pSp>
          <p:grpSp>
            <p:nvGrpSpPr>
              <p:cNvPr id="66" name="Group 65">
                <a:extLst>
                  <a:ext uri="{FF2B5EF4-FFF2-40B4-BE49-F238E27FC236}">
                    <a16:creationId xmlns:a16="http://schemas.microsoft.com/office/drawing/2014/main" id="{65141F60-DAE8-CE6E-3E91-60CD5DFD403E}"/>
                  </a:ext>
                </a:extLst>
              </p:cNvPr>
              <p:cNvGrpSpPr/>
              <p:nvPr/>
            </p:nvGrpSpPr>
            <p:grpSpPr>
              <a:xfrm>
                <a:off x="6700520" y="1554957"/>
                <a:ext cx="1056640" cy="528320"/>
                <a:chOff x="8117840" y="4104640"/>
                <a:chExt cx="1056640" cy="528320"/>
              </a:xfrm>
            </p:grpSpPr>
            <p:sp>
              <p:nvSpPr>
                <p:cNvPr id="77" name="Rectangle 76">
                  <a:extLst>
                    <a:ext uri="{FF2B5EF4-FFF2-40B4-BE49-F238E27FC236}">
                      <a16:creationId xmlns:a16="http://schemas.microsoft.com/office/drawing/2014/main" id="{928E69FC-0332-AEFA-5A5B-D280C687F3A1}"/>
                    </a:ext>
                  </a:extLst>
                </p:cNvPr>
                <p:cNvSpPr/>
                <p:nvPr/>
              </p:nvSpPr>
              <p:spPr>
                <a:xfrm>
                  <a:off x="8117840" y="4104640"/>
                  <a:ext cx="528320" cy="528320"/>
                </a:xfrm>
                <a:prstGeom prst="rect">
                  <a:avLst/>
                </a:prstGeom>
                <a:solidFill>
                  <a:schemeClr val="accent4">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4</a:t>
                  </a:r>
                </a:p>
              </p:txBody>
            </p:sp>
            <p:sp>
              <p:nvSpPr>
                <p:cNvPr id="78" name="Rectangle 77">
                  <a:extLst>
                    <a:ext uri="{FF2B5EF4-FFF2-40B4-BE49-F238E27FC236}">
                      <a16:creationId xmlns:a16="http://schemas.microsoft.com/office/drawing/2014/main" id="{8C221BE0-ED03-D162-FEDB-76B939008864}"/>
                    </a:ext>
                  </a:extLst>
                </p:cNvPr>
                <p:cNvSpPr/>
                <p:nvPr/>
              </p:nvSpPr>
              <p:spPr>
                <a:xfrm>
                  <a:off x="8646160" y="4104640"/>
                  <a:ext cx="528320" cy="528320"/>
                </a:xfrm>
                <a:prstGeom prst="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pSp>
          <p:grpSp>
            <p:nvGrpSpPr>
              <p:cNvPr id="67" name="Group 66">
                <a:extLst>
                  <a:ext uri="{FF2B5EF4-FFF2-40B4-BE49-F238E27FC236}">
                    <a16:creationId xmlns:a16="http://schemas.microsoft.com/office/drawing/2014/main" id="{660BBCE8-C6CC-7097-68F0-4501C082AFCD}"/>
                  </a:ext>
                </a:extLst>
              </p:cNvPr>
              <p:cNvGrpSpPr/>
              <p:nvPr/>
            </p:nvGrpSpPr>
            <p:grpSpPr>
              <a:xfrm>
                <a:off x="8021320" y="1554957"/>
                <a:ext cx="1056640" cy="528320"/>
                <a:chOff x="8117840" y="4104640"/>
                <a:chExt cx="1056640" cy="528320"/>
              </a:xfrm>
            </p:grpSpPr>
            <p:sp>
              <p:nvSpPr>
                <p:cNvPr id="75" name="Rectangle 74">
                  <a:extLst>
                    <a:ext uri="{FF2B5EF4-FFF2-40B4-BE49-F238E27FC236}">
                      <a16:creationId xmlns:a16="http://schemas.microsoft.com/office/drawing/2014/main" id="{1AC0009F-6AC5-D2E5-E59D-6E3AD8C6577E}"/>
                    </a:ext>
                  </a:extLst>
                </p:cNvPr>
                <p:cNvSpPr/>
                <p:nvPr/>
              </p:nvSpPr>
              <p:spPr>
                <a:xfrm>
                  <a:off x="8117840" y="4104640"/>
                  <a:ext cx="528320" cy="528320"/>
                </a:xfrm>
                <a:prstGeom prst="rect">
                  <a:avLst/>
                </a:prstGeom>
                <a:solidFill>
                  <a:schemeClr val="accent4">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7</a:t>
                  </a:r>
                </a:p>
              </p:txBody>
            </p:sp>
            <p:sp>
              <p:nvSpPr>
                <p:cNvPr id="76" name="Rectangle 75">
                  <a:extLst>
                    <a:ext uri="{FF2B5EF4-FFF2-40B4-BE49-F238E27FC236}">
                      <a16:creationId xmlns:a16="http://schemas.microsoft.com/office/drawing/2014/main" id="{0683C9FF-5DC2-6A50-C965-E7F12313E3C3}"/>
                    </a:ext>
                  </a:extLst>
                </p:cNvPr>
                <p:cNvSpPr/>
                <p:nvPr/>
              </p:nvSpPr>
              <p:spPr>
                <a:xfrm>
                  <a:off x="8646160" y="4104640"/>
                  <a:ext cx="528320" cy="528320"/>
                </a:xfrm>
                <a:prstGeom prst="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pSp>
          <p:grpSp>
            <p:nvGrpSpPr>
              <p:cNvPr id="68" name="Group 67">
                <a:extLst>
                  <a:ext uri="{FF2B5EF4-FFF2-40B4-BE49-F238E27FC236}">
                    <a16:creationId xmlns:a16="http://schemas.microsoft.com/office/drawing/2014/main" id="{887D961F-3FD0-B67D-8F76-27966E6526B0}"/>
                  </a:ext>
                </a:extLst>
              </p:cNvPr>
              <p:cNvGrpSpPr/>
              <p:nvPr/>
            </p:nvGrpSpPr>
            <p:grpSpPr>
              <a:xfrm>
                <a:off x="2727960" y="1554957"/>
                <a:ext cx="1056640" cy="528320"/>
                <a:chOff x="8117840" y="4104640"/>
                <a:chExt cx="1056640" cy="528320"/>
              </a:xfrm>
            </p:grpSpPr>
            <p:sp>
              <p:nvSpPr>
                <p:cNvPr id="73" name="Rectangle 72">
                  <a:extLst>
                    <a:ext uri="{FF2B5EF4-FFF2-40B4-BE49-F238E27FC236}">
                      <a16:creationId xmlns:a16="http://schemas.microsoft.com/office/drawing/2014/main" id="{8C591C90-0861-8CD3-B3A5-6387D8799487}"/>
                    </a:ext>
                  </a:extLst>
                </p:cNvPr>
                <p:cNvSpPr/>
                <p:nvPr/>
              </p:nvSpPr>
              <p:spPr>
                <a:xfrm>
                  <a:off x="8117840" y="4104640"/>
                  <a:ext cx="528320" cy="528320"/>
                </a:xfrm>
                <a:prstGeom prst="rect">
                  <a:avLst/>
                </a:prstGeom>
                <a:solidFill>
                  <a:schemeClr val="accent4">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5</a:t>
                  </a:r>
                </a:p>
              </p:txBody>
            </p:sp>
            <p:sp>
              <p:nvSpPr>
                <p:cNvPr id="74" name="Rectangle 73">
                  <a:extLst>
                    <a:ext uri="{FF2B5EF4-FFF2-40B4-BE49-F238E27FC236}">
                      <a16:creationId xmlns:a16="http://schemas.microsoft.com/office/drawing/2014/main" id="{B1EE95C1-76F6-EF0A-A3A5-283C10115513}"/>
                    </a:ext>
                  </a:extLst>
                </p:cNvPr>
                <p:cNvSpPr/>
                <p:nvPr/>
              </p:nvSpPr>
              <p:spPr>
                <a:xfrm>
                  <a:off x="8646160" y="4104640"/>
                  <a:ext cx="528320" cy="528320"/>
                </a:xfrm>
                <a:prstGeom prst="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pSp>
          <p:cxnSp>
            <p:nvCxnSpPr>
              <p:cNvPr id="69" name="Straight Arrow Connector 68">
                <a:extLst>
                  <a:ext uri="{FF2B5EF4-FFF2-40B4-BE49-F238E27FC236}">
                    <a16:creationId xmlns:a16="http://schemas.microsoft.com/office/drawing/2014/main" id="{3BBA7171-2C3A-353D-BA71-AC6EED3E05CC}"/>
                  </a:ext>
                </a:extLst>
              </p:cNvPr>
              <p:cNvCxnSpPr>
                <a:cxnSpLocks/>
                <a:endCxn id="81" idx="1"/>
              </p:cNvCxnSpPr>
              <p:nvPr/>
            </p:nvCxnSpPr>
            <p:spPr>
              <a:xfrm>
                <a:off x="3520440" y="1819117"/>
                <a:ext cx="533400" cy="0"/>
              </a:xfrm>
              <a:prstGeom prst="straightConnector1">
                <a:avLst/>
              </a:prstGeom>
              <a:ln w="57150">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70" name="Straight Arrow Connector 69">
                <a:extLst>
                  <a:ext uri="{FF2B5EF4-FFF2-40B4-BE49-F238E27FC236}">
                    <a16:creationId xmlns:a16="http://schemas.microsoft.com/office/drawing/2014/main" id="{6D521827-62BD-A9C7-4549-CE82BC10544B}"/>
                  </a:ext>
                </a:extLst>
              </p:cNvPr>
              <p:cNvCxnSpPr>
                <a:cxnSpLocks/>
                <a:endCxn id="79" idx="1"/>
              </p:cNvCxnSpPr>
              <p:nvPr/>
            </p:nvCxnSpPr>
            <p:spPr>
              <a:xfrm>
                <a:off x="4846320" y="1819117"/>
                <a:ext cx="528320" cy="0"/>
              </a:xfrm>
              <a:prstGeom prst="straightConnector1">
                <a:avLst/>
              </a:prstGeom>
              <a:ln w="57150">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71" name="Straight Arrow Connector 70">
                <a:extLst>
                  <a:ext uri="{FF2B5EF4-FFF2-40B4-BE49-F238E27FC236}">
                    <a16:creationId xmlns:a16="http://schemas.microsoft.com/office/drawing/2014/main" id="{18DEA4B0-EE6C-5C0E-1AB1-18DC01846F78}"/>
                  </a:ext>
                </a:extLst>
              </p:cNvPr>
              <p:cNvCxnSpPr>
                <a:cxnSpLocks/>
                <a:endCxn id="77" idx="1"/>
              </p:cNvCxnSpPr>
              <p:nvPr/>
            </p:nvCxnSpPr>
            <p:spPr>
              <a:xfrm>
                <a:off x="6167120" y="1819117"/>
                <a:ext cx="533400" cy="0"/>
              </a:xfrm>
              <a:prstGeom prst="straightConnector1">
                <a:avLst/>
              </a:prstGeom>
              <a:ln w="57150">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72" name="Straight Arrow Connector 71">
                <a:extLst>
                  <a:ext uri="{FF2B5EF4-FFF2-40B4-BE49-F238E27FC236}">
                    <a16:creationId xmlns:a16="http://schemas.microsoft.com/office/drawing/2014/main" id="{DCB174FA-CED1-E5C7-ACAF-9F80BDBAB9DA}"/>
                  </a:ext>
                </a:extLst>
              </p:cNvPr>
              <p:cNvCxnSpPr>
                <a:cxnSpLocks/>
                <a:endCxn id="75" idx="1"/>
              </p:cNvCxnSpPr>
              <p:nvPr/>
            </p:nvCxnSpPr>
            <p:spPr>
              <a:xfrm>
                <a:off x="7493000" y="1819117"/>
                <a:ext cx="528320" cy="0"/>
              </a:xfrm>
              <a:prstGeom prst="straightConnector1">
                <a:avLst/>
              </a:prstGeom>
              <a:ln w="57150">
                <a:solidFill>
                  <a:srgbClr val="FF0000"/>
                </a:solidFill>
                <a:tailEnd type="triangle"/>
              </a:ln>
            </p:spPr>
            <p:style>
              <a:lnRef idx="1">
                <a:schemeClr val="accent1"/>
              </a:lnRef>
              <a:fillRef idx="0">
                <a:schemeClr val="accent1"/>
              </a:fillRef>
              <a:effectRef idx="0">
                <a:schemeClr val="accent1"/>
              </a:effectRef>
              <a:fontRef idx="minor">
                <a:schemeClr val="tx1"/>
              </a:fontRef>
            </p:style>
          </p:cxnSp>
        </p:grpSp>
        <p:sp>
          <p:nvSpPr>
            <p:cNvPr id="60" name="Rectangle 59">
              <a:extLst>
                <a:ext uri="{FF2B5EF4-FFF2-40B4-BE49-F238E27FC236}">
                  <a16:creationId xmlns:a16="http://schemas.microsoft.com/office/drawing/2014/main" id="{C4AA1B70-F49D-BE15-268E-A9C83A1C707F}"/>
                </a:ext>
              </a:extLst>
            </p:cNvPr>
            <p:cNvSpPr/>
            <p:nvPr/>
          </p:nvSpPr>
          <p:spPr>
            <a:xfrm>
              <a:off x="838200" y="1554957"/>
              <a:ext cx="949960" cy="528320"/>
            </a:xfrm>
            <a:prstGeom prst="rect">
              <a:avLst/>
            </a:prstGeom>
            <a:solidFill>
              <a:schemeClr val="accent5">
                <a:lumMod val="60000"/>
                <a:lumOff val="4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front</a:t>
              </a:r>
            </a:p>
          </p:txBody>
        </p:sp>
        <p:cxnSp>
          <p:nvCxnSpPr>
            <p:cNvPr id="61" name="Straight Arrow Connector 60">
              <a:extLst>
                <a:ext uri="{FF2B5EF4-FFF2-40B4-BE49-F238E27FC236}">
                  <a16:creationId xmlns:a16="http://schemas.microsoft.com/office/drawing/2014/main" id="{2B883ACD-7D27-EA25-843B-4878FC376AB6}"/>
                </a:ext>
              </a:extLst>
            </p:cNvPr>
            <p:cNvCxnSpPr>
              <a:cxnSpLocks/>
              <a:stCxn id="60" idx="3"/>
              <a:endCxn id="73" idx="1"/>
            </p:cNvCxnSpPr>
            <p:nvPr/>
          </p:nvCxnSpPr>
          <p:spPr>
            <a:xfrm>
              <a:off x="1788160" y="1819117"/>
              <a:ext cx="939800" cy="0"/>
            </a:xfrm>
            <a:prstGeom prst="straightConnector1">
              <a:avLst/>
            </a:prstGeom>
            <a:ln w="57150">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62" name="Rectangle 61">
              <a:extLst>
                <a:ext uri="{FF2B5EF4-FFF2-40B4-BE49-F238E27FC236}">
                  <a16:creationId xmlns:a16="http://schemas.microsoft.com/office/drawing/2014/main" id="{AD965BF8-27EF-BE63-604E-86E044B50DDF}"/>
                </a:ext>
              </a:extLst>
            </p:cNvPr>
            <p:cNvSpPr/>
            <p:nvPr/>
          </p:nvSpPr>
          <p:spPr>
            <a:xfrm>
              <a:off x="7810500" y="2744789"/>
              <a:ext cx="949960" cy="528320"/>
            </a:xfrm>
            <a:prstGeom prst="rect">
              <a:avLst/>
            </a:prstGeom>
            <a:solidFill>
              <a:srgbClr val="FFC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back</a:t>
              </a:r>
            </a:p>
          </p:txBody>
        </p:sp>
        <p:cxnSp>
          <p:nvCxnSpPr>
            <p:cNvPr id="63" name="Straight Arrow Connector 62">
              <a:extLst>
                <a:ext uri="{FF2B5EF4-FFF2-40B4-BE49-F238E27FC236}">
                  <a16:creationId xmlns:a16="http://schemas.microsoft.com/office/drawing/2014/main" id="{4E5A143C-CCD0-0413-E2E6-4BB8B7C116BD}"/>
                </a:ext>
              </a:extLst>
            </p:cNvPr>
            <p:cNvCxnSpPr>
              <a:cxnSpLocks/>
              <a:stCxn id="62" idx="0"/>
              <a:endCxn id="75" idx="2"/>
            </p:cNvCxnSpPr>
            <p:nvPr/>
          </p:nvCxnSpPr>
          <p:spPr>
            <a:xfrm flipV="1">
              <a:off x="8285480" y="2083277"/>
              <a:ext cx="0" cy="661512"/>
            </a:xfrm>
            <a:prstGeom prst="straightConnector1">
              <a:avLst/>
            </a:prstGeom>
            <a:ln w="57150">
              <a:solidFill>
                <a:srgbClr val="FF0000"/>
              </a:solidFill>
              <a:tailEnd type="triangle"/>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201600571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7D5F8EB-C68A-CE83-5ECE-B6A3C06F614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B42F3F4-668C-C512-90F1-3D45FDDF36B8}"/>
              </a:ext>
            </a:extLst>
          </p:cNvPr>
          <p:cNvSpPr>
            <a:spLocks noGrp="1"/>
          </p:cNvSpPr>
          <p:nvPr>
            <p:ph type="title"/>
          </p:nvPr>
        </p:nvSpPr>
        <p:spPr/>
        <p:txBody>
          <a:bodyPr/>
          <a:lstStyle/>
          <a:p>
            <a:r>
              <a:rPr lang="en-US" dirty="0">
                <a:latin typeface="Consolas" panose="020B0609020204030204" pitchFamily="49" charset="0"/>
              </a:rPr>
              <a:t>enqueue(3)</a:t>
            </a:r>
            <a:r>
              <a:rPr lang="en-US" dirty="0">
                <a:latin typeface="+mn-lt"/>
              </a:rPr>
              <a:t> – line 1 of 3</a:t>
            </a:r>
          </a:p>
        </p:txBody>
      </p:sp>
      <p:grpSp>
        <p:nvGrpSpPr>
          <p:cNvPr id="34" name="Group 33" descr="We now have the original linked nodes representation of queue, and additionally have a new node containing the value 3. There is a variable called &quot;last&quot; that references this new node.">
            <a:extLst>
              <a:ext uri="{FF2B5EF4-FFF2-40B4-BE49-F238E27FC236}">
                <a16:creationId xmlns:a16="http://schemas.microsoft.com/office/drawing/2014/main" id="{0C5EB446-976C-1E88-C07E-F6B4D85A9068}"/>
              </a:ext>
            </a:extLst>
          </p:cNvPr>
          <p:cNvGrpSpPr/>
          <p:nvPr/>
        </p:nvGrpSpPr>
        <p:grpSpPr>
          <a:xfrm>
            <a:off x="967409" y="3667532"/>
            <a:ext cx="9507220" cy="1718152"/>
            <a:chOff x="967409" y="3667532"/>
            <a:chExt cx="9507220" cy="1718152"/>
          </a:xfrm>
        </p:grpSpPr>
        <p:grpSp>
          <p:nvGrpSpPr>
            <p:cNvPr id="19" name="Group 18" descr="An illustration of a linked queue data structure. The elements of the list are contained in node objects. Each node object has a reference to another node object to establish a sequence of elements. There is also a reference called &quot;front&quot; that points to the first node in the queue, and a reference called &quot;back&quot; that points to the last node in the queue.">
              <a:extLst>
                <a:ext uri="{FF2B5EF4-FFF2-40B4-BE49-F238E27FC236}">
                  <a16:creationId xmlns:a16="http://schemas.microsoft.com/office/drawing/2014/main" id="{AF99A951-0091-5ED7-46C4-1252E01C1D75}"/>
                </a:ext>
              </a:extLst>
            </p:cNvPr>
            <p:cNvGrpSpPr/>
            <p:nvPr/>
          </p:nvGrpSpPr>
          <p:grpSpPr>
            <a:xfrm>
              <a:off x="967409" y="3667532"/>
              <a:ext cx="8239760" cy="1718152"/>
              <a:chOff x="838200" y="1554957"/>
              <a:chExt cx="8239760" cy="1718152"/>
            </a:xfrm>
          </p:grpSpPr>
          <p:grpSp>
            <p:nvGrpSpPr>
              <p:cNvPr id="31" name="Group 30">
                <a:extLst>
                  <a:ext uri="{FF2B5EF4-FFF2-40B4-BE49-F238E27FC236}">
                    <a16:creationId xmlns:a16="http://schemas.microsoft.com/office/drawing/2014/main" id="{AF4AF6C7-6C5F-A8B0-E21A-FCEA7F3E0BB3}"/>
                  </a:ext>
                </a:extLst>
              </p:cNvPr>
              <p:cNvGrpSpPr/>
              <p:nvPr/>
            </p:nvGrpSpPr>
            <p:grpSpPr>
              <a:xfrm>
                <a:off x="2727960" y="1554957"/>
                <a:ext cx="6350000" cy="528320"/>
                <a:chOff x="2727960" y="1554957"/>
                <a:chExt cx="6350000" cy="528320"/>
              </a:xfrm>
            </p:grpSpPr>
            <p:grpSp>
              <p:nvGrpSpPr>
                <p:cNvPr id="6" name="Group 5">
                  <a:extLst>
                    <a:ext uri="{FF2B5EF4-FFF2-40B4-BE49-F238E27FC236}">
                      <a16:creationId xmlns:a16="http://schemas.microsoft.com/office/drawing/2014/main" id="{3FDB85B1-823F-DE25-AA03-96DBA3E5E703}"/>
                    </a:ext>
                  </a:extLst>
                </p:cNvPr>
                <p:cNvGrpSpPr/>
                <p:nvPr/>
              </p:nvGrpSpPr>
              <p:grpSpPr>
                <a:xfrm>
                  <a:off x="4053840" y="1554957"/>
                  <a:ext cx="1056640" cy="528320"/>
                  <a:chOff x="8117840" y="4104640"/>
                  <a:chExt cx="1056640" cy="528320"/>
                </a:xfrm>
              </p:grpSpPr>
              <p:sp>
                <p:nvSpPr>
                  <p:cNvPr id="4" name="Rectangle 3">
                    <a:extLst>
                      <a:ext uri="{FF2B5EF4-FFF2-40B4-BE49-F238E27FC236}">
                        <a16:creationId xmlns:a16="http://schemas.microsoft.com/office/drawing/2014/main" id="{86389009-D96F-7D35-B068-FE58EF33CAB3}"/>
                      </a:ext>
                    </a:extLst>
                  </p:cNvPr>
                  <p:cNvSpPr/>
                  <p:nvPr/>
                </p:nvSpPr>
                <p:spPr>
                  <a:xfrm>
                    <a:off x="8117840" y="4104640"/>
                    <a:ext cx="528320" cy="528320"/>
                  </a:xfrm>
                  <a:prstGeom prst="rect">
                    <a:avLst/>
                  </a:prstGeom>
                  <a:solidFill>
                    <a:schemeClr val="accent4">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8</a:t>
                    </a:r>
                  </a:p>
                </p:txBody>
              </p:sp>
              <p:sp>
                <p:nvSpPr>
                  <p:cNvPr id="5" name="Rectangle 4">
                    <a:extLst>
                      <a:ext uri="{FF2B5EF4-FFF2-40B4-BE49-F238E27FC236}">
                        <a16:creationId xmlns:a16="http://schemas.microsoft.com/office/drawing/2014/main" id="{5B71E352-8F26-669F-D9EB-70919380EE73}"/>
                      </a:ext>
                    </a:extLst>
                  </p:cNvPr>
                  <p:cNvSpPr/>
                  <p:nvPr/>
                </p:nvSpPr>
                <p:spPr>
                  <a:xfrm>
                    <a:off x="8646160" y="4104640"/>
                    <a:ext cx="528320" cy="528320"/>
                  </a:xfrm>
                  <a:prstGeom prst="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pSp>
            <p:grpSp>
              <p:nvGrpSpPr>
                <p:cNvPr id="7" name="Group 6">
                  <a:extLst>
                    <a:ext uri="{FF2B5EF4-FFF2-40B4-BE49-F238E27FC236}">
                      <a16:creationId xmlns:a16="http://schemas.microsoft.com/office/drawing/2014/main" id="{04ACD9E0-0FAA-D1CA-AE56-6CC66DE99A92}"/>
                    </a:ext>
                  </a:extLst>
                </p:cNvPr>
                <p:cNvGrpSpPr/>
                <p:nvPr/>
              </p:nvGrpSpPr>
              <p:grpSpPr>
                <a:xfrm>
                  <a:off x="5374640" y="1554957"/>
                  <a:ext cx="1056640" cy="528320"/>
                  <a:chOff x="8117840" y="4104640"/>
                  <a:chExt cx="1056640" cy="528320"/>
                </a:xfrm>
              </p:grpSpPr>
              <p:sp>
                <p:nvSpPr>
                  <p:cNvPr id="8" name="Rectangle 7">
                    <a:extLst>
                      <a:ext uri="{FF2B5EF4-FFF2-40B4-BE49-F238E27FC236}">
                        <a16:creationId xmlns:a16="http://schemas.microsoft.com/office/drawing/2014/main" id="{55091AC1-DC67-3866-394C-B89E76E993E0}"/>
                      </a:ext>
                    </a:extLst>
                  </p:cNvPr>
                  <p:cNvSpPr/>
                  <p:nvPr/>
                </p:nvSpPr>
                <p:spPr>
                  <a:xfrm>
                    <a:off x="8117840" y="4104640"/>
                    <a:ext cx="528320" cy="528320"/>
                  </a:xfrm>
                  <a:prstGeom prst="rect">
                    <a:avLst/>
                  </a:prstGeom>
                  <a:solidFill>
                    <a:schemeClr val="accent4">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3</a:t>
                    </a:r>
                  </a:p>
                </p:txBody>
              </p:sp>
              <p:sp>
                <p:nvSpPr>
                  <p:cNvPr id="9" name="Rectangle 8">
                    <a:extLst>
                      <a:ext uri="{FF2B5EF4-FFF2-40B4-BE49-F238E27FC236}">
                        <a16:creationId xmlns:a16="http://schemas.microsoft.com/office/drawing/2014/main" id="{F84F2FFF-3882-2A83-734C-5B2E05A09DA4}"/>
                      </a:ext>
                    </a:extLst>
                  </p:cNvPr>
                  <p:cNvSpPr/>
                  <p:nvPr/>
                </p:nvSpPr>
                <p:spPr>
                  <a:xfrm>
                    <a:off x="8646160" y="4104640"/>
                    <a:ext cx="528320" cy="528320"/>
                  </a:xfrm>
                  <a:prstGeom prst="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pSp>
            <p:grpSp>
              <p:nvGrpSpPr>
                <p:cNvPr id="10" name="Group 9">
                  <a:extLst>
                    <a:ext uri="{FF2B5EF4-FFF2-40B4-BE49-F238E27FC236}">
                      <a16:creationId xmlns:a16="http://schemas.microsoft.com/office/drawing/2014/main" id="{D73B7A8A-EDE0-3F4E-EC20-F6B167ED43BA}"/>
                    </a:ext>
                  </a:extLst>
                </p:cNvPr>
                <p:cNvGrpSpPr/>
                <p:nvPr/>
              </p:nvGrpSpPr>
              <p:grpSpPr>
                <a:xfrm>
                  <a:off x="6700520" y="1554957"/>
                  <a:ext cx="1056640" cy="528320"/>
                  <a:chOff x="8117840" y="4104640"/>
                  <a:chExt cx="1056640" cy="528320"/>
                </a:xfrm>
              </p:grpSpPr>
              <p:sp>
                <p:nvSpPr>
                  <p:cNvPr id="11" name="Rectangle 10">
                    <a:extLst>
                      <a:ext uri="{FF2B5EF4-FFF2-40B4-BE49-F238E27FC236}">
                        <a16:creationId xmlns:a16="http://schemas.microsoft.com/office/drawing/2014/main" id="{CA47E8A4-727F-ADBF-2843-668F3B38FA3B}"/>
                      </a:ext>
                    </a:extLst>
                  </p:cNvPr>
                  <p:cNvSpPr/>
                  <p:nvPr/>
                </p:nvSpPr>
                <p:spPr>
                  <a:xfrm>
                    <a:off x="8117840" y="4104640"/>
                    <a:ext cx="528320" cy="528320"/>
                  </a:xfrm>
                  <a:prstGeom prst="rect">
                    <a:avLst/>
                  </a:prstGeom>
                  <a:solidFill>
                    <a:schemeClr val="accent4">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4</a:t>
                    </a:r>
                  </a:p>
                </p:txBody>
              </p:sp>
              <p:sp>
                <p:nvSpPr>
                  <p:cNvPr id="12" name="Rectangle 11">
                    <a:extLst>
                      <a:ext uri="{FF2B5EF4-FFF2-40B4-BE49-F238E27FC236}">
                        <a16:creationId xmlns:a16="http://schemas.microsoft.com/office/drawing/2014/main" id="{F72F5624-1E63-C8EF-9419-4242E65F5601}"/>
                      </a:ext>
                    </a:extLst>
                  </p:cNvPr>
                  <p:cNvSpPr/>
                  <p:nvPr/>
                </p:nvSpPr>
                <p:spPr>
                  <a:xfrm>
                    <a:off x="8646160" y="4104640"/>
                    <a:ext cx="528320" cy="528320"/>
                  </a:xfrm>
                  <a:prstGeom prst="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pSp>
            <p:grpSp>
              <p:nvGrpSpPr>
                <p:cNvPr id="13" name="Group 12">
                  <a:extLst>
                    <a:ext uri="{FF2B5EF4-FFF2-40B4-BE49-F238E27FC236}">
                      <a16:creationId xmlns:a16="http://schemas.microsoft.com/office/drawing/2014/main" id="{6D23D5FF-9330-29FB-94F1-7185075FC743}"/>
                    </a:ext>
                  </a:extLst>
                </p:cNvPr>
                <p:cNvGrpSpPr/>
                <p:nvPr/>
              </p:nvGrpSpPr>
              <p:grpSpPr>
                <a:xfrm>
                  <a:off x="8021320" y="1554957"/>
                  <a:ext cx="1056640" cy="528320"/>
                  <a:chOff x="8117840" y="4104640"/>
                  <a:chExt cx="1056640" cy="528320"/>
                </a:xfrm>
              </p:grpSpPr>
              <p:sp>
                <p:nvSpPr>
                  <p:cNvPr id="14" name="Rectangle 13">
                    <a:extLst>
                      <a:ext uri="{FF2B5EF4-FFF2-40B4-BE49-F238E27FC236}">
                        <a16:creationId xmlns:a16="http://schemas.microsoft.com/office/drawing/2014/main" id="{04E070D3-F5D2-0AD7-76D9-8456F6E6746B}"/>
                      </a:ext>
                    </a:extLst>
                  </p:cNvPr>
                  <p:cNvSpPr/>
                  <p:nvPr/>
                </p:nvSpPr>
                <p:spPr>
                  <a:xfrm>
                    <a:off x="8117840" y="4104640"/>
                    <a:ext cx="528320" cy="528320"/>
                  </a:xfrm>
                  <a:prstGeom prst="rect">
                    <a:avLst/>
                  </a:prstGeom>
                  <a:solidFill>
                    <a:schemeClr val="accent4">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7</a:t>
                    </a:r>
                  </a:p>
                </p:txBody>
              </p:sp>
              <p:sp>
                <p:nvSpPr>
                  <p:cNvPr id="15" name="Rectangle 14">
                    <a:extLst>
                      <a:ext uri="{FF2B5EF4-FFF2-40B4-BE49-F238E27FC236}">
                        <a16:creationId xmlns:a16="http://schemas.microsoft.com/office/drawing/2014/main" id="{5C35418C-268A-23AD-59BC-06B73135A7B8}"/>
                      </a:ext>
                    </a:extLst>
                  </p:cNvPr>
                  <p:cNvSpPr/>
                  <p:nvPr/>
                </p:nvSpPr>
                <p:spPr>
                  <a:xfrm>
                    <a:off x="8646160" y="4104640"/>
                    <a:ext cx="528320" cy="528320"/>
                  </a:xfrm>
                  <a:prstGeom prst="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pSp>
            <p:grpSp>
              <p:nvGrpSpPr>
                <p:cNvPr id="16" name="Group 15">
                  <a:extLst>
                    <a:ext uri="{FF2B5EF4-FFF2-40B4-BE49-F238E27FC236}">
                      <a16:creationId xmlns:a16="http://schemas.microsoft.com/office/drawing/2014/main" id="{4BD6B610-5550-2EA1-D2F8-9E1C7E69101B}"/>
                    </a:ext>
                  </a:extLst>
                </p:cNvPr>
                <p:cNvGrpSpPr/>
                <p:nvPr/>
              </p:nvGrpSpPr>
              <p:grpSpPr>
                <a:xfrm>
                  <a:off x="2727960" y="1554957"/>
                  <a:ext cx="1056640" cy="528320"/>
                  <a:chOff x="8117840" y="4104640"/>
                  <a:chExt cx="1056640" cy="528320"/>
                </a:xfrm>
              </p:grpSpPr>
              <p:sp>
                <p:nvSpPr>
                  <p:cNvPr id="17" name="Rectangle 16">
                    <a:extLst>
                      <a:ext uri="{FF2B5EF4-FFF2-40B4-BE49-F238E27FC236}">
                        <a16:creationId xmlns:a16="http://schemas.microsoft.com/office/drawing/2014/main" id="{0E4C60F6-7932-9EEE-AB65-6BB5BCC0BEB2}"/>
                      </a:ext>
                    </a:extLst>
                  </p:cNvPr>
                  <p:cNvSpPr/>
                  <p:nvPr/>
                </p:nvSpPr>
                <p:spPr>
                  <a:xfrm>
                    <a:off x="8117840" y="4104640"/>
                    <a:ext cx="528320" cy="528320"/>
                  </a:xfrm>
                  <a:prstGeom prst="rect">
                    <a:avLst/>
                  </a:prstGeom>
                  <a:solidFill>
                    <a:schemeClr val="accent4">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5</a:t>
                    </a:r>
                  </a:p>
                </p:txBody>
              </p:sp>
              <p:sp>
                <p:nvSpPr>
                  <p:cNvPr id="18" name="Rectangle 17">
                    <a:extLst>
                      <a:ext uri="{FF2B5EF4-FFF2-40B4-BE49-F238E27FC236}">
                        <a16:creationId xmlns:a16="http://schemas.microsoft.com/office/drawing/2014/main" id="{33DA10B0-AC1E-8588-3058-B4CCEB3D1AAF}"/>
                      </a:ext>
                    </a:extLst>
                  </p:cNvPr>
                  <p:cNvSpPr/>
                  <p:nvPr/>
                </p:nvSpPr>
                <p:spPr>
                  <a:xfrm>
                    <a:off x="8646160" y="4104640"/>
                    <a:ext cx="528320" cy="528320"/>
                  </a:xfrm>
                  <a:prstGeom prst="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pSp>
            <p:cxnSp>
              <p:nvCxnSpPr>
                <p:cNvPr id="20" name="Straight Arrow Connector 19">
                  <a:extLst>
                    <a:ext uri="{FF2B5EF4-FFF2-40B4-BE49-F238E27FC236}">
                      <a16:creationId xmlns:a16="http://schemas.microsoft.com/office/drawing/2014/main" id="{DA0AC7A9-23AF-52FA-FA74-918E1AA1ACCF}"/>
                    </a:ext>
                  </a:extLst>
                </p:cNvPr>
                <p:cNvCxnSpPr>
                  <a:cxnSpLocks/>
                  <a:endCxn id="4" idx="1"/>
                </p:cNvCxnSpPr>
                <p:nvPr/>
              </p:nvCxnSpPr>
              <p:spPr>
                <a:xfrm>
                  <a:off x="3520440" y="1819117"/>
                  <a:ext cx="533400" cy="0"/>
                </a:xfrm>
                <a:prstGeom prst="straightConnector1">
                  <a:avLst/>
                </a:prstGeom>
                <a:ln w="57150">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21" name="Straight Arrow Connector 20">
                  <a:extLst>
                    <a:ext uri="{FF2B5EF4-FFF2-40B4-BE49-F238E27FC236}">
                      <a16:creationId xmlns:a16="http://schemas.microsoft.com/office/drawing/2014/main" id="{3EADD2C3-EF29-A544-DF8E-120BEF862631}"/>
                    </a:ext>
                  </a:extLst>
                </p:cNvPr>
                <p:cNvCxnSpPr>
                  <a:cxnSpLocks/>
                  <a:endCxn id="8" idx="1"/>
                </p:cNvCxnSpPr>
                <p:nvPr/>
              </p:nvCxnSpPr>
              <p:spPr>
                <a:xfrm>
                  <a:off x="4846320" y="1819117"/>
                  <a:ext cx="528320" cy="0"/>
                </a:xfrm>
                <a:prstGeom prst="straightConnector1">
                  <a:avLst/>
                </a:prstGeom>
                <a:ln w="57150">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25" name="Straight Arrow Connector 24">
                  <a:extLst>
                    <a:ext uri="{FF2B5EF4-FFF2-40B4-BE49-F238E27FC236}">
                      <a16:creationId xmlns:a16="http://schemas.microsoft.com/office/drawing/2014/main" id="{5ADC2415-19C2-DCB2-3E6D-8D3E086C77C3}"/>
                    </a:ext>
                  </a:extLst>
                </p:cNvPr>
                <p:cNvCxnSpPr>
                  <a:cxnSpLocks/>
                  <a:endCxn id="11" idx="1"/>
                </p:cNvCxnSpPr>
                <p:nvPr/>
              </p:nvCxnSpPr>
              <p:spPr>
                <a:xfrm>
                  <a:off x="6167120" y="1819117"/>
                  <a:ext cx="533400" cy="0"/>
                </a:xfrm>
                <a:prstGeom prst="straightConnector1">
                  <a:avLst/>
                </a:prstGeom>
                <a:ln w="57150">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28" name="Straight Arrow Connector 27">
                  <a:extLst>
                    <a:ext uri="{FF2B5EF4-FFF2-40B4-BE49-F238E27FC236}">
                      <a16:creationId xmlns:a16="http://schemas.microsoft.com/office/drawing/2014/main" id="{56FA81DE-329B-2A90-B850-7439438CB55C}"/>
                    </a:ext>
                  </a:extLst>
                </p:cNvPr>
                <p:cNvCxnSpPr>
                  <a:cxnSpLocks/>
                  <a:endCxn id="14" idx="1"/>
                </p:cNvCxnSpPr>
                <p:nvPr/>
              </p:nvCxnSpPr>
              <p:spPr>
                <a:xfrm>
                  <a:off x="7493000" y="1819117"/>
                  <a:ext cx="528320" cy="0"/>
                </a:xfrm>
                <a:prstGeom prst="straightConnector1">
                  <a:avLst/>
                </a:prstGeom>
                <a:ln w="57150">
                  <a:solidFill>
                    <a:srgbClr val="FF0000"/>
                  </a:solidFill>
                  <a:tailEnd type="triangle"/>
                </a:ln>
              </p:spPr>
              <p:style>
                <a:lnRef idx="1">
                  <a:schemeClr val="accent1"/>
                </a:lnRef>
                <a:fillRef idx="0">
                  <a:schemeClr val="accent1"/>
                </a:fillRef>
                <a:effectRef idx="0">
                  <a:schemeClr val="accent1"/>
                </a:effectRef>
                <a:fontRef idx="minor">
                  <a:schemeClr val="tx1"/>
                </a:fontRef>
              </p:style>
            </p:cxnSp>
          </p:grpSp>
          <p:sp>
            <p:nvSpPr>
              <p:cNvPr id="32" name="Rectangle 31">
                <a:extLst>
                  <a:ext uri="{FF2B5EF4-FFF2-40B4-BE49-F238E27FC236}">
                    <a16:creationId xmlns:a16="http://schemas.microsoft.com/office/drawing/2014/main" id="{090FBEDA-F73C-10E2-7A2C-F09501B98C69}"/>
                  </a:ext>
                </a:extLst>
              </p:cNvPr>
              <p:cNvSpPr/>
              <p:nvPr/>
            </p:nvSpPr>
            <p:spPr>
              <a:xfrm>
                <a:off x="838200" y="1554957"/>
                <a:ext cx="949960" cy="528320"/>
              </a:xfrm>
              <a:prstGeom prst="rect">
                <a:avLst/>
              </a:prstGeom>
              <a:solidFill>
                <a:schemeClr val="accent5">
                  <a:lumMod val="60000"/>
                  <a:lumOff val="4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front</a:t>
                </a:r>
              </a:p>
            </p:txBody>
          </p:sp>
          <p:cxnSp>
            <p:nvCxnSpPr>
              <p:cNvPr id="33" name="Straight Arrow Connector 32">
                <a:extLst>
                  <a:ext uri="{FF2B5EF4-FFF2-40B4-BE49-F238E27FC236}">
                    <a16:creationId xmlns:a16="http://schemas.microsoft.com/office/drawing/2014/main" id="{EE20936C-6AF3-AFE4-90E1-07D957AEEF6E}"/>
                  </a:ext>
                </a:extLst>
              </p:cNvPr>
              <p:cNvCxnSpPr>
                <a:cxnSpLocks/>
                <a:stCxn id="32" idx="3"/>
                <a:endCxn id="17" idx="1"/>
              </p:cNvCxnSpPr>
              <p:nvPr/>
            </p:nvCxnSpPr>
            <p:spPr>
              <a:xfrm>
                <a:off x="1788160" y="1819117"/>
                <a:ext cx="939800" cy="0"/>
              </a:xfrm>
              <a:prstGeom prst="straightConnector1">
                <a:avLst/>
              </a:prstGeom>
              <a:ln w="57150">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37" name="Rectangle 36">
                <a:extLst>
                  <a:ext uri="{FF2B5EF4-FFF2-40B4-BE49-F238E27FC236}">
                    <a16:creationId xmlns:a16="http://schemas.microsoft.com/office/drawing/2014/main" id="{84755634-FA26-0A4D-54C5-0ADDFD1CE248}"/>
                  </a:ext>
                </a:extLst>
              </p:cNvPr>
              <p:cNvSpPr/>
              <p:nvPr/>
            </p:nvSpPr>
            <p:spPr>
              <a:xfrm>
                <a:off x="7810500" y="2744789"/>
                <a:ext cx="949960" cy="528320"/>
              </a:xfrm>
              <a:prstGeom prst="rect">
                <a:avLst/>
              </a:prstGeom>
              <a:solidFill>
                <a:srgbClr val="FFC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back</a:t>
                </a:r>
              </a:p>
            </p:txBody>
          </p:sp>
          <p:cxnSp>
            <p:nvCxnSpPr>
              <p:cNvPr id="38" name="Straight Arrow Connector 37">
                <a:extLst>
                  <a:ext uri="{FF2B5EF4-FFF2-40B4-BE49-F238E27FC236}">
                    <a16:creationId xmlns:a16="http://schemas.microsoft.com/office/drawing/2014/main" id="{36597C28-C4D9-913F-C0E2-2F7247330F47}"/>
                  </a:ext>
                </a:extLst>
              </p:cNvPr>
              <p:cNvCxnSpPr>
                <a:cxnSpLocks/>
                <a:stCxn id="37" idx="0"/>
                <a:endCxn id="14" idx="2"/>
              </p:cNvCxnSpPr>
              <p:nvPr/>
            </p:nvCxnSpPr>
            <p:spPr>
              <a:xfrm flipV="1">
                <a:off x="8285480" y="2083277"/>
                <a:ext cx="0" cy="661512"/>
              </a:xfrm>
              <a:prstGeom prst="straightConnector1">
                <a:avLst/>
              </a:prstGeom>
              <a:ln w="57150">
                <a:solidFill>
                  <a:srgbClr val="FF0000"/>
                </a:solidFill>
                <a:tailEnd type="triangle"/>
              </a:ln>
            </p:spPr>
            <p:style>
              <a:lnRef idx="1">
                <a:schemeClr val="accent1"/>
              </a:lnRef>
              <a:fillRef idx="0">
                <a:schemeClr val="accent1"/>
              </a:fillRef>
              <a:effectRef idx="0">
                <a:schemeClr val="accent1"/>
              </a:effectRef>
              <a:fontRef idx="minor">
                <a:schemeClr val="tx1"/>
              </a:fontRef>
            </p:style>
          </p:cxnSp>
        </p:grpSp>
        <p:grpSp>
          <p:nvGrpSpPr>
            <p:cNvPr id="29" name="Group 28">
              <a:extLst>
                <a:ext uri="{FF2B5EF4-FFF2-40B4-BE49-F238E27FC236}">
                  <a16:creationId xmlns:a16="http://schemas.microsoft.com/office/drawing/2014/main" id="{0B107D19-7D7E-B3C2-4A02-AA52546D34FB}"/>
                </a:ext>
              </a:extLst>
            </p:cNvPr>
            <p:cNvGrpSpPr/>
            <p:nvPr/>
          </p:nvGrpSpPr>
          <p:grpSpPr>
            <a:xfrm>
              <a:off x="9207169" y="3667532"/>
              <a:ext cx="1267460" cy="1718152"/>
              <a:chOff x="5956300" y="4774723"/>
              <a:chExt cx="1267460" cy="1718152"/>
            </a:xfrm>
          </p:grpSpPr>
          <p:sp>
            <p:nvSpPr>
              <p:cNvPr id="3" name="Rectangle 2">
                <a:extLst>
                  <a:ext uri="{FF2B5EF4-FFF2-40B4-BE49-F238E27FC236}">
                    <a16:creationId xmlns:a16="http://schemas.microsoft.com/office/drawing/2014/main" id="{9083633A-BCF3-19C6-DA50-22C1253A6A32}"/>
                  </a:ext>
                </a:extLst>
              </p:cNvPr>
              <p:cNvSpPr/>
              <p:nvPr/>
            </p:nvSpPr>
            <p:spPr>
              <a:xfrm>
                <a:off x="6167120" y="4774723"/>
                <a:ext cx="528320" cy="528320"/>
              </a:xfrm>
              <a:prstGeom prst="rect">
                <a:avLst/>
              </a:prstGeom>
              <a:solidFill>
                <a:schemeClr val="accent4">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dirty="0">
                    <a:solidFill>
                      <a:prstClr val="black"/>
                    </a:solidFill>
                    <a:latin typeface="Calibri" panose="020F0502020204030204"/>
                  </a:rPr>
                  <a:t>3</a:t>
                </a: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23" name="Rectangle 22">
                <a:extLst>
                  <a:ext uri="{FF2B5EF4-FFF2-40B4-BE49-F238E27FC236}">
                    <a16:creationId xmlns:a16="http://schemas.microsoft.com/office/drawing/2014/main" id="{EC988647-D940-708F-663F-6C1EC9802F7C}"/>
                  </a:ext>
                </a:extLst>
              </p:cNvPr>
              <p:cNvSpPr/>
              <p:nvPr/>
            </p:nvSpPr>
            <p:spPr>
              <a:xfrm>
                <a:off x="6695440" y="4774723"/>
                <a:ext cx="528320" cy="528320"/>
              </a:xfrm>
              <a:prstGeom prst="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4" name="Rectangle 23">
                <a:extLst>
                  <a:ext uri="{FF2B5EF4-FFF2-40B4-BE49-F238E27FC236}">
                    <a16:creationId xmlns:a16="http://schemas.microsoft.com/office/drawing/2014/main" id="{D2CE9514-F25D-78F4-98BF-CBAC35FAB280}"/>
                  </a:ext>
                </a:extLst>
              </p:cNvPr>
              <p:cNvSpPr/>
              <p:nvPr/>
            </p:nvSpPr>
            <p:spPr>
              <a:xfrm>
                <a:off x="5956300" y="5964555"/>
                <a:ext cx="949960" cy="528320"/>
              </a:xfrm>
              <a:prstGeom prst="rect">
                <a:avLst/>
              </a:prstGeom>
              <a:solidFill>
                <a:schemeClr val="bg1">
                  <a:lumMod val="8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last</a:t>
                </a:r>
              </a:p>
            </p:txBody>
          </p:sp>
          <p:cxnSp>
            <p:nvCxnSpPr>
              <p:cNvPr id="26" name="Straight Arrow Connector 25">
                <a:extLst>
                  <a:ext uri="{FF2B5EF4-FFF2-40B4-BE49-F238E27FC236}">
                    <a16:creationId xmlns:a16="http://schemas.microsoft.com/office/drawing/2014/main" id="{562CAEC8-ECE3-3781-E13E-0AA0AB020548}"/>
                  </a:ext>
                </a:extLst>
              </p:cNvPr>
              <p:cNvCxnSpPr>
                <a:cxnSpLocks/>
                <a:stCxn id="24" idx="0"/>
                <a:endCxn id="3" idx="2"/>
              </p:cNvCxnSpPr>
              <p:nvPr/>
            </p:nvCxnSpPr>
            <p:spPr>
              <a:xfrm flipV="1">
                <a:off x="6431280" y="5303043"/>
                <a:ext cx="0" cy="661512"/>
              </a:xfrm>
              <a:prstGeom prst="straightConnector1">
                <a:avLst/>
              </a:prstGeom>
              <a:ln w="57150">
                <a:solidFill>
                  <a:srgbClr val="FF0000"/>
                </a:solidFill>
                <a:tailEnd type="triangle"/>
              </a:ln>
            </p:spPr>
            <p:style>
              <a:lnRef idx="1">
                <a:schemeClr val="accent1"/>
              </a:lnRef>
              <a:fillRef idx="0">
                <a:schemeClr val="accent1"/>
              </a:fillRef>
              <a:effectRef idx="0">
                <a:schemeClr val="accent1"/>
              </a:effectRef>
              <a:fontRef idx="minor">
                <a:schemeClr val="tx1"/>
              </a:fontRef>
            </p:style>
          </p:cxnSp>
        </p:grpSp>
      </p:grpSp>
      <p:sp>
        <p:nvSpPr>
          <p:cNvPr id="30" name="TextBox 29">
            <a:extLst>
              <a:ext uri="{FF2B5EF4-FFF2-40B4-BE49-F238E27FC236}">
                <a16:creationId xmlns:a16="http://schemas.microsoft.com/office/drawing/2014/main" id="{FCD0E226-9F1E-3797-E872-7E7DCC305731}"/>
              </a:ext>
            </a:extLst>
          </p:cNvPr>
          <p:cNvSpPr txBox="1"/>
          <p:nvPr/>
        </p:nvSpPr>
        <p:spPr>
          <a:xfrm>
            <a:off x="4112895" y="1598039"/>
            <a:ext cx="3966210" cy="135421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prstClr val="black"/>
                </a:solidFill>
                <a:effectLst/>
                <a:uLnTx/>
                <a:uFillTx/>
                <a:latin typeface="Cascadia Code" panose="020B0609020000020004" pitchFamily="49" charset="0"/>
                <a:ea typeface="Cascadia Code" panose="020B0609020000020004" pitchFamily="49" charset="0"/>
                <a:cs typeface="Cascadia Code" panose="020B0609020000020004" pitchFamily="49" charset="0"/>
              </a:rPr>
              <a:t>enqueue(x){</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prstClr val="black"/>
                </a:solidFill>
                <a:effectLst/>
                <a:uLnTx/>
                <a:uFillTx/>
                <a:latin typeface="Cascadia Code" panose="020B0609020000020004" pitchFamily="49" charset="0"/>
                <a:ea typeface="Cascadia Code" panose="020B0609020000020004" pitchFamily="49" charset="0"/>
                <a:cs typeface="Cascadia Code" panose="020B0609020000020004" pitchFamily="49" charset="0"/>
              </a:rPr>
              <a:t>    </a:t>
            </a:r>
            <a:r>
              <a:rPr kumimoji="0" lang="en-US" sz="1600" b="1" i="0" u="none" strike="noStrike" kern="1200" cap="none" spc="0" normalizeH="0" baseline="0" noProof="0" dirty="0">
                <a:ln>
                  <a:noFill/>
                </a:ln>
                <a:solidFill>
                  <a:prstClr val="black"/>
                </a:solidFill>
                <a:effectLst/>
                <a:uLnTx/>
                <a:uFillTx/>
                <a:latin typeface="Cascadia Code" panose="020B0609020000020004" pitchFamily="49" charset="0"/>
                <a:ea typeface="Cascadia Code" panose="020B0609020000020004" pitchFamily="49" charset="0"/>
                <a:cs typeface="Cascadia Code" panose="020B0609020000020004" pitchFamily="49" charset="0"/>
              </a:rPr>
              <a:t>last = new </a:t>
            </a:r>
            <a:r>
              <a:rPr kumimoji="0" lang="en-US" sz="1600" b="1" i="0" u="none" strike="noStrike" kern="1200" cap="none" spc="0" normalizeH="0" baseline="0" noProof="0" dirty="0" err="1">
                <a:ln>
                  <a:noFill/>
                </a:ln>
                <a:solidFill>
                  <a:prstClr val="black"/>
                </a:solidFill>
                <a:effectLst/>
                <a:uLnTx/>
                <a:uFillTx/>
                <a:latin typeface="Cascadia Code" panose="020B0609020000020004" pitchFamily="49" charset="0"/>
                <a:ea typeface="Cascadia Code" panose="020B0609020000020004" pitchFamily="49" charset="0"/>
                <a:cs typeface="Cascadia Code" panose="020B0609020000020004" pitchFamily="49" charset="0"/>
              </a:rPr>
              <a:t>ListNode</a:t>
            </a:r>
            <a:r>
              <a:rPr kumimoji="0" lang="en-US" sz="1600" b="1" i="0" u="none" strike="noStrike" kern="1200" cap="none" spc="0" normalizeH="0" baseline="0" noProof="0" dirty="0">
                <a:ln>
                  <a:noFill/>
                </a:ln>
                <a:solidFill>
                  <a:prstClr val="black"/>
                </a:solidFill>
                <a:effectLst/>
                <a:uLnTx/>
                <a:uFillTx/>
                <a:latin typeface="Cascadia Code" panose="020B0609020000020004" pitchFamily="49" charset="0"/>
                <a:ea typeface="Cascadia Code" panose="020B0609020000020004" pitchFamily="49" charset="0"/>
                <a:cs typeface="Cascadia Code" panose="020B0609020000020004" pitchFamily="49" charset="0"/>
              </a:rPr>
              <a:t>(x);</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prstClr val="black"/>
                </a:solidFill>
                <a:effectLst/>
                <a:uLnTx/>
                <a:uFillTx/>
                <a:latin typeface="Cascadia Code" panose="020B0609020000020004" pitchFamily="49" charset="0"/>
                <a:ea typeface="Cascadia Code" panose="020B0609020000020004" pitchFamily="49" charset="0"/>
                <a:cs typeface="Cascadia Code" panose="020B0609020000020004" pitchFamily="49" charset="0"/>
              </a:rPr>
              <a:t>    </a:t>
            </a:r>
            <a:r>
              <a:rPr kumimoji="0" lang="en-US" sz="1600" b="0" i="0" u="none" strike="noStrike" kern="1200" cap="none" spc="0" normalizeH="0" baseline="0" noProof="0" dirty="0" err="1">
                <a:ln>
                  <a:noFill/>
                </a:ln>
                <a:solidFill>
                  <a:prstClr val="black"/>
                </a:solidFill>
                <a:effectLst/>
                <a:uLnTx/>
                <a:uFillTx/>
                <a:latin typeface="Cascadia Code" panose="020B0609020000020004" pitchFamily="49" charset="0"/>
                <a:ea typeface="Cascadia Code" panose="020B0609020000020004" pitchFamily="49" charset="0"/>
                <a:cs typeface="Cascadia Code" panose="020B0609020000020004" pitchFamily="49" charset="0"/>
              </a:rPr>
              <a:t>back.next</a:t>
            </a:r>
            <a:r>
              <a:rPr kumimoji="0" lang="en-US" sz="1600" b="0" i="0" u="none" strike="noStrike" kern="1200" cap="none" spc="0" normalizeH="0" baseline="0" noProof="0" dirty="0">
                <a:ln>
                  <a:noFill/>
                </a:ln>
                <a:solidFill>
                  <a:prstClr val="black"/>
                </a:solidFill>
                <a:effectLst/>
                <a:uLnTx/>
                <a:uFillTx/>
                <a:latin typeface="Cascadia Code" panose="020B0609020000020004" pitchFamily="49" charset="0"/>
                <a:ea typeface="Cascadia Code" panose="020B0609020000020004" pitchFamily="49" charset="0"/>
                <a:cs typeface="Cascadia Code" panose="020B0609020000020004" pitchFamily="49" charset="0"/>
              </a:rPr>
              <a:t> = last;</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prstClr val="black"/>
                </a:solidFill>
                <a:effectLst/>
                <a:uLnTx/>
                <a:uFillTx/>
                <a:latin typeface="Cascadia Code" panose="020B0609020000020004" pitchFamily="49" charset="0"/>
                <a:ea typeface="Cascadia Code" panose="020B0609020000020004" pitchFamily="49" charset="0"/>
                <a:cs typeface="Cascadia Code" panose="020B0609020000020004" pitchFamily="49" charset="0"/>
              </a:rPr>
              <a:t>    back = last;</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prstClr val="black"/>
                </a:solidFill>
                <a:effectLst/>
                <a:uLnTx/>
                <a:uFillTx/>
                <a:latin typeface="Cascadia Code" panose="020B0609020000020004" pitchFamily="49" charset="0"/>
                <a:ea typeface="Cascadia Code" panose="020B0609020000020004" pitchFamily="49" charset="0"/>
                <a:cs typeface="Cascadia Code" panose="020B0609020000020004" pitchFamily="49" charset="0"/>
              </a:rPr>
              <a:t>}</a:t>
            </a:r>
          </a:p>
        </p:txBody>
      </p:sp>
    </p:spTree>
    <p:extLst>
      <p:ext uri="{BB962C8B-B14F-4D97-AF65-F5344CB8AC3E}">
        <p14:creationId xmlns:p14="http://schemas.microsoft.com/office/powerpoint/2010/main" val="181219009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97E22DB-4585-18BD-5CAF-178E6A5A4E3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303950C-4A9B-6C5F-4DEB-F35BC32B99C1}"/>
              </a:ext>
            </a:extLst>
          </p:cNvPr>
          <p:cNvSpPr>
            <a:spLocks noGrp="1"/>
          </p:cNvSpPr>
          <p:nvPr>
            <p:ph type="title"/>
          </p:nvPr>
        </p:nvSpPr>
        <p:spPr/>
        <p:txBody>
          <a:bodyPr/>
          <a:lstStyle/>
          <a:p>
            <a:r>
              <a:rPr lang="en-US" dirty="0">
                <a:latin typeface="Consolas" panose="020B0609020204030204" pitchFamily="49" charset="0"/>
              </a:rPr>
              <a:t>enqueue(3)</a:t>
            </a:r>
            <a:r>
              <a:rPr lang="en-US" dirty="0">
                <a:latin typeface="+mn-lt"/>
              </a:rPr>
              <a:t> – line 2 of 3</a:t>
            </a:r>
          </a:p>
        </p:txBody>
      </p:sp>
      <p:sp>
        <p:nvSpPr>
          <p:cNvPr id="66" name="TextBox 65">
            <a:extLst>
              <a:ext uri="{FF2B5EF4-FFF2-40B4-BE49-F238E27FC236}">
                <a16:creationId xmlns:a16="http://schemas.microsoft.com/office/drawing/2014/main" id="{16C6FBC7-D763-DBB2-5051-AA06DA0AA1D7}"/>
              </a:ext>
            </a:extLst>
          </p:cNvPr>
          <p:cNvSpPr txBox="1"/>
          <p:nvPr/>
        </p:nvSpPr>
        <p:spPr>
          <a:xfrm>
            <a:off x="4112895" y="1598039"/>
            <a:ext cx="3966210" cy="135421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prstClr val="black"/>
                </a:solidFill>
                <a:effectLst/>
                <a:uLnTx/>
                <a:uFillTx/>
                <a:latin typeface="Cascadia Code" panose="020B0609020000020004" pitchFamily="49" charset="0"/>
                <a:ea typeface="Cascadia Code" panose="020B0609020000020004" pitchFamily="49" charset="0"/>
                <a:cs typeface="Cascadia Code" panose="020B0609020000020004" pitchFamily="49" charset="0"/>
              </a:rPr>
              <a:t>enqueue(x){</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prstClr val="black"/>
                </a:solidFill>
                <a:effectLst/>
                <a:uLnTx/>
                <a:uFillTx/>
                <a:latin typeface="Cascadia Code" panose="020B0609020000020004" pitchFamily="49" charset="0"/>
                <a:ea typeface="Cascadia Code" panose="020B0609020000020004" pitchFamily="49" charset="0"/>
                <a:cs typeface="Cascadia Code" panose="020B0609020000020004" pitchFamily="49" charset="0"/>
              </a:rPr>
              <a:t>    last = new </a:t>
            </a:r>
            <a:r>
              <a:rPr kumimoji="0" lang="en-US" sz="1600" b="0" i="0" u="none" strike="noStrike" kern="1200" cap="none" spc="0" normalizeH="0" baseline="0" noProof="0" dirty="0" err="1">
                <a:ln>
                  <a:noFill/>
                </a:ln>
                <a:solidFill>
                  <a:prstClr val="black"/>
                </a:solidFill>
                <a:effectLst/>
                <a:uLnTx/>
                <a:uFillTx/>
                <a:latin typeface="Cascadia Code" panose="020B0609020000020004" pitchFamily="49" charset="0"/>
                <a:ea typeface="Cascadia Code" panose="020B0609020000020004" pitchFamily="49" charset="0"/>
                <a:cs typeface="Cascadia Code" panose="020B0609020000020004" pitchFamily="49" charset="0"/>
              </a:rPr>
              <a:t>ListNode</a:t>
            </a:r>
            <a:r>
              <a:rPr kumimoji="0" lang="en-US" sz="1600" b="0" i="0" u="none" strike="noStrike" kern="1200" cap="none" spc="0" normalizeH="0" baseline="0" noProof="0" dirty="0">
                <a:ln>
                  <a:noFill/>
                </a:ln>
                <a:solidFill>
                  <a:prstClr val="black"/>
                </a:solidFill>
                <a:effectLst/>
                <a:uLnTx/>
                <a:uFillTx/>
                <a:latin typeface="Cascadia Code" panose="020B0609020000020004" pitchFamily="49" charset="0"/>
                <a:ea typeface="Cascadia Code" panose="020B0609020000020004" pitchFamily="49" charset="0"/>
                <a:cs typeface="Cascadia Code" panose="020B0609020000020004" pitchFamily="49" charset="0"/>
              </a:rPr>
              <a:t>(x);</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prstClr val="black"/>
                </a:solidFill>
                <a:effectLst/>
                <a:uLnTx/>
                <a:uFillTx/>
                <a:latin typeface="Cascadia Code" panose="020B0609020000020004" pitchFamily="49" charset="0"/>
                <a:ea typeface="Cascadia Code" panose="020B0609020000020004" pitchFamily="49" charset="0"/>
                <a:cs typeface="Cascadia Code" panose="020B0609020000020004" pitchFamily="49" charset="0"/>
              </a:rPr>
              <a:t>    </a:t>
            </a:r>
            <a:r>
              <a:rPr kumimoji="0" lang="en-US" sz="1600" b="1" i="0" u="none" strike="noStrike" kern="1200" cap="none" spc="0" normalizeH="0" baseline="0" noProof="0" dirty="0" err="1">
                <a:ln>
                  <a:noFill/>
                </a:ln>
                <a:solidFill>
                  <a:prstClr val="black"/>
                </a:solidFill>
                <a:effectLst/>
                <a:uLnTx/>
                <a:uFillTx/>
                <a:latin typeface="Cascadia Code" panose="020B0609020000020004" pitchFamily="49" charset="0"/>
                <a:ea typeface="Cascadia Code" panose="020B0609020000020004" pitchFamily="49" charset="0"/>
                <a:cs typeface="Cascadia Code" panose="020B0609020000020004" pitchFamily="49" charset="0"/>
              </a:rPr>
              <a:t>back.next</a:t>
            </a:r>
            <a:r>
              <a:rPr kumimoji="0" lang="en-US" sz="1600" b="1" i="0" u="none" strike="noStrike" kern="1200" cap="none" spc="0" normalizeH="0" baseline="0" noProof="0" dirty="0">
                <a:ln>
                  <a:noFill/>
                </a:ln>
                <a:solidFill>
                  <a:prstClr val="black"/>
                </a:solidFill>
                <a:effectLst/>
                <a:uLnTx/>
                <a:uFillTx/>
                <a:latin typeface="Cascadia Code" panose="020B0609020000020004" pitchFamily="49" charset="0"/>
                <a:ea typeface="Cascadia Code" panose="020B0609020000020004" pitchFamily="49" charset="0"/>
                <a:cs typeface="Cascadia Code" panose="020B0609020000020004" pitchFamily="49" charset="0"/>
              </a:rPr>
              <a:t> = last;</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prstClr val="black"/>
                </a:solidFill>
                <a:effectLst/>
                <a:uLnTx/>
                <a:uFillTx/>
                <a:latin typeface="Cascadia Code" panose="020B0609020000020004" pitchFamily="49" charset="0"/>
                <a:ea typeface="Cascadia Code" panose="020B0609020000020004" pitchFamily="49" charset="0"/>
                <a:cs typeface="Cascadia Code" panose="020B0609020000020004" pitchFamily="49" charset="0"/>
              </a:rPr>
              <a:t>    back = last;</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prstClr val="black"/>
                </a:solidFill>
                <a:effectLst/>
                <a:uLnTx/>
                <a:uFillTx/>
                <a:latin typeface="Cascadia Code" panose="020B0609020000020004" pitchFamily="49" charset="0"/>
                <a:ea typeface="Cascadia Code" panose="020B0609020000020004" pitchFamily="49" charset="0"/>
                <a:cs typeface="Cascadia Code" panose="020B0609020000020004" pitchFamily="49" charset="0"/>
              </a:rPr>
              <a:t>}</a:t>
            </a:r>
          </a:p>
        </p:txBody>
      </p:sp>
      <p:grpSp>
        <p:nvGrpSpPr>
          <p:cNvPr id="69" name="Group 68" descr="The original linked nodes representation of the queue has been updated so that the previously last node (that which &quot;back&quot; points to) now has a reference to the new node (which &quot;last&quot; still points to).">
            <a:extLst>
              <a:ext uri="{FF2B5EF4-FFF2-40B4-BE49-F238E27FC236}">
                <a16:creationId xmlns:a16="http://schemas.microsoft.com/office/drawing/2014/main" id="{6636B826-D941-805C-879A-0BBA9B3BE2C7}"/>
              </a:ext>
            </a:extLst>
          </p:cNvPr>
          <p:cNvGrpSpPr/>
          <p:nvPr/>
        </p:nvGrpSpPr>
        <p:grpSpPr>
          <a:xfrm>
            <a:off x="967409" y="3667532"/>
            <a:ext cx="9507220" cy="1718152"/>
            <a:chOff x="967409" y="3667532"/>
            <a:chExt cx="9507220" cy="1718152"/>
          </a:xfrm>
        </p:grpSpPr>
        <p:grpSp>
          <p:nvGrpSpPr>
            <p:cNvPr id="34" name="Group 33" descr="An illustration of a linked queue data structure. The elements of the list are contained in node objects. Each node object has a reference to another node object to establish a sequence of elements. There is also a reference called &quot;front&quot; that points to the first node in the queue, and a reference called &quot;back&quot; that points to the last node in the queue.">
              <a:extLst>
                <a:ext uri="{FF2B5EF4-FFF2-40B4-BE49-F238E27FC236}">
                  <a16:creationId xmlns:a16="http://schemas.microsoft.com/office/drawing/2014/main" id="{15EC5C73-8562-E99A-342C-ED3E52BE0D4A}"/>
                </a:ext>
              </a:extLst>
            </p:cNvPr>
            <p:cNvGrpSpPr/>
            <p:nvPr/>
          </p:nvGrpSpPr>
          <p:grpSpPr>
            <a:xfrm>
              <a:off x="967409" y="3667532"/>
              <a:ext cx="8239760" cy="1718152"/>
              <a:chOff x="838200" y="1554957"/>
              <a:chExt cx="8239760" cy="1718152"/>
            </a:xfrm>
          </p:grpSpPr>
          <p:grpSp>
            <p:nvGrpSpPr>
              <p:cNvPr id="35" name="Group 34">
                <a:extLst>
                  <a:ext uri="{FF2B5EF4-FFF2-40B4-BE49-F238E27FC236}">
                    <a16:creationId xmlns:a16="http://schemas.microsoft.com/office/drawing/2014/main" id="{D94607DF-E699-048A-60C4-AFBB440746CD}"/>
                  </a:ext>
                </a:extLst>
              </p:cNvPr>
              <p:cNvGrpSpPr/>
              <p:nvPr/>
            </p:nvGrpSpPr>
            <p:grpSpPr>
              <a:xfrm>
                <a:off x="2727960" y="1554957"/>
                <a:ext cx="6350000" cy="528320"/>
                <a:chOff x="2727960" y="1554957"/>
                <a:chExt cx="6350000" cy="528320"/>
              </a:xfrm>
            </p:grpSpPr>
            <p:grpSp>
              <p:nvGrpSpPr>
                <p:cNvPr id="42" name="Group 41">
                  <a:extLst>
                    <a:ext uri="{FF2B5EF4-FFF2-40B4-BE49-F238E27FC236}">
                      <a16:creationId xmlns:a16="http://schemas.microsoft.com/office/drawing/2014/main" id="{EC3A60F9-6E47-C61D-CEF2-7B155E872F15}"/>
                    </a:ext>
                  </a:extLst>
                </p:cNvPr>
                <p:cNvGrpSpPr/>
                <p:nvPr/>
              </p:nvGrpSpPr>
              <p:grpSpPr>
                <a:xfrm>
                  <a:off x="4053840" y="1554957"/>
                  <a:ext cx="1056640" cy="528320"/>
                  <a:chOff x="8117840" y="4104640"/>
                  <a:chExt cx="1056640" cy="528320"/>
                </a:xfrm>
              </p:grpSpPr>
              <p:sp>
                <p:nvSpPr>
                  <p:cNvPr id="59" name="Rectangle 58">
                    <a:extLst>
                      <a:ext uri="{FF2B5EF4-FFF2-40B4-BE49-F238E27FC236}">
                        <a16:creationId xmlns:a16="http://schemas.microsoft.com/office/drawing/2014/main" id="{C8A661C2-414D-D318-16BD-F4BDF93A90A6}"/>
                      </a:ext>
                    </a:extLst>
                  </p:cNvPr>
                  <p:cNvSpPr/>
                  <p:nvPr/>
                </p:nvSpPr>
                <p:spPr>
                  <a:xfrm>
                    <a:off x="8117840" y="4104640"/>
                    <a:ext cx="528320" cy="528320"/>
                  </a:xfrm>
                  <a:prstGeom prst="rect">
                    <a:avLst/>
                  </a:prstGeom>
                  <a:solidFill>
                    <a:schemeClr val="accent4">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8</a:t>
                    </a:r>
                  </a:p>
                </p:txBody>
              </p:sp>
              <p:sp>
                <p:nvSpPr>
                  <p:cNvPr id="60" name="Rectangle 59">
                    <a:extLst>
                      <a:ext uri="{FF2B5EF4-FFF2-40B4-BE49-F238E27FC236}">
                        <a16:creationId xmlns:a16="http://schemas.microsoft.com/office/drawing/2014/main" id="{A7CAE0F0-DEDD-2BD1-0C98-70A9D8C07F9F}"/>
                      </a:ext>
                    </a:extLst>
                  </p:cNvPr>
                  <p:cNvSpPr/>
                  <p:nvPr/>
                </p:nvSpPr>
                <p:spPr>
                  <a:xfrm>
                    <a:off x="8646160" y="4104640"/>
                    <a:ext cx="528320" cy="528320"/>
                  </a:xfrm>
                  <a:prstGeom prst="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pSp>
            <p:grpSp>
              <p:nvGrpSpPr>
                <p:cNvPr id="43" name="Group 42">
                  <a:extLst>
                    <a:ext uri="{FF2B5EF4-FFF2-40B4-BE49-F238E27FC236}">
                      <a16:creationId xmlns:a16="http://schemas.microsoft.com/office/drawing/2014/main" id="{E11EE837-D214-0017-F040-65478253635A}"/>
                    </a:ext>
                  </a:extLst>
                </p:cNvPr>
                <p:cNvGrpSpPr/>
                <p:nvPr/>
              </p:nvGrpSpPr>
              <p:grpSpPr>
                <a:xfrm>
                  <a:off x="5374640" y="1554957"/>
                  <a:ext cx="1056640" cy="528320"/>
                  <a:chOff x="8117840" y="4104640"/>
                  <a:chExt cx="1056640" cy="528320"/>
                </a:xfrm>
              </p:grpSpPr>
              <p:sp>
                <p:nvSpPr>
                  <p:cNvPr id="57" name="Rectangle 56">
                    <a:extLst>
                      <a:ext uri="{FF2B5EF4-FFF2-40B4-BE49-F238E27FC236}">
                        <a16:creationId xmlns:a16="http://schemas.microsoft.com/office/drawing/2014/main" id="{BAFEE445-9621-DB07-6209-73AEF1B98D7B}"/>
                      </a:ext>
                    </a:extLst>
                  </p:cNvPr>
                  <p:cNvSpPr/>
                  <p:nvPr/>
                </p:nvSpPr>
                <p:spPr>
                  <a:xfrm>
                    <a:off x="8117840" y="4104640"/>
                    <a:ext cx="528320" cy="528320"/>
                  </a:xfrm>
                  <a:prstGeom prst="rect">
                    <a:avLst/>
                  </a:prstGeom>
                  <a:solidFill>
                    <a:schemeClr val="accent4">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3</a:t>
                    </a:r>
                  </a:p>
                </p:txBody>
              </p:sp>
              <p:sp>
                <p:nvSpPr>
                  <p:cNvPr id="58" name="Rectangle 57">
                    <a:extLst>
                      <a:ext uri="{FF2B5EF4-FFF2-40B4-BE49-F238E27FC236}">
                        <a16:creationId xmlns:a16="http://schemas.microsoft.com/office/drawing/2014/main" id="{62B1004E-3459-1A66-7E4C-C308F6C34B24}"/>
                      </a:ext>
                    </a:extLst>
                  </p:cNvPr>
                  <p:cNvSpPr/>
                  <p:nvPr/>
                </p:nvSpPr>
                <p:spPr>
                  <a:xfrm>
                    <a:off x="8646160" y="4104640"/>
                    <a:ext cx="528320" cy="528320"/>
                  </a:xfrm>
                  <a:prstGeom prst="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pSp>
            <p:grpSp>
              <p:nvGrpSpPr>
                <p:cNvPr id="44" name="Group 43">
                  <a:extLst>
                    <a:ext uri="{FF2B5EF4-FFF2-40B4-BE49-F238E27FC236}">
                      <a16:creationId xmlns:a16="http://schemas.microsoft.com/office/drawing/2014/main" id="{D0E87CE3-E6C2-2F8F-4F5F-83EA1FA4B7E9}"/>
                    </a:ext>
                  </a:extLst>
                </p:cNvPr>
                <p:cNvGrpSpPr/>
                <p:nvPr/>
              </p:nvGrpSpPr>
              <p:grpSpPr>
                <a:xfrm>
                  <a:off x="6700520" y="1554957"/>
                  <a:ext cx="1056640" cy="528320"/>
                  <a:chOff x="8117840" y="4104640"/>
                  <a:chExt cx="1056640" cy="528320"/>
                </a:xfrm>
              </p:grpSpPr>
              <p:sp>
                <p:nvSpPr>
                  <p:cNvPr id="55" name="Rectangle 54">
                    <a:extLst>
                      <a:ext uri="{FF2B5EF4-FFF2-40B4-BE49-F238E27FC236}">
                        <a16:creationId xmlns:a16="http://schemas.microsoft.com/office/drawing/2014/main" id="{C058FDD1-007A-A6AB-FD72-15C85F696DC2}"/>
                      </a:ext>
                    </a:extLst>
                  </p:cNvPr>
                  <p:cNvSpPr/>
                  <p:nvPr/>
                </p:nvSpPr>
                <p:spPr>
                  <a:xfrm>
                    <a:off x="8117840" y="4104640"/>
                    <a:ext cx="528320" cy="528320"/>
                  </a:xfrm>
                  <a:prstGeom prst="rect">
                    <a:avLst/>
                  </a:prstGeom>
                  <a:solidFill>
                    <a:schemeClr val="accent4">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4</a:t>
                    </a:r>
                  </a:p>
                </p:txBody>
              </p:sp>
              <p:sp>
                <p:nvSpPr>
                  <p:cNvPr id="56" name="Rectangle 55">
                    <a:extLst>
                      <a:ext uri="{FF2B5EF4-FFF2-40B4-BE49-F238E27FC236}">
                        <a16:creationId xmlns:a16="http://schemas.microsoft.com/office/drawing/2014/main" id="{29B3172D-46E6-CC9E-8C79-108059DCB854}"/>
                      </a:ext>
                    </a:extLst>
                  </p:cNvPr>
                  <p:cNvSpPr/>
                  <p:nvPr/>
                </p:nvSpPr>
                <p:spPr>
                  <a:xfrm>
                    <a:off x="8646160" y="4104640"/>
                    <a:ext cx="528320" cy="528320"/>
                  </a:xfrm>
                  <a:prstGeom prst="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pSp>
            <p:grpSp>
              <p:nvGrpSpPr>
                <p:cNvPr id="45" name="Group 44">
                  <a:extLst>
                    <a:ext uri="{FF2B5EF4-FFF2-40B4-BE49-F238E27FC236}">
                      <a16:creationId xmlns:a16="http://schemas.microsoft.com/office/drawing/2014/main" id="{55F17653-BB60-2E70-9859-BB8D27875352}"/>
                    </a:ext>
                  </a:extLst>
                </p:cNvPr>
                <p:cNvGrpSpPr/>
                <p:nvPr/>
              </p:nvGrpSpPr>
              <p:grpSpPr>
                <a:xfrm>
                  <a:off x="8021320" y="1554957"/>
                  <a:ext cx="1056640" cy="528320"/>
                  <a:chOff x="8117840" y="4104640"/>
                  <a:chExt cx="1056640" cy="528320"/>
                </a:xfrm>
              </p:grpSpPr>
              <p:sp>
                <p:nvSpPr>
                  <p:cNvPr id="53" name="Rectangle 52">
                    <a:extLst>
                      <a:ext uri="{FF2B5EF4-FFF2-40B4-BE49-F238E27FC236}">
                        <a16:creationId xmlns:a16="http://schemas.microsoft.com/office/drawing/2014/main" id="{BD631A98-F7A0-2548-3A45-A6C6E4445F5A}"/>
                      </a:ext>
                    </a:extLst>
                  </p:cNvPr>
                  <p:cNvSpPr/>
                  <p:nvPr/>
                </p:nvSpPr>
                <p:spPr>
                  <a:xfrm>
                    <a:off x="8117840" y="4104640"/>
                    <a:ext cx="528320" cy="528320"/>
                  </a:xfrm>
                  <a:prstGeom prst="rect">
                    <a:avLst/>
                  </a:prstGeom>
                  <a:solidFill>
                    <a:schemeClr val="accent4">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7</a:t>
                    </a:r>
                  </a:p>
                </p:txBody>
              </p:sp>
              <p:sp>
                <p:nvSpPr>
                  <p:cNvPr id="54" name="Rectangle 53">
                    <a:extLst>
                      <a:ext uri="{FF2B5EF4-FFF2-40B4-BE49-F238E27FC236}">
                        <a16:creationId xmlns:a16="http://schemas.microsoft.com/office/drawing/2014/main" id="{3F91E1C4-F271-F28F-D6B1-B2EBABC02653}"/>
                      </a:ext>
                    </a:extLst>
                  </p:cNvPr>
                  <p:cNvSpPr/>
                  <p:nvPr/>
                </p:nvSpPr>
                <p:spPr>
                  <a:xfrm>
                    <a:off x="8646160" y="4104640"/>
                    <a:ext cx="528320" cy="528320"/>
                  </a:xfrm>
                  <a:prstGeom prst="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pSp>
            <p:grpSp>
              <p:nvGrpSpPr>
                <p:cNvPr id="46" name="Group 45">
                  <a:extLst>
                    <a:ext uri="{FF2B5EF4-FFF2-40B4-BE49-F238E27FC236}">
                      <a16:creationId xmlns:a16="http://schemas.microsoft.com/office/drawing/2014/main" id="{991990D6-6324-9338-E91C-A4DC31D1F11A}"/>
                    </a:ext>
                  </a:extLst>
                </p:cNvPr>
                <p:cNvGrpSpPr/>
                <p:nvPr/>
              </p:nvGrpSpPr>
              <p:grpSpPr>
                <a:xfrm>
                  <a:off x="2727960" y="1554957"/>
                  <a:ext cx="1056640" cy="528320"/>
                  <a:chOff x="8117840" y="4104640"/>
                  <a:chExt cx="1056640" cy="528320"/>
                </a:xfrm>
              </p:grpSpPr>
              <p:sp>
                <p:nvSpPr>
                  <p:cNvPr id="51" name="Rectangle 50">
                    <a:extLst>
                      <a:ext uri="{FF2B5EF4-FFF2-40B4-BE49-F238E27FC236}">
                        <a16:creationId xmlns:a16="http://schemas.microsoft.com/office/drawing/2014/main" id="{83482D73-5A92-FC3D-2999-17AA54E6D304}"/>
                      </a:ext>
                    </a:extLst>
                  </p:cNvPr>
                  <p:cNvSpPr/>
                  <p:nvPr/>
                </p:nvSpPr>
                <p:spPr>
                  <a:xfrm>
                    <a:off x="8117840" y="4104640"/>
                    <a:ext cx="528320" cy="528320"/>
                  </a:xfrm>
                  <a:prstGeom prst="rect">
                    <a:avLst/>
                  </a:prstGeom>
                  <a:solidFill>
                    <a:schemeClr val="accent4">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5</a:t>
                    </a:r>
                  </a:p>
                </p:txBody>
              </p:sp>
              <p:sp>
                <p:nvSpPr>
                  <p:cNvPr id="52" name="Rectangle 51">
                    <a:extLst>
                      <a:ext uri="{FF2B5EF4-FFF2-40B4-BE49-F238E27FC236}">
                        <a16:creationId xmlns:a16="http://schemas.microsoft.com/office/drawing/2014/main" id="{1FED095A-04B8-B0CA-5FB2-D16CC78E456A}"/>
                      </a:ext>
                    </a:extLst>
                  </p:cNvPr>
                  <p:cNvSpPr/>
                  <p:nvPr/>
                </p:nvSpPr>
                <p:spPr>
                  <a:xfrm>
                    <a:off x="8646160" y="4104640"/>
                    <a:ext cx="528320" cy="528320"/>
                  </a:xfrm>
                  <a:prstGeom prst="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pSp>
            <p:cxnSp>
              <p:nvCxnSpPr>
                <p:cNvPr id="47" name="Straight Arrow Connector 46">
                  <a:extLst>
                    <a:ext uri="{FF2B5EF4-FFF2-40B4-BE49-F238E27FC236}">
                      <a16:creationId xmlns:a16="http://schemas.microsoft.com/office/drawing/2014/main" id="{62A1A424-459F-64B6-D84E-8FA3F35D0233}"/>
                    </a:ext>
                  </a:extLst>
                </p:cNvPr>
                <p:cNvCxnSpPr>
                  <a:cxnSpLocks/>
                  <a:endCxn id="59" idx="1"/>
                </p:cNvCxnSpPr>
                <p:nvPr/>
              </p:nvCxnSpPr>
              <p:spPr>
                <a:xfrm>
                  <a:off x="3520440" y="1819117"/>
                  <a:ext cx="533400" cy="0"/>
                </a:xfrm>
                <a:prstGeom prst="straightConnector1">
                  <a:avLst/>
                </a:prstGeom>
                <a:ln w="57150">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48" name="Straight Arrow Connector 47">
                  <a:extLst>
                    <a:ext uri="{FF2B5EF4-FFF2-40B4-BE49-F238E27FC236}">
                      <a16:creationId xmlns:a16="http://schemas.microsoft.com/office/drawing/2014/main" id="{BE824849-E341-A0CA-48CF-DBD3FF1607E2}"/>
                    </a:ext>
                  </a:extLst>
                </p:cNvPr>
                <p:cNvCxnSpPr>
                  <a:cxnSpLocks/>
                  <a:endCxn id="57" idx="1"/>
                </p:cNvCxnSpPr>
                <p:nvPr/>
              </p:nvCxnSpPr>
              <p:spPr>
                <a:xfrm>
                  <a:off x="4846320" y="1819117"/>
                  <a:ext cx="528320" cy="0"/>
                </a:xfrm>
                <a:prstGeom prst="straightConnector1">
                  <a:avLst/>
                </a:prstGeom>
                <a:ln w="57150">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49" name="Straight Arrow Connector 48">
                  <a:extLst>
                    <a:ext uri="{FF2B5EF4-FFF2-40B4-BE49-F238E27FC236}">
                      <a16:creationId xmlns:a16="http://schemas.microsoft.com/office/drawing/2014/main" id="{2770AD8E-149C-9CB6-6E3E-05E2D065D4C4}"/>
                    </a:ext>
                  </a:extLst>
                </p:cNvPr>
                <p:cNvCxnSpPr>
                  <a:cxnSpLocks/>
                  <a:endCxn id="55" idx="1"/>
                </p:cNvCxnSpPr>
                <p:nvPr/>
              </p:nvCxnSpPr>
              <p:spPr>
                <a:xfrm>
                  <a:off x="6167120" y="1819117"/>
                  <a:ext cx="533400" cy="0"/>
                </a:xfrm>
                <a:prstGeom prst="straightConnector1">
                  <a:avLst/>
                </a:prstGeom>
                <a:ln w="57150">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50" name="Straight Arrow Connector 49">
                  <a:extLst>
                    <a:ext uri="{FF2B5EF4-FFF2-40B4-BE49-F238E27FC236}">
                      <a16:creationId xmlns:a16="http://schemas.microsoft.com/office/drawing/2014/main" id="{F9BFE22A-9D49-7FC1-F75C-88174D84FF1F}"/>
                    </a:ext>
                  </a:extLst>
                </p:cNvPr>
                <p:cNvCxnSpPr>
                  <a:cxnSpLocks/>
                  <a:endCxn id="53" idx="1"/>
                </p:cNvCxnSpPr>
                <p:nvPr/>
              </p:nvCxnSpPr>
              <p:spPr>
                <a:xfrm>
                  <a:off x="7493000" y="1819117"/>
                  <a:ext cx="528320" cy="0"/>
                </a:xfrm>
                <a:prstGeom prst="straightConnector1">
                  <a:avLst/>
                </a:prstGeom>
                <a:ln w="57150">
                  <a:solidFill>
                    <a:srgbClr val="FF0000"/>
                  </a:solidFill>
                  <a:tailEnd type="triangle"/>
                </a:ln>
              </p:spPr>
              <p:style>
                <a:lnRef idx="1">
                  <a:schemeClr val="accent1"/>
                </a:lnRef>
                <a:fillRef idx="0">
                  <a:schemeClr val="accent1"/>
                </a:fillRef>
                <a:effectRef idx="0">
                  <a:schemeClr val="accent1"/>
                </a:effectRef>
                <a:fontRef idx="minor">
                  <a:schemeClr val="tx1"/>
                </a:fontRef>
              </p:style>
            </p:cxnSp>
          </p:grpSp>
          <p:sp>
            <p:nvSpPr>
              <p:cNvPr id="36" name="Rectangle 35">
                <a:extLst>
                  <a:ext uri="{FF2B5EF4-FFF2-40B4-BE49-F238E27FC236}">
                    <a16:creationId xmlns:a16="http://schemas.microsoft.com/office/drawing/2014/main" id="{3441BD52-BE69-69D3-E9D4-C86A939A4ABE}"/>
                  </a:ext>
                </a:extLst>
              </p:cNvPr>
              <p:cNvSpPr/>
              <p:nvPr/>
            </p:nvSpPr>
            <p:spPr>
              <a:xfrm>
                <a:off x="838200" y="1554957"/>
                <a:ext cx="949960" cy="528320"/>
              </a:xfrm>
              <a:prstGeom prst="rect">
                <a:avLst/>
              </a:prstGeom>
              <a:solidFill>
                <a:schemeClr val="accent5">
                  <a:lumMod val="60000"/>
                  <a:lumOff val="4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front</a:t>
                </a:r>
              </a:p>
            </p:txBody>
          </p:sp>
          <p:cxnSp>
            <p:nvCxnSpPr>
              <p:cNvPr id="39" name="Straight Arrow Connector 38">
                <a:extLst>
                  <a:ext uri="{FF2B5EF4-FFF2-40B4-BE49-F238E27FC236}">
                    <a16:creationId xmlns:a16="http://schemas.microsoft.com/office/drawing/2014/main" id="{DBE44EDF-8209-00BF-9074-D26A508F6073}"/>
                  </a:ext>
                </a:extLst>
              </p:cNvPr>
              <p:cNvCxnSpPr>
                <a:cxnSpLocks/>
                <a:stCxn id="36" idx="3"/>
                <a:endCxn id="51" idx="1"/>
              </p:cNvCxnSpPr>
              <p:nvPr/>
            </p:nvCxnSpPr>
            <p:spPr>
              <a:xfrm>
                <a:off x="1788160" y="1819117"/>
                <a:ext cx="939800" cy="0"/>
              </a:xfrm>
              <a:prstGeom prst="straightConnector1">
                <a:avLst/>
              </a:prstGeom>
              <a:ln w="57150">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40" name="Rectangle 39">
                <a:extLst>
                  <a:ext uri="{FF2B5EF4-FFF2-40B4-BE49-F238E27FC236}">
                    <a16:creationId xmlns:a16="http://schemas.microsoft.com/office/drawing/2014/main" id="{04F8C24B-F3BC-EA91-244C-0B0E270CFAA8}"/>
                  </a:ext>
                </a:extLst>
              </p:cNvPr>
              <p:cNvSpPr/>
              <p:nvPr/>
            </p:nvSpPr>
            <p:spPr>
              <a:xfrm>
                <a:off x="7810500" y="2744789"/>
                <a:ext cx="949960" cy="528320"/>
              </a:xfrm>
              <a:prstGeom prst="rect">
                <a:avLst/>
              </a:prstGeom>
              <a:solidFill>
                <a:srgbClr val="FFC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back</a:t>
                </a:r>
              </a:p>
            </p:txBody>
          </p:sp>
          <p:cxnSp>
            <p:nvCxnSpPr>
              <p:cNvPr id="41" name="Straight Arrow Connector 40">
                <a:extLst>
                  <a:ext uri="{FF2B5EF4-FFF2-40B4-BE49-F238E27FC236}">
                    <a16:creationId xmlns:a16="http://schemas.microsoft.com/office/drawing/2014/main" id="{479EC067-6629-8F9E-B1D4-7EA1C87FFBC0}"/>
                  </a:ext>
                </a:extLst>
              </p:cNvPr>
              <p:cNvCxnSpPr>
                <a:cxnSpLocks/>
                <a:stCxn id="40" idx="0"/>
                <a:endCxn id="53" idx="2"/>
              </p:cNvCxnSpPr>
              <p:nvPr/>
            </p:nvCxnSpPr>
            <p:spPr>
              <a:xfrm flipV="1">
                <a:off x="8285480" y="2083277"/>
                <a:ext cx="0" cy="661512"/>
              </a:xfrm>
              <a:prstGeom prst="straightConnector1">
                <a:avLst/>
              </a:prstGeom>
              <a:ln w="57150">
                <a:solidFill>
                  <a:srgbClr val="FF0000"/>
                </a:solidFill>
                <a:tailEnd type="triangle"/>
              </a:ln>
            </p:spPr>
            <p:style>
              <a:lnRef idx="1">
                <a:schemeClr val="accent1"/>
              </a:lnRef>
              <a:fillRef idx="0">
                <a:schemeClr val="accent1"/>
              </a:fillRef>
              <a:effectRef idx="0">
                <a:schemeClr val="accent1"/>
              </a:effectRef>
              <a:fontRef idx="minor">
                <a:schemeClr val="tx1"/>
              </a:fontRef>
            </p:style>
          </p:cxnSp>
        </p:grpSp>
        <p:grpSp>
          <p:nvGrpSpPr>
            <p:cNvPr id="61" name="Group 60">
              <a:extLst>
                <a:ext uri="{FF2B5EF4-FFF2-40B4-BE49-F238E27FC236}">
                  <a16:creationId xmlns:a16="http://schemas.microsoft.com/office/drawing/2014/main" id="{D033B519-2EC1-89DB-60C6-AE3F9EF82BAB}"/>
                </a:ext>
              </a:extLst>
            </p:cNvPr>
            <p:cNvGrpSpPr/>
            <p:nvPr/>
          </p:nvGrpSpPr>
          <p:grpSpPr>
            <a:xfrm>
              <a:off x="9207169" y="3667532"/>
              <a:ext cx="1267460" cy="1718152"/>
              <a:chOff x="5956300" y="4774723"/>
              <a:chExt cx="1267460" cy="1718152"/>
            </a:xfrm>
          </p:grpSpPr>
          <p:sp>
            <p:nvSpPr>
              <p:cNvPr id="62" name="Rectangle 61">
                <a:extLst>
                  <a:ext uri="{FF2B5EF4-FFF2-40B4-BE49-F238E27FC236}">
                    <a16:creationId xmlns:a16="http://schemas.microsoft.com/office/drawing/2014/main" id="{7B8A1C95-9753-510B-4F36-24A6859BBCB8}"/>
                  </a:ext>
                </a:extLst>
              </p:cNvPr>
              <p:cNvSpPr/>
              <p:nvPr/>
            </p:nvSpPr>
            <p:spPr>
              <a:xfrm>
                <a:off x="6167120" y="4774723"/>
                <a:ext cx="528320" cy="528320"/>
              </a:xfrm>
              <a:prstGeom prst="rect">
                <a:avLst/>
              </a:prstGeom>
              <a:solidFill>
                <a:schemeClr val="accent4">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dirty="0">
                    <a:solidFill>
                      <a:prstClr val="black"/>
                    </a:solidFill>
                    <a:latin typeface="Calibri" panose="020F0502020204030204"/>
                  </a:rPr>
                  <a:t>3</a:t>
                </a: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63" name="Rectangle 62">
                <a:extLst>
                  <a:ext uri="{FF2B5EF4-FFF2-40B4-BE49-F238E27FC236}">
                    <a16:creationId xmlns:a16="http://schemas.microsoft.com/office/drawing/2014/main" id="{B56F86EE-D86E-6C58-6CF3-3A4F05C3DCE5}"/>
                  </a:ext>
                </a:extLst>
              </p:cNvPr>
              <p:cNvSpPr/>
              <p:nvPr/>
            </p:nvSpPr>
            <p:spPr>
              <a:xfrm>
                <a:off x="6695440" y="4774723"/>
                <a:ext cx="528320" cy="528320"/>
              </a:xfrm>
              <a:prstGeom prst="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64" name="Rectangle 63">
                <a:extLst>
                  <a:ext uri="{FF2B5EF4-FFF2-40B4-BE49-F238E27FC236}">
                    <a16:creationId xmlns:a16="http://schemas.microsoft.com/office/drawing/2014/main" id="{45C1EE43-8363-CACE-69AE-F6E71726B3F1}"/>
                  </a:ext>
                </a:extLst>
              </p:cNvPr>
              <p:cNvSpPr/>
              <p:nvPr/>
            </p:nvSpPr>
            <p:spPr>
              <a:xfrm>
                <a:off x="5956300" y="5964555"/>
                <a:ext cx="949960" cy="528320"/>
              </a:xfrm>
              <a:prstGeom prst="rect">
                <a:avLst/>
              </a:prstGeom>
              <a:solidFill>
                <a:schemeClr val="bg1">
                  <a:lumMod val="8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last</a:t>
                </a:r>
              </a:p>
            </p:txBody>
          </p:sp>
          <p:cxnSp>
            <p:nvCxnSpPr>
              <p:cNvPr id="65" name="Straight Arrow Connector 64">
                <a:extLst>
                  <a:ext uri="{FF2B5EF4-FFF2-40B4-BE49-F238E27FC236}">
                    <a16:creationId xmlns:a16="http://schemas.microsoft.com/office/drawing/2014/main" id="{7AF31CDE-70D8-C2E2-4BD8-8454B8E801D8}"/>
                  </a:ext>
                </a:extLst>
              </p:cNvPr>
              <p:cNvCxnSpPr>
                <a:cxnSpLocks/>
                <a:stCxn id="64" idx="0"/>
                <a:endCxn id="62" idx="2"/>
              </p:cNvCxnSpPr>
              <p:nvPr/>
            </p:nvCxnSpPr>
            <p:spPr>
              <a:xfrm flipV="1">
                <a:off x="6431280" y="5303043"/>
                <a:ext cx="0" cy="661512"/>
              </a:xfrm>
              <a:prstGeom prst="straightConnector1">
                <a:avLst/>
              </a:prstGeom>
              <a:ln w="57150">
                <a:solidFill>
                  <a:srgbClr val="FF0000"/>
                </a:solidFill>
                <a:tailEnd type="triangle"/>
              </a:ln>
            </p:spPr>
            <p:style>
              <a:lnRef idx="1">
                <a:schemeClr val="accent1"/>
              </a:lnRef>
              <a:fillRef idx="0">
                <a:schemeClr val="accent1"/>
              </a:fillRef>
              <a:effectRef idx="0">
                <a:schemeClr val="accent1"/>
              </a:effectRef>
              <a:fontRef idx="minor">
                <a:schemeClr val="tx1"/>
              </a:fontRef>
            </p:style>
          </p:cxnSp>
        </p:grpSp>
        <p:cxnSp>
          <p:nvCxnSpPr>
            <p:cNvPr id="67" name="Straight Arrow Connector 66">
              <a:extLst>
                <a:ext uri="{FF2B5EF4-FFF2-40B4-BE49-F238E27FC236}">
                  <a16:creationId xmlns:a16="http://schemas.microsoft.com/office/drawing/2014/main" id="{A3B11DC4-25F5-D5EE-5D83-36C06A7DB4DD}"/>
                </a:ext>
              </a:extLst>
            </p:cNvPr>
            <p:cNvCxnSpPr>
              <a:cxnSpLocks/>
              <a:endCxn id="62" idx="1"/>
            </p:cNvCxnSpPr>
            <p:nvPr/>
          </p:nvCxnSpPr>
          <p:spPr>
            <a:xfrm>
              <a:off x="8889669" y="3931692"/>
              <a:ext cx="528320" cy="0"/>
            </a:xfrm>
            <a:prstGeom prst="straightConnector1">
              <a:avLst/>
            </a:prstGeom>
            <a:ln w="57150">
              <a:solidFill>
                <a:srgbClr val="FF0000"/>
              </a:solidFill>
              <a:tailEnd type="triangle"/>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267706774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87BACBC-FCB5-7669-CFF9-006F8555AC4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492AFD6-45FD-8190-14CA-8E345F86962F}"/>
              </a:ext>
            </a:extLst>
          </p:cNvPr>
          <p:cNvSpPr>
            <a:spLocks noGrp="1"/>
          </p:cNvSpPr>
          <p:nvPr>
            <p:ph type="title"/>
          </p:nvPr>
        </p:nvSpPr>
        <p:spPr/>
        <p:txBody>
          <a:bodyPr/>
          <a:lstStyle/>
          <a:p>
            <a:r>
              <a:rPr lang="en-US" dirty="0">
                <a:latin typeface="Consolas" panose="020B0609020204030204" pitchFamily="49" charset="0"/>
              </a:rPr>
              <a:t>enqueue(3)</a:t>
            </a:r>
            <a:r>
              <a:rPr lang="en-US" dirty="0">
                <a:latin typeface="+mn-lt"/>
              </a:rPr>
              <a:t> – line 3 of 3</a:t>
            </a:r>
          </a:p>
        </p:txBody>
      </p:sp>
      <p:grpSp>
        <p:nvGrpSpPr>
          <p:cNvPr id="35" name="Group 34" descr="The linked nodes representation of the queue so that back now points to the new node.">
            <a:extLst>
              <a:ext uri="{FF2B5EF4-FFF2-40B4-BE49-F238E27FC236}">
                <a16:creationId xmlns:a16="http://schemas.microsoft.com/office/drawing/2014/main" id="{A246CEF7-3E8E-66AE-E238-D4920A7B0074}"/>
              </a:ext>
            </a:extLst>
          </p:cNvPr>
          <p:cNvGrpSpPr/>
          <p:nvPr/>
        </p:nvGrpSpPr>
        <p:grpSpPr>
          <a:xfrm>
            <a:off x="967409" y="3667532"/>
            <a:ext cx="9507220" cy="1718152"/>
            <a:chOff x="967409" y="3667532"/>
            <a:chExt cx="9507220" cy="1718152"/>
          </a:xfrm>
        </p:grpSpPr>
        <p:grpSp>
          <p:nvGrpSpPr>
            <p:cNvPr id="36" name="Group 35" descr="An illustration of a linked queue data structure. The elements of the list are contained in node objects. Each node object has a reference to another node object to establish a sequence of elements. There is also a reference called &quot;front&quot; that points to the first node in the queue, and a reference called &quot;back&quot; that points to the last node in the queue.">
              <a:extLst>
                <a:ext uri="{FF2B5EF4-FFF2-40B4-BE49-F238E27FC236}">
                  <a16:creationId xmlns:a16="http://schemas.microsoft.com/office/drawing/2014/main" id="{6AF255AB-4C37-8E80-7EC1-5C43F5CF786A}"/>
                </a:ext>
              </a:extLst>
            </p:cNvPr>
            <p:cNvGrpSpPr/>
            <p:nvPr/>
          </p:nvGrpSpPr>
          <p:grpSpPr>
            <a:xfrm>
              <a:off x="967409" y="3667532"/>
              <a:ext cx="8714740" cy="1718152"/>
              <a:chOff x="838200" y="1554957"/>
              <a:chExt cx="8714740" cy="1718152"/>
            </a:xfrm>
          </p:grpSpPr>
          <p:grpSp>
            <p:nvGrpSpPr>
              <p:cNvPr id="45" name="Group 44">
                <a:extLst>
                  <a:ext uri="{FF2B5EF4-FFF2-40B4-BE49-F238E27FC236}">
                    <a16:creationId xmlns:a16="http://schemas.microsoft.com/office/drawing/2014/main" id="{9D09E312-C51F-6C07-7C4D-E57CA1E40566}"/>
                  </a:ext>
                </a:extLst>
              </p:cNvPr>
              <p:cNvGrpSpPr/>
              <p:nvPr/>
            </p:nvGrpSpPr>
            <p:grpSpPr>
              <a:xfrm>
                <a:off x="2727960" y="1554957"/>
                <a:ext cx="6350000" cy="528320"/>
                <a:chOff x="2727960" y="1554957"/>
                <a:chExt cx="6350000" cy="528320"/>
              </a:xfrm>
            </p:grpSpPr>
            <p:grpSp>
              <p:nvGrpSpPr>
                <p:cNvPr id="50" name="Group 49">
                  <a:extLst>
                    <a:ext uri="{FF2B5EF4-FFF2-40B4-BE49-F238E27FC236}">
                      <a16:creationId xmlns:a16="http://schemas.microsoft.com/office/drawing/2014/main" id="{C26F98A8-E131-7F9F-677E-BA1CA81BF8FA}"/>
                    </a:ext>
                  </a:extLst>
                </p:cNvPr>
                <p:cNvGrpSpPr/>
                <p:nvPr/>
              </p:nvGrpSpPr>
              <p:grpSpPr>
                <a:xfrm>
                  <a:off x="4053840" y="1554957"/>
                  <a:ext cx="1056640" cy="528320"/>
                  <a:chOff x="8117840" y="4104640"/>
                  <a:chExt cx="1056640" cy="528320"/>
                </a:xfrm>
              </p:grpSpPr>
              <p:sp>
                <p:nvSpPr>
                  <p:cNvPr id="67" name="Rectangle 66">
                    <a:extLst>
                      <a:ext uri="{FF2B5EF4-FFF2-40B4-BE49-F238E27FC236}">
                        <a16:creationId xmlns:a16="http://schemas.microsoft.com/office/drawing/2014/main" id="{7B211018-7360-F15D-A708-D17EFA796414}"/>
                      </a:ext>
                    </a:extLst>
                  </p:cNvPr>
                  <p:cNvSpPr/>
                  <p:nvPr/>
                </p:nvSpPr>
                <p:spPr>
                  <a:xfrm>
                    <a:off x="8117840" y="4104640"/>
                    <a:ext cx="528320" cy="528320"/>
                  </a:xfrm>
                  <a:prstGeom prst="rect">
                    <a:avLst/>
                  </a:prstGeom>
                  <a:solidFill>
                    <a:schemeClr val="accent4">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8</a:t>
                    </a:r>
                  </a:p>
                </p:txBody>
              </p:sp>
              <p:sp>
                <p:nvSpPr>
                  <p:cNvPr id="68" name="Rectangle 67">
                    <a:extLst>
                      <a:ext uri="{FF2B5EF4-FFF2-40B4-BE49-F238E27FC236}">
                        <a16:creationId xmlns:a16="http://schemas.microsoft.com/office/drawing/2014/main" id="{0F218776-D852-E730-50E5-7EF5A7D516FD}"/>
                      </a:ext>
                    </a:extLst>
                  </p:cNvPr>
                  <p:cNvSpPr/>
                  <p:nvPr/>
                </p:nvSpPr>
                <p:spPr>
                  <a:xfrm>
                    <a:off x="8646160" y="4104640"/>
                    <a:ext cx="528320" cy="528320"/>
                  </a:xfrm>
                  <a:prstGeom prst="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pSp>
            <p:grpSp>
              <p:nvGrpSpPr>
                <p:cNvPr id="51" name="Group 50">
                  <a:extLst>
                    <a:ext uri="{FF2B5EF4-FFF2-40B4-BE49-F238E27FC236}">
                      <a16:creationId xmlns:a16="http://schemas.microsoft.com/office/drawing/2014/main" id="{69C66D00-20A0-F5C7-4247-C16906FDAC23}"/>
                    </a:ext>
                  </a:extLst>
                </p:cNvPr>
                <p:cNvGrpSpPr/>
                <p:nvPr/>
              </p:nvGrpSpPr>
              <p:grpSpPr>
                <a:xfrm>
                  <a:off x="5374640" y="1554957"/>
                  <a:ext cx="1056640" cy="528320"/>
                  <a:chOff x="8117840" y="4104640"/>
                  <a:chExt cx="1056640" cy="528320"/>
                </a:xfrm>
              </p:grpSpPr>
              <p:sp>
                <p:nvSpPr>
                  <p:cNvPr id="65" name="Rectangle 64">
                    <a:extLst>
                      <a:ext uri="{FF2B5EF4-FFF2-40B4-BE49-F238E27FC236}">
                        <a16:creationId xmlns:a16="http://schemas.microsoft.com/office/drawing/2014/main" id="{2A4ADF4C-2583-D3FF-9D01-D6945F809749}"/>
                      </a:ext>
                    </a:extLst>
                  </p:cNvPr>
                  <p:cNvSpPr/>
                  <p:nvPr/>
                </p:nvSpPr>
                <p:spPr>
                  <a:xfrm>
                    <a:off x="8117840" y="4104640"/>
                    <a:ext cx="528320" cy="528320"/>
                  </a:xfrm>
                  <a:prstGeom prst="rect">
                    <a:avLst/>
                  </a:prstGeom>
                  <a:solidFill>
                    <a:schemeClr val="accent4">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3</a:t>
                    </a:r>
                  </a:p>
                </p:txBody>
              </p:sp>
              <p:sp>
                <p:nvSpPr>
                  <p:cNvPr id="66" name="Rectangle 65">
                    <a:extLst>
                      <a:ext uri="{FF2B5EF4-FFF2-40B4-BE49-F238E27FC236}">
                        <a16:creationId xmlns:a16="http://schemas.microsoft.com/office/drawing/2014/main" id="{A710FA01-CDE4-F3AC-B712-4A09FBD51E5E}"/>
                      </a:ext>
                    </a:extLst>
                  </p:cNvPr>
                  <p:cNvSpPr/>
                  <p:nvPr/>
                </p:nvSpPr>
                <p:spPr>
                  <a:xfrm>
                    <a:off x="8646160" y="4104640"/>
                    <a:ext cx="528320" cy="528320"/>
                  </a:xfrm>
                  <a:prstGeom prst="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pSp>
            <p:grpSp>
              <p:nvGrpSpPr>
                <p:cNvPr id="52" name="Group 51">
                  <a:extLst>
                    <a:ext uri="{FF2B5EF4-FFF2-40B4-BE49-F238E27FC236}">
                      <a16:creationId xmlns:a16="http://schemas.microsoft.com/office/drawing/2014/main" id="{187DED2D-E939-9F8E-2B57-45CDFF9034E8}"/>
                    </a:ext>
                  </a:extLst>
                </p:cNvPr>
                <p:cNvGrpSpPr/>
                <p:nvPr/>
              </p:nvGrpSpPr>
              <p:grpSpPr>
                <a:xfrm>
                  <a:off x="6700520" y="1554957"/>
                  <a:ext cx="1056640" cy="528320"/>
                  <a:chOff x="8117840" y="4104640"/>
                  <a:chExt cx="1056640" cy="528320"/>
                </a:xfrm>
              </p:grpSpPr>
              <p:sp>
                <p:nvSpPr>
                  <p:cNvPr id="63" name="Rectangle 62">
                    <a:extLst>
                      <a:ext uri="{FF2B5EF4-FFF2-40B4-BE49-F238E27FC236}">
                        <a16:creationId xmlns:a16="http://schemas.microsoft.com/office/drawing/2014/main" id="{50F7FF51-DAD9-5A5F-AC37-C0DAF7B73D58}"/>
                      </a:ext>
                    </a:extLst>
                  </p:cNvPr>
                  <p:cNvSpPr/>
                  <p:nvPr/>
                </p:nvSpPr>
                <p:spPr>
                  <a:xfrm>
                    <a:off x="8117840" y="4104640"/>
                    <a:ext cx="528320" cy="528320"/>
                  </a:xfrm>
                  <a:prstGeom prst="rect">
                    <a:avLst/>
                  </a:prstGeom>
                  <a:solidFill>
                    <a:schemeClr val="accent4">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4</a:t>
                    </a:r>
                  </a:p>
                </p:txBody>
              </p:sp>
              <p:sp>
                <p:nvSpPr>
                  <p:cNvPr id="64" name="Rectangle 63">
                    <a:extLst>
                      <a:ext uri="{FF2B5EF4-FFF2-40B4-BE49-F238E27FC236}">
                        <a16:creationId xmlns:a16="http://schemas.microsoft.com/office/drawing/2014/main" id="{D7C2EAB5-7485-373F-C73A-AAF931CFE1DB}"/>
                      </a:ext>
                    </a:extLst>
                  </p:cNvPr>
                  <p:cNvSpPr/>
                  <p:nvPr/>
                </p:nvSpPr>
                <p:spPr>
                  <a:xfrm>
                    <a:off x="8646160" y="4104640"/>
                    <a:ext cx="528320" cy="528320"/>
                  </a:xfrm>
                  <a:prstGeom prst="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pSp>
            <p:grpSp>
              <p:nvGrpSpPr>
                <p:cNvPr id="53" name="Group 52">
                  <a:extLst>
                    <a:ext uri="{FF2B5EF4-FFF2-40B4-BE49-F238E27FC236}">
                      <a16:creationId xmlns:a16="http://schemas.microsoft.com/office/drawing/2014/main" id="{54D446BF-6FBF-2022-5202-D3B899579FB0}"/>
                    </a:ext>
                  </a:extLst>
                </p:cNvPr>
                <p:cNvGrpSpPr/>
                <p:nvPr/>
              </p:nvGrpSpPr>
              <p:grpSpPr>
                <a:xfrm>
                  <a:off x="8021320" y="1554957"/>
                  <a:ext cx="1056640" cy="528320"/>
                  <a:chOff x="8117840" y="4104640"/>
                  <a:chExt cx="1056640" cy="528320"/>
                </a:xfrm>
              </p:grpSpPr>
              <p:sp>
                <p:nvSpPr>
                  <p:cNvPr id="61" name="Rectangle 60">
                    <a:extLst>
                      <a:ext uri="{FF2B5EF4-FFF2-40B4-BE49-F238E27FC236}">
                        <a16:creationId xmlns:a16="http://schemas.microsoft.com/office/drawing/2014/main" id="{8F0E478E-89F2-B74B-FF6F-B9637CC3B41A}"/>
                      </a:ext>
                    </a:extLst>
                  </p:cNvPr>
                  <p:cNvSpPr/>
                  <p:nvPr/>
                </p:nvSpPr>
                <p:spPr>
                  <a:xfrm>
                    <a:off x="8117840" y="4104640"/>
                    <a:ext cx="528320" cy="528320"/>
                  </a:xfrm>
                  <a:prstGeom prst="rect">
                    <a:avLst/>
                  </a:prstGeom>
                  <a:solidFill>
                    <a:schemeClr val="accent4">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7</a:t>
                    </a:r>
                  </a:p>
                </p:txBody>
              </p:sp>
              <p:sp>
                <p:nvSpPr>
                  <p:cNvPr id="62" name="Rectangle 61">
                    <a:extLst>
                      <a:ext uri="{FF2B5EF4-FFF2-40B4-BE49-F238E27FC236}">
                        <a16:creationId xmlns:a16="http://schemas.microsoft.com/office/drawing/2014/main" id="{7E72E19C-CC22-4812-EAA6-44856DE6F4A7}"/>
                      </a:ext>
                    </a:extLst>
                  </p:cNvPr>
                  <p:cNvSpPr/>
                  <p:nvPr/>
                </p:nvSpPr>
                <p:spPr>
                  <a:xfrm>
                    <a:off x="8646160" y="4104640"/>
                    <a:ext cx="528320" cy="528320"/>
                  </a:xfrm>
                  <a:prstGeom prst="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pSp>
            <p:grpSp>
              <p:nvGrpSpPr>
                <p:cNvPr id="54" name="Group 53">
                  <a:extLst>
                    <a:ext uri="{FF2B5EF4-FFF2-40B4-BE49-F238E27FC236}">
                      <a16:creationId xmlns:a16="http://schemas.microsoft.com/office/drawing/2014/main" id="{4C5EBC6B-0111-D4BF-167A-9AD99D696773}"/>
                    </a:ext>
                  </a:extLst>
                </p:cNvPr>
                <p:cNvGrpSpPr/>
                <p:nvPr/>
              </p:nvGrpSpPr>
              <p:grpSpPr>
                <a:xfrm>
                  <a:off x="2727960" y="1554957"/>
                  <a:ext cx="1056640" cy="528320"/>
                  <a:chOff x="8117840" y="4104640"/>
                  <a:chExt cx="1056640" cy="528320"/>
                </a:xfrm>
              </p:grpSpPr>
              <p:sp>
                <p:nvSpPr>
                  <p:cNvPr id="59" name="Rectangle 58">
                    <a:extLst>
                      <a:ext uri="{FF2B5EF4-FFF2-40B4-BE49-F238E27FC236}">
                        <a16:creationId xmlns:a16="http://schemas.microsoft.com/office/drawing/2014/main" id="{24E1D443-9D84-0A29-4515-F140EC010847}"/>
                      </a:ext>
                    </a:extLst>
                  </p:cNvPr>
                  <p:cNvSpPr/>
                  <p:nvPr/>
                </p:nvSpPr>
                <p:spPr>
                  <a:xfrm>
                    <a:off x="8117840" y="4104640"/>
                    <a:ext cx="528320" cy="528320"/>
                  </a:xfrm>
                  <a:prstGeom prst="rect">
                    <a:avLst/>
                  </a:prstGeom>
                  <a:solidFill>
                    <a:schemeClr val="accent4">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5</a:t>
                    </a:r>
                  </a:p>
                </p:txBody>
              </p:sp>
              <p:sp>
                <p:nvSpPr>
                  <p:cNvPr id="60" name="Rectangle 59">
                    <a:extLst>
                      <a:ext uri="{FF2B5EF4-FFF2-40B4-BE49-F238E27FC236}">
                        <a16:creationId xmlns:a16="http://schemas.microsoft.com/office/drawing/2014/main" id="{B8BDAE1A-7B19-597E-01C4-0B853C750A4D}"/>
                      </a:ext>
                    </a:extLst>
                  </p:cNvPr>
                  <p:cNvSpPr/>
                  <p:nvPr/>
                </p:nvSpPr>
                <p:spPr>
                  <a:xfrm>
                    <a:off x="8646160" y="4104640"/>
                    <a:ext cx="528320" cy="528320"/>
                  </a:xfrm>
                  <a:prstGeom prst="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pSp>
            <p:cxnSp>
              <p:nvCxnSpPr>
                <p:cNvPr id="55" name="Straight Arrow Connector 54">
                  <a:extLst>
                    <a:ext uri="{FF2B5EF4-FFF2-40B4-BE49-F238E27FC236}">
                      <a16:creationId xmlns:a16="http://schemas.microsoft.com/office/drawing/2014/main" id="{45DA7BCB-32E0-0F77-8272-EEF3E08681F3}"/>
                    </a:ext>
                  </a:extLst>
                </p:cNvPr>
                <p:cNvCxnSpPr>
                  <a:cxnSpLocks/>
                  <a:endCxn id="67" idx="1"/>
                </p:cNvCxnSpPr>
                <p:nvPr/>
              </p:nvCxnSpPr>
              <p:spPr>
                <a:xfrm>
                  <a:off x="3520440" y="1819117"/>
                  <a:ext cx="533400" cy="0"/>
                </a:xfrm>
                <a:prstGeom prst="straightConnector1">
                  <a:avLst/>
                </a:prstGeom>
                <a:ln w="57150">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56" name="Straight Arrow Connector 55">
                  <a:extLst>
                    <a:ext uri="{FF2B5EF4-FFF2-40B4-BE49-F238E27FC236}">
                      <a16:creationId xmlns:a16="http://schemas.microsoft.com/office/drawing/2014/main" id="{AB530F29-321D-DC9A-BB2B-9E91DF903F86}"/>
                    </a:ext>
                  </a:extLst>
                </p:cNvPr>
                <p:cNvCxnSpPr>
                  <a:cxnSpLocks/>
                  <a:endCxn id="65" idx="1"/>
                </p:cNvCxnSpPr>
                <p:nvPr/>
              </p:nvCxnSpPr>
              <p:spPr>
                <a:xfrm>
                  <a:off x="4846320" y="1819117"/>
                  <a:ext cx="528320" cy="0"/>
                </a:xfrm>
                <a:prstGeom prst="straightConnector1">
                  <a:avLst/>
                </a:prstGeom>
                <a:ln w="57150">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57" name="Straight Arrow Connector 56">
                  <a:extLst>
                    <a:ext uri="{FF2B5EF4-FFF2-40B4-BE49-F238E27FC236}">
                      <a16:creationId xmlns:a16="http://schemas.microsoft.com/office/drawing/2014/main" id="{A53E68B0-FCD4-755E-331A-0036461B6673}"/>
                    </a:ext>
                  </a:extLst>
                </p:cNvPr>
                <p:cNvCxnSpPr>
                  <a:cxnSpLocks/>
                  <a:endCxn id="63" idx="1"/>
                </p:cNvCxnSpPr>
                <p:nvPr/>
              </p:nvCxnSpPr>
              <p:spPr>
                <a:xfrm>
                  <a:off x="6167120" y="1819117"/>
                  <a:ext cx="533400" cy="0"/>
                </a:xfrm>
                <a:prstGeom prst="straightConnector1">
                  <a:avLst/>
                </a:prstGeom>
                <a:ln w="57150">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58" name="Straight Arrow Connector 57">
                  <a:extLst>
                    <a:ext uri="{FF2B5EF4-FFF2-40B4-BE49-F238E27FC236}">
                      <a16:creationId xmlns:a16="http://schemas.microsoft.com/office/drawing/2014/main" id="{6AD9E43A-AE62-7696-455B-08D8DDEEA49C}"/>
                    </a:ext>
                  </a:extLst>
                </p:cNvPr>
                <p:cNvCxnSpPr>
                  <a:cxnSpLocks/>
                  <a:endCxn id="61" idx="1"/>
                </p:cNvCxnSpPr>
                <p:nvPr/>
              </p:nvCxnSpPr>
              <p:spPr>
                <a:xfrm>
                  <a:off x="7493000" y="1819117"/>
                  <a:ext cx="528320" cy="0"/>
                </a:xfrm>
                <a:prstGeom prst="straightConnector1">
                  <a:avLst/>
                </a:prstGeom>
                <a:ln w="57150">
                  <a:solidFill>
                    <a:srgbClr val="FF0000"/>
                  </a:solidFill>
                  <a:tailEnd type="triangle"/>
                </a:ln>
              </p:spPr>
              <p:style>
                <a:lnRef idx="1">
                  <a:schemeClr val="accent1"/>
                </a:lnRef>
                <a:fillRef idx="0">
                  <a:schemeClr val="accent1"/>
                </a:fillRef>
                <a:effectRef idx="0">
                  <a:schemeClr val="accent1"/>
                </a:effectRef>
                <a:fontRef idx="minor">
                  <a:schemeClr val="tx1"/>
                </a:fontRef>
              </p:style>
            </p:cxnSp>
          </p:grpSp>
          <p:sp>
            <p:nvSpPr>
              <p:cNvPr id="46" name="Rectangle 45">
                <a:extLst>
                  <a:ext uri="{FF2B5EF4-FFF2-40B4-BE49-F238E27FC236}">
                    <a16:creationId xmlns:a16="http://schemas.microsoft.com/office/drawing/2014/main" id="{B8CC6D13-22EF-E4A7-9860-CB86F49D8184}"/>
                  </a:ext>
                </a:extLst>
              </p:cNvPr>
              <p:cNvSpPr/>
              <p:nvPr/>
            </p:nvSpPr>
            <p:spPr>
              <a:xfrm>
                <a:off x="838200" y="1554957"/>
                <a:ext cx="949960" cy="528320"/>
              </a:xfrm>
              <a:prstGeom prst="rect">
                <a:avLst/>
              </a:prstGeom>
              <a:solidFill>
                <a:schemeClr val="accent5">
                  <a:lumMod val="60000"/>
                  <a:lumOff val="4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front</a:t>
                </a:r>
              </a:p>
            </p:txBody>
          </p:sp>
          <p:cxnSp>
            <p:nvCxnSpPr>
              <p:cNvPr id="47" name="Straight Arrow Connector 46">
                <a:extLst>
                  <a:ext uri="{FF2B5EF4-FFF2-40B4-BE49-F238E27FC236}">
                    <a16:creationId xmlns:a16="http://schemas.microsoft.com/office/drawing/2014/main" id="{372A97BD-CBDF-45D9-6F43-29FE05C9F7E9}"/>
                  </a:ext>
                </a:extLst>
              </p:cNvPr>
              <p:cNvCxnSpPr>
                <a:cxnSpLocks/>
                <a:stCxn id="46" idx="3"/>
                <a:endCxn id="59" idx="1"/>
              </p:cNvCxnSpPr>
              <p:nvPr/>
            </p:nvCxnSpPr>
            <p:spPr>
              <a:xfrm>
                <a:off x="1788160" y="1819117"/>
                <a:ext cx="939800" cy="0"/>
              </a:xfrm>
              <a:prstGeom prst="straightConnector1">
                <a:avLst/>
              </a:prstGeom>
              <a:ln w="57150">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48" name="Rectangle 47">
                <a:extLst>
                  <a:ext uri="{FF2B5EF4-FFF2-40B4-BE49-F238E27FC236}">
                    <a16:creationId xmlns:a16="http://schemas.microsoft.com/office/drawing/2014/main" id="{E183155C-09BA-5F43-1A11-0415F14D7027}"/>
                  </a:ext>
                </a:extLst>
              </p:cNvPr>
              <p:cNvSpPr/>
              <p:nvPr/>
            </p:nvSpPr>
            <p:spPr>
              <a:xfrm>
                <a:off x="7810500" y="2744789"/>
                <a:ext cx="949960" cy="528320"/>
              </a:xfrm>
              <a:prstGeom prst="rect">
                <a:avLst/>
              </a:prstGeom>
              <a:solidFill>
                <a:srgbClr val="FFC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back</a:t>
                </a:r>
              </a:p>
            </p:txBody>
          </p:sp>
          <p:cxnSp>
            <p:nvCxnSpPr>
              <p:cNvPr id="49" name="Straight Arrow Connector 48">
                <a:extLst>
                  <a:ext uri="{FF2B5EF4-FFF2-40B4-BE49-F238E27FC236}">
                    <a16:creationId xmlns:a16="http://schemas.microsoft.com/office/drawing/2014/main" id="{C76966C0-AA95-27D3-001A-AB7F58AC1C3C}"/>
                  </a:ext>
                </a:extLst>
              </p:cNvPr>
              <p:cNvCxnSpPr>
                <a:cxnSpLocks/>
                <a:stCxn id="48" idx="0"/>
                <a:endCxn id="41" idx="2"/>
              </p:cNvCxnSpPr>
              <p:nvPr/>
            </p:nvCxnSpPr>
            <p:spPr>
              <a:xfrm flipV="1">
                <a:off x="8285480" y="2083277"/>
                <a:ext cx="1267460" cy="661512"/>
              </a:xfrm>
              <a:prstGeom prst="straightConnector1">
                <a:avLst/>
              </a:prstGeom>
              <a:ln w="57150">
                <a:solidFill>
                  <a:srgbClr val="FF0000"/>
                </a:solidFill>
                <a:tailEnd type="triangle"/>
              </a:ln>
            </p:spPr>
            <p:style>
              <a:lnRef idx="1">
                <a:schemeClr val="accent1"/>
              </a:lnRef>
              <a:fillRef idx="0">
                <a:schemeClr val="accent1"/>
              </a:fillRef>
              <a:effectRef idx="0">
                <a:schemeClr val="accent1"/>
              </a:effectRef>
              <a:fontRef idx="minor">
                <a:schemeClr val="tx1"/>
              </a:fontRef>
            </p:style>
          </p:cxnSp>
        </p:grpSp>
        <p:grpSp>
          <p:nvGrpSpPr>
            <p:cNvPr id="39" name="Group 38">
              <a:extLst>
                <a:ext uri="{FF2B5EF4-FFF2-40B4-BE49-F238E27FC236}">
                  <a16:creationId xmlns:a16="http://schemas.microsoft.com/office/drawing/2014/main" id="{AC21A662-1D4F-60AF-74EE-1285AE783DD5}"/>
                </a:ext>
              </a:extLst>
            </p:cNvPr>
            <p:cNvGrpSpPr/>
            <p:nvPr/>
          </p:nvGrpSpPr>
          <p:grpSpPr>
            <a:xfrm>
              <a:off x="9207169" y="3667532"/>
              <a:ext cx="1267460" cy="1718152"/>
              <a:chOff x="5956300" y="4774723"/>
              <a:chExt cx="1267460" cy="1718152"/>
            </a:xfrm>
          </p:grpSpPr>
          <p:sp>
            <p:nvSpPr>
              <p:cNvPr id="41" name="Rectangle 40">
                <a:extLst>
                  <a:ext uri="{FF2B5EF4-FFF2-40B4-BE49-F238E27FC236}">
                    <a16:creationId xmlns:a16="http://schemas.microsoft.com/office/drawing/2014/main" id="{B07297B6-9D7F-F063-FB4B-1CC6EFCC1780}"/>
                  </a:ext>
                </a:extLst>
              </p:cNvPr>
              <p:cNvSpPr/>
              <p:nvPr/>
            </p:nvSpPr>
            <p:spPr>
              <a:xfrm>
                <a:off x="6167120" y="4774723"/>
                <a:ext cx="528320" cy="528320"/>
              </a:xfrm>
              <a:prstGeom prst="rect">
                <a:avLst/>
              </a:prstGeom>
              <a:solidFill>
                <a:schemeClr val="accent4">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dirty="0">
                    <a:solidFill>
                      <a:prstClr val="black"/>
                    </a:solidFill>
                    <a:latin typeface="Calibri" panose="020F0502020204030204"/>
                  </a:rPr>
                  <a:t>3</a:t>
                </a: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42" name="Rectangle 41">
                <a:extLst>
                  <a:ext uri="{FF2B5EF4-FFF2-40B4-BE49-F238E27FC236}">
                    <a16:creationId xmlns:a16="http://schemas.microsoft.com/office/drawing/2014/main" id="{F2EC844A-8913-7074-90B4-3A42672E8279}"/>
                  </a:ext>
                </a:extLst>
              </p:cNvPr>
              <p:cNvSpPr/>
              <p:nvPr/>
            </p:nvSpPr>
            <p:spPr>
              <a:xfrm>
                <a:off x="6695440" y="4774723"/>
                <a:ext cx="528320" cy="528320"/>
              </a:xfrm>
              <a:prstGeom prst="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43" name="Rectangle 42">
                <a:extLst>
                  <a:ext uri="{FF2B5EF4-FFF2-40B4-BE49-F238E27FC236}">
                    <a16:creationId xmlns:a16="http://schemas.microsoft.com/office/drawing/2014/main" id="{95D1B4C4-41BC-54C1-97A2-5094E6B9E8B7}"/>
                  </a:ext>
                </a:extLst>
              </p:cNvPr>
              <p:cNvSpPr/>
              <p:nvPr/>
            </p:nvSpPr>
            <p:spPr>
              <a:xfrm>
                <a:off x="5956300" y="5964555"/>
                <a:ext cx="949960" cy="528320"/>
              </a:xfrm>
              <a:prstGeom prst="rect">
                <a:avLst/>
              </a:prstGeom>
              <a:solidFill>
                <a:schemeClr val="bg1">
                  <a:lumMod val="8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last</a:t>
                </a:r>
              </a:p>
            </p:txBody>
          </p:sp>
          <p:cxnSp>
            <p:nvCxnSpPr>
              <p:cNvPr id="44" name="Straight Arrow Connector 43">
                <a:extLst>
                  <a:ext uri="{FF2B5EF4-FFF2-40B4-BE49-F238E27FC236}">
                    <a16:creationId xmlns:a16="http://schemas.microsoft.com/office/drawing/2014/main" id="{E58939EC-4A39-96AA-78C0-28F7042001A6}"/>
                  </a:ext>
                </a:extLst>
              </p:cNvPr>
              <p:cNvCxnSpPr>
                <a:cxnSpLocks/>
                <a:stCxn id="43" idx="0"/>
                <a:endCxn id="41" idx="2"/>
              </p:cNvCxnSpPr>
              <p:nvPr/>
            </p:nvCxnSpPr>
            <p:spPr>
              <a:xfrm flipV="1">
                <a:off x="6431280" y="5303043"/>
                <a:ext cx="0" cy="661512"/>
              </a:xfrm>
              <a:prstGeom prst="straightConnector1">
                <a:avLst/>
              </a:prstGeom>
              <a:ln w="57150">
                <a:solidFill>
                  <a:srgbClr val="FF0000"/>
                </a:solidFill>
                <a:tailEnd type="triangle"/>
              </a:ln>
            </p:spPr>
            <p:style>
              <a:lnRef idx="1">
                <a:schemeClr val="accent1"/>
              </a:lnRef>
              <a:fillRef idx="0">
                <a:schemeClr val="accent1"/>
              </a:fillRef>
              <a:effectRef idx="0">
                <a:schemeClr val="accent1"/>
              </a:effectRef>
              <a:fontRef idx="minor">
                <a:schemeClr val="tx1"/>
              </a:fontRef>
            </p:style>
          </p:cxnSp>
        </p:grpSp>
        <p:cxnSp>
          <p:nvCxnSpPr>
            <p:cNvPr id="40" name="Straight Arrow Connector 39">
              <a:extLst>
                <a:ext uri="{FF2B5EF4-FFF2-40B4-BE49-F238E27FC236}">
                  <a16:creationId xmlns:a16="http://schemas.microsoft.com/office/drawing/2014/main" id="{A573D21D-A320-E355-2CCF-FF77CCF27B78}"/>
                </a:ext>
              </a:extLst>
            </p:cNvPr>
            <p:cNvCxnSpPr>
              <a:cxnSpLocks/>
              <a:endCxn id="41" idx="1"/>
            </p:cNvCxnSpPr>
            <p:nvPr/>
          </p:nvCxnSpPr>
          <p:spPr>
            <a:xfrm>
              <a:off x="8889669" y="3931692"/>
              <a:ext cx="528320" cy="0"/>
            </a:xfrm>
            <a:prstGeom prst="straightConnector1">
              <a:avLst/>
            </a:prstGeom>
            <a:ln w="57150">
              <a:solidFill>
                <a:srgbClr val="FF0000"/>
              </a:solidFill>
              <a:tailEnd type="triangle"/>
            </a:ln>
          </p:spPr>
          <p:style>
            <a:lnRef idx="1">
              <a:schemeClr val="accent1"/>
            </a:lnRef>
            <a:fillRef idx="0">
              <a:schemeClr val="accent1"/>
            </a:fillRef>
            <a:effectRef idx="0">
              <a:schemeClr val="accent1"/>
            </a:effectRef>
            <a:fontRef idx="minor">
              <a:schemeClr val="tx1"/>
            </a:fontRef>
          </p:style>
        </p:cxnSp>
      </p:grpSp>
      <p:sp>
        <p:nvSpPr>
          <p:cNvPr id="69" name="TextBox 68">
            <a:extLst>
              <a:ext uri="{FF2B5EF4-FFF2-40B4-BE49-F238E27FC236}">
                <a16:creationId xmlns:a16="http://schemas.microsoft.com/office/drawing/2014/main" id="{316AA04D-522A-5551-87C7-ACFBF0F8C3BD}"/>
              </a:ext>
            </a:extLst>
          </p:cNvPr>
          <p:cNvSpPr txBox="1"/>
          <p:nvPr/>
        </p:nvSpPr>
        <p:spPr>
          <a:xfrm>
            <a:off x="4112895" y="1598039"/>
            <a:ext cx="3966210" cy="135421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prstClr val="black"/>
                </a:solidFill>
                <a:effectLst/>
                <a:uLnTx/>
                <a:uFillTx/>
                <a:latin typeface="Cascadia Code" panose="020B0609020000020004" pitchFamily="49" charset="0"/>
                <a:ea typeface="Cascadia Code" panose="020B0609020000020004" pitchFamily="49" charset="0"/>
                <a:cs typeface="Cascadia Code" panose="020B0609020000020004" pitchFamily="49" charset="0"/>
              </a:rPr>
              <a:t>enqueue(x){</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prstClr val="black"/>
                </a:solidFill>
                <a:effectLst/>
                <a:uLnTx/>
                <a:uFillTx/>
                <a:latin typeface="Cascadia Code" panose="020B0609020000020004" pitchFamily="49" charset="0"/>
                <a:ea typeface="Cascadia Code" panose="020B0609020000020004" pitchFamily="49" charset="0"/>
                <a:cs typeface="Cascadia Code" panose="020B0609020000020004" pitchFamily="49" charset="0"/>
              </a:rPr>
              <a:t>    last = new </a:t>
            </a:r>
            <a:r>
              <a:rPr kumimoji="0" lang="en-US" sz="1600" b="0" i="0" u="none" strike="noStrike" kern="1200" cap="none" spc="0" normalizeH="0" baseline="0" noProof="0" dirty="0" err="1">
                <a:ln>
                  <a:noFill/>
                </a:ln>
                <a:solidFill>
                  <a:prstClr val="black"/>
                </a:solidFill>
                <a:effectLst/>
                <a:uLnTx/>
                <a:uFillTx/>
                <a:latin typeface="Cascadia Code" panose="020B0609020000020004" pitchFamily="49" charset="0"/>
                <a:ea typeface="Cascadia Code" panose="020B0609020000020004" pitchFamily="49" charset="0"/>
                <a:cs typeface="Cascadia Code" panose="020B0609020000020004" pitchFamily="49" charset="0"/>
              </a:rPr>
              <a:t>ListNode</a:t>
            </a:r>
            <a:r>
              <a:rPr kumimoji="0" lang="en-US" sz="1600" b="0" i="0" u="none" strike="noStrike" kern="1200" cap="none" spc="0" normalizeH="0" baseline="0" noProof="0" dirty="0">
                <a:ln>
                  <a:noFill/>
                </a:ln>
                <a:solidFill>
                  <a:prstClr val="black"/>
                </a:solidFill>
                <a:effectLst/>
                <a:uLnTx/>
                <a:uFillTx/>
                <a:latin typeface="Cascadia Code" panose="020B0609020000020004" pitchFamily="49" charset="0"/>
                <a:ea typeface="Cascadia Code" panose="020B0609020000020004" pitchFamily="49" charset="0"/>
                <a:cs typeface="Cascadia Code" panose="020B0609020000020004" pitchFamily="49" charset="0"/>
              </a:rPr>
              <a:t>(x);</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prstClr val="black"/>
                </a:solidFill>
                <a:effectLst/>
                <a:uLnTx/>
                <a:uFillTx/>
                <a:latin typeface="Cascadia Code" panose="020B0609020000020004" pitchFamily="49" charset="0"/>
                <a:ea typeface="Cascadia Code" panose="020B0609020000020004" pitchFamily="49" charset="0"/>
                <a:cs typeface="Cascadia Code" panose="020B0609020000020004" pitchFamily="49" charset="0"/>
              </a:rPr>
              <a:t>    </a:t>
            </a:r>
            <a:r>
              <a:rPr kumimoji="0" lang="en-US" sz="1600" i="0" u="none" strike="noStrike" kern="1200" cap="none" spc="0" normalizeH="0" baseline="0" noProof="0" dirty="0" err="1">
                <a:ln>
                  <a:noFill/>
                </a:ln>
                <a:solidFill>
                  <a:prstClr val="black"/>
                </a:solidFill>
                <a:effectLst/>
                <a:uLnTx/>
                <a:uFillTx/>
                <a:latin typeface="Cascadia Code" panose="020B0609020000020004" pitchFamily="49" charset="0"/>
                <a:ea typeface="Cascadia Code" panose="020B0609020000020004" pitchFamily="49" charset="0"/>
                <a:cs typeface="Cascadia Code" panose="020B0609020000020004" pitchFamily="49" charset="0"/>
              </a:rPr>
              <a:t>back.next</a:t>
            </a:r>
            <a:r>
              <a:rPr kumimoji="0" lang="en-US" sz="1600" i="0" u="none" strike="noStrike" kern="1200" cap="none" spc="0" normalizeH="0" baseline="0" noProof="0" dirty="0">
                <a:ln>
                  <a:noFill/>
                </a:ln>
                <a:solidFill>
                  <a:prstClr val="black"/>
                </a:solidFill>
                <a:effectLst/>
                <a:uLnTx/>
                <a:uFillTx/>
                <a:latin typeface="Cascadia Code" panose="020B0609020000020004" pitchFamily="49" charset="0"/>
                <a:ea typeface="Cascadia Code" panose="020B0609020000020004" pitchFamily="49" charset="0"/>
                <a:cs typeface="Cascadia Code" panose="020B0609020000020004" pitchFamily="49" charset="0"/>
              </a:rPr>
              <a:t> = last;</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prstClr val="black"/>
                </a:solidFill>
                <a:effectLst/>
                <a:uLnTx/>
                <a:uFillTx/>
                <a:latin typeface="Cascadia Code" panose="020B0609020000020004" pitchFamily="49" charset="0"/>
                <a:ea typeface="Cascadia Code" panose="020B0609020000020004" pitchFamily="49" charset="0"/>
                <a:cs typeface="Cascadia Code" panose="020B0609020000020004" pitchFamily="49" charset="0"/>
              </a:rPr>
              <a:t>    </a:t>
            </a:r>
            <a:r>
              <a:rPr kumimoji="0" lang="en-US" sz="1600" b="1" i="0" u="none" strike="noStrike" kern="1200" cap="none" spc="0" normalizeH="0" baseline="0" noProof="0" dirty="0">
                <a:ln>
                  <a:noFill/>
                </a:ln>
                <a:solidFill>
                  <a:prstClr val="black"/>
                </a:solidFill>
                <a:effectLst/>
                <a:uLnTx/>
                <a:uFillTx/>
                <a:latin typeface="Cascadia Code" panose="020B0609020000020004" pitchFamily="49" charset="0"/>
                <a:ea typeface="Cascadia Code" panose="020B0609020000020004" pitchFamily="49" charset="0"/>
                <a:cs typeface="Cascadia Code" panose="020B0609020000020004" pitchFamily="49" charset="0"/>
              </a:rPr>
              <a:t>back = last;</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prstClr val="black"/>
                </a:solidFill>
                <a:effectLst/>
                <a:uLnTx/>
                <a:uFillTx/>
                <a:latin typeface="Cascadia Code" panose="020B0609020000020004" pitchFamily="49" charset="0"/>
                <a:ea typeface="Cascadia Code" panose="020B0609020000020004" pitchFamily="49" charset="0"/>
                <a:cs typeface="Cascadia Code" panose="020B0609020000020004" pitchFamily="49" charset="0"/>
              </a:rPr>
              <a:t>}</a:t>
            </a:r>
          </a:p>
        </p:txBody>
      </p:sp>
    </p:spTree>
    <p:extLst>
      <p:ext uri="{BB962C8B-B14F-4D97-AF65-F5344CB8AC3E}">
        <p14:creationId xmlns:p14="http://schemas.microsoft.com/office/powerpoint/2010/main" val="348397508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0EB7B97-B865-D063-824D-94C44C3F2F5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527874F-D869-614B-247C-6A318CBFB0D9}"/>
              </a:ext>
            </a:extLst>
          </p:cNvPr>
          <p:cNvSpPr>
            <a:spLocks noGrp="1"/>
          </p:cNvSpPr>
          <p:nvPr>
            <p:ph type="title"/>
          </p:nvPr>
        </p:nvSpPr>
        <p:spPr/>
        <p:txBody>
          <a:bodyPr/>
          <a:lstStyle/>
          <a:p>
            <a:r>
              <a:rPr lang="en-US" dirty="0">
                <a:latin typeface="Consolas" panose="020B0609020204030204" pitchFamily="49" charset="0"/>
              </a:rPr>
              <a:t>enqueue(3)</a:t>
            </a:r>
            <a:r>
              <a:rPr lang="en-US" dirty="0">
                <a:latin typeface="+mn-lt"/>
              </a:rPr>
              <a:t> – End</a:t>
            </a:r>
          </a:p>
        </p:txBody>
      </p:sp>
      <p:grpSp>
        <p:nvGrpSpPr>
          <p:cNvPr id="35" name="Group 34" descr="The final linked nodes representation. The front pointer is unchanged, but now the back pointer references the newly-added node.">
            <a:extLst>
              <a:ext uri="{FF2B5EF4-FFF2-40B4-BE49-F238E27FC236}">
                <a16:creationId xmlns:a16="http://schemas.microsoft.com/office/drawing/2014/main" id="{FEDDD9CB-BABB-C907-B457-D43FBF3D45F0}"/>
              </a:ext>
            </a:extLst>
          </p:cNvPr>
          <p:cNvGrpSpPr/>
          <p:nvPr/>
        </p:nvGrpSpPr>
        <p:grpSpPr>
          <a:xfrm>
            <a:off x="967409" y="3667532"/>
            <a:ext cx="9507220" cy="1728091"/>
            <a:chOff x="967409" y="3667532"/>
            <a:chExt cx="9507220" cy="1728091"/>
          </a:xfrm>
        </p:grpSpPr>
        <p:grpSp>
          <p:nvGrpSpPr>
            <p:cNvPr id="36" name="Group 35" descr="An illustration of a linked queue data structure. The elements of the list are contained in node objects. Each node object has a reference to another node object to establish a sequence of elements. There is also a reference called &quot;front&quot; that points to the first node in the queue, and a reference called &quot;back&quot; that points to the last node in the queue.">
              <a:extLst>
                <a:ext uri="{FF2B5EF4-FFF2-40B4-BE49-F238E27FC236}">
                  <a16:creationId xmlns:a16="http://schemas.microsoft.com/office/drawing/2014/main" id="{33984CAA-E7E4-8630-9139-82806884780C}"/>
                </a:ext>
              </a:extLst>
            </p:cNvPr>
            <p:cNvGrpSpPr/>
            <p:nvPr/>
          </p:nvGrpSpPr>
          <p:grpSpPr>
            <a:xfrm>
              <a:off x="967409" y="3667532"/>
              <a:ext cx="9195352" cy="1728091"/>
              <a:chOff x="838200" y="1554957"/>
              <a:chExt cx="9195352" cy="1728091"/>
            </a:xfrm>
          </p:grpSpPr>
          <p:grpSp>
            <p:nvGrpSpPr>
              <p:cNvPr id="45" name="Group 44">
                <a:extLst>
                  <a:ext uri="{FF2B5EF4-FFF2-40B4-BE49-F238E27FC236}">
                    <a16:creationId xmlns:a16="http://schemas.microsoft.com/office/drawing/2014/main" id="{54F232B6-687E-8830-3D7C-2B622EAD8650}"/>
                  </a:ext>
                </a:extLst>
              </p:cNvPr>
              <p:cNvGrpSpPr/>
              <p:nvPr/>
            </p:nvGrpSpPr>
            <p:grpSpPr>
              <a:xfrm>
                <a:off x="2727960" y="1554957"/>
                <a:ext cx="6350000" cy="528320"/>
                <a:chOff x="2727960" y="1554957"/>
                <a:chExt cx="6350000" cy="528320"/>
              </a:xfrm>
            </p:grpSpPr>
            <p:grpSp>
              <p:nvGrpSpPr>
                <p:cNvPr id="50" name="Group 49">
                  <a:extLst>
                    <a:ext uri="{FF2B5EF4-FFF2-40B4-BE49-F238E27FC236}">
                      <a16:creationId xmlns:a16="http://schemas.microsoft.com/office/drawing/2014/main" id="{F726B292-2F09-317B-4CCF-CA3D38D08724}"/>
                    </a:ext>
                  </a:extLst>
                </p:cNvPr>
                <p:cNvGrpSpPr/>
                <p:nvPr/>
              </p:nvGrpSpPr>
              <p:grpSpPr>
                <a:xfrm>
                  <a:off x="4053840" y="1554957"/>
                  <a:ext cx="1056640" cy="528320"/>
                  <a:chOff x="8117840" y="4104640"/>
                  <a:chExt cx="1056640" cy="528320"/>
                </a:xfrm>
              </p:grpSpPr>
              <p:sp>
                <p:nvSpPr>
                  <p:cNvPr id="67" name="Rectangle 66">
                    <a:extLst>
                      <a:ext uri="{FF2B5EF4-FFF2-40B4-BE49-F238E27FC236}">
                        <a16:creationId xmlns:a16="http://schemas.microsoft.com/office/drawing/2014/main" id="{8218CF55-983E-FBB4-A93D-693C69F2D170}"/>
                      </a:ext>
                    </a:extLst>
                  </p:cNvPr>
                  <p:cNvSpPr/>
                  <p:nvPr/>
                </p:nvSpPr>
                <p:spPr>
                  <a:xfrm>
                    <a:off x="8117840" y="4104640"/>
                    <a:ext cx="528320" cy="528320"/>
                  </a:xfrm>
                  <a:prstGeom prst="rect">
                    <a:avLst/>
                  </a:prstGeom>
                  <a:solidFill>
                    <a:schemeClr val="accent4">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8</a:t>
                    </a:r>
                  </a:p>
                </p:txBody>
              </p:sp>
              <p:sp>
                <p:nvSpPr>
                  <p:cNvPr id="68" name="Rectangle 67">
                    <a:extLst>
                      <a:ext uri="{FF2B5EF4-FFF2-40B4-BE49-F238E27FC236}">
                        <a16:creationId xmlns:a16="http://schemas.microsoft.com/office/drawing/2014/main" id="{200AF3CE-A313-7A2C-9B7C-1609A2C74401}"/>
                      </a:ext>
                    </a:extLst>
                  </p:cNvPr>
                  <p:cNvSpPr/>
                  <p:nvPr/>
                </p:nvSpPr>
                <p:spPr>
                  <a:xfrm>
                    <a:off x="8646160" y="4104640"/>
                    <a:ext cx="528320" cy="528320"/>
                  </a:xfrm>
                  <a:prstGeom prst="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pSp>
            <p:grpSp>
              <p:nvGrpSpPr>
                <p:cNvPr id="51" name="Group 50">
                  <a:extLst>
                    <a:ext uri="{FF2B5EF4-FFF2-40B4-BE49-F238E27FC236}">
                      <a16:creationId xmlns:a16="http://schemas.microsoft.com/office/drawing/2014/main" id="{6B111B57-9774-53BD-37C4-B12FB175A064}"/>
                    </a:ext>
                  </a:extLst>
                </p:cNvPr>
                <p:cNvGrpSpPr/>
                <p:nvPr/>
              </p:nvGrpSpPr>
              <p:grpSpPr>
                <a:xfrm>
                  <a:off x="5374640" y="1554957"/>
                  <a:ext cx="1056640" cy="528320"/>
                  <a:chOff x="8117840" y="4104640"/>
                  <a:chExt cx="1056640" cy="528320"/>
                </a:xfrm>
              </p:grpSpPr>
              <p:sp>
                <p:nvSpPr>
                  <p:cNvPr id="65" name="Rectangle 64">
                    <a:extLst>
                      <a:ext uri="{FF2B5EF4-FFF2-40B4-BE49-F238E27FC236}">
                        <a16:creationId xmlns:a16="http://schemas.microsoft.com/office/drawing/2014/main" id="{E8513918-29E0-F6DA-B1C6-E331EB0CE2A9}"/>
                      </a:ext>
                    </a:extLst>
                  </p:cNvPr>
                  <p:cNvSpPr/>
                  <p:nvPr/>
                </p:nvSpPr>
                <p:spPr>
                  <a:xfrm>
                    <a:off x="8117840" y="4104640"/>
                    <a:ext cx="528320" cy="528320"/>
                  </a:xfrm>
                  <a:prstGeom prst="rect">
                    <a:avLst/>
                  </a:prstGeom>
                  <a:solidFill>
                    <a:schemeClr val="accent4">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3</a:t>
                    </a:r>
                  </a:p>
                </p:txBody>
              </p:sp>
              <p:sp>
                <p:nvSpPr>
                  <p:cNvPr id="66" name="Rectangle 65">
                    <a:extLst>
                      <a:ext uri="{FF2B5EF4-FFF2-40B4-BE49-F238E27FC236}">
                        <a16:creationId xmlns:a16="http://schemas.microsoft.com/office/drawing/2014/main" id="{353716D8-C5F8-30B8-115D-3FD5F9A30FAB}"/>
                      </a:ext>
                    </a:extLst>
                  </p:cNvPr>
                  <p:cNvSpPr/>
                  <p:nvPr/>
                </p:nvSpPr>
                <p:spPr>
                  <a:xfrm>
                    <a:off x="8646160" y="4104640"/>
                    <a:ext cx="528320" cy="528320"/>
                  </a:xfrm>
                  <a:prstGeom prst="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pSp>
            <p:grpSp>
              <p:nvGrpSpPr>
                <p:cNvPr id="52" name="Group 51">
                  <a:extLst>
                    <a:ext uri="{FF2B5EF4-FFF2-40B4-BE49-F238E27FC236}">
                      <a16:creationId xmlns:a16="http://schemas.microsoft.com/office/drawing/2014/main" id="{544BFE61-F38A-3222-4972-C1FC235EC7DD}"/>
                    </a:ext>
                  </a:extLst>
                </p:cNvPr>
                <p:cNvGrpSpPr/>
                <p:nvPr/>
              </p:nvGrpSpPr>
              <p:grpSpPr>
                <a:xfrm>
                  <a:off x="6700520" y="1554957"/>
                  <a:ext cx="1056640" cy="528320"/>
                  <a:chOff x="8117840" y="4104640"/>
                  <a:chExt cx="1056640" cy="528320"/>
                </a:xfrm>
              </p:grpSpPr>
              <p:sp>
                <p:nvSpPr>
                  <p:cNvPr id="63" name="Rectangle 62">
                    <a:extLst>
                      <a:ext uri="{FF2B5EF4-FFF2-40B4-BE49-F238E27FC236}">
                        <a16:creationId xmlns:a16="http://schemas.microsoft.com/office/drawing/2014/main" id="{7C024F27-4F3F-0CA3-7B7E-AD20443997FA}"/>
                      </a:ext>
                    </a:extLst>
                  </p:cNvPr>
                  <p:cNvSpPr/>
                  <p:nvPr/>
                </p:nvSpPr>
                <p:spPr>
                  <a:xfrm>
                    <a:off x="8117840" y="4104640"/>
                    <a:ext cx="528320" cy="528320"/>
                  </a:xfrm>
                  <a:prstGeom prst="rect">
                    <a:avLst/>
                  </a:prstGeom>
                  <a:solidFill>
                    <a:schemeClr val="accent4">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4</a:t>
                    </a:r>
                  </a:p>
                </p:txBody>
              </p:sp>
              <p:sp>
                <p:nvSpPr>
                  <p:cNvPr id="64" name="Rectangle 63">
                    <a:extLst>
                      <a:ext uri="{FF2B5EF4-FFF2-40B4-BE49-F238E27FC236}">
                        <a16:creationId xmlns:a16="http://schemas.microsoft.com/office/drawing/2014/main" id="{C4575EF2-3F12-3D86-8800-9B64A00E8B07}"/>
                      </a:ext>
                    </a:extLst>
                  </p:cNvPr>
                  <p:cNvSpPr/>
                  <p:nvPr/>
                </p:nvSpPr>
                <p:spPr>
                  <a:xfrm>
                    <a:off x="8646160" y="4104640"/>
                    <a:ext cx="528320" cy="528320"/>
                  </a:xfrm>
                  <a:prstGeom prst="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pSp>
            <p:grpSp>
              <p:nvGrpSpPr>
                <p:cNvPr id="53" name="Group 52">
                  <a:extLst>
                    <a:ext uri="{FF2B5EF4-FFF2-40B4-BE49-F238E27FC236}">
                      <a16:creationId xmlns:a16="http://schemas.microsoft.com/office/drawing/2014/main" id="{C9205F85-D4E3-6D5A-ED6F-96E7A47E19D8}"/>
                    </a:ext>
                  </a:extLst>
                </p:cNvPr>
                <p:cNvGrpSpPr/>
                <p:nvPr/>
              </p:nvGrpSpPr>
              <p:grpSpPr>
                <a:xfrm>
                  <a:off x="8021320" y="1554957"/>
                  <a:ext cx="1056640" cy="528320"/>
                  <a:chOff x="8117840" y="4104640"/>
                  <a:chExt cx="1056640" cy="528320"/>
                </a:xfrm>
              </p:grpSpPr>
              <p:sp>
                <p:nvSpPr>
                  <p:cNvPr id="61" name="Rectangle 60">
                    <a:extLst>
                      <a:ext uri="{FF2B5EF4-FFF2-40B4-BE49-F238E27FC236}">
                        <a16:creationId xmlns:a16="http://schemas.microsoft.com/office/drawing/2014/main" id="{CCC14B3F-9C46-BEB7-EE0B-568CDEC2C1C1}"/>
                      </a:ext>
                    </a:extLst>
                  </p:cNvPr>
                  <p:cNvSpPr/>
                  <p:nvPr/>
                </p:nvSpPr>
                <p:spPr>
                  <a:xfrm>
                    <a:off x="8117840" y="4104640"/>
                    <a:ext cx="528320" cy="528320"/>
                  </a:xfrm>
                  <a:prstGeom prst="rect">
                    <a:avLst/>
                  </a:prstGeom>
                  <a:solidFill>
                    <a:schemeClr val="accent4">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7</a:t>
                    </a:r>
                  </a:p>
                </p:txBody>
              </p:sp>
              <p:sp>
                <p:nvSpPr>
                  <p:cNvPr id="62" name="Rectangle 61">
                    <a:extLst>
                      <a:ext uri="{FF2B5EF4-FFF2-40B4-BE49-F238E27FC236}">
                        <a16:creationId xmlns:a16="http://schemas.microsoft.com/office/drawing/2014/main" id="{B655EB0E-904B-E626-1C1B-257F07E16B7F}"/>
                      </a:ext>
                    </a:extLst>
                  </p:cNvPr>
                  <p:cNvSpPr/>
                  <p:nvPr/>
                </p:nvSpPr>
                <p:spPr>
                  <a:xfrm>
                    <a:off x="8646160" y="4104640"/>
                    <a:ext cx="528320" cy="528320"/>
                  </a:xfrm>
                  <a:prstGeom prst="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pSp>
            <p:grpSp>
              <p:nvGrpSpPr>
                <p:cNvPr id="54" name="Group 53">
                  <a:extLst>
                    <a:ext uri="{FF2B5EF4-FFF2-40B4-BE49-F238E27FC236}">
                      <a16:creationId xmlns:a16="http://schemas.microsoft.com/office/drawing/2014/main" id="{8593EBB9-2883-EDE2-EBF4-3D99A2F56EBE}"/>
                    </a:ext>
                  </a:extLst>
                </p:cNvPr>
                <p:cNvGrpSpPr/>
                <p:nvPr/>
              </p:nvGrpSpPr>
              <p:grpSpPr>
                <a:xfrm>
                  <a:off x="2727960" y="1554957"/>
                  <a:ext cx="1056640" cy="528320"/>
                  <a:chOff x="8117840" y="4104640"/>
                  <a:chExt cx="1056640" cy="528320"/>
                </a:xfrm>
              </p:grpSpPr>
              <p:sp>
                <p:nvSpPr>
                  <p:cNvPr id="59" name="Rectangle 58">
                    <a:extLst>
                      <a:ext uri="{FF2B5EF4-FFF2-40B4-BE49-F238E27FC236}">
                        <a16:creationId xmlns:a16="http://schemas.microsoft.com/office/drawing/2014/main" id="{9E9F3255-345C-D127-EFBC-36E979E54E85}"/>
                      </a:ext>
                    </a:extLst>
                  </p:cNvPr>
                  <p:cNvSpPr/>
                  <p:nvPr/>
                </p:nvSpPr>
                <p:spPr>
                  <a:xfrm>
                    <a:off x="8117840" y="4104640"/>
                    <a:ext cx="528320" cy="528320"/>
                  </a:xfrm>
                  <a:prstGeom prst="rect">
                    <a:avLst/>
                  </a:prstGeom>
                  <a:solidFill>
                    <a:schemeClr val="accent4">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5</a:t>
                    </a:r>
                  </a:p>
                </p:txBody>
              </p:sp>
              <p:sp>
                <p:nvSpPr>
                  <p:cNvPr id="60" name="Rectangle 59">
                    <a:extLst>
                      <a:ext uri="{FF2B5EF4-FFF2-40B4-BE49-F238E27FC236}">
                        <a16:creationId xmlns:a16="http://schemas.microsoft.com/office/drawing/2014/main" id="{D7A908E1-A093-ACD5-720A-493AA109FA04}"/>
                      </a:ext>
                    </a:extLst>
                  </p:cNvPr>
                  <p:cNvSpPr/>
                  <p:nvPr/>
                </p:nvSpPr>
                <p:spPr>
                  <a:xfrm>
                    <a:off x="8646160" y="4104640"/>
                    <a:ext cx="528320" cy="528320"/>
                  </a:xfrm>
                  <a:prstGeom prst="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pSp>
            <p:cxnSp>
              <p:nvCxnSpPr>
                <p:cNvPr id="55" name="Straight Arrow Connector 54">
                  <a:extLst>
                    <a:ext uri="{FF2B5EF4-FFF2-40B4-BE49-F238E27FC236}">
                      <a16:creationId xmlns:a16="http://schemas.microsoft.com/office/drawing/2014/main" id="{126E92FB-6EF3-8483-F773-7D888526E79A}"/>
                    </a:ext>
                  </a:extLst>
                </p:cNvPr>
                <p:cNvCxnSpPr>
                  <a:cxnSpLocks/>
                  <a:endCxn id="67" idx="1"/>
                </p:cNvCxnSpPr>
                <p:nvPr/>
              </p:nvCxnSpPr>
              <p:spPr>
                <a:xfrm>
                  <a:off x="3520440" y="1819117"/>
                  <a:ext cx="533400" cy="0"/>
                </a:xfrm>
                <a:prstGeom prst="straightConnector1">
                  <a:avLst/>
                </a:prstGeom>
                <a:ln w="57150">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56" name="Straight Arrow Connector 55">
                  <a:extLst>
                    <a:ext uri="{FF2B5EF4-FFF2-40B4-BE49-F238E27FC236}">
                      <a16:creationId xmlns:a16="http://schemas.microsoft.com/office/drawing/2014/main" id="{09A4E9C3-EEA2-F828-AFEC-0BEE50942340}"/>
                    </a:ext>
                  </a:extLst>
                </p:cNvPr>
                <p:cNvCxnSpPr>
                  <a:cxnSpLocks/>
                  <a:endCxn id="65" idx="1"/>
                </p:cNvCxnSpPr>
                <p:nvPr/>
              </p:nvCxnSpPr>
              <p:spPr>
                <a:xfrm>
                  <a:off x="4846320" y="1819117"/>
                  <a:ext cx="528320" cy="0"/>
                </a:xfrm>
                <a:prstGeom prst="straightConnector1">
                  <a:avLst/>
                </a:prstGeom>
                <a:ln w="57150">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57" name="Straight Arrow Connector 56">
                  <a:extLst>
                    <a:ext uri="{FF2B5EF4-FFF2-40B4-BE49-F238E27FC236}">
                      <a16:creationId xmlns:a16="http://schemas.microsoft.com/office/drawing/2014/main" id="{883D5B05-B09F-AB8A-1F45-CEC5FC9662B2}"/>
                    </a:ext>
                  </a:extLst>
                </p:cNvPr>
                <p:cNvCxnSpPr>
                  <a:cxnSpLocks/>
                  <a:endCxn id="63" idx="1"/>
                </p:cNvCxnSpPr>
                <p:nvPr/>
              </p:nvCxnSpPr>
              <p:spPr>
                <a:xfrm>
                  <a:off x="6167120" y="1819117"/>
                  <a:ext cx="533400" cy="0"/>
                </a:xfrm>
                <a:prstGeom prst="straightConnector1">
                  <a:avLst/>
                </a:prstGeom>
                <a:ln w="57150">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58" name="Straight Arrow Connector 57">
                  <a:extLst>
                    <a:ext uri="{FF2B5EF4-FFF2-40B4-BE49-F238E27FC236}">
                      <a16:creationId xmlns:a16="http://schemas.microsoft.com/office/drawing/2014/main" id="{042A1E3B-95E3-35F1-171E-6F447EBE9375}"/>
                    </a:ext>
                  </a:extLst>
                </p:cNvPr>
                <p:cNvCxnSpPr>
                  <a:cxnSpLocks/>
                  <a:endCxn id="61" idx="1"/>
                </p:cNvCxnSpPr>
                <p:nvPr/>
              </p:nvCxnSpPr>
              <p:spPr>
                <a:xfrm>
                  <a:off x="7493000" y="1819117"/>
                  <a:ext cx="528320" cy="0"/>
                </a:xfrm>
                <a:prstGeom prst="straightConnector1">
                  <a:avLst/>
                </a:prstGeom>
                <a:ln w="57150">
                  <a:solidFill>
                    <a:srgbClr val="FF0000"/>
                  </a:solidFill>
                  <a:tailEnd type="triangle"/>
                </a:ln>
              </p:spPr>
              <p:style>
                <a:lnRef idx="1">
                  <a:schemeClr val="accent1"/>
                </a:lnRef>
                <a:fillRef idx="0">
                  <a:schemeClr val="accent1"/>
                </a:fillRef>
                <a:effectRef idx="0">
                  <a:schemeClr val="accent1"/>
                </a:effectRef>
                <a:fontRef idx="minor">
                  <a:schemeClr val="tx1"/>
                </a:fontRef>
              </p:style>
            </p:cxnSp>
          </p:grpSp>
          <p:sp>
            <p:nvSpPr>
              <p:cNvPr id="46" name="Rectangle 45">
                <a:extLst>
                  <a:ext uri="{FF2B5EF4-FFF2-40B4-BE49-F238E27FC236}">
                    <a16:creationId xmlns:a16="http://schemas.microsoft.com/office/drawing/2014/main" id="{23335FA6-76B1-CCF7-4C91-422A141A1EF0}"/>
                  </a:ext>
                </a:extLst>
              </p:cNvPr>
              <p:cNvSpPr/>
              <p:nvPr/>
            </p:nvSpPr>
            <p:spPr>
              <a:xfrm>
                <a:off x="838200" y="1554957"/>
                <a:ext cx="949960" cy="528320"/>
              </a:xfrm>
              <a:prstGeom prst="rect">
                <a:avLst/>
              </a:prstGeom>
              <a:solidFill>
                <a:schemeClr val="accent5">
                  <a:lumMod val="60000"/>
                  <a:lumOff val="4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front</a:t>
                </a:r>
              </a:p>
            </p:txBody>
          </p:sp>
          <p:cxnSp>
            <p:nvCxnSpPr>
              <p:cNvPr id="47" name="Straight Arrow Connector 46">
                <a:extLst>
                  <a:ext uri="{FF2B5EF4-FFF2-40B4-BE49-F238E27FC236}">
                    <a16:creationId xmlns:a16="http://schemas.microsoft.com/office/drawing/2014/main" id="{ECF54B28-6BF2-FC47-CD2C-90BBBEFFD192}"/>
                  </a:ext>
                </a:extLst>
              </p:cNvPr>
              <p:cNvCxnSpPr>
                <a:cxnSpLocks/>
                <a:stCxn id="46" idx="3"/>
                <a:endCxn id="59" idx="1"/>
              </p:cNvCxnSpPr>
              <p:nvPr/>
            </p:nvCxnSpPr>
            <p:spPr>
              <a:xfrm>
                <a:off x="1788160" y="1819117"/>
                <a:ext cx="939800" cy="0"/>
              </a:xfrm>
              <a:prstGeom prst="straightConnector1">
                <a:avLst/>
              </a:prstGeom>
              <a:ln w="57150">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48" name="Rectangle 47">
                <a:extLst>
                  <a:ext uri="{FF2B5EF4-FFF2-40B4-BE49-F238E27FC236}">
                    <a16:creationId xmlns:a16="http://schemas.microsoft.com/office/drawing/2014/main" id="{A654E5CD-18F7-9AB0-1EEC-07C57D68632C}"/>
                  </a:ext>
                </a:extLst>
              </p:cNvPr>
              <p:cNvSpPr/>
              <p:nvPr/>
            </p:nvSpPr>
            <p:spPr>
              <a:xfrm>
                <a:off x="9083592" y="2754728"/>
                <a:ext cx="949960" cy="528320"/>
              </a:xfrm>
              <a:prstGeom prst="rect">
                <a:avLst/>
              </a:prstGeom>
              <a:solidFill>
                <a:srgbClr val="FFC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back</a:t>
                </a:r>
              </a:p>
            </p:txBody>
          </p:sp>
          <p:cxnSp>
            <p:nvCxnSpPr>
              <p:cNvPr id="49" name="Straight Arrow Connector 48">
                <a:extLst>
                  <a:ext uri="{FF2B5EF4-FFF2-40B4-BE49-F238E27FC236}">
                    <a16:creationId xmlns:a16="http://schemas.microsoft.com/office/drawing/2014/main" id="{D6A62AFE-4A10-86EB-D2D3-1E06DD748BC3}"/>
                  </a:ext>
                </a:extLst>
              </p:cNvPr>
              <p:cNvCxnSpPr>
                <a:cxnSpLocks/>
                <a:stCxn id="48" idx="0"/>
                <a:endCxn id="41" idx="2"/>
              </p:cNvCxnSpPr>
              <p:nvPr/>
            </p:nvCxnSpPr>
            <p:spPr>
              <a:xfrm flipH="1" flipV="1">
                <a:off x="9552940" y="2083277"/>
                <a:ext cx="5632" cy="671451"/>
              </a:xfrm>
              <a:prstGeom prst="straightConnector1">
                <a:avLst/>
              </a:prstGeom>
              <a:ln w="57150">
                <a:solidFill>
                  <a:srgbClr val="FF0000"/>
                </a:solidFill>
                <a:tailEnd type="triangle"/>
              </a:ln>
            </p:spPr>
            <p:style>
              <a:lnRef idx="1">
                <a:schemeClr val="accent1"/>
              </a:lnRef>
              <a:fillRef idx="0">
                <a:schemeClr val="accent1"/>
              </a:fillRef>
              <a:effectRef idx="0">
                <a:schemeClr val="accent1"/>
              </a:effectRef>
              <a:fontRef idx="minor">
                <a:schemeClr val="tx1"/>
              </a:fontRef>
            </p:style>
          </p:cxnSp>
        </p:grpSp>
        <p:grpSp>
          <p:nvGrpSpPr>
            <p:cNvPr id="39" name="Group 38">
              <a:extLst>
                <a:ext uri="{FF2B5EF4-FFF2-40B4-BE49-F238E27FC236}">
                  <a16:creationId xmlns:a16="http://schemas.microsoft.com/office/drawing/2014/main" id="{C99F3EB0-D1C2-0E41-35E7-F338C241AB55}"/>
                </a:ext>
              </a:extLst>
            </p:cNvPr>
            <p:cNvGrpSpPr/>
            <p:nvPr/>
          </p:nvGrpSpPr>
          <p:grpSpPr>
            <a:xfrm>
              <a:off x="9417989" y="3667532"/>
              <a:ext cx="1056640" cy="528320"/>
              <a:chOff x="6167120" y="4774723"/>
              <a:chExt cx="1056640" cy="528320"/>
            </a:xfrm>
          </p:grpSpPr>
          <p:sp>
            <p:nvSpPr>
              <p:cNvPr id="41" name="Rectangle 40">
                <a:extLst>
                  <a:ext uri="{FF2B5EF4-FFF2-40B4-BE49-F238E27FC236}">
                    <a16:creationId xmlns:a16="http://schemas.microsoft.com/office/drawing/2014/main" id="{8D686E71-3E2E-AB16-4E03-ADA68C9153A7}"/>
                  </a:ext>
                </a:extLst>
              </p:cNvPr>
              <p:cNvSpPr/>
              <p:nvPr/>
            </p:nvSpPr>
            <p:spPr>
              <a:xfrm>
                <a:off x="6167120" y="4774723"/>
                <a:ext cx="528320" cy="528320"/>
              </a:xfrm>
              <a:prstGeom prst="rect">
                <a:avLst/>
              </a:prstGeom>
              <a:solidFill>
                <a:schemeClr val="accent4">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dirty="0">
                    <a:solidFill>
                      <a:prstClr val="black"/>
                    </a:solidFill>
                    <a:latin typeface="Calibri" panose="020F0502020204030204"/>
                  </a:rPr>
                  <a:t>3</a:t>
                </a: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42" name="Rectangle 41">
                <a:extLst>
                  <a:ext uri="{FF2B5EF4-FFF2-40B4-BE49-F238E27FC236}">
                    <a16:creationId xmlns:a16="http://schemas.microsoft.com/office/drawing/2014/main" id="{71EAF16C-6647-BB46-1495-9D0B4E2F1F67}"/>
                  </a:ext>
                </a:extLst>
              </p:cNvPr>
              <p:cNvSpPr/>
              <p:nvPr/>
            </p:nvSpPr>
            <p:spPr>
              <a:xfrm>
                <a:off x="6695440" y="4774723"/>
                <a:ext cx="528320" cy="528320"/>
              </a:xfrm>
              <a:prstGeom prst="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pSp>
        <p:cxnSp>
          <p:nvCxnSpPr>
            <p:cNvPr id="40" name="Straight Arrow Connector 39">
              <a:extLst>
                <a:ext uri="{FF2B5EF4-FFF2-40B4-BE49-F238E27FC236}">
                  <a16:creationId xmlns:a16="http://schemas.microsoft.com/office/drawing/2014/main" id="{2BDE58BB-12BF-C69A-F295-9ED0D4608753}"/>
                </a:ext>
              </a:extLst>
            </p:cNvPr>
            <p:cNvCxnSpPr>
              <a:cxnSpLocks/>
              <a:endCxn id="41" idx="1"/>
            </p:cNvCxnSpPr>
            <p:nvPr/>
          </p:nvCxnSpPr>
          <p:spPr>
            <a:xfrm>
              <a:off x="8889669" y="3931692"/>
              <a:ext cx="528320" cy="0"/>
            </a:xfrm>
            <a:prstGeom prst="straightConnector1">
              <a:avLst/>
            </a:prstGeom>
            <a:ln w="57150">
              <a:solidFill>
                <a:srgbClr val="FF0000"/>
              </a:solidFill>
              <a:tailEnd type="triangle"/>
            </a:ln>
          </p:spPr>
          <p:style>
            <a:lnRef idx="1">
              <a:schemeClr val="accent1"/>
            </a:lnRef>
            <a:fillRef idx="0">
              <a:schemeClr val="accent1"/>
            </a:fillRef>
            <a:effectRef idx="0">
              <a:schemeClr val="accent1"/>
            </a:effectRef>
            <a:fontRef idx="minor">
              <a:schemeClr val="tx1"/>
            </a:fontRef>
          </p:style>
        </p:cxnSp>
      </p:grpSp>
      <p:sp>
        <p:nvSpPr>
          <p:cNvPr id="69" name="TextBox 68">
            <a:extLst>
              <a:ext uri="{FF2B5EF4-FFF2-40B4-BE49-F238E27FC236}">
                <a16:creationId xmlns:a16="http://schemas.microsoft.com/office/drawing/2014/main" id="{8854CC38-F98A-B575-A982-6B5CF9B766EF}"/>
              </a:ext>
            </a:extLst>
          </p:cNvPr>
          <p:cNvSpPr txBox="1"/>
          <p:nvPr/>
        </p:nvSpPr>
        <p:spPr>
          <a:xfrm>
            <a:off x="4112895" y="1598039"/>
            <a:ext cx="3966210" cy="135421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prstClr val="black"/>
                </a:solidFill>
                <a:effectLst/>
                <a:uLnTx/>
                <a:uFillTx/>
                <a:latin typeface="Cascadia Code" panose="020B0609020000020004" pitchFamily="49" charset="0"/>
                <a:ea typeface="Cascadia Code" panose="020B0609020000020004" pitchFamily="49" charset="0"/>
                <a:cs typeface="Cascadia Code" panose="020B0609020000020004" pitchFamily="49" charset="0"/>
              </a:rPr>
              <a:t>enqueue(x){</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prstClr val="black"/>
                </a:solidFill>
                <a:effectLst/>
                <a:uLnTx/>
                <a:uFillTx/>
                <a:latin typeface="Cascadia Code" panose="020B0609020000020004" pitchFamily="49" charset="0"/>
                <a:ea typeface="Cascadia Code" panose="020B0609020000020004" pitchFamily="49" charset="0"/>
                <a:cs typeface="Cascadia Code" panose="020B0609020000020004" pitchFamily="49" charset="0"/>
              </a:rPr>
              <a:t>    last = new </a:t>
            </a:r>
            <a:r>
              <a:rPr kumimoji="0" lang="en-US" sz="1600" b="0" i="0" u="none" strike="noStrike" kern="1200" cap="none" spc="0" normalizeH="0" baseline="0" noProof="0" dirty="0" err="1">
                <a:ln>
                  <a:noFill/>
                </a:ln>
                <a:solidFill>
                  <a:prstClr val="black"/>
                </a:solidFill>
                <a:effectLst/>
                <a:uLnTx/>
                <a:uFillTx/>
                <a:latin typeface="Cascadia Code" panose="020B0609020000020004" pitchFamily="49" charset="0"/>
                <a:ea typeface="Cascadia Code" panose="020B0609020000020004" pitchFamily="49" charset="0"/>
                <a:cs typeface="Cascadia Code" panose="020B0609020000020004" pitchFamily="49" charset="0"/>
              </a:rPr>
              <a:t>ListNode</a:t>
            </a:r>
            <a:r>
              <a:rPr kumimoji="0" lang="en-US" sz="1600" b="0" i="0" u="none" strike="noStrike" kern="1200" cap="none" spc="0" normalizeH="0" baseline="0" noProof="0" dirty="0">
                <a:ln>
                  <a:noFill/>
                </a:ln>
                <a:solidFill>
                  <a:prstClr val="black"/>
                </a:solidFill>
                <a:effectLst/>
                <a:uLnTx/>
                <a:uFillTx/>
                <a:latin typeface="Cascadia Code" panose="020B0609020000020004" pitchFamily="49" charset="0"/>
                <a:ea typeface="Cascadia Code" panose="020B0609020000020004" pitchFamily="49" charset="0"/>
                <a:cs typeface="Cascadia Code" panose="020B0609020000020004" pitchFamily="49" charset="0"/>
              </a:rPr>
              <a:t>(x);</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prstClr val="black"/>
                </a:solidFill>
                <a:effectLst/>
                <a:uLnTx/>
                <a:uFillTx/>
                <a:latin typeface="Cascadia Code" panose="020B0609020000020004" pitchFamily="49" charset="0"/>
                <a:ea typeface="Cascadia Code" panose="020B0609020000020004" pitchFamily="49" charset="0"/>
                <a:cs typeface="Cascadia Code" panose="020B0609020000020004" pitchFamily="49" charset="0"/>
              </a:rPr>
              <a:t>    </a:t>
            </a:r>
            <a:r>
              <a:rPr kumimoji="0" lang="en-US" sz="1600" i="0" u="none" strike="noStrike" kern="1200" cap="none" spc="0" normalizeH="0" baseline="0" noProof="0" dirty="0" err="1">
                <a:ln>
                  <a:noFill/>
                </a:ln>
                <a:solidFill>
                  <a:prstClr val="black"/>
                </a:solidFill>
                <a:effectLst/>
                <a:uLnTx/>
                <a:uFillTx/>
                <a:latin typeface="Cascadia Code" panose="020B0609020000020004" pitchFamily="49" charset="0"/>
                <a:ea typeface="Cascadia Code" panose="020B0609020000020004" pitchFamily="49" charset="0"/>
                <a:cs typeface="Cascadia Code" panose="020B0609020000020004" pitchFamily="49" charset="0"/>
              </a:rPr>
              <a:t>back.next</a:t>
            </a:r>
            <a:r>
              <a:rPr kumimoji="0" lang="en-US" sz="1600" i="0" u="none" strike="noStrike" kern="1200" cap="none" spc="0" normalizeH="0" baseline="0" noProof="0" dirty="0">
                <a:ln>
                  <a:noFill/>
                </a:ln>
                <a:solidFill>
                  <a:prstClr val="black"/>
                </a:solidFill>
                <a:effectLst/>
                <a:uLnTx/>
                <a:uFillTx/>
                <a:latin typeface="Cascadia Code" panose="020B0609020000020004" pitchFamily="49" charset="0"/>
                <a:ea typeface="Cascadia Code" panose="020B0609020000020004" pitchFamily="49" charset="0"/>
                <a:cs typeface="Cascadia Code" panose="020B0609020000020004" pitchFamily="49" charset="0"/>
              </a:rPr>
              <a:t> = last;</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prstClr val="black"/>
                </a:solidFill>
                <a:effectLst/>
                <a:uLnTx/>
                <a:uFillTx/>
                <a:latin typeface="Cascadia Code" panose="020B0609020000020004" pitchFamily="49" charset="0"/>
                <a:ea typeface="Cascadia Code" panose="020B0609020000020004" pitchFamily="49" charset="0"/>
                <a:cs typeface="Cascadia Code" panose="020B0609020000020004" pitchFamily="49" charset="0"/>
              </a:rPr>
              <a:t>    </a:t>
            </a:r>
            <a:r>
              <a:rPr kumimoji="0" lang="en-US" sz="1600" i="0" u="none" strike="noStrike" kern="1200" cap="none" spc="0" normalizeH="0" baseline="0" noProof="0" dirty="0">
                <a:ln>
                  <a:noFill/>
                </a:ln>
                <a:solidFill>
                  <a:prstClr val="black"/>
                </a:solidFill>
                <a:effectLst/>
                <a:uLnTx/>
                <a:uFillTx/>
                <a:latin typeface="Cascadia Code" panose="020B0609020000020004" pitchFamily="49" charset="0"/>
                <a:ea typeface="Cascadia Code" panose="020B0609020000020004" pitchFamily="49" charset="0"/>
                <a:cs typeface="Cascadia Code" panose="020B0609020000020004" pitchFamily="49" charset="0"/>
              </a:rPr>
              <a:t>back = last;</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prstClr val="black"/>
                </a:solidFill>
                <a:effectLst/>
                <a:uLnTx/>
                <a:uFillTx/>
                <a:latin typeface="Cascadia Code" panose="020B0609020000020004" pitchFamily="49" charset="0"/>
                <a:ea typeface="Cascadia Code" panose="020B0609020000020004" pitchFamily="49" charset="0"/>
                <a:cs typeface="Cascadia Code" panose="020B0609020000020004" pitchFamily="49" charset="0"/>
              </a:rPr>
              <a:t>}</a:t>
            </a:r>
          </a:p>
        </p:txBody>
      </p:sp>
    </p:spTree>
    <p:extLst>
      <p:ext uri="{BB962C8B-B14F-4D97-AF65-F5344CB8AC3E}">
        <p14:creationId xmlns:p14="http://schemas.microsoft.com/office/powerpoint/2010/main" val="404424946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BAED237-BF8D-933F-D82D-9C9338D3A74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057AF59-6A20-9E2D-2A26-6F389F0611DD}"/>
              </a:ext>
            </a:extLst>
          </p:cNvPr>
          <p:cNvSpPr>
            <a:spLocks noGrp="1"/>
          </p:cNvSpPr>
          <p:nvPr>
            <p:ph type="title"/>
          </p:nvPr>
        </p:nvSpPr>
        <p:spPr/>
        <p:txBody>
          <a:bodyPr/>
          <a:lstStyle/>
          <a:p>
            <a:r>
              <a:rPr lang="en-US" dirty="0"/>
              <a:t>Dequeue Algorithm</a:t>
            </a:r>
          </a:p>
        </p:txBody>
      </p:sp>
      <p:sp>
        <p:nvSpPr>
          <p:cNvPr id="22" name="TextBox 21">
            <a:extLst>
              <a:ext uri="{FF2B5EF4-FFF2-40B4-BE49-F238E27FC236}">
                <a16:creationId xmlns:a16="http://schemas.microsoft.com/office/drawing/2014/main" id="{EBE9CDAF-B301-5318-1252-ECD0E37EF43E}"/>
              </a:ext>
            </a:extLst>
          </p:cNvPr>
          <p:cNvSpPr txBox="1"/>
          <p:nvPr/>
        </p:nvSpPr>
        <p:spPr>
          <a:xfrm>
            <a:off x="4112895" y="1598039"/>
            <a:ext cx="4776774" cy="1569660"/>
          </a:xfrm>
          <a:prstGeom prst="rect">
            <a:avLst/>
          </a:prstGeom>
          <a:noFill/>
        </p:spPr>
        <p:txBody>
          <a:bodyPr wrap="square" rtlCol="0">
            <a:spAutoFit/>
          </a:bodyPr>
          <a:lstStyle/>
          <a:p>
            <a:pPr lvl="0">
              <a:defRPr/>
            </a:pPr>
            <a:r>
              <a:rPr lang="en-US" sz="1600" dirty="0">
                <a:solidFill>
                  <a:prstClr val="black"/>
                </a:solidFill>
                <a:latin typeface="Cascadia Code" panose="020B0609020000020004" pitchFamily="49" charset="0"/>
                <a:ea typeface="Cascadia Code" panose="020B0609020000020004" pitchFamily="49" charset="0"/>
                <a:cs typeface="Cascadia Code" panose="020B0609020000020004" pitchFamily="49" charset="0"/>
              </a:rPr>
              <a:t>dequeue(){</a:t>
            </a:r>
          </a:p>
          <a:p>
            <a:pPr lvl="0">
              <a:defRPr/>
            </a:pPr>
            <a:r>
              <a:rPr lang="en-US" sz="1600" dirty="0">
                <a:solidFill>
                  <a:prstClr val="black"/>
                </a:solidFill>
                <a:latin typeface="Cascadia Code" panose="020B0609020000020004" pitchFamily="49" charset="0"/>
                <a:ea typeface="Cascadia Code" panose="020B0609020000020004" pitchFamily="49" charset="0"/>
                <a:cs typeface="Cascadia Code" panose="020B0609020000020004" pitchFamily="49" charset="0"/>
              </a:rPr>
              <a:t>    first = </a:t>
            </a:r>
            <a:r>
              <a:rPr lang="en-US" sz="1600" dirty="0" err="1">
                <a:solidFill>
                  <a:prstClr val="black"/>
                </a:solidFill>
                <a:latin typeface="Cascadia Code" panose="020B0609020000020004" pitchFamily="49" charset="0"/>
                <a:ea typeface="Cascadia Code" panose="020B0609020000020004" pitchFamily="49" charset="0"/>
                <a:cs typeface="Cascadia Code" panose="020B0609020000020004" pitchFamily="49" charset="0"/>
              </a:rPr>
              <a:t>front.value</a:t>
            </a:r>
            <a:r>
              <a:rPr lang="en-US" sz="1600" dirty="0">
                <a:solidFill>
                  <a:prstClr val="black"/>
                </a:solidFill>
                <a:latin typeface="Cascadia Code" panose="020B0609020000020004" pitchFamily="49" charset="0"/>
                <a:ea typeface="Cascadia Code" panose="020B0609020000020004" pitchFamily="49" charset="0"/>
                <a:cs typeface="Cascadia Code" panose="020B0609020000020004" pitchFamily="49" charset="0"/>
              </a:rPr>
              <a:t>;</a:t>
            </a:r>
          </a:p>
          <a:p>
            <a:pPr lvl="0">
              <a:defRPr/>
            </a:pPr>
            <a:r>
              <a:rPr lang="en-US" sz="1600" dirty="0">
                <a:solidFill>
                  <a:prstClr val="black"/>
                </a:solidFill>
                <a:latin typeface="Cascadia Code" panose="020B0609020000020004" pitchFamily="49" charset="0"/>
                <a:ea typeface="Cascadia Code" panose="020B0609020000020004" pitchFamily="49" charset="0"/>
                <a:cs typeface="Cascadia Code" panose="020B0609020000020004" pitchFamily="49" charset="0"/>
              </a:rPr>
              <a:t>    front = </a:t>
            </a:r>
            <a:r>
              <a:rPr lang="en-US" sz="1600" dirty="0" err="1">
                <a:solidFill>
                  <a:prstClr val="black"/>
                </a:solidFill>
                <a:latin typeface="Cascadia Code" panose="020B0609020000020004" pitchFamily="49" charset="0"/>
                <a:ea typeface="Cascadia Code" panose="020B0609020000020004" pitchFamily="49" charset="0"/>
                <a:cs typeface="Cascadia Code" panose="020B0609020000020004" pitchFamily="49" charset="0"/>
              </a:rPr>
              <a:t>front.next</a:t>
            </a:r>
            <a:r>
              <a:rPr lang="en-US" sz="1600" dirty="0">
                <a:solidFill>
                  <a:prstClr val="black"/>
                </a:solidFill>
                <a:latin typeface="Cascadia Code" panose="020B0609020000020004" pitchFamily="49" charset="0"/>
                <a:ea typeface="Cascadia Code" panose="020B0609020000020004" pitchFamily="49" charset="0"/>
                <a:cs typeface="Cascadia Code" panose="020B0609020000020004" pitchFamily="49" charset="0"/>
              </a:rPr>
              <a:t>;</a:t>
            </a:r>
          </a:p>
          <a:p>
            <a:pPr lvl="0">
              <a:defRPr/>
            </a:pPr>
            <a:r>
              <a:rPr lang="en-US" sz="1600" dirty="0">
                <a:solidFill>
                  <a:prstClr val="black"/>
                </a:solidFill>
                <a:latin typeface="Cascadia Code" panose="020B0609020000020004" pitchFamily="49" charset="0"/>
                <a:ea typeface="Cascadia Code" panose="020B0609020000020004" pitchFamily="49" charset="0"/>
                <a:cs typeface="Cascadia Code" panose="020B0609020000020004" pitchFamily="49" charset="0"/>
              </a:rPr>
              <a:t>    if (front == null) {back = null;}</a:t>
            </a:r>
          </a:p>
          <a:p>
            <a:pPr lvl="0">
              <a:defRPr/>
            </a:pPr>
            <a:r>
              <a:rPr lang="en-US" sz="1600" dirty="0">
                <a:solidFill>
                  <a:prstClr val="black"/>
                </a:solidFill>
                <a:latin typeface="Cascadia Code" panose="020B0609020000020004" pitchFamily="49" charset="0"/>
                <a:ea typeface="Cascadia Code" panose="020B0609020000020004" pitchFamily="49" charset="0"/>
                <a:cs typeface="Cascadia Code" panose="020B0609020000020004" pitchFamily="49" charset="0"/>
              </a:rPr>
              <a:t>    return first</a:t>
            </a:r>
          </a:p>
          <a:p>
            <a:pPr lvl="0">
              <a:defRPr/>
            </a:pPr>
            <a:r>
              <a:rPr lang="en-US" sz="1600" dirty="0">
                <a:solidFill>
                  <a:prstClr val="black"/>
                </a:solidFill>
                <a:latin typeface="Cascadia Code" panose="020B0609020000020004" pitchFamily="49" charset="0"/>
                <a:ea typeface="Cascadia Code" panose="020B0609020000020004" pitchFamily="49" charset="0"/>
                <a:cs typeface="Cascadia Code" panose="020B0609020000020004" pitchFamily="49" charset="0"/>
              </a:rPr>
              <a:t>}</a:t>
            </a:r>
          </a:p>
        </p:txBody>
      </p:sp>
      <p:grpSp>
        <p:nvGrpSpPr>
          <p:cNvPr id="58" name="Group 57" descr="An illustration of a linked queue data structure. The elements of the list are contained in node objects. Each node object has a reference to another node object to establish a sequence of elements. There is also a reference called &quot;front&quot; that points to the first node in the queue, and a reference called &quot;back&quot; that points to the last node in the queue.">
            <a:extLst>
              <a:ext uri="{FF2B5EF4-FFF2-40B4-BE49-F238E27FC236}">
                <a16:creationId xmlns:a16="http://schemas.microsoft.com/office/drawing/2014/main" id="{80D4C022-E05C-04D4-0689-29C5FC5EF8DA}"/>
              </a:ext>
            </a:extLst>
          </p:cNvPr>
          <p:cNvGrpSpPr/>
          <p:nvPr/>
        </p:nvGrpSpPr>
        <p:grpSpPr>
          <a:xfrm>
            <a:off x="967409" y="3667532"/>
            <a:ext cx="8239760" cy="1718152"/>
            <a:chOff x="838200" y="1554957"/>
            <a:chExt cx="8239760" cy="1718152"/>
          </a:xfrm>
        </p:grpSpPr>
        <p:grpSp>
          <p:nvGrpSpPr>
            <p:cNvPr id="59" name="Group 58">
              <a:extLst>
                <a:ext uri="{FF2B5EF4-FFF2-40B4-BE49-F238E27FC236}">
                  <a16:creationId xmlns:a16="http://schemas.microsoft.com/office/drawing/2014/main" id="{BD1CEA3A-5DE6-AF57-F369-307C8708D557}"/>
                </a:ext>
              </a:extLst>
            </p:cNvPr>
            <p:cNvGrpSpPr/>
            <p:nvPr/>
          </p:nvGrpSpPr>
          <p:grpSpPr>
            <a:xfrm>
              <a:off x="2727960" y="1554957"/>
              <a:ext cx="6350000" cy="528320"/>
              <a:chOff x="2727960" y="1554957"/>
              <a:chExt cx="6350000" cy="528320"/>
            </a:xfrm>
          </p:grpSpPr>
          <p:grpSp>
            <p:nvGrpSpPr>
              <p:cNvPr id="64" name="Group 63">
                <a:extLst>
                  <a:ext uri="{FF2B5EF4-FFF2-40B4-BE49-F238E27FC236}">
                    <a16:creationId xmlns:a16="http://schemas.microsoft.com/office/drawing/2014/main" id="{5F7BDAB4-E850-6F0A-4021-6658F013B6FD}"/>
                  </a:ext>
                </a:extLst>
              </p:cNvPr>
              <p:cNvGrpSpPr/>
              <p:nvPr/>
            </p:nvGrpSpPr>
            <p:grpSpPr>
              <a:xfrm>
                <a:off x="4053840" y="1554957"/>
                <a:ext cx="1056640" cy="528320"/>
                <a:chOff x="8117840" y="4104640"/>
                <a:chExt cx="1056640" cy="528320"/>
              </a:xfrm>
            </p:grpSpPr>
            <p:sp>
              <p:nvSpPr>
                <p:cNvPr id="81" name="Rectangle 80">
                  <a:extLst>
                    <a:ext uri="{FF2B5EF4-FFF2-40B4-BE49-F238E27FC236}">
                      <a16:creationId xmlns:a16="http://schemas.microsoft.com/office/drawing/2014/main" id="{4E13F62A-CBD7-FB98-D5B7-9049C63056F9}"/>
                    </a:ext>
                  </a:extLst>
                </p:cNvPr>
                <p:cNvSpPr/>
                <p:nvPr/>
              </p:nvSpPr>
              <p:spPr>
                <a:xfrm>
                  <a:off x="8117840" y="4104640"/>
                  <a:ext cx="528320" cy="528320"/>
                </a:xfrm>
                <a:prstGeom prst="rect">
                  <a:avLst/>
                </a:prstGeom>
                <a:solidFill>
                  <a:schemeClr val="accent4">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8</a:t>
                  </a:r>
                </a:p>
              </p:txBody>
            </p:sp>
            <p:sp>
              <p:nvSpPr>
                <p:cNvPr id="82" name="Rectangle 81">
                  <a:extLst>
                    <a:ext uri="{FF2B5EF4-FFF2-40B4-BE49-F238E27FC236}">
                      <a16:creationId xmlns:a16="http://schemas.microsoft.com/office/drawing/2014/main" id="{2876C026-4BF9-10C9-73BA-DF529DCB421A}"/>
                    </a:ext>
                  </a:extLst>
                </p:cNvPr>
                <p:cNvSpPr/>
                <p:nvPr/>
              </p:nvSpPr>
              <p:spPr>
                <a:xfrm>
                  <a:off x="8646160" y="4104640"/>
                  <a:ext cx="528320" cy="528320"/>
                </a:xfrm>
                <a:prstGeom prst="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pSp>
          <p:grpSp>
            <p:nvGrpSpPr>
              <p:cNvPr id="65" name="Group 64">
                <a:extLst>
                  <a:ext uri="{FF2B5EF4-FFF2-40B4-BE49-F238E27FC236}">
                    <a16:creationId xmlns:a16="http://schemas.microsoft.com/office/drawing/2014/main" id="{010EFD5A-D3E8-9F4F-39CA-193DD80CDB4E}"/>
                  </a:ext>
                </a:extLst>
              </p:cNvPr>
              <p:cNvGrpSpPr/>
              <p:nvPr/>
            </p:nvGrpSpPr>
            <p:grpSpPr>
              <a:xfrm>
                <a:off x="5374640" y="1554957"/>
                <a:ext cx="1056640" cy="528320"/>
                <a:chOff x="8117840" y="4104640"/>
                <a:chExt cx="1056640" cy="528320"/>
              </a:xfrm>
            </p:grpSpPr>
            <p:sp>
              <p:nvSpPr>
                <p:cNvPr id="79" name="Rectangle 78">
                  <a:extLst>
                    <a:ext uri="{FF2B5EF4-FFF2-40B4-BE49-F238E27FC236}">
                      <a16:creationId xmlns:a16="http://schemas.microsoft.com/office/drawing/2014/main" id="{476BA4D3-AAF2-96A5-6B75-1E06B4563A8C}"/>
                    </a:ext>
                  </a:extLst>
                </p:cNvPr>
                <p:cNvSpPr/>
                <p:nvPr/>
              </p:nvSpPr>
              <p:spPr>
                <a:xfrm>
                  <a:off x="8117840" y="4104640"/>
                  <a:ext cx="528320" cy="528320"/>
                </a:xfrm>
                <a:prstGeom prst="rect">
                  <a:avLst/>
                </a:prstGeom>
                <a:solidFill>
                  <a:schemeClr val="accent4">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3</a:t>
                  </a:r>
                </a:p>
              </p:txBody>
            </p:sp>
            <p:sp>
              <p:nvSpPr>
                <p:cNvPr id="80" name="Rectangle 79">
                  <a:extLst>
                    <a:ext uri="{FF2B5EF4-FFF2-40B4-BE49-F238E27FC236}">
                      <a16:creationId xmlns:a16="http://schemas.microsoft.com/office/drawing/2014/main" id="{35EC24AB-28BF-F140-5062-0C202CA87D83}"/>
                    </a:ext>
                  </a:extLst>
                </p:cNvPr>
                <p:cNvSpPr/>
                <p:nvPr/>
              </p:nvSpPr>
              <p:spPr>
                <a:xfrm>
                  <a:off x="8646160" y="4104640"/>
                  <a:ext cx="528320" cy="528320"/>
                </a:xfrm>
                <a:prstGeom prst="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pSp>
          <p:grpSp>
            <p:nvGrpSpPr>
              <p:cNvPr id="66" name="Group 65">
                <a:extLst>
                  <a:ext uri="{FF2B5EF4-FFF2-40B4-BE49-F238E27FC236}">
                    <a16:creationId xmlns:a16="http://schemas.microsoft.com/office/drawing/2014/main" id="{08F8B311-AF23-F866-8D32-B277EB570148}"/>
                  </a:ext>
                </a:extLst>
              </p:cNvPr>
              <p:cNvGrpSpPr/>
              <p:nvPr/>
            </p:nvGrpSpPr>
            <p:grpSpPr>
              <a:xfrm>
                <a:off x="6700520" y="1554957"/>
                <a:ext cx="1056640" cy="528320"/>
                <a:chOff x="8117840" y="4104640"/>
                <a:chExt cx="1056640" cy="528320"/>
              </a:xfrm>
            </p:grpSpPr>
            <p:sp>
              <p:nvSpPr>
                <p:cNvPr id="77" name="Rectangle 76">
                  <a:extLst>
                    <a:ext uri="{FF2B5EF4-FFF2-40B4-BE49-F238E27FC236}">
                      <a16:creationId xmlns:a16="http://schemas.microsoft.com/office/drawing/2014/main" id="{675C71E2-10AA-B5A1-7C2A-B42DE9BB0AC7}"/>
                    </a:ext>
                  </a:extLst>
                </p:cNvPr>
                <p:cNvSpPr/>
                <p:nvPr/>
              </p:nvSpPr>
              <p:spPr>
                <a:xfrm>
                  <a:off x="8117840" y="4104640"/>
                  <a:ext cx="528320" cy="528320"/>
                </a:xfrm>
                <a:prstGeom prst="rect">
                  <a:avLst/>
                </a:prstGeom>
                <a:solidFill>
                  <a:schemeClr val="accent4">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4</a:t>
                  </a:r>
                </a:p>
              </p:txBody>
            </p:sp>
            <p:sp>
              <p:nvSpPr>
                <p:cNvPr id="78" name="Rectangle 77">
                  <a:extLst>
                    <a:ext uri="{FF2B5EF4-FFF2-40B4-BE49-F238E27FC236}">
                      <a16:creationId xmlns:a16="http://schemas.microsoft.com/office/drawing/2014/main" id="{9AFA03E6-554B-B5A4-EF8D-635D872E2C90}"/>
                    </a:ext>
                  </a:extLst>
                </p:cNvPr>
                <p:cNvSpPr/>
                <p:nvPr/>
              </p:nvSpPr>
              <p:spPr>
                <a:xfrm>
                  <a:off x="8646160" y="4104640"/>
                  <a:ext cx="528320" cy="528320"/>
                </a:xfrm>
                <a:prstGeom prst="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pSp>
          <p:grpSp>
            <p:nvGrpSpPr>
              <p:cNvPr id="67" name="Group 66">
                <a:extLst>
                  <a:ext uri="{FF2B5EF4-FFF2-40B4-BE49-F238E27FC236}">
                    <a16:creationId xmlns:a16="http://schemas.microsoft.com/office/drawing/2014/main" id="{E79EC934-EDAD-E267-C819-B6C52A0482F9}"/>
                  </a:ext>
                </a:extLst>
              </p:cNvPr>
              <p:cNvGrpSpPr/>
              <p:nvPr/>
            </p:nvGrpSpPr>
            <p:grpSpPr>
              <a:xfrm>
                <a:off x="8021320" y="1554957"/>
                <a:ext cx="1056640" cy="528320"/>
                <a:chOff x="8117840" y="4104640"/>
                <a:chExt cx="1056640" cy="528320"/>
              </a:xfrm>
            </p:grpSpPr>
            <p:sp>
              <p:nvSpPr>
                <p:cNvPr id="75" name="Rectangle 74">
                  <a:extLst>
                    <a:ext uri="{FF2B5EF4-FFF2-40B4-BE49-F238E27FC236}">
                      <a16:creationId xmlns:a16="http://schemas.microsoft.com/office/drawing/2014/main" id="{023EA3E3-A790-30C7-4805-5898EC74650E}"/>
                    </a:ext>
                  </a:extLst>
                </p:cNvPr>
                <p:cNvSpPr/>
                <p:nvPr/>
              </p:nvSpPr>
              <p:spPr>
                <a:xfrm>
                  <a:off x="8117840" y="4104640"/>
                  <a:ext cx="528320" cy="528320"/>
                </a:xfrm>
                <a:prstGeom prst="rect">
                  <a:avLst/>
                </a:prstGeom>
                <a:solidFill>
                  <a:schemeClr val="accent4">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7</a:t>
                  </a:r>
                </a:p>
              </p:txBody>
            </p:sp>
            <p:sp>
              <p:nvSpPr>
                <p:cNvPr id="76" name="Rectangle 75">
                  <a:extLst>
                    <a:ext uri="{FF2B5EF4-FFF2-40B4-BE49-F238E27FC236}">
                      <a16:creationId xmlns:a16="http://schemas.microsoft.com/office/drawing/2014/main" id="{004B8D03-7844-31F8-51DE-208FBAE7C9FE}"/>
                    </a:ext>
                  </a:extLst>
                </p:cNvPr>
                <p:cNvSpPr/>
                <p:nvPr/>
              </p:nvSpPr>
              <p:spPr>
                <a:xfrm>
                  <a:off x="8646160" y="4104640"/>
                  <a:ext cx="528320" cy="528320"/>
                </a:xfrm>
                <a:prstGeom prst="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pSp>
          <p:grpSp>
            <p:nvGrpSpPr>
              <p:cNvPr id="68" name="Group 67">
                <a:extLst>
                  <a:ext uri="{FF2B5EF4-FFF2-40B4-BE49-F238E27FC236}">
                    <a16:creationId xmlns:a16="http://schemas.microsoft.com/office/drawing/2014/main" id="{22798847-0194-2AC4-8AE9-042C5473C1D2}"/>
                  </a:ext>
                </a:extLst>
              </p:cNvPr>
              <p:cNvGrpSpPr/>
              <p:nvPr/>
            </p:nvGrpSpPr>
            <p:grpSpPr>
              <a:xfrm>
                <a:off x="2727960" y="1554957"/>
                <a:ext cx="1056640" cy="528320"/>
                <a:chOff x="8117840" y="4104640"/>
                <a:chExt cx="1056640" cy="528320"/>
              </a:xfrm>
            </p:grpSpPr>
            <p:sp>
              <p:nvSpPr>
                <p:cNvPr id="73" name="Rectangle 72">
                  <a:extLst>
                    <a:ext uri="{FF2B5EF4-FFF2-40B4-BE49-F238E27FC236}">
                      <a16:creationId xmlns:a16="http://schemas.microsoft.com/office/drawing/2014/main" id="{72AC5CA4-4363-6D70-16D7-20F6FCC545DE}"/>
                    </a:ext>
                  </a:extLst>
                </p:cNvPr>
                <p:cNvSpPr/>
                <p:nvPr/>
              </p:nvSpPr>
              <p:spPr>
                <a:xfrm>
                  <a:off x="8117840" y="4104640"/>
                  <a:ext cx="528320" cy="528320"/>
                </a:xfrm>
                <a:prstGeom prst="rect">
                  <a:avLst/>
                </a:prstGeom>
                <a:solidFill>
                  <a:schemeClr val="accent4">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5</a:t>
                  </a:r>
                </a:p>
              </p:txBody>
            </p:sp>
            <p:sp>
              <p:nvSpPr>
                <p:cNvPr id="74" name="Rectangle 73">
                  <a:extLst>
                    <a:ext uri="{FF2B5EF4-FFF2-40B4-BE49-F238E27FC236}">
                      <a16:creationId xmlns:a16="http://schemas.microsoft.com/office/drawing/2014/main" id="{CBBFCDEA-E716-F9AF-4E93-0F15E6AE9DD9}"/>
                    </a:ext>
                  </a:extLst>
                </p:cNvPr>
                <p:cNvSpPr/>
                <p:nvPr/>
              </p:nvSpPr>
              <p:spPr>
                <a:xfrm>
                  <a:off x="8646160" y="4104640"/>
                  <a:ext cx="528320" cy="528320"/>
                </a:xfrm>
                <a:prstGeom prst="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pSp>
          <p:cxnSp>
            <p:nvCxnSpPr>
              <p:cNvPr id="69" name="Straight Arrow Connector 68">
                <a:extLst>
                  <a:ext uri="{FF2B5EF4-FFF2-40B4-BE49-F238E27FC236}">
                    <a16:creationId xmlns:a16="http://schemas.microsoft.com/office/drawing/2014/main" id="{D2285A4F-8482-C3B1-70CA-A01C9DFAC315}"/>
                  </a:ext>
                </a:extLst>
              </p:cNvPr>
              <p:cNvCxnSpPr>
                <a:cxnSpLocks/>
                <a:endCxn id="81" idx="1"/>
              </p:cNvCxnSpPr>
              <p:nvPr/>
            </p:nvCxnSpPr>
            <p:spPr>
              <a:xfrm>
                <a:off x="3520440" y="1819117"/>
                <a:ext cx="533400" cy="0"/>
              </a:xfrm>
              <a:prstGeom prst="straightConnector1">
                <a:avLst/>
              </a:prstGeom>
              <a:ln w="57150">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70" name="Straight Arrow Connector 69">
                <a:extLst>
                  <a:ext uri="{FF2B5EF4-FFF2-40B4-BE49-F238E27FC236}">
                    <a16:creationId xmlns:a16="http://schemas.microsoft.com/office/drawing/2014/main" id="{BBA4B42D-D4D7-50DB-A1C0-C4C0AE93F964}"/>
                  </a:ext>
                </a:extLst>
              </p:cNvPr>
              <p:cNvCxnSpPr>
                <a:cxnSpLocks/>
                <a:endCxn id="79" idx="1"/>
              </p:cNvCxnSpPr>
              <p:nvPr/>
            </p:nvCxnSpPr>
            <p:spPr>
              <a:xfrm>
                <a:off x="4846320" y="1819117"/>
                <a:ext cx="528320" cy="0"/>
              </a:xfrm>
              <a:prstGeom prst="straightConnector1">
                <a:avLst/>
              </a:prstGeom>
              <a:ln w="57150">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71" name="Straight Arrow Connector 70">
                <a:extLst>
                  <a:ext uri="{FF2B5EF4-FFF2-40B4-BE49-F238E27FC236}">
                    <a16:creationId xmlns:a16="http://schemas.microsoft.com/office/drawing/2014/main" id="{065DD2FB-DE2F-B712-4A5C-261123A1E6EA}"/>
                  </a:ext>
                </a:extLst>
              </p:cNvPr>
              <p:cNvCxnSpPr>
                <a:cxnSpLocks/>
                <a:endCxn id="77" idx="1"/>
              </p:cNvCxnSpPr>
              <p:nvPr/>
            </p:nvCxnSpPr>
            <p:spPr>
              <a:xfrm>
                <a:off x="6167120" y="1819117"/>
                <a:ext cx="533400" cy="0"/>
              </a:xfrm>
              <a:prstGeom prst="straightConnector1">
                <a:avLst/>
              </a:prstGeom>
              <a:ln w="57150">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72" name="Straight Arrow Connector 71">
                <a:extLst>
                  <a:ext uri="{FF2B5EF4-FFF2-40B4-BE49-F238E27FC236}">
                    <a16:creationId xmlns:a16="http://schemas.microsoft.com/office/drawing/2014/main" id="{69055282-021E-E910-8181-CE35428794BE}"/>
                  </a:ext>
                </a:extLst>
              </p:cNvPr>
              <p:cNvCxnSpPr>
                <a:cxnSpLocks/>
                <a:endCxn id="75" idx="1"/>
              </p:cNvCxnSpPr>
              <p:nvPr/>
            </p:nvCxnSpPr>
            <p:spPr>
              <a:xfrm>
                <a:off x="7493000" y="1819117"/>
                <a:ext cx="528320" cy="0"/>
              </a:xfrm>
              <a:prstGeom prst="straightConnector1">
                <a:avLst/>
              </a:prstGeom>
              <a:ln w="57150">
                <a:solidFill>
                  <a:srgbClr val="FF0000"/>
                </a:solidFill>
                <a:tailEnd type="triangle"/>
              </a:ln>
            </p:spPr>
            <p:style>
              <a:lnRef idx="1">
                <a:schemeClr val="accent1"/>
              </a:lnRef>
              <a:fillRef idx="0">
                <a:schemeClr val="accent1"/>
              </a:fillRef>
              <a:effectRef idx="0">
                <a:schemeClr val="accent1"/>
              </a:effectRef>
              <a:fontRef idx="minor">
                <a:schemeClr val="tx1"/>
              </a:fontRef>
            </p:style>
          </p:cxnSp>
        </p:grpSp>
        <p:sp>
          <p:nvSpPr>
            <p:cNvPr id="60" name="Rectangle 59">
              <a:extLst>
                <a:ext uri="{FF2B5EF4-FFF2-40B4-BE49-F238E27FC236}">
                  <a16:creationId xmlns:a16="http://schemas.microsoft.com/office/drawing/2014/main" id="{E60D32C1-1FF6-B151-152B-AA60BB590D04}"/>
                </a:ext>
              </a:extLst>
            </p:cNvPr>
            <p:cNvSpPr/>
            <p:nvPr/>
          </p:nvSpPr>
          <p:spPr>
            <a:xfrm>
              <a:off x="838200" y="1554957"/>
              <a:ext cx="949960" cy="528320"/>
            </a:xfrm>
            <a:prstGeom prst="rect">
              <a:avLst/>
            </a:prstGeom>
            <a:solidFill>
              <a:schemeClr val="accent5">
                <a:lumMod val="60000"/>
                <a:lumOff val="4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front</a:t>
              </a:r>
            </a:p>
          </p:txBody>
        </p:sp>
        <p:cxnSp>
          <p:nvCxnSpPr>
            <p:cNvPr id="61" name="Straight Arrow Connector 60">
              <a:extLst>
                <a:ext uri="{FF2B5EF4-FFF2-40B4-BE49-F238E27FC236}">
                  <a16:creationId xmlns:a16="http://schemas.microsoft.com/office/drawing/2014/main" id="{E62FA125-A439-ED3A-61C6-4E2C2479D1B0}"/>
                </a:ext>
              </a:extLst>
            </p:cNvPr>
            <p:cNvCxnSpPr>
              <a:cxnSpLocks/>
              <a:stCxn id="60" idx="3"/>
              <a:endCxn id="73" idx="1"/>
            </p:cNvCxnSpPr>
            <p:nvPr/>
          </p:nvCxnSpPr>
          <p:spPr>
            <a:xfrm>
              <a:off x="1788160" y="1819117"/>
              <a:ext cx="939800" cy="0"/>
            </a:xfrm>
            <a:prstGeom prst="straightConnector1">
              <a:avLst/>
            </a:prstGeom>
            <a:ln w="57150">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62" name="Rectangle 61">
              <a:extLst>
                <a:ext uri="{FF2B5EF4-FFF2-40B4-BE49-F238E27FC236}">
                  <a16:creationId xmlns:a16="http://schemas.microsoft.com/office/drawing/2014/main" id="{6721D640-D3D8-621E-0900-4E73BF9C6AD5}"/>
                </a:ext>
              </a:extLst>
            </p:cNvPr>
            <p:cNvSpPr/>
            <p:nvPr/>
          </p:nvSpPr>
          <p:spPr>
            <a:xfrm>
              <a:off x="7810500" y="2744789"/>
              <a:ext cx="949960" cy="528320"/>
            </a:xfrm>
            <a:prstGeom prst="rect">
              <a:avLst/>
            </a:prstGeom>
            <a:solidFill>
              <a:srgbClr val="FFC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back</a:t>
              </a:r>
            </a:p>
          </p:txBody>
        </p:sp>
        <p:cxnSp>
          <p:nvCxnSpPr>
            <p:cNvPr id="63" name="Straight Arrow Connector 62">
              <a:extLst>
                <a:ext uri="{FF2B5EF4-FFF2-40B4-BE49-F238E27FC236}">
                  <a16:creationId xmlns:a16="http://schemas.microsoft.com/office/drawing/2014/main" id="{455309E5-2AA6-A19D-481D-CBABE5857C8A}"/>
                </a:ext>
              </a:extLst>
            </p:cNvPr>
            <p:cNvCxnSpPr>
              <a:cxnSpLocks/>
              <a:stCxn id="62" idx="0"/>
              <a:endCxn id="75" idx="2"/>
            </p:cNvCxnSpPr>
            <p:nvPr/>
          </p:nvCxnSpPr>
          <p:spPr>
            <a:xfrm flipV="1">
              <a:off x="8285480" y="2083277"/>
              <a:ext cx="0" cy="661512"/>
            </a:xfrm>
            <a:prstGeom prst="straightConnector1">
              <a:avLst/>
            </a:prstGeom>
            <a:ln w="57150">
              <a:solidFill>
                <a:srgbClr val="FF0000"/>
              </a:solidFill>
              <a:tailEnd type="triangle"/>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150478164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DCB6ED5-66E9-F307-43AD-D260168557B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07F3B1A-C3AD-A39B-794D-2C9C400A4649}"/>
              </a:ext>
            </a:extLst>
          </p:cNvPr>
          <p:cNvSpPr>
            <a:spLocks noGrp="1"/>
          </p:cNvSpPr>
          <p:nvPr>
            <p:ph type="title"/>
          </p:nvPr>
        </p:nvSpPr>
        <p:spPr/>
        <p:txBody>
          <a:bodyPr/>
          <a:lstStyle/>
          <a:p>
            <a:r>
              <a:rPr lang="en-US" dirty="0">
                <a:latin typeface="Consolas" panose="020B0609020204030204" pitchFamily="49" charset="0"/>
              </a:rPr>
              <a:t>dequeue()</a:t>
            </a:r>
            <a:r>
              <a:rPr lang="en-US" dirty="0"/>
              <a:t> – line 1 of 4</a:t>
            </a:r>
          </a:p>
        </p:txBody>
      </p:sp>
      <p:sp>
        <p:nvSpPr>
          <p:cNvPr id="22" name="TextBox 21">
            <a:extLst>
              <a:ext uri="{FF2B5EF4-FFF2-40B4-BE49-F238E27FC236}">
                <a16:creationId xmlns:a16="http://schemas.microsoft.com/office/drawing/2014/main" id="{1EF62FB6-7529-9997-5DC7-CDA523D4D87B}"/>
              </a:ext>
            </a:extLst>
          </p:cNvPr>
          <p:cNvSpPr txBox="1"/>
          <p:nvPr/>
        </p:nvSpPr>
        <p:spPr>
          <a:xfrm>
            <a:off x="4112895" y="1598039"/>
            <a:ext cx="4776774" cy="1569660"/>
          </a:xfrm>
          <a:prstGeom prst="rect">
            <a:avLst/>
          </a:prstGeom>
          <a:noFill/>
        </p:spPr>
        <p:txBody>
          <a:bodyPr wrap="square" rtlCol="0">
            <a:spAutoFit/>
          </a:bodyPr>
          <a:lstStyle/>
          <a:p>
            <a:pPr lvl="0">
              <a:defRPr/>
            </a:pPr>
            <a:r>
              <a:rPr lang="en-US" sz="1600" dirty="0">
                <a:solidFill>
                  <a:prstClr val="black"/>
                </a:solidFill>
                <a:latin typeface="Cascadia Code" panose="020B0609020000020004" pitchFamily="49" charset="0"/>
                <a:ea typeface="Cascadia Code" panose="020B0609020000020004" pitchFamily="49" charset="0"/>
                <a:cs typeface="Cascadia Code" panose="020B0609020000020004" pitchFamily="49" charset="0"/>
              </a:rPr>
              <a:t>dequeue(){</a:t>
            </a:r>
          </a:p>
          <a:p>
            <a:pPr lvl="0">
              <a:defRPr/>
            </a:pPr>
            <a:r>
              <a:rPr lang="en-US" sz="1600" dirty="0">
                <a:solidFill>
                  <a:prstClr val="black"/>
                </a:solidFill>
                <a:latin typeface="Cascadia Code" panose="020B0609020000020004" pitchFamily="49" charset="0"/>
                <a:ea typeface="Cascadia Code" panose="020B0609020000020004" pitchFamily="49" charset="0"/>
                <a:cs typeface="Cascadia Code" panose="020B0609020000020004" pitchFamily="49" charset="0"/>
              </a:rPr>
              <a:t>    </a:t>
            </a:r>
            <a:r>
              <a:rPr lang="en-US" sz="1600" b="1" dirty="0">
                <a:solidFill>
                  <a:prstClr val="black"/>
                </a:solidFill>
                <a:latin typeface="Cascadia Code" panose="020B0609020000020004" pitchFamily="49" charset="0"/>
                <a:ea typeface="Cascadia Code" panose="020B0609020000020004" pitchFamily="49" charset="0"/>
                <a:cs typeface="Cascadia Code" panose="020B0609020000020004" pitchFamily="49" charset="0"/>
              </a:rPr>
              <a:t>first = </a:t>
            </a:r>
            <a:r>
              <a:rPr lang="en-US" sz="1600" b="1" dirty="0" err="1">
                <a:solidFill>
                  <a:prstClr val="black"/>
                </a:solidFill>
                <a:latin typeface="Cascadia Code" panose="020B0609020000020004" pitchFamily="49" charset="0"/>
                <a:ea typeface="Cascadia Code" panose="020B0609020000020004" pitchFamily="49" charset="0"/>
                <a:cs typeface="Cascadia Code" panose="020B0609020000020004" pitchFamily="49" charset="0"/>
              </a:rPr>
              <a:t>front.value</a:t>
            </a:r>
            <a:r>
              <a:rPr lang="en-US" sz="1600" b="1" dirty="0">
                <a:solidFill>
                  <a:prstClr val="black"/>
                </a:solidFill>
                <a:latin typeface="Cascadia Code" panose="020B0609020000020004" pitchFamily="49" charset="0"/>
                <a:ea typeface="Cascadia Code" panose="020B0609020000020004" pitchFamily="49" charset="0"/>
                <a:cs typeface="Cascadia Code" panose="020B0609020000020004" pitchFamily="49" charset="0"/>
              </a:rPr>
              <a:t>;</a:t>
            </a:r>
          </a:p>
          <a:p>
            <a:pPr lvl="0">
              <a:defRPr/>
            </a:pPr>
            <a:r>
              <a:rPr lang="en-US" sz="1600" dirty="0">
                <a:solidFill>
                  <a:prstClr val="black"/>
                </a:solidFill>
                <a:latin typeface="Cascadia Code" panose="020B0609020000020004" pitchFamily="49" charset="0"/>
                <a:ea typeface="Cascadia Code" panose="020B0609020000020004" pitchFamily="49" charset="0"/>
                <a:cs typeface="Cascadia Code" panose="020B0609020000020004" pitchFamily="49" charset="0"/>
              </a:rPr>
              <a:t>    front = </a:t>
            </a:r>
            <a:r>
              <a:rPr lang="en-US" sz="1600" dirty="0" err="1">
                <a:solidFill>
                  <a:prstClr val="black"/>
                </a:solidFill>
                <a:latin typeface="Cascadia Code" panose="020B0609020000020004" pitchFamily="49" charset="0"/>
                <a:ea typeface="Cascadia Code" panose="020B0609020000020004" pitchFamily="49" charset="0"/>
                <a:cs typeface="Cascadia Code" panose="020B0609020000020004" pitchFamily="49" charset="0"/>
              </a:rPr>
              <a:t>front.next</a:t>
            </a:r>
            <a:r>
              <a:rPr lang="en-US" sz="1600" dirty="0">
                <a:solidFill>
                  <a:prstClr val="black"/>
                </a:solidFill>
                <a:latin typeface="Cascadia Code" panose="020B0609020000020004" pitchFamily="49" charset="0"/>
                <a:ea typeface="Cascadia Code" panose="020B0609020000020004" pitchFamily="49" charset="0"/>
                <a:cs typeface="Cascadia Code" panose="020B0609020000020004" pitchFamily="49" charset="0"/>
              </a:rPr>
              <a:t>;</a:t>
            </a:r>
          </a:p>
          <a:p>
            <a:pPr lvl="0">
              <a:defRPr/>
            </a:pPr>
            <a:r>
              <a:rPr lang="en-US" sz="1600" dirty="0">
                <a:solidFill>
                  <a:prstClr val="black"/>
                </a:solidFill>
                <a:latin typeface="Cascadia Code" panose="020B0609020000020004" pitchFamily="49" charset="0"/>
                <a:ea typeface="Cascadia Code" panose="020B0609020000020004" pitchFamily="49" charset="0"/>
                <a:cs typeface="Cascadia Code" panose="020B0609020000020004" pitchFamily="49" charset="0"/>
              </a:rPr>
              <a:t>    if (front == null) {back = null;}</a:t>
            </a:r>
          </a:p>
          <a:p>
            <a:pPr lvl="0">
              <a:defRPr/>
            </a:pPr>
            <a:r>
              <a:rPr lang="en-US" sz="1600" dirty="0">
                <a:solidFill>
                  <a:prstClr val="black"/>
                </a:solidFill>
                <a:latin typeface="Cascadia Code" panose="020B0609020000020004" pitchFamily="49" charset="0"/>
                <a:ea typeface="Cascadia Code" panose="020B0609020000020004" pitchFamily="49" charset="0"/>
                <a:cs typeface="Cascadia Code" panose="020B0609020000020004" pitchFamily="49" charset="0"/>
              </a:rPr>
              <a:t>    return first</a:t>
            </a:r>
          </a:p>
          <a:p>
            <a:pPr lvl="0">
              <a:defRPr/>
            </a:pPr>
            <a:r>
              <a:rPr lang="en-US" sz="1600" dirty="0">
                <a:solidFill>
                  <a:prstClr val="black"/>
                </a:solidFill>
                <a:latin typeface="Cascadia Code" panose="020B0609020000020004" pitchFamily="49" charset="0"/>
                <a:ea typeface="Cascadia Code" panose="020B0609020000020004" pitchFamily="49" charset="0"/>
                <a:cs typeface="Cascadia Code" panose="020B0609020000020004" pitchFamily="49" charset="0"/>
              </a:rPr>
              <a:t>}</a:t>
            </a:r>
          </a:p>
        </p:txBody>
      </p:sp>
      <p:grpSp>
        <p:nvGrpSpPr>
          <p:cNvPr id="4" name="Group 3" descr="We have the still-unchanged linked nodes representation of the queue, but additionally have a variable called &quot;first&quot; which contains the value contained in the node which front references.">
            <a:extLst>
              <a:ext uri="{FF2B5EF4-FFF2-40B4-BE49-F238E27FC236}">
                <a16:creationId xmlns:a16="http://schemas.microsoft.com/office/drawing/2014/main" id="{D9D658BE-49AD-9CF2-23CC-6D6EA2337589}"/>
              </a:ext>
            </a:extLst>
          </p:cNvPr>
          <p:cNvGrpSpPr/>
          <p:nvPr/>
        </p:nvGrpSpPr>
        <p:grpSpPr>
          <a:xfrm>
            <a:off x="967409" y="3667532"/>
            <a:ext cx="8239760" cy="2246472"/>
            <a:chOff x="967409" y="3667532"/>
            <a:chExt cx="8239760" cy="2246472"/>
          </a:xfrm>
        </p:grpSpPr>
        <p:grpSp>
          <p:nvGrpSpPr>
            <p:cNvPr id="58" name="Group 57" descr="An illustration of a linked queue data structure. The elements of the list are contained in node objects. Each node object has a reference to another node object to establish a sequence of elements. There is also a reference called &quot;front&quot; that points to the first node in the queue, and a reference called &quot;back&quot; that points to the last node in the queue.">
              <a:extLst>
                <a:ext uri="{FF2B5EF4-FFF2-40B4-BE49-F238E27FC236}">
                  <a16:creationId xmlns:a16="http://schemas.microsoft.com/office/drawing/2014/main" id="{0A4523D9-4CEE-CFA5-AE77-0A2B1FF17E5E}"/>
                </a:ext>
              </a:extLst>
            </p:cNvPr>
            <p:cNvGrpSpPr/>
            <p:nvPr/>
          </p:nvGrpSpPr>
          <p:grpSpPr>
            <a:xfrm>
              <a:off x="967409" y="3667532"/>
              <a:ext cx="8239760" cy="1718152"/>
              <a:chOff x="838200" y="1554957"/>
              <a:chExt cx="8239760" cy="1718152"/>
            </a:xfrm>
          </p:grpSpPr>
          <p:grpSp>
            <p:nvGrpSpPr>
              <p:cNvPr id="59" name="Group 58">
                <a:extLst>
                  <a:ext uri="{FF2B5EF4-FFF2-40B4-BE49-F238E27FC236}">
                    <a16:creationId xmlns:a16="http://schemas.microsoft.com/office/drawing/2014/main" id="{8D21CD40-3E91-B4EB-699D-B6AF18E768ED}"/>
                  </a:ext>
                </a:extLst>
              </p:cNvPr>
              <p:cNvGrpSpPr/>
              <p:nvPr/>
            </p:nvGrpSpPr>
            <p:grpSpPr>
              <a:xfrm>
                <a:off x="2727960" y="1554957"/>
                <a:ext cx="6350000" cy="528320"/>
                <a:chOff x="2727960" y="1554957"/>
                <a:chExt cx="6350000" cy="528320"/>
              </a:xfrm>
            </p:grpSpPr>
            <p:grpSp>
              <p:nvGrpSpPr>
                <p:cNvPr id="64" name="Group 63">
                  <a:extLst>
                    <a:ext uri="{FF2B5EF4-FFF2-40B4-BE49-F238E27FC236}">
                      <a16:creationId xmlns:a16="http://schemas.microsoft.com/office/drawing/2014/main" id="{80C86E8E-0A31-131A-8740-87449C171ACA}"/>
                    </a:ext>
                  </a:extLst>
                </p:cNvPr>
                <p:cNvGrpSpPr/>
                <p:nvPr/>
              </p:nvGrpSpPr>
              <p:grpSpPr>
                <a:xfrm>
                  <a:off x="4053840" y="1554957"/>
                  <a:ext cx="1056640" cy="528320"/>
                  <a:chOff x="8117840" y="4104640"/>
                  <a:chExt cx="1056640" cy="528320"/>
                </a:xfrm>
              </p:grpSpPr>
              <p:sp>
                <p:nvSpPr>
                  <p:cNvPr id="81" name="Rectangle 80">
                    <a:extLst>
                      <a:ext uri="{FF2B5EF4-FFF2-40B4-BE49-F238E27FC236}">
                        <a16:creationId xmlns:a16="http://schemas.microsoft.com/office/drawing/2014/main" id="{4093E229-2A99-D7FF-0C49-A1A5409EAEB0}"/>
                      </a:ext>
                    </a:extLst>
                  </p:cNvPr>
                  <p:cNvSpPr/>
                  <p:nvPr/>
                </p:nvSpPr>
                <p:spPr>
                  <a:xfrm>
                    <a:off x="8117840" y="4104640"/>
                    <a:ext cx="528320" cy="528320"/>
                  </a:xfrm>
                  <a:prstGeom prst="rect">
                    <a:avLst/>
                  </a:prstGeom>
                  <a:solidFill>
                    <a:schemeClr val="accent4">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8</a:t>
                    </a:r>
                  </a:p>
                </p:txBody>
              </p:sp>
              <p:sp>
                <p:nvSpPr>
                  <p:cNvPr id="82" name="Rectangle 81">
                    <a:extLst>
                      <a:ext uri="{FF2B5EF4-FFF2-40B4-BE49-F238E27FC236}">
                        <a16:creationId xmlns:a16="http://schemas.microsoft.com/office/drawing/2014/main" id="{738DA128-BA71-65B5-38A8-D6CEDB24F3ED}"/>
                      </a:ext>
                    </a:extLst>
                  </p:cNvPr>
                  <p:cNvSpPr/>
                  <p:nvPr/>
                </p:nvSpPr>
                <p:spPr>
                  <a:xfrm>
                    <a:off x="8646160" y="4104640"/>
                    <a:ext cx="528320" cy="528320"/>
                  </a:xfrm>
                  <a:prstGeom prst="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pSp>
            <p:grpSp>
              <p:nvGrpSpPr>
                <p:cNvPr id="65" name="Group 64">
                  <a:extLst>
                    <a:ext uri="{FF2B5EF4-FFF2-40B4-BE49-F238E27FC236}">
                      <a16:creationId xmlns:a16="http://schemas.microsoft.com/office/drawing/2014/main" id="{8F3CFEB4-3D0F-3B0D-5729-AD2D0F968C44}"/>
                    </a:ext>
                  </a:extLst>
                </p:cNvPr>
                <p:cNvGrpSpPr/>
                <p:nvPr/>
              </p:nvGrpSpPr>
              <p:grpSpPr>
                <a:xfrm>
                  <a:off x="5374640" y="1554957"/>
                  <a:ext cx="1056640" cy="528320"/>
                  <a:chOff x="8117840" y="4104640"/>
                  <a:chExt cx="1056640" cy="528320"/>
                </a:xfrm>
              </p:grpSpPr>
              <p:sp>
                <p:nvSpPr>
                  <p:cNvPr id="79" name="Rectangle 78">
                    <a:extLst>
                      <a:ext uri="{FF2B5EF4-FFF2-40B4-BE49-F238E27FC236}">
                        <a16:creationId xmlns:a16="http://schemas.microsoft.com/office/drawing/2014/main" id="{BA65E1CC-92CF-1B01-5FD8-9846A60ED89E}"/>
                      </a:ext>
                    </a:extLst>
                  </p:cNvPr>
                  <p:cNvSpPr/>
                  <p:nvPr/>
                </p:nvSpPr>
                <p:spPr>
                  <a:xfrm>
                    <a:off x="8117840" y="4104640"/>
                    <a:ext cx="528320" cy="528320"/>
                  </a:xfrm>
                  <a:prstGeom prst="rect">
                    <a:avLst/>
                  </a:prstGeom>
                  <a:solidFill>
                    <a:schemeClr val="accent4">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3</a:t>
                    </a:r>
                  </a:p>
                </p:txBody>
              </p:sp>
              <p:sp>
                <p:nvSpPr>
                  <p:cNvPr id="80" name="Rectangle 79">
                    <a:extLst>
                      <a:ext uri="{FF2B5EF4-FFF2-40B4-BE49-F238E27FC236}">
                        <a16:creationId xmlns:a16="http://schemas.microsoft.com/office/drawing/2014/main" id="{E89D5864-7A7B-F60D-F133-42AB361DD857}"/>
                      </a:ext>
                    </a:extLst>
                  </p:cNvPr>
                  <p:cNvSpPr/>
                  <p:nvPr/>
                </p:nvSpPr>
                <p:spPr>
                  <a:xfrm>
                    <a:off x="8646160" y="4104640"/>
                    <a:ext cx="528320" cy="528320"/>
                  </a:xfrm>
                  <a:prstGeom prst="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pSp>
            <p:grpSp>
              <p:nvGrpSpPr>
                <p:cNvPr id="66" name="Group 65">
                  <a:extLst>
                    <a:ext uri="{FF2B5EF4-FFF2-40B4-BE49-F238E27FC236}">
                      <a16:creationId xmlns:a16="http://schemas.microsoft.com/office/drawing/2014/main" id="{D7FD47E5-1DD6-740C-CB3D-6E7B445D4DB3}"/>
                    </a:ext>
                  </a:extLst>
                </p:cNvPr>
                <p:cNvGrpSpPr/>
                <p:nvPr/>
              </p:nvGrpSpPr>
              <p:grpSpPr>
                <a:xfrm>
                  <a:off x="6700520" y="1554957"/>
                  <a:ext cx="1056640" cy="528320"/>
                  <a:chOff x="8117840" y="4104640"/>
                  <a:chExt cx="1056640" cy="528320"/>
                </a:xfrm>
              </p:grpSpPr>
              <p:sp>
                <p:nvSpPr>
                  <p:cNvPr id="77" name="Rectangle 76">
                    <a:extLst>
                      <a:ext uri="{FF2B5EF4-FFF2-40B4-BE49-F238E27FC236}">
                        <a16:creationId xmlns:a16="http://schemas.microsoft.com/office/drawing/2014/main" id="{584B41D6-3500-3C24-3F3F-3FDCA262A9B8}"/>
                      </a:ext>
                    </a:extLst>
                  </p:cNvPr>
                  <p:cNvSpPr/>
                  <p:nvPr/>
                </p:nvSpPr>
                <p:spPr>
                  <a:xfrm>
                    <a:off x="8117840" y="4104640"/>
                    <a:ext cx="528320" cy="528320"/>
                  </a:xfrm>
                  <a:prstGeom prst="rect">
                    <a:avLst/>
                  </a:prstGeom>
                  <a:solidFill>
                    <a:schemeClr val="accent4">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4</a:t>
                    </a:r>
                  </a:p>
                </p:txBody>
              </p:sp>
              <p:sp>
                <p:nvSpPr>
                  <p:cNvPr id="78" name="Rectangle 77">
                    <a:extLst>
                      <a:ext uri="{FF2B5EF4-FFF2-40B4-BE49-F238E27FC236}">
                        <a16:creationId xmlns:a16="http://schemas.microsoft.com/office/drawing/2014/main" id="{D69E6FCD-1554-4F41-4B84-D7E78FC1D80D}"/>
                      </a:ext>
                    </a:extLst>
                  </p:cNvPr>
                  <p:cNvSpPr/>
                  <p:nvPr/>
                </p:nvSpPr>
                <p:spPr>
                  <a:xfrm>
                    <a:off x="8646160" y="4104640"/>
                    <a:ext cx="528320" cy="528320"/>
                  </a:xfrm>
                  <a:prstGeom prst="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pSp>
            <p:grpSp>
              <p:nvGrpSpPr>
                <p:cNvPr id="67" name="Group 66">
                  <a:extLst>
                    <a:ext uri="{FF2B5EF4-FFF2-40B4-BE49-F238E27FC236}">
                      <a16:creationId xmlns:a16="http://schemas.microsoft.com/office/drawing/2014/main" id="{9EBCE194-32F6-F001-7C10-0D86B3D4BFD3}"/>
                    </a:ext>
                  </a:extLst>
                </p:cNvPr>
                <p:cNvGrpSpPr/>
                <p:nvPr/>
              </p:nvGrpSpPr>
              <p:grpSpPr>
                <a:xfrm>
                  <a:off x="8021320" y="1554957"/>
                  <a:ext cx="1056640" cy="528320"/>
                  <a:chOff x="8117840" y="4104640"/>
                  <a:chExt cx="1056640" cy="528320"/>
                </a:xfrm>
              </p:grpSpPr>
              <p:sp>
                <p:nvSpPr>
                  <p:cNvPr id="75" name="Rectangle 74">
                    <a:extLst>
                      <a:ext uri="{FF2B5EF4-FFF2-40B4-BE49-F238E27FC236}">
                        <a16:creationId xmlns:a16="http://schemas.microsoft.com/office/drawing/2014/main" id="{F3D4CEC3-98BF-6EC1-8936-17A0B79B54EA}"/>
                      </a:ext>
                    </a:extLst>
                  </p:cNvPr>
                  <p:cNvSpPr/>
                  <p:nvPr/>
                </p:nvSpPr>
                <p:spPr>
                  <a:xfrm>
                    <a:off x="8117840" y="4104640"/>
                    <a:ext cx="528320" cy="528320"/>
                  </a:xfrm>
                  <a:prstGeom prst="rect">
                    <a:avLst/>
                  </a:prstGeom>
                  <a:solidFill>
                    <a:schemeClr val="accent4">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7</a:t>
                    </a:r>
                  </a:p>
                </p:txBody>
              </p:sp>
              <p:sp>
                <p:nvSpPr>
                  <p:cNvPr id="76" name="Rectangle 75">
                    <a:extLst>
                      <a:ext uri="{FF2B5EF4-FFF2-40B4-BE49-F238E27FC236}">
                        <a16:creationId xmlns:a16="http://schemas.microsoft.com/office/drawing/2014/main" id="{D5B503BB-E60F-A8B9-A1D8-00B36B255FE3}"/>
                      </a:ext>
                    </a:extLst>
                  </p:cNvPr>
                  <p:cNvSpPr/>
                  <p:nvPr/>
                </p:nvSpPr>
                <p:spPr>
                  <a:xfrm>
                    <a:off x="8646160" y="4104640"/>
                    <a:ext cx="528320" cy="528320"/>
                  </a:xfrm>
                  <a:prstGeom prst="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pSp>
            <p:grpSp>
              <p:nvGrpSpPr>
                <p:cNvPr id="68" name="Group 67">
                  <a:extLst>
                    <a:ext uri="{FF2B5EF4-FFF2-40B4-BE49-F238E27FC236}">
                      <a16:creationId xmlns:a16="http://schemas.microsoft.com/office/drawing/2014/main" id="{A7B275A0-9A66-E6D4-55B0-73E71CE0F70E}"/>
                    </a:ext>
                  </a:extLst>
                </p:cNvPr>
                <p:cNvGrpSpPr/>
                <p:nvPr/>
              </p:nvGrpSpPr>
              <p:grpSpPr>
                <a:xfrm>
                  <a:off x="2727960" y="1554957"/>
                  <a:ext cx="1056640" cy="528320"/>
                  <a:chOff x="8117840" y="4104640"/>
                  <a:chExt cx="1056640" cy="528320"/>
                </a:xfrm>
              </p:grpSpPr>
              <p:sp>
                <p:nvSpPr>
                  <p:cNvPr id="73" name="Rectangle 72">
                    <a:extLst>
                      <a:ext uri="{FF2B5EF4-FFF2-40B4-BE49-F238E27FC236}">
                        <a16:creationId xmlns:a16="http://schemas.microsoft.com/office/drawing/2014/main" id="{A2AA265E-2B9B-9662-7AD8-DC17BCEF25E4}"/>
                      </a:ext>
                    </a:extLst>
                  </p:cNvPr>
                  <p:cNvSpPr/>
                  <p:nvPr/>
                </p:nvSpPr>
                <p:spPr>
                  <a:xfrm>
                    <a:off x="8117840" y="4104640"/>
                    <a:ext cx="528320" cy="528320"/>
                  </a:xfrm>
                  <a:prstGeom prst="rect">
                    <a:avLst/>
                  </a:prstGeom>
                  <a:solidFill>
                    <a:schemeClr val="accent4">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5</a:t>
                    </a:r>
                  </a:p>
                </p:txBody>
              </p:sp>
              <p:sp>
                <p:nvSpPr>
                  <p:cNvPr id="74" name="Rectangle 73">
                    <a:extLst>
                      <a:ext uri="{FF2B5EF4-FFF2-40B4-BE49-F238E27FC236}">
                        <a16:creationId xmlns:a16="http://schemas.microsoft.com/office/drawing/2014/main" id="{B52CB16E-11A0-7493-2B6C-1CF0B3A79F38}"/>
                      </a:ext>
                    </a:extLst>
                  </p:cNvPr>
                  <p:cNvSpPr/>
                  <p:nvPr/>
                </p:nvSpPr>
                <p:spPr>
                  <a:xfrm>
                    <a:off x="8646160" y="4104640"/>
                    <a:ext cx="528320" cy="528320"/>
                  </a:xfrm>
                  <a:prstGeom prst="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pSp>
            <p:cxnSp>
              <p:nvCxnSpPr>
                <p:cNvPr id="69" name="Straight Arrow Connector 68">
                  <a:extLst>
                    <a:ext uri="{FF2B5EF4-FFF2-40B4-BE49-F238E27FC236}">
                      <a16:creationId xmlns:a16="http://schemas.microsoft.com/office/drawing/2014/main" id="{5564F638-7A00-5A8D-548D-6DC52ED7B123}"/>
                    </a:ext>
                  </a:extLst>
                </p:cNvPr>
                <p:cNvCxnSpPr>
                  <a:cxnSpLocks/>
                  <a:endCxn id="81" idx="1"/>
                </p:cNvCxnSpPr>
                <p:nvPr/>
              </p:nvCxnSpPr>
              <p:spPr>
                <a:xfrm>
                  <a:off x="3520440" y="1819117"/>
                  <a:ext cx="533400" cy="0"/>
                </a:xfrm>
                <a:prstGeom prst="straightConnector1">
                  <a:avLst/>
                </a:prstGeom>
                <a:ln w="57150">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70" name="Straight Arrow Connector 69">
                  <a:extLst>
                    <a:ext uri="{FF2B5EF4-FFF2-40B4-BE49-F238E27FC236}">
                      <a16:creationId xmlns:a16="http://schemas.microsoft.com/office/drawing/2014/main" id="{8E5887A3-5BD2-42CF-87E0-A4070DB48F7D}"/>
                    </a:ext>
                  </a:extLst>
                </p:cNvPr>
                <p:cNvCxnSpPr>
                  <a:cxnSpLocks/>
                  <a:endCxn id="79" idx="1"/>
                </p:cNvCxnSpPr>
                <p:nvPr/>
              </p:nvCxnSpPr>
              <p:spPr>
                <a:xfrm>
                  <a:off x="4846320" y="1819117"/>
                  <a:ext cx="528320" cy="0"/>
                </a:xfrm>
                <a:prstGeom prst="straightConnector1">
                  <a:avLst/>
                </a:prstGeom>
                <a:ln w="57150">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71" name="Straight Arrow Connector 70">
                  <a:extLst>
                    <a:ext uri="{FF2B5EF4-FFF2-40B4-BE49-F238E27FC236}">
                      <a16:creationId xmlns:a16="http://schemas.microsoft.com/office/drawing/2014/main" id="{90568DF2-1079-A33B-846B-83764E96712A}"/>
                    </a:ext>
                  </a:extLst>
                </p:cNvPr>
                <p:cNvCxnSpPr>
                  <a:cxnSpLocks/>
                  <a:endCxn id="77" idx="1"/>
                </p:cNvCxnSpPr>
                <p:nvPr/>
              </p:nvCxnSpPr>
              <p:spPr>
                <a:xfrm>
                  <a:off x="6167120" y="1819117"/>
                  <a:ext cx="533400" cy="0"/>
                </a:xfrm>
                <a:prstGeom prst="straightConnector1">
                  <a:avLst/>
                </a:prstGeom>
                <a:ln w="57150">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72" name="Straight Arrow Connector 71">
                  <a:extLst>
                    <a:ext uri="{FF2B5EF4-FFF2-40B4-BE49-F238E27FC236}">
                      <a16:creationId xmlns:a16="http://schemas.microsoft.com/office/drawing/2014/main" id="{12A7648D-B805-CE84-73FE-7B31A436E551}"/>
                    </a:ext>
                  </a:extLst>
                </p:cNvPr>
                <p:cNvCxnSpPr>
                  <a:cxnSpLocks/>
                  <a:endCxn id="75" idx="1"/>
                </p:cNvCxnSpPr>
                <p:nvPr/>
              </p:nvCxnSpPr>
              <p:spPr>
                <a:xfrm>
                  <a:off x="7493000" y="1819117"/>
                  <a:ext cx="528320" cy="0"/>
                </a:xfrm>
                <a:prstGeom prst="straightConnector1">
                  <a:avLst/>
                </a:prstGeom>
                <a:ln w="57150">
                  <a:solidFill>
                    <a:srgbClr val="FF0000"/>
                  </a:solidFill>
                  <a:tailEnd type="triangle"/>
                </a:ln>
              </p:spPr>
              <p:style>
                <a:lnRef idx="1">
                  <a:schemeClr val="accent1"/>
                </a:lnRef>
                <a:fillRef idx="0">
                  <a:schemeClr val="accent1"/>
                </a:fillRef>
                <a:effectRef idx="0">
                  <a:schemeClr val="accent1"/>
                </a:effectRef>
                <a:fontRef idx="minor">
                  <a:schemeClr val="tx1"/>
                </a:fontRef>
              </p:style>
            </p:cxnSp>
          </p:grpSp>
          <p:sp>
            <p:nvSpPr>
              <p:cNvPr id="60" name="Rectangle 59">
                <a:extLst>
                  <a:ext uri="{FF2B5EF4-FFF2-40B4-BE49-F238E27FC236}">
                    <a16:creationId xmlns:a16="http://schemas.microsoft.com/office/drawing/2014/main" id="{EB8292C9-087C-3EC6-5C7C-2A9AEF16FAAD}"/>
                  </a:ext>
                </a:extLst>
              </p:cNvPr>
              <p:cNvSpPr/>
              <p:nvPr/>
            </p:nvSpPr>
            <p:spPr>
              <a:xfrm>
                <a:off x="838200" y="1554957"/>
                <a:ext cx="949960" cy="528320"/>
              </a:xfrm>
              <a:prstGeom prst="rect">
                <a:avLst/>
              </a:prstGeom>
              <a:solidFill>
                <a:schemeClr val="accent5">
                  <a:lumMod val="60000"/>
                  <a:lumOff val="4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front</a:t>
                </a:r>
              </a:p>
            </p:txBody>
          </p:sp>
          <p:cxnSp>
            <p:nvCxnSpPr>
              <p:cNvPr id="61" name="Straight Arrow Connector 60">
                <a:extLst>
                  <a:ext uri="{FF2B5EF4-FFF2-40B4-BE49-F238E27FC236}">
                    <a16:creationId xmlns:a16="http://schemas.microsoft.com/office/drawing/2014/main" id="{DC521565-C036-688D-39E0-06E6A20C2C74}"/>
                  </a:ext>
                </a:extLst>
              </p:cNvPr>
              <p:cNvCxnSpPr>
                <a:cxnSpLocks/>
                <a:stCxn id="60" idx="3"/>
                <a:endCxn id="73" idx="1"/>
              </p:cNvCxnSpPr>
              <p:nvPr/>
            </p:nvCxnSpPr>
            <p:spPr>
              <a:xfrm>
                <a:off x="1788160" y="1819117"/>
                <a:ext cx="939800" cy="0"/>
              </a:xfrm>
              <a:prstGeom prst="straightConnector1">
                <a:avLst/>
              </a:prstGeom>
              <a:ln w="57150">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62" name="Rectangle 61">
                <a:extLst>
                  <a:ext uri="{FF2B5EF4-FFF2-40B4-BE49-F238E27FC236}">
                    <a16:creationId xmlns:a16="http://schemas.microsoft.com/office/drawing/2014/main" id="{1BE9C445-5106-8871-4B8A-44D1E05E61DE}"/>
                  </a:ext>
                </a:extLst>
              </p:cNvPr>
              <p:cNvSpPr/>
              <p:nvPr/>
            </p:nvSpPr>
            <p:spPr>
              <a:xfrm>
                <a:off x="7810500" y="2744789"/>
                <a:ext cx="949960" cy="528320"/>
              </a:xfrm>
              <a:prstGeom prst="rect">
                <a:avLst/>
              </a:prstGeom>
              <a:solidFill>
                <a:srgbClr val="FFC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back</a:t>
                </a:r>
              </a:p>
            </p:txBody>
          </p:sp>
          <p:cxnSp>
            <p:nvCxnSpPr>
              <p:cNvPr id="63" name="Straight Arrow Connector 62">
                <a:extLst>
                  <a:ext uri="{FF2B5EF4-FFF2-40B4-BE49-F238E27FC236}">
                    <a16:creationId xmlns:a16="http://schemas.microsoft.com/office/drawing/2014/main" id="{8A101825-5FF7-B0F0-C1B8-9689D38EED24}"/>
                  </a:ext>
                </a:extLst>
              </p:cNvPr>
              <p:cNvCxnSpPr>
                <a:cxnSpLocks/>
                <a:stCxn id="62" idx="0"/>
                <a:endCxn id="75" idx="2"/>
              </p:cNvCxnSpPr>
              <p:nvPr/>
            </p:nvCxnSpPr>
            <p:spPr>
              <a:xfrm flipV="1">
                <a:off x="8285480" y="2083277"/>
                <a:ext cx="0" cy="661512"/>
              </a:xfrm>
              <a:prstGeom prst="straightConnector1">
                <a:avLst/>
              </a:prstGeom>
              <a:ln w="57150">
                <a:solidFill>
                  <a:srgbClr val="FF0000"/>
                </a:solidFill>
                <a:tailEnd type="triangle"/>
              </a:ln>
            </p:spPr>
            <p:style>
              <a:lnRef idx="1">
                <a:schemeClr val="accent1"/>
              </a:lnRef>
              <a:fillRef idx="0">
                <a:schemeClr val="accent1"/>
              </a:fillRef>
              <a:effectRef idx="0">
                <a:schemeClr val="accent1"/>
              </a:effectRef>
              <a:fontRef idx="minor">
                <a:schemeClr val="tx1"/>
              </a:fontRef>
            </p:style>
          </p:cxnSp>
        </p:grpSp>
        <p:sp>
          <p:nvSpPr>
            <p:cNvPr id="3" name="Rectangle 2">
              <a:extLst>
                <a:ext uri="{FF2B5EF4-FFF2-40B4-BE49-F238E27FC236}">
                  <a16:creationId xmlns:a16="http://schemas.microsoft.com/office/drawing/2014/main" id="{B6C46205-4FA0-E7CB-00D2-A000E8E521A9}"/>
                </a:ext>
              </a:extLst>
            </p:cNvPr>
            <p:cNvSpPr/>
            <p:nvPr/>
          </p:nvSpPr>
          <p:spPr>
            <a:xfrm>
              <a:off x="1907209" y="5385684"/>
              <a:ext cx="949960" cy="528320"/>
            </a:xfrm>
            <a:prstGeom prst="rect">
              <a:avLst/>
            </a:prstGeom>
            <a:solidFill>
              <a:schemeClr val="bg1">
                <a:lumMod val="8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dirty="0">
                  <a:solidFill>
                    <a:prstClr val="black"/>
                  </a:solidFill>
                  <a:latin typeface="Calibri" panose="020F0502020204030204"/>
                </a:rPr>
                <a:t>f</a:t>
              </a:r>
              <a:r>
                <a:rPr kumimoji="0" lang="en-US" sz="1800" b="0" i="0" u="none" strike="noStrike" kern="1200" cap="none" spc="0" normalizeH="0" baseline="0" noProof="0" dirty="0" err="1">
                  <a:ln>
                    <a:noFill/>
                  </a:ln>
                  <a:solidFill>
                    <a:prstClr val="black"/>
                  </a:solidFill>
                  <a:effectLst/>
                  <a:uLnTx/>
                  <a:uFillTx/>
                  <a:latin typeface="Calibri" panose="020F0502020204030204"/>
                  <a:ea typeface="+mn-ea"/>
                  <a:cs typeface="+mn-cs"/>
                </a:rPr>
                <a:t>irst</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 = 5</a:t>
              </a:r>
            </a:p>
          </p:txBody>
        </p:sp>
      </p:grpSp>
    </p:spTree>
    <p:extLst>
      <p:ext uri="{BB962C8B-B14F-4D97-AF65-F5344CB8AC3E}">
        <p14:creationId xmlns:p14="http://schemas.microsoft.com/office/powerpoint/2010/main" val="310761782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1_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200</TotalTime>
  <Words>754</Words>
  <Application>Microsoft Office PowerPoint</Application>
  <PresentationFormat>Widescreen</PresentationFormat>
  <Paragraphs>223</Paragraphs>
  <Slides>17</Slides>
  <Notes>0</Notes>
  <HiddenSlides>0</HiddenSlides>
  <MMClips>0</MMClips>
  <ScaleCrop>false</ScaleCrop>
  <HeadingPairs>
    <vt:vector size="6" baseType="variant">
      <vt:variant>
        <vt:lpstr>Fonts Used</vt:lpstr>
      </vt:variant>
      <vt:variant>
        <vt:i4>7</vt:i4>
      </vt:variant>
      <vt:variant>
        <vt:lpstr>Theme</vt:lpstr>
      </vt:variant>
      <vt:variant>
        <vt:i4>2</vt:i4>
      </vt:variant>
      <vt:variant>
        <vt:lpstr>Slide Titles</vt:lpstr>
      </vt:variant>
      <vt:variant>
        <vt:i4>17</vt:i4>
      </vt:variant>
    </vt:vector>
  </HeadingPairs>
  <TitlesOfParts>
    <vt:vector size="26" baseType="lpstr">
      <vt:lpstr>Aptos</vt:lpstr>
      <vt:lpstr>Aptos Display</vt:lpstr>
      <vt:lpstr>Arial</vt:lpstr>
      <vt:lpstr>Calibri</vt:lpstr>
      <vt:lpstr>Calibri Light</vt:lpstr>
      <vt:lpstr>Cascadia Code</vt:lpstr>
      <vt:lpstr>Consolas</vt:lpstr>
      <vt:lpstr>Office Theme</vt:lpstr>
      <vt:lpstr>1_Office Theme</vt:lpstr>
      <vt:lpstr>Linked Nodes Queue Enqueue and Dequeue</vt:lpstr>
      <vt:lpstr>Representation</vt:lpstr>
      <vt:lpstr>Enqueue Algorithm</vt:lpstr>
      <vt:lpstr>enqueue(3) – line 1 of 3</vt:lpstr>
      <vt:lpstr>enqueue(3) – line 2 of 3</vt:lpstr>
      <vt:lpstr>enqueue(3) – line 3 of 3</vt:lpstr>
      <vt:lpstr>enqueue(3) – End</vt:lpstr>
      <vt:lpstr>Dequeue Algorithm</vt:lpstr>
      <vt:lpstr>dequeue() – line 1 of 4</vt:lpstr>
      <vt:lpstr>dequeue() – line 2 of 4</vt:lpstr>
      <vt:lpstr>dequeue() – line 3 of 4</vt:lpstr>
      <vt:lpstr>dequeue() – line 4 of 4</vt:lpstr>
      <vt:lpstr>Dequeue Algorithm – Emptying the Queue</vt:lpstr>
      <vt:lpstr>dequeue() – becomes empty - line 1 of 4</vt:lpstr>
      <vt:lpstr>dequeue() – becomes empty - line 2 of 4</vt:lpstr>
      <vt:lpstr>dequeue() – becomes empty - line 3 of 4</vt:lpstr>
      <vt:lpstr>dequeue() – becomes empty - line 4 of 4</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Nathan Brunelle</dc:creator>
  <cp:lastModifiedBy>Nathan Brunelle</cp:lastModifiedBy>
  <cp:revision>12</cp:revision>
  <dcterms:created xsi:type="dcterms:W3CDTF">2026-01-06T15:46:55Z</dcterms:created>
  <dcterms:modified xsi:type="dcterms:W3CDTF">2026-01-06T19:07:51Z</dcterms:modified>
</cp:coreProperties>
</file>