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7" r:id="rId2"/>
    <p:sldId id="387" r:id="rId3"/>
    <p:sldId id="353" r:id="rId4"/>
    <p:sldId id="356" r:id="rId5"/>
    <p:sldId id="379" r:id="rId6"/>
    <p:sldId id="357" r:id="rId7"/>
    <p:sldId id="358" r:id="rId8"/>
    <p:sldId id="360" r:id="rId9"/>
    <p:sldId id="361" r:id="rId10"/>
    <p:sldId id="362" r:id="rId11"/>
    <p:sldId id="363" r:id="rId12"/>
    <p:sldId id="365" r:id="rId13"/>
    <p:sldId id="388" r:id="rId14"/>
    <p:sldId id="370" r:id="rId15"/>
    <p:sldId id="389" r:id="rId16"/>
    <p:sldId id="385" r:id="rId17"/>
    <p:sldId id="373" r:id="rId18"/>
    <p:sldId id="375" r:id="rId19"/>
    <p:sldId id="374" r:id="rId20"/>
    <p:sldId id="366" r:id="rId21"/>
    <p:sldId id="368" r:id="rId22"/>
    <p:sldId id="369" r:id="rId23"/>
    <p:sldId id="376" r:id="rId24"/>
    <p:sldId id="390" r:id="rId25"/>
    <p:sldId id="554" r:id="rId26"/>
    <p:sldId id="555" r:id="rId27"/>
    <p:sldId id="556" r:id="rId28"/>
    <p:sldId id="380" r:id="rId29"/>
    <p:sldId id="381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2"/>
    <p:restoredTop sz="94682"/>
  </p:normalViewPr>
  <p:slideViewPr>
    <p:cSldViewPr snapToGrid="0">
      <p:cViewPr varScale="1">
        <p:scale>
          <a:sx n="119" d="100"/>
          <a:sy n="119" d="100"/>
        </p:scale>
        <p:origin x="2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CF4560-7090-AE4A-88F6-30AA05F5A2D1}" type="datetimeFigureOut">
              <a:rPr lang="en-US" smtClean="0"/>
              <a:t>7/12/26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44952-D9A7-8C4A-B104-118097003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364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97389-0441-4D4C-B013-3AC3B336705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67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353F0-684D-2278-C8FB-344307964A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1D933D-0981-37EA-2206-CB4639DDA0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ACCFC2-5B5B-B0E9-B280-E68415D32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B8400-0E02-194F-9430-19D55B1CC356}" type="datetimeFigureOut">
              <a:rPr lang="en-US" smtClean="0"/>
              <a:t>7/12/26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7C64E-1373-D4A4-1EC7-981B1AA5A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BD5114-A71E-E045-35A5-A26981AE8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A155C-4A3B-7045-9AE6-2EDD28201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308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086A3-F34B-C881-DBB9-770915029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87C60F-48DF-B7D8-A554-803B5C34AB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4A881B-4516-C261-A478-E70F3299A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B8400-0E02-194F-9430-19D55B1CC356}" type="datetimeFigureOut">
              <a:rPr lang="en-US" smtClean="0"/>
              <a:t>7/12/26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297D73-60A8-26F8-C18E-2EA09DB32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4B29A2-0BA4-D855-8F5C-BBBBBE40F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A155C-4A3B-7045-9AE6-2EDD28201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997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FF8681-8609-6BCC-2091-EA243664D6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B24548-A685-73F6-90E8-2947BCCEA3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8BE3A-4948-DCA9-EF66-DE8DE4945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B8400-0E02-194F-9430-19D55B1CC356}" type="datetimeFigureOut">
              <a:rPr lang="en-US" smtClean="0"/>
              <a:t>7/12/26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3C0C58-4A22-DDA8-0615-F304E56AB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31C494-9DC2-AC95-995B-C13F25F4E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A155C-4A3B-7045-9AE6-2EDD28201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40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26710-67CE-F74C-82DA-CC7CD3997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B4FC5C-8D52-E1A7-75DE-ED9344C1B8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2B227-BCFE-A5D5-E4B2-E8F219120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B8400-0E02-194F-9430-19D55B1CC356}" type="datetimeFigureOut">
              <a:rPr lang="en-US" smtClean="0"/>
              <a:t>7/12/26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594866-D3AB-5433-DBD7-6C0AAA6A1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AF38C-9A36-EA6C-78C7-1A5CE825B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A155C-4A3B-7045-9AE6-2EDD28201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48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44515-83BB-7356-99EA-0415DD948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8A6826-B9FC-7F9C-96DF-0230E85B5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766A2-26E7-C78E-F5CD-94146B693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B8400-0E02-194F-9430-19D55B1CC356}" type="datetimeFigureOut">
              <a:rPr lang="en-US" smtClean="0"/>
              <a:t>7/12/26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C86172-9EA7-8E31-9B31-E2DA5F12C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3D8A2-A3AF-CD43-C44B-76806DFA2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A155C-4A3B-7045-9AE6-2EDD28201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864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302A3-BD9E-58DE-39B3-D8A8C41B0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AB6376-465F-F11B-2C53-A71674A5B3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590422-5F83-E6B6-DA01-A5D50476ED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77E546-F5A2-A3BD-F387-5B9CA1694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B8400-0E02-194F-9430-19D55B1CC356}" type="datetimeFigureOut">
              <a:rPr lang="en-US" smtClean="0"/>
              <a:t>7/12/26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FABFCF-A9B5-B898-4C9E-DF7DB73FB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868B2E-70EB-36C9-7C8F-AC2F1311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A155C-4A3B-7045-9AE6-2EDD28201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363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E73E4-3B17-E1DA-C5C7-5650B4ABC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08D659-33C8-FAC1-0E92-FE2B874D3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18AD3B-C01D-28D6-33F2-908C5AA6B9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F227CE-D645-F6CB-863C-47BA4C21C6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01C8AC-E2A1-AC1C-D097-DA7E0C0D17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F9AC77-F03C-55D1-B10D-F43FF9D12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B8400-0E02-194F-9430-19D55B1CC356}" type="datetimeFigureOut">
              <a:rPr lang="en-US" smtClean="0"/>
              <a:t>7/12/26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5BA060-E375-F4E9-DB4F-5681C5AC4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B34043-1220-CC54-8735-4AEFFF619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A155C-4A3B-7045-9AE6-2EDD28201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90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7372B-B253-07B4-F035-F04FE1077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A41500-D323-C259-2FEE-4B6489F2C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B8400-0E02-194F-9430-19D55B1CC356}" type="datetimeFigureOut">
              <a:rPr lang="en-US" smtClean="0"/>
              <a:t>7/12/26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0AEAEC-81CF-70CB-3C1A-6A972A4CD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DB943A-124D-C97F-F4C5-9B9C35308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A155C-4A3B-7045-9AE6-2EDD28201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258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263765-A330-04A0-45F2-5724F13DE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B8400-0E02-194F-9430-19D55B1CC356}" type="datetimeFigureOut">
              <a:rPr lang="en-US" smtClean="0"/>
              <a:t>7/12/26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E50A41-0BB2-6106-439C-C50D87D6A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26C23F-04F3-A6D5-A183-D4090B68C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A155C-4A3B-7045-9AE6-2EDD28201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487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97172-8ACA-5108-C41D-0C10C567A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4D60E0-29E2-EBF5-5401-B45DD21A29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D2D291-AFB3-7A51-693E-BA35619E2C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10825-E066-500C-C316-925AF9FA3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B8400-0E02-194F-9430-19D55B1CC356}" type="datetimeFigureOut">
              <a:rPr lang="en-US" smtClean="0"/>
              <a:t>7/12/26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6E388E-C7F9-7029-34AE-FED766F0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1B34DA-99B9-569F-C048-235631EE1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A155C-4A3B-7045-9AE6-2EDD28201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40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7BFD2-EE85-E6B5-A55B-B801C8A7B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703EBF-FF84-739B-F507-120065C0C6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68A9C1-9C48-80B7-606C-720CC30258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3E3F77-8EAD-FE1D-808D-D0CE29C0B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B8400-0E02-194F-9430-19D55B1CC356}" type="datetimeFigureOut">
              <a:rPr lang="en-US" smtClean="0"/>
              <a:t>7/12/26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B635F1-1884-2570-B235-6EBC83DCA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F6A8B3-F640-921B-1C39-679E60FB1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A155C-4A3B-7045-9AE6-2EDD28201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762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CDBE40-6972-B9E5-3C5E-5CF4C6F6F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673B24-330D-D9D4-BDF9-358B4EF366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30C07C-D655-3976-0C4A-A893B016DE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DB8400-0E02-194F-9430-19D55B1CC356}" type="datetimeFigureOut">
              <a:rPr lang="en-US" smtClean="0"/>
              <a:t>7/12/26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36941-34CD-0330-470B-198AF23662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41529-3DB4-A2CC-11FC-DF3B47816A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3A155C-4A3B-7045-9AE6-2EDD28201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20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uw.edu/332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2029F-F4C6-FDAD-6A00-4E30C8EE84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CSE 332 Summer 2026</a:t>
            </a:r>
            <a:b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Lecture 9: Hashing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96019E-F067-13A3-DC5B-9F49CCFEF4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Michael Whitmeyer</a:t>
            </a:r>
          </a:p>
          <a:p>
            <a:r>
              <a:rPr lang="en-US" dirty="0">
                <a:hlinkClick r:id="rId3"/>
              </a:rPr>
              <a:t>http://www.cs.uw.edu/332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30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82224-77C0-7101-3666-23633BC3E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Probing: How to find?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7C19AB-1C53-85A1-A3AF-83DFA61F94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 you think?</a:t>
            </a:r>
          </a:p>
        </p:txBody>
      </p:sp>
      <p:grpSp>
        <p:nvGrpSpPr>
          <p:cNvPr id="4" name="Group 3" descr="An empty hash table of size 10">
            <a:extLst>
              <a:ext uri="{FF2B5EF4-FFF2-40B4-BE49-F238E27FC236}">
                <a16:creationId xmlns:a16="http://schemas.microsoft.com/office/drawing/2014/main" id="{81CB483B-1B51-81A4-998F-C18BDFC7A15B}"/>
              </a:ext>
            </a:extLst>
          </p:cNvPr>
          <p:cNvGrpSpPr/>
          <p:nvPr/>
        </p:nvGrpSpPr>
        <p:grpSpPr>
          <a:xfrm>
            <a:off x="2895600" y="5467983"/>
            <a:ext cx="6400800" cy="1097280"/>
            <a:chOff x="4953000" y="660717"/>
            <a:chExt cx="6400800" cy="109728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59E03DE-9160-760E-CF86-C5941F904018}"/>
                </a:ext>
              </a:extLst>
            </p:cNvPr>
            <p:cNvGrpSpPr/>
            <p:nvPr/>
          </p:nvGrpSpPr>
          <p:grpSpPr>
            <a:xfrm>
              <a:off x="4953000" y="660717"/>
              <a:ext cx="6400800" cy="640080"/>
              <a:chOff x="2252980" y="5083048"/>
              <a:chExt cx="6400800" cy="64008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1FB13D3D-1B90-EAA5-7AFB-EA801C2BB03B}"/>
                  </a:ext>
                </a:extLst>
              </p:cNvPr>
              <p:cNvSpPr/>
              <p:nvPr/>
            </p:nvSpPr>
            <p:spPr>
              <a:xfrm>
                <a:off x="225298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FE21E7F-24A9-345B-6179-CE9B6B64048E}"/>
                  </a:ext>
                </a:extLst>
              </p:cNvPr>
              <p:cNvSpPr/>
              <p:nvPr/>
            </p:nvSpPr>
            <p:spPr>
              <a:xfrm>
                <a:off x="289306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8C08EC2F-4B9F-A549-E285-F42819929435}"/>
                  </a:ext>
                </a:extLst>
              </p:cNvPr>
              <p:cNvSpPr/>
              <p:nvPr/>
            </p:nvSpPr>
            <p:spPr>
              <a:xfrm>
                <a:off x="353314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385E2DE-C98D-9B83-787C-CDCDA12EE202}"/>
                  </a:ext>
                </a:extLst>
              </p:cNvPr>
              <p:cNvSpPr/>
              <p:nvPr/>
            </p:nvSpPr>
            <p:spPr>
              <a:xfrm>
                <a:off x="417322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6E10180-6F3A-3B45-83C4-214CAC8D7CD9}"/>
                  </a:ext>
                </a:extLst>
              </p:cNvPr>
              <p:cNvSpPr/>
              <p:nvPr/>
            </p:nvSpPr>
            <p:spPr>
              <a:xfrm>
                <a:off x="481330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B778B9FA-5B1A-6BAA-D0ED-497B6D233882}"/>
                  </a:ext>
                </a:extLst>
              </p:cNvPr>
              <p:cNvSpPr/>
              <p:nvPr/>
            </p:nvSpPr>
            <p:spPr>
              <a:xfrm>
                <a:off x="545338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25C5EA0-74A9-C388-4C28-4D4F714373D5}"/>
                  </a:ext>
                </a:extLst>
              </p:cNvPr>
              <p:cNvSpPr/>
              <p:nvPr/>
            </p:nvSpPr>
            <p:spPr>
              <a:xfrm>
                <a:off x="609346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F6DE8AEA-6615-91BD-FFF6-5CBC5567FDB2}"/>
                  </a:ext>
                </a:extLst>
              </p:cNvPr>
              <p:cNvSpPr/>
              <p:nvPr/>
            </p:nvSpPr>
            <p:spPr>
              <a:xfrm>
                <a:off x="673354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58753DEE-E10D-C9D8-4695-E23D2D67AB45}"/>
                  </a:ext>
                </a:extLst>
              </p:cNvPr>
              <p:cNvSpPr/>
              <p:nvPr/>
            </p:nvSpPr>
            <p:spPr>
              <a:xfrm>
                <a:off x="737362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96618187-A7D6-BE09-20B6-BAA91D197150}"/>
                  </a:ext>
                </a:extLst>
              </p:cNvPr>
              <p:cNvSpPr/>
              <p:nvPr/>
            </p:nvSpPr>
            <p:spPr>
              <a:xfrm>
                <a:off x="801370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D31F8DB-D9C0-B9CB-3688-A3070BDBF18E}"/>
                </a:ext>
              </a:extLst>
            </p:cNvPr>
            <p:cNvGrpSpPr/>
            <p:nvPr/>
          </p:nvGrpSpPr>
          <p:grpSpPr>
            <a:xfrm>
              <a:off x="4953000" y="1117917"/>
              <a:ext cx="6400800" cy="640080"/>
              <a:chOff x="2252980" y="5083048"/>
              <a:chExt cx="6400800" cy="640080"/>
            </a:xfrm>
            <a:noFill/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8FB6E01C-853F-A01D-EC7F-ADF1B7503A78}"/>
                  </a:ext>
                </a:extLst>
              </p:cNvPr>
              <p:cNvSpPr/>
              <p:nvPr/>
            </p:nvSpPr>
            <p:spPr>
              <a:xfrm>
                <a:off x="225298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0</a:t>
                </a: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5FC6836-E37B-902E-DCCA-42612165BE79}"/>
                  </a:ext>
                </a:extLst>
              </p:cNvPr>
              <p:cNvSpPr/>
              <p:nvPr/>
            </p:nvSpPr>
            <p:spPr>
              <a:xfrm>
                <a:off x="289306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5BF1168-2CD5-0057-BC2B-4909F76A33DD}"/>
                  </a:ext>
                </a:extLst>
              </p:cNvPr>
              <p:cNvSpPr/>
              <p:nvPr/>
            </p:nvSpPr>
            <p:spPr>
              <a:xfrm>
                <a:off x="353314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0BAE604-1186-0894-51A9-CDB7E3244583}"/>
                  </a:ext>
                </a:extLst>
              </p:cNvPr>
              <p:cNvSpPr/>
              <p:nvPr/>
            </p:nvSpPr>
            <p:spPr>
              <a:xfrm>
                <a:off x="417322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7C78DDE3-ACB7-0049-DED7-1DAD1BC7F508}"/>
                  </a:ext>
                </a:extLst>
              </p:cNvPr>
              <p:cNvSpPr/>
              <p:nvPr/>
            </p:nvSpPr>
            <p:spPr>
              <a:xfrm>
                <a:off x="481330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1B16DDB0-7B34-54E8-8893-11222F305B1A}"/>
                  </a:ext>
                </a:extLst>
              </p:cNvPr>
              <p:cNvSpPr/>
              <p:nvPr/>
            </p:nvSpPr>
            <p:spPr>
              <a:xfrm>
                <a:off x="545338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C05449B-00C3-5D02-3BCE-87B9791D97FD}"/>
                  </a:ext>
                </a:extLst>
              </p:cNvPr>
              <p:cNvSpPr/>
              <p:nvPr/>
            </p:nvSpPr>
            <p:spPr>
              <a:xfrm>
                <a:off x="609346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F1FDF2D-2EED-BE48-04B0-683CDAB71ABE}"/>
                  </a:ext>
                </a:extLst>
              </p:cNvPr>
              <p:cNvSpPr/>
              <p:nvPr/>
            </p:nvSpPr>
            <p:spPr>
              <a:xfrm>
                <a:off x="673354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851D624-3FB9-0A77-322F-64E16B3803E0}"/>
                  </a:ext>
                </a:extLst>
              </p:cNvPr>
              <p:cNvSpPr/>
              <p:nvPr/>
            </p:nvSpPr>
            <p:spPr>
              <a:xfrm>
                <a:off x="737362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A3D70CC-3542-191B-70BD-13DD27D6CB44}"/>
                  </a:ext>
                </a:extLst>
              </p:cNvPr>
              <p:cNvSpPr/>
              <p:nvPr/>
            </p:nvSpPr>
            <p:spPr>
              <a:xfrm>
                <a:off x="801370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39909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82224-77C0-7101-3666-23633BC3E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Probing: Find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7C19AB-1C53-85A1-A3AF-83DFA61F94B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To find key </a:t>
                </a:r>
                <a:r>
                  <a:rPr lang="en-US" dirty="0">
                    <a:latin typeface="Consolas" panose="020B0609020204030204" pitchFamily="49" charset="0"/>
                  </a:rPr>
                  <a:t>k</a:t>
                </a:r>
              </a:p>
              <a:p>
                <a:pPr lvl="1"/>
                <a:r>
                  <a:rPr lang="en-US" dirty="0"/>
                  <a:t>Calculate </a:t>
                </a:r>
                <a:r>
                  <a:rPr lang="en-US" dirty="0" err="1">
                    <a:latin typeface="Consolas" panose="020B0609020204030204" pitchFamily="49" charset="0"/>
                  </a:rPr>
                  <a:t>i</a:t>
                </a:r>
                <a:r>
                  <a:rPr lang="en-US" dirty="0">
                    <a:latin typeface="Consolas" panose="020B0609020204030204" pitchFamily="49" charset="0"/>
                  </a:rPr>
                  <a:t> = h(k) % </a:t>
                </a:r>
                <a:r>
                  <a:rPr lang="en-US" dirty="0" err="1">
                    <a:latin typeface="Consolas" panose="020B0609020204030204" pitchFamily="49" charset="0"/>
                  </a:rPr>
                  <a:t>table.length</a:t>
                </a:r>
                <a:endParaRPr lang="en-US" dirty="0"/>
              </a:p>
              <a:p>
                <a:pPr lvl="1"/>
                <a:r>
                  <a:rPr lang="en-US" dirty="0"/>
                  <a:t>If </a:t>
                </a:r>
                <a:r>
                  <a:rPr lang="en-US" sz="20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table[</a:t>
                </a:r>
                <a:r>
                  <a:rPr lang="en-US" sz="2000" dirty="0" err="1">
                    <a:solidFill>
                      <a:prstClr val="black"/>
                    </a:solidFill>
                    <a:latin typeface="Consolas" panose="020B0609020204030204" pitchFamily="49" charset="0"/>
                  </a:rPr>
                  <a:t>i</a:t>
                </a:r>
                <a:r>
                  <a:rPr lang="en-US" sz="20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] </a:t>
                </a:r>
                <a:r>
                  <a:rPr lang="en-US" dirty="0"/>
                  <a:t>is occupied but doesn’t have </a:t>
                </a:r>
                <a:r>
                  <a:rPr lang="en-US" dirty="0">
                    <a:latin typeface="Consolas" panose="020B0609020204030204" pitchFamily="49" charset="0"/>
                  </a:rPr>
                  <a:t>k</a:t>
                </a:r>
                <a:r>
                  <a:rPr lang="en-US" dirty="0"/>
                  <a:t>, check</a:t>
                </a:r>
                <a:r>
                  <a:rPr lang="en-US" sz="2000" dirty="0"/>
                  <a:t> </a:t>
                </a:r>
                <a:r>
                  <a:rPr lang="en-US" sz="2000" dirty="0">
                    <a:latin typeface="Consolas" panose="020B0609020204030204" pitchFamily="49" charset="0"/>
                  </a:rPr>
                  <a:t>(i+1) % </a:t>
                </a:r>
                <a:r>
                  <a:rPr lang="en-US" sz="2000" dirty="0" err="1">
                    <a:latin typeface="Consolas" panose="020B0609020204030204" pitchFamily="49" charset="0"/>
                  </a:rPr>
                  <a:t>table.length</a:t>
                </a:r>
                <a:endParaRPr lang="en-US" b="0" dirty="0"/>
              </a:p>
              <a:p>
                <a:pPr lvl="1"/>
                <a:r>
                  <a:rPr lang="en-US" dirty="0"/>
                  <a:t>If that is occupied and doesn’t contain </a:t>
                </a:r>
                <a:r>
                  <a:rPr lang="en-US" dirty="0">
                    <a:latin typeface="Consolas" panose="020B0609020204030204" pitchFamily="49" charset="0"/>
                  </a:rPr>
                  <a:t>k</a:t>
                </a:r>
                <a:r>
                  <a:rPr lang="en-US" dirty="0"/>
                  <a:t>, check </a:t>
                </a:r>
                <a:r>
                  <a:rPr lang="en-US" sz="2000" dirty="0">
                    <a:latin typeface="Consolas" panose="020B0609020204030204" pitchFamily="49" charset="0"/>
                  </a:rPr>
                  <a:t>(i+2) % </a:t>
                </a:r>
                <a:r>
                  <a:rPr lang="en-US" sz="2000" dirty="0" err="1">
                    <a:latin typeface="Consolas" panose="020B0609020204030204" pitchFamily="49" charset="0"/>
                  </a:rPr>
                  <a:t>table.length</a:t>
                </a:r>
                <a:endParaRPr lang="en-US" dirty="0"/>
              </a:p>
              <a:p>
                <a:pPr lvl="1"/>
                <a:r>
                  <a:rPr lang="en-US" dirty="0"/>
                  <a:t>If that is occupied and doesn’t contain </a:t>
                </a:r>
                <a:r>
                  <a:rPr lang="en-US" dirty="0">
                    <a:latin typeface="Consolas" panose="020B0609020204030204" pitchFamily="49" charset="0"/>
                  </a:rPr>
                  <a:t>k</a:t>
                </a:r>
                <a:r>
                  <a:rPr lang="en-US" dirty="0"/>
                  <a:t>, check </a:t>
                </a:r>
                <a:r>
                  <a:rPr lang="en-US" sz="1800" dirty="0">
                    <a:latin typeface="Consolas" panose="020B0609020204030204" pitchFamily="49" charset="0"/>
                  </a:rPr>
                  <a:t>(i+3) % </a:t>
                </a:r>
                <a:r>
                  <a:rPr lang="en-US" sz="1800" dirty="0" err="1">
                    <a:latin typeface="Consolas" panose="020B0609020204030204" pitchFamily="49" charset="0"/>
                  </a:rPr>
                  <a:t>table.length</a:t>
                </a:r>
                <a:endParaRPr lang="en-US" dirty="0"/>
              </a:p>
              <a:p>
                <a:pPr lvl="1"/>
                <a:r>
                  <a:rPr lang="en-US" dirty="0"/>
                  <a:t>Repeat until you either find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or else you reach an empty cell in the table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7C19AB-1C53-85A1-A3AF-83DFA61F94B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 descr="An empty hash table of size 10">
            <a:extLst>
              <a:ext uri="{FF2B5EF4-FFF2-40B4-BE49-F238E27FC236}">
                <a16:creationId xmlns:a16="http://schemas.microsoft.com/office/drawing/2014/main" id="{276BC9F7-99BA-B7BC-1AD2-84242D56EDF4}"/>
              </a:ext>
            </a:extLst>
          </p:cNvPr>
          <p:cNvGrpSpPr/>
          <p:nvPr/>
        </p:nvGrpSpPr>
        <p:grpSpPr>
          <a:xfrm>
            <a:off x="2895600" y="5467983"/>
            <a:ext cx="6400800" cy="1097280"/>
            <a:chOff x="4953000" y="660717"/>
            <a:chExt cx="6400800" cy="109728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12EC1DB-D4A6-6B7B-7C6F-C60875C4B880}"/>
                </a:ext>
              </a:extLst>
            </p:cNvPr>
            <p:cNvGrpSpPr/>
            <p:nvPr/>
          </p:nvGrpSpPr>
          <p:grpSpPr>
            <a:xfrm>
              <a:off x="4953000" y="660717"/>
              <a:ext cx="6400800" cy="640080"/>
              <a:chOff x="2252980" y="5083048"/>
              <a:chExt cx="6400800" cy="64008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0F0BD263-8B0C-EE09-006A-586758C03449}"/>
                  </a:ext>
                </a:extLst>
              </p:cNvPr>
              <p:cNvSpPr/>
              <p:nvPr/>
            </p:nvSpPr>
            <p:spPr>
              <a:xfrm>
                <a:off x="225298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BCB131B-1A39-0FB0-EC28-AB2DC7165455}"/>
                  </a:ext>
                </a:extLst>
              </p:cNvPr>
              <p:cNvSpPr/>
              <p:nvPr/>
            </p:nvSpPr>
            <p:spPr>
              <a:xfrm>
                <a:off x="289306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20065800-76F9-7D0C-E5B6-87020D3297B3}"/>
                  </a:ext>
                </a:extLst>
              </p:cNvPr>
              <p:cNvSpPr/>
              <p:nvPr/>
            </p:nvSpPr>
            <p:spPr>
              <a:xfrm>
                <a:off x="353314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AA775EEE-4045-A0E9-526E-AC2E4A2B220F}"/>
                  </a:ext>
                </a:extLst>
              </p:cNvPr>
              <p:cNvSpPr/>
              <p:nvPr/>
            </p:nvSpPr>
            <p:spPr>
              <a:xfrm>
                <a:off x="417322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48B9BA47-C1A1-480B-FBD9-0B5D0C3FEC27}"/>
                  </a:ext>
                </a:extLst>
              </p:cNvPr>
              <p:cNvSpPr/>
              <p:nvPr/>
            </p:nvSpPr>
            <p:spPr>
              <a:xfrm>
                <a:off x="481330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BB61FD45-4837-E870-55ED-6756EC2B5361}"/>
                  </a:ext>
                </a:extLst>
              </p:cNvPr>
              <p:cNvSpPr/>
              <p:nvPr/>
            </p:nvSpPr>
            <p:spPr>
              <a:xfrm>
                <a:off x="545338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AEEA9484-5BD7-74CD-F516-9CC8D067DE6A}"/>
                  </a:ext>
                </a:extLst>
              </p:cNvPr>
              <p:cNvSpPr/>
              <p:nvPr/>
            </p:nvSpPr>
            <p:spPr>
              <a:xfrm>
                <a:off x="609346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2F251C79-01BF-5C06-7487-02E695D99A4F}"/>
                  </a:ext>
                </a:extLst>
              </p:cNvPr>
              <p:cNvSpPr/>
              <p:nvPr/>
            </p:nvSpPr>
            <p:spPr>
              <a:xfrm>
                <a:off x="673354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C67AFA12-FBBE-9F99-7B1A-AE3BB7D429F8}"/>
                  </a:ext>
                </a:extLst>
              </p:cNvPr>
              <p:cNvSpPr/>
              <p:nvPr/>
            </p:nvSpPr>
            <p:spPr>
              <a:xfrm>
                <a:off x="737362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1A245A2F-6564-4891-A90C-E3E2BF04E125}"/>
                  </a:ext>
                </a:extLst>
              </p:cNvPr>
              <p:cNvSpPr/>
              <p:nvPr/>
            </p:nvSpPr>
            <p:spPr>
              <a:xfrm>
                <a:off x="801370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AE4A53B-9B6C-7B8D-8E87-A270ED0D10A3}"/>
                </a:ext>
              </a:extLst>
            </p:cNvPr>
            <p:cNvGrpSpPr/>
            <p:nvPr/>
          </p:nvGrpSpPr>
          <p:grpSpPr>
            <a:xfrm>
              <a:off x="4953000" y="1117917"/>
              <a:ext cx="6400800" cy="640080"/>
              <a:chOff x="2252980" y="5083048"/>
              <a:chExt cx="6400800" cy="640080"/>
            </a:xfrm>
            <a:noFill/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BBD0B4C-F158-E738-E58A-1DA6795238D8}"/>
                  </a:ext>
                </a:extLst>
              </p:cNvPr>
              <p:cNvSpPr/>
              <p:nvPr/>
            </p:nvSpPr>
            <p:spPr>
              <a:xfrm>
                <a:off x="225298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0</a:t>
                </a: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E8BF469-3A2B-FC51-C4A4-253D9013DAF7}"/>
                  </a:ext>
                </a:extLst>
              </p:cNvPr>
              <p:cNvSpPr/>
              <p:nvPr/>
            </p:nvSpPr>
            <p:spPr>
              <a:xfrm>
                <a:off x="289306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9AC31F3-54B7-B947-0217-17FC02604175}"/>
                  </a:ext>
                </a:extLst>
              </p:cNvPr>
              <p:cNvSpPr/>
              <p:nvPr/>
            </p:nvSpPr>
            <p:spPr>
              <a:xfrm>
                <a:off x="353314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6818FCD-6E83-A9BD-EAA4-3AAD7B03036B}"/>
                  </a:ext>
                </a:extLst>
              </p:cNvPr>
              <p:cNvSpPr/>
              <p:nvPr/>
            </p:nvSpPr>
            <p:spPr>
              <a:xfrm>
                <a:off x="417322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9B224D1-EB59-30C6-540B-8994D7663CDC}"/>
                  </a:ext>
                </a:extLst>
              </p:cNvPr>
              <p:cNvSpPr/>
              <p:nvPr/>
            </p:nvSpPr>
            <p:spPr>
              <a:xfrm>
                <a:off x="481330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63F476A-B374-374B-789B-67414FC2A447}"/>
                  </a:ext>
                </a:extLst>
              </p:cNvPr>
              <p:cNvSpPr/>
              <p:nvPr/>
            </p:nvSpPr>
            <p:spPr>
              <a:xfrm>
                <a:off x="545338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23329E1-825C-BBDB-1055-328D27B7B737}"/>
                  </a:ext>
                </a:extLst>
              </p:cNvPr>
              <p:cNvSpPr/>
              <p:nvPr/>
            </p:nvSpPr>
            <p:spPr>
              <a:xfrm>
                <a:off x="609346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09B7E04-AA65-9DC6-22AD-B63B7FA8D350}"/>
                  </a:ext>
                </a:extLst>
              </p:cNvPr>
              <p:cNvSpPr/>
              <p:nvPr/>
            </p:nvSpPr>
            <p:spPr>
              <a:xfrm>
                <a:off x="673354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F17D356-8CC5-C0AF-2880-5EE8F66A33EB}"/>
                  </a:ext>
                </a:extLst>
              </p:cNvPr>
              <p:cNvSpPr/>
              <p:nvPr/>
            </p:nvSpPr>
            <p:spPr>
              <a:xfrm>
                <a:off x="737362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3BF3FBC-BB62-99F8-8361-7ECF47FBB82E}"/>
                  </a:ext>
                </a:extLst>
              </p:cNvPr>
              <p:cNvSpPr/>
              <p:nvPr/>
            </p:nvSpPr>
            <p:spPr>
              <a:xfrm>
                <a:off x="801370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41411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82224-77C0-7101-3666-23633BC3E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Probing: Delete is Hard (Example 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7C19AB-1C53-85A1-A3AF-83DFA61F94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037157"/>
          </a:xfrm>
        </p:spPr>
        <p:txBody>
          <a:bodyPr>
            <a:normAutofit fontScale="92500"/>
          </a:bodyPr>
          <a:lstStyle/>
          <a:p>
            <a:r>
              <a:rPr lang="en-US" dirty="0"/>
              <a:t>Suppose we insert A, B, C, D, and E in that order, where all map to 3</a:t>
            </a:r>
          </a:p>
          <a:p>
            <a:r>
              <a:rPr lang="en-US" dirty="0"/>
              <a:t>How should we delete B?</a:t>
            </a:r>
          </a:p>
        </p:txBody>
      </p:sp>
      <p:grpSp>
        <p:nvGrpSpPr>
          <p:cNvPr id="53" name="Group 52" descr="Before the deletion our hash table is an array of length 10. Its contents are as follows:&#10;&#10;Index 3: A&#10;Index 4: B&#10;Index 5: C&#10;Index 6: D&#10;Index 7: E&#10;All other indices are empty">
            <a:extLst>
              <a:ext uri="{FF2B5EF4-FFF2-40B4-BE49-F238E27FC236}">
                <a16:creationId xmlns:a16="http://schemas.microsoft.com/office/drawing/2014/main" id="{7C976558-1999-8862-1F35-32829A558698}"/>
              </a:ext>
            </a:extLst>
          </p:cNvPr>
          <p:cNvGrpSpPr/>
          <p:nvPr/>
        </p:nvGrpSpPr>
        <p:grpSpPr>
          <a:xfrm>
            <a:off x="1600429" y="3198609"/>
            <a:ext cx="7637782" cy="1097280"/>
            <a:chOff x="1600429" y="3198609"/>
            <a:chExt cx="7637782" cy="1097280"/>
          </a:xfrm>
        </p:grpSpPr>
        <p:grpSp>
          <p:nvGrpSpPr>
            <p:cNvPr id="4" name="Group 3" descr="An array of length 10. Its contents are as follows:&#10;&#10;Index 3: A&#10;Index 4: B&#10;Index 5: C&#10;Index 6: D&#10;Index 7: E&#10;All other indices are empty">
              <a:extLst>
                <a:ext uri="{FF2B5EF4-FFF2-40B4-BE49-F238E27FC236}">
                  <a16:creationId xmlns:a16="http://schemas.microsoft.com/office/drawing/2014/main" id="{23317F43-9CD7-8DA0-A5D0-001E0001053F}"/>
                </a:ext>
              </a:extLst>
            </p:cNvPr>
            <p:cNvGrpSpPr/>
            <p:nvPr/>
          </p:nvGrpSpPr>
          <p:grpSpPr>
            <a:xfrm>
              <a:off x="2837411" y="3198609"/>
              <a:ext cx="6400800" cy="1097280"/>
              <a:chOff x="4953000" y="660717"/>
              <a:chExt cx="6400800" cy="1097280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D1202B14-1CA9-7427-2AFA-FA1DD7757A51}"/>
                  </a:ext>
                </a:extLst>
              </p:cNvPr>
              <p:cNvGrpSpPr/>
              <p:nvPr/>
            </p:nvGrpSpPr>
            <p:grpSpPr>
              <a:xfrm>
                <a:off x="4953000" y="660717"/>
                <a:ext cx="6400800" cy="640080"/>
                <a:chOff x="2252980" y="5083048"/>
                <a:chExt cx="6400800" cy="640080"/>
              </a:xfrm>
            </p:grpSpPr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CA3C04AB-11E3-0E1D-5512-CF9905E76CA3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7505F905-78AC-0FED-63A8-D158F9F6DB98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56C3C739-190D-77AE-094B-B5A1ABEDD151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DDB671C4-36E4-5759-BD56-4B984DE8E14C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A</a:t>
                  </a:r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45E106D1-7203-82F6-280F-7E853F2B0A6B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B</a:t>
                  </a:r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30048179-5B5B-1D84-4BEE-B63E119BE515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C</a:t>
                  </a:r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EAF1E2D4-BFD0-E7A3-64D2-1DB262FEE593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D</a:t>
                  </a:r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C9BCC972-4F49-985D-FF80-F251AC888966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E</a:t>
                  </a:r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9F5EC299-2C81-C998-0B48-905B653F2074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35EE393-F261-7112-0EE4-348AA0A16376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FF74D851-AE84-7BB2-15D2-B8B3FDBD30F2}"/>
                  </a:ext>
                </a:extLst>
              </p:cNvPr>
              <p:cNvGrpSpPr/>
              <p:nvPr/>
            </p:nvGrpSpPr>
            <p:grpSpPr>
              <a:xfrm>
                <a:off x="4953000" y="1117917"/>
                <a:ext cx="6400800" cy="640080"/>
                <a:chOff x="2252980" y="5083048"/>
                <a:chExt cx="6400800" cy="640080"/>
              </a:xfrm>
              <a:noFill/>
            </p:grpSpPr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0D037339-333A-C3D8-3E6C-65B8FAD06306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0</a:t>
                  </a:r>
                </a:p>
              </p:txBody>
            </p:sp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AD452F40-2861-0C61-C782-DA10FBC1BF55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</a:t>
                  </a:r>
                </a:p>
              </p:txBody>
            </p:sp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0EDF1C0F-B926-C860-D53D-B07734898241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2</a:t>
                  </a:r>
                </a:p>
              </p:txBody>
            </p:sp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7466C9CD-1D81-A75D-F1FC-9BF215023E22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3</a:t>
                  </a:r>
                </a:p>
              </p:txBody>
            </p:sp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715135D2-4A37-6E73-2735-7DD762D195B1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4</a:t>
                  </a: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54DAB7D0-ACAD-CF90-8FD1-642768251F99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5</a:t>
                  </a: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FD6C6D38-B5FA-0844-809D-ECE94165422E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6</a:t>
                  </a:r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18481B7C-6E6D-1241-B31F-BBD1206BCACC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7</a:t>
                  </a:r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C7E7B75A-56BD-E34F-5441-E945C7024148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8</a:t>
                  </a: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E10EF039-58EA-D1AF-24E2-766AB95BFBAC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9</a:t>
                  </a:r>
                </a:p>
              </p:txBody>
            </p:sp>
          </p:grp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70D4F65-1C9F-2430-9212-AF08A10A5B82}"/>
                </a:ext>
              </a:extLst>
            </p:cNvPr>
            <p:cNvSpPr txBox="1"/>
            <p:nvPr/>
          </p:nvSpPr>
          <p:spPr>
            <a:xfrm>
              <a:off x="1600429" y="3301311"/>
              <a:ext cx="8656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Before:</a:t>
              </a:r>
            </a:p>
          </p:txBody>
        </p:sp>
      </p:grpSp>
      <p:sp>
        <p:nvSpPr>
          <p:cNvPr id="52" name="Content Placeholder 2">
            <a:extLst>
              <a:ext uri="{FF2B5EF4-FFF2-40B4-BE49-F238E27FC236}">
                <a16:creationId xmlns:a16="http://schemas.microsoft.com/office/drawing/2014/main" id="{3BA10E1D-58A7-9792-3AD4-C1C9C47033AA}"/>
              </a:ext>
            </a:extLst>
          </p:cNvPr>
          <p:cNvSpPr txBox="1">
            <a:spLocks/>
          </p:cNvSpPr>
          <p:nvPr/>
        </p:nvSpPr>
        <p:spPr>
          <a:xfrm>
            <a:off x="838200" y="4503285"/>
            <a:ext cx="10515600" cy="4996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sz="2400" dirty="0"/>
          </a:p>
        </p:txBody>
      </p:sp>
      <p:grpSp>
        <p:nvGrpSpPr>
          <p:cNvPr id="54" name="Group 53" descr="After deleting key B we have an array of length 10. Its contents are as follows:&#10;&#10;Index 3: A&#10;Index 4: C&#10;Index 5: D&#10;Index 6: E&#10;All other indices are empty">
            <a:extLst>
              <a:ext uri="{FF2B5EF4-FFF2-40B4-BE49-F238E27FC236}">
                <a16:creationId xmlns:a16="http://schemas.microsoft.com/office/drawing/2014/main" id="{141B36DF-FA73-7210-669F-E00EE6FE784C}"/>
              </a:ext>
            </a:extLst>
          </p:cNvPr>
          <p:cNvGrpSpPr/>
          <p:nvPr/>
        </p:nvGrpSpPr>
        <p:grpSpPr>
          <a:xfrm>
            <a:off x="1600429" y="5467983"/>
            <a:ext cx="7695971" cy="1097280"/>
            <a:chOff x="1600429" y="5467983"/>
            <a:chExt cx="7695971" cy="1097280"/>
          </a:xfrm>
        </p:grpSpPr>
        <p:grpSp>
          <p:nvGrpSpPr>
            <p:cNvPr id="27" name="Group 26" descr="An array of length 10. Its contents are as follows:&#10;&#10;Index 3: A&#10;Index 4: C&#10;Index 5: D&#10;Index 6: E&#10;All other indices are empty">
              <a:extLst>
                <a:ext uri="{FF2B5EF4-FFF2-40B4-BE49-F238E27FC236}">
                  <a16:creationId xmlns:a16="http://schemas.microsoft.com/office/drawing/2014/main" id="{05116AA1-79E7-7B8F-6B63-5AD080903693}"/>
                </a:ext>
              </a:extLst>
            </p:cNvPr>
            <p:cNvGrpSpPr/>
            <p:nvPr/>
          </p:nvGrpSpPr>
          <p:grpSpPr>
            <a:xfrm>
              <a:off x="2895600" y="5467983"/>
              <a:ext cx="6400800" cy="1097280"/>
              <a:chOff x="4953000" y="660717"/>
              <a:chExt cx="6400800" cy="1097280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4E2BEEE4-F2F5-4A6D-A7F1-74E5F59B87C3}"/>
                  </a:ext>
                </a:extLst>
              </p:cNvPr>
              <p:cNvGrpSpPr/>
              <p:nvPr/>
            </p:nvGrpSpPr>
            <p:grpSpPr>
              <a:xfrm>
                <a:off x="4953000" y="660717"/>
                <a:ext cx="6400800" cy="640080"/>
                <a:chOff x="2252980" y="5083048"/>
                <a:chExt cx="6400800" cy="640080"/>
              </a:xfrm>
            </p:grpSpPr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56E892C7-4BB7-7892-D8EF-72CBDED38551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8C937C9A-A150-3B3B-5F5D-A46B057E77E9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514F1BB8-CD89-6CC4-271E-B54E8B76D927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EB063377-763D-7E6B-A2E2-168A8418FD90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3BDC69C8-0C62-202A-1D29-F6FA19617469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	</a:t>
                  </a:r>
                </a:p>
              </p:txBody>
            </p:sp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B2C24F4D-45E7-429F-1A5A-E2F8B8908173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C9CAD924-3E43-437B-0227-B82DCA6BCC64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1082242E-03C9-DAC8-4F5A-35CBD59C5E64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E4CCBA9C-3E8E-4B95-CA6E-01032FF83852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C792AA63-0871-0F41-E9F2-588857F0A4F8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9509C928-E94D-95A9-C016-C6809689E499}"/>
                  </a:ext>
                </a:extLst>
              </p:cNvPr>
              <p:cNvGrpSpPr/>
              <p:nvPr/>
            </p:nvGrpSpPr>
            <p:grpSpPr>
              <a:xfrm>
                <a:off x="4953000" y="1117917"/>
                <a:ext cx="6400800" cy="640080"/>
                <a:chOff x="2252980" y="5083048"/>
                <a:chExt cx="6400800" cy="640080"/>
              </a:xfrm>
              <a:noFill/>
            </p:grpSpPr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B2AA9EB9-788C-B4ED-3ADA-785D5BE14080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0</a:t>
                  </a:r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FFBF553E-1BDD-5C2E-6BB1-8C3C791134B5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</a:t>
                  </a:r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738A8E60-CF0C-00C6-275F-9CBAE91141F1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2</a:t>
                  </a:r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DC89A41F-BF8D-9B3D-B3C1-AA50B5DDCE1C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3</a:t>
                  </a:r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3C7892DC-2FA8-A5BA-5797-5FBAD88AFA6D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4</a:t>
                  </a:r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EEF67158-5307-F23C-E512-778B1FDB75D9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5</a:t>
                  </a:r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5788CA28-DB30-5C22-5B10-37895107B113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6</a:t>
                  </a:r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9AF9FD98-F08E-74AD-B4D7-CC0C2EDE31F7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7</a:t>
                  </a:r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45B24D09-3912-D852-0607-0B6184BE452C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8</a:t>
                  </a:r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24A771A6-FE79-3EE8-742B-09A1A7CE80E6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9</a:t>
                  </a:r>
                </a:p>
              </p:txBody>
            </p:sp>
          </p:grp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AD923D7-3737-D6A6-A7FB-34380866D88E}"/>
                </a:ext>
              </a:extLst>
            </p:cNvPr>
            <p:cNvSpPr txBox="1"/>
            <p:nvPr/>
          </p:nvSpPr>
          <p:spPr>
            <a:xfrm>
              <a:off x="1600429" y="5603357"/>
              <a:ext cx="7207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After: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55836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D8E5D-E4A8-69E2-BC5A-6287C449E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A8336-EC05-D38B-69C7-5D33789EE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Probing: Delete is Hard (Example 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002BE-22C7-E4D4-E6DB-AB651184E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037157"/>
          </a:xfrm>
        </p:spPr>
        <p:txBody>
          <a:bodyPr>
            <a:normAutofit fontScale="92500"/>
          </a:bodyPr>
          <a:lstStyle/>
          <a:p>
            <a:r>
              <a:rPr lang="en-US" dirty="0"/>
              <a:t>Suppose we insert A, B, C, D, and E in that order, where all map to 3</a:t>
            </a:r>
          </a:p>
          <a:p>
            <a:r>
              <a:rPr lang="en-US" dirty="0"/>
              <a:t>How should we delete B?</a:t>
            </a:r>
          </a:p>
        </p:txBody>
      </p:sp>
      <p:grpSp>
        <p:nvGrpSpPr>
          <p:cNvPr id="53" name="Group 52" descr="Before the deletion our hash table is an array of length 10. Its contents are as follows:&#10;&#10;Index 3: A&#10;Index 4: B&#10;Index 5: C&#10;Index 6: D&#10;Index 7: E&#10;All other indices are empty">
            <a:extLst>
              <a:ext uri="{FF2B5EF4-FFF2-40B4-BE49-F238E27FC236}">
                <a16:creationId xmlns:a16="http://schemas.microsoft.com/office/drawing/2014/main" id="{3DCD2EB8-F71C-6FCD-DE23-417EB5D53433}"/>
              </a:ext>
            </a:extLst>
          </p:cNvPr>
          <p:cNvGrpSpPr/>
          <p:nvPr/>
        </p:nvGrpSpPr>
        <p:grpSpPr>
          <a:xfrm>
            <a:off x="1600429" y="3198609"/>
            <a:ext cx="7637782" cy="1097280"/>
            <a:chOff x="1600429" y="3198609"/>
            <a:chExt cx="7637782" cy="1097280"/>
          </a:xfrm>
        </p:grpSpPr>
        <p:grpSp>
          <p:nvGrpSpPr>
            <p:cNvPr id="4" name="Group 3" descr="An array of length 10. Its contents are as follows:&#10;&#10;Index 3: A&#10;Index 4: B&#10;Index 5: C&#10;Index 6: D&#10;Index 7: E&#10;All other indices are empty">
              <a:extLst>
                <a:ext uri="{FF2B5EF4-FFF2-40B4-BE49-F238E27FC236}">
                  <a16:creationId xmlns:a16="http://schemas.microsoft.com/office/drawing/2014/main" id="{654D2791-C554-566D-5FF8-E7A0BF567C9C}"/>
                </a:ext>
              </a:extLst>
            </p:cNvPr>
            <p:cNvGrpSpPr/>
            <p:nvPr/>
          </p:nvGrpSpPr>
          <p:grpSpPr>
            <a:xfrm>
              <a:off x="2837411" y="3198609"/>
              <a:ext cx="6400800" cy="1097280"/>
              <a:chOff x="4953000" y="660717"/>
              <a:chExt cx="6400800" cy="1097280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BB6BFD14-065C-95C6-BB20-6D72E1C2DA03}"/>
                  </a:ext>
                </a:extLst>
              </p:cNvPr>
              <p:cNvGrpSpPr/>
              <p:nvPr/>
            </p:nvGrpSpPr>
            <p:grpSpPr>
              <a:xfrm>
                <a:off x="4953000" y="660717"/>
                <a:ext cx="6400800" cy="640080"/>
                <a:chOff x="2252980" y="5083048"/>
                <a:chExt cx="6400800" cy="640080"/>
              </a:xfrm>
            </p:grpSpPr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3DC206A3-DB85-796E-6558-2A3FBCCAFA59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F89071B1-F17B-8BF5-B258-FCD938C30449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883514B3-57A6-D79B-18FB-C427E84C4383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D9F7E48F-46E2-FD41-2AAE-229C4CA7CB18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A</a:t>
                  </a:r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03EB49A1-28FF-6EE5-D107-4F3C00CC8F0A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B</a:t>
                  </a:r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68DC6C79-ED71-1F51-A161-ACD4E98B4216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C</a:t>
                  </a:r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765032B4-ABA6-BFB5-AD30-BC3FFE59115E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D</a:t>
                  </a:r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72415E75-B197-E4F3-B871-7A91396FC252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E</a:t>
                  </a:r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B3EE9412-A95F-A8FA-0EBF-CAF0F2820910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CB6B53E-3C17-AD0F-8079-964DADFF4BD9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FC905729-7DF5-015F-577B-F9972008EFC1}"/>
                  </a:ext>
                </a:extLst>
              </p:cNvPr>
              <p:cNvGrpSpPr/>
              <p:nvPr/>
            </p:nvGrpSpPr>
            <p:grpSpPr>
              <a:xfrm>
                <a:off x="4953000" y="1117917"/>
                <a:ext cx="6400800" cy="640080"/>
                <a:chOff x="2252980" y="5083048"/>
                <a:chExt cx="6400800" cy="640080"/>
              </a:xfrm>
              <a:noFill/>
            </p:grpSpPr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B043C788-61FE-7BE4-4C4B-1CA02E88DF87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0</a:t>
                  </a:r>
                </a:p>
              </p:txBody>
            </p:sp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71AF5BC6-D5BE-C338-4801-FEF6A2A04A19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</a:t>
                  </a:r>
                </a:p>
              </p:txBody>
            </p:sp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9B8E82C8-93B1-8DFB-BA23-1C190C864C27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2</a:t>
                  </a:r>
                </a:p>
              </p:txBody>
            </p:sp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B024DDED-9489-B119-5DDE-5A86AF549655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3</a:t>
                  </a:r>
                </a:p>
              </p:txBody>
            </p:sp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2C63596C-F1C0-69A6-8AFD-DDA8EE0DF8EF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4</a:t>
                  </a: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F5F198B4-9669-2762-24FF-D96F2019986D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5</a:t>
                  </a: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01AE820B-4D55-34D4-414F-74C639746D1F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6</a:t>
                  </a:r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D633D3EB-3226-2786-2F22-EF3F2599F7F4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7</a:t>
                  </a:r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4856BA87-53C9-D2E6-4316-E460140AB585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8</a:t>
                  </a: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E5C7B09D-9048-5C44-C567-73F18A560BFD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9</a:t>
                  </a:r>
                </a:p>
              </p:txBody>
            </p:sp>
          </p:grp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4ECE751-C2CD-B0A8-4444-20F7E5CBF380}"/>
                </a:ext>
              </a:extLst>
            </p:cNvPr>
            <p:cNvSpPr txBox="1"/>
            <p:nvPr/>
          </p:nvSpPr>
          <p:spPr>
            <a:xfrm>
              <a:off x="1600429" y="3301311"/>
              <a:ext cx="8656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Before:</a:t>
              </a:r>
            </a:p>
          </p:txBody>
        </p:sp>
      </p:grpSp>
      <p:sp>
        <p:nvSpPr>
          <p:cNvPr id="52" name="Content Placeholder 2">
            <a:extLst>
              <a:ext uri="{FF2B5EF4-FFF2-40B4-BE49-F238E27FC236}">
                <a16:creationId xmlns:a16="http://schemas.microsoft.com/office/drawing/2014/main" id="{748F74A3-F75B-664F-D645-7B969E51AA6D}"/>
              </a:ext>
            </a:extLst>
          </p:cNvPr>
          <p:cNvSpPr txBox="1">
            <a:spLocks/>
          </p:cNvSpPr>
          <p:nvPr/>
        </p:nvSpPr>
        <p:spPr>
          <a:xfrm>
            <a:off x="838200" y="4503285"/>
            <a:ext cx="10515600" cy="4996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/>
              <a:t>We need future probing to work correctly, so we must fill in the hole.</a:t>
            </a:r>
          </a:p>
        </p:txBody>
      </p:sp>
      <p:grpSp>
        <p:nvGrpSpPr>
          <p:cNvPr id="54" name="Group 53" descr="After deleting key B we have an array of length 10. Its contents are as follows:&#10;&#10;Index 3: A&#10;Index 4: C&#10;Index 5: D&#10;Index 6: E&#10;All other indices are empty">
            <a:extLst>
              <a:ext uri="{FF2B5EF4-FFF2-40B4-BE49-F238E27FC236}">
                <a16:creationId xmlns:a16="http://schemas.microsoft.com/office/drawing/2014/main" id="{5E990221-1750-7A65-65D6-25EE1885C495}"/>
              </a:ext>
            </a:extLst>
          </p:cNvPr>
          <p:cNvGrpSpPr/>
          <p:nvPr/>
        </p:nvGrpSpPr>
        <p:grpSpPr>
          <a:xfrm>
            <a:off x="1600429" y="5467983"/>
            <a:ext cx="7695971" cy="1097280"/>
            <a:chOff x="1600429" y="5467983"/>
            <a:chExt cx="7695971" cy="1097280"/>
          </a:xfrm>
        </p:grpSpPr>
        <p:grpSp>
          <p:nvGrpSpPr>
            <p:cNvPr id="27" name="Group 26" descr="An array of length 10. Its contents are as follows:&#10;&#10;Index 3: A&#10;Index 4: C&#10;Index 5: D&#10;Index 6: E&#10;All other indices are empty">
              <a:extLst>
                <a:ext uri="{FF2B5EF4-FFF2-40B4-BE49-F238E27FC236}">
                  <a16:creationId xmlns:a16="http://schemas.microsoft.com/office/drawing/2014/main" id="{2507E2C7-C220-338E-B701-7F9325C7B6A5}"/>
                </a:ext>
              </a:extLst>
            </p:cNvPr>
            <p:cNvGrpSpPr/>
            <p:nvPr/>
          </p:nvGrpSpPr>
          <p:grpSpPr>
            <a:xfrm>
              <a:off x="2895600" y="5467983"/>
              <a:ext cx="6400800" cy="1097280"/>
              <a:chOff x="4953000" y="660717"/>
              <a:chExt cx="6400800" cy="1097280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4CDF69AD-993F-4482-6C97-40258C426CD5}"/>
                  </a:ext>
                </a:extLst>
              </p:cNvPr>
              <p:cNvGrpSpPr/>
              <p:nvPr/>
            </p:nvGrpSpPr>
            <p:grpSpPr>
              <a:xfrm>
                <a:off x="4953000" y="660717"/>
                <a:ext cx="6400800" cy="640080"/>
                <a:chOff x="2252980" y="5083048"/>
                <a:chExt cx="6400800" cy="640080"/>
              </a:xfrm>
            </p:grpSpPr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B7D0BB39-3BAB-1E4A-392D-1971964B8B34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D1F171C3-0818-25A0-E091-B9E292574C18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E004E970-C113-441A-218B-0B4702C2E546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8436B73C-2106-370D-AE47-2A958ED7412A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A</a:t>
                  </a:r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6E65A52F-2A27-8CDB-15E9-BCDB654E0CB6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C</a:t>
                  </a:r>
                </a:p>
              </p:txBody>
            </p:sp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352937DE-71E5-E14D-536E-D3BF68AFB1DD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D</a:t>
                  </a:r>
                </a:p>
              </p:txBody>
            </p:sp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801E7369-FC86-18CE-FB13-8CE85F57A319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E</a:t>
                  </a:r>
                </a:p>
              </p:txBody>
            </p:sp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9FA38F16-2F20-172B-08F8-4C64400A798A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E54C497A-5DF8-D17A-A730-5A25DE3E0191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1A8CDA9D-BC6C-80DA-42DA-19397FF3525C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CE8EC5D6-452E-B62E-A91B-01E39E2FBDA5}"/>
                  </a:ext>
                </a:extLst>
              </p:cNvPr>
              <p:cNvGrpSpPr/>
              <p:nvPr/>
            </p:nvGrpSpPr>
            <p:grpSpPr>
              <a:xfrm>
                <a:off x="4953000" y="1117917"/>
                <a:ext cx="6400800" cy="640080"/>
                <a:chOff x="2252980" y="5083048"/>
                <a:chExt cx="6400800" cy="640080"/>
              </a:xfrm>
              <a:noFill/>
            </p:grpSpPr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38475C5A-0F07-E15F-C2FB-88778CB2C76B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0</a:t>
                  </a:r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E570B9C7-B899-263C-3F03-925E0A9A291D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</a:t>
                  </a:r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59F981AA-3A3B-5933-190E-DB49860924AB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2</a:t>
                  </a:r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0D305FB9-AF22-114F-BF7D-2E2038575EE6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3</a:t>
                  </a:r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0DF66326-54EB-CE02-A524-3D347456DF77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4</a:t>
                  </a:r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C5F30523-BFA1-75C7-C1F9-A26E7952A65A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5</a:t>
                  </a:r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59849595-5FE6-2F4C-FC46-5E4B7D38985B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6</a:t>
                  </a:r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9669A231-8C33-9444-F561-31AE9C80FB6E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7</a:t>
                  </a:r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269562EC-1881-62C7-8CBF-5FF4D3A16989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8</a:t>
                  </a:r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B84DDA8A-5AF0-E67C-AC1F-9712034CE98B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9</a:t>
                  </a:r>
                </a:p>
              </p:txBody>
            </p:sp>
          </p:grp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560165E-AB87-0346-D5AA-F708BB367224}"/>
                </a:ext>
              </a:extLst>
            </p:cNvPr>
            <p:cNvSpPr txBox="1"/>
            <p:nvPr/>
          </p:nvSpPr>
          <p:spPr>
            <a:xfrm>
              <a:off x="1600429" y="5603357"/>
              <a:ext cx="7207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After: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997450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82224-77C0-7101-3666-23633BC3E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Probing: Delete is Hard (Example 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7C19AB-1C53-85A1-A3AF-83DFA61F94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255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Suppose we insert A, B, C, D, and E in that order, where A,B,E all map to 3 and C,D map to 5.</a:t>
            </a:r>
          </a:p>
          <a:p>
            <a:r>
              <a:rPr lang="en-US" dirty="0"/>
              <a:t>How should we delete B?</a:t>
            </a:r>
          </a:p>
        </p:txBody>
      </p:sp>
      <p:grpSp>
        <p:nvGrpSpPr>
          <p:cNvPr id="5" name="Group 4" descr="Before the deletion our hash table is an array of length 10. Its contents are as follows:&#10;&#10;Index 3: A&#10;Index 4: B&#10;Index 5: C&#10;Index 6: D&#10;Index 7: E&#10;All other indices are empty">
            <a:extLst>
              <a:ext uri="{FF2B5EF4-FFF2-40B4-BE49-F238E27FC236}">
                <a16:creationId xmlns:a16="http://schemas.microsoft.com/office/drawing/2014/main" id="{26AE6485-EF51-D616-6917-B457D5CEDA8E}"/>
              </a:ext>
            </a:extLst>
          </p:cNvPr>
          <p:cNvGrpSpPr/>
          <p:nvPr/>
        </p:nvGrpSpPr>
        <p:grpSpPr>
          <a:xfrm>
            <a:off x="1600429" y="3198609"/>
            <a:ext cx="7637782" cy="1097280"/>
            <a:chOff x="1600429" y="3198609"/>
            <a:chExt cx="7637782" cy="1097280"/>
          </a:xfrm>
        </p:grpSpPr>
        <p:grpSp>
          <p:nvGrpSpPr>
            <p:cNvPr id="27" name="Group 26" descr="An array of length 10. Its contents are as follows:&#10;&#10;Index 3: A&#10;Index 4: B&#10;Index 5: C&#10;Index 6: D&#10;Index 7: E&#10;All other indices are empty">
              <a:extLst>
                <a:ext uri="{FF2B5EF4-FFF2-40B4-BE49-F238E27FC236}">
                  <a16:creationId xmlns:a16="http://schemas.microsoft.com/office/drawing/2014/main" id="{6557A905-A4AB-3521-6E44-053E83039717}"/>
                </a:ext>
              </a:extLst>
            </p:cNvPr>
            <p:cNvGrpSpPr/>
            <p:nvPr/>
          </p:nvGrpSpPr>
          <p:grpSpPr>
            <a:xfrm>
              <a:off x="2837411" y="3198609"/>
              <a:ext cx="6400800" cy="1097280"/>
              <a:chOff x="4953000" y="660717"/>
              <a:chExt cx="6400800" cy="1097280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080D7FBF-B01A-0263-3C32-5EE2F7A16537}"/>
                  </a:ext>
                </a:extLst>
              </p:cNvPr>
              <p:cNvGrpSpPr/>
              <p:nvPr/>
            </p:nvGrpSpPr>
            <p:grpSpPr>
              <a:xfrm>
                <a:off x="4953000" y="660717"/>
                <a:ext cx="6400800" cy="640080"/>
                <a:chOff x="2252980" y="5083048"/>
                <a:chExt cx="6400800" cy="640080"/>
              </a:xfrm>
            </p:grpSpPr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A47806BC-9D6A-BA52-C7E9-2B88DE6B0DB6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DE16997F-BE67-C4CF-33DB-F3CEB9B5E7FF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5F4DD397-D99C-7646-A67D-CF7F7D487B88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CCB4BB42-9793-1214-47D0-4B30BC0780D9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A</a:t>
                  </a:r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6F4F6AC1-6C76-A972-3D3C-C502B6358025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B</a:t>
                  </a:r>
                </a:p>
              </p:txBody>
            </p:sp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7D294464-AC69-3D07-3DB2-36131BDFBEAC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C</a:t>
                  </a:r>
                </a:p>
              </p:txBody>
            </p:sp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1BF1821F-C1E3-EA41-AE19-92A28DAE6210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D</a:t>
                  </a:r>
                </a:p>
              </p:txBody>
            </p:sp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DA3F0A40-04D7-AD38-9174-FBAA27A8621E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E</a:t>
                  </a:r>
                </a:p>
              </p:txBody>
            </p:sp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3E94F093-0B15-C706-A522-819BF36D2D9B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C3FB048E-0C7B-F708-75DA-E2C6FA8F5826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50DD7863-789A-A342-31AA-A1A494FE2D02}"/>
                  </a:ext>
                </a:extLst>
              </p:cNvPr>
              <p:cNvGrpSpPr/>
              <p:nvPr/>
            </p:nvGrpSpPr>
            <p:grpSpPr>
              <a:xfrm>
                <a:off x="4953000" y="1117917"/>
                <a:ext cx="6400800" cy="640080"/>
                <a:chOff x="2252980" y="5083048"/>
                <a:chExt cx="6400800" cy="640080"/>
              </a:xfrm>
              <a:noFill/>
            </p:grpSpPr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474489EC-EAE6-0437-2AD4-E63C397FE366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0</a:t>
                  </a:r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D12EB49C-DAB9-BEB9-59C3-10CAFDCCA95F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</a:t>
                  </a:r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7EE59E87-303A-7922-37B0-7EED645DBB8D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2</a:t>
                  </a:r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9548E299-9524-3D95-0330-A77CA45E23C4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3</a:t>
                  </a:r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6D65189A-1BBE-D762-F7A0-0E1C52656C4A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4</a:t>
                  </a:r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0374B8B0-C318-594E-6595-2927D1887D2F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5</a:t>
                  </a:r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F6478652-DF0C-8932-2F4B-DCFF3721D7AE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6</a:t>
                  </a:r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0E1CC52F-5B67-A094-24D5-3FFD152CCCB4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7</a:t>
                  </a:r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F281D43C-365F-E9E0-2F3E-3AEC6E041CFF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8</a:t>
                  </a:r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00EFE913-0974-C71F-7F24-0616C6028245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9</a:t>
                  </a:r>
                </a:p>
              </p:txBody>
            </p:sp>
          </p:grpSp>
        </p:grp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AB07EE8C-AC48-9B51-CA01-3DF09601C283}"/>
                </a:ext>
              </a:extLst>
            </p:cNvPr>
            <p:cNvSpPr txBox="1"/>
            <p:nvPr/>
          </p:nvSpPr>
          <p:spPr>
            <a:xfrm>
              <a:off x="1600429" y="3301311"/>
              <a:ext cx="8656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Before:</a:t>
              </a:r>
            </a:p>
          </p:txBody>
        </p:sp>
      </p:grp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C150E18-9A49-DAA7-4B4C-534FD55FFA76}"/>
              </a:ext>
            </a:extLst>
          </p:cNvPr>
          <p:cNvSpPr txBox="1">
            <a:spLocks/>
          </p:cNvSpPr>
          <p:nvPr/>
        </p:nvSpPr>
        <p:spPr>
          <a:xfrm>
            <a:off x="838200" y="4503285"/>
            <a:ext cx="10515600" cy="796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/>
              <a:t>We need future probing to work correctly, so we must fill in the hole.</a:t>
            </a:r>
          </a:p>
        </p:txBody>
      </p:sp>
      <p:grpSp>
        <p:nvGrpSpPr>
          <p:cNvPr id="6" name="Group 5" descr="After deleting B we have an array of length 10. Its contents are as follows:&#10;&#10;Index 3: A&#10;Index 4: E&#10;Index 5: C&#10;Index 6: D&#10;All other indices are empty">
            <a:extLst>
              <a:ext uri="{FF2B5EF4-FFF2-40B4-BE49-F238E27FC236}">
                <a16:creationId xmlns:a16="http://schemas.microsoft.com/office/drawing/2014/main" id="{77777F6F-1CD1-3B44-6890-33D6DD56EF77}"/>
              </a:ext>
            </a:extLst>
          </p:cNvPr>
          <p:cNvGrpSpPr/>
          <p:nvPr/>
        </p:nvGrpSpPr>
        <p:grpSpPr>
          <a:xfrm>
            <a:off x="1600429" y="5467983"/>
            <a:ext cx="7695971" cy="1097280"/>
            <a:chOff x="1600429" y="5467983"/>
            <a:chExt cx="7695971" cy="1097280"/>
          </a:xfrm>
        </p:grpSpPr>
        <p:grpSp>
          <p:nvGrpSpPr>
            <p:cNvPr id="50" name="Group 49" descr="An array of length 10. Its contents are as follows:&#10;&#10;Index 3: A&#10;Index 4: E&#10;Index 5: C&#10;Index 6: D&#10;All other indices are empty">
              <a:extLst>
                <a:ext uri="{FF2B5EF4-FFF2-40B4-BE49-F238E27FC236}">
                  <a16:creationId xmlns:a16="http://schemas.microsoft.com/office/drawing/2014/main" id="{FF0E7FA8-3BC2-B1F6-F856-E242C2F1AE79}"/>
                </a:ext>
              </a:extLst>
            </p:cNvPr>
            <p:cNvGrpSpPr/>
            <p:nvPr/>
          </p:nvGrpSpPr>
          <p:grpSpPr>
            <a:xfrm>
              <a:off x="2895600" y="5467983"/>
              <a:ext cx="6400800" cy="1097280"/>
              <a:chOff x="4953000" y="660717"/>
              <a:chExt cx="6400800" cy="1097280"/>
            </a:xfrm>
          </p:grpSpPr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3080B4AB-EF77-14B3-B419-5CA35BE5DB03}"/>
                  </a:ext>
                </a:extLst>
              </p:cNvPr>
              <p:cNvGrpSpPr/>
              <p:nvPr/>
            </p:nvGrpSpPr>
            <p:grpSpPr>
              <a:xfrm>
                <a:off x="4953000" y="660717"/>
                <a:ext cx="6400800" cy="640080"/>
                <a:chOff x="2252980" y="5083048"/>
                <a:chExt cx="6400800" cy="640080"/>
              </a:xfrm>
            </p:grpSpPr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04249A9C-6ED1-D9FC-95EC-B4B4859E7E6A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2AB09D0E-533D-6A0E-99E3-33D37733B1A3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78410FC4-E45A-B5FD-B222-FC7DA0EAD62C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1CCC229D-3A1C-5FEB-FC0B-A77D5870FA31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DE62C7C2-8671-2E6A-DA8F-CF7A29CDA5AD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2F6BD7A7-540E-8EC5-D043-5E081630C2C7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E8D7D4D6-8E24-244C-3971-3CCAD4261AEC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A67DFB6D-37C3-C196-F5BA-42A77E9D771B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DA4B8E49-61D8-BCC7-82FA-A482EDEE8E05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306DB1D8-0C5C-14B6-26C6-6D75B2A5EFB1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D2D755FE-F515-40EC-653B-223CEB76CA73}"/>
                  </a:ext>
                </a:extLst>
              </p:cNvPr>
              <p:cNvGrpSpPr/>
              <p:nvPr/>
            </p:nvGrpSpPr>
            <p:grpSpPr>
              <a:xfrm>
                <a:off x="4953000" y="1117917"/>
                <a:ext cx="6400800" cy="640080"/>
                <a:chOff x="2252980" y="5083048"/>
                <a:chExt cx="6400800" cy="640080"/>
              </a:xfrm>
              <a:noFill/>
            </p:grpSpPr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31D220B9-29A0-64DD-2500-3019131C007D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0</a:t>
                  </a:r>
                </a:p>
              </p:txBody>
            </p:sp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03D5157E-11D6-BE97-7FBE-07ED93BE870F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</a:t>
                  </a:r>
                </a:p>
              </p:txBody>
            </p:sp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4DA80E3F-EE44-1BE6-C659-DB84450793FA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2</a:t>
                  </a:r>
                </a:p>
              </p:txBody>
            </p:sp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8B8FC242-387C-B27E-C1C6-8FE7AA601A71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3</a:t>
                  </a:r>
                </a:p>
              </p:txBody>
            </p:sp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E43771C7-E8E0-43A1-2859-0D4A771F59E8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4</a:t>
                  </a:r>
                </a:p>
              </p:txBody>
            </p:sp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AF78C97C-EF94-9133-7554-3A31C4B65CD3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5</a:t>
                  </a:r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574F169C-2BD0-1676-4932-755C5A0E5328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6</a:t>
                  </a:r>
                </a:p>
              </p:txBody>
            </p:sp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DFB6C60F-0F31-9D5A-8B8B-27195326098D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7</a:t>
                  </a:r>
                </a:p>
              </p:txBody>
            </p:sp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C3F8A554-51E7-EB90-5525-BCC34E507E3E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8</a:t>
                  </a:r>
                </a:p>
              </p:txBody>
            </p:sp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5851A8B6-4F8D-214A-6A55-233D3318CC0D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9</a:t>
                  </a:r>
                </a:p>
              </p:txBody>
            </p:sp>
          </p:grpSp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3A4787DE-530B-3E10-4F22-AADFE50C03BD}"/>
                </a:ext>
              </a:extLst>
            </p:cNvPr>
            <p:cNvSpPr txBox="1"/>
            <p:nvPr/>
          </p:nvSpPr>
          <p:spPr>
            <a:xfrm>
              <a:off x="1600429" y="5603357"/>
              <a:ext cx="7207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After: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4674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CE7936-44FB-B001-475F-2E9EC2EA2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BFE01-C485-4623-F23B-71CB37C7D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Probing: Delete is Hard (Example 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E8CCB-01F4-9677-A05E-6AA823FAB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255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Suppose we insert A, B, C, D, and E in that order, where A,B,E all map to 3 and C,D map to 5.</a:t>
            </a:r>
          </a:p>
          <a:p>
            <a:r>
              <a:rPr lang="en-US" dirty="0"/>
              <a:t>How should we delete B?</a:t>
            </a:r>
          </a:p>
        </p:txBody>
      </p:sp>
      <p:grpSp>
        <p:nvGrpSpPr>
          <p:cNvPr id="5" name="Group 4" descr="Before the deletion our hash table is an array of length 10. Its contents are as follows:&#10;&#10;Index 3: A&#10;Index 4: B&#10;Index 5: C&#10;Index 6: D&#10;Index 7: E&#10;All other indices are empty">
            <a:extLst>
              <a:ext uri="{FF2B5EF4-FFF2-40B4-BE49-F238E27FC236}">
                <a16:creationId xmlns:a16="http://schemas.microsoft.com/office/drawing/2014/main" id="{76AA9AD1-6331-0334-7BC1-5F91872AFD79}"/>
              </a:ext>
            </a:extLst>
          </p:cNvPr>
          <p:cNvGrpSpPr/>
          <p:nvPr/>
        </p:nvGrpSpPr>
        <p:grpSpPr>
          <a:xfrm>
            <a:off x="1600429" y="3198609"/>
            <a:ext cx="7637782" cy="1097280"/>
            <a:chOff x="1600429" y="3198609"/>
            <a:chExt cx="7637782" cy="1097280"/>
          </a:xfrm>
        </p:grpSpPr>
        <p:grpSp>
          <p:nvGrpSpPr>
            <p:cNvPr id="27" name="Group 26" descr="An array of length 10. Its contents are as follows:&#10;&#10;Index 3: A&#10;Index 4: B&#10;Index 5: C&#10;Index 6: D&#10;Index 7: E&#10;All other indices are empty">
              <a:extLst>
                <a:ext uri="{FF2B5EF4-FFF2-40B4-BE49-F238E27FC236}">
                  <a16:creationId xmlns:a16="http://schemas.microsoft.com/office/drawing/2014/main" id="{BD48BA15-4F02-59CA-10EF-2D27EC80C83A}"/>
                </a:ext>
              </a:extLst>
            </p:cNvPr>
            <p:cNvGrpSpPr/>
            <p:nvPr/>
          </p:nvGrpSpPr>
          <p:grpSpPr>
            <a:xfrm>
              <a:off x="2837411" y="3198609"/>
              <a:ext cx="6400800" cy="1097280"/>
              <a:chOff x="4953000" y="660717"/>
              <a:chExt cx="6400800" cy="1097280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0FB24E54-0938-7B33-7C9B-6B23195E2D6A}"/>
                  </a:ext>
                </a:extLst>
              </p:cNvPr>
              <p:cNvGrpSpPr/>
              <p:nvPr/>
            </p:nvGrpSpPr>
            <p:grpSpPr>
              <a:xfrm>
                <a:off x="4953000" y="660717"/>
                <a:ext cx="6400800" cy="640080"/>
                <a:chOff x="2252980" y="5083048"/>
                <a:chExt cx="6400800" cy="640080"/>
              </a:xfrm>
            </p:grpSpPr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E2FAB203-35C3-F2F3-2E93-454E28BBF48E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CD81D8F2-9AB9-091C-2E55-2A8B28D9587C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438CA3DF-E45F-B4E3-BC05-A2F813D336F5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F55E48FC-DE7B-896D-8987-C1D7CF6DC348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A</a:t>
                  </a:r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8625469C-1C4D-28E8-184D-3EA2597EFAE2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B</a:t>
                  </a:r>
                </a:p>
              </p:txBody>
            </p:sp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40E43B59-92F0-5D45-40BF-AAA80E8A3733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C</a:t>
                  </a:r>
                </a:p>
              </p:txBody>
            </p:sp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2E22F9EF-31F9-C6B8-2860-AAE9BE770D8D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D</a:t>
                  </a:r>
                </a:p>
              </p:txBody>
            </p:sp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5EE3AC1F-963A-3252-E03D-6B5698FAD6E0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E</a:t>
                  </a:r>
                </a:p>
              </p:txBody>
            </p:sp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8F0C9258-6AA8-B6B0-780E-3AF4EF00A44F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4FF8A6DB-B7B6-544D-A903-97665068C1BF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1DE49C53-6972-283C-5DEB-DF3D8445174A}"/>
                  </a:ext>
                </a:extLst>
              </p:cNvPr>
              <p:cNvGrpSpPr/>
              <p:nvPr/>
            </p:nvGrpSpPr>
            <p:grpSpPr>
              <a:xfrm>
                <a:off x="4953000" y="1117917"/>
                <a:ext cx="6400800" cy="640080"/>
                <a:chOff x="2252980" y="5083048"/>
                <a:chExt cx="6400800" cy="640080"/>
              </a:xfrm>
              <a:noFill/>
            </p:grpSpPr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ADC23BD7-4859-85BB-3A26-2A52F0DDF751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0</a:t>
                  </a:r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1EC6A0F5-8C73-231C-5BCB-0831C9A11DD1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</a:t>
                  </a:r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0F77DB48-D611-8322-745D-E975E45918DB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2</a:t>
                  </a:r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AE1106ED-7DE8-D1B1-EB1E-4E4AD97526F5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3</a:t>
                  </a:r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3AC98796-A765-B8FF-DC18-94F220BB03B9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4</a:t>
                  </a:r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3F84AB1E-2F63-95B6-946D-1FDDA20CACCC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5</a:t>
                  </a:r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D9E8A05A-FCBC-BEEB-0597-3386D54AE836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6</a:t>
                  </a:r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A3C4267F-35E3-F471-EE34-373CE84C7DC8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7</a:t>
                  </a:r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9528E441-F781-8E63-8D30-A424FA363067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8</a:t>
                  </a:r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413CCF02-39D6-DAE8-A2B7-4A9E37F28FEA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9</a:t>
                  </a:r>
                </a:p>
              </p:txBody>
            </p:sp>
          </p:grpSp>
        </p:grp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383AA81-BFA3-1C1E-3DFD-C316C0267FC6}"/>
                </a:ext>
              </a:extLst>
            </p:cNvPr>
            <p:cNvSpPr txBox="1"/>
            <p:nvPr/>
          </p:nvSpPr>
          <p:spPr>
            <a:xfrm>
              <a:off x="1600429" y="3301311"/>
              <a:ext cx="8656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Before:</a:t>
              </a:r>
            </a:p>
          </p:txBody>
        </p:sp>
      </p:grp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4FAC0B0-70F4-07EC-34F5-B10C1009E152}"/>
              </a:ext>
            </a:extLst>
          </p:cNvPr>
          <p:cNvSpPr txBox="1">
            <a:spLocks/>
          </p:cNvSpPr>
          <p:nvPr/>
        </p:nvSpPr>
        <p:spPr>
          <a:xfrm>
            <a:off x="838200" y="4503285"/>
            <a:ext cx="10515600" cy="7966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/>
              <a:t>We need future probing to work correctly, so we must fill in the hole.</a:t>
            </a:r>
          </a:p>
          <a:p>
            <a:pPr marL="0" indent="0" algn="ctr">
              <a:buNone/>
            </a:pPr>
            <a:r>
              <a:rPr lang="en-US" sz="2400" dirty="0">
                <a:solidFill>
                  <a:srgbClr val="FF0000"/>
                </a:solidFill>
              </a:rPr>
              <a:t>We cannot move C or D over because they map to an index later in the probe path</a:t>
            </a:r>
          </a:p>
        </p:txBody>
      </p:sp>
      <p:grpSp>
        <p:nvGrpSpPr>
          <p:cNvPr id="6" name="Group 5" descr="After deleting B we have an array of length 10. Its contents are as follows:&#10;&#10;Index 3: A&#10;Index 4: E&#10;Index 5: C&#10;Index 6: D&#10;All other indices are empty">
            <a:extLst>
              <a:ext uri="{FF2B5EF4-FFF2-40B4-BE49-F238E27FC236}">
                <a16:creationId xmlns:a16="http://schemas.microsoft.com/office/drawing/2014/main" id="{3386EF55-9E05-D26E-47E9-7C79FEED3ED8}"/>
              </a:ext>
            </a:extLst>
          </p:cNvPr>
          <p:cNvGrpSpPr/>
          <p:nvPr/>
        </p:nvGrpSpPr>
        <p:grpSpPr>
          <a:xfrm>
            <a:off x="1600429" y="5467983"/>
            <a:ext cx="7695971" cy="1097280"/>
            <a:chOff x="1600429" y="5467983"/>
            <a:chExt cx="7695971" cy="1097280"/>
          </a:xfrm>
        </p:grpSpPr>
        <p:grpSp>
          <p:nvGrpSpPr>
            <p:cNvPr id="50" name="Group 49" descr="An array of length 10. Its contents are as follows:&#10;&#10;Index 3: A&#10;Index 4: E&#10;Index 5: C&#10;Index 6: D&#10;All other indices are empty">
              <a:extLst>
                <a:ext uri="{FF2B5EF4-FFF2-40B4-BE49-F238E27FC236}">
                  <a16:creationId xmlns:a16="http://schemas.microsoft.com/office/drawing/2014/main" id="{5AEC9211-30AD-A00E-ACC4-69039F538F02}"/>
                </a:ext>
              </a:extLst>
            </p:cNvPr>
            <p:cNvGrpSpPr/>
            <p:nvPr/>
          </p:nvGrpSpPr>
          <p:grpSpPr>
            <a:xfrm>
              <a:off x="2895600" y="5467983"/>
              <a:ext cx="6400800" cy="1097280"/>
              <a:chOff x="4953000" y="660717"/>
              <a:chExt cx="6400800" cy="1097280"/>
            </a:xfrm>
          </p:grpSpPr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B47DE2F3-59D7-9D71-A731-1EAEB847E90B}"/>
                  </a:ext>
                </a:extLst>
              </p:cNvPr>
              <p:cNvGrpSpPr/>
              <p:nvPr/>
            </p:nvGrpSpPr>
            <p:grpSpPr>
              <a:xfrm>
                <a:off x="4953000" y="660717"/>
                <a:ext cx="6400800" cy="640080"/>
                <a:chOff x="2252980" y="5083048"/>
                <a:chExt cx="6400800" cy="640080"/>
              </a:xfrm>
            </p:grpSpPr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E62B5730-A2DF-91F7-55E1-8DF607F0C2E6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BF1E462D-040A-C796-4819-7C6970E0CD22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16974FD7-6CC0-D353-8A9E-E665C532EC84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FD3FF1BD-2284-1607-8257-9CF213435DDD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A</a:t>
                  </a:r>
                </a:p>
              </p:txBody>
            </p:sp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D9202081-1B5A-9C8C-27AB-AA430DC4DD3B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E</a:t>
                  </a:r>
                </a:p>
              </p:txBody>
            </p:sp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407D8731-E066-42A0-48AB-BBAC0E76573B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C</a:t>
                  </a:r>
                </a:p>
              </p:txBody>
            </p:sp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88EB47FF-9798-F759-6C93-BB6BD41F0507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D</a:t>
                  </a:r>
                </a:p>
              </p:txBody>
            </p:sp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C16453EB-B0FD-6ED6-AD7A-2205AE3328DA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478558C7-3C15-4EA1-E742-38277E47CBE8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E242CA2A-4255-0A0A-99D9-05D02F31EEE9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A020EAA1-F9F1-A862-BBA9-A13B63DEE728}"/>
                  </a:ext>
                </a:extLst>
              </p:cNvPr>
              <p:cNvGrpSpPr/>
              <p:nvPr/>
            </p:nvGrpSpPr>
            <p:grpSpPr>
              <a:xfrm>
                <a:off x="4953000" y="1117917"/>
                <a:ext cx="6400800" cy="640080"/>
                <a:chOff x="2252980" y="5083048"/>
                <a:chExt cx="6400800" cy="640080"/>
              </a:xfrm>
              <a:noFill/>
            </p:grpSpPr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9263B737-30C0-C8CC-60B3-BB255845E631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0</a:t>
                  </a:r>
                </a:p>
              </p:txBody>
            </p:sp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4197E8F8-076E-BE13-B5F7-9499D0B56271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</a:t>
                  </a:r>
                </a:p>
              </p:txBody>
            </p:sp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7112EBE2-EA98-F209-609F-F1A9CF75945E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2</a:t>
                  </a:r>
                </a:p>
              </p:txBody>
            </p:sp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FC432AC7-9524-59B4-BC97-A8039DF2FFF0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3</a:t>
                  </a:r>
                </a:p>
              </p:txBody>
            </p:sp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A01F4D27-ADEE-EE30-5343-6C697A98DE91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4</a:t>
                  </a:r>
                </a:p>
              </p:txBody>
            </p:sp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6DE6D2C1-F142-C47C-920F-990560525DA0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5</a:t>
                  </a:r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DE77FC9C-0A90-CEE2-1A41-A793C162956A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6</a:t>
                  </a:r>
                </a:p>
              </p:txBody>
            </p:sp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41CF078F-D246-8D5E-8BA3-304A7C22A306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7</a:t>
                  </a:r>
                </a:p>
              </p:txBody>
            </p:sp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17420FA3-B9C9-06B6-47E5-2DCAC7562727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8</a:t>
                  </a:r>
                </a:p>
              </p:txBody>
            </p:sp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826E587F-1BF2-AB7C-D336-3043C4BCCA62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9</a:t>
                  </a:r>
                </a:p>
              </p:txBody>
            </p:sp>
          </p:grpSp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31261704-D1FA-8433-02B9-09E9220DFEFF}"/>
                </a:ext>
              </a:extLst>
            </p:cNvPr>
            <p:cNvSpPr txBox="1"/>
            <p:nvPr/>
          </p:nvSpPr>
          <p:spPr>
            <a:xfrm>
              <a:off x="1600429" y="5603357"/>
              <a:ext cx="7207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After: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91813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9E5DD-0241-AAC9-05EF-BE9B3FAF8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FE969-C6E3-F2A6-CF07-ECADF7E61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Probing: Delete is Hard (Example 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B65E61-D29B-A7D5-C396-7B1D90B64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0764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Suppose we insert A, B, C, D, and E in that order, where A,B,E map to 8 and C,D map to 0.</a:t>
            </a:r>
          </a:p>
          <a:p>
            <a:r>
              <a:rPr lang="en-US" dirty="0"/>
              <a:t>How should we delete B?</a:t>
            </a:r>
          </a:p>
        </p:txBody>
      </p:sp>
      <p:grpSp>
        <p:nvGrpSpPr>
          <p:cNvPr id="5" name="Group 4" descr="Before the deletion our hash table is an array of length 10. Its contents are as follows:&#10;&#10;Index 0: C&#10;Index 1: D&#10;Index 2: E&#10;Index 8: A&#10;Index 9: B&#10;All other indices are empty">
            <a:extLst>
              <a:ext uri="{FF2B5EF4-FFF2-40B4-BE49-F238E27FC236}">
                <a16:creationId xmlns:a16="http://schemas.microsoft.com/office/drawing/2014/main" id="{A24CEE36-510B-9050-7681-672BD0775F5E}"/>
              </a:ext>
            </a:extLst>
          </p:cNvPr>
          <p:cNvGrpSpPr/>
          <p:nvPr/>
        </p:nvGrpSpPr>
        <p:grpSpPr>
          <a:xfrm>
            <a:off x="1600429" y="3198609"/>
            <a:ext cx="7637782" cy="1097280"/>
            <a:chOff x="1600429" y="3198609"/>
            <a:chExt cx="7637782" cy="1097280"/>
          </a:xfrm>
        </p:grpSpPr>
        <p:grpSp>
          <p:nvGrpSpPr>
            <p:cNvPr id="27" name="Group 26" descr="An array of length 10. Its contents are as follows:&#10;&#10;Index 0: C&#10;Index 1: D&#10;Index 2: E&#10;Index 8: A&#10;Index 9: B&#10;All other indices are empty">
              <a:extLst>
                <a:ext uri="{FF2B5EF4-FFF2-40B4-BE49-F238E27FC236}">
                  <a16:creationId xmlns:a16="http://schemas.microsoft.com/office/drawing/2014/main" id="{6D23A5FE-B46B-7803-BC5F-9933F002C54E}"/>
                </a:ext>
              </a:extLst>
            </p:cNvPr>
            <p:cNvGrpSpPr/>
            <p:nvPr/>
          </p:nvGrpSpPr>
          <p:grpSpPr>
            <a:xfrm>
              <a:off x="2837411" y="3198609"/>
              <a:ext cx="6400800" cy="1097280"/>
              <a:chOff x="4953000" y="660717"/>
              <a:chExt cx="6400800" cy="1097280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83BEBE46-C409-08C2-4633-1B9F75B40BF3}"/>
                  </a:ext>
                </a:extLst>
              </p:cNvPr>
              <p:cNvGrpSpPr/>
              <p:nvPr/>
            </p:nvGrpSpPr>
            <p:grpSpPr>
              <a:xfrm>
                <a:off x="4953000" y="660717"/>
                <a:ext cx="6400800" cy="640080"/>
                <a:chOff x="2252980" y="5083048"/>
                <a:chExt cx="6400800" cy="640080"/>
              </a:xfrm>
            </p:grpSpPr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528BE05D-FFD4-0D23-EE41-F863480DFE6A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C</a:t>
                  </a: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59B77BD6-D4D6-F96D-A643-7D023C6BA1AC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D</a:t>
                  </a:r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8F86643F-0197-1381-A207-92F9B33D8321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E</a:t>
                  </a:r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CCE6ECC5-9577-9E4D-7894-A5122BB13885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256CEA7E-F52A-707F-5E0B-2BF525A820B2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F38EF8A4-58C7-5DCA-BCDA-CE133FD7893D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74B3E3FD-6828-FB97-49B4-B1A61C233E59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DB663BA4-8B11-2C81-5EC9-3EF1FD064EA5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DF65CE64-91B6-D81F-268B-1BCF19DA8DEB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A</a:t>
                  </a:r>
                </a:p>
              </p:txBody>
            </p:sp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AC5AEBC5-1236-C8E2-2FF8-B7B617A5F874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B</a:t>
                  </a:r>
                </a:p>
              </p:txBody>
            </p:sp>
          </p:grp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2DFE1540-F518-F37D-2149-5BEDFB9699F3}"/>
                  </a:ext>
                </a:extLst>
              </p:cNvPr>
              <p:cNvGrpSpPr/>
              <p:nvPr/>
            </p:nvGrpSpPr>
            <p:grpSpPr>
              <a:xfrm>
                <a:off x="4953000" y="1117917"/>
                <a:ext cx="6400800" cy="640080"/>
                <a:chOff x="2252980" y="5083048"/>
                <a:chExt cx="6400800" cy="640080"/>
              </a:xfrm>
              <a:noFill/>
            </p:grpSpPr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E7E2EBA3-9757-2C96-FF5B-9A5BB1AC3EAD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0</a:t>
                  </a:r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78371EB5-0D7E-70D5-14D6-21F88250DE62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</a:t>
                  </a:r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7C7A54A7-B6E8-FFAA-48D6-204FB853BF12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2</a:t>
                  </a:r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42740EEB-B5A9-2B09-76E5-7412C2707643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3</a:t>
                  </a:r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08CABA42-6D38-5BF5-3A74-B8DF0B2ACA39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4</a:t>
                  </a:r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BB915538-D60E-B471-8BA0-C90825A33198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5</a:t>
                  </a:r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DA301906-59BF-9CAC-83A3-79B4A281E0E5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6</a:t>
                  </a:r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B3BC5E6F-C6F6-9CE6-19D9-6CBC5A67A400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7</a:t>
                  </a:r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2B137083-8592-7270-719E-A8BC57EBE4B8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8</a:t>
                  </a:r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CF13F882-19CB-9403-D71A-C096C179BCB9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9</a:t>
                  </a:r>
                </a:p>
              </p:txBody>
            </p:sp>
          </p:grpSp>
        </p:grp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B7DB9724-7F37-6817-5C27-758E678C8A0E}"/>
                </a:ext>
              </a:extLst>
            </p:cNvPr>
            <p:cNvSpPr txBox="1"/>
            <p:nvPr/>
          </p:nvSpPr>
          <p:spPr>
            <a:xfrm>
              <a:off x="1600429" y="3301311"/>
              <a:ext cx="8656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Before:</a:t>
              </a:r>
            </a:p>
          </p:txBody>
        </p:sp>
      </p:grp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4E6D3D8-0773-6C5D-9245-A7A0F25A1520}"/>
              </a:ext>
            </a:extLst>
          </p:cNvPr>
          <p:cNvSpPr txBox="1">
            <a:spLocks/>
          </p:cNvSpPr>
          <p:nvPr/>
        </p:nvSpPr>
        <p:spPr>
          <a:xfrm>
            <a:off x="838200" y="4295889"/>
            <a:ext cx="10515600" cy="1004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/>
              <a:t>We cannot move C or D over because they map to an index later in the probe path, </a:t>
            </a:r>
            <a:r>
              <a:rPr lang="en-US" sz="2400" dirty="0">
                <a:solidFill>
                  <a:srgbClr val="FF0000"/>
                </a:solidFill>
              </a:rPr>
              <a:t>even though the index number happens to be smaller</a:t>
            </a:r>
            <a:r>
              <a:rPr lang="en-US" sz="2400" dirty="0"/>
              <a:t>. </a:t>
            </a:r>
          </a:p>
        </p:txBody>
      </p:sp>
      <p:grpSp>
        <p:nvGrpSpPr>
          <p:cNvPr id="6" name="Group 5" descr="After deleting the key B we have an array of length 10. Its contents are as follows:&#10;&#10;Index 0: C&#10;Index 1: D&#10;Index 8: A&#10;Index 9: E&#10;All other indices are empty">
            <a:extLst>
              <a:ext uri="{FF2B5EF4-FFF2-40B4-BE49-F238E27FC236}">
                <a16:creationId xmlns:a16="http://schemas.microsoft.com/office/drawing/2014/main" id="{4D2EC61E-7223-1F13-4BE4-B998A2BB93AC}"/>
              </a:ext>
            </a:extLst>
          </p:cNvPr>
          <p:cNvGrpSpPr/>
          <p:nvPr/>
        </p:nvGrpSpPr>
        <p:grpSpPr>
          <a:xfrm>
            <a:off x="1600429" y="5467983"/>
            <a:ext cx="7695971" cy="1097280"/>
            <a:chOff x="1600429" y="5467983"/>
            <a:chExt cx="7695971" cy="1097280"/>
          </a:xfrm>
        </p:grpSpPr>
        <p:grpSp>
          <p:nvGrpSpPr>
            <p:cNvPr id="50" name="Group 49" descr="An array of length 10. Its contents are as follows:&#10;&#10;Index 0: C&#10;Index 1: D&#10;Index 8: A&#10;Index 9: E&#10;All other indices are empty">
              <a:extLst>
                <a:ext uri="{FF2B5EF4-FFF2-40B4-BE49-F238E27FC236}">
                  <a16:creationId xmlns:a16="http://schemas.microsoft.com/office/drawing/2014/main" id="{757BBB44-5F2E-A8DA-5DC0-E11ADCCCE600}"/>
                </a:ext>
              </a:extLst>
            </p:cNvPr>
            <p:cNvGrpSpPr/>
            <p:nvPr/>
          </p:nvGrpSpPr>
          <p:grpSpPr>
            <a:xfrm>
              <a:off x="2895600" y="5467983"/>
              <a:ext cx="6400800" cy="1097280"/>
              <a:chOff x="4953000" y="660717"/>
              <a:chExt cx="6400800" cy="1097280"/>
            </a:xfrm>
          </p:grpSpPr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74A88986-A58B-B4C4-FBDF-0195A1F69738}"/>
                  </a:ext>
                </a:extLst>
              </p:cNvPr>
              <p:cNvGrpSpPr/>
              <p:nvPr/>
            </p:nvGrpSpPr>
            <p:grpSpPr>
              <a:xfrm>
                <a:off x="4953000" y="660717"/>
                <a:ext cx="6400800" cy="640080"/>
                <a:chOff x="2252980" y="5083048"/>
                <a:chExt cx="6400800" cy="640080"/>
              </a:xfrm>
            </p:grpSpPr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50E1C9E6-B1CC-BFEE-EB66-166EC1C671FB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C</a:t>
                  </a:r>
                </a:p>
              </p:txBody>
            </p:sp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AA826B72-7EAE-B7C0-2111-33121B87BC03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D</a:t>
                  </a:r>
                </a:p>
              </p:txBody>
            </p:sp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B814FF9D-834B-E79E-BA53-02E0A26701E0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C2F1422A-81B7-5F67-2831-2DB9C97411CC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857D0398-0DC7-E8DD-8DF8-49DFE3DB7973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C811B8FF-2F06-6DAD-9256-E34EC47CC2D0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73F16650-5C60-3259-1AC5-26E39BA0AEBB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1A7BE5A4-87FB-933A-29C5-33DA5D08D9B9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C0709E10-8B22-5E4B-89A7-9063A6887CCA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A</a:t>
                  </a:r>
                </a:p>
              </p:txBody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40B9EA6A-C763-551F-88E2-6EC4EBD5C6F9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E</a:t>
                  </a:r>
                </a:p>
              </p:txBody>
            </p:sp>
          </p:grpSp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BFBABD74-6667-6A86-1B23-FD88797528C5}"/>
                  </a:ext>
                </a:extLst>
              </p:cNvPr>
              <p:cNvGrpSpPr/>
              <p:nvPr/>
            </p:nvGrpSpPr>
            <p:grpSpPr>
              <a:xfrm>
                <a:off x="4953000" y="1117917"/>
                <a:ext cx="6400800" cy="640080"/>
                <a:chOff x="2252980" y="5083048"/>
                <a:chExt cx="6400800" cy="640080"/>
              </a:xfrm>
              <a:noFill/>
            </p:grpSpPr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F9F6EBD8-02C0-558D-0F20-D2CB03D443EE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0</a:t>
                  </a:r>
                </a:p>
              </p:txBody>
            </p:sp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95A8ABF1-B84D-32C4-314D-5D5801330298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</a:t>
                  </a:r>
                </a:p>
              </p:txBody>
            </p:sp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B05E08F2-55F4-729C-74B8-173ADDAD18EB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2</a:t>
                  </a:r>
                </a:p>
              </p:txBody>
            </p:sp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CA5FD097-3399-840F-E8C5-D06899B7A946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3</a:t>
                  </a:r>
                </a:p>
              </p:txBody>
            </p:sp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18E6677F-16EC-C7CC-D577-3664FA67D96E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4</a:t>
                  </a:r>
                </a:p>
              </p:txBody>
            </p:sp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ADC911A1-D33F-7899-9FCA-1BB73A60A924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5</a:t>
                  </a:r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65B62B5D-4D30-358B-B837-70A2CAB45633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6</a:t>
                  </a:r>
                </a:p>
              </p:txBody>
            </p:sp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CF990708-C698-45CE-9287-1A6692A87EFA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7</a:t>
                  </a:r>
                </a:p>
              </p:txBody>
            </p:sp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DDEA605A-CD21-C44E-B987-EEC2D8D7AA7B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8</a:t>
                  </a:r>
                </a:p>
              </p:txBody>
            </p:sp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640335E9-56DE-363B-28B9-958B228DA456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9</a:t>
                  </a:r>
                </a:p>
              </p:txBody>
            </p:sp>
          </p:grpSp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87FB319-D6DF-2C6D-52DD-B9E7AEF39FAC}"/>
                </a:ext>
              </a:extLst>
            </p:cNvPr>
            <p:cNvSpPr txBox="1"/>
            <p:nvPr/>
          </p:nvSpPr>
          <p:spPr>
            <a:xfrm>
              <a:off x="1600429" y="5603357"/>
              <a:ext cx="7207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After: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038309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82224-77C0-7101-3666-23633BC3E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Probing: Delete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7C19AB-1C53-85A1-A3AF-83DFA61F94B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36100"/>
                <a:ext cx="10515600" cy="4351338"/>
              </a:xfrm>
            </p:spPr>
            <p:txBody>
              <a:bodyPr/>
              <a:lstStyle/>
              <a:p>
                <a:r>
                  <a:rPr lang="en-US" b="1" dirty="0"/>
                  <a:t>Option 1 (harder)</a:t>
                </a:r>
                <a:r>
                  <a:rPr lang="en-US" dirty="0"/>
                  <a:t>: Plug the hole with other items in a way that makes probes behave correctly</a:t>
                </a:r>
              </a:p>
              <a:p>
                <a:pPr lvl="1"/>
                <a:r>
                  <a:rPr lang="en-US" dirty="0"/>
                  <a:t>Rough idea: to delete at index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, starting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and going until we find an empty index, if probe path of the key at index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has index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before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then move the key-value pair 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to index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, then repeat on index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b="1" dirty="0"/>
                  <a:t>Option 2 (easier)</a:t>
                </a:r>
                <a:r>
                  <a:rPr lang="en-US" dirty="0"/>
                  <a:t>: “Tombstone” deletion. Leave a special object that indicates an something was deleted from there</a:t>
                </a:r>
              </a:p>
              <a:p>
                <a:pPr lvl="1"/>
                <a:r>
                  <a:rPr lang="en-US" dirty="0"/>
                  <a:t>The tombstone does not act as an open space when finding (so keep looking after its reached)</a:t>
                </a:r>
              </a:p>
              <a:p>
                <a:pPr lvl="1"/>
                <a:r>
                  <a:rPr lang="en-US" dirty="0"/>
                  <a:t>When inserting you can replace a tombstone with a new item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7C19AB-1C53-85A1-A3AF-83DFA61F94B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36100"/>
                <a:ext cx="10515600" cy="4351338"/>
              </a:xfrm>
              <a:blipFill>
                <a:blip r:embed="rId2"/>
                <a:stretch>
                  <a:fillRect l="-1086" t="-26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 descr="For option 2 (tombstone deletion) when we delete a key from the dictionary we replace the key-value pair in the hash table with a special &quot;tombstone&quot; object to indicate that an item used to be present. &#10;&#10;This way when we're probing we know the spot is available to re-use if we insert a new key-value pair, but for a find we need to continue probing past that index since past inserts may have probed past it.">
            <a:extLst>
              <a:ext uri="{FF2B5EF4-FFF2-40B4-BE49-F238E27FC236}">
                <a16:creationId xmlns:a16="http://schemas.microsoft.com/office/drawing/2014/main" id="{5CEBE7AC-62BA-50C0-827E-A9312E83C711}"/>
              </a:ext>
            </a:extLst>
          </p:cNvPr>
          <p:cNvGrpSpPr/>
          <p:nvPr/>
        </p:nvGrpSpPr>
        <p:grpSpPr>
          <a:xfrm>
            <a:off x="2895600" y="5467983"/>
            <a:ext cx="6400800" cy="1097280"/>
            <a:chOff x="2895600" y="5467983"/>
            <a:chExt cx="6400800" cy="109728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2398797-8895-3723-4DFA-5FD577DC625E}"/>
                </a:ext>
              </a:extLst>
            </p:cNvPr>
            <p:cNvGrpSpPr/>
            <p:nvPr/>
          </p:nvGrpSpPr>
          <p:grpSpPr>
            <a:xfrm>
              <a:off x="2895600" y="5467983"/>
              <a:ext cx="6400800" cy="1097280"/>
              <a:chOff x="4953000" y="660717"/>
              <a:chExt cx="6400800" cy="1097280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A94E3EBE-92D3-3CBC-4097-E854D2FB517E}"/>
                  </a:ext>
                </a:extLst>
              </p:cNvPr>
              <p:cNvGrpSpPr/>
              <p:nvPr/>
            </p:nvGrpSpPr>
            <p:grpSpPr>
              <a:xfrm>
                <a:off x="4953000" y="660717"/>
                <a:ext cx="6400800" cy="640080"/>
                <a:chOff x="2252980" y="5083048"/>
                <a:chExt cx="6400800" cy="640080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7" name="Rectangle 16">
                      <a:extLst>
                        <a:ext uri="{FF2B5EF4-FFF2-40B4-BE49-F238E27FC236}">
                          <a16:creationId xmlns:a16="http://schemas.microsoft.com/office/drawing/2014/main" id="{9F9CF4CB-A27A-964D-A636-9F4C5BAF32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252980" y="5083048"/>
                      <a:ext cx="640080" cy="64008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oMath>
                        </m:oMathPara>
                      </a14:m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7" name="Rectangle 16">
                      <a:extLst>
                        <a:ext uri="{FF2B5EF4-FFF2-40B4-BE49-F238E27FC236}">
                          <a16:creationId xmlns:a16="http://schemas.microsoft.com/office/drawing/2014/main" id="{9F9CF4CB-A27A-964D-A636-9F4C5BAF32BE}"/>
                        </a:ext>
                      </a:extLst>
                    </p:cNvPr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252980" y="5083048"/>
                      <a:ext cx="640080" cy="640080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D168045C-4DD0-521D-E388-E155A93DAFF1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9" name="Rectangle 18">
                      <a:extLst>
                        <a:ext uri="{FF2B5EF4-FFF2-40B4-BE49-F238E27FC236}">
                          <a16:creationId xmlns:a16="http://schemas.microsoft.com/office/drawing/2014/main" id="{CBD1F50D-0106-BB33-E7B4-DF9459A8ED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533140" y="5083048"/>
                      <a:ext cx="640080" cy="64008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oMath>
                        </m:oMathPara>
                      </a14:m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9" name="Rectangle 18">
                      <a:extLst>
                        <a:ext uri="{FF2B5EF4-FFF2-40B4-BE49-F238E27FC236}">
                          <a16:creationId xmlns:a16="http://schemas.microsoft.com/office/drawing/2014/main" id="{CBD1F50D-0106-BB33-E7B4-DF9459A8ED27}"/>
                        </a:ext>
                      </a:extLst>
                    </p:cNvPr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533140" y="5083048"/>
                      <a:ext cx="640080" cy="640080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0" name="Rectangle 19">
                      <a:extLst>
                        <a:ext uri="{FF2B5EF4-FFF2-40B4-BE49-F238E27FC236}">
                          <a16:creationId xmlns:a16="http://schemas.microsoft.com/office/drawing/2014/main" id="{F68DA8B2-9D14-9376-BA10-6072DC3F7AA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73220" y="5083048"/>
                      <a:ext cx="640080" cy="64008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oMath>
                        </m:oMathPara>
                      </a14:m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0" name="Rectangle 19">
                      <a:extLst>
                        <a:ext uri="{FF2B5EF4-FFF2-40B4-BE49-F238E27FC236}">
                          <a16:creationId xmlns:a16="http://schemas.microsoft.com/office/drawing/2014/main" id="{F68DA8B2-9D14-9376-BA10-6072DC3F7AAE}"/>
                        </a:ext>
                      </a:extLst>
                    </p:cNvPr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173220" y="5083048"/>
                      <a:ext cx="640080" cy="640080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E872695B-70F4-3DA6-F9C7-C39AA3021A96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2" name="Rectangle 21">
                      <a:extLst>
                        <a:ext uri="{FF2B5EF4-FFF2-40B4-BE49-F238E27FC236}">
                          <a16:creationId xmlns:a16="http://schemas.microsoft.com/office/drawing/2014/main" id="{7C73464A-B923-7D8A-08E9-FA6362BB975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53380" y="5083048"/>
                      <a:ext cx="640080" cy="64008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oMath>
                        </m:oMathPara>
                      </a14:m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2" name="Rectangle 21">
                      <a:extLst>
                        <a:ext uri="{FF2B5EF4-FFF2-40B4-BE49-F238E27FC236}">
                          <a16:creationId xmlns:a16="http://schemas.microsoft.com/office/drawing/2014/main" id="{7C73464A-B923-7D8A-08E9-FA6362BB975F}"/>
                        </a:ext>
                      </a:extLst>
                    </p:cNvPr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453380" y="5083048"/>
                      <a:ext cx="640080" cy="640080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32B62BA5-C7A9-1093-C1C5-92B30048EF21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B7E8C7D0-301F-810C-81D7-8032D43CCED2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EEF34426-81D0-A00D-F869-CE2CC1F69DD9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7B13CF2-FF93-8502-9E02-8932AAC3B628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ECD7BD24-78C4-485A-B642-694347CAF79F}"/>
                  </a:ext>
                </a:extLst>
              </p:cNvPr>
              <p:cNvGrpSpPr/>
              <p:nvPr/>
            </p:nvGrpSpPr>
            <p:grpSpPr>
              <a:xfrm>
                <a:off x="4953000" y="1117917"/>
                <a:ext cx="6400800" cy="640080"/>
                <a:chOff x="2252980" y="5083048"/>
                <a:chExt cx="6400800" cy="640080"/>
              </a:xfrm>
              <a:noFill/>
            </p:grpSpPr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0E07A55D-FD55-65C4-B762-EE475FB813D9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0</a:t>
                  </a:r>
                </a:p>
              </p:txBody>
            </p:sp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22B816F0-1D87-DCEE-EE23-73BA3F93C0D0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</a:t>
                  </a:r>
                </a:p>
              </p:txBody>
            </p:sp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3472B5DE-98C0-ED41-C1C2-5402072D17EC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2</a:t>
                  </a:r>
                </a:p>
              </p:txBody>
            </p:sp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01DF7F5A-E96D-9469-1E44-2B9982B5F417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3</a:t>
                  </a:r>
                </a:p>
              </p:txBody>
            </p:sp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24290CC6-A7C4-513F-0046-64C15C576672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4</a:t>
                  </a: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6AAFCECB-C9D4-B0F1-13A6-E6A0B9F5E5FC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5</a:t>
                  </a: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76966F40-4191-1551-B59D-C33E64E92ED2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6</a:t>
                  </a:r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91B32752-91AD-18C5-0ABD-530E78C6EAE1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7</a:t>
                  </a:r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E950CBD8-72AD-EB1F-CF08-19E9158FCF57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8</a:t>
                  </a: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F2A5AD5E-A38F-FFBF-1612-402BB356C254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9</a:t>
                  </a:r>
                </a:p>
              </p:txBody>
            </p:sp>
          </p:grpSp>
        </p:grpSp>
        <p:pic>
          <p:nvPicPr>
            <p:cNvPr id="1026" name="Picture 2" descr="Tombstone Graphic by Lowkey21 · Creative Fabrica">
              <a:extLst>
                <a:ext uri="{FF2B5EF4-FFF2-40B4-BE49-F238E27FC236}">
                  <a16:creationId xmlns:a16="http://schemas.microsoft.com/office/drawing/2014/main" id="{4D539D6B-C7E5-D7DC-674F-BD419E4829F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82" t="13451" r="15903" b="12240"/>
            <a:stretch/>
          </p:blipFill>
          <p:spPr bwMode="auto">
            <a:xfrm>
              <a:off x="5515827" y="5640183"/>
              <a:ext cx="510106" cy="3808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207822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82224-77C0-7101-3666-23633BC3E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Probing + Tombstone: Find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7C19AB-1C53-85A1-A3AF-83DFA61F94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555298"/>
          </a:xfrm>
        </p:spPr>
        <p:txBody>
          <a:bodyPr/>
          <a:lstStyle/>
          <a:p>
            <a:r>
              <a:rPr lang="en-US" dirty="0"/>
              <a:t>To find key </a:t>
            </a:r>
            <a:r>
              <a:rPr lang="en-US" dirty="0">
                <a:latin typeface="Consolas" panose="020B0609020204030204" pitchFamily="49" charset="0"/>
              </a:rPr>
              <a:t>k</a:t>
            </a:r>
          </a:p>
          <a:p>
            <a:pPr lvl="1"/>
            <a:r>
              <a:rPr lang="en-US" dirty="0"/>
              <a:t>Calculate 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</a:rPr>
              <a:t> = h(k) % </a:t>
            </a:r>
            <a:r>
              <a:rPr lang="en-US" dirty="0" err="1">
                <a:latin typeface="Consolas" panose="020B0609020204030204" pitchFamily="49" charset="0"/>
              </a:rPr>
              <a:t>table.length</a:t>
            </a:r>
            <a:endParaRPr lang="en-US" dirty="0"/>
          </a:p>
          <a:p>
            <a:pPr lvl="1"/>
            <a:r>
              <a:rPr lang="en-US" dirty="0"/>
              <a:t>While </a:t>
            </a:r>
            <a:r>
              <a:rPr lang="en-US" dirty="0">
                <a:latin typeface="Consolas" panose="020B0609020204030204" pitchFamily="49" charset="0"/>
              </a:rPr>
              <a:t>table[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</a:rPr>
              <a:t>]</a:t>
            </a:r>
            <a:r>
              <a:rPr lang="en-US" dirty="0"/>
              <a:t> has a key other than </a:t>
            </a:r>
            <a:r>
              <a:rPr lang="en-US" dirty="0">
                <a:latin typeface="Consolas" panose="020B0609020204030204" pitchFamily="49" charset="0"/>
              </a:rPr>
              <a:t>k</a:t>
            </a:r>
            <a:r>
              <a:rPr lang="en-US" dirty="0"/>
              <a:t>, set 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</a:rPr>
              <a:t> = (i+1) % </a:t>
            </a:r>
            <a:r>
              <a:rPr lang="en-US" dirty="0" err="1">
                <a:latin typeface="Consolas" panose="020B0609020204030204" pitchFamily="49" charset="0"/>
              </a:rPr>
              <a:t>table.length</a:t>
            </a:r>
            <a:endParaRPr lang="en-US" dirty="0"/>
          </a:p>
          <a:p>
            <a:pPr lvl="1"/>
            <a:r>
              <a:rPr lang="en-US" dirty="0"/>
              <a:t>If you come across </a:t>
            </a:r>
            <a:r>
              <a:rPr lang="en-US" dirty="0">
                <a:latin typeface="Consolas" panose="020B0609020204030204" pitchFamily="49" charset="0"/>
              </a:rPr>
              <a:t>k</a:t>
            </a:r>
            <a:r>
              <a:rPr lang="en-US" dirty="0"/>
              <a:t> return </a:t>
            </a:r>
            <a:r>
              <a:rPr lang="en-US" dirty="0">
                <a:latin typeface="Consolas" panose="020B0609020204030204" pitchFamily="49" charset="0"/>
              </a:rPr>
              <a:t>table[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</a:rPr>
              <a:t>]</a:t>
            </a:r>
            <a:endParaRPr lang="en-US" dirty="0"/>
          </a:p>
          <a:p>
            <a:pPr lvl="1"/>
            <a:r>
              <a:rPr lang="en-US" dirty="0"/>
              <a:t>If you come across an empty index, the find was unsuccessful</a:t>
            </a:r>
          </a:p>
          <a:p>
            <a:pPr lvl="2"/>
            <a:r>
              <a:rPr lang="en-US" dirty="0"/>
              <a:t>Tombstones do not count as empty!</a:t>
            </a:r>
          </a:p>
        </p:txBody>
      </p:sp>
      <p:grpSp>
        <p:nvGrpSpPr>
          <p:cNvPr id="27" name="Group 26" descr="A hash table with a tombstone. Its contents are as follows (for each pair the first element is the key and the second is the value):&#10;&#10;Index 0: k1, v1&#10;Index 2: k2,v2&#10;Index 3: k3, v3&#10;Index 4: tombstone&#10;Index 5: k4, v4&#10;All other indices are empty&#10;&#10;Supposing we do an unsuccessful find on key k which maps to index 2. In this case we will need to check index 2, index 3, index 4 (which contains the tombstone), index 5, and then can conclude the find was unsuccessful when we see index 6 is empty.">
            <a:extLst>
              <a:ext uri="{FF2B5EF4-FFF2-40B4-BE49-F238E27FC236}">
                <a16:creationId xmlns:a16="http://schemas.microsoft.com/office/drawing/2014/main" id="{173FC6B8-AB4A-FD8C-6863-E218D088B95F}"/>
              </a:ext>
            </a:extLst>
          </p:cNvPr>
          <p:cNvGrpSpPr/>
          <p:nvPr/>
        </p:nvGrpSpPr>
        <p:grpSpPr>
          <a:xfrm>
            <a:off x="2895600" y="5467983"/>
            <a:ext cx="6400800" cy="1097280"/>
            <a:chOff x="2895600" y="5467983"/>
            <a:chExt cx="6400800" cy="109728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62EBE785-09DD-2129-EF50-6BED889CAFDF}"/>
                </a:ext>
              </a:extLst>
            </p:cNvPr>
            <p:cNvGrpSpPr/>
            <p:nvPr/>
          </p:nvGrpSpPr>
          <p:grpSpPr>
            <a:xfrm>
              <a:off x="2895600" y="5467983"/>
              <a:ext cx="6400800" cy="1097280"/>
              <a:chOff x="4953000" y="660717"/>
              <a:chExt cx="6400800" cy="1097280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4D7616CE-CEB2-3F78-01C7-559381A7E459}"/>
                  </a:ext>
                </a:extLst>
              </p:cNvPr>
              <p:cNvGrpSpPr/>
              <p:nvPr/>
            </p:nvGrpSpPr>
            <p:grpSpPr>
              <a:xfrm>
                <a:off x="4953000" y="660717"/>
                <a:ext cx="6400800" cy="640080"/>
                <a:chOff x="2252980" y="5083048"/>
                <a:chExt cx="6400800" cy="640080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2" name="Rectangle 41">
                      <a:extLst>
                        <a:ext uri="{FF2B5EF4-FFF2-40B4-BE49-F238E27FC236}">
                          <a16:creationId xmlns:a16="http://schemas.microsoft.com/office/drawing/2014/main" id="{DA0882B2-FBB3-893B-47AC-ED5A54E5D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252980" y="5083048"/>
                      <a:ext cx="640080" cy="64008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oMath>
                        </m:oMathPara>
                      </a14:m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2" name="Rectangle 41">
                      <a:extLst>
                        <a:ext uri="{FF2B5EF4-FFF2-40B4-BE49-F238E27FC236}">
                          <a16:creationId xmlns:a16="http://schemas.microsoft.com/office/drawing/2014/main" id="{DA0882B2-FBB3-893B-47AC-ED5A54E5D7EF}"/>
                        </a:ext>
                      </a:extLst>
                    </p:cNvPr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252980" y="5083048"/>
                      <a:ext cx="640080" cy="640080"/>
                    </a:xfrm>
                    <a:prstGeom prst="rect">
                      <a:avLst/>
                    </a:prstGeom>
                    <a:blipFill>
                      <a:blip r:embed="rId2"/>
                      <a:stretch>
                        <a:fillRect l="-8411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9CC71AC7-66ED-D0EA-E2C9-4D9B8C7164CC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4" name="Rectangle 43">
                      <a:extLst>
                        <a:ext uri="{FF2B5EF4-FFF2-40B4-BE49-F238E27FC236}">
                          <a16:creationId xmlns:a16="http://schemas.microsoft.com/office/drawing/2014/main" id="{8FDFB75C-BC8B-A7B1-D939-0A388B717AE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533140" y="5083048"/>
                      <a:ext cx="640080" cy="64008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4" name="Rectangle 43">
                      <a:extLst>
                        <a:ext uri="{FF2B5EF4-FFF2-40B4-BE49-F238E27FC236}">
                          <a16:creationId xmlns:a16="http://schemas.microsoft.com/office/drawing/2014/main" id="{8FDFB75C-BC8B-A7B1-D939-0A388B717AE7}"/>
                        </a:ext>
                      </a:extLst>
                    </p:cNvPr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533140" y="5083048"/>
                      <a:ext cx="640080" cy="640080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 l="-934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5" name="Rectangle 44">
                      <a:extLst>
                        <a:ext uri="{FF2B5EF4-FFF2-40B4-BE49-F238E27FC236}">
                          <a16:creationId xmlns:a16="http://schemas.microsoft.com/office/drawing/2014/main" id="{4D3201B6-2128-AA78-0502-860BF7B613B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73220" y="5083048"/>
                      <a:ext cx="640080" cy="64008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5" name="Rectangle 44">
                      <a:extLst>
                        <a:ext uri="{FF2B5EF4-FFF2-40B4-BE49-F238E27FC236}">
                          <a16:creationId xmlns:a16="http://schemas.microsoft.com/office/drawing/2014/main" id="{4D3201B6-2128-AA78-0502-860BF7B613BB}"/>
                        </a:ext>
                      </a:extLst>
                    </p:cNvPr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173220" y="5083048"/>
                      <a:ext cx="640080" cy="640080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 l="-934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041711FE-E996-23C1-97AD-7FDE658BA2E1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7" name="Rectangle 46">
                      <a:extLst>
                        <a:ext uri="{FF2B5EF4-FFF2-40B4-BE49-F238E27FC236}">
                          <a16:creationId xmlns:a16="http://schemas.microsoft.com/office/drawing/2014/main" id="{6DAEE92F-6002-9637-4F17-E5FB04B177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53380" y="5083048"/>
                      <a:ext cx="640080" cy="64008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7" name="Rectangle 46">
                      <a:extLst>
                        <a:ext uri="{FF2B5EF4-FFF2-40B4-BE49-F238E27FC236}">
                          <a16:creationId xmlns:a16="http://schemas.microsoft.com/office/drawing/2014/main" id="{6DAEE92F-6002-9637-4F17-E5FB04B17788}"/>
                        </a:ext>
                      </a:extLst>
                    </p:cNvPr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453380" y="5083048"/>
                      <a:ext cx="640080" cy="640080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 l="-8411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101D0832-8C87-DBB7-A03D-B331DBF755EF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37BBC0C9-9AE3-DF08-8D24-E971DA5754C3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38A6AC15-B4C8-948A-A1B6-31F5BEACFF6D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181753CC-4DE4-F5BD-AFEC-DA4B6D39AF0E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551F7581-2694-4F16-2D77-99EBD233E618}"/>
                  </a:ext>
                </a:extLst>
              </p:cNvPr>
              <p:cNvGrpSpPr/>
              <p:nvPr/>
            </p:nvGrpSpPr>
            <p:grpSpPr>
              <a:xfrm>
                <a:off x="4953000" y="1117917"/>
                <a:ext cx="6400800" cy="640080"/>
                <a:chOff x="2252980" y="5083048"/>
                <a:chExt cx="6400800" cy="640080"/>
              </a:xfrm>
              <a:noFill/>
            </p:grpSpPr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F17FFAC9-CE14-DCBB-F204-A9EE3D53FDC2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0</a:t>
                  </a:r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BCF16176-C858-3F4B-2338-71EE8AEA7156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</a:t>
                  </a:r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0D9BF06B-65D6-9864-3A5D-83DA1D72FBCC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2</a:t>
                  </a:r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C6E9A345-05AB-412F-04A7-06DEAAA67AE8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3</a:t>
                  </a:r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B3A0273C-3478-8C2E-FF29-E2FD3B8B81EF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4</a:t>
                  </a:r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2A17E45D-8163-8373-1EE1-E0EEC0B7F1E0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5</a:t>
                  </a:r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26C69C17-57A7-433D-4954-3E9C7742E35B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6</a:t>
                  </a:r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1F0EBE50-D77D-6ACC-6154-87179C219DEF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7</a:t>
                  </a:r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BA195B53-7382-BFB7-0F97-3EB6EB5DC4AD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8</a:t>
                  </a: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9B875D04-ECAD-DA0A-F8BD-36E7E0E46C3B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9</a:t>
                  </a:r>
                </a:p>
              </p:txBody>
            </p:sp>
          </p:grpSp>
        </p:grpSp>
        <p:pic>
          <p:nvPicPr>
            <p:cNvPr id="29" name="Picture 2" descr="Tombstone Graphic by Lowkey21 · Creative Fabrica">
              <a:extLst>
                <a:ext uri="{FF2B5EF4-FFF2-40B4-BE49-F238E27FC236}">
                  <a16:creationId xmlns:a16="http://schemas.microsoft.com/office/drawing/2014/main" id="{CF584FA7-0070-6E40-7FA7-4BA779C84DE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82" t="13451" r="15903" b="12240"/>
            <a:stretch/>
          </p:blipFill>
          <p:spPr bwMode="auto">
            <a:xfrm>
              <a:off x="5515827" y="5640183"/>
              <a:ext cx="510106" cy="3808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365902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EC209-91E7-39F7-4A4E-647F00B99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Probing + Tombstone: Insert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EF850-0680-6520-62A9-DA71336F1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insert </a:t>
            </a:r>
            <a:r>
              <a:rPr lang="en-US" dirty="0" err="1">
                <a:latin typeface="Consolas" panose="020B0609020204030204" pitchFamily="49" charset="0"/>
              </a:rPr>
              <a:t>k,v</a:t>
            </a:r>
            <a:endParaRPr lang="en-US" dirty="0">
              <a:latin typeface="Consolas" panose="020B0609020204030204" pitchFamily="49" charset="0"/>
            </a:endParaRPr>
          </a:p>
          <a:p>
            <a:pPr lvl="1"/>
            <a:r>
              <a:rPr lang="en-US" dirty="0"/>
              <a:t>Calculate 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</a:rPr>
              <a:t> = h(k) % </a:t>
            </a:r>
            <a:r>
              <a:rPr lang="en-US" dirty="0" err="1">
                <a:latin typeface="Consolas" panose="020B0609020204030204" pitchFamily="49" charset="0"/>
              </a:rPr>
              <a:t>table.length</a:t>
            </a:r>
            <a:endParaRPr lang="en-US" dirty="0"/>
          </a:p>
          <a:p>
            <a:pPr lvl="1"/>
            <a:r>
              <a:rPr lang="en-US" dirty="0"/>
              <a:t>While </a:t>
            </a:r>
            <a:r>
              <a:rPr lang="en-US" dirty="0">
                <a:latin typeface="Consolas" panose="020B0609020204030204" pitchFamily="49" charset="0"/>
              </a:rPr>
              <a:t>table[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</a:rPr>
              <a:t>]</a:t>
            </a:r>
            <a:r>
              <a:rPr lang="en-US" dirty="0"/>
              <a:t> has a key other than </a:t>
            </a:r>
            <a:r>
              <a:rPr lang="en-US" dirty="0">
                <a:latin typeface="Consolas" panose="020B0609020204030204" pitchFamily="49" charset="0"/>
              </a:rPr>
              <a:t>k</a:t>
            </a:r>
            <a:r>
              <a:rPr lang="en-US" dirty="0"/>
              <a:t>, set 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</a:rPr>
              <a:t> = (i+1) % </a:t>
            </a:r>
            <a:r>
              <a:rPr lang="en-US" dirty="0" err="1">
                <a:latin typeface="Consolas" panose="020B0609020204030204" pitchFamily="49" charset="0"/>
              </a:rPr>
              <a:t>table.length</a:t>
            </a:r>
            <a:endParaRPr lang="en-US" dirty="0">
              <a:latin typeface="Consolas" panose="020B0609020204030204" pitchFamily="49" charset="0"/>
            </a:endParaRPr>
          </a:p>
          <a:p>
            <a:pPr lvl="2"/>
            <a:r>
              <a:rPr lang="en-US" dirty="0"/>
              <a:t>If </a:t>
            </a:r>
            <a:r>
              <a:rPr lang="en-US" dirty="0">
                <a:latin typeface="Consolas" panose="020B0609020204030204" pitchFamily="49" charset="0"/>
              </a:rPr>
              <a:t>table[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</a:rPr>
              <a:t>]</a:t>
            </a:r>
            <a:r>
              <a:rPr lang="en-US" dirty="0"/>
              <a:t> has a tombstone, set </a:t>
            </a:r>
            <a:r>
              <a:rPr lang="en-US" dirty="0" err="1">
                <a:latin typeface="Consolas" panose="020B0609020204030204" pitchFamily="49" charset="0"/>
              </a:rPr>
              <a:t>dest</a:t>
            </a:r>
            <a:r>
              <a:rPr lang="en-US" dirty="0">
                <a:latin typeface="Consolas" panose="020B0609020204030204" pitchFamily="49" charset="0"/>
              </a:rPr>
              <a:t> = 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endParaRPr lang="en-US" b="0" dirty="0">
              <a:latin typeface="Consolas" panose="020B0609020204030204" pitchFamily="49" charset="0"/>
            </a:endParaRPr>
          </a:p>
          <a:p>
            <a:pPr lvl="3"/>
            <a:r>
              <a:rPr lang="en-US" dirty="0"/>
              <a:t>That is where we will insert if the find is unsuccessful</a:t>
            </a:r>
          </a:p>
          <a:p>
            <a:pPr lvl="2"/>
            <a:r>
              <a:rPr lang="en-US" dirty="0"/>
              <a:t>If you come across </a:t>
            </a:r>
            <a:r>
              <a:rPr lang="en-US" dirty="0">
                <a:latin typeface="Consolas" panose="020B0609020204030204" pitchFamily="49" charset="0"/>
              </a:rPr>
              <a:t>k</a:t>
            </a:r>
            <a:r>
              <a:rPr lang="en-US" dirty="0"/>
              <a:t>, set </a:t>
            </a:r>
            <a:r>
              <a:rPr lang="en-US" dirty="0">
                <a:latin typeface="Consolas" panose="020B0609020204030204" pitchFamily="49" charset="0"/>
              </a:rPr>
              <a:t>table[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</a:rPr>
              <a:t>] = </a:t>
            </a:r>
            <a:r>
              <a:rPr lang="en-US" dirty="0" err="1">
                <a:latin typeface="Consolas" panose="020B0609020204030204" pitchFamily="49" charset="0"/>
              </a:rPr>
              <a:t>k,v</a:t>
            </a:r>
            <a:endParaRPr lang="en-US" dirty="0">
              <a:latin typeface="Consolas" panose="020B0609020204030204" pitchFamily="49" charset="0"/>
            </a:endParaRPr>
          </a:p>
          <a:p>
            <a:pPr lvl="2"/>
            <a:r>
              <a:rPr lang="en-US" dirty="0"/>
              <a:t>If you come across an empty index, the find was unsuccessful</a:t>
            </a:r>
          </a:p>
          <a:p>
            <a:pPr lvl="3"/>
            <a:r>
              <a:rPr lang="en-US" dirty="0"/>
              <a:t>Set </a:t>
            </a:r>
            <a:r>
              <a:rPr lang="en-US" dirty="0">
                <a:latin typeface="Consolas" panose="020B0609020204030204" pitchFamily="49" charset="0"/>
              </a:rPr>
              <a:t>table[x] = </a:t>
            </a:r>
            <a:r>
              <a:rPr lang="en-US" dirty="0" err="1">
                <a:latin typeface="Consolas" panose="020B0609020204030204" pitchFamily="49" charset="0"/>
              </a:rPr>
              <a:t>k,v</a:t>
            </a:r>
            <a:r>
              <a:rPr lang="en-US" dirty="0"/>
              <a:t> if we saw a tombstone</a:t>
            </a:r>
          </a:p>
          <a:p>
            <a:pPr lvl="2"/>
            <a:r>
              <a:rPr lang="en-US" dirty="0"/>
              <a:t>Set </a:t>
            </a:r>
            <a:r>
              <a:rPr lang="en-US" dirty="0">
                <a:latin typeface="Consolas" panose="020B0609020204030204" pitchFamily="49" charset="0"/>
              </a:rPr>
              <a:t>table[x] = </a:t>
            </a:r>
            <a:r>
              <a:rPr lang="en-US" dirty="0" err="1">
                <a:latin typeface="Consolas" panose="020B0609020204030204" pitchFamily="49" charset="0"/>
              </a:rPr>
              <a:t>k,v</a:t>
            </a:r>
            <a:r>
              <a:rPr lang="en-US" dirty="0"/>
              <a:t> otherwise</a:t>
            </a:r>
          </a:p>
        </p:txBody>
      </p:sp>
      <p:grpSp>
        <p:nvGrpSpPr>
          <p:cNvPr id="52" name="Group 51" descr="A hash table with a tombstone. Its contents are as follows (for each pair the first element is the key and the second is the value):&#10;&#10;Index 0: k1, v1&#10;Index 2: k2,v2&#10;Index 3: k3, v3&#10;Index 4: tombstone&#10;Index 5: k4, v4&#10;All other indices are empty&#10;&#10;Supposing we do an insert on a new key k which maps to index 2. In this case we will need to check index 2, index 3, index 4 (which contains the tombstone), index 5, and then can conclude the key is not already present. The new key-value pair will then be added at index 4, replacing the tombstone.">
            <a:extLst>
              <a:ext uri="{FF2B5EF4-FFF2-40B4-BE49-F238E27FC236}">
                <a16:creationId xmlns:a16="http://schemas.microsoft.com/office/drawing/2014/main" id="{4FBD874A-F45D-3FB5-EED7-5548DA2EF994}"/>
              </a:ext>
            </a:extLst>
          </p:cNvPr>
          <p:cNvGrpSpPr/>
          <p:nvPr/>
        </p:nvGrpSpPr>
        <p:grpSpPr>
          <a:xfrm>
            <a:off x="2895600" y="5467983"/>
            <a:ext cx="6400800" cy="1097280"/>
            <a:chOff x="2895600" y="5467983"/>
            <a:chExt cx="6400800" cy="1097280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FCA24555-DC6F-9F47-C438-D2193716322E}"/>
                </a:ext>
              </a:extLst>
            </p:cNvPr>
            <p:cNvGrpSpPr/>
            <p:nvPr/>
          </p:nvGrpSpPr>
          <p:grpSpPr>
            <a:xfrm>
              <a:off x="2895600" y="5467983"/>
              <a:ext cx="6400800" cy="1097280"/>
              <a:chOff x="4953000" y="660717"/>
              <a:chExt cx="6400800" cy="1097280"/>
            </a:xfrm>
          </p:grpSpPr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FEA72BE6-8063-3C34-3C24-D4A5E4EE6F00}"/>
                  </a:ext>
                </a:extLst>
              </p:cNvPr>
              <p:cNvGrpSpPr/>
              <p:nvPr/>
            </p:nvGrpSpPr>
            <p:grpSpPr>
              <a:xfrm>
                <a:off x="4953000" y="660717"/>
                <a:ext cx="6400800" cy="640080"/>
                <a:chOff x="2252980" y="5083048"/>
                <a:chExt cx="6400800" cy="640080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7" name="Rectangle 66">
                      <a:extLst>
                        <a:ext uri="{FF2B5EF4-FFF2-40B4-BE49-F238E27FC236}">
                          <a16:creationId xmlns:a16="http://schemas.microsoft.com/office/drawing/2014/main" id="{8E5E0B5A-52FD-6423-81E7-B32D3FCF8CE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252980" y="5083048"/>
                      <a:ext cx="640080" cy="64008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oMath>
                        </m:oMathPara>
                      </a14:m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67" name="Rectangle 66">
                      <a:extLst>
                        <a:ext uri="{FF2B5EF4-FFF2-40B4-BE49-F238E27FC236}">
                          <a16:creationId xmlns:a16="http://schemas.microsoft.com/office/drawing/2014/main" id="{8E5E0B5A-52FD-6423-81E7-B32D3FCF8CE7}"/>
                        </a:ext>
                      </a:extLst>
                    </p:cNvPr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252980" y="5083048"/>
                      <a:ext cx="640080" cy="640080"/>
                    </a:xfrm>
                    <a:prstGeom prst="rect">
                      <a:avLst/>
                    </a:prstGeom>
                    <a:blipFill>
                      <a:blip r:embed="rId2"/>
                      <a:stretch>
                        <a:fillRect l="-8411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B4FC1C40-8AD3-A17A-B895-F9E93E6FDC81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9" name="Rectangle 68">
                      <a:extLst>
                        <a:ext uri="{FF2B5EF4-FFF2-40B4-BE49-F238E27FC236}">
                          <a16:creationId xmlns:a16="http://schemas.microsoft.com/office/drawing/2014/main" id="{8141E5FC-1D98-DC12-60E4-6A73191280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533140" y="5083048"/>
                      <a:ext cx="640080" cy="64008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69" name="Rectangle 68">
                      <a:extLst>
                        <a:ext uri="{FF2B5EF4-FFF2-40B4-BE49-F238E27FC236}">
                          <a16:creationId xmlns:a16="http://schemas.microsoft.com/office/drawing/2014/main" id="{8141E5FC-1D98-DC12-60E4-6A7319128001}"/>
                        </a:ext>
                      </a:extLst>
                    </p:cNvPr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533140" y="5083048"/>
                      <a:ext cx="640080" cy="640080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 l="-934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0" name="Rectangle 69">
                      <a:extLst>
                        <a:ext uri="{FF2B5EF4-FFF2-40B4-BE49-F238E27FC236}">
                          <a16:creationId xmlns:a16="http://schemas.microsoft.com/office/drawing/2014/main" id="{D8ACACD4-4231-E6C1-1086-B4A0FB4F9C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73220" y="5083048"/>
                      <a:ext cx="640080" cy="64008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70" name="Rectangle 69">
                      <a:extLst>
                        <a:ext uri="{FF2B5EF4-FFF2-40B4-BE49-F238E27FC236}">
                          <a16:creationId xmlns:a16="http://schemas.microsoft.com/office/drawing/2014/main" id="{D8ACACD4-4231-E6C1-1086-B4A0FB4F9C65}"/>
                        </a:ext>
                      </a:extLst>
                    </p:cNvPr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173220" y="5083048"/>
                      <a:ext cx="640080" cy="640080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 l="-934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FABCCAC9-F36B-A1BA-667A-78802FFF6C6E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2" name="Rectangle 71">
                      <a:extLst>
                        <a:ext uri="{FF2B5EF4-FFF2-40B4-BE49-F238E27FC236}">
                          <a16:creationId xmlns:a16="http://schemas.microsoft.com/office/drawing/2014/main" id="{2BE99131-A086-2B36-648D-2F8AC6D2F7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53380" y="5083048"/>
                      <a:ext cx="640080" cy="64008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72" name="Rectangle 71">
                      <a:extLst>
                        <a:ext uri="{FF2B5EF4-FFF2-40B4-BE49-F238E27FC236}">
                          <a16:creationId xmlns:a16="http://schemas.microsoft.com/office/drawing/2014/main" id="{2BE99131-A086-2B36-648D-2F8AC6D2F7E9}"/>
                        </a:ext>
                      </a:extLst>
                    </p:cNvPr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453380" y="5083048"/>
                      <a:ext cx="640080" cy="640080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 l="-8411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D23AD1D0-2779-76DE-762C-E62A781C27A0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443002A0-8B12-348E-CA47-F1274759CBAA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47B5A1A1-85A3-E02C-0468-F04A20E88D70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820AFF44-7D99-FD98-034E-A50A6F192902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00EA210E-A610-EC71-019C-C68C26505630}"/>
                  </a:ext>
                </a:extLst>
              </p:cNvPr>
              <p:cNvGrpSpPr/>
              <p:nvPr/>
            </p:nvGrpSpPr>
            <p:grpSpPr>
              <a:xfrm>
                <a:off x="4953000" y="1117917"/>
                <a:ext cx="6400800" cy="640080"/>
                <a:chOff x="2252980" y="5083048"/>
                <a:chExt cx="6400800" cy="640080"/>
              </a:xfrm>
              <a:noFill/>
            </p:grpSpPr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1BC9CABD-A5AD-23B4-7543-FEE882A88D8D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0</a:t>
                  </a:r>
                </a:p>
              </p:txBody>
            </p:sp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70013DAA-466F-0FCA-8CC7-29B12DD45633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</a:t>
                  </a:r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5874873E-7B28-2871-B6D5-5CD86143A42F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2</a:t>
                  </a:r>
                </a:p>
              </p:txBody>
            </p:sp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67D84E82-933E-823D-4E31-030CCF0CD267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3</a:t>
                  </a:r>
                </a:p>
              </p:txBody>
            </p:sp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21F2F06C-D463-6964-8C0C-2864D213D64F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4</a:t>
                  </a:r>
                </a:p>
              </p:txBody>
            </p:sp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B7BB9DB0-34E6-88C3-31F4-46A9A73C7EA6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5</a:t>
                  </a:r>
                </a:p>
              </p:txBody>
            </p:sp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61FB43B4-6CAE-DB5D-BE33-1E332A8C4988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6</a:t>
                  </a:r>
                </a:p>
              </p:txBody>
            </p:sp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682C96ED-631A-C62A-E2CC-08988EA05557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7</a:t>
                  </a:r>
                </a:p>
              </p:txBody>
            </p:sp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98324CC0-B7CB-6590-1138-B30A81B6A397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8</a:t>
                  </a:r>
                </a:p>
              </p:txBody>
            </p:sp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5A2629E3-C645-DCD7-D045-C975EEBA6BD9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9</a:t>
                  </a:r>
                </a:p>
              </p:txBody>
            </p:sp>
          </p:grpSp>
        </p:grpSp>
        <p:pic>
          <p:nvPicPr>
            <p:cNvPr id="54" name="Picture 2" descr="Tombstone Graphic by Lowkey21 · Creative Fabrica">
              <a:extLst>
                <a:ext uri="{FF2B5EF4-FFF2-40B4-BE49-F238E27FC236}">
                  <a16:creationId xmlns:a16="http://schemas.microsoft.com/office/drawing/2014/main" id="{9A8BBA4D-2C28-2FCA-1BE7-BF9850028A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82" t="13451" r="15903" b="12240"/>
            <a:stretch/>
          </p:blipFill>
          <p:spPr bwMode="auto">
            <a:xfrm>
              <a:off x="5515827" y="5640183"/>
              <a:ext cx="510106" cy="3808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6738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EBAF4-F1F4-9C84-F186-4A0326FB4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 Tables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1C22E5-FF63-9465-BBF3-027FF5402D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Idea:</a:t>
            </a:r>
          </a:p>
          <a:p>
            <a:pPr lvl="1"/>
            <a:r>
              <a:rPr lang="en-US" dirty="0"/>
              <a:t>Have a small array to store information</a:t>
            </a:r>
          </a:p>
          <a:p>
            <a:pPr lvl="1"/>
            <a:r>
              <a:rPr lang="en-US" dirty="0"/>
              <a:t>Use a </a:t>
            </a:r>
            <a:r>
              <a:rPr lang="en-US" b="1" dirty="0"/>
              <a:t>hash function</a:t>
            </a:r>
            <a:r>
              <a:rPr lang="en-US" dirty="0"/>
              <a:t> to convert the key into an index</a:t>
            </a:r>
          </a:p>
          <a:p>
            <a:pPr lvl="2"/>
            <a:r>
              <a:rPr lang="en-US" dirty="0"/>
              <a:t>Hash function should “scatter” the keys, behave as if it randomly assigned keys to indices</a:t>
            </a:r>
          </a:p>
          <a:p>
            <a:pPr lvl="1"/>
            <a:r>
              <a:rPr lang="en-US" dirty="0"/>
              <a:t>Store key at the index given by the hash function</a:t>
            </a:r>
          </a:p>
          <a:p>
            <a:pPr lvl="1"/>
            <a:r>
              <a:rPr lang="en-US" dirty="0"/>
              <a:t>Do something if two keys map to the same place (should be very rare)</a:t>
            </a:r>
          </a:p>
          <a:p>
            <a:pPr lvl="2"/>
            <a:r>
              <a:rPr lang="en-US" dirty="0"/>
              <a:t>Collision resolution</a:t>
            </a:r>
          </a:p>
        </p:txBody>
      </p:sp>
      <p:grpSp>
        <p:nvGrpSpPr>
          <p:cNvPr id="16" name="Group 15" descr="For each operation we will be given a key object.">
            <a:extLst>
              <a:ext uri="{FF2B5EF4-FFF2-40B4-BE49-F238E27FC236}">
                <a16:creationId xmlns:a16="http://schemas.microsoft.com/office/drawing/2014/main" id="{E33969F7-B6FB-C649-85E2-626BA79B8CF1}"/>
              </a:ext>
            </a:extLst>
          </p:cNvPr>
          <p:cNvGrpSpPr/>
          <p:nvPr/>
        </p:nvGrpSpPr>
        <p:grpSpPr>
          <a:xfrm>
            <a:off x="713741" y="5164328"/>
            <a:ext cx="1300479" cy="1147572"/>
            <a:chOff x="713741" y="5164328"/>
            <a:chExt cx="1300479" cy="1147572"/>
          </a:xfrm>
        </p:grpSpPr>
        <p:pic>
          <p:nvPicPr>
            <p:cNvPr id="1026" name="Picture 2" descr="Key Clipart Images – Browse 33,319 Stock Photos, Vectors, and Video | Adobe  Stock">
              <a:extLst>
                <a:ext uri="{FF2B5EF4-FFF2-40B4-BE49-F238E27FC236}">
                  <a16:creationId xmlns:a16="http://schemas.microsoft.com/office/drawing/2014/main" id="{A711E177-0A03-6A78-A571-9F53531A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00" y="5164328"/>
              <a:ext cx="1252220" cy="7513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8BC6414-62CE-EA22-FB80-F74A3FDF0CD2}"/>
                </a:ext>
              </a:extLst>
            </p:cNvPr>
            <p:cNvSpPr txBox="1"/>
            <p:nvPr/>
          </p:nvSpPr>
          <p:spPr>
            <a:xfrm>
              <a:off x="713741" y="5942568"/>
              <a:ext cx="11905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Key Object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Arrow: Right 3" descr="We apply a hash function to the key object, which returns an integer.">
                <a:extLst>
                  <a:ext uri="{FF2B5EF4-FFF2-40B4-BE49-F238E27FC236}">
                    <a16:creationId xmlns:a16="http://schemas.microsoft.com/office/drawing/2014/main" id="{45C3AE01-1BAE-1391-79A0-0069B31AEC24}"/>
                  </a:ext>
                </a:extLst>
              </p:cNvPr>
              <p:cNvSpPr/>
              <p:nvPr/>
            </p:nvSpPr>
            <p:spPr>
              <a:xfrm>
                <a:off x="2476500" y="5164328"/>
                <a:ext cx="955040" cy="751840"/>
              </a:xfrm>
              <a:prstGeom prst="rightArrow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Arrow: Right 3" descr="We apply a hash function to the key object, which returns an integer.">
                <a:extLst>
                  <a:ext uri="{FF2B5EF4-FFF2-40B4-BE49-F238E27FC236}">
                    <a16:creationId xmlns:a16="http://schemas.microsoft.com/office/drawing/2014/main" id="{45C3AE01-1BAE-1391-79A0-0069B31AEC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6500" y="5164328"/>
                <a:ext cx="955040" cy="751840"/>
              </a:xfrm>
              <a:prstGeom prst="rightArrow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066459D7-FB1D-BBF7-141C-D2577C0E01B4}"/>
              </a:ext>
            </a:extLst>
          </p:cNvPr>
          <p:cNvSpPr txBox="1"/>
          <p:nvPr/>
        </p:nvSpPr>
        <p:spPr>
          <a:xfrm>
            <a:off x="3360260" y="5355328"/>
            <a:ext cx="1422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 Integer</a:t>
            </a:r>
          </a:p>
        </p:txBody>
      </p:sp>
      <p:sp>
        <p:nvSpPr>
          <p:cNvPr id="17" name="Arrow: Right 16" descr="Next we perform a modulus operation on that integer to select an index of an array for our insert, find, and delete operations.">
            <a:extLst>
              <a:ext uri="{FF2B5EF4-FFF2-40B4-BE49-F238E27FC236}">
                <a16:creationId xmlns:a16="http://schemas.microsoft.com/office/drawing/2014/main" id="{B5298C6D-A5AF-44EB-717D-6711EFE60FC8}"/>
              </a:ext>
            </a:extLst>
          </p:cNvPr>
          <p:cNvSpPr/>
          <p:nvPr/>
        </p:nvSpPr>
        <p:spPr>
          <a:xfrm>
            <a:off x="4754350" y="4783932"/>
            <a:ext cx="2037080" cy="1460500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Insert / find /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delete</a:t>
            </a:r>
          </a:p>
        </p:txBody>
      </p:sp>
      <p:grpSp>
        <p:nvGrpSpPr>
          <p:cNvPr id="20" name="Group 19" descr="Our array stores key-value pairs. The index used depends on the result of applying the hash function to the key and then modding by the array's length.">
            <a:extLst>
              <a:ext uri="{FF2B5EF4-FFF2-40B4-BE49-F238E27FC236}">
                <a16:creationId xmlns:a16="http://schemas.microsoft.com/office/drawing/2014/main" id="{2C8BA4EC-B7F1-49C0-3B37-79801EE19605}"/>
              </a:ext>
            </a:extLst>
          </p:cNvPr>
          <p:cNvGrpSpPr/>
          <p:nvPr/>
        </p:nvGrpSpPr>
        <p:grpSpPr>
          <a:xfrm>
            <a:off x="6906260" y="5164328"/>
            <a:ext cx="5120640" cy="640080"/>
            <a:chOff x="6906260" y="5164328"/>
            <a:chExt cx="5120640" cy="64008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5CEE9F9-2EBE-4CC1-9403-3C322B3D011A}"/>
                </a:ext>
              </a:extLst>
            </p:cNvPr>
            <p:cNvGrpSpPr/>
            <p:nvPr/>
          </p:nvGrpSpPr>
          <p:grpSpPr>
            <a:xfrm>
              <a:off x="6906260" y="5164328"/>
              <a:ext cx="5120640" cy="640080"/>
              <a:chOff x="1470660" y="4001294"/>
              <a:chExt cx="5120640" cy="640080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E15F891-EABE-C715-0CC0-B077530D6B06}"/>
                  </a:ext>
                </a:extLst>
              </p:cNvPr>
              <p:cNvSpPr/>
              <p:nvPr/>
            </p:nvSpPr>
            <p:spPr>
              <a:xfrm>
                <a:off x="1470660" y="4001294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916793F-F73D-8588-59C0-B5CD1713D13C}"/>
                  </a:ext>
                </a:extLst>
              </p:cNvPr>
              <p:cNvSpPr/>
              <p:nvPr/>
            </p:nvSpPr>
            <p:spPr>
              <a:xfrm>
                <a:off x="2110740" y="4001294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BF5FE7C-60F8-DCCD-71CA-23CCA50514E5}"/>
                  </a:ext>
                </a:extLst>
              </p:cNvPr>
              <p:cNvSpPr/>
              <p:nvPr/>
            </p:nvSpPr>
            <p:spPr>
              <a:xfrm>
                <a:off x="2750820" y="4001294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E908263-8B67-5D74-ACF7-D2EF2DE9F6C9}"/>
                  </a:ext>
                </a:extLst>
              </p:cNvPr>
              <p:cNvSpPr/>
              <p:nvPr/>
            </p:nvSpPr>
            <p:spPr>
              <a:xfrm>
                <a:off x="3390900" y="4001294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5C47B54-CFE9-D28C-B605-0944181CD613}"/>
                  </a:ext>
                </a:extLst>
              </p:cNvPr>
              <p:cNvSpPr/>
              <p:nvPr/>
            </p:nvSpPr>
            <p:spPr>
              <a:xfrm>
                <a:off x="4030980" y="4001294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AD809D88-9346-16AB-47D9-15E1AB178F52}"/>
                  </a:ext>
                </a:extLst>
              </p:cNvPr>
              <p:cNvSpPr/>
              <p:nvPr/>
            </p:nvSpPr>
            <p:spPr>
              <a:xfrm>
                <a:off x="4671060" y="4001294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7830064F-7EE5-1285-D430-ECA89FA194B5}"/>
                  </a:ext>
                </a:extLst>
              </p:cNvPr>
              <p:cNvSpPr/>
              <p:nvPr/>
            </p:nvSpPr>
            <p:spPr>
              <a:xfrm>
                <a:off x="5311140" y="4001294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35BB3CB-8E1A-CB22-7ACF-36852255E9A8}"/>
                  </a:ext>
                </a:extLst>
              </p:cNvPr>
              <p:cNvSpPr/>
              <p:nvPr/>
            </p:nvSpPr>
            <p:spPr>
              <a:xfrm>
                <a:off x="5951220" y="4001294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8" name="Picture 2" descr="Key Clipart Images – Browse 33,319 Stock Photos, Vectors, and Video | Adobe  Stock">
              <a:extLst>
                <a:ext uri="{FF2B5EF4-FFF2-40B4-BE49-F238E27FC236}">
                  <a16:creationId xmlns:a16="http://schemas.microsoft.com/office/drawing/2014/main" id="{54070E1C-8E07-4C18-0042-FC895ADDBE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3118" y="5185664"/>
              <a:ext cx="513663" cy="3081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BAE7921-37C6-D987-ECCC-13611CBD6373}"/>
                </a:ext>
              </a:extLst>
            </p:cNvPr>
            <p:cNvSpPr txBox="1"/>
            <p:nvPr/>
          </p:nvSpPr>
          <p:spPr>
            <a:xfrm>
              <a:off x="8100060" y="5435076"/>
              <a:ext cx="81483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&amp; value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11178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FDBF2-63C9-8594-E37F-13EE9BA0A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Downsides of Linear Probing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E0D9F20-503B-1CC5-FAAD-15F079F00C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What happens when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 approaches 1?</a:t>
                </a:r>
              </a:p>
              <a:p>
                <a:pPr lvl="1"/>
                <a:r>
                  <a:rPr lang="en-US" dirty="0"/>
                  <a:t>Get longer and longer contiguous blocks</a:t>
                </a:r>
              </a:p>
              <a:p>
                <a:pPr lvl="1"/>
                <a:r>
                  <a:rPr lang="en-US" dirty="0"/>
                  <a:t>A collision is guaranteed to grow a block</a:t>
                </a:r>
              </a:p>
              <a:p>
                <a:pPr lvl="2"/>
                <a:r>
                  <a:rPr lang="en-US" dirty="0"/>
                  <a:t>Larger blocks experience more collisions</a:t>
                </a:r>
              </a:p>
              <a:p>
                <a:pPr lvl="2"/>
                <a:r>
                  <a:rPr lang="en-US" dirty="0"/>
                  <a:t>Feedback loop!</a:t>
                </a:r>
              </a:p>
              <a:p>
                <a:r>
                  <a:rPr lang="en-US" dirty="0"/>
                  <a:t>What happens when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 exceeds 1?</a:t>
                </a:r>
              </a:p>
              <a:p>
                <a:pPr lvl="1"/>
                <a:r>
                  <a:rPr lang="en-US" dirty="0"/>
                  <a:t>Impossible!</a:t>
                </a:r>
              </a:p>
              <a:p>
                <a:pPr lvl="1"/>
                <a:r>
                  <a:rPr lang="en-US" dirty="0"/>
                  <a:t>You can’t insert more stuff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E0D9F20-503B-1CC5-FAAD-15F079F00C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665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EC209-91E7-39F7-4A4E-647F00B99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Quadratic Probing: Insert Procedure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BEF850-0680-6520-62A9-DA71336F124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To insert </a:t>
                </a:r>
                <a:r>
                  <a:rPr lang="en-US" dirty="0" err="1">
                    <a:latin typeface="Consolas" panose="020B0609020204030204" pitchFamily="49" charset="0"/>
                  </a:rPr>
                  <a:t>k,v</a:t>
                </a:r>
                <a:endParaRPr lang="en-US" dirty="0">
                  <a:latin typeface="Consolas" panose="020B0609020204030204" pitchFamily="49" charset="0"/>
                </a:endParaRPr>
              </a:p>
              <a:p>
                <a:pPr lvl="1"/>
                <a:r>
                  <a:rPr lang="en-US" dirty="0"/>
                  <a:t>Calculate </a:t>
                </a:r>
                <a:r>
                  <a:rPr lang="en-US" dirty="0" err="1">
                    <a:latin typeface="Consolas" panose="020B0609020204030204" pitchFamily="49" charset="0"/>
                  </a:rPr>
                  <a:t>i</a:t>
                </a:r>
                <a:r>
                  <a:rPr lang="en-US" dirty="0">
                    <a:latin typeface="Consolas" panose="020B0609020204030204" pitchFamily="49" charset="0"/>
                  </a:rPr>
                  <a:t> = h(k) % </a:t>
                </a:r>
                <a:r>
                  <a:rPr lang="en-US" dirty="0" err="1">
                    <a:latin typeface="Consolas" panose="020B0609020204030204" pitchFamily="49" charset="0"/>
                  </a:rPr>
                  <a:t>table.length</a:t>
                </a:r>
                <a:endParaRPr lang="en-US" dirty="0">
                  <a:latin typeface="Consolas" panose="020B0609020204030204" pitchFamily="49" charset="0"/>
                </a:endParaRPr>
              </a:p>
              <a:p>
                <a:pPr lvl="1"/>
                <a:r>
                  <a:rPr lang="en-US" dirty="0"/>
                  <a:t>If </a:t>
                </a:r>
                <a:r>
                  <a:rPr lang="en-US" dirty="0">
                    <a:latin typeface="Consolas" panose="020B0609020204030204" pitchFamily="49" charset="0"/>
                  </a:rPr>
                  <a:t>table[</a:t>
                </a:r>
                <a:r>
                  <a:rPr lang="en-US" dirty="0" err="1">
                    <a:latin typeface="Consolas" panose="020B0609020204030204" pitchFamily="49" charset="0"/>
                  </a:rPr>
                  <a:t>i</a:t>
                </a:r>
                <a:r>
                  <a:rPr lang="en-US" dirty="0">
                    <a:latin typeface="Consolas" panose="020B0609020204030204" pitchFamily="49" charset="0"/>
                  </a:rPr>
                  <a:t>]</a:t>
                </a:r>
                <a:r>
                  <a:rPr lang="en-US" dirty="0"/>
                  <a:t> is occupied then try </a:t>
                </a:r>
                <a:r>
                  <a:rPr lang="en-US" dirty="0">
                    <a:latin typeface="Consolas" panose="020B0609020204030204" pitchFamily="49" charset="0"/>
                  </a:rPr>
                  <a:t>(</a:t>
                </a:r>
                <a:r>
                  <a:rPr lang="en-US" dirty="0" err="1">
                    <a:latin typeface="Consolas" panose="020B0609020204030204" pitchFamily="49" charset="0"/>
                  </a:rPr>
                  <a:t>i</a:t>
                </a:r>
                <a:r>
                  <a:rPr lang="en-US" dirty="0">
                    <a:latin typeface="Consolas" panose="020B0609020204030204" pitchFamily="49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>
                    <a:latin typeface="Consolas" panose="020B0609020204030204" pitchFamily="49" charset="0"/>
                  </a:rPr>
                  <a:t>) % </a:t>
                </a:r>
                <a:r>
                  <a:rPr lang="en-US" dirty="0" err="1">
                    <a:latin typeface="Consolas" panose="020B0609020204030204" pitchFamily="49" charset="0"/>
                  </a:rPr>
                  <a:t>table.length</a:t>
                </a:r>
                <a:endParaRPr lang="en-US" dirty="0">
                  <a:latin typeface="Consolas" panose="020B0609020204030204" pitchFamily="49" charset="0"/>
                </a:endParaRPr>
              </a:p>
              <a:p>
                <a:pPr lvl="1"/>
                <a:r>
                  <a:rPr lang="en-US" dirty="0"/>
                  <a:t>If that is occupied try</a:t>
                </a:r>
                <a:r>
                  <a:rPr lang="en-US" dirty="0">
                    <a:latin typeface="Consolas" panose="020B0609020204030204" pitchFamily="49" charset="0"/>
                  </a:rPr>
                  <a:t>(</a:t>
                </a:r>
                <a:r>
                  <a:rPr lang="en-US" dirty="0" err="1">
                    <a:latin typeface="Consolas" panose="020B0609020204030204" pitchFamily="49" charset="0"/>
                  </a:rPr>
                  <a:t>i</a:t>
                </a:r>
                <a:r>
                  <a:rPr lang="en-US" dirty="0">
                    <a:latin typeface="Consolas" panose="020B0609020204030204" pitchFamily="49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>
                    <a:latin typeface="Consolas" panose="020B0609020204030204" pitchFamily="49" charset="0"/>
                  </a:rPr>
                  <a:t>) % </a:t>
                </a:r>
                <a:r>
                  <a:rPr lang="en-US" dirty="0" err="1">
                    <a:latin typeface="Consolas" panose="020B0609020204030204" pitchFamily="49" charset="0"/>
                  </a:rPr>
                  <a:t>table.length</a:t>
                </a:r>
                <a:endParaRPr lang="en-US" dirty="0"/>
              </a:p>
              <a:p>
                <a:pPr lvl="1"/>
                <a:r>
                  <a:rPr lang="en-US" dirty="0"/>
                  <a:t>If that is occupied try</a:t>
                </a:r>
                <a:r>
                  <a:rPr lang="en-US" dirty="0">
                    <a:latin typeface="Consolas" panose="020B0609020204030204" pitchFamily="49" charset="0"/>
                  </a:rPr>
                  <a:t>(</a:t>
                </a:r>
                <a:r>
                  <a:rPr lang="en-US" dirty="0" err="1">
                    <a:latin typeface="Consolas" panose="020B0609020204030204" pitchFamily="49" charset="0"/>
                  </a:rPr>
                  <a:t>i</a:t>
                </a:r>
                <a:r>
                  <a:rPr lang="en-US" dirty="0">
                    <a:latin typeface="Consolas" panose="020B0609020204030204" pitchFamily="49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>
                    <a:latin typeface="Consolas" panose="020B0609020204030204" pitchFamily="49" charset="0"/>
                  </a:rPr>
                  <a:t>) % </a:t>
                </a:r>
                <a:r>
                  <a:rPr lang="en-US" dirty="0" err="1">
                    <a:latin typeface="Consolas" panose="020B0609020204030204" pitchFamily="49" charset="0"/>
                  </a:rPr>
                  <a:t>table.length</a:t>
                </a:r>
                <a:endParaRPr lang="en-US" b="0" dirty="0"/>
              </a:p>
              <a:p>
                <a:pPr lvl="1"/>
                <a:r>
                  <a:rPr lang="en-US" dirty="0"/>
                  <a:t>If that is occupied try</a:t>
                </a:r>
                <a:r>
                  <a:rPr lang="en-US" dirty="0">
                    <a:latin typeface="Consolas" panose="020B0609020204030204" pitchFamily="49" charset="0"/>
                  </a:rPr>
                  <a:t>(</a:t>
                </a:r>
                <a:r>
                  <a:rPr lang="en-US" dirty="0" err="1">
                    <a:latin typeface="Consolas" panose="020B0609020204030204" pitchFamily="49" charset="0"/>
                  </a:rPr>
                  <a:t>i</a:t>
                </a:r>
                <a:r>
                  <a:rPr lang="en-US" dirty="0">
                    <a:latin typeface="Consolas" panose="020B0609020204030204" pitchFamily="49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>
                    <a:latin typeface="Consolas" panose="020B0609020204030204" pitchFamily="49" charset="0"/>
                  </a:rPr>
                  <a:t>) % </a:t>
                </a:r>
                <a:r>
                  <a:rPr lang="en-US" dirty="0" err="1">
                    <a:latin typeface="Consolas" panose="020B0609020204030204" pitchFamily="49" charset="0"/>
                  </a:rPr>
                  <a:t>table.length</a:t>
                </a:r>
                <a:endParaRPr lang="en-US" dirty="0"/>
              </a:p>
              <a:p>
                <a:pPr lvl="1"/>
                <a:r>
                  <a:rPr lang="en-US" dirty="0"/>
                  <a:t>…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BEF850-0680-6520-62A9-DA71336F124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 descr="An empty hash table of size 10">
            <a:extLst>
              <a:ext uri="{FF2B5EF4-FFF2-40B4-BE49-F238E27FC236}">
                <a16:creationId xmlns:a16="http://schemas.microsoft.com/office/drawing/2014/main" id="{756D933F-0667-60C4-43AB-754CAECD7250}"/>
              </a:ext>
            </a:extLst>
          </p:cNvPr>
          <p:cNvGrpSpPr/>
          <p:nvPr/>
        </p:nvGrpSpPr>
        <p:grpSpPr>
          <a:xfrm>
            <a:off x="2895600" y="5467983"/>
            <a:ext cx="6400800" cy="1097280"/>
            <a:chOff x="4953000" y="660717"/>
            <a:chExt cx="6400800" cy="109728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60480FFF-EE72-457D-D6E8-451CF52B6DBF}"/>
                </a:ext>
              </a:extLst>
            </p:cNvPr>
            <p:cNvGrpSpPr/>
            <p:nvPr/>
          </p:nvGrpSpPr>
          <p:grpSpPr>
            <a:xfrm>
              <a:off x="4953000" y="660717"/>
              <a:ext cx="6400800" cy="640080"/>
              <a:chOff x="2252980" y="5083048"/>
              <a:chExt cx="6400800" cy="640080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DABC9ED3-873B-8DF2-3007-E959C8B83168}"/>
                  </a:ext>
                </a:extLst>
              </p:cNvPr>
              <p:cNvSpPr/>
              <p:nvPr/>
            </p:nvSpPr>
            <p:spPr>
              <a:xfrm>
                <a:off x="225298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EAE90EA1-5C9D-BCA0-4D28-59611B824CB7}"/>
                  </a:ext>
                </a:extLst>
              </p:cNvPr>
              <p:cNvSpPr/>
              <p:nvPr/>
            </p:nvSpPr>
            <p:spPr>
              <a:xfrm>
                <a:off x="289306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7114CFD8-6ED4-6B89-CD55-7D3ECE4BBB1B}"/>
                  </a:ext>
                </a:extLst>
              </p:cNvPr>
              <p:cNvSpPr/>
              <p:nvPr/>
            </p:nvSpPr>
            <p:spPr>
              <a:xfrm>
                <a:off x="353314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204A6FF5-99E2-3235-8D90-4C2A56472FBE}"/>
                  </a:ext>
                </a:extLst>
              </p:cNvPr>
              <p:cNvSpPr/>
              <p:nvPr/>
            </p:nvSpPr>
            <p:spPr>
              <a:xfrm>
                <a:off x="417322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669C8311-2520-F422-D336-3AC79533A4AA}"/>
                  </a:ext>
                </a:extLst>
              </p:cNvPr>
              <p:cNvSpPr/>
              <p:nvPr/>
            </p:nvSpPr>
            <p:spPr>
              <a:xfrm>
                <a:off x="481330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E05872E6-031A-5F02-B19C-D0579D7096F5}"/>
                  </a:ext>
                </a:extLst>
              </p:cNvPr>
              <p:cNvSpPr/>
              <p:nvPr/>
            </p:nvSpPr>
            <p:spPr>
              <a:xfrm>
                <a:off x="545338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3B2E2A78-9B2E-AE47-7510-E5FE7C17E610}"/>
                  </a:ext>
                </a:extLst>
              </p:cNvPr>
              <p:cNvSpPr/>
              <p:nvPr/>
            </p:nvSpPr>
            <p:spPr>
              <a:xfrm>
                <a:off x="609346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1285CFFB-A1F9-F99E-EA0A-11E2F42035E9}"/>
                  </a:ext>
                </a:extLst>
              </p:cNvPr>
              <p:cNvSpPr/>
              <p:nvPr/>
            </p:nvSpPr>
            <p:spPr>
              <a:xfrm>
                <a:off x="673354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E429C629-0428-3E55-C936-39BD54E80179}"/>
                  </a:ext>
                </a:extLst>
              </p:cNvPr>
              <p:cNvSpPr/>
              <p:nvPr/>
            </p:nvSpPr>
            <p:spPr>
              <a:xfrm>
                <a:off x="737362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61D0268D-CC06-8E7E-3906-84E45BA0095C}"/>
                  </a:ext>
                </a:extLst>
              </p:cNvPr>
              <p:cNvSpPr/>
              <p:nvPr/>
            </p:nvSpPr>
            <p:spPr>
              <a:xfrm>
                <a:off x="801370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A5761B6E-FB16-592A-C7AD-4268DE295EAF}"/>
                </a:ext>
              </a:extLst>
            </p:cNvPr>
            <p:cNvGrpSpPr/>
            <p:nvPr/>
          </p:nvGrpSpPr>
          <p:grpSpPr>
            <a:xfrm>
              <a:off x="4953000" y="1117917"/>
              <a:ext cx="6400800" cy="640080"/>
              <a:chOff x="2252980" y="5083048"/>
              <a:chExt cx="6400800" cy="640080"/>
            </a:xfrm>
            <a:noFill/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3FF1A6A4-AAFC-4F06-C075-68D62F7DFE3D}"/>
                  </a:ext>
                </a:extLst>
              </p:cNvPr>
              <p:cNvSpPr/>
              <p:nvPr/>
            </p:nvSpPr>
            <p:spPr>
              <a:xfrm>
                <a:off x="225298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0</a:t>
                </a: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906FDE66-90C0-DAC7-AFC3-2AA73A7A36D9}"/>
                  </a:ext>
                </a:extLst>
              </p:cNvPr>
              <p:cNvSpPr/>
              <p:nvPr/>
            </p:nvSpPr>
            <p:spPr>
              <a:xfrm>
                <a:off x="289306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9474FA1B-A961-CDFE-D875-A37DA7907E87}"/>
                  </a:ext>
                </a:extLst>
              </p:cNvPr>
              <p:cNvSpPr/>
              <p:nvPr/>
            </p:nvSpPr>
            <p:spPr>
              <a:xfrm>
                <a:off x="353314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BE171187-6023-726D-E15D-75D10F0ABEE1}"/>
                  </a:ext>
                </a:extLst>
              </p:cNvPr>
              <p:cNvSpPr/>
              <p:nvPr/>
            </p:nvSpPr>
            <p:spPr>
              <a:xfrm>
                <a:off x="417322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6E294FDE-A886-95E6-1015-F63C67A858BE}"/>
                  </a:ext>
                </a:extLst>
              </p:cNvPr>
              <p:cNvSpPr/>
              <p:nvPr/>
            </p:nvSpPr>
            <p:spPr>
              <a:xfrm>
                <a:off x="481330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18B94A1E-2B67-07B2-390D-ED63652DA9F4}"/>
                  </a:ext>
                </a:extLst>
              </p:cNvPr>
              <p:cNvSpPr/>
              <p:nvPr/>
            </p:nvSpPr>
            <p:spPr>
              <a:xfrm>
                <a:off x="545338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C8F3CEC-CCCE-0872-BC52-6A4916FF9A35}"/>
                  </a:ext>
                </a:extLst>
              </p:cNvPr>
              <p:cNvSpPr/>
              <p:nvPr/>
            </p:nvSpPr>
            <p:spPr>
              <a:xfrm>
                <a:off x="609346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D252A52A-4A9A-67F4-9371-287AE558D215}"/>
                  </a:ext>
                </a:extLst>
              </p:cNvPr>
              <p:cNvSpPr/>
              <p:nvPr/>
            </p:nvSpPr>
            <p:spPr>
              <a:xfrm>
                <a:off x="673354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A8C2A306-35E2-9B4E-43B7-54B828C6BCD9}"/>
                  </a:ext>
                </a:extLst>
              </p:cNvPr>
              <p:cNvSpPr/>
              <p:nvPr/>
            </p:nvSpPr>
            <p:spPr>
              <a:xfrm>
                <a:off x="737362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7385CBDA-09D8-0C40-9F92-39B7B00B7F1D}"/>
                  </a:ext>
                </a:extLst>
              </p:cNvPr>
              <p:cNvSpPr/>
              <p:nvPr/>
            </p:nvSpPr>
            <p:spPr>
              <a:xfrm>
                <a:off x="801370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57190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EC209-91E7-39F7-4A4E-647F00B99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Quadratic Probing: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EF850-0680-6520-62A9-DA71336F1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Insert:</a:t>
            </a:r>
          </a:p>
          <a:p>
            <a:pPr lvl="1"/>
            <a:r>
              <a:rPr lang="en-US" dirty="0"/>
              <a:t>76</a:t>
            </a:r>
          </a:p>
          <a:p>
            <a:pPr lvl="1"/>
            <a:r>
              <a:rPr lang="en-US" dirty="0"/>
              <a:t>40 </a:t>
            </a:r>
          </a:p>
          <a:p>
            <a:pPr lvl="1"/>
            <a:r>
              <a:rPr lang="en-US" dirty="0"/>
              <a:t>48 </a:t>
            </a:r>
          </a:p>
          <a:p>
            <a:pPr lvl="1"/>
            <a:r>
              <a:rPr lang="en-US" dirty="0"/>
              <a:t>5 </a:t>
            </a:r>
          </a:p>
          <a:p>
            <a:pPr lvl="1"/>
            <a:r>
              <a:rPr lang="en-US" dirty="0"/>
              <a:t>55 </a:t>
            </a:r>
          </a:p>
          <a:p>
            <a:pPr lvl="1"/>
            <a:r>
              <a:rPr lang="en-US" dirty="0"/>
              <a:t>47</a:t>
            </a:r>
          </a:p>
        </p:txBody>
      </p:sp>
      <p:grpSp>
        <p:nvGrpSpPr>
          <p:cNvPr id="4" name="Group 3" descr="An empty hash table of size 7">
            <a:extLst>
              <a:ext uri="{FF2B5EF4-FFF2-40B4-BE49-F238E27FC236}">
                <a16:creationId xmlns:a16="http://schemas.microsoft.com/office/drawing/2014/main" id="{A7F5364F-88DC-3F96-2BC8-BAFA44EC14BE}"/>
              </a:ext>
            </a:extLst>
          </p:cNvPr>
          <p:cNvGrpSpPr/>
          <p:nvPr/>
        </p:nvGrpSpPr>
        <p:grpSpPr>
          <a:xfrm>
            <a:off x="2895600" y="5467983"/>
            <a:ext cx="4480560" cy="1097280"/>
            <a:chOff x="4953000" y="660717"/>
            <a:chExt cx="4480560" cy="109728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84DAC70-2D02-4363-C33E-910CC23D54FE}"/>
                </a:ext>
              </a:extLst>
            </p:cNvPr>
            <p:cNvGrpSpPr/>
            <p:nvPr/>
          </p:nvGrpSpPr>
          <p:grpSpPr>
            <a:xfrm>
              <a:off x="4953000" y="660717"/>
              <a:ext cx="4480560" cy="640080"/>
              <a:chOff x="2252980" y="5083048"/>
              <a:chExt cx="4480560" cy="64008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313EEE87-6AB8-548B-F84D-F081E8ECF76E}"/>
                  </a:ext>
                </a:extLst>
              </p:cNvPr>
              <p:cNvSpPr/>
              <p:nvPr/>
            </p:nvSpPr>
            <p:spPr>
              <a:xfrm>
                <a:off x="225298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4FFA859-CE6A-3363-4D19-9CAB7D56F053}"/>
                  </a:ext>
                </a:extLst>
              </p:cNvPr>
              <p:cNvSpPr/>
              <p:nvPr/>
            </p:nvSpPr>
            <p:spPr>
              <a:xfrm>
                <a:off x="289306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627DBA0-51B9-2EDB-EBA7-1E4A030D3BD3}"/>
                  </a:ext>
                </a:extLst>
              </p:cNvPr>
              <p:cNvSpPr/>
              <p:nvPr/>
            </p:nvSpPr>
            <p:spPr>
              <a:xfrm>
                <a:off x="353314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4B5109F-FED7-B365-433C-F0CF16F73FD8}"/>
                  </a:ext>
                </a:extLst>
              </p:cNvPr>
              <p:cNvSpPr/>
              <p:nvPr/>
            </p:nvSpPr>
            <p:spPr>
              <a:xfrm>
                <a:off x="417322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7C3AF265-E570-4D67-F01B-B938693539B6}"/>
                  </a:ext>
                </a:extLst>
              </p:cNvPr>
              <p:cNvSpPr/>
              <p:nvPr/>
            </p:nvSpPr>
            <p:spPr>
              <a:xfrm>
                <a:off x="481330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491A2D82-FDC4-EA2F-2A43-D14EA4AA9250}"/>
                  </a:ext>
                </a:extLst>
              </p:cNvPr>
              <p:cNvSpPr/>
              <p:nvPr/>
            </p:nvSpPr>
            <p:spPr>
              <a:xfrm>
                <a:off x="545338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DDEA582E-177A-FEBE-3F05-79B2349E7EED}"/>
                  </a:ext>
                </a:extLst>
              </p:cNvPr>
              <p:cNvSpPr/>
              <p:nvPr/>
            </p:nvSpPr>
            <p:spPr>
              <a:xfrm>
                <a:off x="609346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6F3B3C3-578B-F0CF-7FDA-4D658EACB546}"/>
                </a:ext>
              </a:extLst>
            </p:cNvPr>
            <p:cNvGrpSpPr/>
            <p:nvPr/>
          </p:nvGrpSpPr>
          <p:grpSpPr>
            <a:xfrm>
              <a:off x="4953000" y="1117917"/>
              <a:ext cx="4480560" cy="640080"/>
              <a:chOff x="2252980" y="5083048"/>
              <a:chExt cx="4480560" cy="640080"/>
            </a:xfrm>
            <a:noFill/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ECA0DCD-68D5-0470-BBE4-88793B346E25}"/>
                  </a:ext>
                </a:extLst>
              </p:cNvPr>
              <p:cNvSpPr/>
              <p:nvPr/>
            </p:nvSpPr>
            <p:spPr>
              <a:xfrm>
                <a:off x="225298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0</a:t>
                </a: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49C5070-60AB-1BF9-E768-8ADCF618F29D}"/>
                  </a:ext>
                </a:extLst>
              </p:cNvPr>
              <p:cNvSpPr/>
              <p:nvPr/>
            </p:nvSpPr>
            <p:spPr>
              <a:xfrm>
                <a:off x="289306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ABDDB81-53DE-3741-D996-1F287A6DDDBA}"/>
                  </a:ext>
                </a:extLst>
              </p:cNvPr>
              <p:cNvSpPr/>
              <p:nvPr/>
            </p:nvSpPr>
            <p:spPr>
              <a:xfrm>
                <a:off x="353314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A6C8874-6AA8-354F-33B5-648D0C65EEE2}"/>
                  </a:ext>
                </a:extLst>
              </p:cNvPr>
              <p:cNvSpPr/>
              <p:nvPr/>
            </p:nvSpPr>
            <p:spPr>
              <a:xfrm>
                <a:off x="417322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6790C2C0-54CD-8E8A-29F1-4E4245996583}"/>
                  </a:ext>
                </a:extLst>
              </p:cNvPr>
              <p:cNvSpPr/>
              <p:nvPr/>
            </p:nvSpPr>
            <p:spPr>
              <a:xfrm>
                <a:off x="481330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777B6A59-79DD-E078-29A8-28E65E272796}"/>
                  </a:ext>
                </a:extLst>
              </p:cNvPr>
              <p:cNvSpPr/>
              <p:nvPr/>
            </p:nvSpPr>
            <p:spPr>
              <a:xfrm>
                <a:off x="545338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2BC9E6AB-C5FC-2724-1BF9-D8BBC6BF709A}"/>
                  </a:ext>
                </a:extLst>
              </p:cNvPr>
              <p:cNvSpPr/>
              <p:nvPr/>
            </p:nvSpPr>
            <p:spPr>
              <a:xfrm>
                <a:off x="609346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374200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E8820-9792-6FF2-3B76-3657BAD65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Quadratic Probing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6FE5C53-5FC4-6CF5-6D34-1C1D27BEA86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If you probe </a:t>
                </a:r>
                <a:r>
                  <a:rPr lang="en-US" dirty="0" err="1">
                    <a:latin typeface="Consolas" panose="020B0609020204030204" pitchFamily="49" charset="0"/>
                  </a:rPr>
                  <a:t>table.length</a:t>
                </a:r>
                <a:r>
                  <a:rPr lang="en-US" dirty="0"/>
                  <a:t> times, you start repeating indices</a:t>
                </a:r>
              </a:p>
              <a:p>
                <a:r>
                  <a:rPr lang="en-US" dirty="0"/>
                  <a:t>If </a:t>
                </a:r>
                <a:r>
                  <a:rPr lang="en-US" dirty="0" err="1">
                    <a:latin typeface="Consolas" panose="020B0609020204030204" pitchFamily="49" charset="0"/>
                  </a:rPr>
                  <a:t>table.length</a:t>
                </a:r>
                <a:r>
                  <a:rPr lang="en-US" dirty="0">
                    <a:latin typeface="Consolas" panose="020B0609020204030204" pitchFamily="49" charset="0"/>
                  </a:rPr>
                  <a:t> </a:t>
                </a:r>
                <a:r>
                  <a:rPr lang="en-US" dirty="0"/>
                  <a:t>is prime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 then you’re guaranteed to find an open spot in at most </a:t>
                </a:r>
                <a:r>
                  <a:rPr lang="en-US" dirty="0" err="1">
                    <a:latin typeface="Consolas" panose="020B0609020204030204" pitchFamily="49" charset="0"/>
                  </a:rPr>
                  <a:t>table.length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r>
                  <a:rPr lang="en-US" dirty="0"/>
                  <a:t> probes</a:t>
                </a:r>
              </a:p>
              <a:p>
                <a:endParaRPr lang="en-US" dirty="0"/>
              </a:p>
              <a:p>
                <a:r>
                  <a:rPr lang="en-US" dirty="0"/>
                  <a:t>Helps with the clustering problem of linear probing, but does not help if many things hash to the same value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6FE5C53-5FC4-6CF5-6D34-1C1D27BEA8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 r="-16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95800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B071D-626B-0458-0E16-C05FF4AF8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Quadratic Load Factor Lemma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932311-AE7B-DC9F-3977-F1E40F3AD2E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1" dirty="0"/>
                  <a:t>Lemma: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,…,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⌊"/>
                            <m:endChr m:val="⌋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are distinct mod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b="1" dirty="0"/>
                  <a:t>Proof: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932311-AE7B-DC9F-3977-F1E40F3AD2E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7D85DC1-65FC-AD35-D040-BDBC6A509C7F}"/>
                  </a:ext>
                </a:extLst>
              </p:cNvPr>
              <p:cNvSpPr txBox="1"/>
              <p:nvPr/>
            </p:nvSpPr>
            <p:spPr>
              <a:xfrm>
                <a:off x="9251575" y="817582"/>
                <a:ext cx="2796989" cy="92333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b="1" dirty="0"/>
                  <a:t>Fact</a:t>
                </a:r>
                <a:r>
                  <a:rPr lang="en-US" dirty="0"/>
                  <a:t>: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≡0 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𝑚𝑜𝑑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then either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≡0</m:t>
                    </m:r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≡0</m:t>
                    </m:r>
                  </m:oMath>
                </a14:m>
                <a:r>
                  <a:rPr lang="en-US" dirty="0"/>
                  <a:t> (mod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)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7D85DC1-65FC-AD35-D040-BDBC6A509C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1575" y="817582"/>
                <a:ext cx="2796989" cy="923330"/>
              </a:xfrm>
              <a:prstGeom prst="rect">
                <a:avLst/>
              </a:prstGeom>
              <a:blipFill>
                <a:blip r:embed="rId3"/>
                <a:stretch>
                  <a:fillRect l="-1810" t="-2703" b="-81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74784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EC209-91E7-39F7-4A4E-647F00B99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Hashing: Insert Procedure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EF850-0680-6520-62A9-DA71336F1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Given </a:t>
            </a:r>
            <a:r>
              <a:rPr lang="en-US" dirty="0">
                <a:latin typeface="Consolas" panose="020B0609020204030204" pitchFamily="49" charset="0"/>
              </a:rPr>
              <a:t>h</a:t>
            </a:r>
            <a:r>
              <a:rPr lang="en-US" dirty="0"/>
              <a:t> and </a:t>
            </a:r>
            <a:r>
              <a:rPr lang="en-US" dirty="0">
                <a:latin typeface="Consolas" panose="020B0609020204030204" pitchFamily="49" charset="0"/>
              </a:rPr>
              <a:t>g</a:t>
            </a:r>
            <a:r>
              <a:rPr lang="en-US" dirty="0"/>
              <a:t> are both good hash functions</a:t>
            </a:r>
          </a:p>
          <a:p>
            <a:r>
              <a:rPr lang="en-US" dirty="0"/>
              <a:t>To insert </a:t>
            </a:r>
            <a:r>
              <a:rPr lang="en-US" dirty="0" err="1">
                <a:latin typeface="Consolas" panose="020B0609020204030204" pitchFamily="49" charset="0"/>
              </a:rPr>
              <a:t>k,v</a:t>
            </a:r>
            <a:endParaRPr lang="en-US" dirty="0">
              <a:latin typeface="Consolas" panose="020B0609020204030204" pitchFamily="49" charset="0"/>
            </a:endParaRPr>
          </a:p>
          <a:p>
            <a:pPr lvl="1"/>
            <a:r>
              <a:rPr lang="en-US" dirty="0"/>
              <a:t>Calculate 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</a:rPr>
              <a:t> = h(k) % </a:t>
            </a:r>
            <a:r>
              <a:rPr lang="en-US" dirty="0" err="1">
                <a:latin typeface="Consolas" panose="020B0609020204030204" pitchFamily="49" charset="0"/>
              </a:rPr>
              <a:t>table.length</a:t>
            </a:r>
            <a:endParaRPr lang="en-US" dirty="0">
              <a:latin typeface="Consolas" panose="020B0609020204030204" pitchFamily="49" charset="0"/>
            </a:endParaRPr>
          </a:p>
          <a:p>
            <a:pPr lvl="1"/>
            <a:r>
              <a:rPr lang="en-US" dirty="0"/>
              <a:t>If </a:t>
            </a:r>
            <a:r>
              <a:rPr lang="en-US" dirty="0">
                <a:latin typeface="Consolas" panose="020B0609020204030204" pitchFamily="49" charset="0"/>
              </a:rPr>
              <a:t>table[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</a:rPr>
              <a:t>]</a:t>
            </a:r>
            <a:r>
              <a:rPr lang="en-US" dirty="0"/>
              <a:t> is occupied then try </a:t>
            </a:r>
            <a:r>
              <a:rPr lang="en-US" dirty="0">
                <a:latin typeface="Consolas" panose="020B0609020204030204" pitchFamily="49" charset="0"/>
              </a:rPr>
              <a:t>(i+g(k)) % </a:t>
            </a:r>
            <a:r>
              <a:rPr lang="en-US" dirty="0" err="1">
                <a:latin typeface="Consolas" panose="020B0609020204030204" pitchFamily="49" charset="0"/>
              </a:rPr>
              <a:t>table.length</a:t>
            </a:r>
            <a:endParaRPr lang="en-US" dirty="0">
              <a:latin typeface="Consolas" panose="020B0609020204030204" pitchFamily="49" charset="0"/>
            </a:endParaRPr>
          </a:p>
          <a:p>
            <a:pPr lvl="1"/>
            <a:r>
              <a:rPr lang="en-US" dirty="0"/>
              <a:t>If that is occupied try </a:t>
            </a:r>
            <a:r>
              <a:rPr lang="en-US" dirty="0">
                <a:latin typeface="Consolas" panose="020B0609020204030204" pitchFamily="49" charset="0"/>
              </a:rPr>
              <a:t>(i+2*g(k)) % </a:t>
            </a:r>
            <a:r>
              <a:rPr lang="en-US" dirty="0" err="1">
                <a:latin typeface="Consolas" panose="020B0609020204030204" pitchFamily="49" charset="0"/>
              </a:rPr>
              <a:t>table.length</a:t>
            </a:r>
            <a:endParaRPr lang="en-US" dirty="0"/>
          </a:p>
          <a:p>
            <a:pPr lvl="1"/>
            <a:r>
              <a:rPr lang="en-US" dirty="0"/>
              <a:t>If that is occupied try </a:t>
            </a:r>
            <a:r>
              <a:rPr lang="en-US" dirty="0">
                <a:latin typeface="Consolas" panose="020B0609020204030204" pitchFamily="49" charset="0"/>
              </a:rPr>
              <a:t>(i+3*g(k)) % </a:t>
            </a:r>
            <a:r>
              <a:rPr lang="en-US" dirty="0" err="1">
                <a:latin typeface="Consolas" panose="020B0609020204030204" pitchFamily="49" charset="0"/>
              </a:rPr>
              <a:t>table.length</a:t>
            </a:r>
            <a:endParaRPr lang="en-US" b="0" dirty="0"/>
          </a:p>
          <a:p>
            <a:pPr lvl="1"/>
            <a:r>
              <a:rPr lang="en-US" dirty="0"/>
              <a:t>If that is occupied try </a:t>
            </a:r>
            <a:r>
              <a:rPr lang="en-US" dirty="0">
                <a:latin typeface="Consolas" panose="020B0609020204030204" pitchFamily="49" charset="0"/>
              </a:rPr>
              <a:t>(i+4*g(k)) % </a:t>
            </a:r>
            <a:r>
              <a:rPr lang="en-US" dirty="0" err="1">
                <a:latin typeface="Consolas" panose="020B0609020204030204" pitchFamily="49" charset="0"/>
              </a:rPr>
              <a:t>table.length</a:t>
            </a:r>
            <a:endParaRPr lang="en-US" dirty="0"/>
          </a:p>
          <a:p>
            <a:pPr lvl="1"/>
            <a:r>
              <a:rPr lang="en-US" dirty="0"/>
              <a:t>…</a:t>
            </a:r>
          </a:p>
        </p:txBody>
      </p:sp>
      <p:grpSp>
        <p:nvGrpSpPr>
          <p:cNvPr id="27" name="Group 26" descr="An empty hash table of size 10">
            <a:extLst>
              <a:ext uri="{FF2B5EF4-FFF2-40B4-BE49-F238E27FC236}">
                <a16:creationId xmlns:a16="http://schemas.microsoft.com/office/drawing/2014/main" id="{8FDFA169-707F-13A9-222D-7CCF6C7494CC}"/>
              </a:ext>
            </a:extLst>
          </p:cNvPr>
          <p:cNvGrpSpPr/>
          <p:nvPr/>
        </p:nvGrpSpPr>
        <p:grpSpPr>
          <a:xfrm>
            <a:off x="2895600" y="5467983"/>
            <a:ext cx="6400800" cy="1097280"/>
            <a:chOff x="4953000" y="660717"/>
            <a:chExt cx="6400800" cy="109728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D2B87FAC-0538-ECBA-6B24-F4E460EA9870}"/>
                </a:ext>
              </a:extLst>
            </p:cNvPr>
            <p:cNvGrpSpPr/>
            <p:nvPr/>
          </p:nvGrpSpPr>
          <p:grpSpPr>
            <a:xfrm>
              <a:off x="4953000" y="660717"/>
              <a:ext cx="6400800" cy="640080"/>
              <a:chOff x="2252980" y="5083048"/>
              <a:chExt cx="6400800" cy="640080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2DE9FF87-7128-E586-7012-FF0D25EAB45B}"/>
                  </a:ext>
                </a:extLst>
              </p:cNvPr>
              <p:cNvSpPr/>
              <p:nvPr/>
            </p:nvSpPr>
            <p:spPr>
              <a:xfrm>
                <a:off x="225298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2451C35B-F3F9-0BF5-7F96-7056333224EB}"/>
                  </a:ext>
                </a:extLst>
              </p:cNvPr>
              <p:cNvSpPr/>
              <p:nvPr/>
            </p:nvSpPr>
            <p:spPr>
              <a:xfrm>
                <a:off x="289306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8E6D8747-D77C-49C2-4342-BE0A69945D0B}"/>
                  </a:ext>
                </a:extLst>
              </p:cNvPr>
              <p:cNvSpPr/>
              <p:nvPr/>
            </p:nvSpPr>
            <p:spPr>
              <a:xfrm>
                <a:off x="353314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9663C8E2-2E8B-9DD3-A6F6-8A6EE559FADD}"/>
                  </a:ext>
                </a:extLst>
              </p:cNvPr>
              <p:cNvSpPr/>
              <p:nvPr/>
            </p:nvSpPr>
            <p:spPr>
              <a:xfrm>
                <a:off x="417322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66F23EEC-4D3B-4A13-ECDC-7AAD749E9E1F}"/>
                  </a:ext>
                </a:extLst>
              </p:cNvPr>
              <p:cNvSpPr/>
              <p:nvPr/>
            </p:nvSpPr>
            <p:spPr>
              <a:xfrm>
                <a:off x="481330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83ED88EB-9FB1-DDBF-622D-AB81D9A8CFB4}"/>
                  </a:ext>
                </a:extLst>
              </p:cNvPr>
              <p:cNvSpPr/>
              <p:nvPr/>
            </p:nvSpPr>
            <p:spPr>
              <a:xfrm>
                <a:off x="545338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AFA9D76C-694E-7726-7983-0F1C5DDA6F90}"/>
                  </a:ext>
                </a:extLst>
              </p:cNvPr>
              <p:cNvSpPr/>
              <p:nvPr/>
            </p:nvSpPr>
            <p:spPr>
              <a:xfrm>
                <a:off x="609346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F9B4A258-5944-0B04-CCC2-864465617880}"/>
                  </a:ext>
                </a:extLst>
              </p:cNvPr>
              <p:cNvSpPr/>
              <p:nvPr/>
            </p:nvSpPr>
            <p:spPr>
              <a:xfrm>
                <a:off x="673354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6E484E67-FD31-BFE6-8BB3-19A8BD0F8EE4}"/>
                  </a:ext>
                </a:extLst>
              </p:cNvPr>
              <p:cNvSpPr/>
              <p:nvPr/>
            </p:nvSpPr>
            <p:spPr>
              <a:xfrm>
                <a:off x="737362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7F669135-A4C2-E31B-6A2C-9FC56971B3E4}"/>
                  </a:ext>
                </a:extLst>
              </p:cNvPr>
              <p:cNvSpPr/>
              <p:nvPr/>
            </p:nvSpPr>
            <p:spPr>
              <a:xfrm>
                <a:off x="801370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8DCD689F-DD9E-AD37-2A3A-25648FC54A08}"/>
                </a:ext>
              </a:extLst>
            </p:cNvPr>
            <p:cNvGrpSpPr/>
            <p:nvPr/>
          </p:nvGrpSpPr>
          <p:grpSpPr>
            <a:xfrm>
              <a:off x="4953000" y="1117917"/>
              <a:ext cx="6400800" cy="640080"/>
              <a:chOff x="2252980" y="5083048"/>
              <a:chExt cx="6400800" cy="640080"/>
            </a:xfrm>
            <a:noFill/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DDA43CA7-E636-2105-CF3A-DFA078E59DBC}"/>
                  </a:ext>
                </a:extLst>
              </p:cNvPr>
              <p:cNvSpPr/>
              <p:nvPr/>
            </p:nvSpPr>
            <p:spPr>
              <a:xfrm>
                <a:off x="225298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0</a:t>
                </a: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DC72C753-FB52-C263-0BAB-5E012781C04B}"/>
                  </a:ext>
                </a:extLst>
              </p:cNvPr>
              <p:cNvSpPr/>
              <p:nvPr/>
            </p:nvSpPr>
            <p:spPr>
              <a:xfrm>
                <a:off x="289306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74D0D8C0-3D63-671F-5D39-04E4F3F7B58A}"/>
                  </a:ext>
                </a:extLst>
              </p:cNvPr>
              <p:cNvSpPr/>
              <p:nvPr/>
            </p:nvSpPr>
            <p:spPr>
              <a:xfrm>
                <a:off x="353314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5E3258F8-8097-AC76-433F-D5EFE5498C84}"/>
                  </a:ext>
                </a:extLst>
              </p:cNvPr>
              <p:cNvSpPr/>
              <p:nvPr/>
            </p:nvSpPr>
            <p:spPr>
              <a:xfrm>
                <a:off x="417322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F388F548-F7C0-C703-87A3-0801D5B5EC6E}"/>
                  </a:ext>
                </a:extLst>
              </p:cNvPr>
              <p:cNvSpPr/>
              <p:nvPr/>
            </p:nvSpPr>
            <p:spPr>
              <a:xfrm>
                <a:off x="481330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A7BB719B-6E0B-43A2-33B0-2CC42D0F964B}"/>
                  </a:ext>
                </a:extLst>
              </p:cNvPr>
              <p:cNvSpPr/>
              <p:nvPr/>
            </p:nvSpPr>
            <p:spPr>
              <a:xfrm>
                <a:off x="545338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28B6754B-58E8-8AF8-8D17-5F85162BAD90}"/>
                  </a:ext>
                </a:extLst>
              </p:cNvPr>
              <p:cNvSpPr/>
              <p:nvPr/>
            </p:nvSpPr>
            <p:spPr>
              <a:xfrm>
                <a:off x="609346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722F989C-2F0A-D58A-28CA-E648FF802226}"/>
                  </a:ext>
                </a:extLst>
              </p:cNvPr>
              <p:cNvSpPr/>
              <p:nvPr/>
            </p:nvSpPr>
            <p:spPr>
              <a:xfrm>
                <a:off x="673354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DEA5F1D9-BDA3-2BD7-3F5F-E1F043FC3CFD}"/>
                  </a:ext>
                </a:extLst>
              </p:cNvPr>
              <p:cNvSpPr/>
              <p:nvPr/>
            </p:nvSpPr>
            <p:spPr>
              <a:xfrm>
                <a:off x="737362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861D331B-7649-C763-671F-8DEB78153BC1}"/>
                  </a:ext>
                </a:extLst>
              </p:cNvPr>
              <p:cNvSpPr/>
              <p:nvPr/>
            </p:nvSpPr>
            <p:spPr>
              <a:xfrm>
                <a:off x="801370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50321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48504-CA46-CA67-A734-8DDC6861F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Rehashing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56C4D0-09F9-C2D9-56AC-4F81B37D1B7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If your load factor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 gets too large, copy everything over to a larger hash table</a:t>
                </a:r>
              </a:p>
              <a:p>
                <a:pPr lvl="1"/>
                <a:r>
                  <a:rPr lang="en-US" dirty="0"/>
                  <a:t>To do this: make a new, larger array</a:t>
                </a:r>
              </a:p>
              <a:p>
                <a:pPr lvl="1"/>
                <a:r>
                  <a:rPr lang="en-US" dirty="0"/>
                  <a:t>Re-insert all items into the new hash table by reapplying the hash function</a:t>
                </a:r>
              </a:p>
              <a:p>
                <a:pPr lvl="2"/>
                <a:r>
                  <a:rPr lang="en-US" dirty="0"/>
                  <a:t>We need to reapply the hash function because items should map to a different index</a:t>
                </a:r>
              </a:p>
              <a:p>
                <a:pPr lvl="1"/>
                <a:r>
                  <a:rPr lang="en-US" dirty="0"/>
                  <a:t>New array should be “roughly” double the length (but probably still want it to be prime)</a:t>
                </a:r>
              </a:p>
              <a:p>
                <a:r>
                  <a:rPr lang="en-US" dirty="0"/>
                  <a:t>What does “too large” mean?</a:t>
                </a:r>
              </a:p>
              <a:p>
                <a:pPr lvl="1"/>
                <a:r>
                  <a:rPr lang="en-US" dirty="0"/>
                  <a:t>For separate chaining, typically we want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&lt;2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For open addressing, typically we want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56C4D0-09F9-C2D9-56AC-4F81B37D1B7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43449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D709C-781C-D297-9372-53DA0D578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Sorting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8053D-A29E-D195-3C93-CF56E1479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Rearrangement of items into some defined sequence</a:t>
            </a:r>
          </a:p>
          <a:p>
            <a:pPr lvl="1"/>
            <a:r>
              <a:rPr lang="en-US" dirty="0"/>
              <a:t>Usually: reordering a list from smallest to largest according to some metric</a:t>
            </a:r>
          </a:p>
          <a:p>
            <a:r>
              <a:rPr lang="en-US" dirty="0"/>
              <a:t>Why sort things?</a:t>
            </a:r>
          </a:p>
          <a:p>
            <a:pPr lvl="1"/>
            <a:r>
              <a:rPr lang="en-US" dirty="0"/>
              <a:t>Enable things like binary search</a:t>
            </a:r>
          </a:p>
          <a:p>
            <a:pPr lvl="2"/>
            <a:r>
              <a:rPr lang="en-US" dirty="0"/>
              <a:t>It makes some algorithms faster</a:t>
            </a:r>
          </a:p>
          <a:p>
            <a:pPr lvl="1"/>
            <a:r>
              <a:rPr lang="en-US" dirty="0"/>
              <a:t>Nicer for human algorithms too</a:t>
            </a:r>
          </a:p>
          <a:p>
            <a:pPr lvl="1"/>
            <a:r>
              <a:rPr lang="en-US" dirty="0"/>
              <a:t>Data organization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5899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64773-CFEA-E666-64D3-5AF21662F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Formal Definition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5397537-824A-CCF1-8509-24B111BE4C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Input:</a:t>
                </a:r>
              </a:p>
              <a:p>
                <a:pPr lvl="1"/>
                <a:r>
                  <a:rPr lang="en-US" dirty="0"/>
                  <a:t>An array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of items</a:t>
                </a:r>
              </a:p>
              <a:p>
                <a:pPr lvl="1"/>
                <a:r>
                  <a:rPr lang="en-US" dirty="0"/>
                  <a:t>A comparison function for these items</a:t>
                </a:r>
              </a:p>
              <a:p>
                <a:pPr lvl="2"/>
                <a:r>
                  <a:rPr lang="en-US" dirty="0"/>
                  <a:t>Given two items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/>
                  <a:t>, we can determine whether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/>
                  <a:t>, 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US" dirty="0"/>
              </a:p>
              <a:p>
                <a:r>
                  <a:rPr lang="en-US" dirty="0"/>
                  <a:t>Output:</a:t>
                </a:r>
              </a:p>
              <a:p>
                <a:pPr lvl="1"/>
                <a:r>
                  <a:rPr lang="en-US" dirty="0"/>
                  <a:t>A permutation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, call it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, such that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then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Permutation: a sequence of the same items but perhaps in a different order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5397537-824A-CCF1-8509-24B111BE4C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99341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50236-5662-84E4-1E2C-8131ADED1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Sorting “Landscape”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887EE2-0B7B-E6D3-DAF0-140E12D6FB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is no singular best algorithm for sorting</a:t>
            </a:r>
          </a:p>
          <a:p>
            <a:r>
              <a:rPr lang="en-US" dirty="0"/>
              <a:t>Some are faster, some are slower</a:t>
            </a:r>
          </a:p>
          <a:p>
            <a:r>
              <a:rPr lang="en-US" dirty="0"/>
              <a:t>Some use more memory, some use less</a:t>
            </a:r>
          </a:p>
          <a:p>
            <a:r>
              <a:rPr lang="en-US" dirty="0"/>
              <a:t>Some are super extra fast if your data matches particular assumptions</a:t>
            </a:r>
          </a:p>
          <a:p>
            <a:r>
              <a:rPr lang="en-US" dirty="0"/>
              <a:t>Some have other special properties that make them valuable</a:t>
            </a:r>
          </a:p>
          <a:p>
            <a:r>
              <a:rPr lang="en-US" dirty="0"/>
              <a:t>No sorting algorithm can have only all the “best” attributes</a:t>
            </a:r>
          </a:p>
        </p:txBody>
      </p:sp>
    </p:spTree>
    <p:extLst>
      <p:ext uri="{BB962C8B-B14F-4D97-AF65-F5344CB8AC3E}">
        <p14:creationId xmlns:p14="http://schemas.microsoft.com/office/powerpoint/2010/main" val="3469253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F4894-2A49-82B5-C96E-DFA05D0FF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Separate Chaining Insert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1D5626-3246-1215-758C-CBB80CF69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insert </a:t>
            </a:r>
            <a:r>
              <a:rPr lang="en-US" dirty="0">
                <a:latin typeface="Consolas" panose="020B0609020204030204" pitchFamily="49" charset="0"/>
              </a:rPr>
              <a:t>k, v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Compute the index using 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</a:rPr>
              <a:t> = h(k) % </a:t>
            </a:r>
            <a:r>
              <a:rPr lang="en-US" dirty="0" err="1">
                <a:latin typeface="Consolas" panose="020B0609020204030204" pitchFamily="49" charset="0"/>
              </a:rPr>
              <a:t>table.length</a:t>
            </a:r>
            <a:endParaRPr lang="en-US" dirty="0"/>
          </a:p>
          <a:p>
            <a:pPr lvl="1"/>
            <a:r>
              <a:rPr lang="en-US" dirty="0"/>
              <a:t>Add the key-value pair to the data structure at </a:t>
            </a:r>
            <a:r>
              <a:rPr lang="en-US" dirty="0">
                <a:latin typeface="Consolas" panose="020B0609020204030204" pitchFamily="49" charset="0"/>
              </a:rPr>
              <a:t>table[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</a:rPr>
              <a:t>]</a:t>
            </a:r>
          </a:p>
          <a:p>
            <a:pPr lvl="1"/>
            <a:endParaRPr lang="en-US" dirty="0"/>
          </a:p>
        </p:txBody>
      </p:sp>
      <p:grpSp>
        <p:nvGrpSpPr>
          <p:cNvPr id="28" name="Group 27" descr="An example of a separate chaining hash table. It is an array, where some indices of the array have a reference to the front node of a linked list. Those linked lists contain key-value pairs.&#10;&#10;A separate chaining hashtable is an array of linked lists, where each linked list stores the key-value pairs for keys that map to that index.">
            <a:extLst>
              <a:ext uri="{FF2B5EF4-FFF2-40B4-BE49-F238E27FC236}">
                <a16:creationId xmlns:a16="http://schemas.microsoft.com/office/drawing/2014/main" id="{F0D0E908-65FA-3B86-F2C7-EB14E6925F15}"/>
              </a:ext>
            </a:extLst>
          </p:cNvPr>
          <p:cNvGrpSpPr/>
          <p:nvPr/>
        </p:nvGrpSpPr>
        <p:grpSpPr>
          <a:xfrm>
            <a:off x="5389880" y="3947797"/>
            <a:ext cx="6400800" cy="2545078"/>
            <a:chOff x="5389880" y="3947797"/>
            <a:chExt cx="6400800" cy="254507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F7D1AD0-1B9E-412D-3A20-E79C7C02DFF4}"/>
                </a:ext>
              </a:extLst>
            </p:cNvPr>
            <p:cNvGrpSpPr/>
            <p:nvPr/>
          </p:nvGrpSpPr>
          <p:grpSpPr>
            <a:xfrm>
              <a:off x="5389880" y="5395595"/>
              <a:ext cx="6400800" cy="1097280"/>
              <a:chOff x="4953000" y="660717"/>
              <a:chExt cx="6400800" cy="1097280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07386195-BD90-00BB-B11C-2E0A51EBF726}"/>
                  </a:ext>
                </a:extLst>
              </p:cNvPr>
              <p:cNvGrpSpPr/>
              <p:nvPr/>
            </p:nvGrpSpPr>
            <p:grpSpPr>
              <a:xfrm>
                <a:off x="4953000" y="660717"/>
                <a:ext cx="6400800" cy="640080"/>
                <a:chOff x="2252980" y="5083048"/>
                <a:chExt cx="6400800" cy="640080"/>
              </a:xfrm>
            </p:grpSpPr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EA268444-E9D8-103A-F880-AB46C12BC769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2FE7D612-CC0B-0352-BEBB-325F28C5F24F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0094040C-B153-41DB-4A4A-4062B5FB7766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7086E2FC-87C5-76F1-BF3B-38BF8C1727B2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BBEE80FF-E49F-4242-CE72-CE8B36A51656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90C3ED64-7D18-86F3-420B-1C3D977FD624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71237C98-7B2E-9E91-022B-629C5413948D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B8E410D9-4E58-2B93-328E-E35FEF26D712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B5871046-D0CF-483C-3624-DB67CD874028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E97B709-8E5C-B28D-C6FB-76F340883847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3E104D4D-BF21-079D-627C-D3EF4B58C1C9}"/>
                  </a:ext>
                </a:extLst>
              </p:cNvPr>
              <p:cNvGrpSpPr/>
              <p:nvPr/>
            </p:nvGrpSpPr>
            <p:grpSpPr>
              <a:xfrm>
                <a:off x="4953000" y="1117917"/>
                <a:ext cx="6400800" cy="640080"/>
                <a:chOff x="2252980" y="5083048"/>
                <a:chExt cx="6400800" cy="640080"/>
              </a:xfrm>
              <a:noFill/>
            </p:grpSpPr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B92CA787-F351-99CE-8252-3670679984A2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0</a:t>
                  </a:r>
                </a:p>
              </p:txBody>
            </p:sp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DFDE562F-FEFB-3C87-66C5-4FC515819004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</a:t>
                  </a:r>
                </a:p>
              </p:txBody>
            </p:sp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10A1EED9-0D82-9636-8B98-6D690796FEDE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2</a:t>
                  </a:r>
                </a:p>
              </p:txBody>
            </p:sp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7BDFB5B6-896C-C056-1726-CBD6B12B0DE9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3</a:t>
                  </a:r>
                </a:p>
              </p:txBody>
            </p:sp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090583C2-0EFF-A52C-5C11-BC8107E92DD0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4</a:t>
                  </a: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7B9558DB-4D3B-2005-36D4-28AC5C20D22A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5</a:t>
                  </a: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B224E418-7E41-4486-364E-ACB18FBC9F01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6</a:t>
                  </a:r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4DEB544B-D1D8-EE6A-385C-E7D77E8C8DB1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7</a:t>
                  </a:r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1FE74979-FA11-F7E9-3C7A-3704658B6B39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8</a:t>
                  </a: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3ED3DD26-95AB-A798-AE3E-AB168FC60C26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9</a:t>
                  </a:r>
                </a:p>
              </p:txBody>
            </p:sp>
          </p:grpSp>
        </p:grp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0C9EE3D-D77C-1669-D63E-C775BFAB8BA3}"/>
                </a:ext>
              </a:extLst>
            </p:cNvPr>
            <p:cNvSpPr/>
            <p:nvPr/>
          </p:nvSpPr>
          <p:spPr>
            <a:xfrm>
              <a:off x="6755765" y="4671696"/>
              <a:ext cx="468630" cy="4686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>
                  <a:solidFill>
                    <a:schemeClr val="tx1"/>
                  </a:solidFill>
                  <a:latin typeface="Consolas" panose="020B0609020204030204" pitchFamily="49" charset="0"/>
                </a:rPr>
                <a:t>k,v</a:t>
              </a:r>
              <a:endParaRPr lang="en-US" sz="1200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4DC057F3-CE4E-FEA4-8BF7-41B10D3E6F86}"/>
                </a:ext>
              </a:extLst>
            </p:cNvPr>
            <p:cNvCxnSpPr>
              <a:cxnSpLocks/>
              <a:stCxn id="19" idx="0"/>
              <a:endCxn id="27" idx="2"/>
            </p:cNvCxnSpPr>
            <p:nvPr/>
          </p:nvCxnSpPr>
          <p:spPr>
            <a:xfrm flipV="1">
              <a:off x="6990080" y="5140326"/>
              <a:ext cx="0" cy="25526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549F27C-56EF-C166-BA10-B4920B8A79A7}"/>
                </a:ext>
              </a:extLst>
            </p:cNvPr>
            <p:cNvSpPr/>
            <p:nvPr/>
          </p:nvSpPr>
          <p:spPr>
            <a:xfrm>
              <a:off x="8703309" y="4671696"/>
              <a:ext cx="468630" cy="4686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>
                  <a:solidFill>
                    <a:schemeClr val="tx1"/>
                  </a:solidFill>
                  <a:latin typeface="Consolas" panose="020B0609020204030204" pitchFamily="49" charset="0"/>
                </a:rPr>
                <a:t>k,v</a:t>
              </a:r>
              <a:endParaRPr lang="en-US" sz="1200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113F12D4-0282-8596-10ED-55462BC4C9AF}"/>
                </a:ext>
              </a:extLst>
            </p:cNvPr>
            <p:cNvCxnSpPr>
              <a:cxnSpLocks/>
              <a:endCxn id="31" idx="2"/>
            </p:cNvCxnSpPr>
            <p:nvPr/>
          </p:nvCxnSpPr>
          <p:spPr>
            <a:xfrm flipV="1">
              <a:off x="8937624" y="5140326"/>
              <a:ext cx="0" cy="25526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D82D35A-7B8F-9FB2-74C6-AA71BF05EB5A}"/>
                </a:ext>
              </a:extLst>
            </p:cNvPr>
            <p:cNvSpPr/>
            <p:nvPr/>
          </p:nvSpPr>
          <p:spPr>
            <a:xfrm>
              <a:off x="8703309" y="3947797"/>
              <a:ext cx="468630" cy="4686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>
                  <a:solidFill>
                    <a:schemeClr val="tx1"/>
                  </a:solidFill>
                  <a:latin typeface="Consolas" panose="020B0609020204030204" pitchFamily="49" charset="0"/>
                </a:rPr>
                <a:t>k,v</a:t>
              </a:r>
              <a:endParaRPr lang="en-US" sz="1200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9F92726D-8930-6161-E4CD-6CD38D725815}"/>
                </a:ext>
              </a:extLst>
            </p:cNvPr>
            <p:cNvCxnSpPr>
              <a:cxnSpLocks/>
              <a:endCxn id="33" idx="2"/>
            </p:cNvCxnSpPr>
            <p:nvPr/>
          </p:nvCxnSpPr>
          <p:spPr>
            <a:xfrm flipV="1">
              <a:off x="8937624" y="4416427"/>
              <a:ext cx="0" cy="25526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43365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208DC-CFA0-51FE-747F-B24C466E3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Separate Chaining </a:t>
            </a:r>
            <a:r>
              <a:rPr lang="en-US" dirty="0"/>
              <a:t>Runtime Analysis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71269A8-5366-06F8-EC79-56A7CF5C939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load factor</a:t>
                </a:r>
                <a:r>
                  <a:rPr lang="en-US" dirty="0"/>
                  <a:t> of a hash table represents the average number of items per “bucket”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𝑙𝑒𝑛𝑔𝑡h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Assume we have a hash table that uses a linked-list for separate chaining</a:t>
                </a:r>
              </a:p>
              <a:p>
                <a:pPr lvl="1"/>
                <a:r>
                  <a:rPr lang="en-US" dirty="0"/>
                  <a:t>What is the expected number of comparisons needed in an unsuccessful find?</a:t>
                </a:r>
              </a:p>
              <a:p>
                <a:pPr lvl="2"/>
                <a:endParaRPr lang="en-US" dirty="0"/>
              </a:p>
              <a:p>
                <a:pPr lvl="1"/>
                <a:r>
                  <a:rPr lang="en-US" dirty="0"/>
                  <a:t>What is the expected number of comparisons needed in a successful find?</a:t>
                </a:r>
              </a:p>
              <a:p>
                <a:r>
                  <a:rPr lang="en-US" dirty="0"/>
                  <a:t>How can we make the expected running time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en-US" dirty="0"/>
                  <a:t>?</a:t>
                </a:r>
              </a:p>
              <a:p>
                <a:pPr lvl="1"/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71269A8-5366-06F8-EC79-56A7CF5C93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3198" r="-241" b="-8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201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F8A99-EE1D-8BA1-BF8F-8AE8428FD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C46576E-E441-D262-342D-969920D971E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load factor</a:t>
                </a:r>
                <a:r>
                  <a:rPr lang="en-US" dirty="0"/>
                  <a:t> of a hash table represents the average number of items per “bucket”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𝑙𝑒𝑛𝑔𝑡h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Assume we have a hash table that uses a linked-list for separate chaining</a:t>
                </a:r>
              </a:p>
              <a:p>
                <a:pPr lvl="1"/>
                <a:r>
                  <a:rPr lang="en-US" dirty="0"/>
                  <a:t>What is the expected number of comparisons needed in an unsuccessful find?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endParaRPr lang="en-US" dirty="0">
                  <a:solidFill>
                    <a:srgbClr val="FF0000"/>
                  </a:solidFill>
                </a:endParaRPr>
              </a:p>
              <a:p>
                <a:pPr lvl="1"/>
                <a:r>
                  <a:rPr lang="en-US" dirty="0"/>
                  <a:t>What is the expected number of comparisons needed in a successful find?</a:t>
                </a:r>
              </a:p>
              <a:p>
                <a:pPr lvl="2"/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How can we make the expected running time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en-US" dirty="0"/>
                  <a:t>?</a:t>
                </a:r>
              </a:p>
              <a:p>
                <a:pPr lvl="1"/>
                <a:r>
                  <a:rPr lang="en-US" dirty="0"/>
                  <a:t>Pick a constant value, resize the array whenever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 exceeds that constant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C46576E-E441-D262-342D-969920D971E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65" t="-2616" r="-12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itle 1">
            <a:extLst>
              <a:ext uri="{FF2B5EF4-FFF2-40B4-BE49-F238E27FC236}">
                <a16:creationId xmlns:a16="http://schemas.microsoft.com/office/drawing/2014/main" id="{74998CE0-3EED-B9A1-B491-DD6C96F4CDC0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1201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Separate Chaining </a:t>
            </a:r>
            <a:r>
              <a:rPr lang="en-US" dirty="0"/>
              <a:t>Runtime Analysis </a:t>
            </a:r>
            <a:r>
              <a:rPr lang="en-US" dirty="0">
                <a:solidFill>
                  <a:srgbClr val="FF0000"/>
                </a:solidFill>
              </a:rPr>
              <a:t>(answers)</a:t>
            </a:r>
          </a:p>
        </p:txBody>
      </p:sp>
    </p:spTree>
    <p:extLst>
      <p:ext uri="{BB962C8B-B14F-4D97-AF65-F5344CB8AC3E}">
        <p14:creationId xmlns:p14="http://schemas.microsoft.com/office/powerpoint/2010/main" val="1013903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A separate chaining hash table of length 10. Index 2 of the array has 1 item, index 5 has 2 items, all other indices are empty.&#10;&#10;Because the total number of key-value pairs present is 3, and the length of the array is 10, the load factor is 3/10 = 0.3.">
            <a:extLst>
              <a:ext uri="{FF2B5EF4-FFF2-40B4-BE49-F238E27FC236}">
                <a16:creationId xmlns:a16="http://schemas.microsoft.com/office/drawing/2014/main" id="{F50E0FBA-6F79-02B9-10AD-EEAD859AE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 Factor Example 1</a:t>
            </a:r>
          </a:p>
        </p:txBody>
      </p:sp>
      <p:grpSp>
        <p:nvGrpSpPr>
          <p:cNvPr id="33" name="Group 32" descr="A separate chaining hash table of length 10. Index 2 of the array has 1 item, index 5 has 2 items, all other indices are empty.&#10;&#10;Because the total number of key-value pairs present is 3, and the length of the array is 10, the load factor is 3/10 = 0.3.">
            <a:extLst>
              <a:ext uri="{FF2B5EF4-FFF2-40B4-BE49-F238E27FC236}">
                <a16:creationId xmlns:a16="http://schemas.microsoft.com/office/drawing/2014/main" id="{B3CE968D-5F5C-9F08-A69F-AF2588EBB0F0}"/>
              </a:ext>
            </a:extLst>
          </p:cNvPr>
          <p:cNvGrpSpPr/>
          <p:nvPr/>
        </p:nvGrpSpPr>
        <p:grpSpPr>
          <a:xfrm>
            <a:off x="3002280" y="1825625"/>
            <a:ext cx="6400800" cy="2545078"/>
            <a:chOff x="3002280" y="1825625"/>
            <a:chExt cx="6400800" cy="254507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263F0AD-B366-C970-FEE0-A04A115DD57E}"/>
                </a:ext>
              </a:extLst>
            </p:cNvPr>
            <p:cNvGrpSpPr/>
            <p:nvPr/>
          </p:nvGrpSpPr>
          <p:grpSpPr>
            <a:xfrm>
              <a:off x="3002280" y="3273423"/>
              <a:ext cx="6400800" cy="1097280"/>
              <a:chOff x="4953000" y="660717"/>
              <a:chExt cx="6400800" cy="1097280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339C43E9-2D02-A0AE-77F2-A88FDACCC3C2}"/>
                  </a:ext>
                </a:extLst>
              </p:cNvPr>
              <p:cNvGrpSpPr/>
              <p:nvPr/>
            </p:nvGrpSpPr>
            <p:grpSpPr>
              <a:xfrm>
                <a:off x="4953000" y="660717"/>
                <a:ext cx="6400800" cy="640080"/>
                <a:chOff x="2252980" y="5083048"/>
                <a:chExt cx="6400800" cy="640080"/>
              </a:xfrm>
            </p:grpSpPr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FF2AE310-76CF-A4D1-646A-CF24361BD1FB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E01462BD-18BE-92D9-F615-720C0D738196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D0EE0AF8-5E31-EE08-B930-3691FC794464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F55D9A24-F483-575F-AC5F-5F0956AC4284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5F202C58-CBB5-012D-D557-2A031682B6B5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F8089122-E844-682A-D3C8-8FEB69345244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E116D899-11B0-3132-F34D-1A8546F88966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F6F0C92C-0A6A-A736-6854-6B83789D1F32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110D7F84-AB37-0A22-EEBF-60DCC570F6AE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1791840-5C39-5A87-C232-121A7EFD5A32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B4AC9D25-BE1B-EA8E-3CDF-55103A55DC69}"/>
                  </a:ext>
                </a:extLst>
              </p:cNvPr>
              <p:cNvGrpSpPr/>
              <p:nvPr/>
            </p:nvGrpSpPr>
            <p:grpSpPr>
              <a:xfrm>
                <a:off x="4953000" y="1117917"/>
                <a:ext cx="6400800" cy="640080"/>
                <a:chOff x="2252980" y="5083048"/>
                <a:chExt cx="6400800" cy="640080"/>
              </a:xfrm>
              <a:noFill/>
            </p:grpSpPr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7DE504D8-C13D-913E-0F85-BCB0208DE1BE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0</a:t>
                  </a:r>
                </a:p>
              </p:txBody>
            </p:sp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11517909-B239-ADEF-BE68-21168FF28B40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</a:t>
                  </a:r>
                </a:p>
              </p:txBody>
            </p:sp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5AF83179-0D61-6102-E798-298CCFBFBEBC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2</a:t>
                  </a:r>
                </a:p>
              </p:txBody>
            </p:sp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2E3EBF93-6D9A-6005-B678-19C29F8FB65E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3</a:t>
                  </a:r>
                </a:p>
              </p:txBody>
            </p:sp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8E42C8D5-406E-0A13-A085-6CA809BE4D2F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4</a:t>
                  </a: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2020D2B5-E5BA-F903-664F-E14D4888F269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5</a:t>
                  </a: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80F2615A-DEB3-179F-B749-F850767EF3A5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6</a:t>
                  </a:r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9186ADB1-F3AC-5513-3A43-A3DACE0EEBB3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7</a:t>
                  </a:r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C32600D7-9784-D14C-E329-06747D4BA920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8</a:t>
                  </a: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3C19CA43-9C52-3476-02AB-173F335F4DCC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9</a:t>
                  </a:r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F2BE152A-DD21-A1D9-F9DB-36C450E2C305}"/>
                    </a:ext>
                  </a:extLst>
                </p:cNvPr>
                <p:cNvSpPr/>
                <p:nvPr/>
              </p:nvSpPr>
              <p:spPr>
                <a:xfrm>
                  <a:off x="4368165" y="2549524"/>
                  <a:ext cx="468630" cy="46863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F2BE152A-DD21-A1D9-F9DB-36C450E2C30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68165" y="2549524"/>
                  <a:ext cx="468630" cy="468630"/>
                </a:xfrm>
                <a:prstGeom prst="rect">
                  <a:avLst/>
                </a:prstGeom>
                <a:blipFill>
                  <a:blip r:embed="rId2"/>
                  <a:stretch>
                    <a:fillRect l="-102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BD6838AF-6EEE-FDD0-E016-B6452060B852}"/>
                </a:ext>
              </a:extLst>
            </p:cNvPr>
            <p:cNvCxnSpPr>
              <a:cxnSpLocks/>
              <a:stCxn id="19" idx="0"/>
              <a:endCxn id="27" idx="2"/>
            </p:cNvCxnSpPr>
            <p:nvPr/>
          </p:nvCxnSpPr>
          <p:spPr>
            <a:xfrm flipV="1">
              <a:off x="4602480" y="3018154"/>
              <a:ext cx="0" cy="25526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F26FCB5F-C80E-58DD-C419-EE8648D2A51C}"/>
                    </a:ext>
                  </a:extLst>
                </p:cNvPr>
                <p:cNvSpPr/>
                <p:nvPr/>
              </p:nvSpPr>
              <p:spPr>
                <a:xfrm>
                  <a:off x="6315709" y="2549524"/>
                  <a:ext cx="468630" cy="46863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F26FCB5F-C80E-58DD-C419-EE8648D2A51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15709" y="2549524"/>
                  <a:ext cx="468630" cy="468630"/>
                </a:xfrm>
                <a:prstGeom prst="rect">
                  <a:avLst/>
                </a:prstGeom>
                <a:blipFill>
                  <a:blip r:embed="rId3"/>
                  <a:stretch>
                    <a:fillRect l="-886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26620DF4-C4AC-F0A0-8AF7-1B9AA29AE047}"/>
                </a:ext>
              </a:extLst>
            </p:cNvPr>
            <p:cNvCxnSpPr>
              <a:cxnSpLocks/>
              <a:endCxn id="29" idx="2"/>
            </p:cNvCxnSpPr>
            <p:nvPr/>
          </p:nvCxnSpPr>
          <p:spPr>
            <a:xfrm flipV="1">
              <a:off x="6550024" y="3018154"/>
              <a:ext cx="0" cy="25526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ACA7CFFF-707E-EEF0-FCB3-F96A6B07358B}"/>
                    </a:ext>
                  </a:extLst>
                </p:cNvPr>
                <p:cNvSpPr/>
                <p:nvPr/>
              </p:nvSpPr>
              <p:spPr>
                <a:xfrm>
                  <a:off x="6315709" y="1825625"/>
                  <a:ext cx="468630" cy="46863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ACA7CFFF-707E-EEF0-FCB3-F96A6B07358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15709" y="1825625"/>
                  <a:ext cx="468630" cy="468630"/>
                </a:xfrm>
                <a:prstGeom prst="rect">
                  <a:avLst/>
                </a:prstGeom>
                <a:blipFill>
                  <a:blip r:embed="rId4"/>
                  <a:stretch>
                    <a:fillRect l="-886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56DDAB81-8C43-B648-39FE-E4FB6BFD9151}"/>
                </a:ext>
              </a:extLst>
            </p:cNvPr>
            <p:cNvCxnSpPr>
              <a:cxnSpLocks/>
              <a:endCxn id="31" idx="2"/>
            </p:cNvCxnSpPr>
            <p:nvPr/>
          </p:nvCxnSpPr>
          <p:spPr>
            <a:xfrm flipV="1">
              <a:off x="6550024" y="2294255"/>
              <a:ext cx="0" cy="25526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01138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E0FBA-6F79-02B9-10AD-EEAD859AE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 Factor Example 2</a:t>
            </a:r>
          </a:p>
        </p:txBody>
      </p:sp>
      <p:grpSp>
        <p:nvGrpSpPr>
          <p:cNvPr id="43" name="Group 42" descr="A separate chaining hash table of length 10. Index 2 of the array has 1 item, index 5 has 3 items, index 9 has 4 items, all other indices are empty.&#10;&#10;Because the total number of key-value pairs present is 8, and the length of the array is 10, the load factor is 8/10 = 0.8.">
            <a:extLst>
              <a:ext uri="{FF2B5EF4-FFF2-40B4-BE49-F238E27FC236}">
                <a16:creationId xmlns:a16="http://schemas.microsoft.com/office/drawing/2014/main" id="{B40C2928-5E80-C549-6F11-BEA5EEA6BBD3}"/>
              </a:ext>
            </a:extLst>
          </p:cNvPr>
          <p:cNvGrpSpPr/>
          <p:nvPr/>
        </p:nvGrpSpPr>
        <p:grpSpPr>
          <a:xfrm>
            <a:off x="3002280" y="360998"/>
            <a:ext cx="6400800" cy="4009705"/>
            <a:chOff x="3002280" y="360998"/>
            <a:chExt cx="6400800" cy="400970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263F0AD-B366-C970-FEE0-A04A115DD57E}"/>
                </a:ext>
              </a:extLst>
            </p:cNvPr>
            <p:cNvGrpSpPr/>
            <p:nvPr/>
          </p:nvGrpSpPr>
          <p:grpSpPr>
            <a:xfrm>
              <a:off x="3002280" y="3273423"/>
              <a:ext cx="6400800" cy="1097280"/>
              <a:chOff x="4953000" y="660717"/>
              <a:chExt cx="6400800" cy="1097280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339C43E9-2D02-A0AE-77F2-A88FDACCC3C2}"/>
                  </a:ext>
                </a:extLst>
              </p:cNvPr>
              <p:cNvGrpSpPr/>
              <p:nvPr/>
            </p:nvGrpSpPr>
            <p:grpSpPr>
              <a:xfrm>
                <a:off x="4953000" y="660717"/>
                <a:ext cx="6400800" cy="640080"/>
                <a:chOff x="2252980" y="5083048"/>
                <a:chExt cx="6400800" cy="640080"/>
              </a:xfrm>
            </p:grpSpPr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FF2AE310-76CF-A4D1-646A-CF24361BD1FB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E01462BD-18BE-92D9-F615-720C0D738196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D0EE0AF8-5E31-EE08-B930-3691FC794464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F55D9A24-F483-575F-AC5F-5F0956AC4284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5F202C58-CBB5-012D-D557-2A031682B6B5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F8089122-E844-682A-D3C8-8FEB69345244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E116D899-11B0-3132-F34D-1A8546F88966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F6F0C92C-0A6A-A736-6854-6B83789D1F32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110D7F84-AB37-0A22-EEBF-60DCC570F6AE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1791840-5C39-5A87-C232-121A7EFD5A32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B4AC9D25-BE1B-EA8E-3CDF-55103A55DC69}"/>
                  </a:ext>
                </a:extLst>
              </p:cNvPr>
              <p:cNvGrpSpPr/>
              <p:nvPr/>
            </p:nvGrpSpPr>
            <p:grpSpPr>
              <a:xfrm>
                <a:off x="4953000" y="1117917"/>
                <a:ext cx="6400800" cy="640080"/>
                <a:chOff x="2252980" y="5083048"/>
                <a:chExt cx="6400800" cy="640080"/>
              </a:xfrm>
              <a:noFill/>
            </p:grpSpPr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7DE504D8-C13D-913E-0F85-BCB0208DE1BE}"/>
                    </a:ext>
                  </a:extLst>
                </p:cNvPr>
                <p:cNvSpPr/>
                <p:nvPr/>
              </p:nvSpPr>
              <p:spPr>
                <a:xfrm>
                  <a:off x="22529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0</a:t>
                  </a:r>
                </a:p>
              </p:txBody>
            </p:sp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11517909-B239-ADEF-BE68-21168FF28B40}"/>
                    </a:ext>
                  </a:extLst>
                </p:cNvPr>
                <p:cNvSpPr/>
                <p:nvPr/>
              </p:nvSpPr>
              <p:spPr>
                <a:xfrm>
                  <a:off x="28930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1</a:t>
                  </a:r>
                </a:p>
              </p:txBody>
            </p:sp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5AF83179-0D61-6102-E798-298CCFBFBEBC}"/>
                    </a:ext>
                  </a:extLst>
                </p:cNvPr>
                <p:cNvSpPr/>
                <p:nvPr/>
              </p:nvSpPr>
              <p:spPr>
                <a:xfrm>
                  <a:off x="35331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2</a:t>
                  </a:r>
                </a:p>
              </p:txBody>
            </p:sp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2E3EBF93-6D9A-6005-B678-19C29F8FB65E}"/>
                    </a:ext>
                  </a:extLst>
                </p:cNvPr>
                <p:cNvSpPr/>
                <p:nvPr/>
              </p:nvSpPr>
              <p:spPr>
                <a:xfrm>
                  <a:off x="41732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3</a:t>
                  </a:r>
                </a:p>
              </p:txBody>
            </p:sp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8E42C8D5-406E-0A13-A085-6CA809BE4D2F}"/>
                    </a:ext>
                  </a:extLst>
                </p:cNvPr>
                <p:cNvSpPr/>
                <p:nvPr/>
              </p:nvSpPr>
              <p:spPr>
                <a:xfrm>
                  <a:off x="48133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4</a:t>
                  </a: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2020D2B5-E5BA-F903-664F-E14D4888F269}"/>
                    </a:ext>
                  </a:extLst>
                </p:cNvPr>
                <p:cNvSpPr/>
                <p:nvPr/>
              </p:nvSpPr>
              <p:spPr>
                <a:xfrm>
                  <a:off x="545338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5</a:t>
                  </a: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80F2615A-DEB3-179F-B749-F850767EF3A5}"/>
                    </a:ext>
                  </a:extLst>
                </p:cNvPr>
                <p:cNvSpPr/>
                <p:nvPr/>
              </p:nvSpPr>
              <p:spPr>
                <a:xfrm>
                  <a:off x="609346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6</a:t>
                  </a:r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9186ADB1-F3AC-5513-3A43-A3DACE0EEBB3}"/>
                    </a:ext>
                  </a:extLst>
                </p:cNvPr>
                <p:cNvSpPr/>
                <p:nvPr/>
              </p:nvSpPr>
              <p:spPr>
                <a:xfrm>
                  <a:off x="673354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7</a:t>
                  </a:r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C32600D7-9784-D14C-E329-06747D4BA920}"/>
                    </a:ext>
                  </a:extLst>
                </p:cNvPr>
                <p:cNvSpPr/>
                <p:nvPr/>
              </p:nvSpPr>
              <p:spPr>
                <a:xfrm>
                  <a:off x="737362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8</a:t>
                  </a: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3C19CA43-9C52-3476-02AB-173F335F4DCC}"/>
                    </a:ext>
                  </a:extLst>
                </p:cNvPr>
                <p:cNvSpPr/>
                <p:nvPr/>
              </p:nvSpPr>
              <p:spPr>
                <a:xfrm>
                  <a:off x="8013700" y="5083048"/>
                  <a:ext cx="640080" cy="64008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</a:rPr>
                    <a:t>9</a:t>
                  </a:r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F2BE152A-DD21-A1D9-F9DB-36C450E2C305}"/>
                    </a:ext>
                  </a:extLst>
                </p:cNvPr>
                <p:cNvSpPr/>
                <p:nvPr/>
              </p:nvSpPr>
              <p:spPr>
                <a:xfrm>
                  <a:off x="4368165" y="2549524"/>
                  <a:ext cx="468630" cy="46863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F2BE152A-DD21-A1D9-F9DB-36C450E2C30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68165" y="2549524"/>
                  <a:ext cx="468630" cy="468630"/>
                </a:xfrm>
                <a:prstGeom prst="rect">
                  <a:avLst/>
                </a:prstGeom>
                <a:blipFill>
                  <a:blip r:embed="rId2"/>
                  <a:stretch>
                    <a:fillRect l="-102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BD6838AF-6EEE-FDD0-E016-B6452060B852}"/>
                </a:ext>
              </a:extLst>
            </p:cNvPr>
            <p:cNvCxnSpPr>
              <a:cxnSpLocks/>
              <a:stCxn id="19" idx="0"/>
              <a:endCxn id="27" idx="2"/>
            </p:cNvCxnSpPr>
            <p:nvPr/>
          </p:nvCxnSpPr>
          <p:spPr>
            <a:xfrm flipV="1">
              <a:off x="4602480" y="3018154"/>
              <a:ext cx="0" cy="25526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F26FCB5F-C80E-58DD-C419-EE8648D2A51C}"/>
                    </a:ext>
                  </a:extLst>
                </p:cNvPr>
                <p:cNvSpPr/>
                <p:nvPr/>
              </p:nvSpPr>
              <p:spPr>
                <a:xfrm>
                  <a:off x="6315709" y="2549524"/>
                  <a:ext cx="468630" cy="46863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F26FCB5F-C80E-58DD-C419-EE8648D2A51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15709" y="2549524"/>
                  <a:ext cx="468630" cy="468630"/>
                </a:xfrm>
                <a:prstGeom prst="rect">
                  <a:avLst/>
                </a:prstGeom>
                <a:blipFill>
                  <a:blip r:embed="rId3"/>
                  <a:stretch>
                    <a:fillRect l="-886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26620DF4-C4AC-F0A0-8AF7-1B9AA29AE047}"/>
                </a:ext>
              </a:extLst>
            </p:cNvPr>
            <p:cNvCxnSpPr>
              <a:cxnSpLocks/>
              <a:endCxn id="29" idx="2"/>
            </p:cNvCxnSpPr>
            <p:nvPr/>
          </p:nvCxnSpPr>
          <p:spPr>
            <a:xfrm flipV="1">
              <a:off x="6550024" y="3018154"/>
              <a:ext cx="0" cy="25526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ACA7CFFF-707E-EEF0-FCB3-F96A6B07358B}"/>
                    </a:ext>
                  </a:extLst>
                </p:cNvPr>
                <p:cNvSpPr/>
                <p:nvPr/>
              </p:nvSpPr>
              <p:spPr>
                <a:xfrm>
                  <a:off x="6315709" y="1825625"/>
                  <a:ext cx="468630" cy="46863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ACA7CFFF-707E-EEF0-FCB3-F96A6B07358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15709" y="1825625"/>
                  <a:ext cx="468630" cy="468630"/>
                </a:xfrm>
                <a:prstGeom prst="rect">
                  <a:avLst/>
                </a:prstGeom>
                <a:blipFill>
                  <a:blip r:embed="rId4"/>
                  <a:stretch>
                    <a:fillRect l="-886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56DDAB81-8C43-B648-39FE-E4FB6BFD9151}"/>
                </a:ext>
              </a:extLst>
            </p:cNvPr>
            <p:cNvCxnSpPr>
              <a:cxnSpLocks/>
              <a:endCxn id="31" idx="2"/>
            </p:cNvCxnSpPr>
            <p:nvPr/>
          </p:nvCxnSpPr>
          <p:spPr>
            <a:xfrm flipV="1">
              <a:off x="6550024" y="2294255"/>
              <a:ext cx="0" cy="25526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D26F0FDA-D34D-B8D0-9980-0ABC895BC06B}"/>
                    </a:ext>
                  </a:extLst>
                </p:cNvPr>
                <p:cNvSpPr/>
                <p:nvPr/>
              </p:nvSpPr>
              <p:spPr>
                <a:xfrm>
                  <a:off x="6315709" y="1101726"/>
                  <a:ext cx="468630" cy="46863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D26F0FDA-D34D-B8D0-9980-0ABC895BC06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15709" y="1101726"/>
                  <a:ext cx="468630" cy="468630"/>
                </a:xfrm>
                <a:prstGeom prst="rect">
                  <a:avLst/>
                </a:prstGeom>
                <a:blipFill>
                  <a:blip r:embed="rId5"/>
                  <a:stretch>
                    <a:fillRect l="-886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0A352F6C-DE53-32FA-E0D5-C4BD09FE69CB}"/>
                </a:ext>
              </a:extLst>
            </p:cNvPr>
            <p:cNvCxnSpPr>
              <a:cxnSpLocks/>
              <a:endCxn id="33" idx="2"/>
            </p:cNvCxnSpPr>
            <p:nvPr/>
          </p:nvCxnSpPr>
          <p:spPr>
            <a:xfrm flipV="1">
              <a:off x="6550024" y="1570356"/>
              <a:ext cx="0" cy="25526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6C0B67D5-585B-A19C-12CE-7279BCB526D7}"/>
                    </a:ext>
                  </a:extLst>
                </p:cNvPr>
                <p:cNvSpPr/>
                <p:nvPr/>
              </p:nvSpPr>
              <p:spPr>
                <a:xfrm>
                  <a:off x="8834754" y="2549524"/>
                  <a:ext cx="468630" cy="46863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6C0B67D5-585B-A19C-12CE-7279BCB526D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34754" y="2549524"/>
                  <a:ext cx="468630" cy="468630"/>
                </a:xfrm>
                <a:prstGeom prst="rect">
                  <a:avLst/>
                </a:prstGeom>
                <a:blipFill>
                  <a:blip r:embed="rId6"/>
                  <a:stretch>
                    <a:fillRect l="-886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25EAD4BB-F71C-4B78-6EE6-A124E0BA4014}"/>
                </a:ext>
              </a:extLst>
            </p:cNvPr>
            <p:cNvCxnSpPr>
              <a:cxnSpLocks/>
              <a:endCxn id="35" idx="2"/>
            </p:cNvCxnSpPr>
            <p:nvPr/>
          </p:nvCxnSpPr>
          <p:spPr>
            <a:xfrm flipV="1">
              <a:off x="9069069" y="3018154"/>
              <a:ext cx="0" cy="25526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E085C7EF-EC8A-9112-3297-6CC7CFC47952}"/>
                    </a:ext>
                  </a:extLst>
                </p:cNvPr>
                <p:cNvSpPr/>
                <p:nvPr/>
              </p:nvSpPr>
              <p:spPr>
                <a:xfrm>
                  <a:off x="8834754" y="1825625"/>
                  <a:ext cx="468630" cy="46863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E085C7EF-EC8A-9112-3297-6CC7CFC4795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34754" y="1825625"/>
                  <a:ext cx="468630" cy="468630"/>
                </a:xfrm>
                <a:prstGeom prst="rect">
                  <a:avLst/>
                </a:prstGeom>
                <a:blipFill>
                  <a:blip r:embed="rId7"/>
                  <a:stretch>
                    <a:fillRect l="-886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393F4EF4-64CB-DDD5-DC1F-9C3F90800DD7}"/>
                </a:ext>
              </a:extLst>
            </p:cNvPr>
            <p:cNvCxnSpPr>
              <a:cxnSpLocks/>
              <a:endCxn id="37" idx="2"/>
            </p:cNvCxnSpPr>
            <p:nvPr/>
          </p:nvCxnSpPr>
          <p:spPr>
            <a:xfrm flipV="1">
              <a:off x="9069069" y="2294255"/>
              <a:ext cx="0" cy="25526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BC250B66-D88B-576F-2EE4-97FA99D031C8}"/>
                    </a:ext>
                  </a:extLst>
                </p:cNvPr>
                <p:cNvSpPr/>
                <p:nvPr/>
              </p:nvSpPr>
              <p:spPr>
                <a:xfrm>
                  <a:off x="8834754" y="1084897"/>
                  <a:ext cx="468630" cy="46863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BC250B66-D88B-576F-2EE4-97FA99D031C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34754" y="1084897"/>
                  <a:ext cx="468630" cy="468630"/>
                </a:xfrm>
                <a:prstGeom prst="rect">
                  <a:avLst/>
                </a:prstGeom>
                <a:blipFill>
                  <a:blip r:embed="rId8"/>
                  <a:stretch>
                    <a:fillRect l="-886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187CECB3-6B1F-DDE3-F042-3FC3931A51F3}"/>
                </a:ext>
              </a:extLst>
            </p:cNvPr>
            <p:cNvCxnSpPr>
              <a:cxnSpLocks/>
              <a:endCxn id="39" idx="2"/>
            </p:cNvCxnSpPr>
            <p:nvPr/>
          </p:nvCxnSpPr>
          <p:spPr>
            <a:xfrm flipV="1">
              <a:off x="9069069" y="1553527"/>
              <a:ext cx="0" cy="25526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AC279382-C643-1AFC-B041-2C279813F34E}"/>
                    </a:ext>
                  </a:extLst>
                </p:cNvPr>
                <p:cNvSpPr/>
                <p:nvPr/>
              </p:nvSpPr>
              <p:spPr>
                <a:xfrm>
                  <a:off x="8834754" y="360998"/>
                  <a:ext cx="468630" cy="46863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AC279382-C643-1AFC-B041-2C279813F34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34754" y="360998"/>
                  <a:ext cx="468630" cy="468630"/>
                </a:xfrm>
                <a:prstGeom prst="rect">
                  <a:avLst/>
                </a:prstGeom>
                <a:blipFill>
                  <a:blip r:embed="rId9"/>
                  <a:stretch>
                    <a:fillRect l="-886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801C2F5F-EF97-7D03-A3CD-00BF6AC7D8DF}"/>
                </a:ext>
              </a:extLst>
            </p:cNvPr>
            <p:cNvCxnSpPr>
              <a:cxnSpLocks/>
              <a:endCxn id="41" idx="2"/>
            </p:cNvCxnSpPr>
            <p:nvPr/>
          </p:nvCxnSpPr>
          <p:spPr>
            <a:xfrm flipV="1">
              <a:off x="9069069" y="829628"/>
              <a:ext cx="0" cy="25526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25561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FD21D-C91E-3FE2-2027-49433DFD6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Collision Resolution: </a:t>
            </a:r>
            <a:r>
              <a:rPr lang="en-US" b="1" dirty="0"/>
              <a:t>Linear Probing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8C88E4-9BBE-71CC-681D-27A20BEEA2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there’s a collision, use the next open space in the table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" name="Group 3" descr="An empty hash table of size 10">
            <a:extLst>
              <a:ext uri="{FF2B5EF4-FFF2-40B4-BE49-F238E27FC236}">
                <a16:creationId xmlns:a16="http://schemas.microsoft.com/office/drawing/2014/main" id="{0E33847A-21B7-8D67-70E7-20697D5D828F}"/>
              </a:ext>
            </a:extLst>
          </p:cNvPr>
          <p:cNvGrpSpPr/>
          <p:nvPr/>
        </p:nvGrpSpPr>
        <p:grpSpPr>
          <a:xfrm>
            <a:off x="2895600" y="4838063"/>
            <a:ext cx="6400800" cy="1097280"/>
            <a:chOff x="4953000" y="660717"/>
            <a:chExt cx="6400800" cy="109728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72483E0-035B-552B-046B-B8CFCDDDA378}"/>
                </a:ext>
              </a:extLst>
            </p:cNvPr>
            <p:cNvGrpSpPr/>
            <p:nvPr/>
          </p:nvGrpSpPr>
          <p:grpSpPr>
            <a:xfrm>
              <a:off x="4953000" y="660717"/>
              <a:ext cx="6400800" cy="640080"/>
              <a:chOff x="2252980" y="5083048"/>
              <a:chExt cx="6400800" cy="64008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10A2255D-F389-165E-90CE-D5FDEDDAD427}"/>
                  </a:ext>
                </a:extLst>
              </p:cNvPr>
              <p:cNvSpPr/>
              <p:nvPr/>
            </p:nvSpPr>
            <p:spPr>
              <a:xfrm>
                <a:off x="225298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9873DF17-BBDE-7098-679E-F718BD0005E3}"/>
                  </a:ext>
                </a:extLst>
              </p:cNvPr>
              <p:cNvSpPr/>
              <p:nvPr/>
            </p:nvSpPr>
            <p:spPr>
              <a:xfrm>
                <a:off x="289306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7497686A-BF93-5D4B-62ED-13F2DCF99D21}"/>
                  </a:ext>
                </a:extLst>
              </p:cNvPr>
              <p:cNvSpPr/>
              <p:nvPr/>
            </p:nvSpPr>
            <p:spPr>
              <a:xfrm>
                <a:off x="353314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23DB1FA2-F273-056C-0BC0-3CF45C0F23ED}"/>
                  </a:ext>
                </a:extLst>
              </p:cNvPr>
              <p:cNvSpPr/>
              <p:nvPr/>
            </p:nvSpPr>
            <p:spPr>
              <a:xfrm>
                <a:off x="417322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5EFCA446-C2F3-17AC-0BE3-69BCB6EC8B5A}"/>
                  </a:ext>
                </a:extLst>
              </p:cNvPr>
              <p:cNvSpPr/>
              <p:nvPr/>
            </p:nvSpPr>
            <p:spPr>
              <a:xfrm>
                <a:off x="481330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9E15B43A-CE28-5824-C803-3DB155C25B9F}"/>
                  </a:ext>
                </a:extLst>
              </p:cNvPr>
              <p:cNvSpPr/>
              <p:nvPr/>
            </p:nvSpPr>
            <p:spPr>
              <a:xfrm>
                <a:off x="545338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DD50E83A-82AF-5B5F-4819-0B3B5A4A67D4}"/>
                  </a:ext>
                </a:extLst>
              </p:cNvPr>
              <p:cNvSpPr/>
              <p:nvPr/>
            </p:nvSpPr>
            <p:spPr>
              <a:xfrm>
                <a:off x="609346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D477FBFB-DD77-940B-BBEF-1081F2AB4D8D}"/>
                  </a:ext>
                </a:extLst>
              </p:cNvPr>
              <p:cNvSpPr/>
              <p:nvPr/>
            </p:nvSpPr>
            <p:spPr>
              <a:xfrm>
                <a:off x="673354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F54EC3AB-7728-01B1-C085-C01979A56E18}"/>
                  </a:ext>
                </a:extLst>
              </p:cNvPr>
              <p:cNvSpPr/>
              <p:nvPr/>
            </p:nvSpPr>
            <p:spPr>
              <a:xfrm>
                <a:off x="737362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35AF9B6F-5851-F1D1-4A8F-611B3182AB28}"/>
                  </a:ext>
                </a:extLst>
              </p:cNvPr>
              <p:cNvSpPr/>
              <p:nvPr/>
            </p:nvSpPr>
            <p:spPr>
              <a:xfrm>
                <a:off x="801370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6CBC511-68D6-8230-0208-019B6D43F0C0}"/>
                </a:ext>
              </a:extLst>
            </p:cNvPr>
            <p:cNvGrpSpPr/>
            <p:nvPr/>
          </p:nvGrpSpPr>
          <p:grpSpPr>
            <a:xfrm>
              <a:off x="4953000" y="1117917"/>
              <a:ext cx="6400800" cy="640080"/>
              <a:chOff x="2252980" y="5083048"/>
              <a:chExt cx="6400800" cy="640080"/>
            </a:xfrm>
            <a:noFill/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AEAA4797-6DEA-8CBE-BAC1-E915143B9341}"/>
                  </a:ext>
                </a:extLst>
              </p:cNvPr>
              <p:cNvSpPr/>
              <p:nvPr/>
            </p:nvSpPr>
            <p:spPr>
              <a:xfrm>
                <a:off x="225298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0</a:t>
                </a: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F550FB6-B136-FD0A-CDFB-8DCF58F3E6BD}"/>
                  </a:ext>
                </a:extLst>
              </p:cNvPr>
              <p:cNvSpPr/>
              <p:nvPr/>
            </p:nvSpPr>
            <p:spPr>
              <a:xfrm>
                <a:off x="289306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75A14D9-1D9F-1F25-2689-4B160E4CD780}"/>
                  </a:ext>
                </a:extLst>
              </p:cNvPr>
              <p:cNvSpPr/>
              <p:nvPr/>
            </p:nvSpPr>
            <p:spPr>
              <a:xfrm>
                <a:off x="353314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5B50E096-C2C7-35F2-770A-652F4CB9C336}"/>
                  </a:ext>
                </a:extLst>
              </p:cNvPr>
              <p:cNvSpPr/>
              <p:nvPr/>
            </p:nvSpPr>
            <p:spPr>
              <a:xfrm>
                <a:off x="417322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1390E29-9377-939E-4D08-909131F81DFA}"/>
                  </a:ext>
                </a:extLst>
              </p:cNvPr>
              <p:cNvSpPr/>
              <p:nvPr/>
            </p:nvSpPr>
            <p:spPr>
              <a:xfrm>
                <a:off x="481330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718A230B-E4DC-C904-C2DD-D6BF5FD6E094}"/>
                  </a:ext>
                </a:extLst>
              </p:cNvPr>
              <p:cNvSpPr/>
              <p:nvPr/>
            </p:nvSpPr>
            <p:spPr>
              <a:xfrm>
                <a:off x="545338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6C3758B1-9087-D7B1-ABB7-BF5CFE288F86}"/>
                  </a:ext>
                </a:extLst>
              </p:cNvPr>
              <p:cNvSpPr/>
              <p:nvPr/>
            </p:nvSpPr>
            <p:spPr>
              <a:xfrm>
                <a:off x="609346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C2C4802-4643-0124-1D32-E88B8617331A}"/>
                  </a:ext>
                </a:extLst>
              </p:cNvPr>
              <p:cNvSpPr/>
              <p:nvPr/>
            </p:nvSpPr>
            <p:spPr>
              <a:xfrm>
                <a:off x="673354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34B46D2A-B3B0-8BFB-4118-5BA56C95DCC4}"/>
                  </a:ext>
                </a:extLst>
              </p:cNvPr>
              <p:cNvSpPr/>
              <p:nvPr/>
            </p:nvSpPr>
            <p:spPr>
              <a:xfrm>
                <a:off x="737362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3DB85716-D30D-EBB1-5947-E6BF559FAEB6}"/>
                  </a:ext>
                </a:extLst>
              </p:cNvPr>
              <p:cNvSpPr/>
              <p:nvPr/>
            </p:nvSpPr>
            <p:spPr>
              <a:xfrm>
                <a:off x="801370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59601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EC209-91E7-39F7-4A4E-647F00B99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Probing: Insert Procedure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EF850-0680-6520-62A9-DA71336F1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insert </a:t>
            </a:r>
            <a:r>
              <a:rPr lang="en-US" dirty="0" err="1">
                <a:latin typeface="Consolas" panose="020B0609020204030204" pitchFamily="49" charset="0"/>
              </a:rPr>
              <a:t>k,v</a:t>
            </a:r>
            <a:endParaRPr lang="en-US" dirty="0">
              <a:latin typeface="Consolas" panose="020B0609020204030204" pitchFamily="49" charset="0"/>
            </a:endParaRPr>
          </a:p>
          <a:p>
            <a:pPr lvl="1"/>
            <a:r>
              <a:rPr lang="en-US" dirty="0"/>
              <a:t>Calculate 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</a:rPr>
              <a:t> = h(k) % </a:t>
            </a:r>
            <a:r>
              <a:rPr lang="en-US" dirty="0" err="1">
                <a:latin typeface="Consolas" panose="020B0609020204030204" pitchFamily="49" charset="0"/>
              </a:rPr>
              <a:t>table.length</a:t>
            </a:r>
            <a:endParaRPr lang="en-US" dirty="0"/>
          </a:p>
          <a:p>
            <a:pPr lvl="1"/>
            <a:r>
              <a:rPr lang="en-US" dirty="0"/>
              <a:t>If </a:t>
            </a:r>
            <a:r>
              <a:rPr lang="en-US" dirty="0">
                <a:latin typeface="Consolas" panose="020B0609020204030204" pitchFamily="49" charset="0"/>
              </a:rPr>
              <a:t>table[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</a:rPr>
              <a:t>]</a:t>
            </a:r>
            <a:r>
              <a:rPr lang="en-US" dirty="0"/>
              <a:t> is occupied then try index </a:t>
            </a:r>
            <a:r>
              <a:rPr lang="en-US" dirty="0">
                <a:latin typeface="Consolas" panose="020B0609020204030204" pitchFamily="49" charset="0"/>
              </a:rPr>
              <a:t>(i+1) % </a:t>
            </a:r>
            <a:r>
              <a:rPr lang="en-US" dirty="0" err="1">
                <a:latin typeface="Consolas" panose="020B0609020204030204" pitchFamily="49" charset="0"/>
              </a:rPr>
              <a:t>table.length</a:t>
            </a:r>
            <a:endParaRPr lang="en-US" dirty="0">
              <a:latin typeface="Consolas" panose="020B0609020204030204" pitchFamily="49" charset="0"/>
            </a:endParaRPr>
          </a:p>
          <a:p>
            <a:pPr lvl="1"/>
            <a:r>
              <a:rPr lang="en-US" dirty="0"/>
              <a:t>If that is occupied try index </a:t>
            </a:r>
            <a:r>
              <a:rPr lang="en-US" dirty="0">
                <a:latin typeface="Consolas" panose="020B0609020204030204" pitchFamily="49" charset="0"/>
              </a:rPr>
              <a:t>(i+2) % </a:t>
            </a:r>
            <a:r>
              <a:rPr lang="en-US" dirty="0" err="1">
                <a:latin typeface="Consolas" panose="020B0609020204030204" pitchFamily="49" charset="0"/>
              </a:rPr>
              <a:t>table.length</a:t>
            </a:r>
            <a:endParaRPr lang="en-US" dirty="0"/>
          </a:p>
          <a:p>
            <a:pPr lvl="1"/>
            <a:r>
              <a:rPr lang="en-US" dirty="0"/>
              <a:t>If that is occupied try index </a:t>
            </a:r>
            <a:r>
              <a:rPr lang="en-US" dirty="0">
                <a:latin typeface="Consolas" panose="020B0609020204030204" pitchFamily="49" charset="0"/>
              </a:rPr>
              <a:t>(i+3) % </a:t>
            </a:r>
            <a:r>
              <a:rPr lang="en-US" dirty="0" err="1">
                <a:latin typeface="Consolas" panose="020B0609020204030204" pitchFamily="49" charset="0"/>
              </a:rPr>
              <a:t>table.length</a:t>
            </a:r>
            <a:endParaRPr lang="en-US" dirty="0"/>
          </a:p>
          <a:p>
            <a:pPr lvl="1"/>
            <a:r>
              <a:rPr lang="en-US" dirty="0"/>
              <a:t>…</a:t>
            </a:r>
          </a:p>
        </p:txBody>
      </p:sp>
      <p:grpSp>
        <p:nvGrpSpPr>
          <p:cNvPr id="4" name="Group 3" descr="An empty hash table of size 10">
            <a:extLst>
              <a:ext uri="{FF2B5EF4-FFF2-40B4-BE49-F238E27FC236}">
                <a16:creationId xmlns:a16="http://schemas.microsoft.com/office/drawing/2014/main" id="{A7F5364F-88DC-3F96-2BC8-BAFA44EC14BE}"/>
              </a:ext>
            </a:extLst>
          </p:cNvPr>
          <p:cNvGrpSpPr/>
          <p:nvPr/>
        </p:nvGrpSpPr>
        <p:grpSpPr>
          <a:xfrm>
            <a:off x="2895600" y="5467983"/>
            <a:ext cx="6400800" cy="1097280"/>
            <a:chOff x="4953000" y="660717"/>
            <a:chExt cx="6400800" cy="109728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84DAC70-2D02-4363-C33E-910CC23D54FE}"/>
                </a:ext>
              </a:extLst>
            </p:cNvPr>
            <p:cNvGrpSpPr/>
            <p:nvPr/>
          </p:nvGrpSpPr>
          <p:grpSpPr>
            <a:xfrm>
              <a:off x="4953000" y="660717"/>
              <a:ext cx="6400800" cy="640080"/>
              <a:chOff x="2252980" y="5083048"/>
              <a:chExt cx="6400800" cy="64008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313EEE87-6AB8-548B-F84D-F081E8ECF76E}"/>
                  </a:ext>
                </a:extLst>
              </p:cNvPr>
              <p:cNvSpPr/>
              <p:nvPr/>
            </p:nvSpPr>
            <p:spPr>
              <a:xfrm>
                <a:off x="225298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4FFA859-CE6A-3363-4D19-9CAB7D56F053}"/>
                  </a:ext>
                </a:extLst>
              </p:cNvPr>
              <p:cNvSpPr/>
              <p:nvPr/>
            </p:nvSpPr>
            <p:spPr>
              <a:xfrm>
                <a:off x="289306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627DBA0-51B9-2EDB-EBA7-1E4A030D3BD3}"/>
                  </a:ext>
                </a:extLst>
              </p:cNvPr>
              <p:cNvSpPr/>
              <p:nvPr/>
            </p:nvSpPr>
            <p:spPr>
              <a:xfrm>
                <a:off x="353314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4B5109F-FED7-B365-433C-F0CF16F73FD8}"/>
                  </a:ext>
                </a:extLst>
              </p:cNvPr>
              <p:cNvSpPr/>
              <p:nvPr/>
            </p:nvSpPr>
            <p:spPr>
              <a:xfrm>
                <a:off x="417322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7C3AF265-E570-4D67-F01B-B938693539B6}"/>
                  </a:ext>
                </a:extLst>
              </p:cNvPr>
              <p:cNvSpPr/>
              <p:nvPr/>
            </p:nvSpPr>
            <p:spPr>
              <a:xfrm>
                <a:off x="481330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491A2D82-FDC4-EA2F-2A43-D14EA4AA9250}"/>
                  </a:ext>
                </a:extLst>
              </p:cNvPr>
              <p:cNvSpPr/>
              <p:nvPr/>
            </p:nvSpPr>
            <p:spPr>
              <a:xfrm>
                <a:off x="545338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DDEA582E-177A-FEBE-3F05-79B2349E7EED}"/>
                  </a:ext>
                </a:extLst>
              </p:cNvPr>
              <p:cNvSpPr/>
              <p:nvPr/>
            </p:nvSpPr>
            <p:spPr>
              <a:xfrm>
                <a:off x="609346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9A7DDDD4-8D2E-F314-F507-8FA0016B4B5C}"/>
                  </a:ext>
                </a:extLst>
              </p:cNvPr>
              <p:cNvSpPr/>
              <p:nvPr/>
            </p:nvSpPr>
            <p:spPr>
              <a:xfrm>
                <a:off x="673354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CF9000BC-81DC-CE44-03EB-CDF8D357E516}"/>
                  </a:ext>
                </a:extLst>
              </p:cNvPr>
              <p:cNvSpPr/>
              <p:nvPr/>
            </p:nvSpPr>
            <p:spPr>
              <a:xfrm>
                <a:off x="737362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5DF3124B-193F-D905-24FE-C943F42B8A33}"/>
                  </a:ext>
                </a:extLst>
              </p:cNvPr>
              <p:cNvSpPr/>
              <p:nvPr/>
            </p:nvSpPr>
            <p:spPr>
              <a:xfrm>
                <a:off x="8013700" y="5083048"/>
                <a:ext cx="640080" cy="64008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6F3B3C3-578B-F0CF-7FDA-4D658EACB546}"/>
                </a:ext>
              </a:extLst>
            </p:cNvPr>
            <p:cNvGrpSpPr/>
            <p:nvPr/>
          </p:nvGrpSpPr>
          <p:grpSpPr>
            <a:xfrm>
              <a:off x="4953000" y="1117917"/>
              <a:ext cx="6400800" cy="640080"/>
              <a:chOff x="2252980" y="5083048"/>
              <a:chExt cx="6400800" cy="640080"/>
            </a:xfrm>
            <a:noFill/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ECA0DCD-68D5-0470-BBE4-88793B346E25}"/>
                  </a:ext>
                </a:extLst>
              </p:cNvPr>
              <p:cNvSpPr/>
              <p:nvPr/>
            </p:nvSpPr>
            <p:spPr>
              <a:xfrm>
                <a:off x="225298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0</a:t>
                </a: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49C5070-60AB-1BF9-E768-8ADCF618F29D}"/>
                  </a:ext>
                </a:extLst>
              </p:cNvPr>
              <p:cNvSpPr/>
              <p:nvPr/>
            </p:nvSpPr>
            <p:spPr>
              <a:xfrm>
                <a:off x="289306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ABDDB81-53DE-3741-D996-1F287A6DDDBA}"/>
                  </a:ext>
                </a:extLst>
              </p:cNvPr>
              <p:cNvSpPr/>
              <p:nvPr/>
            </p:nvSpPr>
            <p:spPr>
              <a:xfrm>
                <a:off x="353314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A6C8874-6AA8-354F-33B5-648D0C65EEE2}"/>
                  </a:ext>
                </a:extLst>
              </p:cNvPr>
              <p:cNvSpPr/>
              <p:nvPr/>
            </p:nvSpPr>
            <p:spPr>
              <a:xfrm>
                <a:off x="417322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6790C2C0-54CD-8E8A-29F1-4E4245996583}"/>
                  </a:ext>
                </a:extLst>
              </p:cNvPr>
              <p:cNvSpPr/>
              <p:nvPr/>
            </p:nvSpPr>
            <p:spPr>
              <a:xfrm>
                <a:off x="481330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777B6A59-79DD-E078-29A8-28E65E272796}"/>
                  </a:ext>
                </a:extLst>
              </p:cNvPr>
              <p:cNvSpPr/>
              <p:nvPr/>
            </p:nvSpPr>
            <p:spPr>
              <a:xfrm>
                <a:off x="545338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2BC9E6AB-C5FC-2724-1BF9-D8BBC6BF709A}"/>
                  </a:ext>
                </a:extLst>
              </p:cNvPr>
              <p:cNvSpPr/>
              <p:nvPr/>
            </p:nvSpPr>
            <p:spPr>
              <a:xfrm>
                <a:off x="609346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9198A0B8-7969-41D6-DAFF-DB99A0ED3CF0}"/>
                  </a:ext>
                </a:extLst>
              </p:cNvPr>
              <p:cNvSpPr/>
              <p:nvPr/>
            </p:nvSpPr>
            <p:spPr>
              <a:xfrm>
                <a:off x="673354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69979AC-43BC-32F9-927F-21D434B1657C}"/>
                  </a:ext>
                </a:extLst>
              </p:cNvPr>
              <p:cNvSpPr/>
              <p:nvPr/>
            </p:nvSpPr>
            <p:spPr>
              <a:xfrm>
                <a:off x="737362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3FB1665-49F1-41F3-8E29-06DAC51EBB0E}"/>
                  </a:ext>
                </a:extLst>
              </p:cNvPr>
              <p:cNvSpPr/>
              <p:nvPr/>
            </p:nvSpPr>
            <p:spPr>
              <a:xfrm>
                <a:off x="8013700" y="5083048"/>
                <a:ext cx="640080" cy="6400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34335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2158</Words>
  <Application>Microsoft Macintosh PowerPoint</Application>
  <PresentationFormat>Widescreen</PresentationFormat>
  <Paragraphs>479</Paragraphs>
  <Slides>29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Aptos</vt:lpstr>
      <vt:lpstr>Aptos Display</vt:lpstr>
      <vt:lpstr>Arial</vt:lpstr>
      <vt:lpstr>Calibri Light</vt:lpstr>
      <vt:lpstr>Cambria Math</vt:lpstr>
      <vt:lpstr>Consolas</vt:lpstr>
      <vt:lpstr>Office Theme</vt:lpstr>
      <vt:lpstr>CSE 332 Summer 2026 Lecture 9: Hashing 2</vt:lpstr>
      <vt:lpstr>Hash Tables</vt:lpstr>
      <vt:lpstr>Separate Chaining Insert</vt:lpstr>
      <vt:lpstr>Separate Chaining Runtime Analysis</vt:lpstr>
      <vt:lpstr>PowerPoint Presentation</vt:lpstr>
      <vt:lpstr>Load Factor Example 1</vt:lpstr>
      <vt:lpstr>Load Factor Example 2</vt:lpstr>
      <vt:lpstr>Collision Resolution: Linear Probing</vt:lpstr>
      <vt:lpstr>Linear Probing: Insert Procedure</vt:lpstr>
      <vt:lpstr>Linear Probing: How to find?</vt:lpstr>
      <vt:lpstr>Linear Probing: Find</vt:lpstr>
      <vt:lpstr>Linear Probing: Delete is Hard (Example 1)</vt:lpstr>
      <vt:lpstr>Linear Probing: Delete is Hard (Example 1)</vt:lpstr>
      <vt:lpstr>Linear Probing: Delete is Hard (Example 2)</vt:lpstr>
      <vt:lpstr>Linear Probing: Delete is Hard (Example 2)</vt:lpstr>
      <vt:lpstr>Linear Probing: Delete is Hard (Example 3)</vt:lpstr>
      <vt:lpstr>Linear Probing: Delete</vt:lpstr>
      <vt:lpstr>Linear Probing + Tombstone: Find</vt:lpstr>
      <vt:lpstr>Linear Probing + Tombstone: Insert</vt:lpstr>
      <vt:lpstr>Downsides of Linear Probing</vt:lpstr>
      <vt:lpstr>Quadratic Probing: Insert Procedure</vt:lpstr>
      <vt:lpstr>Quadratic Probing: Example</vt:lpstr>
      <vt:lpstr>Using Quadratic Probing</vt:lpstr>
      <vt:lpstr>Quadratic Load Factor Lemma</vt:lpstr>
      <vt:lpstr>Double Hashing: Insert Procedure</vt:lpstr>
      <vt:lpstr>Rehashing</vt:lpstr>
      <vt:lpstr>Sorting</vt:lpstr>
      <vt:lpstr>More Formal Definition</vt:lpstr>
      <vt:lpstr>Sorting “Landscape”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Whitmeyer</dc:creator>
  <cp:lastModifiedBy>Michael Whitmeyer</cp:lastModifiedBy>
  <cp:revision>9</cp:revision>
  <dcterms:created xsi:type="dcterms:W3CDTF">2026-07-13T05:59:30Z</dcterms:created>
  <dcterms:modified xsi:type="dcterms:W3CDTF">2026-07-13T07:31:43Z</dcterms:modified>
</cp:coreProperties>
</file>