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63" r:id="rId4"/>
    <p:sldId id="376" r:id="rId5"/>
    <p:sldId id="306" r:id="rId6"/>
    <p:sldId id="336" r:id="rId7"/>
    <p:sldId id="337" r:id="rId8"/>
    <p:sldId id="338" r:id="rId9"/>
    <p:sldId id="369" r:id="rId10"/>
    <p:sldId id="346" r:id="rId11"/>
    <p:sldId id="347" r:id="rId12"/>
    <p:sldId id="348" r:id="rId13"/>
    <p:sldId id="349" r:id="rId14"/>
    <p:sldId id="350" r:id="rId15"/>
    <p:sldId id="351" r:id="rId16"/>
    <p:sldId id="377" r:id="rId17"/>
    <p:sldId id="378" r:id="rId18"/>
    <p:sldId id="352" r:id="rId19"/>
    <p:sldId id="353" r:id="rId20"/>
    <p:sldId id="354" r:id="rId21"/>
    <p:sldId id="355" r:id="rId22"/>
    <p:sldId id="356" r:id="rId23"/>
    <p:sldId id="3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82"/>
  </p:normalViewPr>
  <p:slideViewPr>
    <p:cSldViewPr snapToGrid="0">
      <p:cViewPr varScale="1">
        <p:scale>
          <a:sx n="119" d="100"/>
          <a:sy n="119" d="100"/>
        </p:scale>
        <p:origin x="2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99D3D-71A0-7540-8C33-F6F49E6BCA74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F3C90-571B-6244-9677-4047D0404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97389-0441-4D4C-B013-3AC3B33670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6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2B1F-4E85-9662-73D6-6549F9B38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EB88D-DDAE-0B1F-2FF7-35832C111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C1E21-0F8B-00AC-72BA-62D89C1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37FF3-2461-5020-0882-3B72490C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DD231-7B64-670D-3D74-7FBD98D6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9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78763-E2ED-A3AE-2E15-2BCFDFD0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2ADBCB-7602-C6EB-A5FB-A987F8CDF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1F598-4F2A-8363-EB81-1B58E58A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1A325-26FC-23A0-9BF0-64BD6768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57AF3-EA34-3D29-D301-CF874CFF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7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C937BA-BB99-2B9B-4DE7-54826C155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D5EDD-0E91-248E-ADF3-CCB5CF951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B15DC-1DFE-4C45-7A6C-E114701F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DDAFB-9729-34D3-653A-F907D3E7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E3E0A-67C7-D584-B571-342B5108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2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15E79-FA8A-FA67-0E75-F7A1F33A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CAA5-8B12-5D40-E0FB-DB70F8032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EB96B-F14B-840F-7929-7943B18DE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CF6A-90F2-88F0-F1B2-12784B24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58AA5-384D-46E9-16EB-F8EA2F14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5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DE165-BF84-9C62-B78D-64B5FBFB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34B2D-5A51-D000-C406-7AE1FB3F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2C455-B73B-BCDE-6A49-69BB539E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60145-51BF-EC1B-9912-FDB27BCC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35932-BA1E-8F68-16F3-0FA5116ED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0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06E90-9021-4290-0494-E124FA93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C5807-B4A7-BAE6-F156-277224C82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DA716-0B23-BB3C-43C2-F4B9196AA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34563-7285-B3AB-CAB7-3BF352B4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7DFE2-A228-FF4E-43EF-A7E829D48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EEBB7F-2543-26FE-407D-BE4E281B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9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CEA5C-6778-6D4F-F80D-CC9E6BD5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F0D3C-335E-BE58-A41C-13698ACCC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7104F-49FF-80C3-74C5-D3C343E6C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B1F99-03D0-7B5C-7899-619D77F82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CB9FD6-ED11-7D80-4B6B-D86A5A3DBB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2992C5-7839-65B1-4C44-A10A9DA9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1A4364-DAE9-CD8C-809E-1E9E5D15A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04EC9F-5BBB-58DA-9E33-CBA447782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7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CD2C-B59C-58DF-F493-1F78A3D6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B6A336-A458-4E52-C6D0-FDE88B3EC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E81AAC-22D4-090C-FEB4-9788490AB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1CF4D-FDA6-374B-4D14-1B95492E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2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8784BB-944C-CA0F-83DC-C367B942F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B7E899-77C0-9851-B1EB-E2784FE9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A17BE-1D5E-DEF7-57C3-CD1B9363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7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AE24-42DC-8CB8-913D-9E7D096D0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27B4D-1E19-6709-4E1C-435389CF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9CCC1-15FA-BD6E-51FC-47028A23F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4D080-35A8-5BDD-6041-4ED05411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9B7673-08BA-2694-432C-D4D2A97A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18290D-B0CB-7923-521D-84DCCCA5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75227-6EBD-C7DE-FFD6-BC39F37E5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045AC-11AA-F42E-87CE-921E0F29BF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FB4F1F-B3E5-03B2-D949-AC9CF36F0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DB581-10AB-CBBE-B450-EE54AB0D4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501A8-66C3-300F-3688-29616C57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57B9A-5F0D-7DFA-6F2D-E9816138D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2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3A7128-CDF9-46D8-6C69-66079C28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BFE93-46A0-9ACD-8FEB-7E6E57D22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23850-464B-FD47-4A68-8A1327FA7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1A2C61-2617-9A45-9EC4-A36ABB9AA81A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3DEE9-8D28-B473-F99D-344B18CFE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09F2F-A266-18E4-6C79-36A898104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679E2-6C08-6644-AB02-A4A86523E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93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w.edu/33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CSE 332 Summer 2026</a:t>
            </a:r>
            <a:b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Lecture 8: AVL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Wrapup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Hashing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3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BAF4-F1F4-9C84-F186-4A0326F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C22E5-FF63-9465-BBF3-027FF5402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</a:t>
            </a:r>
          </a:p>
          <a:p>
            <a:pPr lvl="1"/>
            <a:r>
              <a:rPr lang="en-US" dirty="0"/>
              <a:t>Have a small array to store information</a:t>
            </a:r>
          </a:p>
          <a:p>
            <a:pPr lvl="1"/>
            <a:r>
              <a:rPr lang="en-US" dirty="0"/>
              <a:t>Use a </a:t>
            </a:r>
            <a:r>
              <a:rPr lang="en-US" b="1" dirty="0"/>
              <a:t>hash function</a:t>
            </a:r>
            <a:r>
              <a:rPr lang="en-US" dirty="0"/>
              <a:t> to convert the key into an index</a:t>
            </a:r>
          </a:p>
          <a:p>
            <a:pPr lvl="2"/>
            <a:r>
              <a:rPr lang="en-US" dirty="0"/>
              <a:t>Hash function should “scatter” the keys, behave as if it randomly assigned keys to indices</a:t>
            </a:r>
          </a:p>
          <a:p>
            <a:pPr lvl="1"/>
            <a:r>
              <a:rPr lang="en-US" dirty="0"/>
              <a:t>Store key at the index given by the hash function</a:t>
            </a:r>
          </a:p>
          <a:p>
            <a:pPr lvl="1"/>
            <a:r>
              <a:rPr lang="en-US" dirty="0"/>
              <a:t>Do something if two keys map to the same place (should be very rare)</a:t>
            </a:r>
          </a:p>
          <a:p>
            <a:pPr lvl="2"/>
            <a:r>
              <a:rPr lang="en-US" dirty="0"/>
              <a:t>Collision resolution</a:t>
            </a:r>
          </a:p>
        </p:txBody>
      </p:sp>
      <p:grpSp>
        <p:nvGrpSpPr>
          <p:cNvPr id="16" name="Group 15" descr="For each operation we will be given a key object.">
            <a:extLst>
              <a:ext uri="{FF2B5EF4-FFF2-40B4-BE49-F238E27FC236}">
                <a16:creationId xmlns:a16="http://schemas.microsoft.com/office/drawing/2014/main" id="{E33969F7-B6FB-C649-85E2-626BA79B8CF1}"/>
              </a:ext>
            </a:extLst>
          </p:cNvPr>
          <p:cNvGrpSpPr/>
          <p:nvPr/>
        </p:nvGrpSpPr>
        <p:grpSpPr>
          <a:xfrm>
            <a:off x="713741" y="5164328"/>
            <a:ext cx="1300479" cy="1147572"/>
            <a:chOff x="713741" y="5164328"/>
            <a:chExt cx="1300479" cy="1147572"/>
          </a:xfrm>
        </p:grpSpPr>
        <p:pic>
          <p:nvPicPr>
            <p:cNvPr id="1026" name="Picture 2" descr="Key Clipart Images – Browse 33,319 Stock Photos, Vectors, and Video | Adobe  Stock">
              <a:extLst>
                <a:ext uri="{FF2B5EF4-FFF2-40B4-BE49-F238E27FC236}">
                  <a16:creationId xmlns:a16="http://schemas.microsoft.com/office/drawing/2014/main" id="{A711E177-0A03-6A78-A571-9F53531A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5164328"/>
              <a:ext cx="1252220" cy="75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BC6414-62CE-EA22-FB80-F74A3FDF0CD2}"/>
                </a:ext>
              </a:extLst>
            </p:cNvPr>
            <p:cNvSpPr txBox="1"/>
            <p:nvPr/>
          </p:nvSpPr>
          <p:spPr>
            <a:xfrm>
              <a:off x="713741" y="5942568"/>
              <a:ext cx="1190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Key Object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Arrow: Right 3" descr="We apply a hash function to the key object, which returns an integer.">
                <a:extLst>
                  <a:ext uri="{FF2B5EF4-FFF2-40B4-BE49-F238E27FC236}">
                    <a16:creationId xmlns:a16="http://schemas.microsoft.com/office/drawing/2014/main" id="{45C3AE01-1BAE-1391-79A0-0069B31AEC24}"/>
                  </a:ext>
                </a:extLst>
              </p:cNvPr>
              <p:cNvSpPr/>
              <p:nvPr/>
            </p:nvSpPr>
            <p:spPr>
              <a:xfrm>
                <a:off x="2476500" y="5164328"/>
                <a:ext cx="955040" cy="751840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Arrow: Right 3" descr="We apply a hash function to the key object, which returns an integer.">
                <a:extLst>
                  <a:ext uri="{FF2B5EF4-FFF2-40B4-BE49-F238E27FC236}">
                    <a16:creationId xmlns:a16="http://schemas.microsoft.com/office/drawing/2014/main" id="{45C3AE01-1BAE-1391-79A0-0069B31AEC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500" y="5164328"/>
                <a:ext cx="955040" cy="751840"/>
              </a:xfrm>
              <a:prstGeom prst="rightArrow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66459D7-FB1D-BBF7-141C-D2577C0E01B4}"/>
              </a:ext>
            </a:extLst>
          </p:cNvPr>
          <p:cNvSpPr txBox="1"/>
          <p:nvPr/>
        </p:nvSpPr>
        <p:spPr>
          <a:xfrm>
            <a:off x="3360260" y="5355328"/>
            <a:ext cx="1422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Integer</a:t>
            </a:r>
          </a:p>
        </p:txBody>
      </p:sp>
      <p:sp>
        <p:nvSpPr>
          <p:cNvPr id="17" name="Arrow: Right 16" descr="Next we perform a modulus operation on that integer to select an index of an array for our insert, find, and delete operations.">
            <a:extLst>
              <a:ext uri="{FF2B5EF4-FFF2-40B4-BE49-F238E27FC236}">
                <a16:creationId xmlns:a16="http://schemas.microsoft.com/office/drawing/2014/main" id="{B5298C6D-A5AF-44EB-717D-6711EFE60FC8}"/>
              </a:ext>
            </a:extLst>
          </p:cNvPr>
          <p:cNvSpPr/>
          <p:nvPr/>
        </p:nvSpPr>
        <p:spPr>
          <a:xfrm>
            <a:off x="4754350" y="4783932"/>
            <a:ext cx="2037080" cy="14605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Insert / find /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delete</a:t>
            </a:r>
          </a:p>
        </p:txBody>
      </p:sp>
      <p:grpSp>
        <p:nvGrpSpPr>
          <p:cNvPr id="20" name="Group 19" descr="Our array stores key-value pairs. The index used depends on the result of applying the hash function to the key and then modding by the array's length.">
            <a:extLst>
              <a:ext uri="{FF2B5EF4-FFF2-40B4-BE49-F238E27FC236}">
                <a16:creationId xmlns:a16="http://schemas.microsoft.com/office/drawing/2014/main" id="{2C8BA4EC-B7F1-49C0-3B37-79801EE19605}"/>
              </a:ext>
            </a:extLst>
          </p:cNvPr>
          <p:cNvGrpSpPr/>
          <p:nvPr/>
        </p:nvGrpSpPr>
        <p:grpSpPr>
          <a:xfrm>
            <a:off x="6906260" y="5164328"/>
            <a:ext cx="5120640" cy="640080"/>
            <a:chOff x="6906260" y="5164328"/>
            <a:chExt cx="5120640" cy="6400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5CEE9F9-2EBE-4CC1-9403-3C322B3D011A}"/>
                </a:ext>
              </a:extLst>
            </p:cNvPr>
            <p:cNvGrpSpPr/>
            <p:nvPr/>
          </p:nvGrpSpPr>
          <p:grpSpPr>
            <a:xfrm>
              <a:off x="6906260" y="5164328"/>
              <a:ext cx="5120640" cy="640080"/>
              <a:chOff x="1470660" y="4001294"/>
              <a:chExt cx="5120640" cy="64008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E15F891-EABE-C715-0CC0-B077530D6B06}"/>
                  </a:ext>
                </a:extLst>
              </p:cNvPr>
              <p:cNvSpPr/>
              <p:nvPr/>
            </p:nvSpPr>
            <p:spPr>
              <a:xfrm>
                <a:off x="147066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916793F-F73D-8588-59C0-B5CD1713D13C}"/>
                  </a:ext>
                </a:extLst>
              </p:cNvPr>
              <p:cNvSpPr/>
              <p:nvPr/>
            </p:nvSpPr>
            <p:spPr>
              <a:xfrm>
                <a:off x="211074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BF5FE7C-60F8-DCCD-71CA-23CCA50514E5}"/>
                  </a:ext>
                </a:extLst>
              </p:cNvPr>
              <p:cNvSpPr/>
              <p:nvPr/>
            </p:nvSpPr>
            <p:spPr>
              <a:xfrm>
                <a:off x="275082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E908263-8B67-5D74-ACF7-D2EF2DE9F6C9}"/>
                  </a:ext>
                </a:extLst>
              </p:cNvPr>
              <p:cNvSpPr/>
              <p:nvPr/>
            </p:nvSpPr>
            <p:spPr>
              <a:xfrm>
                <a:off x="339090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5C47B54-CFE9-D28C-B605-0944181CD613}"/>
                  </a:ext>
                </a:extLst>
              </p:cNvPr>
              <p:cNvSpPr/>
              <p:nvPr/>
            </p:nvSpPr>
            <p:spPr>
              <a:xfrm>
                <a:off x="403098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D809D88-9346-16AB-47D9-15E1AB178F52}"/>
                  </a:ext>
                </a:extLst>
              </p:cNvPr>
              <p:cNvSpPr/>
              <p:nvPr/>
            </p:nvSpPr>
            <p:spPr>
              <a:xfrm>
                <a:off x="467106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830064F-7EE5-1285-D430-ECA89FA194B5}"/>
                  </a:ext>
                </a:extLst>
              </p:cNvPr>
              <p:cNvSpPr/>
              <p:nvPr/>
            </p:nvSpPr>
            <p:spPr>
              <a:xfrm>
                <a:off x="531114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35BB3CB-8E1A-CB22-7ACF-36852255E9A8}"/>
                  </a:ext>
                </a:extLst>
              </p:cNvPr>
              <p:cNvSpPr/>
              <p:nvPr/>
            </p:nvSpPr>
            <p:spPr>
              <a:xfrm>
                <a:off x="595122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8" name="Picture 2" descr="Key Clipart Images – Browse 33,319 Stock Photos, Vectors, and Video | Adobe  Stock">
              <a:extLst>
                <a:ext uri="{FF2B5EF4-FFF2-40B4-BE49-F238E27FC236}">
                  <a16:creationId xmlns:a16="http://schemas.microsoft.com/office/drawing/2014/main" id="{54070E1C-8E07-4C18-0042-FC895ADDBE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3118" y="5185664"/>
              <a:ext cx="513663" cy="3081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AE7921-37C6-D987-ECCC-13611CBD6373}"/>
                </a:ext>
              </a:extLst>
            </p:cNvPr>
            <p:cNvSpPr txBox="1"/>
            <p:nvPr/>
          </p:nvSpPr>
          <p:spPr>
            <a:xfrm>
              <a:off x="8100060" y="5435076"/>
              <a:ext cx="8148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&amp; 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8518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13207-1731-F324-9EFD-97EA91C3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67BF8A-64CB-BF2A-19BD-A42168847C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Key: Phone Number</a:t>
                </a:r>
              </a:p>
              <a:p>
                <a:r>
                  <a:rPr lang="en-US" dirty="0"/>
                  <a:t>Value: People</a:t>
                </a:r>
              </a:p>
              <a:p>
                <a:r>
                  <a:rPr lang="en-US" dirty="0"/>
                  <a:t>Table size: 10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𝑝h𝑜𝑛𝑒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number as an integer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8675309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%10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67BF8A-64CB-BF2A-19BD-A42168847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 descr="An example of an empty array of size 10">
            <a:extLst>
              <a:ext uri="{FF2B5EF4-FFF2-40B4-BE49-F238E27FC236}">
                <a16:creationId xmlns:a16="http://schemas.microsoft.com/office/drawing/2014/main" id="{8F0E165E-825A-2E57-85C9-42A8F3BE9294}"/>
              </a:ext>
            </a:extLst>
          </p:cNvPr>
          <p:cNvGrpSpPr/>
          <p:nvPr/>
        </p:nvGrpSpPr>
        <p:grpSpPr>
          <a:xfrm>
            <a:off x="4953000" y="660717"/>
            <a:ext cx="6400800" cy="1097280"/>
            <a:chOff x="4953000" y="660717"/>
            <a:chExt cx="6400800" cy="10972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CC2950-7509-104F-9B67-658FD652C2A7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3E044AF-73B9-3E7A-F3B9-8485C08B25F9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D038655-C5CF-B784-02FB-537E45376796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A73B9BD-EC6B-2C79-E987-A6B3E7E944FD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18A31B-96C6-BE46-4F61-B05B5E36AECC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44F5CFF-7730-9C8F-D94C-7C8F16188F89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D97F77D-F0C4-2944-97DA-8210EDBECBC4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2DFFC00-9F00-F7D2-2250-AC07E65D0CD7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098C2B0-C5D6-ED74-92F9-565F8786F113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2507EFD-F0E2-7CAA-2A7A-086720DE0A96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4EB7E35-01E7-8973-C158-B1EF4676CA26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5FADE01-8330-8ED4-8775-27A59AD8AD40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67431FB-7023-308E-D1BF-A5F71B6FCC2E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8BD93D2-EB68-B807-BD17-1E5C004C18E8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D22D90A-5F76-FBE8-5DAA-6AB8C6BFE1EA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784D1BC-105B-10DF-C9FC-871CCA3BDDA5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BD0B091-DC55-2392-75EE-BEAB25F85713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F90ED62-90C0-5695-0759-9E63E1EBBD9D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CFF9C65-682C-F519-6FF3-FD694A5F99D8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B2EDE4C-4DA8-31B1-7678-86A1A8B555DB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3D404C5E-9347-BC04-8E16-5E7FF0243DE1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25209DC-0518-480E-5A9F-7F6C1D4CD0B2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0286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0EC20-4FA4-D18D-A0AE-BE56D6EB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Influences Running time?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EB0D1-210A-8443-B622-C72556A6A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hashing itself takes</a:t>
            </a:r>
          </a:p>
          <a:p>
            <a:r>
              <a:rPr lang="en-US" dirty="0"/>
              <a:t>Likelihood of collisions</a:t>
            </a:r>
          </a:p>
          <a:p>
            <a:pPr lvl="1"/>
            <a:r>
              <a:rPr lang="en-US" dirty="0"/>
              <a:t>Size of the array vs number of values in the array</a:t>
            </a:r>
          </a:p>
          <a:p>
            <a:pPr lvl="1"/>
            <a:r>
              <a:rPr lang="en-US" dirty="0"/>
              <a:t>“quality” of our hash function</a:t>
            </a:r>
          </a:p>
          <a:p>
            <a:r>
              <a:rPr lang="en-US" dirty="0"/>
              <a:t>What we do when we have a collision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587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3157-9EDB-A5A0-CA4E-45FD8344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a “Good” Hash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8E848-4314-D161-07CD-DB538594E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Definition: A hash function maps objects to integers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Consistent</a:t>
            </a:r>
          </a:p>
          <a:p>
            <a:pPr lvl="1"/>
            <a:r>
              <a:rPr lang="en-US" dirty="0"/>
              <a:t>Objects considered “equal” should hash to the same value</a:t>
            </a:r>
          </a:p>
          <a:p>
            <a:pPr lvl="1"/>
            <a:r>
              <a:rPr lang="en-US" dirty="0"/>
              <a:t>Deterministic: running the hash function on the same object twice should yield the same result</a:t>
            </a:r>
          </a:p>
          <a:p>
            <a:r>
              <a:rPr lang="en-US" b="1" dirty="0"/>
              <a:t>Uniform</a:t>
            </a:r>
          </a:p>
          <a:p>
            <a:pPr lvl="1"/>
            <a:r>
              <a:rPr lang="en-US" dirty="0"/>
              <a:t>Should be able to use every index in a fixed-size array</a:t>
            </a:r>
          </a:p>
          <a:p>
            <a:pPr lvl="1"/>
            <a:r>
              <a:rPr lang="en-US" dirty="0"/>
              <a:t>Should use every index at roughly equal rates</a:t>
            </a:r>
            <a:endParaRPr lang="en-US" b="1" dirty="0"/>
          </a:p>
          <a:p>
            <a:r>
              <a:rPr lang="en-US" b="1" dirty="0"/>
              <a:t>Effective</a:t>
            </a:r>
            <a:endParaRPr lang="en-US" dirty="0"/>
          </a:p>
          <a:p>
            <a:pPr lvl="1"/>
            <a:r>
              <a:rPr lang="en-US" dirty="0"/>
              <a:t>It should be difficult to find two objects which hash to the same value</a:t>
            </a:r>
          </a:p>
          <a:p>
            <a:pPr lvl="1"/>
            <a:r>
              <a:rPr lang="en-US" dirty="0"/>
              <a:t>Given on object, it should be hard to find a different object which hashes to the same value</a:t>
            </a:r>
          </a:p>
          <a:p>
            <a:pPr lvl="1"/>
            <a:r>
              <a:rPr lang="en-US" dirty="0"/>
              <a:t>“Avalanche effect”: making a small change to the object yields big changes in the value it hashes to</a:t>
            </a:r>
          </a:p>
          <a:p>
            <a:r>
              <a:rPr lang="en-US" b="1" dirty="0"/>
              <a:t>Efficient</a:t>
            </a:r>
          </a:p>
          <a:p>
            <a:pPr lvl="1"/>
            <a:r>
              <a:rPr lang="en-US" dirty="0"/>
              <a:t>Time to calculate the hash should be very small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33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AEB70-2748-0FB0-4AA5-4178E105F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Bad Hash (and phone number trivia)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BD3363-EAA6-6613-37B3-2C8AC002A3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𝑝h𝑜𝑛𝑒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the first digit of the phone number</a:t>
                </a:r>
              </a:p>
              <a:p>
                <a:pPr lvl="1"/>
                <a:r>
                  <a:rPr lang="en-US" dirty="0"/>
                  <a:t>Assume 10-digit format</a:t>
                </a:r>
              </a:p>
              <a:p>
                <a:pPr lvl="1"/>
                <a:r>
                  <a:rPr lang="en-US" dirty="0"/>
                  <a:t>No US phone numbers start with 1 or 0</a:t>
                </a:r>
              </a:p>
              <a:p>
                <a:pPr lvl="1"/>
                <a:r>
                  <a:rPr lang="en-US" dirty="0"/>
                  <a:t>If we’re sampling from this class, 2 is by far the most likely</a:t>
                </a:r>
              </a:p>
              <a:p>
                <a:r>
                  <a:rPr lang="en-US" dirty="0"/>
                  <a:t>Consistent? Yes!</a:t>
                </a:r>
              </a:p>
              <a:p>
                <a:r>
                  <a:rPr lang="en-US" dirty="0"/>
                  <a:t>Uniform? No!</a:t>
                </a:r>
              </a:p>
              <a:p>
                <a:r>
                  <a:rPr lang="en-US" dirty="0"/>
                  <a:t>Effective? No!</a:t>
                </a:r>
              </a:p>
              <a:p>
                <a:r>
                  <a:rPr lang="en-US" dirty="0"/>
                  <a:t>Efficient? Yes!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BD3363-EAA6-6613-37B3-2C8AC002A3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 descr="An example of an empty array of size 10">
            <a:extLst>
              <a:ext uri="{FF2B5EF4-FFF2-40B4-BE49-F238E27FC236}">
                <a16:creationId xmlns:a16="http://schemas.microsoft.com/office/drawing/2014/main" id="{F20E693B-93AA-C117-7620-A18DD24FEB40}"/>
              </a:ext>
            </a:extLst>
          </p:cNvPr>
          <p:cNvGrpSpPr/>
          <p:nvPr/>
        </p:nvGrpSpPr>
        <p:grpSpPr>
          <a:xfrm>
            <a:off x="5298440" y="4830128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E418751-3F07-0DFF-4FC2-B57C51B02C1F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C1010E2-3D4F-53C1-6B99-1B18E60FDD06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AA24EDF-2E5C-B7EB-CE04-579C70775B6C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EADAEB4-C706-9861-DD5F-AE494EBB44DA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FB7A9A4-6398-EC12-E456-B11FEE14681B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BA606F0-F91C-900A-B85F-6F6E4A35C350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8CD4196-E921-BC0C-4178-6E47474B52AF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6B78A1D-8822-7D5B-EBCD-C2BA219456B7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F39AF62-A56B-F6B5-E0D1-6A4473C47F32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D48D035-BB15-9D68-B22D-DC97C43D8E9F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E3EA93E-6F99-B4B5-E846-D6930840224B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4644001-843C-9580-BCB1-87AEB1D91864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9423C69-BC54-9C2E-3E25-F467B7226CF4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4630411-625B-9FF1-7FC8-929037C4E362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526C368-E744-8F5C-3D09-060814B63658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87D8E32-A226-6474-7942-8506A86639BA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1841967-D254-6740-6886-C85A2566A5E1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A60285C-0BD9-3F25-00F4-BDFBDF50B872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23F4E4E-647F-EF99-B6C9-606016E5942C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4A5911F-FAAC-13F1-DB1A-3338BFA5448C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44A62AC-6E01-38F1-6D3B-B17AE3E08989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77B64A-820D-EDCA-CB1B-C491E58A0BF5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42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C18AD-8782-101D-71B2-AACF88D77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These Hash Functions (for strings)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2B1475-B392-8867-1600-491BB288D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be a string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the ascii encoding of the character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37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2⋅</m:t>
                        </m:r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37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2B1475-B392-8867-1600-491BB288D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27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EB21B-983A-7F4D-AB2A-1B8088E50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7551-8A02-8C7A-602B-6AAC9CB09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Those Example Hash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812570-FEA2-2252-6C25-829FA46434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be a string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the ascii encoding of the character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Is: consistent, efficient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Is: consistent, efficient, and possibly uniform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37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Is: Consistent, efficient, uniform, and effective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2⋅</m:t>
                        </m:r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37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Is: Consistent, efficient, effective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812570-FEA2-2252-6C25-829FA46434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2101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211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667C-B941-C501-51C7-D82169935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Insert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2349D-FC71-54C6-22B8-58D6B00AA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Supposing we have a “good” hash function: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insert(key, value){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	h = </a:t>
            </a:r>
            <a:r>
              <a:rPr lang="en-US" dirty="0" err="1">
                <a:latin typeface="Consolas" panose="020B0609020204030204" pitchFamily="49" charset="0"/>
              </a:rPr>
              <a:t>key.hash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</a:rPr>
              <a:t>[h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r>
              <a:rPr lang="en-US" dirty="0">
                <a:latin typeface="Consolas" panose="020B0609020204030204" pitchFamily="49" charset="0"/>
              </a:rPr>
              <a:t>] = value;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/>
              <a:t>Problem: It’s possible that two different keys map to the same index!</a:t>
            </a:r>
          </a:p>
          <a:p>
            <a:pPr marL="0" indent="0">
              <a:buNone/>
            </a:pPr>
            <a:r>
              <a:rPr lang="en-US" dirty="0"/>
              <a:t>This is called a “collision”</a:t>
            </a:r>
          </a:p>
        </p:txBody>
      </p:sp>
    </p:spTree>
    <p:extLst>
      <p:ext uri="{BB962C8B-B14F-4D97-AF65-F5344CB8AC3E}">
        <p14:creationId xmlns:p14="http://schemas.microsoft.com/office/powerpoint/2010/main" val="23506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4A8AF-72A5-B472-A0CD-E37AFD3D0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Resolution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7292A-1917-0E43-0B96-34F56EC9D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Collision occurs when we want to insert something into an already-occupied position in the hash table</a:t>
            </a:r>
          </a:p>
          <a:p>
            <a:r>
              <a:rPr lang="en-US" dirty="0"/>
              <a:t>2 main strategies:</a:t>
            </a:r>
          </a:p>
          <a:p>
            <a:pPr lvl="1"/>
            <a:r>
              <a:rPr lang="en-US" dirty="0"/>
              <a:t>Separate Chaining</a:t>
            </a:r>
          </a:p>
          <a:p>
            <a:pPr lvl="2"/>
            <a:r>
              <a:rPr lang="en-US" dirty="0"/>
              <a:t>Use a secondary data structure to contain the items</a:t>
            </a:r>
          </a:p>
          <a:p>
            <a:pPr lvl="3"/>
            <a:r>
              <a:rPr lang="en-US" dirty="0"/>
              <a:t>E.g. each index in the hash table is itself a linked list</a:t>
            </a:r>
          </a:p>
          <a:p>
            <a:pPr lvl="1"/>
            <a:r>
              <a:rPr lang="en-US" dirty="0"/>
              <a:t>Open Addressing</a:t>
            </a:r>
          </a:p>
          <a:p>
            <a:pPr lvl="2"/>
            <a:r>
              <a:rPr lang="en-US" dirty="0"/>
              <a:t>Use a different spot in the table instead</a:t>
            </a:r>
          </a:p>
          <a:p>
            <a:pPr lvl="3"/>
            <a:r>
              <a:rPr lang="en-US" dirty="0"/>
              <a:t>Linear Probing</a:t>
            </a:r>
          </a:p>
          <a:p>
            <a:pPr lvl="3"/>
            <a:r>
              <a:rPr lang="en-US" dirty="0"/>
              <a:t>Quadratic Probing</a:t>
            </a:r>
          </a:p>
          <a:p>
            <a:pPr lvl="3"/>
            <a:r>
              <a:rPr lang="en-US" dirty="0"/>
              <a:t>Double Hashing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 descr="An empty array of size 10">
            <a:extLst>
              <a:ext uri="{FF2B5EF4-FFF2-40B4-BE49-F238E27FC236}">
                <a16:creationId xmlns:a16="http://schemas.microsoft.com/office/drawing/2014/main" id="{AF91B734-73D3-DC0E-2EA2-99B52DE40162}"/>
              </a:ext>
            </a:extLst>
          </p:cNvPr>
          <p:cNvGrpSpPr/>
          <p:nvPr/>
        </p:nvGrpSpPr>
        <p:grpSpPr>
          <a:xfrm>
            <a:off x="5389880" y="5395595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BAB576A-E277-4D44-8605-52AA1885F28A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B6B729D-973C-9729-632E-7734BF046430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D280AE4-DF69-9BCF-A1E0-3A8E6BE2B33B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B8C4FDE-B0DE-2771-370F-1A0C867096C0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B97DC60-EB0D-24EA-F496-C00651236C4A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8589CB5-BA80-50F5-226F-5781BC30B897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1334B41-6AC4-A0BD-25EF-9FB7C063565F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AA01879-292C-EAF8-264C-81133339D775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0E7C03F-94AB-7223-381C-92C41393769B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5E6F94F-27FE-D263-E64E-FE7AB20BF7C9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F73501A-40F5-F49B-0791-7DCE4C018645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5C056CA-946D-B557-9168-1E9CA2B477B6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2E4B604-A8C8-A753-DAD3-56463AC1B8B9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40D010B-46BA-24A7-2F9F-E2B5E82325AC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E21E00-A30B-1A54-F38A-541C565F9340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4F2D1BF-F61C-68D8-1070-7FA83CFF1DF3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D8FBC60-940C-B628-8C12-BC09ED41F408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9443195-B9EA-DE7E-DBA2-00E011DBA1C2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800E23E-90B1-5279-C25A-4E2AC8972ED3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77FE1D7-CC95-D643-4744-7214AFBD5D15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DCB5281-E8A2-F396-0EC9-1F31090E63F7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D01229-04B7-F7D8-4C7C-A8A02458CA1E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283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F4894-2A49-82B5-C96E-DFA05D0F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Chaining 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D5626-3246-1215-758C-CBB80CF69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insert </a:t>
            </a:r>
            <a:r>
              <a:rPr lang="en-US" dirty="0">
                <a:latin typeface="Consolas" panose="020B0609020204030204" pitchFamily="49" charset="0"/>
              </a:rPr>
              <a:t>k, v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Compute the index using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Add the key-value pair to the data structure at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</a:p>
          <a:p>
            <a:pPr lvl="1"/>
            <a:endParaRPr lang="en-US" dirty="0"/>
          </a:p>
        </p:txBody>
      </p:sp>
      <p:grpSp>
        <p:nvGrpSpPr>
          <p:cNvPr id="28" name="Group 27" descr="An example of a separate chaining hash table. It is an array, where some indices of the array have a reference to the front node of a linked list. Those linked lists contain key-value pairs.&#10;&#10;A separate chaining hashtable is an array of linked lists, where each linked list stores the key-value pairs for keys that map to that index.">
            <a:extLst>
              <a:ext uri="{FF2B5EF4-FFF2-40B4-BE49-F238E27FC236}">
                <a16:creationId xmlns:a16="http://schemas.microsoft.com/office/drawing/2014/main" id="{F0D0E908-65FA-3B86-F2C7-EB14E6925F15}"/>
              </a:ext>
            </a:extLst>
          </p:cNvPr>
          <p:cNvGrpSpPr/>
          <p:nvPr/>
        </p:nvGrpSpPr>
        <p:grpSpPr>
          <a:xfrm>
            <a:off x="5389880" y="3947797"/>
            <a:ext cx="6400800" cy="2545078"/>
            <a:chOff x="5389880" y="3947797"/>
            <a:chExt cx="6400800" cy="25450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F7D1AD0-1B9E-412D-3A20-E79C7C02DFF4}"/>
                </a:ext>
              </a:extLst>
            </p:cNvPr>
            <p:cNvGrpSpPr/>
            <p:nvPr/>
          </p:nvGrpSpPr>
          <p:grpSpPr>
            <a:xfrm>
              <a:off x="5389880" y="5395595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7386195-BD90-00BB-B11C-2E0A51EBF726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EA268444-E9D8-103A-F880-AB46C12BC769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FE7D612-CC0B-0352-BEBB-325F28C5F24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094040C-B153-41DB-4A4A-4062B5FB7766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086E2FC-87C5-76F1-BF3B-38BF8C1727B2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BEE80FF-E49F-4242-CE72-CE8B36A51656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90C3ED64-7D18-86F3-420B-1C3D977FD62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1237C98-7B2E-9E91-022B-629C5413948D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8E410D9-4E58-2B93-328E-E35FEF26D71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5871046-D0CF-483C-3624-DB67CD87402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E97B709-8E5C-B28D-C6FB-76F340883847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E104D4D-BF21-079D-627C-D3EF4B58C1C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B92CA787-F351-99CE-8252-3670679984A2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DFDE562F-FEFB-3C87-66C5-4FC515819004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0A1EED9-0D82-9636-8B98-6D690796FEDE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BDFB5B6-896C-C056-1726-CBD6B12B0DE9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90583C2-0EFF-A52C-5C11-BC8107E92DD0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B9558DB-4D3B-2005-36D4-28AC5C20D22A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224E418-7E41-4486-364E-ACB18FBC9F01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DEB544B-D1D8-EE6A-385C-E7D77E8C8DB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FE74979-FA11-F7E9-3C7A-3704658B6B39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ED3DD26-95AB-A798-AE3E-AB168FC60C2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C9EE3D-D77C-1669-D63E-C775BFAB8BA3}"/>
                </a:ext>
              </a:extLst>
            </p:cNvPr>
            <p:cNvSpPr/>
            <p:nvPr/>
          </p:nvSpPr>
          <p:spPr>
            <a:xfrm>
              <a:off x="6755765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DC057F3-CE4E-FEA4-8BF7-41B10D3E6F86}"/>
                </a:ext>
              </a:extLst>
            </p:cNvPr>
            <p:cNvCxnSpPr>
              <a:cxnSpLocks/>
              <a:stCxn id="19" idx="0"/>
              <a:endCxn id="27" idx="2"/>
            </p:cNvCxnSpPr>
            <p:nvPr/>
          </p:nvCxnSpPr>
          <p:spPr>
            <a:xfrm flipV="1">
              <a:off x="6990080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549F27C-56EF-C166-BA10-B4920B8A79A7}"/>
                </a:ext>
              </a:extLst>
            </p:cNvPr>
            <p:cNvSpPr/>
            <p:nvPr/>
          </p:nvSpPr>
          <p:spPr>
            <a:xfrm>
              <a:off x="8703309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13F12D4-0282-8596-10ED-55462BC4C9AF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8937624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D82D35A-7B8F-9FB2-74C6-AA71BF05EB5A}"/>
                </a:ext>
              </a:extLst>
            </p:cNvPr>
            <p:cNvSpPr/>
            <p:nvPr/>
          </p:nvSpPr>
          <p:spPr>
            <a:xfrm>
              <a:off x="8703309" y="3947797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F92726D-8930-6161-E4CD-6CD38D725815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 flipV="1">
              <a:off x="8937624" y="4416427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336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AD86-1571-D6FB-228A-8B563D15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(Map) ADT - Ordered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F7E85-C0B2-0941-5469-FBEF3EEEF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Contents:</a:t>
            </a:r>
          </a:p>
          <a:p>
            <a:pPr lvl="1"/>
            <a:r>
              <a:rPr lang="en-US" dirty="0"/>
              <a:t>Sets of </a:t>
            </a:r>
            <a:r>
              <a:rPr lang="en-US" dirty="0" err="1"/>
              <a:t>key+value</a:t>
            </a:r>
            <a:r>
              <a:rPr lang="en-US" dirty="0"/>
              <a:t> pairs</a:t>
            </a:r>
          </a:p>
          <a:p>
            <a:pPr lvl="1"/>
            <a:r>
              <a:rPr lang="en-US" dirty="0"/>
              <a:t>Keys must be comparable</a:t>
            </a:r>
          </a:p>
          <a:p>
            <a:r>
              <a:rPr lang="en-US" dirty="0"/>
              <a:t>Operations:</a:t>
            </a:r>
          </a:p>
          <a:p>
            <a:pPr lvl="1"/>
            <a:r>
              <a:rPr lang="en-US" b="1" dirty="0"/>
              <a:t>insert</a:t>
            </a:r>
            <a:r>
              <a:rPr lang="en-US" dirty="0"/>
              <a:t>(key, value)</a:t>
            </a:r>
          </a:p>
          <a:p>
            <a:pPr lvl="2"/>
            <a:r>
              <a:rPr lang="en-US" dirty="0"/>
              <a:t>Adds the (</a:t>
            </a:r>
            <a:r>
              <a:rPr lang="en-US" dirty="0" err="1"/>
              <a:t>key,value</a:t>
            </a:r>
            <a:r>
              <a:rPr lang="en-US" dirty="0"/>
              <a:t>) pair into the dictionary</a:t>
            </a:r>
          </a:p>
          <a:p>
            <a:pPr lvl="2"/>
            <a:r>
              <a:rPr lang="en-US" dirty="0"/>
              <a:t>If the key already has a value, overwrite the old value</a:t>
            </a:r>
          </a:p>
          <a:p>
            <a:pPr lvl="3"/>
            <a:r>
              <a:rPr lang="en-US" dirty="0"/>
              <a:t>Consequence: Keys cannot be repeated</a:t>
            </a:r>
          </a:p>
          <a:p>
            <a:pPr lvl="1"/>
            <a:r>
              <a:rPr lang="en-US" b="1" dirty="0"/>
              <a:t>find</a:t>
            </a:r>
            <a:r>
              <a:rPr lang="en-US" dirty="0"/>
              <a:t>(key)</a:t>
            </a:r>
          </a:p>
          <a:p>
            <a:pPr lvl="2"/>
            <a:r>
              <a:rPr lang="en-US" dirty="0"/>
              <a:t>Returns the value associated with the given key</a:t>
            </a:r>
          </a:p>
          <a:p>
            <a:pPr lvl="1"/>
            <a:r>
              <a:rPr lang="en-US" b="1" dirty="0"/>
              <a:t>delete</a:t>
            </a:r>
            <a:r>
              <a:rPr lang="en-US" dirty="0"/>
              <a:t>(key)</a:t>
            </a:r>
          </a:p>
          <a:p>
            <a:pPr lvl="2"/>
            <a:r>
              <a:rPr lang="en-US" dirty="0"/>
              <a:t>Remove the key (and its associated value)</a:t>
            </a:r>
          </a:p>
        </p:txBody>
      </p:sp>
    </p:spTree>
    <p:extLst>
      <p:ext uri="{BB962C8B-B14F-4D97-AF65-F5344CB8AC3E}">
        <p14:creationId xmlns:p14="http://schemas.microsoft.com/office/powerpoint/2010/main" val="3568956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F4894-2A49-82B5-C96E-DFA05D0F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Chaining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D5626-3246-1215-758C-CBB80CF69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find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Compute the index using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Call find with the key on the data structure at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endParaRPr lang="en-US" dirty="0"/>
          </a:p>
          <a:p>
            <a:pPr lvl="1"/>
            <a:endParaRPr lang="en-US" dirty="0"/>
          </a:p>
        </p:txBody>
      </p:sp>
      <p:grpSp>
        <p:nvGrpSpPr>
          <p:cNvPr id="28" name="Group 27" descr="An example of a separate chaining hash table. It is an array, where some indices of the array have a reference to the front node of a linked list. Those linked lists contain key-value pairs.&#10;&#10;A separate chaining hashtable is an array of linked lists, where each linked list stores the key-value pairs for keys that map to that index.">
            <a:extLst>
              <a:ext uri="{FF2B5EF4-FFF2-40B4-BE49-F238E27FC236}">
                <a16:creationId xmlns:a16="http://schemas.microsoft.com/office/drawing/2014/main" id="{704D9272-389E-D58A-0B56-E0F660DB9F59}"/>
              </a:ext>
            </a:extLst>
          </p:cNvPr>
          <p:cNvGrpSpPr/>
          <p:nvPr/>
        </p:nvGrpSpPr>
        <p:grpSpPr>
          <a:xfrm>
            <a:off x="5389880" y="3947797"/>
            <a:ext cx="6400800" cy="2545078"/>
            <a:chOff x="5389880" y="3947797"/>
            <a:chExt cx="6400800" cy="25450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F7D1AD0-1B9E-412D-3A20-E79C7C02DFF4}"/>
                </a:ext>
              </a:extLst>
            </p:cNvPr>
            <p:cNvGrpSpPr/>
            <p:nvPr/>
          </p:nvGrpSpPr>
          <p:grpSpPr>
            <a:xfrm>
              <a:off x="5389880" y="5395595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7386195-BD90-00BB-B11C-2E0A51EBF726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EA268444-E9D8-103A-F880-AB46C12BC769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FE7D612-CC0B-0352-BEBB-325F28C5F24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094040C-B153-41DB-4A4A-4062B5FB7766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086E2FC-87C5-76F1-BF3B-38BF8C1727B2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BEE80FF-E49F-4242-CE72-CE8B36A51656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90C3ED64-7D18-86F3-420B-1C3D977FD62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1237C98-7B2E-9E91-022B-629C5413948D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8E410D9-4E58-2B93-328E-E35FEF26D71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5871046-D0CF-483C-3624-DB67CD87402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E97B709-8E5C-B28D-C6FB-76F340883847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E104D4D-BF21-079D-627C-D3EF4B58C1C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B92CA787-F351-99CE-8252-3670679984A2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DFDE562F-FEFB-3C87-66C5-4FC515819004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0A1EED9-0D82-9636-8B98-6D690796FEDE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BDFB5B6-896C-C056-1726-CBD6B12B0DE9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90583C2-0EFF-A52C-5C11-BC8107E92DD0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B9558DB-4D3B-2005-36D4-28AC5C20D22A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224E418-7E41-4486-364E-ACB18FBC9F01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DEB544B-D1D8-EE6A-385C-E7D77E8C8DB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FE74979-FA11-F7E9-3C7A-3704658B6B39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ED3DD26-95AB-A798-AE3E-AB168FC60C2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C9EE3D-D77C-1669-D63E-C775BFAB8BA3}"/>
                </a:ext>
              </a:extLst>
            </p:cNvPr>
            <p:cNvSpPr/>
            <p:nvPr/>
          </p:nvSpPr>
          <p:spPr>
            <a:xfrm>
              <a:off x="6755765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DC057F3-CE4E-FEA4-8BF7-41B10D3E6F86}"/>
                </a:ext>
              </a:extLst>
            </p:cNvPr>
            <p:cNvCxnSpPr>
              <a:cxnSpLocks/>
              <a:stCxn id="19" idx="0"/>
              <a:endCxn id="27" idx="2"/>
            </p:cNvCxnSpPr>
            <p:nvPr/>
          </p:nvCxnSpPr>
          <p:spPr>
            <a:xfrm flipV="1">
              <a:off x="6990080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549F27C-56EF-C166-BA10-B4920B8A79A7}"/>
                </a:ext>
              </a:extLst>
            </p:cNvPr>
            <p:cNvSpPr/>
            <p:nvPr/>
          </p:nvSpPr>
          <p:spPr>
            <a:xfrm>
              <a:off x="8703309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13F12D4-0282-8596-10ED-55462BC4C9AF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8937624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D82D35A-7B8F-9FB2-74C6-AA71BF05EB5A}"/>
                </a:ext>
              </a:extLst>
            </p:cNvPr>
            <p:cNvSpPr/>
            <p:nvPr/>
          </p:nvSpPr>
          <p:spPr>
            <a:xfrm>
              <a:off x="8703309" y="3947797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F92726D-8930-6161-E4CD-6CD38D725815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 flipV="1">
              <a:off x="8937624" y="4416427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0836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F4894-2A49-82B5-C96E-DFA05D0F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Chaining 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D5626-3246-1215-758C-CBB80CF69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delete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Compute the index using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Call delete with the key on the data structure at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endParaRPr lang="en-US" dirty="0"/>
          </a:p>
          <a:p>
            <a:pPr lvl="1"/>
            <a:endParaRPr lang="en-US" dirty="0"/>
          </a:p>
        </p:txBody>
      </p:sp>
      <p:grpSp>
        <p:nvGrpSpPr>
          <p:cNvPr id="4" name="Group 3" descr="An example of a separate chaining hash table. It is an array, where some indices of the array have a reference to the front node of a linked list. Those linked lists contain key-value pairs.&#10;&#10;A separate chaining hashtable is an array of linked lists, where each linked list stores the key-value pairs for keys that map to that index.">
            <a:extLst>
              <a:ext uri="{FF2B5EF4-FFF2-40B4-BE49-F238E27FC236}">
                <a16:creationId xmlns:a16="http://schemas.microsoft.com/office/drawing/2014/main" id="{C50485C1-971C-8906-53EB-58262418D02F}"/>
              </a:ext>
            </a:extLst>
          </p:cNvPr>
          <p:cNvGrpSpPr/>
          <p:nvPr/>
        </p:nvGrpSpPr>
        <p:grpSpPr>
          <a:xfrm>
            <a:off x="5389880" y="3947797"/>
            <a:ext cx="6400800" cy="2545078"/>
            <a:chOff x="5389880" y="3947797"/>
            <a:chExt cx="6400800" cy="254507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91ECDB6-DBDB-A8C5-13B8-D40E0B56F6CF}"/>
                </a:ext>
              </a:extLst>
            </p:cNvPr>
            <p:cNvGrpSpPr/>
            <p:nvPr/>
          </p:nvGrpSpPr>
          <p:grpSpPr>
            <a:xfrm>
              <a:off x="5389880" y="5395595"/>
              <a:ext cx="6400800" cy="1097280"/>
              <a:chOff x="4953000" y="660717"/>
              <a:chExt cx="6400800" cy="1097280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AA78154-D2A0-BF2C-9B37-89A4A1379974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B331FF7-4ADF-F5C5-5A92-E2E26C322D81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343150A1-3A0C-0E2E-806A-D901BAA46E5C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7FA6F73-9326-7623-286F-F79D18C948C5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4B00C70B-769B-1252-448C-DD9A7F25B82A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A2345D6-30A8-DE1D-1642-CCCCDFD9C13C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D9FD4096-164B-4E14-BE95-4D30896294AD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5C0D695-3EA8-5B0F-C8B5-F6B37DA781FD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364378A1-329E-3EB3-A369-D972CA452FA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1D4BB78-3629-F57F-7936-EEB4230E3113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D5268C3D-BFFE-225B-A692-AF99650934DB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4B1FA29-7E34-0841-EC22-1222491D9C3E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A02254A-91CA-3383-8EF6-F5AAF94312F5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117B7E3-7CA7-C371-0E02-C5C5A9B5A6B6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31CDC39D-5234-7CFE-F9A7-BFA74A9CBB84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7FECAC9-D12D-95A0-AB8A-DD19A4DFF49A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31F0E9C-6E2C-32C5-2754-D26A3538B18C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6D4FDA9-756B-31B1-096F-002F125364F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AB26DF93-8ABD-57E7-3342-E8BB1220BBEA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F9BDE1C0-1567-F432-BFC9-5D6917EBB1F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94E56DA0-CB51-CD5D-0F83-6A455B6DB6CA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FA49A12-E978-D7D8-6386-D6286151FBC2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8BF4F05-1F9D-06B3-2DDC-C289E853CCE0}"/>
                </a:ext>
              </a:extLst>
            </p:cNvPr>
            <p:cNvSpPr/>
            <p:nvPr/>
          </p:nvSpPr>
          <p:spPr>
            <a:xfrm>
              <a:off x="6755765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0787E9B0-35F3-4A63-957F-9FA7F2B518A2}"/>
                </a:ext>
              </a:extLst>
            </p:cNvPr>
            <p:cNvCxnSpPr>
              <a:cxnSpLocks/>
              <a:stCxn id="48" idx="0"/>
              <a:endCxn id="56" idx="2"/>
            </p:cNvCxnSpPr>
            <p:nvPr/>
          </p:nvCxnSpPr>
          <p:spPr>
            <a:xfrm flipV="1">
              <a:off x="6990080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099790F-4528-AB94-CDB3-F6CC4231DE2C}"/>
                </a:ext>
              </a:extLst>
            </p:cNvPr>
            <p:cNvSpPr/>
            <p:nvPr/>
          </p:nvSpPr>
          <p:spPr>
            <a:xfrm>
              <a:off x="8703309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B0104CAB-B7CB-EF56-EAD8-BC0CD889224E}"/>
                </a:ext>
              </a:extLst>
            </p:cNvPr>
            <p:cNvCxnSpPr>
              <a:cxnSpLocks/>
              <a:endCxn id="58" idx="2"/>
            </p:cNvCxnSpPr>
            <p:nvPr/>
          </p:nvCxnSpPr>
          <p:spPr>
            <a:xfrm flipV="1">
              <a:off x="8937624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E13C852-F822-AC77-8026-CE353C7665DD}"/>
                </a:ext>
              </a:extLst>
            </p:cNvPr>
            <p:cNvSpPr/>
            <p:nvPr/>
          </p:nvSpPr>
          <p:spPr>
            <a:xfrm>
              <a:off x="8703309" y="3947797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751ADFC5-0306-0154-E32F-D9B258F02E0B}"/>
                </a:ext>
              </a:extLst>
            </p:cNvPr>
            <p:cNvCxnSpPr>
              <a:cxnSpLocks/>
              <a:endCxn id="60" idx="2"/>
            </p:cNvCxnSpPr>
            <p:nvPr/>
          </p:nvCxnSpPr>
          <p:spPr>
            <a:xfrm flipV="1">
              <a:off x="8937624" y="4416427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2534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08DC-CFA0-51FE-747F-B24C466E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Running Time Analysis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269A8-5366-06F8-EC79-56A7CF5C93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load factor</a:t>
                </a:r>
                <a:r>
                  <a:rPr lang="en-US" dirty="0"/>
                  <a:t> of a hash table represents the average number of items per “bucket”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𝑙𝑒𝑛𝑔𝑡h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Assume we have a hash table that uses a linked-list for separate chaining</a:t>
                </a:r>
              </a:p>
              <a:p>
                <a:pPr lvl="1"/>
                <a:r>
                  <a:rPr lang="en-US" dirty="0"/>
                  <a:t>What is the expected number of comparisons needed in an unsuccessful find?</a:t>
                </a:r>
              </a:p>
              <a:p>
                <a:pPr lvl="2"/>
                <a:endParaRPr lang="en-US" dirty="0"/>
              </a:p>
              <a:p>
                <a:pPr lvl="1"/>
                <a:r>
                  <a:rPr lang="en-US" dirty="0"/>
                  <a:t>What is the expected number of comparisons needed in a successful find?</a:t>
                </a:r>
              </a:p>
              <a:p>
                <a:r>
                  <a:rPr lang="en-US" dirty="0"/>
                  <a:t>How can we make the expected running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269A8-5366-06F8-EC79-56A7CF5C9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 r="-362" b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01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F8A99-EE1D-8BA1-BF8F-8AE8428F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5739B-EF93-6D32-C090-5A36AA6B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Running Time Analysis (Answers)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46576E-E441-D262-342D-969920D971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load factor</a:t>
                </a:r>
                <a:r>
                  <a:rPr lang="en-US" dirty="0"/>
                  <a:t> of a hash table represents the average number of items per “bucket”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𝑙𝑒𝑛𝑔𝑡h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Assume we have a hash table that uses a linked-list for separate chaining</a:t>
                </a:r>
              </a:p>
              <a:p>
                <a:pPr lvl="1"/>
                <a:r>
                  <a:rPr lang="en-US" dirty="0"/>
                  <a:t>What is the expected number of comparisons needed in an unsuccessful find?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What is the expected number of comparisons needed in a successful find?</a:t>
                </a:r>
              </a:p>
              <a:p>
                <a:pPr lvl="2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How can we make the expected running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r>
                  <a:rPr lang="en-US" dirty="0"/>
                  <a:t>Pick a constant value, resize the array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exceeds that constant</a:t>
                </a:r>
              </a:p>
              <a:p>
                <a:pPr lvl="2"/>
                <a:r>
                  <a:rPr lang="en-US" dirty="0"/>
                  <a:t>We’ll talk about which constant we should pick later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46576E-E441-D262-342D-969920D971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3488" r="-1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903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4CFD5-6174-1FD7-60B7-64E10B65B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Data Structures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7B359D6B-9B11-EAD4-2DE3-EB38FA61CE14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485900" y="1988820"/>
              <a:ext cx="9220199" cy="34049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92120">
                      <a:extLst>
                        <a:ext uri="{9D8B030D-6E8A-4147-A177-3AD203B41FA5}">
                          <a16:colId xmlns:a16="http://schemas.microsoft.com/office/drawing/2014/main" val="3859037791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1986166423"/>
                        </a:ext>
                      </a:extLst>
                    </a:gridCol>
                    <a:gridCol w="1798320">
                      <a:extLst>
                        <a:ext uri="{9D8B030D-6E8A-4147-A177-3AD203B41FA5}">
                          <a16:colId xmlns:a16="http://schemas.microsoft.com/office/drawing/2014/main" val="3667104526"/>
                        </a:ext>
                      </a:extLst>
                    </a:gridCol>
                    <a:gridCol w="2499359">
                      <a:extLst>
                        <a:ext uri="{9D8B030D-6E8A-4147-A177-3AD203B41FA5}">
                          <a16:colId xmlns:a16="http://schemas.microsoft.com/office/drawing/2014/main" val="265108309"/>
                        </a:ext>
                      </a:extLst>
                    </a:gridCol>
                  </a:tblGrid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Data Structure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Time to insert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find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delete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6940656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218032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7532272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1548857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7379023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Heap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68038284"/>
                      </a:ext>
                    </a:extLst>
                  </a:tr>
                  <a:tr h="3902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Binary Search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2073772"/>
                      </a:ext>
                    </a:extLst>
                  </a:tr>
                  <a:tr h="524548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AVL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7528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7B359D6B-9B11-EAD4-2DE3-EB38FA61CE1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44661283"/>
                  </p:ext>
                </p:extLst>
              </p:nvPr>
            </p:nvGraphicFramePr>
            <p:xfrm>
              <a:off x="1485900" y="1988820"/>
              <a:ext cx="9220199" cy="34049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92120">
                      <a:extLst>
                        <a:ext uri="{9D8B030D-6E8A-4147-A177-3AD203B41FA5}">
                          <a16:colId xmlns:a16="http://schemas.microsoft.com/office/drawing/2014/main" val="3859037791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1986166423"/>
                        </a:ext>
                      </a:extLst>
                    </a:gridCol>
                    <a:gridCol w="1798320">
                      <a:extLst>
                        <a:ext uri="{9D8B030D-6E8A-4147-A177-3AD203B41FA5}">
                          <a16:colId xmlns:a16="http://schemas.microsoft.com/office/drawing/2014/main" val="3667104526"/>
                        </a:ext>
                      </a:extLst>
                    </a:gridCol>
                    <a:gridCol w="2499359">
                      <a:extLst>
                        <a:ext uri="{9D8B030D-6E8A-4147-A177-3AD203B41FA5}">
                          <a16:colId xmlns:a16="http://schemas.microsoft.com/office/drawing/2014/main" val="265108309"/>
                        </a:ext>
                      </a:extLst>
                    </a:gridCol>
                  </a:tblGrid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Data Structure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Time to insert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find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delete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6940656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110448" r="-223975" b="-635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110448" r="-139865" b="-635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110448" r="-976" b="-6358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21803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207353" r="-223975" b="-52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207353" r="-139865" b="-52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207353" r="-976" b="-5264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753227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311940" r="-223975" b="-434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311940" r="-139865" b="-434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311940" r="-976" b="-4343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1548857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405882" r="-223975" b="-327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405882" r="-139865" b="-327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405882" r="-976" b="-327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77379023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Heap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513433" r="-223975" b="-232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513433" r="-139865" b="-232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513433" r="-976" b="-2328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038284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Binary Search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604412" r="-223975" b="-1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604412" r="-139865" b="-1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604412" r="-976" b="-129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2073772"/>
                      </a:ext>
                    </a:extLst>
                  </a:tr>
                  <a:tr h="524548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AVL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556977" r="-22397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556977" r="-13986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556977" r="-976" b="-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7528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7968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161F-3A16-4628-647F-940E2568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en-US" dirty="0"/>
              <a:t> AVL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3CC4C-C542-CC16-6C0D-777C8B4FE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585" y="1226371"/>
            <a:ext cx="11864829" cy="5007685"/>
          </a:xfrm>
        </p:spPr>
        <p:txBody>
          <a:bodyPr>
            <a:normAutofit/>
          </a:bodyPr>
          <a:lstStyle/>
          <a:p>
            <a:r>
              <a:rPr lang="en-US" dirty="0"/>
              <a:t>AVL Tree:</a:t>
            </a:r>
          </a:p>
          <a:p>
            <a:pPr lvl="1"/>
            <a:r>
              <a:rPr lang="en-US" dirty="0"/>
              <a:t>A binary search tree where for each node, the height of its left subtree and the height of its right subtree are off by at most 1.</a:t>
            </a:r>
          </a:p>
          <a:p>
            <a:pPr lvl="1"/>
            <a:r>
              <a:rPr lang="en-US" dirty="0"/>
              <a:t>Find:</a:t>
            </a:r>
          </a:p>
          <a:p>
            <a:pPr lvl="2"/>
            <a:r>
              <a:rPr lang="en-US" dirty="0"/>
              <a:t>Same as BST</a:t>
            </a:r>
          </a:p>
          <a:p>
            <a:pPr lvl="1"/>
            <a:r>
              <a:rPr lang="en-US" dirty="0"/>
              <a:t>Insert:</a:t>
            </a:r>
          </a:p>
          <a:p>
            <a:pPr lvl="2"/>
            <a:r>
              <a:rPr lang="en-US" dirty="0"/>
              <a:t>Do a BST insert, then rotate if tree is unbalanced (apply one LL, RR, LR, RL case) </a:t>
            </a:r>
          </a:p>
          <a:p>
            <a:pPr lvl="1"/>
            <a:r>
              <a:rPr lang="en-US" dirty="0"/>
              <a:t>Delete:</a:t>
            </a:r>
          </a:p>
          <a:p>
            <a:pPr lvl="2"/>
            <a:r>
              <a:rPr lang="en-US" dirty="0"/>
              <a:t>Do a BST delete, then rotate if the tree is unbalanced (apply LL, RR, LR, RL cases as needed from leaf to root)</a:t>
            </a:r>
          </a:p>
        </p:txBody>
      </p:sp>
    </p:spTree>
    <p:extLst>
      <p:ext uri="{BB962C8B-B14F-4D97-AF65-F5344CB8AC3E}">
        <p14:creationId xmlns:p14="http://schemas.microsoft.com/office/powerpoint/2010/main" val="324292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2D0E8-F6DE-9B03-D0C9-FF8DBFE0E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Tree-based Dictionaries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37872-E8D2-4120-DAE9-44507A158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Red-Black Trees</a:t>
            </a:r>
          </a:p>
          <a:p>
            <a:pPr lvl="1"/>
            <a:r>
              <a:rPr lang="en-US" dirty="0"/>
              <a:t>Similar to AVL Trees in that we add shape rules to BSTs</a:t>
            </a:r>
          </a:p>
          <a:p>
            <a:pPr lvl="1"/>
            <a:r>
              <a:rPr lang="en-US" dirty="0"/>
              <a:t>More “relaxed” shape than an AVL Tree</a:t>
            </a:r>
          </a:p>
          <a:p>
            <a:pPr lvl="2"/>
            <a:r>
              <a:rPr lang="en-US" dirty="0"/>
              <a:t>Trees can be taller (though not asymptotically so)</a:t>
            </a:r>
          </a:p>
          <a:p>
            <a:pPr lvl="2"/>
            <a:r>
              <a:rPr lang="en-US" dirty="0"/>
              <a:t>Needs to move nodes less frequently</a:t>
            </a:r>
          </a:p>
          <a:p>
            <a:pPr lvl="1"/>
            <a:r>
              <a:rPr lang="en-US" dirty="0"/>
              <a:t>This is what Java’s </a:t>
            </a:r>
            <a:r>
              <a:rPr lang="en-US" dirty="0" err="1"/>
              <a:t>TreeMap</a:t>
            </a:r>
            <a:r>
              <a:rPr lang="en-US" dirty="0"/>
              <a:t> uses!</a:t>
            </a:r>
          </a:p>
          <a:p>
            <a:r>
              <a:rPr lang="en-US" dirty="0"/>
              <a:t>Tries</a:t>
            </a:r>
          </a:p>
          <a:p>
            <a:pPr lvl="1"/>
            <a:r>
              <a:rPr lang="en-US" dirty="0"/>
              <a:t>Similar to a Huffman Tree</a:t>
            </a:r>
          </a:p>
          <a:p>
            <a:pPr lvl="1"/>
            <a:r>
              <a:rPr lang="en-US" dirty="0"/>
              <a:t>Requires keys to be sequences (e.g. Strings)</a:t>
            </a:r>
          </a:p>
          <a:p>
            <a:pPr lvl="1"/>
            <a:r>
              <a:rPr lang="en-US" dirty="0"/>
              <a:t>Combines shared prefixes among keys to save space</a:t>
            </a:r>
          </a:p>
          <a:p>
            <a:pPr lvl="1"/>
            <a:r>
              <a:rPr lang="en-US" dirty="0"/>
              <a:t>Often used for text-based searches</a:t>
            </a:r>
          </a:p>
          <a:p>
            <a:pPr lvl="2"/>
            <a:r>
              <a:rPr lang="en-US" dirty="0"/>
              <a:t>Web search</a:t>
            </a:r>
          </a:p>
          <a:p>
            <a:pPr lvl="2"/>
            <a:r>
              <a:rPr lang="en-US" dirty="0"/>
              <a:t>Genomes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AFC2A-BFAD-154C-CB01-688AAE7F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topic: </a:t>
            </a:r>
            <a:r>
              <a:rPr lang="en-US" b="1" dirty="0"/>
              <a:t>Hash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1A6D878-0A9C-88E0-BF73-13D0C8B95F06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485900" y="1988820"/>
              <a:ext cx="9220199" cy="3703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92120">
                      <a:extLst>
                        <a:ext uri="{9D8B030D-6E8A-4147-A177-3AD203B41FA5}">
                          <a16:colId xmlns:a16="http://schemas.microsoft.com/office/drawing/2014/main" val="3859037791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1986166423"/>
                        </a:ext>
                      </a:extLst>
                    </a:gridCol>
                    <a:gridCol w="1798320">
                      <a:extLst>
                        <a:ext uri="{9D8B030D-6E8A-4147-A177-3AD203B41FA5}">
                          <a16:colId xmlns:a16="http://schemas.microsoft.com/office/drawing/2014/main" val="3667104526"/>
                        </a:ext>
                      </a:extLst>
                    </a:gridCol>
                    <a:gridCol w="2499359">
                      <a:extLst>
                        <a:ext uri="{9D8B030D-6E8A-4147-A177-3AD203B41FA5}">
                          <a16:colId xmlns:a16="http://schemas.microsoft.com/office/drawing/2014/main" val="26510830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Data Structure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Time to insert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find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delete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69406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92180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75322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15488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737902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Binary Search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height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207377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AVL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1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7528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Hash Table (Worst case)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1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93878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Hash Table (Average)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1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100" dirty="0"/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32121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1A6D878-0A9C-88E0-BF73-13D0C8B95F06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882276767"/>
                  </p:ext>
                </p:extLst>
              </p:nvPr>
            </p:nvGraphicFramePr>
            <p:xfrm>
              <a:off x="1485900" y="1988820"/>
              <a:ext cx="9220199" cy="3703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92120">
                      <a:extLst>
                        <a:ext uri="{9D8B030D-6E8A-4147-A177-3AD203B41FA5}">
                          <a16:colId xmlns:a16="http://schemas.microsoft.com/office/drawing/2014/main" val="3859037791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1986166423"/>
                        </a:ext>
                      </a:extLst>
                    </a:gridCol>
                    <a:gridCol w="1798320">
                      <a:extLst>
                        <a:ext uri="{9D8B030D-6E8A-4147-A177-3AD203B41FA5}">
                          <a16:colId xmlns:a16="http://schemas.microsoft.com/office/drawing/2014/main" val="3667104526"/>
                        </a:ext>
                      </a:extLst>
                    </a:gridCol>
                    <a:gridCol w="2499359">
                      <a:extLst>
                        <a:ext uri="{9D8B030D-6E8A-4147-A177-3AD203B41FA5}">
                          <a16:colId xmlns:a16="http://schemas.microsoft.com/office/drawing/2014/main" val="265108309"/>
                        </a:ext>
                      </a:extLst>
                    </a:gridCol>
                  </a:tblGrid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Data Structure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Time to insert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find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100" dirty="0"/>
                            <a:t>Time to delete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6940656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110448" r="-223975" b="-735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110448" r="-139865" b="-735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110448" r="-976" b="-7358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9921803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Unsorted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207353" r="-223975" b="-6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207353" r="-139865" b="-6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207353" r="-976" b="-6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753227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Array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311940" r="-223975" b="-534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311940" r="-139865" b="-5343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311940" r="-976" b="-5343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1548857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Sorted Linked List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405882" r="-223975" b="-42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405882" r="-139865" b="-42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405882" r="-976" b="-4264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77379023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Binary Search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513433" r="-223975" b="-332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513433" r="-139865" b="-332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513433" r="-976" b="-3328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2073772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AVL Tree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604412" r="-223975" b="-227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604412" r="-139865" b="-227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604412" r="-976" b="-227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752868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Hash Table (Worst case)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714925" r="-223975" b="-1313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714925" r="-139865" b="-1313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714925" r="-976" b="-1313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9387819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r>
                            <a:rPr lang="en-US" sz="2100" dirty="0"/>
                            <a:t>Hash Table (Average)</a:t>
                          </a:r>
                        </a:p>
                      </a:txBody>
                      <a:tcP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5205" t="-802941" r="-223975" b="-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3311" t="-802941" r="-139865" b="-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69512" t="-802941" r="-976" b="-29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321211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7914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AD86-1571-D6FB-228A-8B563D15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(Map) ADT - Unordered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F7E85-C0B2-0941-5469-FBEF3EEEF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Contents:</a:t>
            </a:r>
          </a:p>
          <a:p>
            <a:pPr lvl="1"/>
            <a:r>
              <a:rPr lang="en-US" dirty="0"/>
              <a:t>Sets of </a:t>
            </a:r>
            <a:r>
              <a:rPr lang="en-US" dirty="0" err="1"/>
              <a:t>key+value</a:t>
            </a:r>
            <a:r>
              <a:rPr lang="en-US" dirty="0"/>
              <a:t> pairs</a:t>
            </a:r>
          </a:p>
          <a:p>
            <a:pPr lvl="1"/>
            <a:r>
              <a:rPr lang="en-US" strike="sngStrike" dirty="0"/>
              <a:t>Keys must be comparable</a:t>
            </a:r>
            <a:r>
              <a:rPr lang="en-US" dirty="0"/>
              <a:t> Keys have a hash function</a:t>
            </a:r>
          </a:p>
          <a:p>
            <a:r>
              <a:rPr lang="en-US" dirty="0"/>
              <a:t>Operations:</a:t>
            </a:r>
          </a:p>
          <a:p>
            <a:pPr lvl="1"/>
            <a:r>
              <a:rPr lang="en-US" dirty="0"/>
              <a:t>insert(key, value)</a:t>
            </a:r>
          </a:p>
          <a:p>
            <a:pPr lvl="2"/>
            <a:r>
              <a:rPr lang="en-US" dirty="0"/>
              <a:t>Adds the (</a:t>
            </a:r>
            <a:r>
              <a:rPr lang="en-US" dirty="0" err="1"/>
              <a:t>key,value</a:t>
            </a:r>
            <a:r>
              <a:rPr lang="en-US" dirty="0"/>
              <a:t>) pair into the dictionary</a:t>
            </a:r>
          </a:p>
          <a:p>
            <a:pPr lvl="2"/>
            <a:r>
              <a:rPr lang="en-US" dirty="0"/>
              <a:t>If the key already has a value, overwrite the old value</a:t>
            </a:r>
          </a:p>
          <a:p>
            <a:pPr lvl="3"/>
            <a:r>
              <a:rPr lang="en-US" dirty="0"/>
              <a:t>Consequence: Keys cannot be repeated</a:t>
            </a:r>
          </a:p>
          <a:p>
            <a:pPr lvl="1"/>
            <a:r>
              <a:rPr lang="en-US" dirty="0"/>
              <a:t>find(key)</a:t>
            </a:r>
          </a:p>
          <a:p>
            <a:pPr lvl="2"/>
            <a:r>
              <a:rPr lang="en-US" dirty="0"/>
              <a:t>Returns the value associated with the given key</a:t>
            </a:r>
          </a:p>
          <a:p>
            <a:pPr lvl="1"/>
            <a:r>
              <a:rPr lang="en-US" dirty="0"/>
              <a:t>delete(key)</a:t>
            </a:r>
          </a:p>
          <a:p>
            <a:pPr lvl="2"/>
            <a:r>
              <a:rPr lang="en-US" dirty="0"/>
              <a:t>Remove the key (and its associated value)</a:t>
            </a:r>
          </a:p>
        </p:txBody>
      </p:sp>
    </p:spTree>
    <p:extLst>
      <p:ext uri="{BB962C8B-B14F-4D97-AF65-F5344CB8AC3E}">
        <p14:creationId xmlns:p14="http://schemas.microsoft.com/office/powerpoint/2010/main" val="896701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DB77-DDD6-216D-5A7F-9624A74B5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Best Dictionary Data Structure!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F5252-DE77-B3BA-209A-B950E3B03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Think of every key as a number</a:t>
            </a:r>
          </a:p>
          <a:p>
            <a:r>
              <a:rPr lang="en-US" dirty="0"/>
              <a:t>Give each key its own index in an array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insert(key, value){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</a:rPr>
              <a:t>[key]=value;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find(key){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return 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</a:rPr>
              <a:t>[key];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delete(key){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</a:rPr>
              <a:t>[key] = null;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0848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B03B7-1A7C-BFE0-2142-D5F46F810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Problem?</a:t>
            </a:r>
          </a:p>
        </p:txBody>
      </p:sp>
      <p:pic>
        <p:nvPicPr>
          <p:cNvPr id="1026" name="Picture 2" descr="An aerial vies of an NSA data center that is estimated to have a few exabytes of memory storage space. The datacenter requires multiple warehouse-sized buildings.">
            <a:extLst>
              <a:ext uri="{FF2B5EF4-FFF2-40B4-BE49-F238E27FC236}">
                <a16:creationId xmlns:a16="http://schemas.microsoft.com/office/drawing/2014/main" id="{33789634-95FF-589B-DCA8-20F6EEB6F6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2305844"/>
            <a:ext cx="508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07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1611</Words>
  <Application>Microsoft Macintosh PowerPoint</Application>
  <PresentationFormat>Widescreen</PresentationFormat>
  <Paragraphs>333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 Light</vt:lpstr>
      <vt:lpstr>Cambria Math</vt:lpstr>
      <vt:lpstr>Consolas</vt:lpstr>
      <vt:lpstr>Office Theme</vt:lpstr>
      <vt:lpstr>CSE 332 Summer 2026 Lecture 8: AVL Wrapup, Hashing</vt:lpstr>
      <vt:lpstr>Dictionary (Map) ADT - Ordered</vt:lpstr>
      <vt:lpstr>Dictionary Data Structures</vt:lpstr>
      <vt:lpstr> AVL Trees</vt:lpstr>
      <vt:lpstr>Other Tree-based Dictionaries</vt:lpstr>
      <vt:lpstr>Next topic: Hash Tables</vt:lpstr>
      <vt:lpstr>Dictionary (Map) ADT - Unordered</vt:lpstr>
      <vt:lpstr>The Best Dictionary Data Structure!</vt:lpstr>
      <vt:lpstr>Problem?</vt:lpstr>
      <vt:lpstr>Hash Tables</vt:lpstr>
      <vt:lpstr>Example</vt:lpstr>
      <vt:lpstr>What Influences Running time?</vt:lpstr>
      <vt:lpstr>Properties of a “Good” Hash</vt:lpstr>
      <vt:lpstr>A Bad Hash (and phone number trivia)</vt:lpstr>
      <vt:lpstr>Compare These Hash Functions (for strings)</vt:lpstr>
      <vt:lpstr>Properties of Those Example Hash Functions</vt:lpstr>
      <vt:lpstr>Ideal Insert procedure</vt:lpstr>
      <vt:lpstr>Collision Resolution</vt:lpstr>
      <vt:lpstr>Separate Chaining Insert</vt:lpstr>
      <vt:lpstr>Separate Chaining Find</vt:lpstr>
      <vt:lpstr>Separate Chaining Delete</vt:lpstr>
      <vt:lpstr>Formal Running Time Analysis</vt:lpstr>
      <vt:lpstr>Formal Running Time Analysis (Answers)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Whitmeyer</dc:creator>
  <cp:lastModifiedBy>Michael Whitmeyer</cp:lastModifiedBy>
  <cp:revision>1</cp:revision>
  <dcterms:created xsi:type="dcterms:W3CDTF">2026-07-09T01:01:21Z</dcterms:created>
  <dcterms:modified xsi:type="dcterms:W3CDTF">2026-07-10T08:00:57Z</dcterms:modified>
</cp:coreProperties>
</file>