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57" r:id="rId2"/>
    <p:sldId id="258" r:id="rId3"/>
    <p:sldId id="263" r:id="rId4"/>
    <p:sldId id="278" r:id="rId5"/>
    <p:sldId id="279" r:id="rId6"/>
    <p:sldId id="280" r:id="rId7"/>
    <p:sldId id="281" r:id="rId8"/>
    <p:sldId id="471" r:id="rId9"/>
    <p:sldId id="282" r:id="rId10"/>
    <p:sldId id="472" r:id="rId11"/>
    <p:sldId id="284" r:id="rId12"/>
    <p:sldId id="473" r:id="rId13"/>
    <p:sldId id="283" r:id="rId14"/>
    <p:sldId id="474" r:id="rId15"/>
    <p:sldId id="285" r:id="rId16"/>
    <p:sldId id="286" r:id="rId17"/>
    <p:sldId id="470" r:id="rId18"/>
    <p:sldId id="287" r:id="rId19"/>
    <p:sldId id="288" r:id="rId20"/>
    <p:sldId id="289" r:id="rId21"/>
    <p:sldId id="475" r:id="rId22"/>
    <p:sldId id="468" r:id="rId23"/>
    <p:sldId id="290" r:id="rId24"/>
    <p:sldId id="469" r:id="rId25"/>
    <p:sldId id="291" r:id="rId26"/>
    <p:sldId id="292" r:id="rId27"/>
    <p:sldId id="293" r:id="rId28"/>
    <p:sldId id="294" r:id="rId29"/>
    <p:sldId id="476" r:id="rId30"/>
    <p:sldId id="295" r:id="rId31"/>
    <p:sldId id="296" r:id="rId32"/>
    <p:sldId id="297" r:id="rId33"/>
    <p:sldId id="298" r:id="rId34"/>
    <p:sldId id="300" r:id="rId35"/>
    <p:sldId id="299" r:id="rId36"/>
    <p:sldId id="301" r:id="rId37"/>
    <p:sldId id="477" r:id="rId38"/>
    <p:sldId id="302" r:id="rId39"/>
    <p:sldId id="303" r:id="rId40"/>
    <p:sldId id="305" r:id="rId41"/>
    <p:sldId id="478" r:id="rId42"/>
    <p:sldId id="47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82"/>
  </p:normalViewPr>
  <p:slideViewPr>
    <p:cSldViewPr snapToGrid="0">
      <p:cViewPr varScale="1">
        <p:scale>
          <a:sx n="88" d="100"/>
          <a:sy n="88" d="100"/>
        </p:scale>
        <p:origin x="176" y="8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7695C4-A2E0-1845-BE85-5D07BA551A14}" type="datetimeFigureOut">
              <a:rPr lang="en-US" smtClean="0"/>
              <a:t>7/7/26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4A7BB5-41C4-B844-BEC6-9949B7F14976}" type="slidenum">
              <a:rPr lang="en-US" smtClean="0"/>
              <a:t>‹#›</a:t>
            </a:fld>
            <a:endParaRPr lang="en-US"/>
          </a:p>
        </p:txBody>
      </p:sp>
    </p:spTree>
    <p:extLst>
      <p:ext uri="{BB962C8B-B14F-4D97-AF65-F5344CB8AC3E}">
        <p14:creationId xmlns:p14="http://schemas.microsoft.com/office/powerpoint/2010/main" val="151597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D97389-0441-4D4C-B013-3AC3B336705E}" type="slidenum">
              <a:rPr lang="en-US" smtClean="0"/>
              <a:t>1</a:t>
            </a:fld>
            <a:endParaRPr lang="en-US"/>
          </a:p>
        </p:txBody>
      </p:sp>
    </p:spTree>
    <p:extLst>
      <p:ext uri="{BB962C8B-B14F-4D97-AF65-F5344CB8AC3E}">
        <p14:creationId xmlns:p14="http://schemas.microsoft.com/office/powerpoint/2010/main" val="3432767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55112-C58A-6285-8E24-F21FCAB7B9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E95396-1902-40E8-BC82-D88248ED84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100F48-7E67-4296-B29D-A1A99981EE05}"/>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5" name="Footer Placeholder 4">
            <a:extLst>
              <a:ext uri="{FF2B5EF4-FFF2-40B4-BE49-F238E27FC236}">
                <a16:creationId xmlns:a16="http://schemas.microsoft.com/office/drawing/2014/main" id="{78925914-A2CD-EA75-9933-ED8E96F97E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1604E0-9E85-FFBD-7363-D4D8A9C17D32}"/>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2852105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DD60A-F239-1D8D-F488-04CFE61E58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84F289-4D95-7743-9AFC-67BB7CE7AC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2923EB-3DED-6B42-4BE4-7749A7028A41}"/>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5" name="Footer Placeholder 4">
            <a:extLst>
              <a:ext uri="{FF2B5EF4-FFF2-40B4-BE49-F238E27FC236}">
                <a16:creationId xmlns:a16="http://schemas.microsoft.com/office/drawing/2014/main" id="{DAE6A541-3499-FB05-D513-F4014D6A9B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3DB4AB-5C42-6022-7D6B-8E936CC283D8}"/>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1689952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B0C27A-0907-FCA7-4039-4581FA980C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06EBA1-A980-537E-EB01-758EF2B93A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6637F0-4793-F9BC-4C9F-89A35F01DF87}"/>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5" name="Footer Placeholder 4">
            <a:extLst>
              <a:ext uri="{FF2B5EF4-FFF2-40B4-BE49-F238E27FC236}">
                <a16:creationId xmlns:a16="http://schemas.microsoft.com/office/drawing/2014/main" id="{5CCE7895-4668-BD71-2B80-B014C1FD2A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2E4102-D0B7-A0A3-C291-38B92DF70694}"/>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255757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B4533-9DD7-8400-A4F2-28F155FB30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A03C21-A2DD-925A-561E-470DEB340E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699747-9FED-0813-65BB-5C8BF6F395B7}"/>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5" name="Footer Placeholder 4">
            <a:extLst>
              <a:ext uri="{FF2B5EF4-FFF2-40B4-BE49-F238E27FC236}">
                <a16:creationId xmlns:a16="http://schemas.microsoft.com/office/drawing/2014/main" id="{13F0E4FF-A4D5-FC17-41C8-E1603704F6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656AAF-B9AF-61A3-4A96-E964F62CB92C}"/>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3448351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106C2-1EF4-55D8-2544-6EB1A93BEE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2D6EA8-B981-54CB-EF53-F0B2C97496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4B5184-5420-C2A6-3E2C-542287B5200D}"/>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5" name="Footer Placeholder 4">
            <a:extLst>
              <a:ext uri="{FF2B5EF4-FFF2-40B4-BE49-F238E27FC236}">
                <a16:creationId xmlns:a16="http://schemas.microsoft.com/office/drawing/2014/main" id="{3B6AF52A-7F3D-51DB-D83D-84E0CEA533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42C023-9959-A8DF-7674-1304FDF25EEA}"/>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3852805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6B443-E9AF-9055-DA89-217F152298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006672-B45F-1B67-F7C1-1235CBB1E8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9EE853-CF87-AA9A-B36D-005666EEA0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D1929A-7E87-0145-D7CC-94402BAC2DF8}"/>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6" name="Footer Placeholder 5">
            <a:extLst>
              <a:ext uri="{FF2B5EF4-FFF2-40B4-BE49-F238E27FC236}">
                <a16:creationId xmlns:a16="http://schemas.microsoft.com/office/drawing/2014/main" id="{B6CF20F8-08F8-DA0A-4FD7-965FF317FA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1EDED6-D934-BC35-EE1B-E9074B124336}"/>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512158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BB9C6-26EF-F42A-5803-738F40E23A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45C291-91F1-B5E2-8705-766E83697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97304B-1532-3C99-8EBC-4558C6ABB2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B461B-BDAB-3296-CCF5-7F87E70F85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343B3F-9846-7EC1-0D84-407EDBE595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3D83C7-B3EC-E6D7-C2BB-1B9C7114079C}"/>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8" name="Footer Placeholder 7">
            <a:extLst>
              <a:ext uri="{FF2B5EF4-FFF2-40B4-BE49-F238E27FC236}">
                <a16:creationId xmlns:a16="http://schemas.microsoft.com/office/drawing/2014/main" id="{6F72BD32-9FFB-E8A5-5F8C-75B64E0720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FF9545-8866-0440-4744-494E9DAAFA9D}"/>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357120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2A4D2-6837-1495-E0F1-1F618EC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A62E43-828E-5519-A243-B0A7A53FDA6B}"/>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4" name="Footer Placeholder 3">
            <a:extLst>
              <a:ext uri="{FF2B5EF4-FFF2-40B4-BE49-F238E27FC236}">
                <a16:creationId xmlns:a16="http://schemas.microsoft.com/office/drawing/2014/main" id="{49F10457-9673-EC15-E1D3-FD92CEF561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516302-06BB-44F6-EC76-EF1A9211F3B7}"/>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1716619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FF57B2-6DD1-CFF8-54A5-818A8163907A}"/>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3" name="Footer Placeholder 2">
            <a:extLst>
              <a:ext uri="{FF2B5EF4-FFF2-40B4-BE49-F238E27FC236}">
                <a16:creationId xmlns:a16="http://schemas.microsoft.com/office/drawing/2014/main" id="{435B0A2C-CB36-0778-5FC2-EBF8F89A2E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57BA6E-E859-BF04-9EAF-F0DECEE3DDE9}"/>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1407334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0202-BB0A-44AE-7BED-0E62B4ACD7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83A48E-2A8E-9FB7-3170-0E80450478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F5B22B-D362-76DC-20C1-3D80DF25EC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8B7589-53E5-CF7A-E8CE-486ADA0ADD5A}"/>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6" name="Footer Placeholder 5">
            <a:extLst>
              <a:ext uri="{FF2B5EF4-FFF2-40B4-BE49-F238E27FC236}">
                <a16:creationId xmlns:a16="http://schemas.microsoft.com/office/drawing/2014/main" id="{CAC600FE-7F3A-7F73-4E7D-08D182D728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3AB1FB-7C87-314E-3C83-4ED86F32EDE3}"/>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2665715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D0DB0-2A0E-F992-DED5-F540F109A8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E147A2-0A0C-5803-A73D-A73CACD9BC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0EEBD8-753E-9E3F-B248-3A62C1A430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9D739B-C877-1DAB-0DC3-376727E051C6}"/>
              </a:ext>
            </a:extLst>
          </p:cNvPr>
          <p:cNvSpPr>
            <a:spLocks noGrp="1"/>
          </p:cNvSpPr>
          <p:nvPr>
            <p:ph type="dt" sz="half" idx="10"/>
          </p:nvPr>
        </p:nvSpPr>
        <p:spPr/>
        <p:txBody>
          <a:bodyPr/>
          <a:lstStyle/>
          <a:p>
            <a:fld id="{3607E6D9-FFF9-1642-A0FB-FB7DD35FCF18}" type="datetimeFigureOut">
              <a:rPr lang="en-US" smtClean="0"/>
              <a:t>7/7/26</a:t>
            </a:fld>
            <a:endParaRPr lang="en-US"/>
          </a:p>
        </p:txBody>
      </p:sp>
      <p:sp>
        <p:nvSpPr>
          <p:cNvPr id="6" name="Footer Placeholder 5">
            <a:extLst>
              <a:ext uri="{FF2B5EF4-FFF2-40B4-BE49-F238E27FC236}">
                <a16:creationId xmlns:a16="http://schemas.microsoft.com/office/drawing/2014/main" id="{E24B392E-A437-E437-45CE-28BED1EDF1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6256EE-D2D3-1E03-EE56-FD04DBF73DC7}"/>
              </a:ext>
            </a:extLst>
          </p:cNvPr>
          <p:cNvSpPr>
            <a:spLocks noGrp="1"/>
          </p:cNvSpPr>
          <p:nvPr>
            <p:ph type="sldNum" sz="quarter" idx="12"/>
          </p:nvPr>
        </p:nvSpPr>
        <p:spPr/>
        <p:txBody>
          <a:bodyPr/>
          <a:lstStyle/>
          <a:p>
            <a:fld id="{27692781-45D8-5A4E-81E8-E669FE8E8D13}" type="slidenum">
              <a:rPr lang="en-US" smtClean="0"/>
              <a:t>‹#›</a:t>
            </a:fld>
            <a:endParaRPr lang="en-US"/>
          </a:p>
        </p:txBody>
      </p:sp>
    </p:spTree>
    <p:extLst>
      <p:ext uri="{BB962C8B-B14F-4D97-AF65-F5344CB8AC3E}">
        <p14:creationId xmlns:p14="http://schemas.microsoft.com/office/powerpoint/2010/main" val="2844460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EAED50-F2BA-BCB5-EC1B-7F95E07F2C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447E3B-8D2A-294A-FA79-E3E3C80DB7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3E3B2B-89C1-7DD4-2347-28553EF0F1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607E6D9-FFF9-1642-A0FB-FB7DD35FCF18}" type="datetimeFigureOut">
              <a:rPr lang="en-US" smtClean="0"/>
              <a:t>7/7/26</a:t>
            </a:fld>
            <a:endParaRPr lang="en-US"/>
          </a:p>
        </p:txBody>
      </p:sp>
      <p:sp>
        <p:nvSpPr>
          <p:cNvPr id="5" name="Footer Placeholder 4">
            <a:extLst>
              <a:ext uri="{FF2B5EF4-FFF2-40B4-BE49-F238E27FC236}">
                <a16:creationId xmlns:a16="http://schemas.microsoft.com/office/drawing/2014/main" id="{53EDFCA9-BA2B-981B-EE21-B9ABC385AD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1A0C06-49A5-392A-A0E2-D8A73033D2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692781-45D8-5A4E-81E8-E669FE8E8D13}" type="slidenum">
              <a:rPr lang="en-US" smtClean="0"/>
              <a:t>‹#›</a:t>
            </a:fld>
            <a:endParaRPr lang="en-US"/>
          </a:p>
        </p:txBody>
      </p:sp>
    </p:spTree>
    <p:extLst>
      <p:ext uri="{BB962C8B-B14F-4D97-AF65-F5344CB8AC3E}">
        <p14:creationId xmlns:p14="http://schemas.microsoft.com/office/powerpoint/2010/main" val="3317862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uw.edu/332"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3" Type="http://schemas.openxmlformats.org/officeDocument/2006/relationships/image" Target="../media/image124.png"/><Relationship Id="rId18" Type="http://schemas.openxmlformats.org/officeDocument/2006/relationships/image" Target="../media/image170.png"/><Relationship Id="rId8" Type="http://schemas.openxmlformats.org/officeDocument/2006/relationships/image" Target="../media/image710.png"/><Relationship Id="rId3" Type="http://schemas.openxmlformats.org/officeDocument/2006/relationships/image" Target="../media/image210.png"/><Relationship Id="rId21" Type="http://schemas.openxmlformats.org/officeDocument/2006/relationships/image" Target="../media/image4.png"/><Relationship Id="rId12" Type="http://schemas.openxmlformats.org/officeDocument/2006/relationships/image" Target="../media/image1110.png"/><Relationship Id="rId17" Type="http://schemas.openxmlformats.org/officeDocument/2006/relationships/image" Target="../media/image160.png"/><Relationship Id="rId7" Type="http://schemas.openxmlformats.org/officeDocument/2006/relationships/image" Target="../media/image610.png"/><Relationship Id="rId2" Type="http://schemas.openxmlformats.org/officeDocument/2006/relationships/image" Target="../media/image2.png"/><Relationship Id="rId16" Type="http://schemas.openxmlformats.org/officeDocument/2006/relationships/image" Target="../media/image150.png"/><Relationship Id="rId20" Type="http://schemas.openxmlformats.org/officeDocument/2006/relationships/image" Target="../media/image3.png"/><Relationship Id="rId1" Type="http://schemas.openxmlformats.org/officeDocument/2006/relationships/slideLayout" Target="../slideLayouts/slideLayout2.xml"/><Relationship Id="rId11" Type="http://schemas.openxmlformats.org/officeDocument/2006/relationships/image" Target="../media/image1010.png"/><Relationship Id="rId6" Type="http://schemas.openxmlformats.org/officeDocument/2006/relationships/image" Target="../media/image510.png"/><Relationship Id="rId24" Type="http://schemas.openxmlformats.org/officeDocument/2006/relationships/image" Target="../media/image7.png"/><Relationship Id="rId15" Type="http://schemas.openxmlformats.org/officeDocument/2006/relationships/image" Target="../media/image140.png"/><Relationship Id="rId5" Type="http://schemas.openxmlformats.org/officeDocument/2006/relationships/image" Target="../media/image410.png"/><Relationship Id="rId23" Type="http://schemas.openxmlformats.org/officeDocument/2006/relationships/image" Target="../media/image6.png"/><Relationship Id="rId10" Type="http://schemas.openxmlformats.org/officeDocument/2006/relationships/image" Target="../media/image910.png"/><Relationship Id="rId19" Type="http://schemas.openxmlformats.org/officeDocument/2006/relationships/image" Target="../media/image180.png"/><Relationship Id="rId9" Type="http://schemas.openxmlformats.org/officeDocument/2006/relationships/image" Target="../media/image810.png"/><Relationship Id="rId14" Type="http://schemas.openxmlformats.org/officeDocument/2006/relationships/image" Target="../media/image130.png"/><Relationship Id="rId4" Type="http://schemas.openxmlformats.org/officeDocument/2006/relationships/image" Target="../media/image310.png"/><Relationship Id="rId22"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14.png"/><Relationship Id="rId18" Type="http://schemas.openxmlformats.org/officeDocument/2006/relationships/image" Target="../media/image34.png"/><Relationship Id="rId3" Type="http://schemas.openxmlformats.org/officeDocument/2006/relationships/image" Target="../media/image240.png"/><Relationship Id="rId21" Type="http://schemas.openxmlformats.org/officeDocument/2006/relationships/image" Target="../media/image37.png"/><Relationship Id="rId7" Type="http://schemas.openxmlformats.org/officeDocument/2006/relationships/image" Target="../media/image28.png"/><Relationship Id="rId12" Type="http://schemas.openxmlformats.org/officeDocument/2006/relationships/image" Target="../media/image13.png"/><Relationship Id="rId17" Type="http://schemas.openxmlformats.org/officeDocument/2006/relationships/image" Target="../media/image33.png"/><Relationship Id="rId2" Type="http://schemas.openxmlformats.org/officeDocument/2006/relationships/image" Target="../media/image10.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12.png"/><Relationship Id="rId24" Type="http://schemas.openxmlformats.org/officeDocument/2006/relationships/image" Target="../media/image40.png"/><Relationship Id="rId5" Type="http://schemas.openxmlformats.org/officeDocument/2006/relationships/image" Target="../media/image260.png"/><Relationship Id="rId15" Type="http://schemas.openxmlformats.org/officeDocument/2006/relationships/image" Target="../media/image31.png"/><Relationship Id="rId23" Type="http://schemas.openxmlformats.org/officeDocument/2006/relationships/image" Target="../media/image39.png"/><Relationship Id="rId10" Type="http://schemas.openxmlformats.org/officeDocument/2006/relationships/image" Target="../media/image11.png"/><Relationship Id="rId19" Type="http://schemas.openxmlformats.org/officeDocument/2006/relationships/image" Target="../media/image35.png"/><Relationship Id="rId4" Type="http://schemas.openxmlformats.org/officeDocument/2006/relationships/image" Target="../media/image250.png"/><Relationship Id="rId9" Type="http://schemas.openxmlformats.org/officeDocument/2006/relationships/image" Target="../media/image8.png"/><Relationship Id="rId14" Type="http://schemas.openxmlformats.org/officeDocument/2006/relationships/image" Target="../media/image30.png"/><Relationship Id="rId22" Type="http://schemas.openxmlformats.org/officeDocument/2006/relationships/image" Target="../media/image3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3" Type="http://schemas.openxmlformats.org/officeDocument/2006/relationships/image" Target="../media/image56.png"/><Relationship Id="rId18" Type="http://schemas.openxmlformats.org/officeDocument/2006/relationships/image" Target="../media/image15.png"/><Relationship Id="rId26" Type="http://schemas.openxmlformats.org/officeDocument/2006/relationships/image" Target="../media/image68.png"/><Relationship Id="rId39" Type="http://schemas.openxmlformats.org/officeDocument/2006/relationships/image" Target="../media/image80.png"/><Relationship Id="rId21" Type="http://schemas.openxmlformats.org/officeDocument/2006/relationships/image" Target="../media/image63.png"/><Relationship Id="rId34" Type="http://schemas.openxmlformats.org/officeDocument/2006/relationships/image" Target="../media/image75.png"/><Relationship Id="rId42" Type="http://schemas.openxmlformats.org/officeDocument/2006/relationships/image" Target="../media/image83.png"/><Relationship Id="rId47" Type="http://schemas.openxmlformats.org/officeDocument/2006/relationships/image" Target="../media/image88.png"/><Relationship Id="rId7" Type="http://schemas.openxmlformats.org/officeDocument/2006/relationships/image" Target="../media/image50.png"/><Relationship Id="rId2" Type="http://schemas.openxmlformats.org/officeDocument/2006/relationships/image" Target="../media/image1111.png"/><Relationship Id="rId16" Type="http://schemas.openxmlformats.org/officeDocument/2006/relationships/image" Target="../media/image59.png"/><Relationship Id="rId29"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png"/><Relationship Id="rId24" Type="http://schemas.openxmlformats.org/officeDocument/2006/relationships/image" Target="../media/image66.png"/><Relationship Id="rId32" Type="http://schemas.openxmlformats.org/officeDocument/2006/relationships/image" Target="../media/image74.png"/><Relationship Id="rId37" Type="http://schemas.openxmlformats.org/officeDocument/2006/relationships/image" Target="../media/image78.png"/><Relationship Id="rId40" Type="http://schemas.openxmlformats.org/officeDocument/2006/relationships/image" Target="../media/image81.png"/><Relationship Id="rId45" Type="http://schemas.openxmlformats.org/officeDocument/2006/relationships/image" Target="../media/image86.png"/><Relationship Id="rId5" Type="http://schemas.openxmlformats.org/officeDocument/2006/relationships/image" Target="../media/image48.png"/><Relationship Id="rId15" Type="http://schemas.openxmlformats.org/officeDocument/2006/relationships/image" Target="../media/image58.png"/><Relationship Id="rId23" Type="http://schemas.openxmlformats.org/officeDocument/2006/relationships/image" Target="../media/image65.png"/><Relationship Id="rId28" Type="http://schemas.openxmlformats.org/officeDocument/2006/relationships/image" Target="../media/image70.png"/><Relationship Id="rId36" Type="http://schemas.openxmlformats.org/officeDocument/2006/relationships/image" Target="../media/image77.png"/><Relationship Id="rId10" Type="http://schemas.openxmlformats.org/officeDocument/2006/relationships/image" Target="../media/image53.png"/><Relationship Id="rId19" Type="http://schemas.openxmlformats.org/officeDocument/2006/relationships/image" Target="../media/image61.png"/><Relationship Id="rId31" Type="http://schemas.openxmlformats.org/officeDocument/2006/relationships/image" Target="../media/image73.png"/><Relationship Id="rId44" Type="http://schemas.openxmlformats.org/officeDocument/2006/relationships/image" Target="../media/image17.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 Id="rId22" Type="http://schemas.openxmlformats.org/officeDocument/2006/relationships/image" Target="../media/image64.png"/><Relationship Id="rId27" Type="http://schemas.openxmlformats.org/officeDocument/2006/relationships/image" Target="../media/image69.png"/><Relationship Id="rId30" Type="http://schemas.openxmlformats.org/officeDocument/2006/relationships/image" Target="../media/image72.png"/><Relationship Id="rId35" Type="http://schemas.openxmlformats.org/officeDocument/2006/relationships/image" Target="../media/image76.png"/><Relationship Id="rId43" Type="http://schemas.openxmlformats.org/officeDocument/2006/relationships/image" Target="../media/image84.png"/><Relationship Id="rId8" Type="http://schemas.openxmlformats.org/officeDocument/2006/relationships/image" Target="../media/image51.png"/><Relationship Id="rId12" Type="http://schemas.openxmlformats.org/officeDocument/2006/relationships/image" Target="../media/image55.png"/><Relationship Id="rId17" Type="http://schemas.openxmlformats.org/officeDocument/2006/relationships/image" Target="../media/image60.png"/><Relationship Id="rId25" Type="http://schemas.openxmlformats.org/officeDocument/2006/relationships/image" Target="../media/image67.png"/><Relationship Id="rId33" Type="http://schemas.openxmlformats.org/officeDocument/2006/relationships/image" Target="../media/image16.png"/><Relationship Id="rId38" Type="http://schemas.openxmlformats.org/officeDocument/2006/relationships/image" Target="../media/image79.png"/><Relationship Id="rId46" Type="http://schemas.openxmlformats.org/officeDocument/2006/relationships/image" Target="../media/image87.png"/><Relationship Id="rId20" Type="http://schemas.openxmlformats.org/officeDocument/2006/relationships/image" Target="../media/image62.png"/><Relationship Id="rId41" Type="http://schemas.openxmlformats.org/officeDocument/2006/relationships/image" Target="../media/image82.png"/></Relationships>
</file>

<file path=ppt/slides/_rels/slide37.xml.rels><?xml version="1.0" encoding="UTF-8" standalone="yes"?>
<Relationships xmlns="http://schemas.openxmlformats.org/package/2006/relationships"><Relationship Id="rId13" Type="http://schemas.openxmlformats.org/officeDocument/2006/relationships/image" Target="../media/image560.png"/><Relationship Id="rId18" Type="http://schemas.openxmlformats.org/officeDocument/2006/relationships/image" Target="../media/image151.png"/><Relationship Id="rId26" Type="http://schemas.openxmlformats.org/officeDocument/2006/relationships/image" Target="../media/image680.png"/><Relationship Id="rId39" Type="http://schemas.openxmlformats.org/officeDocument/2006/relationships/image" Target="../media/image800.png"/><Relationship Id="rId21" Type="http://schemas.openxmlformats.org/officeDocument/2006/relationships/image" Target="../media/image630.png"/><Relationship Id="rId34" Type="http://schemas.openxmlformats.org/officeDocument/2006/relationships/image" Target="../media/image750.png"/><Relationship Id="rId42" Type="http://schemas.openxmlformats.org/officeDocument/2006/relationships/image" Target="../media/image830.png"/><Relationship Id="rId47" Type="http://schemas.openxmlformats.org/officeDocument/2006/relationships/image" Target="../media/image880.png"/><Relationship Id="rId7" Type="http://schemas.openxmlformats.org/officeDocument/2006/relationships/image" Target="../media/image500.png"/><Relationship Id="rId16" Type="http://schemas.openxmlformats.org/officeDocument/2006/relationships/image" Target="../media/image590.png"/><Relationship Id="rId29" Type="http://schemas.openxmlformats.org/officeDocument/2006/relationships/image" Target="../media/image711.png"/><Relationship Id="rId1" Type="http://schemas.openxmlformats.org/officeDocument/2006/relationships/slideLayout" Target="../slideLayouts/slideLayout2.xml"/><Relationship Id="rId6" Type="http://schemas.openxmlformats.org/officeDocument/2006/relationships/image" Target="../media/image490.png"/><Relationship Id="rId11" Type="http://schemas.openxmlformats.org/officeDocument/2006/relationships/image" Target="../media/image540.png"/><Relationship Id="rId24" Type="http://schemas.openxmlformats.org/officeDocument/2006/relationships/image" Target="../media/image660.png"/><Relationship Id="rId32" Type="http://schemas.openxmlformats.org/officeDocument/2006/relationships/image" Target="../media/image740.png"/><Relationship Id="rId37" Type="http://schemas.openxmlformats.org/officeDocument/2006/relationships/image" Target="../media/image780.png"/><Relationship Id="rId40" Type="http://schemas.openxmlformats.org/officeDocument/2006/relationships/image" Target="../media/image811.png"/><Relationship Id="rId45" Type="http://schemas.openxmlformats.org/officeDocument/2006/relationships/image" Target="../media/image860.png"/><Relationship Id="rId5" Type="http://schemas.openxmlformats.org/officeDocument/2006/relationships/image" Target="../media/image480.png"/><Relationship Id="rId15" Type="http://schemas.openxmlformats.org/officeDocument/2006/relationships/image" Target="../media/image580.png"/><Relationship Id="rId23" Type="http://schemas.openxmlformats.org/officeDocument/2006/relationships/image" Target="../media/image650.png"/><Relationship Id="rId28" Type="http://schemas.openxmlformats.org/officeDocument/2006/relationships/image" Target="../media/image700.png"/><Relationship Id="rId36" Type="http://schemas.openxmlformats.org/officeDocument/2006/relationships/image" Target="../media/image770.png"/><Relationship Id="rId10" Type="http://schemas.openxmlformats.org/officeDocument/2006/relationships/image" Target="../media/image530.png"/><Relationship Id="rId19" Type="http://schemas.openxmlformats.org/officeDocument/2006/relationships/image" Target="../media/image611.png"/><Relationship Id="rId31" Type="http://schemas.openxmlformats.org/officeDocument/2006/relationships/image" Target="../media/image730.png"/><Relationship Id="rId44" Type="http://schemas.openxmlformats.org/officeDocument/2006/relationships/image" Target="../media/image171.png"/><Relationship Id="rId4" Type="http://schemas.openxmlformats.org/officeDocument/2006/relationships/image" Target="../media/image470.png"/><Relationship Id="rId9" Type="http://schemas.openxmlformats.org/officeDocument/2006/relationships/image" Target="../media/image520.png"/><Relationship Id="rId14" Type="http://schemas.openxmlformats.org/officeDocument/2006/relationships/image" Target="../media/image570.png"/><Relationship Id="rId22" Type="http://schemas.openxmlformats.org/officeDocument/2006/relationships/image" Target="../media/image640.png"/><Relationship Id="rId27" Type="http://schemas.openxmlformats.org/officeDocument/2006/relationships/image" Target="../media/image690.png"/><Relationship Id="rId30" Type="http://schemas.openxmlformats.org/officeDocument/2006/relationships/image" Target="../media/image720.png"/><Relationship Id="rId35" Type="http://schemas.openxmlformats.org/officeDocument/2006/relationships/image" Target="../media/image760.png"/><Relationship Id="rId43" Type="http://schemas.openxmlformats.org/officeDocument/2006/relationships/image" Target="../media/image840.png"/><Relationship Id="rId8" Type="http://schemas.openxmlformats.org/officeDocument/2006/relationships/image" Target="../media/image511.png"/><Relationship Id="rId12" Type="http://schemas.openxmlformats.org/officeDocument/2006/relationships/image" Target="../media/image550.png"/><Relationship Id="rId17" Type="http://schemas.openxmlformats.org/officeDocument/2006/relationships/image" Target="../media/image600.png"/><Relationship Id="rId25" Type="http://schemas.openxmlformats.org/officeDocument/2006/relationships/image" Target="../media/image670.png"/><Relationship Id="rId33" Type="http://schemas.openxmlformats.org/officeDocument/2006/relationships/image" Target="../media/image161.png"/><Relationship Id="rId38" Type="http://schemas.openxmlformats.org/officeDocument/2006/relationships/image" Target="../media/image790.png"/><Relationship Id="rId46" Type="http://schemas.openxmlformats.org/officeDocument/2006/relationships/image" Target="../media/image870.png"/><Relationship Id="rId20" Type="http://schemas.openxmlformats.org/officeDocument/2006/relationships/image" Target="../media/image620.png"/><Relationship Id="rId41" Type="http://schemas.openxmlformats.org/officeDocument/2006/relationships/image" Target="../media/image820.png"/></Relationships>
</file>

<file path=ppt/slides/_rels/slide38.xml.rels><?xml version="1.0" encoding="UTF-8" standalone="yes"?>
<Relationships xmlns="http://schemas.openxmlformats.org/package/2006/relationships"><Relationship Id="rId13" Type="http://schemas.openxmlformats.org/officeDocument/2006/relationships/image" Target="../media/image100.png"/><Relationship Id="rId18" Type="http://schemas.openxmlformats.org/officeDocument/2006/relationships/image" Target="../media/image18.png"/><Relationship Id="rId39" Type="http://schemas.openxmlformats.org/officeDocument/2006/relationships/image" Target="../media/image115.png"/><Relationship Id="rId26" Type="http://schemas.openxmlformats.org/officeDocument/2006/relationships/image" Target="../media/image83.png"/><Relationship Id="rId34" Type="http://schemas.openxmlformats.org/officeDocument/2006/relationships/image" Target="../media/image110.png"/><Relationship Id="rId42" Type="http://schemas.openxmlformats.org/officeDocument/2006/relationships/image" Target="../media/image118.png"/><Relationship Id="rId47" Type="http://schemas.openxmlformats.org/officeDocument/2006/relationships/image" Target="../media/image19.png"/><Relationship Id="rId21" Type="http://schemas.openxmlformats.org/officeDocument/2006/relationships/image" Target="../media/image78.png"/><Relationship Id="rId7" Type="http://schemas.openxmlformats.org/officeDocument/2006/relationships/image" Target="../media/image94.png"/><Relationship Id="rId2" Type="http://schemas.openxmlformats.org/officeDocument/2006/relationships/image" Target="../media/image123.png"/><Relationship Id="rId16" Type="http://schemas.openxmlformats.org/officeDocument/2006/relationships/image" Target="../media/image103.png"/><Relationship Id="rId29"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98.png"/><Relationship Id="rId37" Type="http://schemas.openxmlformats.org/officeDocument/2006/relationships/image" Target="../media/image113.png"/><Relationship Id="rId40" Type="http://schemas.openxmlformats.org/officeDocument/2006/relationships/image" Target="../media/image116.png"/><Relationship Id="rId45" Type="http://schemas.openxmlformats.org/officeDocument/2006/relationships/image" Target="../media/image121.png"/><Relationship Id="rId24" Type="http://schemas.openxmlformats.org/officeDocument/2006/relationships/image" Target="../media/image106.png"/><Relationship Id="rId5" Type="http://schemas.openxmlformats.org/officeDocument/2006/relationships/image" Target="../media/image92.png"/><Relationship Id="rId15" Type="http://schemas.openxmlformats.org/officeDocument/2006/relationships/image" Target="../media/image102.png"/><Relationship Id="rId36" Type="http://schemas.openxmlformats.org/officeDocument/2006/relationships/image" Target="../media/image112.png"/><Relationship Id="rId23" Type="http://schemas.openxmlformats.org/officeDocument/2006/relationships/image" Target="../media/image80.png"/><Relationship Id="rId28" Type="http://schemas.openxmlformats.org/officeDocument/2006/relationships/image" Target="../media/image107.png"/><Relationship Id="rId10" Type="http://schemas.openxmlformats.org/officeDocument/2006/relationships/image" Target="../media/image97.png"/><Relationship Id="rId44" Type="http://schemas.openxmlformats.org/officeDocument/2006/relationships/image" Target="../media/image120.png"/><Relationship Id="rId19" Type="http://schemas.openxmlformats.org/officeDocument/2006/relationships/image" Target="../media/image76.png"/><Relationship Id="rId31" Type="http://schemas.openxmlformats.org/officeDocument/2006/relationships/image" Target="../media/image88.png"/><Relationship Id="rId4" Type="http://schemas.openxmlformats.org/officeDocument/2006/relationships/image" Target="../media/image91.png"/><Relationship Id="rId9" Type="http://schemas.openxmlformats.org/officeDocument/2006/relationships/image" Target="../media/image96.png"/><Relationship Id="rId14" Type="http://schemas.openxmlformats.org/officeDocument/2006/relationships/image" Target="../media/image101.png"/><Relationship Id="rId35" Type="http://schemas.openxmlformats.org/officeDocument/2006/relationships/image" Target="../media/image111.png"/><Relationship Id="rId43" Type="http://schemas.openxmlformats.org/officeDocument/2006/relationships/image" Target="../media/image119.png"/><Relationship Id="rId48" Type="http://schemas.openxmlformats.org/officeDocument/2006/relationships/image" Target="../media/image75.png"/><Relationship Id="rId22" Type="http://schemas.openxmlformats.org/officeDocument/2006/relationships/image" Target="../media/image105.png"/><Relationship Id="rId27" Type="http://schemas.openxmlformats.org/officeDocument/2006/relationships/image" Target="../media/image84.png"/><Relationship Id="rId30" Type="http://schemas.openxmlformats.org/officeDocument/2006/relationships/image" Target="../media/image87.png"/><Relationship Id="rId8" Type="http://schemas.openxmlformats.org/officeDocument/2006/relationships/image" Target="../media/image95.png"/><Relationship Id="rId12" Type="http://schemas.openxmlformats.org/officeDocument/2006/relationships/image" Target="../media/image99.png"/><Relationship Id="rId17" Type="http://schemas.openxmlformats.org/officeDocument/2006/relationships/image" Target="../media/image104.png"/><Relationship Id="rId33" Type="http://schemas.openxmlformats.org/officeDocument/2006/relationships/image" Target="../media/image109.png"/><Relationship Id="rId38" Type="http://schemas.openxmlformats.org/officeDocument/2006/relationships/image" Target="../media/image114.png"/><Relationship Id="rId46" Type="http://schemas.openxmlformats.org/officeDocument/2006/relationships/image" Target="../media/image122.png"/><Relationship Id="rId25" Type="http://schemas.openxmlformats.org/officeDocument/2006/relationships/image" Target="../media/image82.png"/><Relationship Id="rId41" Type="http://schemas.openxmlformats.org/officeDocument/2006/relationships/image" Target="../media/image117.png"/><Relationship Id="rId20" Type="http://schemas.openxmlformats.org/officeDocument/2006/relationships/image" Target="../media/image7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p:txBody>
          <a:bodyPr>
            <a:normAutofit/>
          </a:bodyPr>
          <a:lstStyle/>
          <a:p>
            <a:r>
              <a:rPr lang="en-US" dirty="0">
                <a:latin typeface="Calibri Light" panose="020F0302020204030204" pitchFamily="34" charset="0"/>
                <a:ea typeface="Calibri Light" panose="020F0302020204030204" pitchFamily="34" charset="0"/>
                <a:cs typeface="Calibri Light" panose="020F0302020204030204" pitchFamily="34" charset="0"/>
              </a:rPr>
              <a:t>CSE 332 Summer 2026</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Lecture 7: AVL Trees</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3"/>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AC5FA-BF9C-9D67-4A62-F7EC65F30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3353C-2ADD-A0A9-F430-A53BA3373DCE}"/>
              </a:ext>
            </a:extLst>
          </p:cNvPr>
          <p:cNvSpPr>
            <a:spLocks noGrp="1"/>
          </p:cNvSpPr>
          <p:nvPr>
            <p:ph type="title"/>
          </p:nvPr>
        </p:nvSpPr>
        <p:spPr/>
        <p:txBody>
          <a:bodyPr/>
          <a:lstStyle/>
          <a:p>
            <a:r>
              <a:rPr lang="en-US" dirty="0"/>
              <a:t>Idea 2: Both Subtrees of Root have same height - Issue</a:t>
            </a:r>
          </a:p>
        </p:txBody>
      </p:sp>
      <p:grpSp>
        <p:nvGrpSpPr>
          <p:cNvPr id="4" name="Group 3" descr="A binary search tree where both subtrees of the root have the same height. In this case, though, there are branches in the tree besides at the root, so the height of the tree is n/2.&#10;&#10;This is exactly the same example tree as the previous slide">
            <a:extLst>
              <a:ext uri="{FF2B5EF4-FFF2-40B4-BE49-F238E27FC236}">
                <a16:creationId xmlns:a16="http://schemas.microsoft.com/office/drawing/2014/main" id="{CD4A098E-0DDA-06D1-1ABF-784AA83A4735}"/>
              </a:ext>
            </a:extLst>
          </p:cNvPr>
          <p:cNvGrpSpPr/>
          <p:nvPr/>
        </p:nvGrpSpPr>
        <p:grpSpPr>
          <a:xfrm>
            <a:off x="2007119" y="2013929"/>
            <a:ext cx="7034124" cy="3796337"/>
            <a:chOff x="2007119" y="2013929"/>
            <a:chExt cx="7034124" cy="3796337"/>
          </a:xfrm>
        </p:grpSpPr>
        <p:sp>
          <p:nvSpPr>
            <p:cNvPr id="5" name="Oval 4">
              <a:extLst>
                <a:ext uri="{FF2B5EF4-FFF2-40B4-BE49-F238E27FC236}">
                  <a16:creationId xmlns:a16="http://schemas.microsoft.com/office/drawing/2014/main" id="{992F8F8A-E2D8-3301-2BE5-924577D24EE1}"/>
                </a:ext>
              </a:extLst>
            </p:cNvPr>
            <p:cNvSpPr/>
            <p:nvPr/>
          </p:nvSpPr>
          <p:spPr>
            <a:xfrm>
              <a:off x="3997837" y="328998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6" name="Oval 5">
              <a:extLst>
                <a:ext uri="{FF2B5EF4-FFF2-40B4-BE49-F238E27FC236}">
                  <a16:creationId xmlns:a16="http://schemas.microsoft.com/office/drawing/2014/main" id="{4D3809A5-0750-B354-D2D1-FF67B9D87C09}"/>
                </a:ext>
              </a:extLst>
            </p:cNvPr>
            <p:cNvSpPr/>
            <p:nvPr/>
          </p:nvSpPr>
          <p:spPr>
            <a:xfrm>
              <a:off x="3304726" y="394354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7" name="Oval 6">
              <a:extLst>
                <a:ext uri="{FF2B5EF4-FFF2-40B4-BE49-F238E27FC236}">
                  <a16:creationId xmlns:a16="http://schemas.microsoft.com/office/drawing/2014/main" id="{6CCE1D4A-8303-56EB-C08C-D80096490293}"/>
                </a:ext>
              </a:extLst>
            </p:cNvPr>
            <p:cNvSpPr/>
            <p:nvPr/>
          </p:nvSpPr>
          <p:spPr>
            <a:xfrm>
              <a:off x="4660003" y="264696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8" name="Oval 7">
              <a:extLst>
                <a:ext uri="{FF2B5EF4-FFF2-40B4-BE49-F238E27FC236}">
                  <a16:creationId xmlns:a16="http://schemas.microsoft.com/office/drawing/2014/main" id="{E394E5B9-E879-937F-B08A-20527C607F04}"/>
                </a:ext>
              </a:extLst>
            </p:cNvPr>
            <p:cNvSpPr/>
            <p:nvPr/>
          </p:nvSpPr>
          <p:spPr>
            <a:xfrm>
              <a:off x="2639471" y="458524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9" name="Oval 8">
              <a:extLst>
                <a:ext uri="{FF2B5EF4-FFF2-40B4-BE49-F238E27FC236}">
                  <a16:creationId xmlns:a16="http://schemas.microsoft.com/office/drawing/2014/main" id="{A501A04B-E5FC-6483-FC9F-234C636286C9}"/>
                </a:ext>
              </a:extLst>
            </p:cNvPr>
            <p:cNvSpPr/>
            <p:nvPr/>
          </p:nvSpPr>
          <p:spPr>
            <a:xfrm>
              <a:off x="5272512" y="201392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10" name="Oval 9">
              <a:extLst>
                <a:ext uri="{FF2B5EF4-FFF2-40B4-BE49-F238E27FC236}">
                  <a16:creationId xmlns:a16="http://schemas.microsoft.com/office/drawing/2014/main" id="{CD13CB15-F6FC-44BA-915C-2778111B714F}"/>
                </a:ext>
              </a:extLst>
            </p:cNvPr>
            <p:cNvSpPr/>
            <p:nvPr/>
          </p:nvSpPr>
          <p:spPr>
            <a:xfrm>
              <a:off x="2007119" y="51977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11" name="Straight Connector 10">
              <a:extLst>
                <a:ext uri="{FF2B5EF4-FFF2-40B4-BE49-F238E27FC236}">
                  <a16:creationId xmlns:a16="http://schemas.microsoft.com/office/drawing/2014/main" id="{72EBAFD8-A33C-E2A9-7D03-383AB70EE117}"/>
                </a:ext>
              </a:extLst>
            </p:cNvPr>
            <p:cNvCxnSpPr>
              <a:cxnSpLocks/>
              <a:stCxn id="5" idx="3"/>
              <a:endCxn id="6" idx="7"/>
            </p:cNvCxnSpPr>
            <p:nvPr/>
          </p:nvCxnSpPr>
          <p:spPr>
            <a:xfrm flipH="1">
              <a:off x="3827537" y="3812794"/>
              <a:ext cx="260000" cy="220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205491-9DE9-9B6F-FDD6-1591A75C3702}"/>
                </a:ext>
              </a:extLst>
            </p:cNvPr>
            <p:cNvCxnSpPr>
              <a:cxnSpLocks/>
              <a:stCxn id="5" idx="7"/>
              <a:endCxn id="7" idx="3"/>
            </p:cNvCxnSpPr>
            <p:nvPr/>
          </p:nvCxnSpPr>
          <p:spPr>
            <a:xfrm flipV="1">
              <a:off x="4520648" y="3169776"/>
              <a:ext cx="229055" cy="209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F25A9B-8C06-DAE9-1566-BB11249985F2}"/>
                </a:ext>
              </a:extLst>
            </p:cNvPr>
            <p:cNvCxnSpPr>
              <a:stCxn id="8" idx="7"/>
              <a:endCxn id="6" idx="3"/>
            </p:cNvCxnSpPr>
            <p:nvPr/>
          </p:nvCxnSpPr>
          <p:spPr>
            <a:xfrm flipV="1">
              <a:off x="3162282" y="4466356"/>
              <a:ext cx="232144" cy="208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4CEECB8-3232-EEED-7BEF-C5674FE79198}"/>
                </a:ext>
              </a:extLst>
            </p:cNvPr>
            <p:cNvCxnSpPr>
              <a:cxnSpLocks/>
              <a:stCxn id="10" idx="7"/>
              <a:endCxn id="8" idx="3"/>
            </p:cNvCxnSpPr>
            <p:nvPr/>
          </p:nvCxnSpPr>
          <p:spPr>
            <a:xfrm flipV="1">
              <a:off x="2529930" y="5108055"/>
              <a:ext cx="199241"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7DA02BE-D3FA-3DBB-87F2-09E72E0E8865}"/>
                </a:ext>
              </a:extLst>
            </p:cNvPr>
            <p:cNvCxnSpPr>
              <a:cxnSpLocks/>
              <a:stCxn id="9" idx="3"/>
              <a:endCxn id="7" idx="7"/>
            </p:cNvCxnSpPr>
            <p:nvPr/>
          </p:nvCxnSpPr>
          <p:spPr>
            <a:xfrm flipH="1">
              <a:off x="5182814" y="2536740"/>
              <a:ext cx="179398" cy="199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24FFBBE2-6F1C-E62E-EFB2-2CCB72D09265}"/>
                </a:ext>
              </a:extLst>
            </p:cNvPr>
            <p:cNvSpPr/>
            <p:nvPr/>
          </p:nvSpPr>
          <p:spPr>
            <a:xfrm>
              <a:off x="6591199" y="328618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17" name="Oval 16">
              <a:extLst>
                <a:ext uri="{FF2B5EF4-FFF2-40B4-BE49-F238E27FC236}">
                  <a16:creationId xmlns:a16="http://schemas.microsoft.com/office/drawing/2014/main" id="{B4EE2C4C-EBEC-2648-E013-1BB0028AFD62}"/>
                </a:ext>
              </a:extLst>
            </p:cNvPr>
            <p:cNvSpPr/>
            <p:nvPr/>
          </p:nvSpPr>
          <p:spPr>
            <a:xfrm>
              <a:off x="7203710" y="389869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18" name="Oval 17">
              <a:extLst>
                <a:ext uri="{FF2B5EF4-FFF2-40B4-BE49-F238E27FC236}">
                  <a16:creationId xmlns:a16="http://schemas.microsoft.com/office/drawing/2014/main" id="{EBEBC30E-4D4F-509D-571C-33829970FC96}"/>
                </a:ext>
              </a:extLst>
            </p:cNvPr>
            <p:cNvSpPr/>
            <p:nvPr/>
          </p:nvSpPr>
          <p:spPr>
            <a:xfrm>
              <a:off x="5885023" y="264620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19" name="Oval 18">
              <a:extLst>
                <a:ext uri="{FF2B5EF4-FFF2-40B4-BE49-F238E27FC236}">
                  <a16:creationId xmlns:a16="http://schemas.microsoft.com/office/drawing/2014/main" id="{F49A4562-DA61-B2A5-57C4-413645D35C96}"/>
                </a:ext>
              </a:extLst>
            </p:cNvPr>
            <p:cNvSpPr/>
            <p:nvPr/>
          </p:nvSpPr>
          <p:spPr>
            <a:xfrm>
              <a:off x="7816221" y="454246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20" name="Oval 19">
              <a:extLst>
                <a:ext uri="{FF2B5EF4-FFF2-40B4-BE49-F238E27FC236}">
                  <a16:creationId xmlns:a16="http://schemas.microsoft.com/office/drawing/2014/main" id="{D6A91CB1-F3FA-6C6E-E2CC-A16E740B3AE6}"/>
                </a:ext>
              </a:extLst>
            </p:cNvPr>
            <p:cNvSpPr/>
            <p:nvPr/>
          </p:nvSpPr>
          <p:spPr>
            <a:xfrm>
              <a:off x="8428732" y="51977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21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A444632-CCAE-FC4F-434B-59E4E58066A0}"/>
                </a:ext>
              </a:extLst>
            </p:cNvPr>
            <p:cNvCxnSpPr>
              <a:cxnSpLocks/>
              <a:stCxn id="16" idx="5"/>
              <a:endCxn id="17" idx="1"/>
            </p:cNvCxnSpPr>
            <p:nvPr/>
          </p:nvCxnSpPr>
          <p:spPr>
            <a:xfrm>
              <a:off x="7114010" y="3808995"/>
              <a:ext cx="179400"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3F61BC4-93CD-4B8A-07AD-5911EEED00A5}"/>
                </a:ext>
              </a:extLst>
            </p:cNvPr>
            <p:cNvCxnSpPr>
              <a:cxnSpLocks/>
              <a:stCxn id="16" idx="1"/>
              <a:endCxn id="18" idx="5"/>
            </p:cNvCxnSpPr>
            <p:nvPr/>
          </p:nvCxnSpPr>
          <p:spPr>
            <a:xfrm flipH="1" flipV="1">
              <a:off x="6407834" y="3169012"/>
              <a:ext cx="273065" cy="206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D30E216-3A8C-72FA-69AB-0A65AD428DAB}"/>
                </a:ext>
              </a:extLst>
            </p:cNvPr>
            <p:cNvCxnSpPr>
              <a:cxnSpLocks/>
              <a:stCxn id="19" idx="1"/>
              <a:endCxn id="17" idx="5"/>
            </p:cNvCxnSpPr>
            <p:nvPr/>
          </p:nvCxnSpPr>
          <p:spPr>
            <a:xfrm flipH="1" flipV="1">
              <a:off x="7726521" y="4421506"/>
              <a:ext cx="179400" cy="2106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9567F18-0F58-2C6E-D164-F4591A654281}"/>
                </a:ext>
              </a:extLst>
            </p:cNvPr>
            <p:cNvCxnSpPr>
              <a:cxnSpLocks/>
              <a:stCxn id="20" idx="1"/>
              <a:endCxn id="19" idx="5"/>
            </p:cNvCxnSpPr>
            <p:nvPr/>
          </p:nvCxnSpPr>
          <p:spPr>
            <a:xfrm flipH="1" flipV="1">
              <a:off x="8339032" y="5065280"/>
              <a:ext cx="179400" cy="222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C309F7B-18F3-4745-5D7E-E38ECD3CB0A5}"/>
                </a:ext>
              </a:extLst>
            </p:cNvPr>
            <p:cNvCxnSpPr>
              <a:cxnSpLocks/>
              <a:stCxn id="9" idx="5"/>
              <a:endCxn id="18" idx="1"/>
            </p:cNvCxnSpPr>
            <p:nvPr/>
          </p:nvCxnSpPr>
          <p:spPr>
            <a:xfrm>
              <a:off x="5795323" y="2536740"/>
              <a:ext cx="179400" cy="199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5179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8056-BA8A-A42E-04AB-A7595D549CE1}"/>
              </a:ext>
            </a:extLst>
          </p:cNvPr>
          <p:cNvSpPr>
            <a:spLocks noGrp="1"/>
          </p:cNvSpPr>
          <p:nvPr>
            <p:ph type="title"/>
          </p:nvPr>
        </p:nvSpPr>
        <p:spPr/>
        <p:txBody>
          <a:bodyPr/>
          <a:lstStyle/>
          <a:p>
            <a:r>
              <a:rPr lang="en-US" dirty="0"/>
              <a:t>Idea 3: Both Subtrees of every Node have same # Nodes</a:t>
            </a:r>
          </a:p>
        </p:txBody>
      </p:sp>
      <p:sp>
        <p:nvSpPr>
          <p:cNvPr id="3" name="Content Placeholder 2">
            <a:extLst>
              <a:ext uri="{FF2B5EF4-FFF2-40B4-BE49-F238E27FC236}">
                <a16:creationId xmlns:a16="http://schemas.microsoft.com/office/drawing/2014/main" id="{534273BD-27C0-9F21-C7E1-0C3564EC65FC}"/>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345055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0FB51-56C1-85E6-144F-934B3BAB2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DF058-449F-23A8-BC3C-6BA165C85265}"/>
              </a:ext>
            </a:extLst>
          </p:cNvPr>
          <p:cNvSpPr>
            <a:spLocks noGrp="1"/>
          </p:cNvSpPr>
          <p:nvPr>
            <p:ph type="title"/>
          </p:nvPr>
        </p:nvSpPr>
        <p:spPr/>
        <p:txBody>
          <a:bodyPr/>
          <a:lstStyle/>
          <a:p>
            <a:r>
              <a:rPr lang="en-US" dirty="0"/>
              <a:t>Idea 3: Both Subtrees of every Node have same # Nodes - Issue</a:t>
            </a:r>
          </a:p>
        </p:txBody>
      </p:sp>
      <p:sp>
        <p:nvSpPr>
          <p:cNvPr id="3" name="Content Placeholder 2">
            <a:extLst>
              <a:ext uri="{FF2B5EF4-FFF2-40B4-BE49-F238E27FC236}">
                <a16:creationId xmlns:a16="http://schemas.microsoft.com/office/drawing/2014/main" id="{71EC57CB-419B-D9EC-52DD-2E70706F77DB}"/>
              </a:ext>
            </a:extLst>
          </p:cNvPr>
          <p:cNvSpPr>
            <a:spLocks noGrp="1"/>
          </p:cNvSpPr>
          <p:nvPr>
            <p:ph idx="1"/>
          </p:nvPr>
        </p:nvSpPr>
        <p:spPr/>
        <p:txBody>
          <a:bodyPr/>
          <a:lstStyle/>
          <a:p>
            <a:pPr marL="0" indent="0">
              <a:buNone/>
            </a:pPr>
            <a:r>
              <a:rPr lang="en-US" dirty="0"/>
              <a:t>Not all tree sizes are possible!</a:t>
            </a:r>
          </a:p>
          <a:p>
            <a:pPr marL="0" indent="0">
              <a:buNone/>
            </a:pPr>
            <a:r>
              <a:rPr lang="en-US" dirty="0"/>
              <a:t>For example, cannot have a tree of size 2.</a:t>
            </a:r>
          </a:p>
        </p:txBody>
      </p:sp>
    </p:spTree>
    <p:extLst>
      <p:ext uri="{BB962C8B-B14F-4D97-AF65-F5344CB8AC3E}">
        <p14:creationId xmlns:p14="http://schemas.microsoft.com/office/powerpoint/2010/main" val="393012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8056-BA8A-A42E-04AB-A7595D549CE1}"/>
              </a:ext>
            </a:extLst>
          </p:cNvPr>
          <p:cNvSpPr>
            <a:spLocks noGrp="1"/>
          </p:cNvSpPr>
          <p:nvPr>
            <p:ph type="title"/>
          </p:nvPr>
        </p:nvSpPr>
        <p:spPr/>
        <p:txBody>
          <a:bodyPr/>
          <a:lstStyle/>
          <a:p>
            <a:r>
              <a:rPr lang="en-US" dirty="0"/>
              <a:t>Idea 4: Both Subtrees of every Node have same height</a:t>
            </a:r>
          </a:p>
        </p:txBody>
      </p:sp>
      <p:sp>
        <p:nvSpPr>
          <p:cNvPr id="3" name="Content Placeholder 2">
            <a:extLst>
              <a:ext uri="{FF2B5EF4-FFF2-40B4-BE49-F238E27FC236}">
                <a16:creationId xmlns:a16="http://schemas.microsoft.com/office/drawing/2014/main" id="{534273BD-27C0-9F21-C7E1-0C3564EC65F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81549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6AD0A-817E-FDC1-F0EE-B9E871DEB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5D2CBA-F345-0A51-FEDC-CD36F56B7D59}"/>
              </a:ext>
            </a:extLst>
          </p:cNvPr>
          <p:cNvSpPr>
            <a:spLocks noGrp="1"/>
          </p:cNvSpPr>
          <p:nvPr>
            <p:ph type="title"/>
          </p:nvPr>
        </p:nvSpPr>
        <p:spPr/>
        <p:txBody>
          <a:bodyPr/>
          <a:lstStyle/>
          <a:p>
            <a:r>
              <a:rPr lang="en-US" dirty="0"/>
              <a:t>Idea 4: Both Subtrees of every Node have same height - Issue</a:t>
            </a:r>
          </a:p>
        </p:txBody>
      </p:sp>
      <p:sp>
        <p:nvSpPr>
          <p:cNvPr id="3" name="Content Placeholder 2">
            <a:extLst>
              <a:ext uri="{FF2B5EF4-FFF2-40B4-BE49-F238E27FC236}">
                <a16:creationId xmlns:a16="http://schemas.microsoft.com/office/drawing/2014/main" id="{70788CC2-E276-EE7B-E88E-198E8BCA14EB}"/>
              </a:ext>
            </a:extLst>
          </p:cNvPr>
          <p:cNvSpPr>
            <a:spLocks noGrp="1"/>
          </p:cNvSpPr>
          <p:nvPr>
            <p:ph idx="1"/>
          </p:nvPr>
        </p:nvSpPr>
        <p:spPr/>
        <p:txBody>
          <a:bodyPr/>
          <a:lstStyle/>
          <a:p>
            <a:pPr marL="0" indent="0">
              <a:buNone/>
            </a:pPr>
            <a:r>
              <a:rPr lang="en-US" dirty="0"/>
              <a:t>Not all tree sizes are possible!</a:t>
            </a:r>
          </a:p>
          <a:p>
            <a:pPr marL="0" indent="0">
              <a:buNone/>
            </a:pPr>
            <a:r>
              <a:rPr lang="en-US" dirty="0"/>
              <a:t>For example, cannot have a tree of size 2.</a:t>
            </a:r>
          </a:p>
          <a:p>
            <a:endParaRPr lang="en-US" dirty="0"/>
          </a:p>
        </p:txBody>
      </p:sp>
    </p:spTree>
    <p:extLst>
      <p:ext uri="{BB962C8B-B14F-4D97-AF65-F5344CB8AC3E}">
        <p14:creationId xmlns:p14="http://schemas.microsoft.com/office/powerpoint/2010/main" val="4189971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F296A-CD42-45E7-98AD-FD7A3DA1C0D1}"/>
              </a:ext>
            </a:extLst>
          </p:cNvPr>
          <p:cNvSpPr>
            <a:spLocks noGrp="1"/>
          </p:cNvSpPr>
          <p:nvPr>
            <p:ph type="title"/>
          </p:nvPr>
        </p:nvSpPr>
        <p:spPr/>
        <p:txBody>
          <a:bodyPr/>
          <a:lstStyle/>
          <a:p>
            <a:r>
              <a:rPr lang="en-US" dirty="0"/>
              <a:t>AVL Tree</a:t>
            </a:r>
          </a:p>
        </p:txBody>
      </p:sp>
      <p:sp>
        <p:nvSpPr>
          <p:cNvPr id="3" name="Content Placeholder 2">
            <a:extLst>
              <a:ext uri="{FF2B5EF4-FFF2-40B4-BE49-F238E27FC236}">
                <a16:creationId xmlns:a16="http://schemas.microsoft.com/office/drawing/2014/main" id="{824912D5-9A57-CAC1-DDCB-41C25F19FA31}"/>
              </a:ext>
            </a:extLst>
          </p:cNvPr>
          <p:cNvSpPr>
            <a:spLocks noGrp="1"/>
          </p:cNvSpPr>
          <p:nvPr>
            <p:ph idx="1"/>
          </p:nvPr>
        </p:nvSpPr>
        <p:spPr/>
        <p:txBody>
          <a:bodyPr/>
          <a:lstStyle/>
          <a:p>
            <a:r>
              <a:rPr lang="en-US" dirty="0"/>
              <a:t>A Binary Search tree that maintains that the left and right subtrees of every node have heights that differ by at most one.</a:t>
            </a:r>
          </a:p>
          <a:p>
            <a:pPr lvl="1"/>
            <a:r>
              <a:rPr lang="en-US" dirty="0"/>
              <a:t>height of left subtree and height of right subtree off by at most 1</a:t>
            </a:r>
          </a:p>
          <a:p>
            <a:pPr lvl="1"/>
            <a:r>
              <a:rPr lang="en-US" dirty="0"/>
              <a:t>Not too weak (ensures trees are short)</a:t>
            </a:r>
          </a:p>
          <a:p>
            <a:pPr lvl="1"/>
            <a:r>
              <a:rPr lang="en-US" dirty="0"/>
              <a:t>Not too strong (works for any number of nodes)</a:t>
            </a:r>
          </a:p>
          <a:p>
            <a:pPr lvl="1"/>
            <a:endParaRPr lang="en-US" dirty="0"/>
          </a:p>
          <a:p>
            <a:r>
              <a:rPr lang="en-US" dirty="0"/>
              <a:t>Idea of AVL Tree:</a:t>
            </a:r>
          </a:p>
          <a:p>
            <a:pPr lvl="1"/>
            <a:r>
              <a:rPr lang="en-US" dirty="0"/>
              <a:t>When you insert/delete nodes, if tree is “out of balance” then modify the tree</a:t>
            </a:r>
          </a:p>
          <a:p>
            <a:pPr lvl="1"/>
            <a:r>
              <a:rPr lang="en-US" dirty="0"/>
              <a:t>Modification = “rotation”</a:t>
            </a:r>
          </a:p>
        </p:txBody>
      </p:sp>
    </p:spTree>
    <p:extLst>
      <p:ext uri="{BB962C8B-B14F-4D97-AF65-F5344CB8AC3E}">
        <p14:creationId xmlns:p14="http://schemas.microsoft.com/office/powerpoint/2010/main" val="253067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472F6-F13B-0DF1-EAC1-489ECC3572B3}"/>
              </a:ext>
            </a:extLst>
          </p:cNvPr>
          <p:cNvSpPr>
            <a:spLocks noGrp="1"/>
          </p:cNvSpPr>
          <p:nvPr>
            <p:ph type="title"/>
          </p:nvPr>
        </p:nvSpPr>
        <p:spPr/>
        <p:txBody>
          <a:bodyPr/>
          <a:lstStyle/>
          <a:p>
            <a:r>
              <a:rPr lang="en-US" dirty="0"/>
              <a:t>Is it an AVL Tree?</a:t>
            </a:r>
          </a:p>
        </p:txBody>
      </p:sp>
      <p:grpSp>
        <p:nvGrpSpPr>
          <p:cNvPr id="44" name="Group 43" descr="A binary tree. That is structured as follows:&#10;&#10;root: 9, with left child 3 and right child 10&#10;3: left child is 1, right child is 6&#10;1: left child is 0, it has no right child&#10;0: has no children&#10;6: left child is 5, right child is 7&#10;5: has no children&#10;7: has no children&#10;10: has no children">
            <a:extLst>
              <a:ext uri="{FF2B5EF4-FFF2-40B4-BE49-F238E27FC236}">
                <a16:creationId xmlns:a16="http://schemas.microsoft.com/office/drawing/2014/main" id="{0FC08893-2388-742F-D45D-63DD3B061FF7}"/>
              </a:ext>
            </a:extLst>
          </p:cNvPr>
          <p:cNvGrpSpPr/>
          <p:nvPr/>
        </p:nvGrpSpPr>
        <p:grpSpPr>
          <a:xfrm>
            <a:off x="3248333" y="775823"/>
            <a:ext cx="3424103" cy="2762801"/>
            <a:chOff x="8079280" y="365125"/>
            <a:chExt cx="3424103" cy="2762801"/>
          </a:xfrm>
        </p:grpSpPr>
        <p:grpSp>
          <p:nvGrpSpPr>
            <p:cNvPr id="45" name="Group 44">
              <a:extLst>
                <a:ext uri="{FF2B5EF4-FFF2-40B4-BE49-F238E27FC236}">
                  <a16:creationId xmlns:a16="http://schemas.microsoft.com/office/drawing/2014/main" id="{F1736A0D-A719-101D-1443-26D1F0A4D459}"/>
                </a:ext>
              </a:extLst>
            </p:cNvPr>
            <p:cNvGrpSpPr/>
            <p:nvPr/>
          </p:nvGrpSpPr>
          <p:grpSpPr>
            <a:xfrm>
              <a:off x="8079280" y="365125"/>
              <a:ext cx="3424103" cy="2762801"/>
              <a:chOff x="5413263" y="1203158"/>
              <a:chExt cx="3424103" cy="2762801"/>
            </a:xfrm>
          </p:grpSpPr>
          <p:grpSp>
            <p:nvGrpSpPr>
              <p:cNvPr id="48" name="Group 47">
                <a:extLst>
                  <a:ext uri="{FF2B5EF4-FFF2-40B4-BE49-F238E27FC236}">
                    <a16:creationId xmlns:a16="http://schemas.microsoft.com/office/drawing/2014/main" id="{833BF0D4-1C80-D90C-A05A-3A1DC0B725C8}"/>
                  </a:ext>
                </a:extLst>
              </p:cNvPr>
              <p:cNvGrpSpPr/>
              <p:nvPr/>
            </p:nvGrpSpPr>
            <p:grpSpPr>
              <a:xfrm>
                <a:off x="5413263" y="1203158"/>
                <a:ext cx="3424103" cy="2762801"/>
                <a:chOff x="131609" y="2379747"/>
                <a:chExt cx="3424103" cy="2762801"/>
              </a:xfrm>
            </p:grpSpPr>
            <p:sp>
              <p:nvSpPr>
                <p:cNvPr id="51" name="Oval 50">
                  <a:extLst>
                    <a:ext uri="{FF2B5EF4-FFF2-40B4-BE49-F238E27FC236}">
                      <a16:creationId xmlns:a16="http://schemas.microsoft.com/office/drawing/2014/main" id="{1DE79445-BB58-84F5-ADD5-DEC87E933CC8}"/>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2" name="Oval 51">
                  <a:extLst>
                    <a:ext uri="{FF2B5EF4-FFF2-40B4-BE49-F238E27FC236}">
                      <a16:creationId xmlns:a16="http://schemas.microsoft.com/office/drawing/2014/main" id="{D5FBEDC7-4459-4241-74B9-C25B45F5E924}"/>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53" name="Oval 52">
                  <a:extLst>
                    <a:ext uri="{FF2B5EF4-FFF2-40B4-BE49-F238E27FC236}">
                      <a16:creationId xmlns:a16="http://schemas.microsoft.com/office/drawing/2014/main" id="{11E873FA-A193-775F-E517-22B6C7F8F07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4" name="Oval 53">
                  <a:extLst>
                    <a:ext uri="{FF2B5EF4-FFF2-40B4-BE49-F238E27FC236}">
                      <a16:creationId xmlns:a16="http://schemas.microsoft.com/office/drawing/2014/main" id="{F77CBDA4-D791-6573-555B-1C05112A5A80}"/>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6" name="Oval 55">
                  <a:extLst>
                    <a:ext uri="{FF2B5EF4-FFF2-40B4-BE49-F238E27FC236}">
                      <a16:creationId xmlns:a16="http://schemas.microsoft.com/office/drawing/2014/main" id="{1B93B657-1689-96E9-3CD1-39A6AFDCF784}"/>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57" name="Straight Connector 56">
                  <a:extLst>
                    <a:ext uri="{FF2B5EF4-FFF2-40B4-BE49-F238E27FC236}">
                      <a16:creationId xmlns:a16="http://schemas.microsoft.com/office/drawing/2014/main" id="{211FEF2B-4A3C-2857-705F-C27137816CCA}"/>
                    </a:ext>
                  </a:extLst>
                </p:cNvPr>
                <p:cNvCxnSpPr>
                  <a:cxnSpLocks/>
                  <a:stCxn id="51" idx="3"/>
                  <a:endCxn id="52"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9BCE812-C3F3-290B-21D4-64D41E37BD24}"/>
                    </a:ext>
                  </a:extLst>
                </p:cNvPr>
                <p:cNvCxnSpPr>
                  <a:cxnSpLocks/>
                  <a:stCxn id="51" idx="5"/>
                  <a:endCxn id="53"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F354A69-FB65-CE1F-143E-C254F58D4EE2}"/>
                    </a:ext>
                  </a:extLst>
                </p:cNvPr>
                <p:cNvCxnSpPr>
                  <a:stCxn id="54" idx="7"/>
                  <a:endCxn id="52"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C702CCE-7CE3-ACF3-0CE2-488EA3CA4BF6}"/>
                    </a:ext>
                  </a:extLst>
                </p:cNvPr>
                <p:cNvCxnSpPr>
                  <a:cxnSpLocks/>
                  <a:stCxn id="56" idx="7"/>
                  <a:endCxn id="54"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Oval 48">
                <a:extLst>
                  <a:ext uri="{FF2B5EF4-FFF2-40B4-BE49-F238E27FC236}">
                    <a16:creationId xmlns:a16="http://schemas.microsoft.com/office/drawing/2014/main" id="{7960D4F3-55A0-29FD-9364-574982274237}"/>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50" name="Straight Connector 49">
                <a:extLst>
                  <a:ext uri="{FF2B5EF4-FFF2-40B4-BE49-F238E27FC236}">
                    <a16:creationId xmlns:a16="http://schemas.microsoft.com/office/drawing/2014/main" id="{391B0700-4838-780B-291A-426BCA38A292}"/>
                  </a:ext>
                </a:extLst>
              </p:cNvPr>
              <p:cNvCxnSpPr>
                <a:cxnSpLocks/>
                <a:stCxn id="49" idx="1"/>
                <a:endCxn id="52"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Oval 45">
              <a:extLst>
                <a:ext uri="{FF2B5EF4-FFF2-40B4-BE49-F238E27FC236}">
                  <a16:creationId xmlns:a16="http://schemas.microsoft.com/office/drawing/2014/main" id="{3B7D1CCC-9844-B58D-10FD-DEACE3002297}"/>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47" name="Straight Connector 46">
              <a:extLst>
                <a:ext uri="{FF2B5EF4-FFF2-40B4-BE49-F238E27FC236}">
                  <a16:creationId xmlns:a16="http://schemas.microsoft.com/office/drawing/2014/main" id="{4AEA43FC-AAEC-5D17-3A64-602B247A31FE}"/>
                </a:ext>
              </a:extLst>
            </p:cNvPr>
            <p:cNvCxnSpPr>
              <a:cxnSpLocks/>
              <a:stCxn id="46" idx="7"/>
              <a:endCxn id="49"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descr="A binary tree. That is structured as follows:&#10;&#10;root: 9, with left child 3 and right child 10&#10;3: left child is 1, right child is 6&#10;1: left child is 0, it has no right child&#10;0: has no children&#10;6: left child is 5, it has no right child&#10;5: has no children&#10;10: it has no left child, right child is 16&#10;16: has no children&#10;">
            <a:extLst>
              <a:ext uri="{FF2B5EF4-FFF2-40B4-BE49-F238E27FC236}">
                <a16:creationId xmlns:a16="http://schemas.microsoft.com/office/drawing/2014/main" id="{859F6F06-42B4-2D4F-4E64-F28A916FCD8E}"/>
              </a:ext>
            </a:extLst>
          </p:cNvPr>
          <p:cNvGrpSpPr/>
          <p:nvPr/>
        </p:nvGrpSpPr>
        <p:grpSpPr>
          <a:xfrm>
            <a:off x="7614255" y="194375"/>
            <a:ext cx="4036614" cy="2762801"/>
            <a:chOff x="8079280" y="365125"/>
            <a:chExt cx="4036614" cy="2762801"/>
          </a:xfrm>
        </p:grpSpPr>
        <p:grpSp>
          <p:nvGrpSpPr>
            <p:cNvPr id="25" name="Group 24">
              <a:extLst>
                <a:ext uri="{FF2B5EF4-FFF2-40B4-BE49-F238E27FC236}">
                  <a16:creationId xmlns:a16="http://schemas.microsoft.com/office/drawing/2014/main" id="{0E49278E-15F7-4ACF-73F5-AE4768B45266}"/>
                </a:ext>
              </a:extLst>
            </p:cNvPr>
            <p:cNvGrpSpPr/>
            <p:nvPr/>
          </p:nvGrpSpPr>
          <p:grpSpPr>
            <a:xfrm>
              <a:off x="8079280" y="365125"/>
              <a:ext cx="4036614" cy="2762801"/>
              <a:chOff x="5413263" y="1203158"/>
              <a:chExt cx="4036614" cy="2762801"/>
            </a:xfrm>
          </p:grpSpPr>
          <p:grpSp>
            <p:nvGrpSpPr>
              <p:cNvPr id="30" name="Group 29">
                <a:extLst>
                  <a:ext uri="{FF2B5EF4-FFF2-40B4-BE49-F238E27FC236}">
                    <a16:creationId xmlns:a16="http://schemas.microsoft.com/office/drawing/2014/main" id="{C55DBE0B-4748-1E4C-9541-AD320B2A2AA4}"/>
                  </a:ext>
                </a:extLst>
              </p:cNvPr>
              <p:cNvGrpSpPr/>
              <p:nvPr/>
            </p:nvGrpSpPr>
            <p:grpSpPr>
              <a:xfrm>
                <a:off x="5413263" y="1203158"/>
                <a:ext cx="4036614" cy="2762801"/>
                <a:chOff x="131609" y="2379747"/>
                <a:chExt cx="4036614" cy="2762801"/>
              </a:xfrm>
            </p:grpSpPr>
            <p:sp>
              <p:nvSpPr>
                <p:cNvPr id="33" name="Oval 32">
                  <a:extLst>
                    <a:ext uri="{FF2B5EF4-FFF2-40B4-BE49-F238E27FC236}">
                      <a16:creationId xmlns:a16="http://schemas.microsoft.com/office/drawing/2014/main" id="{D8F0EF91-F5F4-DD5D-FE6E-31B40A9AC1FE}"/>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4" name="Oval 33">
                  <a:extLst>
                    <a:ext uri="{FF2B5EF4-FFF2-40B4-BE49-F238E27FC236}">
                      <a16:creationId xmlns:a16="http://schemas.microsoft.com/office/drawing/2014/main" id="{B9C2789A-81AF-240E-7951-D8B035D4B1A6}"/>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5" name="Oval 34">
                  <a:extLst>
                    <a:ext uri="{FF2B5EF4-FFF2-40B4-BE49-F238E27FC236}">
                      <a16:creationId xmlns:a16="http://schemas.microsoft.com/office/drawing/2014/main" id="{C5F0A19E-6C85-B11B-1660-E214D2991E0E}"/>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6" name="Oval 35">
                  <a:extLst>
                    <a:ext uri="{FF2B5EF4-FFF2-40B4-BE49-F238E27FC236}">
                      <a16:creationId xmlns:a16="http://schemas.microsoft.com/office/drawing/2014/main" id="{F7CC55A5-6AEC-196F-77B3-8C6CFB33D393}"/>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7" name="Oval 36">
                  <a:extLst>
                    <a:ext uri="{FF2B5EF4-FFF2-40B4-BE49-F238E27FC236}">
                      <a16:creationId xmlns:a16="http://schemas.microsoft.com/office/drawing/2014/main" id="{6F00F48B-D865-C5B3-BE04-5A5EA58F271A}"/>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38" name="Oval 37">
                  <a:extLst>
                    <a:ext uri="{FF2B5EF4-FFF2-40B4-BE49-F238E27FC236}">
                      <a16:creationId xmlns:a16="http://schemas.microsoft.com/office/drawing/2014/main" id="{04AF09A6-3DB3-6DC5-9B08-35F67C090287}"/>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39" name="Straight Connector 38">
                  <a:extLst>
                    <a:ext uri="{FF2B5EF4-FFF2-40B4-BE49-F238E27FC236}">
                      <a16:creationId xmlns:a16="http://schemas.microsoft.com/office/drawing/2014/main" id="{9929D1CC-D926-457D-D10B-143825F02C4F}"/>
                    </a:ext>
                  </a:extLst>
                </p:cNvPr>
                <p:cNvCxnSpPr>
                  <a:cxnSpLocks/>
                  <a:stCxn id="33" idx="3"/>
                  <a:endCxn id="3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E919BDA-0900-6F51-8AE4-138A92B2654C}"/>
                    </a:ext>
                  </a:extLst>
                </p:cNvPr>
                <p:cNvCxnSpPr>
                  <a:cxnSpLocks/>
                  <a:stCxn id="33" idx="5"/>
                  <a:endCxn id="3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419E6C1-CA0E-F43A-CF76-1A0FD37DF99E}"/>
                    </a:ext>
                  </a:extLst>
                </p:cNvPr>
                <p:cNvCxnSpPr>
                  <a:stCxn id="36" idx="7"/>
                  <a:endCxn id="3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5C80C6C-CA87-0991-FE96-B02A5C8446BD}"/>
                    </a:ext>
                  </a:extLst>
                </p:cNvPr>
                <p:cNvCxnSpPr>
                  <a:cxnSpLocks/>
                  <a:stCxn id="38" idx="7"/>
                  <a:endCxn id="3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D336028-1575-EB9B-C2C5-E47D29C6B79E}"/>
                    </a:ext>
                  </a:extLst>
                </p:cNvPr>
                <p:cNvCxnSpPr>
                  <a:stCxn id="37" idx="1"/>
                  <a:endCxn id="3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7854C72C-2029-C4D8-4E58-32F76F1BC1A6}"/>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2" name="Straight Connector 31">
                <a:extLst>
                  <a:ext uri="{FF2B5EF4-FFF2-40B4-BE49-F238E27FC236}">
                    <a16:creationId xmlns:a16="http://schemas.microsoft.com/office/drawing/2014/main" id="{4FE95C4B-7A54-4A81-0651-1BC490B1BF99}"/>
                  </a:ext>
                </a:extLst>
              </p:cNvPr>
              <p:cNvCxnSpPr>
                <a:cxnSpLocks/>
                <a:stCxn id="31" idx="1"/>
                <a:endCxn id="3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Oval 25">
              <a:extLst>
                <a:ext uri="{FF2B5EF4-FFF2-40B4-BE49-F238E27FC236}">
                  <a16:creationId xmlns:a16="http://schemas.microsoft.com/office/drawing/2014/main" id="{FFE62612-5ADD-9CBC-FA67-EED45768DD90}"/>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28" name="Straight Connector 27">
              <a:extLst>
                <a:ext uri="{FF2B5EF4-FFF2-40B4-BE49-F238E27FC236}">
                  <a16:creationId xmlns:a16="http://schemas.microsoft.com/office/drawing/2014/main" id="{547D72AF-E02B-2A3B-0F0F-92115EBC3ED7}"/>
                </a:ext>
              </a:extLst>
            </p:cNvPr>
            <p:cNvCxnSpPr>
              <a:cxnSpLocks/>
              <a:stCxn id="26" idx="7"/>
              <a:endCxn id="3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 name="Group 61" descr="A binary tree. That is structured as follows:&#10;&#10;root: 9, with left child 3 and right child 10&#10;3: has no left child, right child is 6&#10;6: left child is 5, it has no right child&#10;5: has no children&#10;10: it has no left child, right child is 16&#10;16: has no children">
            <a:extLst>
              <a:ext uri="{FF2B5EF4-FFF2-40B4-BE49-F238E27FC236}">
                <a16:creationId xmlns:a16="http://schemas.microsoft.com/office/drawing/2014/main" id="{4A1538D4-DB3F-F0C7-08AA-E0235DA7DCDD}"/>
              </a:ext>
            </a:extLst>
          </p:cNvPr>
          <p:cNvGrpSpPr/>
          <p:nvPr/>
        </p:nvGrpSpPr>
        <p:grpSpPr>
          <a:xfrm>
            <a:off x="950879" y="3544785"/>
            <a:ext cx="2612151" cy="2757506"/>
            <a:chOff x="9503743" y="365125"/>
            <a:chExt cx="2612151" cy="2757506"/>
          </a:xfrm>
        </p:grpSpPr>
        <p:grpSp>
          <p:nvGrpSpPr>
            <p:cNvPr id="63" name="Group 62">
              <a:extLst>
                <a:ext uri="{FF2B5EF4-FFF2-40B4-BE49-F238E27FC236}">
                  <a16:creationId xmlns:a16="http://schemas.microsoft.com/office/drawing/2014/main" id="{27CFB66F-9ED2-35C1-3299-FED15AFDAFC5}"/>
                </a:ext>
              </a:extLst>
            </p:cNvPr>
            <p:cNvGrpSpPr/>
            <p:nvPr/>
          </p:nvGrpSpPr>
          <p:grpSpPr>
            <a:xfrm>
              <a:off x="9503743" y="365125"/>
              <a:ext cx="2612151" cy="1930319"/>
              <a:chOff x="6837726" y="1203158"/>
              <a:chExt cx="2612151" cy="1930319"/>
            </a:xfrm>
          </p:grpSpPr>
          <p:grpSp>
            <p:nvGrpSpPr>
              <p:cNvPr id="66" name="Group 65">
                <a:extLst>
                  <a:ext uri="{FF2B5EF4-FFF2-40B4-BE49-F238E27FC236}">
                    <a16:creationId xmlns:a16="http://schemas.microsoft.com/office/drawing/2014/main" id="{069196BE-31FA-F4A1-82AB-1BB164A23454}"/>
                  </a:ext>
                </a:extLst>
              </p:cNvPr>
              <p:cNvGrpSpPr/>
              <p:nvPr/>
            </p:nvGrpSpPr>
            <p:grpSpPr>
              <a:xfrm>
                <a:off x="6837726" y="1203158"/>
                <a:ext cx="2612151" cy="1930319"/>
                <a:chOff x="1556072" y="2379747"/>
                <a:chExt cx="2612151" cy="1930319"/>
              </a:xfrm>
            </p:grpSpPr>
            <p:sp>
              <p:nvSpPr>
                <p:cNvPr id="69" name="Oval 68">
                  <a:extLst>
                    <a:ext uri="{FF2B5EF4-FFF2-40B4-BE49-F238E27FC236}">
                      <a16:creationId xmlns:a16="http://schemas.microsoft.com/office/drawing/2014/main" id="{8F0470A7-2E15-6253-E0E8-9905C1C11D28}"/>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0" name="Oval 69">
                  <a:extLst>
                    <a:ext uri="{FF2B5EF4-FFF2-40B4-BE49-F238E27FC236}">
                      <a16:creationId xmlns:a16="http://schemas.microsoft.com/office/drawing/2014/main" id="{7FC6A5A0-3610-1B0B-2F52-E7E941F71673}"/>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Oval 70">
                  <a:extLst>
                    <a:ext uri="{FF2B5EF4-FFF2-40B4-BE49-F238E27FC236}">
                      <a16:creationId xmlns:a16="http://schemas.microsoft.com/office/drawing/2014/main" id="{3AF3B191-9F2E-0D59-5DDB-EAF05869733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73" name="Oval 72">
                  <a:extLst>
                    <a:ext uri="{FF2B5EF4-FFF2-40B4-BE49-F238E27FC236}">
                      <a16:creationId xmlns:a16="http://schemas.microsoft.com/office/drawing/2014/main" id="{58255D38-D5E3-5580-E8CC-03127A6E349A}"/>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cxnSp>
              <p:nvCxnSpPr>
                <p:cNvPr id="75" name="Straight Connector 74">
                  <a:extLst>
                    <a:ext uri="{FF2B5EF4-FFF2-40B4-BE49-F238E27FC236}">
                      <a16:creationId xmlns:a16="http://schemas.microsoft.com/office/drawing/2014/main" id="{F4FDFEDC-199E-75E7-33CE-AAF0945EDC8C}"/>
                    </a:ext>
                  </a:extLst>
                </p:cNvPr>
                <p:cNvCxnSpPr>
                  <a:cxnSpLocks/>
                  <a:stCxn id="69" idx="3"/>
                  <a:endCxn id="70"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ACB3BF2C-BA27-2F51-24A8-F788881E359C}"/>
                    </a:ext>
                  </a:extLst>
                </p:cNvPr>
                <p:cNvCxnSpPr>
                  <a:cxnSpLocks/>
                  <a:stCxn id="69" idx="5"/>
                  <a:endCxn id="71"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E7B233F-4AB5-0D44-1FA3-83ECC69D5BCE}"/>
                    </a:ext>
                  </a:extLst>
                </p:cNvPr>
                <p:cNvCxnSpPr>
                  <a:stCxn id="73" idx="1"/>
                  <a:endCxn id="71"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7" name="Oval 66">
                <a:extLst>
                  <a:ext uri="{FF2B5EF4-FFF2-40B4-BE49-F238E27FC236}">
                    <a16:creationId xmlns:a16="http://schemas.microsoft.com/office/drawing/2014/main" id="{B226864B-C381-4B00-2C1C-E4A9DB3B5B8B}"/>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68" name="Straight Connector 67">
                <a:extLst>
                  <a:ext uri="{FF2B5EF4-FFF2-40B4-BE49-F238E27FC236}">
                    <a16:creationId xmlns:a16="http://schemas.microsoft.com/office/drawing/2014/main" id="{24FCD201-2759-B496-3D9D-11D0A4042338}"/>
                  </a:ext>
                </a:extLst>
              </p:cNvPr>
              <p:cNvCxnSpPr>
                <a:cxnSpLocks/>
                <a:stCxn id="67" idx="1"/>
                <a:endCxn id="70"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4" name="Oval 63">
              <a:extLst>
                <a:ext uri="{FF2B5EF4-FFF2-40B4-BE49-F238E27FC236}">
                  <a16:creationId xmlns:a16="http://schemas.microsoft.com/office/drawing/2014/main" id="{6D6B2586-DA4B-8D8C-1582-996ECC02AB3F}"/>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65" name="Straight Connector 64">
              <a:extLst>
                <a:ext uri="{FF2B5EF4-FFF2-40B4-BE49-F238E27FC236}">
                  <a16:creationId xmlns:a16="http://schemas.microsoft.com/office/drawing/2014/main" id="{07DEFAD0-8D4C-290A-0CCF-552C0C5AE42B}"/>
                </a:ext>
              </a:extLst>
            </p:cNvPr>
            <p:cNvCxnSpPr>
              <a:cxnSpLocks/>
              <a:stCxn id="64" idx="7"/>
              <a:endCxn id="67"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Group 3"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
            <a:extLst>
              <a:ext uri="{FF2B5EF4-FFF2-40B4-BE49-F238E27FC236}">
                <a16:creationId xmlns:a16="http://schemas.microsoft.com/office/drawing/2014/main" id="{7FED6D48-5E24-DB75-D3E3-5C0CADE034A2}"/>
              </a:ext>
            </a:extLst>
          </p:cNvPr>
          <p:cNvGrpSpPr/>
          <p:nvPr/>
        </p:nvGrpSpPr>
        <p:grpSpPr>
          <a:xfrm>
            <a:off x="6506103" y="3683299"/>
            <a:ext cx="4036614" cy="2762801"/>
            <a:chOff x="8079280" y="365125"/>
            <a:chExt cx="4036614" cy="2762801"/>
          </a:xfrm>
        </p:grpSpPr>
        <p:grpSp>
          <p:nvGrpSpPr>
            <p:cNvPr id="5" name="Group 4">
              <a:extLst>
                <a:ext uri="{FF2B5EF4-FFF2-40B4-BE49-F238E27FC236}">
                  <a16:creationId xmlns:a16="http://schemas.microsoft.com/office/drawing/2014/main" id="{26C65F57-BD07-C988-424F-1901022809A5}"/>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0172DECA-9CF4-C026-86F8-572305EFD807}"/>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37FF0475-5D75-CF0C-8136-97716851B36C}"/>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4" name="Oval 13">
                  <a:extLst>
                    <a:ext uri="{FF2B5EF4-FFF2-40B4-BE49-F238E27FC236}">
                      <a16:creationId xmlns:a16="http://schemas.microsoft.com/office/drawing/2014/main" id="{223AC4B6-DB7D-5890-6A64-477F6C6C77B8}"/>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Oval 14">
                  <a:extLst>
                    <a:ext uri="{FF2B5EF4-FFF2-40B4-BE49-F238E27FC236}">
                      <a16:creationId xmlns:a16="http://schemas.microsoft.com/office/drawing/2014/main" id="{670C748E-BB84-63E7-3213-F881B3FCA272}"/>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6" name="Oval 15">
                  <a:extLst>
                    <a:ext uri="{FF2B5EF4-FFF2-40B4-BE49-F238E27FC236}">
                      <a16:creationId xmlns:a16="http://schemas.microsoft.com/office/drawing/2014/main" id="{5E897EFF-5936-9183-FECD-3B544ACA850D}"/>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 name="Oval 16">
                  <a:extLst>
                    <a:ext uri="{FF2B5EF4-FFF2-40B4-BE49-F238E27FC236}">
                      <a16:creationId xmlns:a16="http://schemas.microsoft.com/office/drawing/2014/main" id="{EA79B86E-3CF0-510F-C36F-A7094EAC53C1}"/>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8" name="Oval 17">
                  <a:extLst>
                    <a:ext uri="{FF2B5EF4-FFF2-40B4-BE49-F238E27FC236}">
                      <a16:creationId xmlns:a16="http://schemas.microsoft.com/office/drawing/2014/main" id="{E9170083-3386-CC9C-2F47-3E3DFFB09367}"/>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9" name="Straight Connector 18">
                  <a:extLst>
                    <a:ext uri="{FF2B5EF4-FFF2-40B4-BE49-F238E27FC236}">
                      <a16:creationId xmlns:a16="http://schemas.microsoft.com/office/drawing/2014/main" id="{6AADA609-CF5E-9A2D-FC7B-2E6E8FF30D5F}"/>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2B2485C-2006-6033-2BAB-D5B86A851849}"/>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43BCBC-FB82-358D-6CAC-1B72D1A66D2E}"/>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D15677C-2B5C-0A79-A3E3-444660386785}"/>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E1EA23F-2B79-BEC8-27A7-575927BA69A6}"/>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2B715D8A-7190-742D-28F2-786E284A0C79}"/>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2" name="Straight Connector 11">
                <a:extLst>
                  <a:ext uri="{FF2B5EF4-FFF2-40B4-BE49-F238E27FC236}">
                    <a16:creationId xmlns:a16="http://schemas.microsoft.com/office/drawing/2014/main" id="{FACD5366-1226-5B29-2497-C3943C29A7D2}"/>
                  </a:ext>
                </a:extLst>
              </p:cNvPr>
              <p:cNvCxnSpPr>
                <a:cxnSpLocks/>
                <a:stCxn id="11" idx="1"/>
                <a:endCxn id="1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CBF5B753-8D05-CE5A-92EE-C6616E123724}"/>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Oval 6">
              <a:extLst>
                <a:ext uri="{FF2B5EF4-FFF2-40B4-BE49-F238E27FC236}">
                  <a16:creationId xmlns:a16="http://schemas.microsoft.com/office/drawing/2014/main" id="{561E78EB-6045-B14F-AF7D-FA0D62FF5057}"/>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8" name="Straight Connector 7">
              <a:extLst>
                <a:ext uri="{FF2B5EF4-FFF2-40B4-BE49-F238E27FC236}">
                  <a16:creationId xmlns:a16="http://schemas.microsoft.com/office/drawing/2014/main" id="{880912B2-A430-F9D7-2FA2-998B5E70FC17}"/>
                </a:ext>
              </a:extLst>
            </p:cNvPr>
            <p:cNvCxnSpPr>
              <a:cxnSpLocks/>
              <a:stCxn id="6" idx="7"/>
              <a:endCxn id="1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CEA98E0-23E4-F960-98AF-5A2FF311D2E1}"/>
                </a:ext>
              </a:extLst>
            </p:cNvPr>
            <p:cNvCxnSpPr>
              <a:cxnSpLocks/>
              <a:stCxn id="7" idx="1"/>
              <a:endCxn id="1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2262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6D083-B54D-058B-9F1C-70C846514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2E6A60-9EF8-CC19-2E6D-91930DA469AA}"/>
              </a:ext>
            </a:extLst>
          </p:cNvPr>
          <p:cNvSpPr>
            <a:spLocks noGrp="1"/>
          </p:cNvSpPr>
          <p:nvPr>
            <p:ph type="title"/>
          </p:nvPr>
        </p:nvSpPr>
        <p:spPr>
          <a:xfrm>
            <a:off x="34982" y="-153384"/>
            <a:ext cx="10515600" cy="1325563"/>
          </a:xfrm>
        </p:spPr>
        <p:txBody>
          <a:bodyPr>
            <a:normAutofit/>
          </a:bodyPr>
          <a:lstStyle/>
          <a:p>
            <a:r>
              <a:rPr lang="en-US" sz="4000" dirty="0"/>
              <a:t>Is it an AVL Tree? (Answers)</a:t>
            </a:r>
          </a:p>
        </p:txBody>
      </p:sp>
      <p:sp>
        <p:nvSpPr>
          <p:cNvPr id="61" name="TextBox 60">
            <a:extLst>
              <a:ext uri="{FF2B5EF4-FFF2-40B4-BE49-F238E27FC236}">
                <a16:creationId xmlns:a16="http://schemas.microsoft.com/office/drawing/2014/main" id="{9AABB28F-A9F5-FFDD-EEA4-696DD2BEBF19}"/>
              </a:ext>
            </a:extLst>
          </p:cNvPr>
          <p:cNvSpPr txBox="1"/>
          <p:nvPr/>
        </p:nvSpPr>
        <p:spPr>
          <a:xfrm>
            <a:off x="465206" y="1361806"/>
            <a:ext cx="2295485" cy="923330"/>
          </a:xfrm>
          <a:prstGeom prst="rect">
            <a:avLst/>
          </a:prstGeom>
          <a:noFill/>
          <a:ln w="28575">
            <a:solidFill>
              <a:schemeClr val="accent1"/>
            </a:solidFill>
          </a:ln>
        </p:spPr>
        <p:txBody>
          <a:bodyPr wrap="square" rtlCol="0">
            <a:spAutoFit/>
          </a:bodyPr>
          <a:lstStyle/>
          <a:p>
            <a:r>
              <a:rPr lang="en-US" b="1" dirty="0">
                <a:solidFill>
                  <a:schemeClr val="accent1">
                    <a:lumMod val="75000"/>
                  </a:schemeClr>
                </a:solidFill>
              </a:rPr>
              <a:t>“Problem” Node</a:t>
            </a:r>
          </a:p>
          <a:p>
            <a:r>
              <a:rPr lang="en-US" dirty="0">
                <a:solidFill>
                  <a:schemeClr val="accent1">
                    <a:lumMod val="75000"/>
                  </a:schemeClr>
                </a:solidFill>
              </a:rPr>
              <a:t>Its children’s heights differ by more than 1</a:t>
            </a:r>
          </a:p>
        </p:txBody>
      </p:sp>
      <p:cxnSp>
        <p:nvCxnSpPr>
          <p:cNvPr id="74" name="Straight Arrow Connector 73">
            <a:extLst>
              <a:ext uri="{FF2B5EF4-FFF2-40B4-BE49-F238E27FC236}">
                <a16:creationId xmlns:a16="http://schemas.microsoft.com/office/drawing/2014/main" id="{C8A47E61-B721-8511-73ED-8E0813B8DEA5}"/>
              </a:ext>
              <a:ext uri="{C183D7F6-B498-43B3-948B-1728B52AA6E4}">
                <adec:decorative xmlns:adec="http://schemas.microsoft.com/office/drawing/2017/decorative" val="1"/>
              </a:ext>
            </a:extLst>
          </p:cNvPr>
          <p:cNvCxnSpPr>
            <a:cxnSpLocks/>
            <a:stCxn id="61" idx="3"/>
            <a:endCxn id="51" idx="2"/>
          </p:cNvCxnSpPr>
          <p:nvPr/>
        </p:nvCxnSpPr>
        <p:spPr>
          <a:xfrm flipV="1">
            <a:off x="2760691" y="1082079"/>
            <a:ext cx="2615396" cy="741392"/>
          </a:xfrm>
          <a:prstGeom prst="straightConnector1">
            <a:avLst/>
          </a:prstGeom>
          <a:ln w="3810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4408432B-8D1B-7363-AC02-381CA116EA99}"/>
              </a:ext>
              <a:ext uri="{C183D7F6-B498-43B3-948B-1728B52AA6E4}">
                <adec:decorative xmlns:adec="http://schemas.microsoft.com/office/drawing/2017/decorative" val="1"/>
              </a:ext>
            </a:extLst>
          </p:cNvPr>
          <p:cNvCxnSpPr>
            <a:cxnSpLocks/>
            <a:stCxn id="61" idx="2"/>
            <a:endCxn id="70" idx="0"/>
          </p:cNvCxnSpPr>
          <p:nvPr/>
        </p:nvCxnSpPr>
        <p:spPr>
          <a:xfrm flipH="1">
            <a:off x="1257135" y="2285136"/>
            <a:ext cx="355814" cy="1922937"/>
          </a:xfrm>
          <a:prstGeom prst="straightConnector1">
            <a:avLst/>
          </a:prstGeom>
          <a:ln w="38100">
            <a:solidFill>
              <a:schemeClr val="accent1">
                <a:lumMod val="60000"/>
                <a:lumOff val="4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77" name="Group 76" descr="A binary tree. That is structured as follows:&#10;&#10;root: 9, with left child 3 and right child 10&#10;3: left child is 1, right child is 6&#10;1: left child is 0, it has no right child&#10;0: has no children&#10;6: left child is 5, right child is 7&#10;5: has no children&#10;7: has no children&#10;10: has no children&#10;&#10;This is not a valid AVL tree because the left subtree of 9 has height 2 and the right subtree has height 0, making for a difference of more than 1. We say that the node 9 is a &quot;problem node&quot; because its subtrees are not balanced.">
            <a:extLst>
              <a:ext uri="{FF2B5EF4-FFF2-40B4-BE49-F238E27FC236}">
                <a16:creationId xmlns:a16="http://schemas.microsoft.com/office/drawing/2014/main" id="{FED2D6A2-6D4F-2427-2D93-D80FBA5E9294}"/>
              </a:ext>
            </a:extLst>
          </p:cNvPr>
          <p:cNvGrpSpPr/>
          <p:nvPr/>
        </p:nvGrpSpPr>
        <p:grpSpPr>
          <a:xfrm>
            <a:off x="3248333" y="534355"/>
            <a:ext cx="4769179" cy="3004269"/>
            <a:chOff x="3248333" y="534355"/>
            <a:chExt cx="4769179" cy="3004269"/>
          </a:xfrm>
        </p:grpSpPr>
        <p:grpSp>
          <p:nvGrpSpPr>
            <p:cNvPr id="44" name="Group 43">
              <a:extLst>
                <a:ext uri="{FF2B5EF4-FFF2-40B4-BE49-F238E27FC236}">
                  <a16:creationId xmlns:a16="http://schemas.microsoft.com/office/drawing/2014/main" id="{39D27363-3D3C-32E8-696C-D2785DDA379D}"/>
                </a:ext>
              </a:extLst>
            </p:cNvPr>
            <p:cNvGrpSpPr/>
            <p:nvPr/>
          </p:nvGrpSpPr>
          <p:grpSpPr>
            <a:xfrm>
              <a:off x="3248333" y="775823"/>
              <a:ext cx="3424103" cy="2762801"/>
              <a:chOff x="8079280" y="365125"/>
              <a:chExt cx="3424103" cy="2762801"/>
            </a:xfrm>
          </p:grpSpPr>
          <p:grpSp>
            <p:nvGrpSpPr>
              <p:cNvPr id="45" name="Group 44">
                <a:extLst>
                  <a:ext uri="{FF2B5EF4-FFF2-40B4-BE49-F238E27FC236}">
                    <a16:creationId xmlns:a16="http://schemas.microsoft.com/office/drawing/2014/main" id="{E5555162-28A9-AEBD-F2C3-CB4BD139B201}"/>
                  </a:ext>
                </a:extLst>
              </p:cNvPr>
              <p:cNvGrpSpPr/>
              <p:nvPr/>
            </p:nvGrpSpPr>
            <p:grpSpPr>
              <a:xfrm>
                <a:off x="8079280" y="365125"/>
                <a:ext cx="3424103" cy="2762801"/>
                <a:chOff x="5413263" y="1203158"/>
                <a:chExt cx="3424103" cy="2762801"/>
              </a:xfrm>
            </p:grpSpPr>
            <p:grpSp>
              <p:nvGrpSpPr>
                <p:cNvPr id="48" name="Group 47">
                  <a:extLst>
                    <a:ext uri="{FF2B5EF4-FFF2-40B4-BE49-F238E27FC236}">
                      <a16:creationId xmlns:a16="http://schemas.microsoft.com/office/drawing/2014/main" id="{AB970A81-5546-979C-F061-1A50AE1829A7}"/>
                    </a:ext>
                  </a:extLst>
                </p:cNvPr>
                <p:cNvGrpSpPr/>
                <p:nvPr/>
              </p:nvGrpSpPr>
              <p:grpSpPr>
                <a:xfrm>
                  <a:off x="5413263" y="1203158"/>
                  <a:ext cx="3424103" cy="2762801"/>
                  <a:chOff x="131609" y="2379747"/>
                  <a:chExt cx="3424103" cy="2762801"/>
                </a:xfrm>
              </p:grpSpPr>
              <p:sp>
                <p:nvSpPr>
                  <p:cNvPr id="51" name="Oval 50">
                    <a:extLst>
                      <a:ext uri="{FF2B5EF4-FFF2-40B4-BE49-F238E27FC236}">
                        <a16:creationId xmlns:a16="http://schemas.microsoft.com/office/drawing/2014/main" id="{B44B982F-910E-BEBA-EC5B-FAFC556DFDB2}"/>
                      </a:ext>
                    </a:extLst>
                  </p:cNvPr>
                  <p:cNvSpPr/>
                  <p:nvPr/>
                </p:nvSpPr>
                <p:spPr>
                  <a:xfrm>
                    <a:off x="2259363" y="2379747"/>
                    <a:ext cx="612511" cy="612511"/>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52" name="Oval 51">
                    <a:extLst>
                      <a:ext uri="{FF2B5EF4-FFF2-40B4-BE49-F238E27FC236}">
                        <a16:creationId xmlns:a16="http://schemas.microsoft.com/office/drawing/2014/main" id="{2380CA75-AD77-6683-0BC9-7F2C016D5F1C}"/>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53" name="Oval 52">
                    <a:extLst>
                      <a:ext uri="{FF2B5EF4-FFF2-40B4-BE49-F238E27FC236}">
                        <a16:creationId xmlns:a16="http://schemas.microsoft.com/office/drawing/2014/main" id="{D3042753-F7E9-F5C5-75B9-E6367053EB2A}"/>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4" name="Oval 53">
                    <a:extLst>
                      <a:ext uri="{FF2B5EF4-FFF2-40B4-BE49-F238E27FC236}">
                        <a16:creationId xmlns:a16="http://schemas.microsoft.com/office/drawing/2014/main" id="{12E8D3CB-288A-18A3-75C2-1C1C43623836}"/>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6" name="Oval 55">
                    <a:extLst>
                      <a:ext uri="{FF2B5EF4-FFF2-40B4-BE49-F238E27FC236}">
                        <a16:creationId xmlns:a16="http://schemas.microsoft.com/office/drawing/2014/main" id="{938691F0-1B46-0C00-5685-07E6648962AF}"/>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57" name="Straight Connector 56">
                    <a:extLst>
                      <a:ext uri="{FF2B5EF4-FFF2-40B4-BE49-F238E27FC236}">
                        <a16:creationId xmlns:a16="http://schemas.microsoft.com/office/drawing/2014/main" id="{64164C29-FB40-6241-EEAF-BA4155007881}"/>
                      </a:ext>
                    </a:extLst>
                  </p:cNvPr>
                  <p:cNvCxnSpPr>
                    <a:cxnSpLocks/>
                    <a:stCxn id="51" idx="3"/>
                    <a:endCxn id="52"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87862A3-31B7-516B-409B-6EEE9DC334CF}"/>
                      </a:ext>
                    </a:extLst>
                  </p:cNvPr>
                  <p:cNvCxnSpPr>
                    <a:cxnSpLocks/>
                    <a:stCxn id="51" idx="5"/>
                    <a:endCxn id="53"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66F22DD-94ED-62FA-419D-6A3704EF46F4}"/>
                      </a:ext>
                    </a:extLst>
                  </p:cNvPr>
                  <p:cNvCxnSpPr>
                    <a:stCxn id="54" idx="7"/>
                    <a:endCxn id="52"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E899DEC-198A-EFA6-4A26-83BA99D8F0A1}"/>
                      </a:ext>
                    </a:extLst>
                  </p:cNvPr>
                  <p:cNvCxnSpPr>
                    <a:cxnSpLocks/>
                    <a:stCxn id="56" idx="7"/>
                    <a:endCxn id="54"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 name="Oval 48">
                  <a:extLst>
                    <a:ext uri="{FF2B5EF4-FFF2-40B4-BE49-F238E27FC236}">
                      <a16:creationId xmlns:a16="http://schemas.microsoft.com/office/drawing/2014/main" id="{00F6329C-0CCA-027A-A5C6-EF2ACB33F89E}"/>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50" name="Straight Connector 49">
                  <a:extLst>
                    <a:ext uri="{FF2B5EF4-FFF2-40B4-BE49-F238E27FC236}">
                      <a16:creationId xmlns:a16="http://schemas.microsoft.com/office/drawing/2014/main" id="{20DC127A-1C6F-762E-EB07-B117220FFFE9}"/>
                    </a:ext>
                  </a:extLst>
                </p:cNvPr>
                <p:cNvCxnSpPr>
                  <a:cxnSpLocks/>
                  <a:stCxn id="49" idx="1"/>
                  <a:endCxn id="52"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Oval 45">
                <a:extLst>
                  <a:ext uri="{FF2B5EF4-FFF2-40B4-BE49-F238E27FC236}">
                    <a16:creationId xmlns:a16="http://schemas.microsoft.com/office/drawing/2014/main" id="{E76EDC3A-9FC7-1881-08F2-3E94ACE57A45}"/>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47" name="Straight Connector 46">
                <a:extLst>
                  <a:ext uri="{FF2B5EF4-FFF2-40B4-BE49-F238E27FC236}">
                    <a16:creationId xmlns:a16="http://schemas.microsoft.com/office/drawing/2014/main" id="{C121F7C5-006C-BD0F-6B92-F4FF84805015}"/>
                  </a:ext>
                </a:extLst>
              </p:cNvPr>
              <p:cNvCxnSpPr>
                <a:cxnSpLocks/>
                <a:stCxn id="46" idx="7"/>
                <a:endCxn id="49"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54C17867-3513-85D5-D22A-6E9F2CD5ABBE}"/>
                </a:ext>
              </a:extLst>
            </p:cNvPr>
            <p:cNvSpPr txBox="1"/>
            <p:nvPr/>
          </p:nvSpPr>
          <p:spPr>
            <a:xfrm>
              <a:off x="6059925" y="534355"/>
              <a:ext cx="1957587" cy="461665"/>
            </a:xfrm>
            <a:prstGeom prst="rect">
              <a:avLst/>
            </a:prstGeom>
            <a:noFill/>
          </p:spPr>
          <p:txBody>
            <a:bodyPr wrap="none" rtlCol="0">
              <a:spAutoFit/>
            </a:bodyPr>
            <a:lstStyle/>
            <a:p>
              <a:r>
                <a:rPr lang="en-US" sz="2400" dirty="0">
                  <a:solidFill>
                    <a:srgbClr val="FF0000"/>
                  </a:solidFill>
                </a:rPr>
                <a:t>Not Balanced!</a:t>
              </a:r>
            </a:p>
          </p:txBody>
        </p:sp>
      </p:grpSp>
      <p:grpSp>
        <p:nvGrpSpPr>
          <p:cNvPr id="78" name="Group 77" descr="A binary tree. That is structured as follows:&#10;&#10;root: 9, with left child 3 and right child 10&#10;3: left child is 1, right child is 6&#10;1: left child is 0, it has no right child&#10;0: has no children&#10;6: left child is 5, it has no right child&#10;5: has no children&#10;10: it has no left child, right child is 16&#10;16: has no children&#10;&#10;This is a valid AVL tree because every node's subtrees heights differ by 1 or less.">
            <a:extLst>
              <a:ext uri="{FF2B5EF4-FFF2-40B4-BE49-F238E27FC236}">
                <a16:creationId xmlns:a16="http://schemas.microsoft.com/office/drawing/2014/main" id="{1E37061A-60C7-4701-9834-2A4004175503}"/>
              </a:ext>
            </a:extLst>
          </p:cNvPr>
          <p:cNvGrpSpPr/>
          <p:nvPr/>
        </p:nvGrpSpPr>
        <p:grpSpPr>
          <a:xfrm>
            <a:off x="7614255" y="194375"/>
            <a:ext cx="4075955" cy="2807290"/>
            <a:chOff x="7614255" y="194375"/>
            <a:chExt cx="4075955" cy="2807290"/>
          </a:xfrm>
        </p:grpSpPr>
        <p:grpSp>
          <p:nvGrpSpPr>
            <p:cNvPr id="24" name="Group 23">
              <a:extLst>
                <a:ext uri="{FF2B5EF4-FFF2-40B4-BE49-F238E27FC236}">
                  <a16:creationId xmlns:a16="http://schemas.microsoft.com/office/drawing/2014/main" id="{6BA6A0AB-BF20-925F-794F-2D27E92D60A3}"/>
                </a:ext>
              </a:extLst>
            </p:cNvPr>
            <p:cNvGrpSpPr/>
            <p:nvPr/>
          </p:nvGrpSpPr>
          <p:grpSpPr>
            <a:xfrm>
              <a:off x="7614255" y="194375"/>
              <a:ext cx="4036614" cy="2762801"/>
              <a:chOff x="8079280" y="365125"/>
              <a:chExt cx="4036614" cy="2762801"/>
            </a:xfrm>
          </p:grpSpPr>
          <p:grpSp>
            <p:nvGrpSpPr>
              <p:cNvPr id="25" name="Group 24">
                <a:extLst>
                  <a:ext uri="{FF2B5EF4-FFF2-40B4-BE49-F238E27FC236}">
                    <a16:creationId xmlns:a16="http://schemas.microsoft.com/office/drawing/2014/main" id="{6786FF62-F6D6-4AB0-63B1-19DE33ED1E87}"/>
                  </a:ext>
                </a:extLst>
              </p:cNvPr>
              <p:cNvGrpSpPr/>
              <p:nvPr/>
            </p:nvGrpSpPr>
            <p:grpSpPr>
              <a:xfrm>
                <a:off x="8079280" y="365125"/>
                <a:ext cx="4036614" cy="2762801"/>
                <a:chOff x="5413263" y="1203158"/>
                <a:chExt cx="4036614" cy="2762801"/>
              </a:xfrm>
            </p:grpSpPr>
            <p:grpSp>
              <p:nvGrpSpPr>
                <p:cNvPr id="30" name="Group 29">
                  <a:extLst>
                    <a:ext uri="{FF2B5EF4-FFF2-40B4-BE49-F238E27FC236}">
                      <a16:creationId xmlns:a16="http://schemas.microsoft.com/office/drawing/2014/main" id="{56F58DAB-C197-6360-7792-F578DFA7E536}"/>
                    </a:ext>
                  </a:extLst>
                </p:cNvPr>
                <p:cNvGrpSpPr/>
                <p:nvPr/>
              </p:nvGrpSpPr>
              <p:grpSpPr>
                <a:xfrm>
                  <a:off x="5413263" y="1203158"/>
                  <a:ext cx="4036614" cy="2762801"/>
                  <a:chOff x="131609" y="2379747"/>
                  <a:chExt cx="4036614" cy="2762801"/>
                </a:xfrm>
              </p:grpSpPr>
              <p:sp>
                <p:nvSpPr>
                  <p:cNvPr id="33" name="Oval 32">
                    <a:extLst>
                      <a:ext uri="{FF2B5EF4-FFF2-40B4-BE49-F238E27FC236}">
                        <a16:creationId xmlns:a16="http://schemas.microsoft.com/office/drawing/2014/main" id="{69115BD3-5BCE-B86B-CEDE-A190E067D47D}"/>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4" name="Oval 33">
                    <a:extLst>
                      <a:ext uri="{FF2B5EF4-FFF2-40B4-BE49-F238E27FC236}">
                        <a16:creationId xmlns:a16="http://schemas.microsoft.com/office/drawing/2014/main" id="{9E149999-AFCF-543E-455B-570A6FC2658F}"/>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5" name="Oval 34">
                    <a:extLst>
                      <a:ext uri="{FF2B5EF4-FFF2-40B4-BE49-F238E27FC236}">
                        <a16:creationId xmlns:a16="http://schemas.microsoft.com/office/drawing/2014/main" id="{6AE5E0AD-CF4B-75E9-8C7A-1159214213B2}"/>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6" name="Oval 35">
                    <a:extLst>
                      <a:ext uri="{FF2B5EF4-FFF2-40B4-BE49-F238E27FC236}">
                        <a16:creationId xmlns:a16="http://schemas.microsoft.com/office/drawing/2014/main" id="{2356BE8D-1484-5304-6C54-3B0276AF5746}"/>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7" name="Oval 36">
                    <a:extLst>
                      <a:ext uri="{FF2B5EF4-FFF2-40B4-BE49-F238E27FC236}">
                        <a16:creationId xmlns:a16="http://schemas.microsoft.com/office/drawing/2014/main" id="{E3A28B2C-E186-AFBC-3022-1095BFF9005F}"/>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38" name="Oval 37">
                    <a:extLst>
                      <a:ext uri="{FF2B5EF4-FFF2-40B4-BE49-F238E27FC236}">
                        <a16:creationId xmlns:a16="http://schemas.microsoft.com/office/drawing/2014/main" id="{F91423AC-490C-ED5F-6778-5EF4A3D8BEF1}"/>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39" name="Straight Connector 38">
                    <a:extLst>
                      <a:ext uri="{FF2B5EF4-FFF2-40B4-BE49-F238E27FC236}">
                        <a16:creationId xmlns:a16="http://schemas.microsoft.com/office/drawing/2014/main" id="{90C38827-1B3A-AD9B-2266-17B3171DE310}"/>
                      </a:ext>
                    </a:extLst>
                  </p:cNvPr>
                  <p:cNvCxnSpPr>
                    <a:cxnSpLocks/>
                    <a:stCxn id="33" idx="3"/>
                    <a:endCxn id="3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5C2D549-98FB-09D6-AE7F-6AA96FB9BD42}"/>
                      </a:ext>
                    </a:extLst>
                  </p:cNvPr>
                  <p:cNvCxnSpPr>
                    <a:cxnSpLocks/>
                    <a:stCxn id="33" idx="5"/>
                    <a:endCxn id="3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87537CA-491A-AE5D-6C08-132A9DA4621D}"/>
                      </a:ext>
                    </a:extLst>
                  </p:cNvPr>
                  <p:cNvCxnSpPr>
                    <a:stCxn id="36" idx="7"/>
                    <a:endCxn id="3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2F2FC09-4878-915E-1827-D0EC57964BEC}"/>
                      </a:ext>
                    </a:extLst>
                  </p:cNvPr>
                  <p:cNvCxnSpPr>
                    <a:cxnSpLocks/>
                    <a:stCxn id="38" idx="7"/>
                    <a:endCxn id="3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0D29E7C-C59F-7989-CAFB-CA149089DC40}"/>
                      </a:ext>
                    </a:extLst>
                  </p:cNvPr>
                  <p:cNvCxnSpPr>
                    <a:stCxn id="37" idx="1"/>
                    <a:endCxn id="3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01B77C09-C96B-745A-4F9F-9816478FEE70}"/>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2" name="Straight Connector 31">
                  <a:extLst>
                    <a:ext uri="{FF2B5EF4-FFF2-40B4-BE49-F238E27FC236}">
                      <a16:creationId xmlns:a16="http://schemas.microsoft.com/office/drawing/2014/main" id="{1B79A0CC-58EA-461C-94F0-2324BAEC3BC1}"/>
                    </a:ext>
                  </a:extLst>
                </p:cNvPr>
                <p:cNvCxnSpPr>
                  <a:cxnSpLocks/>
                  <a:stCxn id="31" idx="1"/>
                  <a:endCxn id="3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Oval 25">
                <a:extLst>
                  <a:ext uri="{FF2B5EF4-FFF2-40B4-BE49-F238E27FC236}">
                    <a16:creationId xmlns:a16="http://schemas.microsoft.com/office/drawing/2014/main" id="{0ACDDAB4-B0E8-E567-6D19-E26A38AA55B0}"/>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28" name="Straight Connector 27">
                <a:extLst>
                  <a:ext uri="{FF2B5EF4-FFF2-40B4-BE49-F238E27FC236}">
                    <a16:creationId xmlns:a16="http://schemas.microsoft.com/office/drawing/2014/main" id="{A77FC101-7DC5-436B-E430-9BF018FEA965}"/>
                  </a:ext>
                </a:extLst>
              </p:cNvPr>
              <p:cNvCxnSpPr>
                <a:cxnSpLocks/>
                <a:stCxn id="26" idx="7"/>
                <a:endCxn id="3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0ABD1AC7-858A-D0A4-7B32-D9B1FB0CBE70}"/>
                </a:ext>
              </a:extLst>
            </p:cNvPr>
            <p:cNvSpPr txBox="1"/>
            <p:nvPr/>
          </p:nvSpPr>
          <p:spPr>
            <a:xfrm>
              <a:off x="10264820" y="2540000"/>
              <a:ext cx="1425390" cy="461665"/>
            </a:xfrm>
            <a:prstGeom prst="rect">
              <a:avLst/>
            </a:prstGeom>
            <a:noFill/>
          </p:spPr>
          <p:txBody>
            <a:bodyPr wrap="none" rtlCol="0">
              <a:spAutoFit/>
            </a:bodyPr>
            <a:lstStyle/>
            <a:p>
              <a:r>
                <a:rPr lang="en-US" sz="2400" dirty="0">
                  <a:solidFill>
                    <a:srgbClr val="FF0000"/>
                  </a:solidFill>
                </a:rPr>
                <a:t>Balanced!</a:t>
              </a:r>
            </a:p>
          </p:txBody>
        </p:sp>
      </p:grpSp>
      <p:grpSp>
        <p:nvGrpSpPr>
          <p:cNvPr id="72" name="Group 71" descr="A binary tree. That is structured as follows:&#10;&#10;root: 9, with left child 3 and right child 10&#10;3: has no left child, right child is 6&#10;6: left child is 5, it has no right child&#10;5: has no children&#10;10: it has no left child, right child is 16&#10;16: has no children&#10;&#10;This is not a valid AVL tree because the left subtree of 3 has height -1 and the right subtree has height 1, making for a difference of more than 1. We say that the node 3 is a &quot;problem node&quot; because its subtrees are not balanced.">
            <a:extLst>
              <a:ext uri="{FF2B5EF4-FFF2-40B4-BE49-F238E27FC236}">
                <a16:creationId xmlns:a16="http://schemas.microsoft.com/office/drawing/2014/main" id="{BB617E96-D7D3-4146-AAE2-E8FDC5F5BFC1}"/>
              </a:ext>
            </a:extLst>
          </p:cNvPr>
          <p:cNvGrpSpPr/>
          <p:nvPr/>
        </p:nvGrpSpPr>
        <p:grpSpPr>
          <a:xfrm>
            <a:off x="950879" y="3544785"/>
            <a:ext cx="2948081" cy="2795040"/>
            <a:chOff x="950879" y="3544785"/>
            <a:chExt cx="2948081" cy="2795040"/>
          </a:xfrm>
        </p:grpSpPr>
        <p:grpSp>
          <p:nvGrpSpPr>
            <p:cNvPr id="62" name="Group 61">
              <a:extLst>
                <a:ext uri="{FF2B5EF4-FFF2-40B4-BE49-F238E27FC236}">
                  <a16:creationId xmlns:a16="http://schemas.microsoft.com/office/drawing/2014/main" id="{BC7A89FB-08E8-642E-B3EF-9AC6FE527A42}"/>
                </a:ext>
              </a:extLst>
            </p:cNvPr>
            <p:cNvGrpSpPr/>
            <p:nvPr/>
          </p:nvGrpSpPr>
          <p:grpSpPr>
            <a:xfrm>
              <a:off x="950879" y="3544785"/>
              <a:ext cx="2612151" cy="2757506"/>
              <a:chOff x="9503743" y="365125"/>
              <a:chExt cx="2612151" cy="2757506"/>
            </a:xfrm>
          </p:grpSpPr>
          <p:grpSp>
            <p:nvGrpSpPr>
              <p:cNvPr id="63" name="Group 62">
                <a:extLst>
                  <a:ext uri="{FF2B5EF4-FFF2-40B4-BE49-F238E27FC236}">
                    <a16:creationId xmlns:a16="http://schemas.microsoft.com/office/drawing/2014/main" id="{A56BC58F-7B20-46E4-E4A9-389677C91272}"/>
                  </a:ext>
                </a:extLst>
              </p:cNvPr>
              <p:cNvGrpSpPr/>
              <p:nvPr/>
            </p:nvGrpSpPr>
            <p:grpSpPr>
              <a:xfrm>
                <a:off x="9503743" y="365125"/>
                <a:ext cx="2612151" cy="1930319"/>
                <a:chOff x="6837726" y="1203158"/>
                <a:chExt cx="2612151" cy="1930319"/>
              </a:xfrm>
            </p:grpSpPr>
            <p:grpSp>
              <p:nvGrpSpPr>
                <p:cNvPr id="66" name="Group 65">
                  <a:extLst>
                    <a:ext uri="{FF2B5EF4-FFF2-40B4-BE49-F238E27FC236}">
                      <a16:creationId xmlns:a16="http://schemas.microsoft.com/office/drawing/2014/main" id="{FD895E71-8E91-0BD6-98EC-AC78CC386D60}"/>
                    </a:ext>
                  </a:extLst>
                </p:cNvPr>
                <p:cNvGrpSpPr/>
                <p:nvPr/>
              </p:nvGrpSpPr>
              <p:grpSpPr>
                <a:xfrm>
                  <a:off x="6837726" y="1203158"/>
                  <a:ext cx="2612151" cy="1930319"/>
                  <a:chOff x="1556072" y="2379747"/>
                  <a:chExt cx="2612151" cy="1930319"/>
                </a:xfrm>
              </p:grpSpPr>
              <p:sp>
                <p:nvSpPr>
                  <p:cNvPr id="69" name="Oval 68">
                    <a:extLst>
                      <a:ext uri="{FF2B5EF4-FFF2-40B4-BE49-F238E27FC236}">
                        <a16:creationId xmlns:a16="http://schemas.microsoft.com/office/drawing/2014/main" id="{497ED62B-A82D-0F21-7D3A-41097C01E50D}"/>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0" name="Oval 69">
                    <a:extLst>
                      <a:ext uri="{FF2B5EF4-FFF2-40B4-BE49-F238E27FC236}">
                        <a16:creationId xmlns:a16="http://schemas.microsoft.com/office/drawing/2014/main" id="{FC9EA922-3ADA-822B-7B90-74B530637BFF}"/>
                      </a:ext>
                    </a:extLst>
                  </p:cNvPr>
                  <p:cNvSpPr/>
                  <p:nvPr/>
                </p:nvSpPr>
                <p:spPr>
                  <a:xfrm>
                    <a:off x="1556072" y="3043035"/>
                    <a:ext cx="612511" cy="612511"/>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Oval 70">
                    <a:extLst>
                      <a:ext uri="{FF2B5EF4-FFF2-40B4-BE49-F238E27FC236}">
                        <a16:creationId xmlns:a16="http://schemas.microsoft.com/office/drawing/2014/main" id="{2B9142CE-593B-1D9A-915D-AB273E67B10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73" name="Oval 72">
                    <a:extLst>
                      <a:ext uri="{FF2B5EF4-FFF2-40B4-BE49-F238E27FC236}">
                        <a16:creationId xmlns:a16="http://schemas.microsoft.com/office/drawing/2014/main" id="{C98E5B71-1C38-F289-235A-C1F00BB825D5}"/>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cxnSp>
                <p:nvCxnSpPr>
                  <p:cNvPr id="75" name="Straight Connector 74">
                    <a:extLst>
                      <a:ext uri="{FF2B5EF4-FFF2-40B4-BE49-F238E27FC236}">
                        <a16:creationId xmlns:a16="http://schemas.microsoft.com/office/drawing/2014/main" id="{26275589-EE23-A1B9-6728-6A2973866D68}"/>
                      </a:ext>
                    </a:extLst>
                  </p:cNvPr>
                  <p:cNvCxnSpPr>
                    <a:cxnSpLocks/>
                    <a:stCxn id="69" idx="3"/>
                    <a:endCxn id="70"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E202C90-7DF1-73FA-B13B-1C3139CC6CE7}"/>
                      </a:ext>
                    </a:extLst>
                  </p:cNvPr>
                  <p:cNvCxnSpPr>
                    <a:cxnSpLocks/>
                    <a:stCxn id="69" idx="5"/>
                    <a:endCxn id="71"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4B9A0D4A-668D-0DDF-D8F3-E922BA9AA868}"/>
                      </a:ext>
                    </a:extLst>
                  </p:cNvPr>
                  <p:cNvCxnSpPr>
                    <a:stCxn id="73" idx="1"/>
                    <a:endCxn id="71"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7" name="Oval 66">
                  <a:extLst>
                    <a:ext uri="{FF2B5EF4-FFF2-40B4-BE49-F238E27FC236}">
                      <a16:creationId xmlns:a16="http://schemas.microsoft.com/office/drawing/2014/main" id="{F5C51FAB-C430-D174-7366-A52A4AD36665}"/>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68" name="Straight Connector 67">
                  <a:extLst>
                    <a:ext uri="{FF2B5EF4-FFF2-40B4-BE49-F238E27FC236}">
                      <a16:creationId xmlns:a16="http://schemas.microsoft.com/office/drawing/2014/main" id="{F336F9DD-D10A-0DF8-9F2F-FAFE89DBF406}"/>
                    </a:ext>
                  </a:extLst>
                </p:cNvPr>
                <p:cNvCxnSpPr>
                  <a:cxnSpLocks/>
                  <a:stCxn id="67" idx="1"/>
                  <a:endCxn id="70"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4" name="Oval 63">
                <a:extLst>
                  <a:ext uri="{FF2B5EF4-FFF2-40B4-BE49-F238E27FC236}">
                    <a16:creationId xmlns:a16="http://schemas.microsoft.com/office/drawing/2014/main" id="{C91A308E-3459-0E58-45D3-7B81CC98A080}"/>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65" name="Straight Connector 64">
                <a:extLst>
                  <a:ext uri="{FF2B5EF4-FFF2-40B4-BE49-F238E27FC236}">
                    <a16:creationId xmlns:a16="http://schemas.microsoft.com/office/drawing/2014/main" id="{4B23422E-BC3B-EFAA-861F-264672211BB1}"/>
                  </a:ext>
                </a:extLst>
              </p:cNvPr>
              <p:cNvCxnSpPr>
                <a:cxnSpLocks/>
                <a:stCxn id="64" idx="7"/>
                <a:endCxn id="67"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5" name="TextBox 54">
              <a:extLst>
                <a:ext uri="{FF2B5EF4-FFF2-40B4-BE49-F238E27FC236}">
                  <a16:creationId xmlns:a16="http://schemas.microsoft.com/office/drawing/2014/main" id="{06C6E91A-33C1-8B28-B015-5FF36CEE5C4E}"/>
                </a:ext>
              </a:extLst>
            </p:cNvPr>
            <p:cNvSpPr txBox="1"/>
            <p:nvPr/>
          </p:nvSpPr>
          <p:spPr>
            <a:xfrm>
              <a:off x="1941373" y="5878160"/>
              <a:ext cx="1957587" cy="461665"/>
            </a:xfrm>
            <a:prstGeom prst="rect">
              <a:avLst/>
            </a:prstGeom>
            <a:noFill/>
          </p:spPr>
          <p:txBody>
            <a:bodyPr wrap="none" rtlCol="0">
              <a:spAutoFit/>
            </a:bodyPr>
            <a:lstStyle/>
            <a:p>
              <a:r>
                <a:rPr lang="en-US" sz="2400" dirty="0">
                  <a:solidFill>
                    <a:srgbClr val="FF0000"/>
                  </a:solidFill>
                </a:rPr>
                <a:t>Not Balanced!</a:t>
              </a:r>
            </a:p>
          </p:txBody>
        </p:sp>
      </p:grpSp>
      <p:grpSp>
        <p:nvGrpSpPr>
          <p:cNvPr id="81" name="Group 80" descr="A binary tree. That is structured as follows:&#10;&#10;root: 9, with left child 3 and right child 10&#10;3: left child is 1, right child is 6&#10;1: left child is 0, it has no right child&#10;0: has no children&#10;6: left child is 5, right child is 7&#10;5: has no children&#10;7: has no children&#10;10: it has no left child, right child is 16&#10;16: has no children&#10;&#10;This is a valid AVL tree because every node's subtrees heights differ by 1 or less.">
            <a:extLst>
              <a:ext uri="{FF2B5EF4-FFF2-40B4-BE49-F238E27FC236}">
                <a16:creationId xmlns:a16="http://schemas.microsoft.com/office/drawing/2014/main" id="{86A5A351-876F-BBB0-E7DD-06899F856BE1}"/>
              </a:ext>
            </a:extLst>
          </p:cNvPr>
          <p:cNvGrpSpPr/>
          <p:nvPr/>
        </p:nvGrpSpPr>
        <p:grpSpPr>
          <a:xfrm>
            <a:off x="6506103" y="3683299"/>
            <a:ext cx="5244950" cy="2762801"/>
            <a:chOff x="6506103" y="3683299"/>
            <a:chExt cx="5244950" cy="2762801"/>
          </a:xfrm>
        </p:grpSpPr>
        <p:grpSp>
          <p:nvGrpSpPr>
            <p:cNvPr id="4" name="Group 3">
              <a:extLst>
                <a:ext uri="{FF2B5EF4-FFF2-40B4-BE49-F238E27FC236}">
                  <a16:creationId xmlns:a16="http://schemas.microsoft.com/office/drawing/2014/main" id="{1D5F1A1C-6D12-F9F9-D102-FFD875307732}"/>
                </a:ext>
              </a:extLst>
            </p:cNvPr>
            <p:cNvGrpSpPr/>
            <p:nvPr/>
          </p:nvGrpSpPr>
          <p:grpSpPr>
            <a:xfrm>
              <a:off x="6506103" y="3683299"/>
              <a:ext cx="4036614" cy="2762801"/>
              <a:chOff x="8079280" y="365125"/>
              <a:chExt cx="4036614" cy="2762801"/>
            </a:xfrm>
          </p:grpSpPr>
          <p:grpSp>
            <p:nvGrpSpPr>
              <p:cNvPr id="5" name="Group 4">
                <a:extLst>
                  <a:ext uri="{FF2B5EF4-FFF2-40B4-BE49-F238E27FC236}">
                    <a16:creationId xmlns:a16="http://schemas.microsoft.com/office/drawing/2014/main" id="{5D1AE03F-B8F4-7F6C-458C-E3089094B6D9}"/>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54D0B1ED-72F2-7609-EECA-37564A256AE0}"/>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4FC26629-D4A4-4877-2A29-7D449684BB38}"/>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4" name="Oval 13">
                    <a:extLst>
                      <a:ext uri="{FF2B5EF4-FFF2-40B4-BE49-F238E27FC236}">
                        <a16:creationId xmlns:a16="http://schemas.microsoft.com/office/drawing/2014/main" id="{8A9CAA12-C15D-5899-FEDE-5C4E04EF67D9}"/>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Oval 14">
                    <a:extLst>
                      <a:ext uri="{FF2B5EF4-FFF2-40B4-BE49-F238E27FC236}">
                        <a16:creationId xmlns:a16="http://schemas.microsoft.com/office/drawing/2014/main" id="{BD3D70EA-D73F-D234-0A96-3521EC78E73F}"/>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6" name="Oval 15">
                    <a:extLst>
                      <a:ext uri="{FF2B5EF4-FFF2-40B4-BE49-F238E27FC236}">
                        <a16:creationId xmlns:a16="http://schemas.microsoft.com/office/drawing/2014/main" id="{2BF51135-79A2-6B7B-3EA4-6498001487E3}"/>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 name="Oval 16">
                    <a:extLst>
                      <a:ext uri="{FF2B5EF4-FFF2-40B4-BE49-F238E27FC236}">
                        <a16:creationId xmlns:a16="http://schemas.microsoft.com/office/drawing/2014/main" id="{8838633B-0DE2-4529-9896-F83D31001ADB}"/>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8" name="Oval 17">
                    <a:extLst>
                      <a:ext uri="{FF2B5EF4-FFF2-40B4-BE49-F238E27FC236}">
                        <a16:creationId xmlns:a16="http://schemas.microsoft.com/office/drawing/2014/main" id="{BCD958B8-43D7-AEE6-DC88-F7D944231450}"/>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9" name="Straight Connector 18">
                    <a:extLst>
                      <a:ext uri="{FF2B5EF4-FFF2-40B4-BE49-F238E27FC236}">
                        <a16:creationId xmlns:a16="http://schemas.microsoft.com/office/drawing/2014/main" id="{E45CAB59-CED0-40B4-472F-9046412F8365}"/>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98A97B2-948F-2889-BA7D-8D456704AF00}"/>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5651DC2-88DA-C223-3269-422F3F18E96E}"/>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40EA64C-3F5E-953A-66B7-63F68B445995}"/>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883F182-A26D-9CCB-424D-0BFDC522939D}"/>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79BFD85F-7F13-DB15-EC9F-B23C23365BC5}"/>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2" name="Straight Connector 11">
                  <a:extLst>
                    <a:ext uri="{FF2B5EF4-FFF2-40B4-BE49-F238E27FC236}">
                      <a16:creationId xmlns:a16="http://schemas.microsoft.com/office/drawing/2014/main" id="{96385CDC-5210-4D68-5162-A76E8976B400}"/>
                    </a:ext>
                  </a:extLst>
                </p:cNvPr>
                <p:cNvCxnSpPr>
                  <a:cxnSpLocks/>
                  <a:stCxn id="11" idx="1"/>
                  <a:endCxn id="1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615A614E-2567-2846-785D-40BA47A0CD8D}"/>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Oval 6">
                <a:extLst>
                  <a:ext uri="{FF2B5EF4-FFF2-40B4-BE49-F238E27FC236}">
                    <a16:creationId xmlns:a16="http://schemas.microsoft.com/office/drawing/2014/main" id="{AF65CF4E-37B9-80A6-B703-BD24F64EE94A}"/>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8" name="Straight Connector 7">
                <a:extLst>
                  <a:ext uri="{FF2B5EF4-FFF2-40B4-BE49-F238E27FC236}">
                    <a16:creationId xmlns:a16="http://schemas.microsoft.com/office/drawing/2014/main" id="{239BE171-0FA5-B93B-B646-5380FDCEFF1D}"/>
                  </a:ext>
                </a:extLst>
              </p:cNvPr>
              <p:cNvCxnSpPr>
                <a:cxnSpLocks/>
                <a:stCxn id="6" idx="7"/>
                <a:endCxn id="1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8035554-CB41-12BC-01C7-0EF1B51BF663}"/>
                  </a:ext>
                </a:extLst>
              </p:cNvPr>
              <p:cNvCxnSpPr>
                <a:cxnSpLocks/>
                <a:stCxn id="7" idx="1"/>
                <a:endCxn id="1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TextBox 26">
              <a:extLst>
                <a:ext uri="{FF2B5EF4-FFF2-40B4-BE49-F238E27FC236}">
                  <a16:creationId xmlns:a16="http://schemas.microsoft.com/office/drawing/2014/main" id="{B690DE21-C1A0-22E0-07FF-9216DF18BE03}"/>
                </a:ext>
              </a:extLst>
            </p:cNvPr>
            <p:cNvSpPr txBox="1"/>
            <p:nvPr/>
          </p:nvSpPr>
          <p:spPr>
            <a:xfrm>
              <a:off x="10325663" y="5840626"/>
              <a:ext cx="1425390" cy="461665"/>
            </a:xfrm>
            <a:prstGeom prst="rect">
              <a:avLst/>
            </a:prstGeom>
            <a:noFill/>
          </p:spPr>
          <p:txBody>
            <a:bodyPr wrap="none" rtlCol="0">
              <a:spAutoFit/>
            </a:bodyPr>
            <a:lstStyle/>
            <a:p>
              <a:r>
                <a:rPr lang="en-US" sz="2400" dirty="0">
                  <a:solidFill>
                    <a:srgbClr val="FF0000"/>
                  </a:solidFill>
                </a:rPr>
                <a:t>Balanced!</a:t>
              </a:r>
            </a:p>
          </p:txBody>
        </p:sp>
      </p:grpSp>
    </p:spTree>
    <p:extLst>
      <p:ext uri="{BB962C8B-B14F-4D97-AF65-F5344CB8AC3E}">
        <p14:creationId xmlns:p14="http://schemas.microsoft.com/office/powerpoint/2010/main" val="1698807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C746-9E0B-4BF1-07D4-D40FC8365373}"/>
              </a:ext>
            </a:extLst>
          </p:cNvPr>
          <p:cNvSpPr>
            <a:spLocks noGrp="1"/>
          </p:cNvSpPr>
          <p:nvPr>
            <p:ph type="title"/>
          </p:nvPr>
        </p:nvSpPr>
        <p:spPr/>
        <p:txBody>
          <a:bodyPr/>
          <a:lstStyle/>
          <a:p>
            <a:r>
              <a:rPr lang="en-US" dirty="0"/>
              <a:t>Using AVL Trees</a:t>
            </a:r>
          </a:p>
        </p:txBody>
      </p:sp>
      <p:sp>
        <p:nvSpPr>
          <p:cNvPr id="3" name="Content Placeholder 2">
            <a:extLst>
              <a:ext uri="{FF2B5EF4-FFF2-40B4-BE49-F238E27FC236}">
                <a16:creationId xmlns:a16="http://schemas.microsoft.com/office/drawing/2014/main" id="{DB8C3DFC-1CE9-ABD9-C43C-C9A23894BD27}"/>
              </a:ext>
            </a:extLst>
          </p:cNvPr>
          <p:cNvSpPr>
            <a:spLocks noGrp="1"/>
          </p:cNvSpPr>
          <p:nvPr>
            <p:ph idx="1"/>
          </p:nvPr>
        </p:nvSpPr>
        <p:spPr/>
        <p:txBody>
          <a:bodyPr/>
          <a:lstStyle/>
          <a:p>
            <a:r>
              <a:rPr lang="en-US" dirty="0"/>
              <a:t>Each node has:</a:t>
            </a:r>
          </a:p>
          <a:p>
            <a:pPr lvl="1"/>
            <a:r>
              <a:rPr lang="en-US" dirty="0"/>
              <a:t>Key</a:t>
            </a:r>
          </a:p>
          <a:p>
            <a:pPr lvl="1"/>
            <a:r>
              <a:rPr lang="en-US" dirty="0"/>
              <a:t>Value</a:t>
            </a:r>
          </a:p>
          <a:p>
            <a:pPr lvl="1"/>
            <a:r>
              <a:rPr lang="en-US" dirty="0"/>
              <a:t>Height</a:t>
            </a:r>
          </a:p>
          <a:p>
            <a:pPr lvl="1"/>
            <a:r>
              <a:rPr lang="en-US" dirty="0"/>
              <a:t>Left child</a:t>
            </a:r>
          </a:p>
          <a:p>
            <a:pPr lvl="1"/>
            <a:r>
              <a:rPr lang="en-US" dirty="0"/>
              <a:t>Right child</a:t>
            </a:r>
          </a:p>
        </p:txBody>
      </p:sp>
      <p:grpSp>
        <p:nvGrpSpPr>
          <p:cNvPr id="25" name="Group 24" descr="Thus far, to keep the slides clean, we have only showed the key for each node in our example trees. This diagram depicts all of the fields that an AVL tree node would have. In addition to the key we have the value for that key-value pair, the height of the node, a reference to the left child, and a reference to the right child.">
            <a:extLst>
              <a:ext uri="{FF2B5EF4-FFF2-40B4-BE49-F238E27FC236}">
                <a16:creationId xmlns:a16="http://schemas.microsoft.com/office/drawing/2014/main" id="{80267667-4D3F-7574-2195-24710EAA8D3E}"/>
              </a:ext>
            </a:extLst>
          </p:cNvPr>
          <p:cNvGrpSpPr/>
          <p:nvPr/>
        </p:nvGrpSpPr>
        <p:grpSpPr>
          <a:xfrm>
            <a:off x="3539383" y="893128"/>
            <a:ext cx="6543175" cy="5298673"/>
            <a:chOff x="3539383" y="893128"/>
            <a:chExt cx="6543175" cy="5298673"/>
          </a:xfrm>
        </p:grpSpPr>
        <p:grpSp>
          <p:nvGrpSpPr>
            <p:cNvPr id="4" name="Group 3">
              <a:extLst>
                <a:ext uri="{FF2B5EF4-FFF2-40B4-BE49-F238E27FC236}">
                  <a16:creationId xmlns:a16="http://schemas.microsoft.com/office/drawing/2014/main" id="{4958A99F-1847-D481-774A-4D5DC6C2A082}"/>
                </a:ext>
              </a:extLst>
            </p:cNvPr>
            <p:cNvGrpSpPr/>
            <p:nvPr/>
          </p:nvGrpSpPr>
          <p:grpSpPr>
            <a:xfrm>
              <a:off x="3539383" y="3429000"/>
              <a:ext cx="4036614" cy="2762801"/>
              <a:chOff x="8079280" y="365125"/>
              <a:chExt cx="4036614" cy="2762801"/>
            </a:xfrm>
          </p:grpSpPr>
          <p:grpSp>
            <p:nvGrpSpPr>
              <p:cNvPr id="5" name="Group 4">
                <a:extLst>
                  <a:ext uri="{FF2B5EF4-FFF2-40B4-BE49-F238E27FC236}">
                    <a16:creationId xmlns:a16="http://schemas.microsoft.com/office/drawing/2014/main" id="{349C7837-8FCE-03E5-B43B-D5786CA97DEC}"/>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528F52BD-A626-46F3-0B20-3B43E12338BE}"/>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D9902920-9B9B-F235-C92C-129C755D98B1}"/>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4" name="Oval 13">
                    <a:extLst>
                      <a:ext uri="{FF2B5EF4-FFF2-40B4-BE49-F238E27FC236}">
                        <a16:creationId xmlns:a16="http://schemas.microsoft.com/office/drawing/2014/main" id="{C1C89C41-C239-559E-18AD-16F32BAA8281}"/>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Oval 14">
                    <a:extLst>
                      <a:ext uri="{FF2B5EF4-FFF2-40B4-BE49-F238E27FC236}">
                        <a16:creationId xmlns:a16="http://schemas.microsoft.com/office/drawing/2014/main" id="{DD073998-69BD-852D-E52E-E4ABAC12EC09}"/>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6" name="Oval 15">
                    <a:extLst>
                      <a:ext uri="{FF2B5EF4-FFF2-40B4-BE49-F238E27FC236}">
                        <a16:creationId xmlns:a16="http://schemas.microsoft.com/office/drawing/2014/main" id="{67C3CEE6-E524-6DC2-066A-F19263E7A5FF}"/>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 name="Oval 16">
                    <a:extLst>
                      <a:ext uri="{FF2B5EF4-FFF2-40B4-BE49-F238E27FC236}">
                        <a16:creationId xmlns:a16="http://schemas.microsoft.com/office/drawing/2014/main" id="{B2AB9C0D-005F-CB10-E03E-815B7F18034A}"/>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8" name="Oval 17">
                    <a:extLst>
                      <a:ext uri="{FF2B5EF4-FFF2-40B4-BE49-F238E27FC236}">
                        <a16:creationId xmlns:a16="http://schemas.microsoft.com/office/drawing/2014/main" id="{D9C9BF70-9C22-F8E9-51DC-724A3C055068}"/>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9" name="Straight Connector 18">
                    <a:extLst>
                      <a:ext uri="{FF2B5EF4-FFF2-40B4-BE49-F238E27FC236}">
                        <a16:creationId xmlns:a16="http://schemas.microsoft.com/office/drawing/2014/main" id="{E74AED30-E541-52CC-7D47-5C935247ACA5}"/>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EB5754-167C-FAB7-7842-075733047665}"/>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F9F1289-A234-47A9-98FA-5391A7849F50}"/>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2FDC785-9C50-940B-BC1D-6AC211CEF5F5}"/>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14ECBC6-29E7-0891-3C78-0BCCFF411029}"/>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E6C55E1D-9C78-D397-45F2-164276F161C5}"/>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2" name="Straight Connector 11">
                  <a:extLst>
                    <a:ext uri="{FF2B5EF4-FFF2-40B4-BE49-F238E27FC236}">
                      <a16:creationId xmlns:a16="http://schemas.microsoft.com/office/drawing/2014/main" id="{04411E5F-8F50-D821-E798-A1FD5F1BF1E9}"/>
                    </a:ext>
                  </a:extLst>
                </p:cNvPr>
                <p:cNvCxnSpPr>
                  <a:cxnSpLocks/>
                  <a:stCxn id="11" idx="1"/>
                  <a:endCxn id="1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BA60367F-F5D8-42D7-D52B-D0D0E584C2ED}"/>
                  </a:ext>
                </a:extLst>
              </p:cNvPr>
              <p:cNvSpPr/>
              <p:nvPr/>
            </p:nvSpPr>
            <p:spPr>
              <a:xfrm>
                <a:off x="956823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Oval 6">
                <a:extLst>
                  <a:ext uri="{FF2B5EF4-FFF2-40B4-BE49-F238E27FC236}">
                    <a16:creationId xmlns:a16="http://schemas.microsoft.com/office/drawing/2014/main" id="{3085FB90-BCD8-0D52-466E-B3B448756507}"/>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8" name="Straight Connector 7">
                <a:extLst>
                  <a:ext uri="{FF2B5EF4-FFF2-40B4-BE49-F238E27FC236}">
                    <a16:creationId xmlns:a16="http://schemas.microsoft.com/office/drawing/2014/main" id="{DB15AD15-2F6E-6EE8-90BA-3900986D859E}"/>
                  </a:ext>
                </a:extLst>
              </p:cNvPr>
              <p:cNvCxnSpPr>
                <a:cxnSpLocks/>
                <a:stCxn id="6" idx="7"/>
                <a:endCxn id="11" idx="3"/>
              </p:cNvCxnSpPr>
              <p:nvPr/>
            </p:nvCxnSpPr>
            <p:spPr>
              <a:xfrm flipV="1">
                <a:off x="10091048" y="2205002"/>
                <a:ext cx="195959" cy="394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07BD38-6042-9E3E-96FA-10756B9A3D16}"/>
                  </a:ext>
                </a:extLst>
              </p:cNvPr>
              <p:cNvCxnSpPr>
                <a:cxnSpLocks/>
                <a:stCxn id="7" idx="1"/>
                <a:endCxn id="1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53BFBD5E-6EA4-FD3F-C513-68CB7389664F}"/>
                </a:ext>
              </a:extLst>
            </p:cNvPr>
            <p:cNvSpPr/>
            <p:nvPr/>
          </p:nvSpPr>
          <p:spPr>
            <a:xfrm>
              <a:off x="7379046" y="893128"/>
              <a:ext cx="2703512" cy="270351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Key = 9</a:t>
              </a:r>
            </a:p>
            <a:p>
              <a:pPr algn="ctr"/>
              <a:r>
                <a:rPr lang="en-US" dirty="0">
                  <a:solidFill>
                    <a:schemeClr val="tx1"/>
                  </a:solidFill>
                </a:rPr>
                <a:t>Value = “hello”</a:t>
              </a:r>
            </a:p>
            <a:p>
              <a:pPr algn="ctr"/>
              <a:r>
                <a:rPr lang="en-US" dirty="0">
                  <a:solidFill>
                    <a:schemeClr val="tx1"/>
                  </a:solidFill>
                </a:rPr>
                <a:t>Height = 3</a:t>
              </a:r>
            </a:p>
            <a:p>
              <a:pPr algn="ctr"/>
              <a:r>
                <a:rPr lang="en-US" dirty="0">
                  <a:solidFill>
                    <a:schemeClr val="tx1"/>
                  </a:solidFill>
                </a:rPr>
                <a:t>Left = Node 3</a:t>
              </a:r>
            </a:p>
            <a:p>
              <a:pPr algn="ctr"/>
              <a:r>
                <a:rPr lang="en-US" dirty="0">
                  <a:solidFill>
                    <a:schemeClr val="tx1"/>
                  </a:solidFill>
                </a:rPr>
                <a:t>Right = Node 10</a:t>
              </a:r>
            </a:p>
          </p:txBody>
        </p:sp>
        <p:cxnSp>
          <p:nvCxnSpPr>
            <p:cNvPr id="26" name="Straight Connector 25">
              <a:extLst>
                <a:ext uri="{FF2B5EF4-FFF2-40B4-BE49-F238E27FC236}">
                  <a16:creationId xmlns:a16="http://schemas.microsoft.com/office/drawing/2014/main" id="{1B113039-E331-7A90-AF46-D6AE59F8D33D}"/>
                </a:ext>
              </a:extLst>
            </p:cNvPr>
            <p:cNvCxnSpPr>
              <a:cxnSpLocks/>
              <a:stCxn id="13" idx="1"/>
              <a:endCxn id="24" idx="1"/>
            </p:cNvCxnSpPr>
            <p:nvPr/>
          </p:nvCxnSpPr>
          <p:spPr>
            <a:xfrm flipV="1">
              <a:off x="5756837" y="1289048"/>
              <a:ext cx="2018129" cy="2229652"/>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7679B63-6FB9-9E76-66BB-7076A2014A3F}"/>
                </a:ext>
              </a:extLst>
            </p:cNvPr>
            <p:cNvCxnSpPr>
              <a:cxnSpLocks/>
              <a:stCxn id="13" idx="4"/>
              <a:endCxn id="24" idx="4"/>
            </p:cNvCxnSpPr>
            <p:nvPr/>
          </p:nvCxnSpPr>
          <p:spPr>
            <a:xfrm flipV="1">
              <a:off x="5973393" y="3596640"/>
              <a:ext cx="2757409" cy="444871"/>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33956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4F648-E67F-3270-9ABE-65A95085E879}"/>
              </a:ext>
            </a:extLst>
          </p:cNvPr>
          <p:cNvSpPr>
            <a:spLocks noGrp="1"/>
          </p:cNvSpPr>
          <p:nvPr>
            <p:ph type="title"/>
          </p:nvPr>
        </p:nvSpPr>
        <p:spPr/>
        <p:txBody>
          <a:bodyPr/>
          <a:lstStyle/>
          <a:p>
            <a:r>
              <a:rPr lang="en-US" dirty="0"/>
              <a:t>Inserting into an AVL Tree</a:t>
            </a:r>
          </a:p>
        </p:txBody>
      </p:sp>
      <p:sp>
        <p:nvSpPr>
          <p:cNvPr id="3" name="Content Placeholder 2">
            <a:extLst>
              <a:ext uri="{FF2B5EF4-FFF2-40B4-BE49-F238E27FC236}">
                <a16:creationId xmlns:a16="http://schemas.microsoft.com/office/drawing/2014/main" id="{4D0DC7C8-A176-31A9-28EA-8DF97A719FCE}"/>
              </a:ext>
            </a:extLst>
          </p:cNvPr>
          <p:cNvSpPr>
            <a:spLocks noGrp="1"/>
          </p:cNvSpPr>
          <p:nvPr>
            <p:ph idx="1"/>
          </p:nvPr>
        </p:nvSpPr>
        <p:spPr/>
        <p:txBody>
          <a:bodyPr/>
          <a:lstStyle/>
          <a:p>
            <a:r>
              <a:rPr lang="en-US" dirty="0"/>
              <a:t>Starts out the same way as BST:</a:t>
            </a:r>
          </a:p>
          <a:p>
            <a:pPr lvl="1"/>
            <a:r>
              <a:rPr lang="en-US" dirty="0"/>
              <a:t>“Find” where the new node should go</a:t>
            </a:r>
          </a:p>
          <a:p>
            <a:pPr lvl="1"/>
            <a:r>
              <a:rPr lang="en-US" dirty="0"/>
              <a:t>Put it in the right place (it will be a leaf)</a:t>
            </a:r>
          </a:p>
          <a:p>
            <a:r>
              <a:rPr lang="en-US" dirty="0"/>
              <a:t>Next check the balance</a:t>
            </a:r>
          </a:p>
          <a:p>
            <a:pPr lvl="1"/>
            <a:r>
              <a:rPr lang="en-US" dirty="0"/>
              <a:t>If the tree is still balanced, you’re done!</a:t>
            </a:r>
          </a:p>
          <a:p>
            <a:pPr lvl="1"/>
            <a:r>
              <a:rPr lang="en-US" dirty="0"/>
              <a:t>Otherwise we need to do rotations</a:t>
            </a:r>
          </a:p>
        </p:txBody>
      </p:sp>
    </p:spTree>
    <p:extLst>
      <p:ext uri="{BB962C8B-B14F-4D97-AF65-F5344CB8AC3E}">
        <p14:creationId xmlns:p14="http://schemas.microsoft.com/office/powerpoint/2010/main" val="2248741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3AD86-1571-D6FB-228A-8B563D15EC58}"/>
              </a:ext>
            </a:extLst>
          </p:cNvPr>
          <p:cNvSpPr>
            <a:spLocks noGrp="1"/>
          </p:cNvSpPr>
          <p:nvPr>
            <p:ph type="title"/>
          </p:nvPr>
        </p:nvSpPr>
        <p:spPr/>
        <p:txBody>
          <a:bodyPr/>
          <a:lstStyle/>
          <a:p>
            <a:r>
              <a:rPr lang="en-US" b="1" dirty="0"/>
              <a:t>Reminder</a:t>
            </a:r>
            <a:r>
              <a:rPr lang="en-US" dirty="0"/>
              <a:t>: Dictionary (Map) ADT</a:t>
            </a:r>
          </a:p>
        </p:txBody>
      </p:sp>
      <p:sp>
        <p:nvSpPr>
          <p:cNvPr id="3" name="Content Placeholder 2">
            <a:extLst>
              <a:ext uri="{FF2B5EF4-FFF2-40B4-BE49-F238E27FC236}">
                <a16:creationId xmlns:a16="http://schemas.microsoft.com/office/drawing/2014/main" id="{FE9F7E85-C0B2-0941-5469-FBEF3EEEF3D9}"/>
              </a:ext>
            </a:extLst>
          </p:cNvPr>
          <p:cNvSpPr>
            <a:spLocks noGrp="1"/>
          </p:cNvSpPr>
          <p:nvPr>
            <p:ph idx="1"/>
          </p:nvPr>
        </p:nvSpPr>
        <p:spPr/>
        <p:txBody>
          <a:bodyPr>
            <a:normAutofit lnSpcReduction="10000"/>
          </a:bodyPr>
          <a:lstStyle/>
          <a:p>
            <a:r>
              <a:rPr lang="en-US" dirty="0"/>
              <a:t>Contents:</a:t>
            </a:r>
          </a:p>
          <a:p>
            <a:pPr lvl="1"/>
            <a:r>
              <a:rPr lang="en-US" dirty="0"/>
              <a:t>Sets of </a:t>
            </a:r>
            <a:r>
              <a:rPr lang="en-US" dirty="0" err="1"/>
              <a:t>key+value</a:t>
            </a:r>
            <a:r>
              <a:rPr lang="en-US" dirty="0"/>
              <a:t> pairs</a:t>
            </a:r>
          </a:p>
          <a:p>
            <a:pPr lvl="1"/>
            <a:r>
              <a:rPr lang="en-US" dirty="0"/>
              <a:t>Keys must be comparable</a:t>
            </a:r>
          </a:p>
          <a:p>
            <a:r>
              <a:rPr lang="en-US" dirty="0"/>
              <a:t>Operations:</a:t>
            </a:r>
          </a:p>
          <a:p>
            <a:pPr lvl="1"/>
            <a:r>
              <a:rPr lang="en-US" b="1" dirty="0"/>
              <a:t>insert</a:t>
            </a:r>
            <a:r>
              <a:rPr lang="en-US" dirty="0"/>
              <a:t>(key, value)</a:t>
            </a:r>
          </a:p>
          <a:p>
            <a:pPr lvl="2"/>
            <a:r>
              <a:rPr lang="en-US" dirty="0"/>
              <a:t>Adds the (</a:t>
            </a:r>
            <a:r>
              <a:rPr lang="en-US" dirty="0" err="1"/>
              <a:t>key,value</a:t>
            </a:r>
            <a:r>
              <a:rPr lang="en-US" dirty="0"/>
              <a:t>) pair into the dictionary</a:t>
            </a:r>
          </a:p>
          <a:p>
            <a:pPr lvl="2"/>
            <a:r>
              <a:rPr lang="en-US" dirty="0"/>
              <a:t>If the key already has a value, overwrite the old value</a:t>
            </a:r>
          </a:p>
          <a:p>
            <a:pPr lvl="3"/>
            <a:r>
              <a:rPr lang="en-US" dirty="0"/>
              <a:t>Consequence: Keys cannot be repeated</a:t>
            </a:r>
          </a:p>
          <a:p>
            <a:pPr lvl="1"/>
            <a:r>
              <a:rPr lang="en-US" b="1" dirty="0"/>
              <a:t>find</a:t>
            </a:r>
            <a:r>
              <a:rPr lang="en-US" dirty="0"/>
              <a:t>(key)</a:t>
            </a:r>
          </a:p>
          <a:p>
            <a:pPr lvl="2"/>
            <a:r>
              <a:rPr lang="en-US" dirty="0"/>
              <a:t>Returns the value associated with the given key</a:t>
            </a:r>
          </a:p>
          <a:p>
            <a:pPr lvl="1"/>
            <a:r>
              <a:rPr lang="en-US" b="1" dirty="0"/>
              <a:t>delete</a:t>
            </a:r>
            <a:r>
              <a:rPr lang="en-US" dirty="0"/>
              <a:t>(key)</a:t>
            </a:r>
          </a:p>
          <a:p>
            <a:pPr lvl="2"/>
            <a:r>
              <a:rPr lang="en-US" dirty="0"/>
              <a:t>Remove the key (and its associated value)</a:t>
            </a:r>
          </a:p>
        </p:txBody>
      </p:sp>
    </p:spTree>
    <p:extLst>
      <p:ext uri="{BB962C8B-B14F-4D97-AF65-F5344CB8AC3E}">
        <p14:creationId xmlns:p14="http://schemas.microsoft.com/office/powerpoint/2010/main" val="3568956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7B19-4175-0B62-7DF1-3B6AEAC370A2}"/>
              </a:ext>
            </a:extLst>
          </p:cNvPr>
          <p:cNvSpPr>
            <a:spLocks noGrp="1"/>
          </p:cNvSpPr>
          <p:nvPr>
            <p:ph type="title"/>
          </p:nvPr>
        </p:nvSpPr>
        <p:spPr/>
        <p:txBody>
          <a:bodyPr/>
          <a:lstStyle/>
          <a:p>
            <a:r>
              <a:rPr lang="en-US" dirty="0"/>
              <a:t>Insert Example (Insert 10)</a:t>
            </a:r>
          </a:p>
        </p:txBody>
      </p:sp>
      <p:sp>
        <p:nvSpPr>
          <p:cNvPr id="24" name="Oval 23" descr="We will insert a new key-value pair with the key 10 into the AVL tree">
            <a:extLst>
              <a:ext uri="{FF2B5EF4-FFF2-40B4-BE49-F238E27FC236}">
                <a16:creationId xmlns:a16="http://schemas.microsoft.com/office/drawing/2014/main" id="{343823FD-4399-AFC7-649D-4594D6C04EC3}"/>
              </a:ext>
            </a:extLst>
          </p:cNvPr>
          <p:cNvSpPr/>
          <p:nvPr/>
        </p:nvSpPr>
        <p:spPr>
          <a:xfrm>
            <a:off x="1941981" y="195789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grpSp>
        <p:nvGrpSpPr>
          <p:cNvPr id="25" name="Group 24" descr="An AVL tree that is structured as follows:&#10;&#10;root: 9, with left child 3 and right child 11&#10;3: left child is 1, right child is 6&#10;1: left child is 0, right child is 2&#10;0: has no children&#10;2: has no children&#10;6: has no left child, right child is 7&#10;7: has no children&#10;11: it has no left child, right child is 16&#10;16: has no children">
            <a:extLst>
              <a:ext uri="{FF2B5EF4-FFF2-40B4-BE49-F238E27FC236}">
                <a16:creationId xmlns:a16="http://schemas.microsoft.com/office/drawing/2014/main" id="{9A09937D-E5F3-D019-530B-7A92F0280754}"/>
              </a:ext>
            </a:extLst>
          </p:cNvPr>
          <p:cNvGrpSpPr/>
          <p:nvPr/>
        </p:nvGrpSpPr>
        <p:grpSpPr>
          <a:xfrm>
            <a:off x="4342023" y="2047599"/>
            <a:ext cx="4036614" cy="2762801"/>
            <a:chOff x="8079280" y="365125"/>
            <a:chExt cx="4036614" cy="2762801"/>
          </a:xfrm>
        </p:grpSpPr>
        <p:grpSp>
          <p:nvGrpSpPr>
            <p:cNvPr id="26" name="Group 25">
              <a:extLst>
                <a:ext uri="{FF2B5EF4-FFF2-40B4-BE49-F238E27FC236}">
                  <a16:creationId xmlns:a16="http://schemas.microsoft.com/office/drawing/2014/main" id="{9C3CF9AB-9F73-CE56-ECC0-821520B6D007}"/>
                </a:ext>
              </a:extLst>
            </p:cNvPr>
            <p:cNvGrpSpPr/>
            <p:nvPr/>
          </p:nvGrpSpPr>
          <p:grpSpPr>
            <a:xfrm>
              <a:off x="8079280" y="365125"/>
              <a:ext cx="4036614" cy="2762801"/>
              <a:chOff x="5413263" y="1203158"/>
              <a:chExt cx="4036614" cy="2762801"/>
            </a:xfrm>
          </p:grpSpPr>
          <p:grpSp>
            <p:nvGrpSpPr>
              <p:cNvPr id="31" name="Group 30">
                <a:extLst>
                  <a:ext uri="{FF2B5EF4-FFF2-40B4-BE49-F238E27FC236}">
                    <a16:creationId xmlns:a16="http://schemas.microsoft.com/office/drawing/2014/main" id="{2E641959-57F1-A5D6-D64A-7E1F2F411725}"/>
                  </a:ext>
                </a:extLst>
              </p:cNvPr>
              <p:cNvGrpSpPr/>
              <p:nvPr/>
            </p:nvGrpSpPr>
            <p:grpSpPr>
              <a:xfrm>
                <a:off x="5413263" y="1203158"/>
                <a:ext cx="4036614" cy="2762801"/>
                <a:chOff x="131609" y="2379747"/>
                <a:chExt cx="4036614" cy="2762801"/>
              </a:xfrm>
            </p:grpSpPr>
            <p:sp>
              <p:nvSpPr>
                <p:cNvPr id="34" name="Oval 33">
                  <a:extLst>
                    <a:ext uri="{FF2B5EF4-FFF2-40B4-BE49-F238E27FC236}">
                      <a16:creationId xmlns:a16="http://schemas.microsoft.com/office/drawing/2014/main" id="{E0B26C9B-5408-C183-74CF-17A2C191F544}"/>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5" name="Oval 34">
                  <a:extLst>
                    <a:ext uri="{FF2B5EF4-FFF2-40B4-BE49-F238E27FC236}">
                      <a16:creationId xmlns:a16="http://schemas.microsoft.com/office/drawing/2014/main" id="{D1D87951-98E5-8B68-5B32-53881174B3CA}"/>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6" name="Oval 35">
                  <a:extLst>
                    <a:ext uri="{FF2B5EF4-FFF2-40B4-BE49-F238E27FC236}">
                      <a16:creationId xmlns:a16="http://schemas.microsoft.com/office/drawing/2014/main" id="{7A231894-7ABB-1CCE-DB1B-2CCA89E0F42A}"/>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37" name="Oval 36">
                  <a:extLst>
                    <a:ext uri="{FF2B5EF4-FFF2-40B4-BE49-F238E27FC236}">
                      <a16:creationId xmlns:a16="http://schemas.microsoft.com/office/drawing/2014/main" id="{D9A67541-A9FD-4C8C-787E-BADB8E57B97C}"/>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8" name="Oval 37">
                  <a:extLst>
                    <a:ext uri="{FF2B5EF4-FFF2-40B4-BE49-F238E27FC236}">
                      <a16:creationId xmlns:a16="http://schemas.microsoft.com/office/drawing/2014/main" id="{C8408EF0-E522-19E4-0E14-56CE513DC7E2}"/>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39" name="Oval 38">
                  <a:extLst>
                    <a:ext uri="{FF2B5EF4-FFF2-40B4-BE49-F238E27FC236}">
                      <a16:creationId xmlns:a16="http://schemas.microsoft.com/office/drawing/2014/main" id="{093B0A94-C79F-9A6D-40B4-69747128026A}"/>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40" name="Straight Connector 39">
                  <a:extLst>
                    <a:ext uri="{FF2B5EF4-FFF2-40B4-BE49-F238E27FC236}">
                      <a16:creationId xmlns:a16="http://schemas.microsoft.com/office/drawing/2014/main" id="{E1099560-4C15-3239-2340-87B6716CD622}"/>
                    </a:ext>
                  </a:extLst>
                </p:cNvPr>
                <p:cNvCxnSpPr>
                  <a:cxnSpLocks/>
                  <a:stCxn id="34" idx="3"/>
                  <a:endCxn id="35"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5851001-F32E-C7EA-CA0A-E7DA8D38ACEB}"/>
                    </a:ext>
                  </a:extLst>
                </p:cNvPr>
                <p:cNvCxnSpPr>
                  <a:cxnSpLocks/>
                  <a:stCxn id="34" idx="5"/>
                  <a:endCxn id="36"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CA0DEC1-6E23-A49D-1D6D-2BC63400A91A}"/>
                    </a:ext>
                  </a:extLst>
                </p:cNvPr>
                <p:cNvCxnSpPr>
                  <a:stCxn id="37" idx="7"/>
                  <a:endCxn id="35"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9BB1F9E-86E7-0890-9EF8-C42D04BFD1CD}"/>
                    </a:ext>
                  </a:extLst>
                </p:cNvPr>
                <p:cNvCxnSpPr>
                  <a:cxnSpLocks/>
                  <a:stCxn id="39" idx="7"/>
                  <a:endCxn id="37"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015FB79-7546-7518-3DA4-4F5FF4D0F4CE}"/>
                    </a:ext>
                  </a:extLst>
                </p:cNvPr>
                <p:cNvCxnSpPr>
                  <a:stCxn id="38" idx="1"/>
                  <a:endCxn id="36"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Oval 31">
                <a:extLst>
                  <a:ext uri="{FF2B5EF4-FFF2-40B4-BE49-F238E27FC236}">
                    <a16:creationId xmlns:a16="http://schemas.microsoft.com/office/drawing/2014/main" id="{91223B37-4E68-3E4C-7455-07D7569E4B65}"/>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3" name="Straight Connector 32">
                <a:extLst>
                  <a:ext uri="{FF2B5EF4-FFF2-40B4-BE49-F238E27FC236}">
                    <a16:creationId xmlns:a16="http://schemas.microsoft.com/office/drawing/2014/main" id="{1991FAB1-8E77-1558-030F-17257C90BEC0}"/>
                  </a:ext>
                </a:extLst>
              </p:cNvPr>
              <p:cNvCxnSpPr>
                <a:cxnSpLocks/>
                <a:stCxn id="32" idx="1"/>
                <a:endCxn id="35"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Oval 26">
              <a:extLst>
                <a:ext uri="{FF2B5EF4-FFF2-40B4-BE49-F238E27FC236}">
                  <a16:creationId xmlns:a16="http://schemas.microsoft.com/office/drawing/2014/main" id="{7AA47EE7-C232-A1F3-F15F-0E1E9ECAF9EE}"/>
                </a:ext>
              </a:extLst>
            </p:cNvPr>
            <p:cNvSpPr/>
            <p:nvPr/>
          </p:nvSpPr>
          <p:spPr>
            <a:xfrm>
              <a:off x="94564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8" name="Oval 27">
              <a:extLst>
                <a:ext uri="{FF2B5EF4-FFF2-40B4-BE49-F238E27FC236}">
                  <a16:creationId xmlns:a16="http://schemas.microsoft.com/office/drawing/2014/main" id="{8FF8B556-BF39-9168-1287-2F7A38F0A6BA}"/>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9" name="Straight Connector 28">
              <a:extLst>
                <a:ext uri="{FF2B5EF4-FFF2-40B4-BE49-F238E27FC236}">
                  <a16:creationId xmlns:a16="http://schemas.microsoft.com/office/drawing/2014/main" id="{0AEDB08B-C0DB-02A2-6E90-BE3FB91E8ED7}"/>
                </a:ext>
              </a:extLst>
            </p:cNvPr>
            <p:cNvCxnSpPr>
              <a:cxnSpLocks/>
              <a:stCxn id="27" idx="1"/>
              <a:endCxn id="37" idx="5"/>
            </p:cNvCxnSpPr>
            <p:nvPr/>
          </p:nvCxnSpPr>
          <p:spPr>
            <a:xfrm flipH="1" flipV="1">
              <a:off x="9290834" y="2307549"/>
              <a:ext cx="2553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030A45F-F212-B052-04BA-2ED658B17A52}"/>
                </a:ext>
              </a:extLst>
            </p:cNvPr>
            <p:cNvCxnSpPr>
              <a:cxnSpLocks/>
              <a:stCxn id="28" idx="1"/>
              <a:endCxn id="32"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87767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0D567-C145-7332-976E-359B494405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4C6F7D-C2E9-AE12-0B2A-6EC4CDBF1137}"/>
              </a:ext>
            </a:extLst>
          </p:cNvPr>
          <p:cNvSpPr>
            <a:spLocks noGrp="1"/>
          </p:cNvSpPr>
          <p:nvPr>
            <p:ph type="title"/>
          </p:nvPr>
        </p:nvSpPr>
        <p:spPr/>
        <p:txBody>
          <a:bodyPr/>
          <a:lstStyle/>
          <a:p>
            <a:r>
              <a:rPr lang="en-US" dirty="0"/>
              <a:t>Insert Example (Insert 10) - After</a:t>
            </a:r>
          </a:p>
        </p:txBody>
      </p:sp>
      <p:grpSp>
        <p:nvGrpSpPr>
          <p:cNvPr id="9" name="Group 8" descr="We first follow the BST insert procedure, so 10 goes to the right of 9 and the left of 11 to become the left child of 11.&#10;&#10;Now we need to check if the tree is still balanced. The left subtree of 11 has height 0, as does the right subtree. the left subtree of 9 has height 2 and the right subtree has height 1. Since no nodes on the path to 10 are unbalanced, the tree is still balanced.">
            <a:extLst>
              <a:ext uri="{FF2B5EF4-FFF2-40B4-BE49-F238E27FC236}">
                <a16:creationId xmlns:a16="http://schemas.microsoft.com/office/drawing/2014/main" id="{CA7990EE-9B29-F6C6-113F-7910B929BD95}"/>
              </a:ext>
            </a:extLst>
          </p:cNvPr>
          <p:cNvGrpSpPr/>
          <p:nvPr/>
        </p:nvGrpSpPr>
        <p:grpSpPr>
          <a:xfrm>
            <a:off x="4342023" y="2047599"/>
            <a:ext cx="4762907" cy="2762801"/>
            <a:chOff x="4342023" y="2047599"/>
            <a:chExt cx="4762907" cy="2762801"/>
          </a:xfrm>
        </p:grpSpPr>
        <p:sp>
          <p:nvSpPr>
            <p:cNvPr id="24" name="Oval 23" descr="we will insert a new key-value pair with the value 10 into the AVL tree">
              <a:extLst>
                <a:ext uri="{FF2B5EF4-FFF2-40B4-BE49-F238E27FC236}">
                  <a16:creationId xmlns:a16="http://schemas.microsoft.com/office/drawing/2014/main" id="{47654875-24A7-824E-C8EF-684D145F08EB}"/>
                </a:ext>
              </a:extLst>
            </p:cNvPr>
            <p:cNvSpPr/>
            <p:nvPr/>
          </p:nvSpPr>
          <p:spPr>
            <a:xfrm>
              <a:off x="7332673" y="3415406"/>
              <a:ext cx="612511" cy="612511"/>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4" name="Oval 33">
              <a:extLst>
                <a:ext uri="{FF2B5EF4-FFF2-40B4-BE49-F238E27FC236}">
                  <a16:creationId xmlns:a16="http://schemas.microsoft.com/office/drawing/2014/main" id="{F9B4253D-54DB-46BB-DE69-B2008A1C24AC}"/>
                </a:ext>
              </a:extLst>
            </p:cNvPr>
            <p:cNvSpPr/>
            <p:nvPr/>
          </p:nvSpPr>
          <p:spPr>
            <a:xfrm>
              <a:off x="6469777" y="204759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5" name="Oval 34">
              <a:extLst>
                <a:ext uri="{FF2B5EF4-FFF2-40B4-BE49-F238E27FC236}">
                  <a16:creationId xmlns:a16="http://schemas.microsoft.com/office/drawing/2014/main" id="{920BEE44-101E-EFF1-1A02-1F1C0A7CE67C}"/>
                </a:ext>
              </a:extLst>
            </p:cNvPr>
            <p:cNvSpPr/>
            <p:nvPr/>
          </p:nvSpPr>
          <p:spPr>
            <a:xfrm>
              <a:off x="5766486" y="2710887"/>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6" name="Oval 35">
              <a:extLst>
                <a:ext uri="{FF2B5EF4-FFF2-40B4-BE49-F238E27FC236}">
                  <a16:creationId xmlns:a16="http://schemas.microsoft.com/office/drawing/2014/main" id="{55D0DDA5-E7AB-EEB2-4D07-A9A80D06EBB2}"/>
                </a:ext>
              </a:extLst>
            </p:cNvPr>
            <p:cNvSpPr/>
            <p:nvPr/>
          </p:nvSpPr>
          <p:spPr>
            <a:xfrm>
              <a:off x="7879908" y="271462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37" name="Oval 36">
              <a:extLst>
                <a:ext uri="{FF2B5EF4-FFF2-40B4-BE49-F238E27FC236}">
                  <a16:creationId xmlns:a16="http://schemas.microsoft.com/office/drawing/2014/main" id="{14E77D29-6ACC-4D5C-9464-17D7F7DF5D1E}"/>
                </a:ext>
              </a:extLst>
            </p:cNvPr>
            <p:cNvSpPr/>
            <p:nvPr/>
          </p:nvSpPr>
          <p:spPr>
            <a:xfrm>
              <a:off x="5030766" y="3467212"/>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8" name="Oval 37">
              <a:extLst>
                <a:ext uri="{FF2B5EF4-FFF2-40B4-BE49-F238E27FC236}">
                  <a16:creationId xmlns:a16="http://schemas.microsoft.com/office/drawing/2014/main" id="{415ECFD7-11E3-4CB3-D00F-9FDC5F4EA535}"/>
                </a:ext>
              </a:extLst>
            </p:cNvPr>
            <p:cNvSpPr/>
            <p:nvPr/>
          </p:nvSpPr>
          <p:spPr>
            <a:xfrm>
              <a:off x="8492419" y="340470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39" name="Oval 38">
              <a:extLst>
                <a:ext uri="{FF2B5EF4-FFF2-40B4-BE49-F238E27FC236}">
                  <a16:creationId xmlns:a16="http://schemas.microsoft.com/office/drawing/2014/main" id="{1896F53D-AC77-CF07-48FC-A7B8A53BBF35}"/>
                </a:ext>
              </a:extLst>
            </p:cNvPr>
            <p:cNvSpPr/>
            <p:nvPr/>
          </p:nvSpPr>
          <p:spPr>
            <a:xfrm>
              <a:off x="4342023" y="419788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40" name="Straight Connector 39">
              <a:extLst>
                <a:ext uri="{FF2B5EF4-FFF2-40B4-BE49-F238E27FC236}">
                  <a16:creationId xmlns:a16="http://schemas.microsoft.com/office/drawing/2014/main" id="{6A74166C-7B38-A68B-E8AD-477316F57ECF}"/>
                </a:ext>
              </a:extLst>
            </p:cNvPr>
            <p:cNvCxnSpPr>
              <a:cxnSpLocks/>
              <a:stCxn id="34" idx="3"/>
              <a:endCxn id="35" idx="7"/>
            </p:cNvCxnSpPr>
            <p:nvPr/>
          </p:nvCxnSpPr>
          <p:spPr>
            <a:xfrm flipH="1">
              <a:off x="6289297" y="2570410"/>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40FAB3F-B77C-52A8-4889-C95354F7C1EE}"/>
                </a:ext>
              </a:extLst>
            </p:cNvPr>
            <p:cNvCxnSpPr>
              <a:cxnSpLocks/>
              <a:stCxn id="34" idx="5"/>
              <a:endCxn id="36" idx="1"/>
            </p:cNvCxnSpPr>
            <p:nvPr/>
          </p:nvCxnSpPr>
          <p:spPr>
            <a:xfrm>
              <a:off x="6992588" y="2570410"/>
              <a:ext cx="977020" cy="2339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6BD1D60-53D5-4268-7F76-7DA7A50D6F53}"/>
                </a:ext>
              </a:extLst>
            </p:cNvPr>
            <p:cNvCxnSpPr>
              <a:stCxn id="37" idx="7"/>
              <a:endCxn id="35" idx="3"/>
            </p:cNvCxnSpPr>
            <p:nvPr/>
          </p:nvCxnSpPr>
          <p:spPr>
            <a:xfrm flipV="1">
              <a:off x="5553577" y="3233698"/>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8B92727-E533-DE20-D786-8E850CC13C34}"/>
                </a:ext>
              </a:extLst>
            </p:cNvPr>
            <p:cNvCxnSpPr>
              <a:cxnSpLocks/>
              <a:stCxn id="39" idx="7"/>
              <a:endCxn id="37" idx="3"/>
            </p:cNvCxnSpPr>
            <p:nvPr/>
          </p:nvCxnSpPr>
          <p:spPr>
            <a:xfrm flipV="1">
              <a:off x="4864834" y="3990023"/>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73F107A-FBC7-2FC9-7F2F-C0362FBD4EC0}"/>
                </a:ext>
              </a:extLst>
            </p:cNvPr>
            <p:cNvCxnSpPr>
              <a:stCxn id="38" idx="1"/>
              <a:endCxn id="36" idx="5"/>
            </p:cNvCxnSpPr>
            <p:nvPr/>
          </p:nvCxnSpPr>
          <p:spPr>
            <a:xfrm flipH="1" flipV="1">
              <a:off x="8402719" y="3237432"/>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E58074AA-AEFE-1690-7884-D6E0748CA592}"/>
                </a:ext>
              </a:extLst>
            </p:cNvPr>
            <p:cNvSpPr/>
            <p:nvPr/>
          </p:nvSpPr>
          <p:spPr>
            <a:xfrm>
              <a:off x="6460050" y="336466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3" name="Straight Connector 32">
              <a:extLst>
                <a:ext uri="{FF2B5EF4-FFF2-40B4-BE49-F238E27FC236}">
                  <a16:creationId xmlns:a16="http://schemas.microsoft.com/office/drawing/2014/main" id="{527631F1-6A6A-15B6-FC9C-144A0762DC58}"/>
                </a:ext>
              </a:extLst>
            </p:cNvPr>
            <p:cNvCxnSpPr>
              <a:cxnSpLocks/>
              <a:stCxn id="32" idx="1"/>
              <a:endCxn id="35" idx="5"/>
            </p:cNvCxnSpPr>
            <p:nvPr/>
          </p:nvCxnSpPr>
          <p:spPr>
            <a:xfrm flipH="1" flipV="1">
              <a:off x="6289297" y="3233698"/>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9C7D1DB2-0ADA-9D09-F3A1-406354F86E18}"/>
                </a:ext>
              </a:extLst>
            </p:cNvPr>
            <p:cNvSpPr/>
            <p:nvPr/>
          </p:nvSpPr>
          <p:spPr>
            <a:xfrm>
              <a:off x="5719220" y="419259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8" name="Oval 27">
              <a:extLst>
                <a:ext uri="{FF2B5EF4-FFF2-40B4-BE49-F238E27FC236}">
                  <a16:creationId xmlns:a16="http://schemas.microsoft.com/office/drawing/2014/main" id="{AC63E750-B768-803C-29B0-EA6B98CD418D}"/>
                </a:ext>
              </a:extLst>
            </p:cNvPr>
            <p:cNvSpPr/>
            <p:nvPr/>
          </p:nvSpPr>
          <p:spPr>
            <a:xfrm>
              <a:off x="7139078" y="419259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9" name="Straight Connector 28">
              <a:extLst>
                <a:ext uri="{FF2B5EF4-FFF2-40B4-BE49-F238E27FC236}">
                  <a16:creationId xmlns:a16="http://schemas.microsoft.com/office/drawing/2014/main" id="{3455DBFC-050D-925F-C544-3FE714A61A90}"/>
                </a:ext>
              </a:extLst>
            </p:cNvPr>
            <p:cNvCxnSpPr>
              <a:cxnSpLocks/>
              <a:stCxn id="27" idx="1"/>
              <a:endCxn id="37" idx="5"/>
            </p:cNvCxnSpPr>
            <p:nvPr/>
          </p:nvCxnSpPr>
          <p:spPr>
            <a:xfrm flipH="1" flipV="1">
              <a:off x="5553577" y="3990023"/>
              <a:ext cx="2553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89A76A3-D259-71C9-812A-28BBBA5A8C3C}"/>
                </a:ext>
              </a:extLst>
            </p:cNvPr>
            <p:cNvCxnSpPr>
              <a:cxnSpLocks/>
              <a:stCxn id="28" idx="1"/>
              <a:endCxn id="32" idx="5"/>
            </p:cNvCxnSpPr>
            <p:nvPr/>
          </p:nvCxnSpPr>
          <p:spPr>
            <a:xfrm flipH="1" flipV="1">
              <a:off x="6982861" y="3887476"/>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16EDC6D-1CBA-8392-BDE6-1A2F6E8603D3}"/>
                </a:ext>
              </a:extLst>
            </p:cNvPr>
            <p:cNvCxnSpPr>
              <a:cxnSpLocks/>
              <a:stCxn id="24" idx="7"/>
              <a:endCxn id="36" idx="3"/>
            </p:cNvCxnSpPr>
            <p:nvPr/>
          </p:nvCxnSpPr>
          <p:spPr>
            <a:xfrm flipV="1">
              <a:off x="7855484" y="3237432"/>
              <a:ext cx="114124" cy="26767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5789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46F52-940E-3CF6-DCEC-9BFF1F447E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CF5B5E-908E-2E9A-81E0-629FBD96AFB7}"/>
              </a:ext>
            </a:extLst>
          </p:cNvPr>
          <p:cNvSpPr>
            <a:spLocks noGrp="1"/>
          </p:cNvSpPr>
          <p:nvPr>
            <p:ph type="title"/>
          </p:nvPr>
        </p:nvSpPr>
        <p:spPr/>
        <p:txBody>
          <a:bodyPr/>
          <a:lstStyle/>
          <a:p>
            <a:r>
              <a:rPr lang="en-US" dirty="0"/>
              <a:t>Insert 10 (After)</a:t>
            </a:r>
          </a:p>
        </p:txBody>
      </p:sp>
      <p:sp>
        <p:nvSpPr>
          <p:cNvPr id="8" name="TextBox 7">
            <a:extLst>
              <a:ext uri="{FF2B5EF4-FFF2-40B4-BE49-F238E27FC236}">
                <a16:creationId xmlns:a16="http://schemas.microsoft.com/office/drawing/2014/main" id="{608C5A5E-CFE5-8495-192C-D33E941ECDC1}"/>
              </a:ext>
            </a:extLst>
          </p:cNvPr>
          <p:cNvSpPr txBox="1"/>
          <p:nvPr/>
        </p:nvSpPr>
        <p:spPr>
          <a:xfrm>
            <a:off x="259619" y="1502479"/>
            <a:ext cx="4088033" cy="3785652"/>
          </a:xfrm>
          <a:prstGeom prst="rect">
            <a:avLst/>
          </a:prstGeom>
          <a:noFill/>
        </p:spPr>
        <p:txBody>
          <a:bodyPr wrap="square" rtlCol="0">
            <a:spAutoFit/>
          </a:bodyPr>
          <a:lstStyle/>
          <a:p>
            <a:r>
              <a:rPr lang="en-US" sz="2400" dirty="0">
                <a:solidFill>
                  <a:srgbClr val="C00000"/>
                </a:solidFill>
              </a:rPr>
              <a:t>Is the tree still balanced?</a:t>
            </a:r>
          </a:p>
          <a:p>
            <a:endParaRPr lang="en-US" sz="2400" dirty="0">
              <a:solidFill>
                <a:srgbClr val="C00000"/>
              </a:solidFill>
            </a:endParaRPr>
          </a:p>
          <a:p>
            <a:r>
              <a:rPr lang="en-US" sz="2400" dirty="0">
                <a:solidFill>
                  <a:srgbClr val="C00000"/>
                </a:solidFill>
              </a:rPr>
              <a:t>Only need to check nodes in the path from root to the new node</a:t>
            </a:r>
          </a:p>
          <a:p>
            <a:endParaRPr lang="en-US" sz="2400" dirty="0">
              <a:solidFill>
                <a:srgbClr val="C00000"/>
              </a:solidFill>
            </a:endParaRPr>
          </a:p>
          <a:p>
            <a:r>
              <a:rPr lang="en-US" sz="2400" b="1" dirty="0">
                <a:solidFill>
                  <a:srgbClr val="C00000"/>
                </a:solidFill>
              </a:rPr>
              <a:t>Why</a:t>
            </a:r>
            <a:r>
              <a:rPr lang="en-US" sz="2400" dirty="0">
                <a:solidFill>
                  <a:srgbClr val="C00000"/>
                </a:solidFill>
              </a:rPr>
              <a:t>? Tree was balanced before the insert, so unchanged subtrees cannot be unbalanced.</a:t>
            </a:r>
          </a:p>
        </p:txBody>
      </p:sp>
      <p:grpSp>
        <p:nvGrpSpPr>
          <p:cNvPr id="3" name="Group 2" descr="We first follow the BST insert procedure, so 10 goes to the right of 9 and the left of 11 to become the left child of 11.&#10;&#10;Now we need to check if the tree is still balanced. To do this we only need to check nodes on the path to the newly-added node, meaning 11 (10's parent) and 9 (11's parent and the overall root). The left subtree of 11 has height 0, as does the right subtree. The left subtree of 9 has height 2 and the right subtree has height 1. Since no nodes on the path to 10 are unbalanced, the tree is still balanced.">
            <a:extLst>
              <a:ext uri="{FF2B5EF4-FFF2-40B4-BE49-F238E27FC236}">
                <a16:creationId xmlns:a16="http://schemas.microsoft.com/office/drawing/2014/main" id="{F1980CB6-BACD-831F-DEE9-90705351D25C}"/>
              </a:ext>
            </a:extLst>
          </p:cNvPr>
          <p:cNvGrpSpPr/>
          <p:nvPr/>
        </p:nvGrpSpPr>
        <p:grpSpPr>
          <a:xfrm>
            <a:off x="4342023" y="1731966"/>
            <a:ext cx="5614439" cy="3078434"/>
            <a:chOff x="4342023" y="1731966"/>
            <a:chExt cx="5614439" cy="3078434"/>
          </a:xfrm>
        </p:grpSpPr>
        <p:sp>
          <p:nvSpPr>
            <p:cNvPr id="24" name="Oval 23">
              <a:extLst>
                <a:ext uri="{FF2B5EF4-FFF2-40B4-BE49-F238E27FC236}">
                  <a16:creationId xmlns:a16="http://schemas.microsoft.com/office/drawing/2014/main" id="{711FD81B-FA7A-8DA2-5D7B-C665E4CCB281}"/>
                </a:ext>
              </a:extLst>
            </p:cNvPr>
            <p:cNvSpPr/>
            <p:nvPr/>
          </p:nvSpPr>
          <p:spPr>
            <a:xfrm>
              <a:off x="7564477" y="3377512"/>
              <a:ext cx="612511" cy="612511"/>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grpSp>
          <p:nvGrpSpPr>
            <p:cNvPr id="25" name="Group 24">
              <a:extLst>
                <a:ext uri="{FF2B5EF4-FFF2-40B4-BE49-F238E27FC236}">
                  <a16:creationId xmlns:a16="http://schemas.microsoft.com/office/drawing/2014/main" id="{9C1E3274-51BB-E66B-0CD7-27B350D10D99}"/>
                </a:ext>
              </a:extLst>
            </p:cNvPr>
            <p:cNvGrpSpPr/>
            <p:nvPr/>
          </p:nvGrpSpPr>
          <p:grpSpPr>
            <a:xfrm>
              <a:off x="4342023" y="2047599"/>
              <a:ext cx="5126504" cy="2762801"/>
              <a:chOff x="8079280" y="365125"/>
              <a:chExt cx="5126504" cy="2762801"/>
            </a:xfrm>
          </p:grpSpPr>
          <p:grpSp>
            <p:nvGrpSpPr>
              <p:cNvPr id="26" name="Group 25">
                <a:extLst>
                  <a:ext uri="{FF2B5EF4-FFF2-40B4-BE49-F238E27FC236}">
                    <a16:creationId xmlns:a16="http://schemas.microsoft.com/office/drawing/2014/main" id="{D0F659C4-8E8B-EA36-7FFE-45FFBFF7F56C}"/>
                  </a:ext>
                </a:extLst>
              </p:cNvPr>
              <p:cNvGrpSpPr/>
              <p:nvPr/>
            </p:nvGrpSpPr>
            <p:grpSpPr>
              <a:xfrm>
                <a:off x="8079280" y="365125"/>
                <a:ext cx="5126504" cy="2762801"/>
                <a:chOff x="5413263" y="1203158"/>
                <a:chExt cx="5126504" cy="2762801"/>
              </a:xfrm>
            </p:grpSpPr>
            <p:grpSp>
              <p:nvGrpSpPr>
                <p:cNvPr id="31" name="Group 30">
                  <a:extLst>
                    <a:ext uri="{FF2B5EF4-FFF2-40B4-BE49-F238E27FC236}">
                      <a16:creationId xmlns:a16="http://schemas.microsoft.com/office/drawing/2014/main" id="{3901272D-3C57-6E7E-0A73-099B05260DF4}"/>
                    </a:ext>
                  </a:extLst>
                </p:cNvPr>
                <p:cNvGrpSpPr/>
                <p:nvPr/>
              </p:nvGrpSpPr>
              <p:grpSpPr>
                <a:xfrm>
                  <a:off x="5413263" y="1203158"/>
                  <a:ext cx="5126504" cy="2762801"/>
                  <a:chOff x="131609" y="2379747"/>
                  <a:chExt cx="5126504" cy="2762801"/>
                </a:xfrm>
              </p:grpSpPr>
              <p:sp>
                <p:nvSpPr>
                  <p:cNvPr id="34" name="Oval 33">
                    <a:extLst>
                      <a:ext uri="{FF2B5EF4-FFF2-40B4-BE49-F238E27FC236}">
                        <a16:creationId xmlns:a16="http://schemas.microsoft.com/office/drawing/2014/main" id="{20DD643D-8074-4CD7-3561-D30C508340AB}"/>
                      </a:ext>
                    </a:extLst>
                  </p:cNvPr>
                  <p:cNvSpPr/>
                  <p:nvPr/>
                </p:nvSpPr>
                <p:spPr>
                  <a:xfrm>
                    <a:off x="2259363" y="2379747"/>
                    <a:ext cx="612511" cy="612511"/>
                  </a:xfrm>
                  <a:prstGeom prst="ellipse">
                    <a:avLst/>
                  </a:prstGeom>
                  <a:solidFill>
                    <a:srgbClr val="FF858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5" name="Oval 34">
                    <a:extLst>
                      <a:ext uri="{FF2B5EF4-FFF2-40B4-BE49-F238E27FC236}">
                        <a16:creationId xmlns:a16="http://schemas.microsoft.com/office/drawing/2014/main" id="{43117EDA-6C26-7232-22DA-913A8DCB0D0A}"/>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36" name="Oval 35">
                    <a:extLst>
                      <a:ext uri="{FF2B5EF4-FFF2-40B4-BE49-F238E27FC236}">
                        <a16:creationId xmlns:a16="http://schemas.microsoft.com/office/drawing/2014/main" id="{9138A1F0-BBD3-C707-C3CC-F2421A9D206E}"/>
                      </a:ext>
                    </a:extLst>
                  </p:cNvPr>
                  <p:cNvSpPr/>
                  <p:nvPr/>
                </p:nvSpPr>
                <p:spPr>
                  <a:xfrm>
                    <a:off x="4033091" y="3007475"/>
                    <a:ext cx="612511" cy="612511"/>
                  </a:xfrm>
                  <a:prstGeom prst="ellipse">
                    <a:avLst/>
                  </a:prstGeom>
                  <a:solidFill>
                    <a:srgbClr val="FF858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37" name="Oval 36">
                    <a:extLst>
                      <a:ext uri="{FF2B5EF4-FFF2-40B4-BE49-F238E27FC236}">
                        <a16:creationId xmlns:a16="http://schemas.microsoft.com/office/drawing/2014/main" id="{D6BC7139-AFF8-9F8C-DAB4-CC2A33200DBD}"/>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8" name="Oval 37">
                    <a:extLst>
                      <a:ext uri="{FF2B5EF4-FFF2-40B4-BE49-F238E27FC236}">
                        <a16:creationId xmlns:a16="http://schemas.microsoft.com/office/drawing/2014/main" id="{6901981B-4A40-D690-F49C-49B97B730D6E}"/>
                      </a:ext>
                    </a:extLst>
                  </p:cNvPr>
                  <p:cNvSpPr/>
                  <p:nvPr/>
                </p:nvSpPr>
                <p:spPr>
                  <a:xfrm>
                    <a:off x="464560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39" name="Oval 38">
                    <a:extLst>
                      <a:ext uri="{FF2B5EF4-FFF2-40B4-BE49-F238E27FC236}">
                        <a16:creationId xmlns:a16="http://schemas.microsoft.com/office/drawing/2014/main" id="{FA723CE6-2573-8F11-E9F8-DA5A69251555}"/>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40" name="Straight Connector 39">
                    <a:extLst>
                      <a:ext uri="{FF2B5EF4-FFF2-40B4-BE49-F238E27FC236}">
                        <a16:creationId xmlns:a16="http://schemas.microsoft.com/office/drawing/2014/main" id="{FF82F5A7-3B6A-9253-847C-E93128F2C738}"/>
                      </a:ext>
                    </a:extLst>
                  </p:cNvPr>
                  <p:cNvCxnSpPr>
                    <a:cxnSpLocks/>
                    <a:stCxn id="34" idx="3"/>
                    <a:endCxn id="35"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A2747B6-2890-3F25-A4CD-28DB7C57621B}"/>
                      </a:ext>
                    </a:extLst>
                  </p:cNvPr>
                  <p:cNvCxnSpPr>
                    <a:cxnSpLocks/>
                    <a:stCxn id="34" idx="5"/>
                    <a:endCxn id="36" idx="1"/>
                  </p:cNvCxnSpPr>
                  <p:nvPr/>
                </p:nvCxnSpPr>
                <p:spPr>
                  <a:xfrm>
                    <a:off x="2782174" y="2902558"/>
                    <a:ext cx="134061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CA8864D-982B-6EB2-1432-A89DAD59894C}"/>
                      </a:ext>
                    </a:extLst>
                  </p:cNvPr>
                  <p:cNvCxnSpPr>
                    <a:stCxn id="37" idx="7"/>
                    <a:endCxn id="35"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34001AB-C974-4F95-9D1E-A9C16EB0926D}"/>
                      </a:ext>
                    </a:extLst>
                  </p:cNvPr>
                  <p:cNvCxnSpPr>
                    <a:cxnSpLocks/>
                    <a:stCxn id="39" idx="7"/>
                    <a:endCxn id="37"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938CAE1-D8F3-D13D-5594-C68FE536B16E}"/>
                      </a:ext>
                    </a:extLst>
                  </p:cNvPr>
                  <p:cNvCxnSpPr>
                    <a:stCxn id="38" idx="1"/>
                    <a:endCxn id="36" idx="5"/>
                  </p:cNvCxnSpPr>
                  <p:nvPr/>
                </p:nvCxnSpPr>
                <p:spPr>
                  <a:xfrm flipH="1" flipV="1">
                    <a:off x="455590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Oval 31">
                  <a:extLst>
                    <a:ext uri="{FF2B5EF4-FFF2-40B4-BE49-F238E27FC236}">
                      <a16:creationId xmlns:a16="http://schemas.microsoft.com/office/drawing/2014/main" id="{1814BCFE-AA3F-F010-2BB1-D8D17F9DC387}"/>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3" name="Straight Connector 32">
                  <a:extLst>
                    <a:ext uri="{FF2B5EF4-FFF2-40B4-BE49-F238E27FC236}">
                      <a16:creationId xmlns:a16="http://schemas.microsoft.com/office/drawing/2014/main" id="{E3B2D1C1-3DE2-3821-E50F-9BECF811CE6F}"/>
                    </a:ext>
                  </a:extLst>
                </p:cNvPr>
                <p:cNvCxnSpPr>
                  <a:cxnSpLocks/>
                  <a:stCxn id="32" idx="1"/>
                  <a:endCxn id="35"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Oval 26">
                <a:extLst>
                  <a:ext uri="{FF2B5EF4-FFF2-40B4-BE49-F238E27FC236}">
                    <a16:creationId xmlns:a16="http://schemas.microsoft.com/office/drawing/2014/main" id="{F66D0AD8-F69D-C8C3-237B-BB1AD5515A81}"/>
                  </a:ext>
                </a:extLst>
              </p:cNvPr>
              <p:cNvSpPr/>
              <p:nvPr/>
            </p:nvSpPr>
            <p:spPr>
              <a:xfrm>
                <a:off x="94564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8" name="Oval 27">
                <a:extLst>
                  <a:ext uri="{FF2B5EF4-FFF2-40B4-BE49-F238E27FC236}">
                    <a16:creationId xmlns:a16="http://schemas.microsoft.com/office/drawing/2014/main" id="{C10B2189-9130-1957-B824-54401AD83335}"/>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9" name="Straight Connector 28">
                <a:extLst>
                  <a:ext uri="{FF2B5EF4-FFF2-40B4-BE49-F238E27FC236}">
                    <a16:creationId xmlns:a16="http://schemas.microsoft.com/office/drawing/2014/main" id="{446064FE-7CB9-49D7-3A1C-A9FE8B49895F}"/>
                  </a:ext>
                </a:extLst>
              </p:cNvPr>
              <p:cNvCxnSpPr>
                <a:cxnSpLocks/>
                <a:stCxn id="27" idx="1"/>
                <a:endCxn id="37" idx="5"/>
              </p:cNvCxnSpPr>
              <p:nvPr/>
            </p:nvCxnSpPr>
            <p:spPr>
              <a:xfrm flipH="1" flipV="1">
                <a:off x="9290834" y="2307549"/>
                <a:ext cx="2553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C21176D-8989-3FE7-5CB7-58A513589E3D}"/>
                  </a:ext>
                </a:extLst>
              </p:cNvPr>
              <p:cNvCxnSpPr>
                <a:cxnSpLocks/>
                <a:stCxn id="28" idx="1"/>
                <a:endCxn id="32"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a:extLst>
                <a:ext uri="{FF2B5EF4-FFF2-40B4-BE49-F238E27FC236}">
                  <a16:creationId xmlns:a16="http://schemas.microsoft.com/office/drawing/2014/main" id="{60438343-5867-64D7-946C-EF86DF480B35}"/>
                </a:ext>
              </a:extLst>
            </p:cNvPr>
            <p:cNvCxnSpPr>
              <a:cxnSpLocks/>
              <a:stCxn id="24" idx="7"/>
              <a:endCxn id="36" idx="3"/>
            </p:cNvCxnSpPr>
            <p:nvPr/>
          </p:nvCxnSpPr>
          <p:spPr>
            <a:xfrm flipV="1">
              <a:off x="8087288" y="3198138"/>
              <a:ext cx="245917" cy="2690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2FEE5C8-2DE7-8238-2F56-0A734A5B0AB9}"/>
                </a:ext>
              </a:extLst>
            </p:cNvPr>
            <p:cNvSpPr txBox="1"/>
            <p:nvPr/>
          </p:nvSpPr>
          <p:spPr>
            <a:xfrm>
              <a:off x="7095701" y="3065527"/>
              <a:ext cx="1100446" cy="369332"/>
            </a:xfrm>
            <a:prstGeom prst="rect">
              <a:avLst/>
            </a:prstGeom>
            <a:noFill/>
          </p:spPr>
          <p:txBody>
            <a:bodyPr wrap="square" rtlCol="0">
              <a:spAutoFit/>
            </a:bodyPr>
            <a:lstStyle/>
            <a:p>
              <a:r>
                <a:rPr lang="en-US" dirty="0">
                  <a:solidFill>
                    <a:srgbClr val="C00000"/>
                  </a:solidFill>
                </a:rPr>
                <a:t>Height=0</a:t>
              </a:r>
            </a:p>
          </p:txBody>
        </p:sp>
        <p:sp>
          <p:nvSpPr>
            <p:cNvPr id="10" name="TextBox 9">
              <a:extLst>
                <a:ext uri="{FF2B5EF4-FFF2-40B4-BE49-F238E27FC236}">
                  <a16:creationId xmlns:a16="http://schemas.microsoft.com/office/drawing/2014/main" id="{99C49CDD-8BAA-6EAA-9BFF-D0457B03EA09}"/>
                </a:ext>
              </a:extLst>
            </p:cNvPr>
            <p:cNvSpPr txBox="1"/>
            <p:nvPr/>
          </p:nvSpPr>
          <p:spPr>
            <a:xfrm>
              <a:off x="8856016" y="3018113"/>
              <a:ext cx="1100446" cy="369332"/>
            </a:xfrm>
            <a:prstGeom prst="rect">
              <a:avLst/>
            </a:prstGeom>
            <a:noFill/>
          </p:spPr>
          <p:txBody>
            <a:bodyPr wrap="square" rtlCol="0">
              <a:spAutoFit/>
            </a:bodyPr>
            <a:lstStyle/>
            <a:p>
              <a:r>
                <a:rPr lang="en-US" dirty="0">
                  <a:solidFill>
                    <a:srgbClr val="C00000"/>
                  </a:solidFill>
                </a:rPr>
                <a:t>Height=0</a:t>
              </a:r>
            </a:p>
          </p:txBody>
        </p:sp>
        <p:sp>
          <p:nvSpPr>
            <p:cNvPr id="11" name="TextBox 10">
              <a:extLst>
                <a:ext uri="{FF2B5EF4-FFF2-40B4-BE49-F238E27FC236}">
                  <a16:creationId xmlns:a16="http://schemas.microsoft.com/office/drawing/2014/main" id="{B0C168B7-7F9F-4731-D091-CD61BBA36FEB}"/>
                </a:ext>
              </a:extLst>
            </p:cNvPr>
            <p:cNvSpPr txBox="1"/>
            <p:nvPr/>
          </p:nvSpPr>
          <p:spPr>
            <a:xfrm>
              <a:off x="8044388" y="2367840"/>
              <a:ext cx="1100446" cy="369332"/>
            </a:xfrm>
            <a:prstGeom prst="rect">
              <a:avLst/>
            </a:prstGeom>
            <a:noFill/>
          </p:spPr>
          <p:txBody>
            <a:bodyPr wrap="square" rtlCol="0">
              <a:spAutoFit/>
            </a:bodyPr>
            <a:lstStyle/>
            <a:p>
              <a:r>
                <a:rPr lang="en-US" dirty="0">
                  <a:solidFill>
                    <a:srgbClr val="C00000"/>
                  </a:solidFill>
                </a:rPr>
                <a:t>Height=1</a:t>
              </a:r>
            </a:p>
          </p:txBody>
        </p:sp>
        <p:sp>
          <p:nvSpPr>
            <p:cNvPr id="12" name="TextBox 11">
              <a:extLst>
                <a:ext uri="{FF2B5EF4-FFF2-40B4-BE49-F238E27FC236}">
                  <a16:creationId xmlns:a16="http://schemas.microsoft.com/office/drawing/2014/main" id="{1294D255-B0DA-B88A-41E1-7FAD320FDE57}"/>
                </a:ext>
              </a:extLst>
            </p:cNvPr>
            <p:cNvSpPr txBox="1"/>
            <p:nvPr/>
          </p:nvSpPr>
          <p:spPr>
            <a:xfrm>
              <a:off x="5294096" y="2409464"/>
              <a:ext cx="1100446" cy="369332"/>
            </a:xfrm>
            <a:prstGeom prst="rect">
              <a:avLst/>
            </a:prstGeom>
            <a:noFill/>
          </p:spPr>
          <p:txBody>
            <a:bodyPr wrap="square" rtlCol="0">
              <a:spAutoFit/>
            </a:bodyPr>
            <a:lstStyle/>
            <a:p>
              <a:r>
                <a:rPr lang="en-US" dirty="0">
                  <a:solidFill>
                    <a:srgbClr val="C00000"/>
                  </a:solidFill>
                </a:rPr>
                <a:t>Height=2</a:t>
              </a:r>
            </a:p>
          </p:txBody>
        </p:sp>
        <p:sp>
          <p:nvSpPr>
            <p:cNvPr id="13" name="TextBox 12">
              <a:extLst>
                <a:ext uri="{FF2B5EF4-FFF2-40B4-BE49-F238E27FC236}">
                  <a16:creationId xmlns:a16="http://schemas.microsoft.com/office/drawing/2014/main" id="{DB5A20FD-F08B-B5C7-027F-1E4C8F9E3F77}"/>
                </a:ext>
              </a:extLst>
            </p:cNvPr>
            <p:cNvSpPr txBox="1"/>
            <p:nvPr/>
          </p:nvSpPr>
          <p:spPr>
            <a:xfrm>
              <a:off x="6289297" y="1731966"/>
              <a:ext cx="1100446" cy="369332"/>
            </a:xfrm>
            <a:prstGeom prst="rect">
              <a:avLst/>
            </a:prstGeom>
            <a:noFill/>
          </p:spPr>
          <p:txBody>
            <a:bodyPr wrap="square" rtlCol="0">
              <a:spAutoFit/>
            </a:bodyPr>
            <a:lstStyle/>
            <a:p>
              <a:r>
                <a:rPr lang="en-US" dirty="0">
                  <a:solidFill>
                    <a:srgbClr val="C00000"/>
                  </a:solidFill>
                </a:rPr>
                <a:t>Height=3</a:t>
              </a:r>
            </a:p>
          </p:txBody>
        </p:sp>
      </p:grpSp>
    </p:spTree>
    <p:extLst>
      <p:ext uri="{BB962C8B-B14F-4D97-AF65-F5344CB8AC3E}">
        <p14:creationId xmlns:p14="http://schemas.microsoft.com/office/powerpoint/2010/main" val="2074405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7B19-4175-0B62-7DF1-3B6AEAC370A2}"/>
              </a:ext>
            </a:extLst>
          </p:cNvPr>
          <p:cNvSpPr>
            <a:spLocks noGrp="1"/>
          </p:cNvSpPr>
          <p:nvPr>
            <p:ph type="title"/>
          </p:nvPr>
        </p:nvSpPr>
        <p:spPr/>
        <p:txBody>
          <a:bodyPr/>
          <a:lstStyle/>
          <a:p>
            <a:r>
              <a:rPr lang="en-US" dirty="0"/>
              <a:t>Insert Example (Insert -1)</a:t>
            </a:r>
          </a:p>
        </p:txBody>
      </p:sp>
      <p:grpSp>
        <p:nvGrpSpPr>
          <p:cNvPr id="4" name="Group 3" descr="An AVL tree that is structured as follows:&#10;&#10;root: 9, with left child 3 and right child 11&#10;3: left child is 1, right child is 6&#10;1: left child is 0, right child is 2&#10;0: has no children&#10;2: has no children&#10;6: has no left child, right child is 7&#10;7: has no children&#10;11: it has no left child, right child is 16&#10;16: has no children">
            <a:extLst>
              <a:ext uri="{FF2B5EF4-FFF2-40B4-BE49-F238E27FC236}">
                <a16:creationId xmlns:a16="http://schemas.microsoft.com/office/drawing/2014/main" id="{6EA20C27-94E3-EF82-B066-C6C9318383F2}"/>
              </a:ext>
            </a:extLst>
          </p:cNvPr>
          <p:cNvGrpSpPr/>
          <p:nvPr/>
        </p:nvGrpSpPr>
        <p:grpSpPr>
          <a:xfrm>
            <a:off x="3102503" y="2972159"/>
            <a:ext cx="4036614" cy="2762801"/>
            <a:chOff x="8079280" y="365125"/>
            <a:chExt cx="4036614" cy="2762801"/>
          </a:xfrm>
        </p:grpSpPr>
        <p:grpSp>
          <p:nvGrpSpPr>
            <p:cNvPr id="5" name="Group 4">
              <a:extLst>
                <a:ext uri="{FF2B5EF4-FFF2-40B4-BE49-F238E27FC236}">
                  <a16:creationId xmlns:a16="http://schemas.microsoft.com/office/drawing/2014/main" id="{8B51145B-4143-BFCB-7640-8FD8DDFF7D48}"/>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92A3938F-B46C-93BC-ED09-2F255984F827}"/>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B7675288-6037-34B7-9E5C-D6D7949784B4}"/>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4" name="Oval 13">
                  <a:extLst>
                    <a:ext uri="{FF2B5EF4-FFF2-40B4-BE49-F238E27FC236}">
                      <a16:creationId xmlns:a16="http://schemas.microsoft.com/office/drawing/2014/main" id="{B704ECC7-9CA7-1E83-E3A9-2656F12C935F}"/>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Oval 14">
                  <a:extLst>
                    <a:ext uri="{FF2B5EF4-FFF2-40B4-BE49-F238E27FC236}">
                      <a16:creationId xmlns:a16="http://schemas.microsoft.com/office/drawing/2014/main" id="{B20E0282-7434-FCEC-F4C6-75332C51EE8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6" name="Oval 15">
                  <a:extLst>
                    <a:ext uri="{FF2B5EF4-FFF2-40B4-BE49-F238E27FC236}">
                      <a16:creationId xmlns:a16="http://schemas.microsoft.com/office/drawing/2014/main" id="{06EAA6EF-5E4C-14CF-6468-FF1412C45416}"/>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 name="Oval 16">
                  <a:extLst>
                    <a:ext uri="{FF2B5EF4-FFF2-40B4-BE49-F238E27FC236}">
                      <a16:creationId xmlns:a16="http://schemas.microsoft.com/office/drawing/2014/main" id="{8648D38D-39F5-CD24-C125-A3F92C192133}"/>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8" name="Oval 17">
                  <a:extLst>
                    <a:ext uri="{FF2B5EF4-FFF2-40B4-BE49-F238E27FC236}">
                      <a16:creationId xmlns:a16="http://schemas.microsoft.com/office/drawing/2014/main" id="{9B5CC251-E35B-0E4A-E608-C8D59CFA39BA}"/>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9" name="Straight Connector 18">
                  <a:extLst>
                    <a:ext uri="{FF2B5EF4-FFF2-40B4-BE49-F238E27FC236}">
                      <a16:creationId xmlns:a16="http://schemas.microsoft.com/office/drawing/2014/main" id="{257813C4-9171-1F70-AB27-FB5B3EBADCFE}"/>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81CB6E9-1646-FA1B-F36F-61E19B529632}"/>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4BECAB9-FB3B-AF93-8D29-10B949671677}"/>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FE59C21-08AC-00A0-4ADA-A7361360A9F3}"/>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2642F43-8430-EC8F-D864-873EE7842B1A}"/>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79DD00EA-A418-BE18-C681-27FFFB3C4A1E}"/>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2" name="Straight Connector 11">
                <a:extLst>
                  <a:ext uri="{FF2B5EF4-FFF2-40B4-BE49-F238E27FC236}">
                    <a16:creationId xmlns:a16="http://schemas.microsoft.com/office/drawing/2014/main" id="{0A12A2BC-B31E-4941-BFBF-ADA0D02D45AF}"/>
                  </a:ext>
                </a:extLst>
              </p:cNvPr>
              <p:cNvCxnSpPr>
                <a:cxnSpLocks/>
                <a:stCxn id="11" idx="1"/>
                <a:endCxn id="1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1A19C799-DA8A-2F26-DC27-7578D35C4651}"/>
                </a:ext>
              </a:extLst>
            </p:cNvPr>
            <p:cNvSpPr/>
            <p:nvPr/>
          </p:nvSpPr>
          <p:spPr>
            <a:xfrm>
              <a:off x="94564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 name="Oval 6">
              <a:extLst>
                <a:ext uri="{FF2B5EF4-FFF2-40B4-BE49-F238E27FC236}">
                  <a16:creationId xmlns:a16="http://schemas.microsoft.com/office/drawing/2014/main" id="{0328692A-BCEB-ADDA-8859-370CE004120D}"/>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8" name="Straight Connector 7">
              <a:extLst>
                <a:ext uri="{FF2B5EF4-FFF2-40B4-BE49-F238E27FC236}">
                  <a16:creationId xmlns:a16="http://schemas.microsoft.com/office/drawing/2014/main" id="{FC1A7374-71FD-FD69-A95F-94455213B14E}"/>
                </a:ext>
              </a:extLst>
            </p:cNvPr>
            <p:cNvCxnSpPr>
              <a:cxnSpLocks/>
              <a:stCxn id="6" idx="1"/>
              <a:endCxn id="16" idx="5"/>
            </p:cNvCxnSpPr>
            <p:nvPr/>
          </p:nvCxnSpPr>
          <p:spPr>
            <a:xfrm flipH="1" flipV="1">
              <a:off x="9290834" y="2307549"/>
              <a:ext cx="2553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FA6DE27-BF70-6AE9-235C-E0A675DF8B03}"/>
                </a:ext>
              </a:extLst>
            </p:cNvPr>
            <p:cNvCxnSpPr>
              <a:cxnSpLocks/>
              <a:stCxn id="7" idx="1"/>
              <a:endCxn id="1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descr="We will insert a new key-value pair with the key -1 into the AVL tree">
            <a:extLst>
              <a:ext uri="{FF2B5EF4-FFF2-40B4-BE49-F238E27FC236}">
                <a16:creationId xmlns:a16="http://schemas.microsoft.com/office/drawing/2014/main" id="{343823FD-4399-AFC7-649D-4594D6C04EC3}"/>
              </a:ext>
            </a:extLst>
          </p:cNvPr>
          <p:cNvSpPr/>
          <p:nvPr/>
        </p:nvSpPr>
        <p:spPr>
          <a:xfrm>
            <a:off x="6436906" y="183681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Tree>
    <p:extLst>
      <p:ext uri="{BB962C8B-B14F-4D97-AF65-F5344CB8AC3E}">
        <p14:creationId xmlns:p14="http://schemas.microsoft.com/office/powerpoint/2010/main" val="4281515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47E70-D17D-D866-00C4-3E471D6D77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DC1B1-1EDA-0D70-620F-76D7F0DEA0E1}"/>
              </a:ext>
            </a:extLst>
          </p:cNvPr>
          <p:cNvSpPr>
            <a:spLocks noGrp="1"/>
          </p:cNvSpPr>
          <p:nvPr>
            <p:ph type="title"/>
          </p:nvPr>
        </p:nvSpPr>
        <p:spPr/>
        <p:txBody>
          <a:bodyPr/>
          <a:lstStyle/>
          <a:p>
            <a:r>
              <a:rPr lang="en-US" dirty="0"/>
              <a:t>Insert -1, BST Insert Step</a:t>
            </a:r>
          </a:p>
        </p:txBody>
      </p:sp>
      <p:sp>
        <p:nvSpPr>
          <p:cNvPr id="37" name="TextBox 36">
            <a:extLst>
              <a:ext uri="{FF2B5EF4-FFF2-40B4-BE49-F238E27FC236}">
                <a16:creationId xmlns:a16="http://schemas.microsoft.com/office/drawing/2014/main" id="{ABEDCD3C-CAEA-96E7-4ED8-19D9CCCE6513}"/>
              </a:ext>
            </a:extLst>
          </p:cNvPr>
          <p:cNvSpPr txBox="1"/>
          <p:nvPr/>
        </p:nvSpPr>
        <p:spPr>
          <a:xfrm>
            <a:off x="259619" y="1234628"/>
            <a:ext cx="4088033" cy="2677656"/>
          </a:xfrm>
          <a:prstGeom prst="rect">
            <a:avLst/>
          </a:prstGeom>
          <a:noFill/>
        </p:spPr>
        <p:txBody>
          <a:bodyPr wrap="square" rtlCol="0">
            <a:spAutoFit/>
          </a:bodyPr>
          <a:lstStyle/>
          <a:p>
            <a:r>
              <a:rPr lang="en-US" sz="2400" dirty="0">
                <a:solidFill>
                  <a:srgbClr val="C00000"/>
                </a:solidFill>
              </a:rPr>
              <a:t>Not Balanced!</a:t>
            </a:r>
          </a:p>
          <a:p>
            <a:r>
              <a:rPr lang="en-US" sz="2400" dirty="0">
                <a:solidFill>
                  <a:srgbClr val="C00000"/>
                </a:solidFill>
              </a:rPr>
              <a:t>Node 9 is a “</a:t>
            </a:r>
            <a:r>
              <a:rPr lang="en-US" sz="2400" b="1" dirty="0">
                <a:solidFill>
                  <a:srgbClr val="C00000"/>
                </a:solidFill>
              </a:rPr>
              <a:t>problem node</a:t>
            </a:r>
            <a:r>
              <a:rPr lang="en-US" sz="2400" dirty="0">
                <a:solidFill>
                  <a:srgbClr val="C00000"/>
                </a:solidFill>
              </a:rPr>
              <a:t>” Left and right children of node 9 are different by 2.</a:t>
            </a:r>
          </a:p>
          <a:p>
            <a:endParaRPr lang="en-US" sz="2400" dirty="0">
              <a:solidFill>
                <a:srgbClr val="C00000"/>
              </a:solidFill>
            </a:endParaRPr>
          </a:p>
          <a:p>
            <a:r>
              <a:rPr lang="en-US" sz="2400" b="1" dirty="0">
                <a:solidFill>
                  <a:srgbClr val="C00000"/>
                </a:solidFill>
              </a:rPr>
              <a:t>Idea</a:t>
            </a:r>
            <a:r>
              <a:rPr lang="en-US" sz="2400" dirty="0">
                <a:solidFill>
                  <a:srgbClr val="C00000"/>
                </a:solidFill>
              </a:rPr>
              <a:t>: “shorten” the left subtree, “lengthen” the right</a:t>
            </a:r>
          </a:p>
        </p:txBody>
      </p:sp>
      <p:grpSp>
        <p:nvGrpSpPr>
          <p:cNvPr id="25" name="Group 24" descr="We first follow the BST insert procedure, so -1 goes to the left of 9, to the left of 3, to the left of 1, and to the left of 0. It finally becomes the new left child of 0.&#10;&#10;Now we need to check if the tree is still balanced by checking if any nodes on the path to -1 are problem nodes. The left subtree of 0 has height 0, the right subtree has height -1. The left subtree of 1 has height 1 and the right subtree has height 0. The left subtree of 3 has height 2, the right subtree has height 1. The left subtree of 9 has height 3, the right subtree has height 1. Because the heights of 9's subtrees differ by two, the tree is not balanced. Since 9 is the deepest such node, we call it the &quot;problem node&quot;. Our next task is to modify the tree so that it becomes balanced.">
            <a:extLst>
              <a:ext uri="{FF2B5EF4-FFF2-40B4-BE49-F238E27FC236}">
                <a16:creationId xmlns:a16="http://schemas.microsoft.com/office/drawing/2014/main" id="{466D9E9A-809A-66BF-87FA-83FA11D3DD45}"/>
              </a:ext>
            </a:extLst>
          </p:cNvPr>
          <p:cNvGrpSpPr/>
          <p:nvPr/>
        </p:nvGrpSpPr>
        <p:grpSpPr>
          <a:xfrm>
            <a:off x="3106619" y="1731966"/>
            <a:ext cx="5272018" cy="3813977"/>
            <a:chOff x="3106619" y="1731966"/>
            <a:chExt cx="5272018" cy="3813977"/>
          </a:xfrm>
        </p:grpSpPr>
        <p:grpSp>
          <p:nvGrpSpPr>
            <p:cNvPr id="4" name="Group 3">
              <a:extLst>
                <a:ext uri="{FF2B5EF4-FFF2-40B4-BE49-F238E27FC236}">
                  <a16:creationId xmlns:a16="http://schemas.microsoft.com/office/drawing/2014/main" id="{8E84D685-3C5A-DFCC-FD9E-A3557DEAD208}"/>
                </a:ext>
              </a:extLst>
            </p:cNvPr>
            <p:cNvGrpSpPr/>
            <p:nvPr/>
          </p:nvGrpSpPr>
          <p:grpSpPr>
            <a:xfrm>
              <a:off x="4342023" y="2047599"/>
              <a:ext cx="4036614" cy="2762801"/>
              <a:chOff x="8079280" y="365125"/>
              <a:chExt cx="4036614" cy="2762801"/>
            </a:xfrm>
          </p:grpSpPr>
          <p:grpSp>
            <p:nvGrpSpPr>
              <p:cNvPr id="5" name="Group 4">
                <a:extLst>
                  <a:ext uri="{FF2B5EF4-FFF2-40B4-BE49-F238E27FC236}">
                    <a16:creationId xmlns:a16="http://schemas.microsoft.com/office/drawing/2014/main" id="{51B81EF1-4EE0-0E4F-AA0B-4E646FD70BB1}"/>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E316C8A5-E614-A18D-1E31-2A8C6ACB2022}"/>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061506BA-81D6-87FC-45BC-BAE68D7D9831}"/>
                      </a:ext>
                    </a:extLst>
                  </p:cNvPr>
                  <p:cNvSpPr/>
                  <p:nvPr/>
                </p:nvSpPr>
                <p:spPr>
                  <a:xfrm>
                    <a:off x="2259363" y="2379747"/>
                    <a:ext cx="612511" cy="612511"/>
                  </a:xfrm>
                  <a:prstGeom prst="ellipse">
                    <a:avLst/>
                  </a:prstGeom>
                  <a:solidFill>
                    <a:srgbClr val="FF858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4" name="Oval 13">
                    <a:extLst>
                      <a:ext uri="{FF2B5EF4-FFF2-40B4-BE49-F238E27FC236}">
                        <a16:creationId xmlns:a16="http://schemas.microsoft.com/office/drawing/2014/main" id="{35DD679B-FF3B-8732-AEF2-84DE62180D45}"/>
                      </a:ext>
                    </a:extLst>
                  </p:cNvPr>
                  <p:cNvSpPr/>
                  <p:nvPr/>
                </p:nvSpPr>
                <p:spPr>
                  <a:xfrm>
                    <a:off x="1556072" y="3043035"/>
                    <a:ext cx="612511" cy="612511"/>
                  </a:xfrm>
                  <a:prstGeom prst="ellipse">
                    <a:avLst/>
                  </a:prstGeom>
                  <a:solidFill>
                    <a:srgbClr val="FF858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Oval 14">
                    <a:extLst>
                      <a:ext uri="{FF2B5EF4-FFF2-40B4-BE49-F238E27FC236}">
                        <a16:creationId xmlns:a16="http://schemas.microsoft.com/office/drawing/2014/main" id="{4E1CD13F-89E0-9E46-50B0-5C78B75D3B4F}"/>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6" name="Oval 15">
                    <a:extLst>
                      <a:ext uri="{FF2B5EF4-FFF2-40B4-BE49-F238E27FC236}">
                        <a16:creationId xmlns:a16="http://schemas.microsoft.com/office/drawing/2014/main" id="{B3E01904-EB60-AC2B-3718-3B153B59DDC1}"/>
                      </a:ext>
                    </a:extLst>
                  </p:cNvPr>
                  <p:cNvSpPr/>
                  <p:nvPr/>
                </p:nvSpPr>
                <p:spPr>
                  <a:xfrm>
                    <a:off x="820352" y="3799360"/>
                    <a:ext cx="612511" cy="612511"/>
                  </a:xfrm>
                  <a:prstGeom prst="ellipse">
                    <a:avLst/>
                  </a:prstGeom>
                  <a:solidFill>
                    <a:srgbClr val="FF858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 name="Oval 16">
                    <a:extLst>
                      <a:ext uri="{FF2B5EF4-FFF2-40B4-BE49-F238E27FC236}">
                        <a16:creationId xmlns:a16="http://schemas.microsoft.com/office/drawing/2014/main" id="{45141C11-7AD8-BB59-4DB0-0E765428FD3B}"/>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8" name="Oval 17">
                    <a:extLst>
                      <a:ext uri="{FF2B5EF4-FFF2-40B4-BE49-F238E27FC236}">
                        <a16:creationId xmlns:a16="http://schemas.microsoft.com/office/drawing/2014/main" id="{D8329FA6-0339-F61B-DDAF-5A9D59A0873E}"/>
                      </a:ext>
                    </a:extLst>
                  </p:cNvPr>
                  <p:cNvSpPr/>
                  <p:nvPr/>
                </p:nvSpPr>
                <p:spPr>
                  <a:xfrm>
                    <a:off x="131609" y="4530037"/>
                    <a:ext cx="612511" cy="612511"/>
                  </a:xfrm>
                  <a:prstGeom prst="ellipse">
                    <a:avLst/>
                  </a:prstGeom>
                  <a:solidFill>
                    <a:srgbClr val="FF858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9" name="Straight Connector 18">
                    <a:extLst>
                      <a:ext uri="{FF2B5EF4-FFF2-40B4-BE49-F238E27FC236}">
                        <a16:creationId xmlns:a16="http://schemas.microsoft.com/office/drawing/2014/main" id="{F64737FC-CEAB-3214-DD78-CC6BCFC54324}"/>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8CFC023-ED33-8A4F-B8B0-6B0CA03D9F1C}"/>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8C331F5-5F4C-BB24-525E-A01A22B8E7AA}"/>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B67B905-8023-F4DA-728A-79D29976BD60}"/>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896D9D5-326A-A4BB-7667-615AA5AAB5C2}"/>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A2678937-A9CA-611A-BA0E-95190A5E32D2}"/>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2" name="Straight Connector 11">
                  <a:extLst>
                    <a:ext uri="{FF2B5EF4-FFF2-40B4-BE49-F238E27FC236}">
                      <a16:creationId xmlns:a16="http://schemas.microsoft.com/office/drawing/2014/main" id="{7E1FAB65-F1B6-348E-55ED-A0E8D10D552A}"/>
                    </a:ext>
                  </a:extLst>
                </p:cNvPr>
                <p:cNvCxnSpPr>
                  <a:cxnSpLocks/>
                  <a:stCxn id="11" idx="1"/>
                  <a:endCxn id="14"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3FBF0446-4C38-A40C-3183-60278E0FF1D4}"/>
                  </a:ext>
                </a:extLst>
              </p:cNvPr>
              <p:cNvSpPr/>
              <p:nvPr/>
            </p:nvSpPr>
            <p:spPr>
              <a:xfrm>
                <a:off x="94564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 name="Oval 6">
                <a:extLst>
                  <a:ext uri="{FF2B5EF4-FFF2-40B4-BE49-F238E27FC236}">
                    <a16:creationId xmlns:a16="http://schemas.microsoft.com/office/drawing/2014/main" id="{2CBDBC95-030A-0967-275E-FA96BAC19171}"/>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8" name="Straight Connector 7">
                <a:extLst>
                  <a:ext uri="{FF2B5EF4-FFF2-40B4-BE49-F238E27FC236}">
                    <a16:creationId xmlns:a16="http://schemas.microsoft.com/office/drawing/2014/main" id="{E266925F-FE5F-28BB-28D6-6B571E3311D0}"/>
                  </a:ext>
                </a:extLst>
              </p:cNvPr>
              <p:cNvCxnSpPr>
                <a:cxnSpLocks/>
                <a:stCxn id="6" idx="1"/>
                <a:endCxn id="16" idx="5"/>
              </p:cNvCxnSpPr>
              <p:nvPr/>
            </p:nvCxnSpPr>
            <p:spPr>
              <a:xfrm flipH="1" flipV="1">
                <a:off x="9290834" y="2307549"/>
                <a:ext cx="2553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88F8956-7450-19A6-4D80-97EEE76B123B}"/>
                  </a:ext>
                </a:extLst>
              </p:cNvPr>
              <p:cNvCxnSpPr>
                <a:cxnSpLocks/>
                <a:stCxn id="7" idx="1"/>
                <a:endCxn id="11"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Oval 23">
              <a:extLst>
                <a:ext uri="{FF2B5EF4-FFF2-40B4-BE49-F238E27FC236}">
                  <a16:creationId xmlns:a16="http://schemas.microsoft.com/office/drawing/2014/main" id="{D171A023-2013-7C28-1E00-3DBBCC975D23}"/>
                </a:ext>
              </a:extLst>
            </p:cNvPr>
            <p:cNvSpPr/>
            <p:nvPr/>
          </p:nvSpPr>
          <p:spPr>
            <a:xfrm>
              <a:off x="3640992" y="4933432"/>
              <a:ext cx="612511" cy="612511"/>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3" name="Straight Connector 2">
              <a:extLst>
                <a:ext uri="{FF2B5EF4-FFF2-40B4-BE49-F238E27FC236}">
                  <a16:creationId xmlns:a16="http://schemas.microsoft.com/office/drawing/2014/main" id="{36A3E766-CFE4-84E6-AB9C-83F80789E291}"/>
                </a:ext>
              </a:extLst>
            </p:cNvPr>
            <p:cNvCxnSpPr>
              <a:cxnSpLocks/>
              <a:stCxn id="24" idx="7"/>
              <a:endCxn id="18" idx="3"/>
            </p:cNvCxnSpPr>
            <p:nvPr/>
          </p:nvCxnSpPr>
          <p:spPr>
            <a:xfrm flipV="1">
              <a:off x="4163803" y="4720700"/>
              <a:ext cx="267920" cy="302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8540CE8-BA79-6BA3-00AA-FDDA8B62CB62}"/>
                </a:ext>
              </a:extLst>
            </p:cNvPr>
            <p:cNvSpPr txBox="1"/>
            <p:nvPr/>
          </p:nvSpPr>
          <p:spPr>
            <a:xfrm>
              <a:off x="6289297" y="1731966"/>
              <a:ext cx="1100446" cy="369332"/>
            </a:xfrm>
            <a:prstGeom prst="rect">
              <a:avLst/>
            </a:prstGeom>
            <a:noFill/>
          </p:spPr>
          <p:txBody>
            <a:bodyPr wrap="square" rtlCol="0">
              <a:spAutoFit/>
            </a:bodyPr>
            <a:lstStyle/>
            <a:p>
              <a:r>
                <a:rPr lang="en-US" dirty="0">
                  <a:solidFill>
                    <a:srgbClr val="C00000"/>
                  </a:solidFill>
                </a:rPr>
                <a:t>Height=4</a:t>
              </a:r>
            </a:p>
          </p:txBody>
        </p:sp>
        <p:sp>
          <p:nvSpPr>
            <p:cNvPr id="29" name="TextBox 28">
              <a:extLst>
                <a:ext uri="{FF2B5EF4-FFF2-40B4-BE49-F238E27FC236}">
                  <a16:creationId xmlns:a16="http://schemas.microsoft.com/office/drawing/2014/main" id="{C176F824-BBAC-6C0F-E3D5-B57911FC92B3}"/>
                </a:ext>
              </a:extLst>
            </p:cNvPr>
            <p:cNvSpPr txBox="1"/>
            <p:nvPr/>
          </p:nvSpPr>
          <p:spPr>
            <a:xfrm>
              <a:off x="7178520" y="2376429"/>
              <a:ext cx="1100446" cy="369332"/>
            </a:xfrm>
            <a:prstGeom prst="rect">
              <a:avLst/>
            </a:prstGeom>
            <a:noFill/>
          </p:spPr>
          <p:txBody>
            <a:bodyPr wrap="square" rtlCol="0">
              <a:spAutoFit/>
            </a:bodyPr>
            <a:lstStyle/>
            <a:p>
              <a:r>
                <a:rPr lang="en-US" dirty="0">
                  <a:solidFill>
                    <a:srgbClr val="C00000"/>
                  </a:solidFill>
                </a:rPr>
                <a:t>Height=1</a:t>
              </a:r>
            </a:p>
          </p:txBody>
        </p:sp>
        <p:sp>
          <p:nvSpPr>
            <p:cNvPr id="30" name="TextBox 29">
              <a:extLst>
                <a:ext uri="{FF2B5EF4-FFF2-40B4-BE49-F238E27FC236}">
                  <a16:creationId xmlns:a16="http://schemas.microsoft.com/office/drawing/2014/main" id="{257CD296-D7EC-7DA8-8ACA-BC84E4848A70}"/>
                </a:ext>
              </a:extLst>
            </p:cNvPr>
            <p:cNvSpPr txBox="1"/>
            <p:nvPr/>
          </p:nvSpPr>
          <p:spPr>
            <a:xfrm>
              <a:off x="5337021" y="2395254"/>
              <a:ext cx="1100446" cy="369332"/>
            </a:xfrm>
            <a:prstGeom prst="rect">
              <a:avLst/>
            </a:prstGeom>
            <a:noFill/>
          </p:spPr>
          <p:txBody>
            <a:bodyPr wrap="square" rtlCol="0">
              <a:spAutoFit/>
            </a:bodyPr>
            <a:lstStyle/>
            <a:p>
              <a:r>
                <a:rPr lang="en-US" dirty="0">
                  <a:solidFill>
                    <a:srgbClr val="C00000"/>
                  </a:solidFill>
                </a:rPr>
                <a:t>Height=3</a:t>
              </a:r>
            </a:p>
          </p:txBody>
        </p:sp>
        <p:sp>
          <p:nvSpPr>
            <p:cNvPr id="31" name="TextBox 30">
              <a:extLst>
                <a:ext uri="{FF2B5EF4-FFF2-40B4-BE49-F238E27FC236}">
                  <a16:creationId xmlns:a16="http://schemas.microsoft.com/office/drawing/2014/main" id="{24ECBC2C-2970-795B-91B6-169C34DA8757}"/>
                </a:ext>
              </a:extLst>
            </p:cNvPr>
            <p:cNvSpPr txBox="1"/>
            <p:nvPr/>
          </p:nvSpPr>
          <p:spPr>
            <a:xfrm>
              <a:off x="4559586" y="3127394"/>
              <a:ext cx="1100446" cy="369332"/>
            </a:xfrm>
            <a:prstGeom prst="rect">
              <a:avLst/>
            </a:prstGeom>
            <a:noFill/>
          </p:spPr>
          <p:txBody>
            <a:bodyPr wrap="square" rtlCol="0">
              <a:spAutoFit/>
            </a:bodyPr>
            <a:lstStyle/>
            <a:p>
              <a:r>
                <a:rPr lang="en-US" dirty="0">
                  <a:solidFill>
                    <a:srgbClr val="C00000"/>
                  </a:solidFill>
                </a:rPr>
                <a:t>Height=2</a:t>
              </a:r>
            </a:p>
          </p:txBody>
        </p:sp>
        <p:sp>
          <p:nvSpPr>
            <p:cNvPr id="32" name="TextBox 31">
              <a:extLst>
                <a:ext uri="{FF2B5EF4-FFF2-40B4-BE49-F238E27FC236}">
                  <a16:creationId xmlns:a16="http://schemas.microsoft.com/office/drawing/2014/main" id="{89B12F48-5858-EC57-6EE8-47A3FCCAEA98}"/>
                </a:ext>
              </a:extLst>
            </p:cNvPr>
            <p:cNvSpPr txBox="1"/>
            <p:nvPr/>
          </p:nvSpPr>
          <p:spPr>
            <a:xfrm>
              <a:off x="3783339" y="3859534"/>
              <a:ext cx="1100446" cy="369332"/>
            </a:xfrm>
            <a:prstGeom prst="rect">
              <a:avLst/>
            </a:prstGeom>
            <a:noFill/>
          </p:spPr>
          <p:txBody>
            <a:bodyPr wrap="square" rtlCol="0">
              <a:spAutoFit/>
            </a:bodyPr>
            <a:lstStyle/>
            <a:p>
              <a:r>
                <a:rPr lang="en-US" dirty="0">
                  <a:solidFill>
                    <a:srgbClr val="C00000"/>
                  </a:solidFill>
                </a:rPr>
                <a:t>Height=1</a:t>
              </a:r>
            </a:p>
          </p:txBody>
        </p:sp>
        <p:sp>
          <p:nvSpPr>
            <p:cNvPr id="33" name="TextBox 32">
              <a:extLst>
                <a:ext uri="{FF2B5EF4-FFF2-40B4-BE49-F238E27FC236}">
                  <a16:creationId xmlns:a16="http://schemas.microsoft.com/office/drawing/2014/main" id="{5B9644E3-29DB-59A7-4081-9BDBE45A6ECD}"/>
                </a:ext>
              </a:extLst>
            </p:cNvPr>
            <p:cNvSpPr txBox="1"/>
            <p:nvPr/>
          </p:nvSpPr>
          <p:spPr>
            <a:xfrm>
              <a:off x="3106619" y="4591674"/>
              <a:ext cx="1100446" cy="369332"/>
            </a:xfrm>
            <a:prstGeom prst="rect">
              <a:avLst/>
            </a:prstGeom>
            <a:noFill/>
          </p:spPr>
          <p:txBody>
            <a:bodyPr wrap="square" rtlCol="0">
              <a:spAutoFit/>
            </a:bodyPr>
            <a:lstStyle/>
            <a:p>
              <a:r>
                <a:rPr lang="en-US" dirty="0">
                  <a:solidFill>
                    <a:srgbClr val="C00000"/>
                  </a:solidFill>
                </a:rPr>
                <a:t>Height=0</a:t>
              </a:r>
            </a:p>
          </p:txBody>
        </p:sp>
        <p:sp>
          <p:nvSpPr>
            <p:cNvPr id="34" name="TextBox 33">
              <a:extLst>
                <a:ext uri="{FF2B5EF4-FFF2-40B4-BE49-F238E27FC236}">
                  <a16:creationId xmlns:a16="http://schemas.microsoft.com/office/drawing/2014/main" id="{B47BE476-CA4B-6452-C11B-6276E8BFBA8E}"/>
                </a:ext>
              </a:extLst>
            </p:cNvPr>
            <p:cNvSpPr txBox="1"/>
            <p:nvPr/>
          </p:nvSpPr>
          <p:spPr>
            <a:xfrm>
              <a:off x="4431722" y="4961006"/>
              <a:ext cx="1228309" cy="369332"/>
            </a:xfrm>
            <a:prstGeom prst="rect">
              <a:avLst/>
            </a:prstGeom>
            <a:noFill/>
          </p:spPr>
          <p:txBody>
            <a:bodyPr wrap="square" rtlCol="0">
              <a:spAutoFit/>
            </a:bodyPr>
            <a:lstStyle/>
            <a:p>
              <a:r>
                <a:rPr lang="en-US" dirty="0">
                  <a:solidFill>
                    <a:srgbClr val="C00000"/>
                  </a:solidFill>
                </a:rPr>
                <a:t>Height=-1</a:t>
              </a:r>
            </a:p>
          </p:txBody>
        </p:sp>
        <p:sp>
          <p:nvSpPr>
            <p:cNvPr id="35" name="TextBox 34">
              <a:extLst>
                <a:ext uri="{FF2B5EF4-FFF2-40B4-BE49-F238E27FC236}">
                  <a16:creationId xmlns:a16="http://schemas.microsoft.com/office/drawing/2014/main" id="{3AB4967E-9FA1-355A-E304-2DFFE063FCE2}"/>
                </a:ext>
              </a:extLst>
            </p:cNvPr>
            <p:cNvSpPr txBox="1"/>
            <p:nvPr/>
          </p:nvSpPr>
          <p:spPr>
            <a:xfrm>
              <a:off x="5675586" y="3905381"/>
              <a:ext cx="1100446" cy="369332"/>
            </a:xfrm>
            <a:prstGeom prst="rect">
              <a:avLst/>
            </a:prstGeom>
            <a:noFill/>
          </p:spPr>
          <p:txBody>
            <a:bodyPr wrap="square" rtlCol="0">
              <a:spAutoFit/>
            </a:bodyPr>
            <a:lstStyle/>
            <a:p>
              <a:r>
                <a:rPr lang="en-US" dirty="0">
                  <a:solidFill>
                    <a:srgbClr val="C00000"/>
                  </a:solidFill>
                </a:rPr>
                <a:t>Height=0</a:t>
              </a:r>
            </a:p>
          </p:txBody>
        </p:sp>
        <p:sp>
          <p:nvSpPr>
            <p:cNvPr id="36" name="TextBox 35">
              <a:extLst>
                <a:ext uri="{FF2B5EF4-FFF2-40B4-BE49-F238E27FC236}">
                  <a16:creationId xmlns:a16="http://schemas.microsoft.com/office/drawing/2014/main" id="{E1AC04C0-7D22-0594-C2D3-51E504D49A04}"/>
                </a:ext>
              </a:extLst>
            </p:cNvPr>
            <p:cNvSpPr txBox="1"/>
            <p:nvPr/>
          </p:nvSpPr>
          <p:spPr>
            <a:xfrm>
              <a:off x="6373640" y="3113055"/>
              <a:ext cx="1100446" cy="369332"/>
            </a:xfrm>
            <a:prstGeom prst="rect">
              <a:avLst/>
            </a:prstGeom>
            <a:noFill/>
          </p:spPr>
          <p:txBody>
            <a:bodyPr wrap="square" rtlCol="0">
              <a:spAutoFit/>
            </a:bodyPr>
            <a:lstStyle/>
            <a:p>
              <a:r>
                <a:rPr lang="en-US" dirty="0">
                  <a:solidFill>
                    <a:srgbClr val="C00000"/>
                  </a:solidFill>
                </a:rPr>
                <a:t>Height=1</a:t>
              </a:r>
            </a:p>
          </p:txBody>
        </p:sp>
      </p:grpSp>
    </p:spTree>
    <p:extLst>
      <p:ext uri="{BB962C8B-B14F-4D97-AF65-F5344CB8AC3E}">
        <p14:creationId xmlns:p14="http://schemas.microsoft.com/office/powerpoint/2010/main" val="1897570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7B19-4175-0B62-7DF1-3B6AEAC370A2}"/>
              </a:ext>
            </a:extLst>
          </p:cNvPr>
          <p:cNvSpPr>
            <a:spLocks noGrp="1"/>
          </p:cNvSpPr>
          <p:nvPr>
            <p:ph type="title"/>
          </p:nvPr>
        </p:nvSpPr>
        <p:spPr/>
        <p:txBody>
          <a:bodyPr/>
          <a:lstStyle/>
          <a:p>
            <a:r>
              <a:rPr lang="en-US" dirty="0"/>
              <a:t>Not Balanced after Inserting -1</a:t>
            </a:r>
          </a:p>
        </p:txBody>
      </p:sp>
      <p:sp>
        <p:nvSpPr>
          <p:cNvPr id="29" name="Arrow: Circular 28" descr="To balance the tree we will manipulate it so that the left subtree from 9's current position gets lifted up, while the right subtree gets dropped down. Since the left subtree has greater height than the right, this will have the effect of balancing the tree.&#10;&#10;We call this a right rotation.">
            <a:extLst>
              <a:ext uri="{FF2B5EF4-FFF2-40B4-BE49-F238E27FC236}">
                <a16:creationId xmlns:a16="http://schemas.microsoft.com/office/drawing/2014/main" id="{2DFE5A13-2615-2C1A-4922-C60FF284B30E}"/>
              </a:ext>
            </a:extLst>
          </p:cNvPr>
          <p:cNvSpPr/>
          <p:nvPr/>
        </p:nvSpPr>
        <p:spPr>
          <a:xfrm>
            <a:off x="5208293" y="2086674"/>
            <a:ext cx="1919157" cy="1919157"/>
          </a:xfrm>
          <a:prstGeom prst="circular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TextBox 29">
            <a:extLst>
              <a:ext uri="{FF2B5EF4-FFF2-40B4-BE49-F238E27FC236}">
                <a16:creationId xmlns:a16="http://schemas.microsoft.com/office/drawing/2014/main" id="{7648F3C6-8527-ECD6-3799-58D47DA49C8A}"/>
              </a:ext>
            </a:extLst>
          </p:cNvPr>
          <p:cNvSpPr txBox="1"/>
          <p:nvPr/>
        </p:nvSpPr>
        <p:spPr>
          <a:xfrm>
            <a:off x="6961858" y="1724724"/>
            <a:ext cx="4780348" cy="923330"/>
          </a:xfrm>
          <a:prstGeom prst="rect">
            <a:avLst/>
          </a:prstGeom>
          <a:noFill/>
        </p:spPr>
        <p:txBody>
          <a:bodyPr wrap="none" rtlCol="0">
            <a:spAutoFit/>
          </a:bodyPr>
          <a:lstStyle/>
          <a:p>
            <a:r>
              <a:rPr lang="en-US" dirty="0">
                <a:solidFill>
                  <a:srgbClr val="FF0000"/>
                </a:solidFill>
              </a:rPr>
              <a:t>Solution: </a:t>
            </a:r>
          </a:p>
          <a:p>
            <a:r>
              <a:rPr lang="en-US" dirty="0">
                <a:solidFill>
                  <a:srgbClr val="FF0000"/>
                </a:solidFill>
              </a:rPr>
              <a:t>Take the subtree starting with the problem node,</a:t>
            </a:r>
          </a:p>
          <a:p>
            <a:r>
              <a:rPr lang="en-US" dirty="0">
                <a:solidFill>
                  <a:srgbClr val="FF0000"/>
                </a:solidFill>
              </a:rPr>
              <a:t>“Rotate” that tree to the right</a:t>
            </a:r>
          </a:p>
        </p:txBody>
      </p:sp>
      <p:grpSp>
        <p:nvGrpSpPr>
          <p:cNvPr id="4" name="Group 3" descr="We first follow the BST insert procedure, so -1 goes to the left of 9, to the left of 3, to the left of 1, and to the left of 0. It finally becomes the new left child of 0.&#10;&#10;Now we need to check if the tree is still balanced. The left subtree of 0 has height 0, the right subtree has height -1. The left subtree of 1 has height 1 and the right subtree has height 0. The left subtree of 3 has height 2, the right subtree has height 1. The left subtree of 9 has height 3, the right subtree has height 1. Because the heights of 9's subtrees differ by two, the tree is not balanced. Since 9 is the deepest such node, we call it the &quot;problem node&quot;. Our next task is to modify the tree so that it becomes balanced.">
            <a:extLst>
              <a:ext uri="{FF2B5EF4-FFF2-40B4-BE49-F238E27FC236}">
                <a16:creationId xmlns:a16="http://schemas.microsoft.com/office/drawing/2014/main" id="{E16AEC14-4F45-39E1-D1E2-F5872A183D8B}"/>
              </a:ext>
            </a:extLst>
          </p:cNvPr>
          <p:cNvGrpSpPr/>
          <p:nvPr/>
        </p:nvGrpSpPr>
        <p:grpSpPr>
          <a:xfrm>
            <a:off x="3150797" y="3109142"/>
            <a:ext cx="5033945" cy="3494321"/>
            <a:chOff x="3634272" y="2047599"/>
            <a:chExt cx="5033945" cy="3494321"/>
          </a:xfrm>
        </p:grpSpPr>
        <p:sp>
          <p:nvSpPr>
            <p:cNvPr id="3" name="Oval 2">
              <a:extLst>
                <a:ext uri="{FF2B5EF4-FFF2-40B4-BE49-F238E27FC236}">
                  <a16:creationId xmlns:a16="http://schemas.microsoft.com/office/drawing/2014/main" id="{F186EDC3-E416-05CF-9067-F30AA73EF314}"/>
                </a:ext>
              </a:extLst>
            </p:cNvPr>
            <p:cNvSpPr/>
            <p:nvPr/>
          </p:nvSpPr>
          <p:spPr>
            <a:xfrm>
              <a:off x="3634272" y="492940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25" name="Straight Connector 24">
              <a:extLst>
                <a:ext uri="{FF2B5EF4-FFF2-40B4-BE49-F238E27FC236}">
                  <a16:creationId xmlns:a16="http://schemas.microsoft.com/office/drawing/2014/main" id="{05DDBCDF-B0E8-9E3D-618B-C5949394660A}"/>
                </a:ext>
              </a:extLst>
            </p:cNvPr>
            <p:cNvCxnSpPr>
              <a:cxnSpLocks/>
              <a:stCxn id="3" idx="7"/>
              <a:endCxn id="45" idx="3"/>
            </p:cNvCxnSpPr>
            <p:nvPr/>
          </p:nvCxnSpPr>
          <p:spPr>
            <a:xfrm flipV="1">
              <a:off x="4157083" y="4720700"/>
              <a:ext cx="274640" cy="2984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926A37C-DC4E-1DF1-E0A9-8D20590D823C}"/>
                </a:ext>
              </a:extLst>
            </p:cNvPr>
            <p:cNvSpPr txBox="1"/>
            <p:nvPr/>
          </p:nvSpPr>
          <p:spPr>
            <a:xfrm>
              <a:off x="4954854" y="2433907"/>
              <a:ext cx="1141146" cy="369332"/>
            </a:xfrm>
            <a:prstGeom prst="rect">
              <a:avLst/>
            </a:prstGeom>
            <a:noFill/>
          </p:spPr>
          <p:txBody>
            <a:bodyPr wrap="none" rtlCol="0">
              <a:spAutoFit/>
            </a:bodyPr>
            <a:lstStyle/>
            <a:p>
              <a:r>
                <a:rPr lang="en-US" dirty="0">
                  <a:solidFill>
                    <a:srgbClr val="FF0000"/>
                  </a:solidFill>
                </a:rPr>
                <a:t>Height = 3</a:t>
              </a:r>
            </a:p>
          </p:txBody>
        </p:sp>
        <p:sp>
          <p:nvSpPr>
            <p:cNvPr id="28" name="TextBox 27">
              <a:extLst>
                <a:ext uri="{FF2B5EF4-FFF2-40B4-BE49-F238E27FC236}">
                  <a16:creationId xmlns:a16="http://schemas.microsoft.com/office/drawing/2014/main" id="{2E235826-B7EF-1706-1639-379D27BA4AB3}"/>
                </a:ext>
              </a:extLst>
            </p:cNvPr>
            <p:cNvSpPr txBox="1"/>
            <p:nvPr/>
          </p:nvSpPr>
          <p:spPr>
            <a:xfrm>
              <a:off x="7527071" y="2442666"/>
              <a:ext cx="1141146" cy="369332"/>
            </a:xfrm>
            <a:prstGeom prst="rect">
              <a:avLst/>
            </a:prstGeom>
            <a:noFill/>
          </p:spPr>
          <p:txBody>
            <a:bodyPr wrap="none" rtlCol="0">
              <a:spAutoFit/>
            </a:bodyPr>
            <a:lstStyle/>
            <a:p>
              <a:r>
                <a:rPr lang="en-US" dirty="0">
                  <a:solidFill>
                    <a:srgbClr val="FF0000"/>
                  </a:solidFill>
                </a:rPr>
                <a:t>Height = 1</a:t>
              </a:r>
            </a:p>
          </p:txBody>
        </p:sp>
        <p:grpSp>
          <p:nvGrpSpPr>
            <p:cNvPr id="31" name="Group 30">
              <a:extLst>
                <a:ext uri="{FF2B5EF4-FFF2-40B4-BE49-F238E27FC236}">
                  <a16:creationId xmlns:a16="http://schemas.microsoft.com/office/drawing/2014/main" id="{66733F92-11CD-5111-7D00-6232BBC3E73A}"/>
                </a:ext>
              </a:extLst>
            </p:cNvPr>
            <p:cNvGrpSpPr/>
            <p:nvPr/>
          </p:nvGrpSpPr>
          <p:grpSpPr>
            <a:xfrm>
              <a:off x="4342023" y="2047599"/>
              <a:ext cx="4036614" cy="2762801"/>
              <a:chOff x="8079280" y="365125"/>
              <a:chExt cx="4036614" cy="2762801"/>
            </a:xfrm>
          </p:grpSpPr>
          <p:grpSp>
            <p:nvGrpSpPr>
              <p:cNvPr id="32" name="Group 31">
                <a:extLst>
                  <a:ext uri="{FF2B5EF4-FFF2-40B4-BE49-F238E27FC236}">
                    <a16:creationId xmlns:a16="http://schemas.microsoft.com/office/drawing/2014/main" id="{FD2AF4A6-4D89-1783-6181-E32934CFF5AC}"/>
                  </a:ext>
                </a:extLst>
              </p:cNvPr>
              <p:cNvGrpSpPr/>
              <p:nvPr/>
            </p:nvGrpSpPr>
            <p:grpSpPr>
              <a:xfrm>
                <a:off x="8079280" y="365125"/>
                <a:ext cx="4036614" cy="2762801"/>
                <a:chOff x="5413263" y="1203158"/>
                <a:chExt cx="4036614" cy="2762801"/>
              </a:xfrm>
            </p:grpSpPr>
            <p:grpSp>
              <p:nvGrpSpPr>
                <p:cNvPr id="37" name="Group 36">
                  <a:extLst>
                    <a:ext uri="{FF2B5EF4-FFF2-40B4-BE49-F238E27FC236}">
                      <a16:creationId xmlns:a16="http://schemas.microsoft.com/office/drawing/2014/main" id="{33C35221-1551-0D95-4C4E-31EB65B01FA1}"/>
                    </a:ext>
                  </a:extLst>
                </p:cNvPr>
                <p:cNvGrpSpPr/>
                <p:nvPr/>
              </p:nvGrpSpPr>
              <p:grpSpPr>
                <a:xfrm>
                  <a:off x="5413263" y="1203158"/>
                  <a:ext cx="4036614" cy="2762801"/>
                  <a:chOff x="131609" y="2379747"/>
                  <a:chExt cx="4036614" cy="2762801"/>
                </a:xfrm>
              </p:grpSpPr>
              <p:sp>
                <p:nvSpPr>
                  <p:cNvPr id="40" name="Oval 39">
                    <a:extLst>
                      <a:ext uri="{FF2B5EF4-FFF2-40B4-BE49-F238E27FC236}">
                        <a16:creationId xmlns:a16="http://schemas.microsoft.com/office/drawing/2014/main" id="{14D850BE-CEF1-9E8A-F61D-6A75E110BF83}"/>
                      </a:ext>
                    </a:extLst>
                  </p:cNvPr>
                  <p:cNvSpPr/>
                  <p:nvPr/>
                </p:nvSpPr>
                <p:spPr>
                  <a:xfrm>
                    <a:off x="2259363" y="2379747"/>
                    <a:ext cx="612511" cy="612511"/>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41" name="Oval 40">
                    <a:extLst>
                      <a:ext uri="{FF2B5EF4-FFF2-40B4-BE49-F238E27FC236}">
                        <a16:creationId xmlns:a16="http://schemas.microsoft.com/office/drawing/2014/main" id="{BC64D0A1-366D-B24D-FF5C-8FCE0550DE07}"/>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42" name="Oval 41">
                    <a:extLst>
                      <a:ext uri="{FF2B5EF4-FFF2-40B4-BE49-F238E27FC236}">
                        <a16:creationId xmlns:a16="http://schemas.microsoft.com/office/drawing/2014/main" id="{D267B3C8-CF39-D972-D499-9B466E3823DE}"/>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43" name="Oval 42">
                    <a:extLst>
                      <a:ext uri="{FF2B5EF4-FFF2-40B4-BE49-F238E27FC236}">
                        <a16:creationId xmlns:a16="http://schemas.microsoft.com/office/drawing/2014/main" id="{BC524C98-F5EC-5235-543A-3DE282D01080}"/>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44" name="Oval 43">
                    <a:extLst>
                      <a:ext uri="{FF2B5EF4-FFF2-40B4-BE49-F238E27FC236}">
                        <a16:creationId xmlns:a16="http://schemas.microsoft.com/office/drawing/2014/main" id="{6627DA89-CC89-5735-2F3D-1D6FDB0871B1}"/>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45" name="Oval 44">
                    <a:extLst>
                      <a:ext uri="{FF2B5EF4-FFF2-40B4-BE49-F238E27FC236}">
                        <a16:creationId xmlns:a16="http://schemas.microsoft.com/office/drawing/2014/main" id="{6D11AC06-F107-E470-6719-E5EF9432BECC}"/>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46" name="Straight Connector 45">
                    <a:extLst>
                      <a:ext uri="{FF2B5EF4-FFF2-40B4-BE49-F238E27FC236}">
                        <a16:creationId xmlns:a16="http://schemas.microsoft.com/office/drawing/2014/main" id="{194ECF9E-B94A-29E8-FF3E-B4E8FB25E852}"/>
                      </a:ext>
                    </a:extLst>
                  </p:cNvPr>
                  <p:cNvCxnSpPr>
                    <a:cxnSpLocks/>
                    <a:stCxn id="40" idx="3"/>
                    <a:endCxn id="41"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86165BC-A4F3-4267-136E-7BD1A73A2C6D}"/>
                      </a:ext>
                    </a:extLst>
                  </p:cNvPr>
                  <p:cNvCxnSpPr>
                    <a:cxnSpLocks/>
                    <a:stCxn id="40" idx="5"/>
                    <a:endCxn id="42"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6B6B665-BDEE-47DB-3C75-935F780313D8}"/>
                      </a:ext>
                    </a:extLst>
                  </p:cNvPr>
                  <p:cNvCxnSpPr>
                    <a:stCxn id="43" idx="7"/>
                    <a:endCxn id="41"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D852F46-B979-52F6-E71D-FAF66FE1C2D6}"/>
                      </a:ext>
                    </a:extLst>
                  </p:cNvPr>
                  <p:cNvCxnSpPr>
                    <a:cxnSpLocks/>
                    <a:stCxn id="45" idx="7"/>
                    <a:endCxn id="43"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5382030-36B7-D8B2-23CF-5E65197EE9CC}"/>
                      </a:ext>
                    </a:extLst>
                  </p:cNvPr>
                  <p:cNvCxnSpPr>
                    <a:stCxn id="44" idx="1"/>
                    <a:endCxn id="42"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Oval 37">
                  <a:extLst>
                    <a:ext uri="{FF2B5EF4-FFF2-40B4-BE49-F238E27FC236}">
                      <a16:creationId xmlns:a16="http://schemas.microsoft.com/office/drawing/2014/main" id="{BDC1F8CA-D134-02B9-8C5E-5669AEFDE40A}"/>
                    </a:ext>
                  </a:extLst>
                </p:cNvPr>
                <p:cNvSpPr/>
                <p:nvPr/>
              </p:nvSpPr>
              <p:spPr>
                <a:xfrm>
                  <a:off x="7531290" y="2520224"/>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9" name="Straight Connector 38">
                  <a:extLst>
                    <a:ext uri="{FF2B5EF4-FFF2-40B4-BE49-F238E27FC236}">
                      <a16:creationId xmlns:a16="http://schemas.microsoft.com/office/drawing/2014/main" id="{CED3D65B-D98F-3587-4AE2-40AAC38105E7}"/>
                    </a:ext>
                  </a:extLst>
                </p:cNvPr>
                <p:cNvCxnSpPr>
                  <a:cxnSpLocks/>
                  <a:stCxn id="38" idx="1"/>
                  <a:endCxn id="41" idx="5"/>
                </p:cNvCxnSpPr>
                <p:nvPr/>
              </p:nvCxnSpPr>
              <p:spPr>
                <a:xfrm flipH="1" flipV="1">
                  <a:off x="7360537" y="2389257"/>
                  <a:ext cx="260453" cy="220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Oval 32">
                <a:extLst>
                  <a:ext uri="{FF2B5EF4-FFF2-40B4-BE49-F238E27FC236}">
                    <a16:creationId xmlns:a16="http://schemas.microsoft.com/office/drawing/2014/main" id="{EA47DF7D-077F-F394-C67E-662BC972EC19}"/>
                  </a:ext>
                </a:extLst>
              </p:cNvPr>
              <p:cNvSpPr/>
              <p:nvPr/>
            </p:nvSpPr>
            <p:spPr>
              <a:xfrm>
                <a:off x="94564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4" name="Oval 33">
                <a:extLst>
                  <a:ext uri="{FF2B5EF4-FFF2-40B4-BE49-F238E27FC236}">
                    <a16:creationId xmlns:a16="http://schemas.microsoft.com/office/drawing/2014/main" id="{292400DA-713E-E427-658F-8DA98C8225CE}"/>
                  </a:ext>
                </a:extLst>
              </p:cNvPr>
              <p:cNvSpPr/>
              <p:nvPr/>
            </p:nvSpPr>
            <p:spPr>
              <a:xfrm>
                <a:off x="10876335" y="251011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35" name="Straight Connector 34">
                <a:extLst>
                  <a:ext uri="{FF2B5EF4-FFF2-40B4-BE49-F238E27FC236}">
                    <a16:creationId xmlns:a16="http://schemas.microsoft.com/office/drawing/2014/main" id="{FCB30EAD-7061-219B-8773-2928FEFF31F6}"/>
                  </a:ext>
                </a:extLst>
              </p:cNvPr>
              <p:cNvCxnSpPr>
                <a:cxnSpLocks/>
                <a:stCxn id="33" idx="1"/>
                <a:endCxn id="43" idx="5"/>
              </p:cNvCxnSpPr>
              <p:nvPr/>
            </p:nvCxnSpPr>
            <p:spPr>
              <a:xfrm flipH="1" flipV="1">
                <a:off x="9290834" y="2307549"/>
                <a:ext cx="2553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8AFBD25-F6C3-4DFD-B3CE-0BF40BF4A6B2}"/>
                  </a:ext>
                </a:extLst>
              </p:cNvPr>
              <p:cNvCxnSpPr>
                <a:cxnSpLocks/>
                <a:stCxn id="34" idx="1"/>
                <a:endCxn id="38" idx="5"/>
              </p:cNvCxnSpPr>
              <p:nvPr/>
            </p:nvCxnSpPr>
            <p:spPr>
              <a:xfrm flipH="1" flipV="1">
                <a:off x="10720118" y="2205002"/>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879924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7B19-4175-0B62-7DF1-3B6AEAC370A2}"/>
              </a:ext>
            </a:extLst>
          </p:cNvPr>
          <p:cNvSpPr>
            <a:spLocks noGrp="1"/>
          </p:cNvSpPr>
          <p:nvPr>
            <p:ph type="title"/>
          </p:nvPr>
        </p:nvSpPr>
        <p:spPr/>
        <p:txBody>
          <a:bodyPr/>
          <a:lstStyle/>
          <a:p>
            <a:r>
              <a:rPr lang="en-US" dirty="0"/>
              <a:t>Final Result of Inserting -1</a:t>
            </a:r>
          </a:p>
        </p:txBody>
      </p:sp>
      <p:grpSp>
        <p:nvGrpSpPr>
          <p:cNvPr id="3" name="Group 2" descr="After rotation the node 3 (previously 9's left child) becomes the new root, 9 (previously the root) becomes 3's right child, and 6 (previously 3's right child) becomes 9's left child. Overall, the final tree is structured as follows:&#10;&#10;root: 3, with left child 1 and right child 9&#10;1: left child is 0, right child is 2&#10;0: left child is -1&#10;2: has no children&#10;9: left child is 6, right child is 11&#10;6: has no left child, right child is 7&#10;7: has no children&#10;11: it has no left child, right child is 16&#10;16: has no children">
            <a:extLst>
              <a:ext uri="{FF2B5EF4-FFF2-40B4-BE49-F238E27FC236}">
                <a16:creationId xmlns:a16="http://schemas.microsoft.com/office/drawing/2014/main" id="{AEF63E4A-9771-93B2-A095-DE284AD8F45A}"/>
              </a:ext>
            </a:extLst>
          </p:cNvPr>
          <p:cNvGrpSpPr/>
          <p:nvPr/>
        </p:nvGrpSpPr>
        <p:grpSpPr>
          <a:xfrm>
            <a:off x="3580150" y="2052895"/>
            <a:ext cx="5435080" cy="2786840"/>
            <a:chOff x="3580150" y="2052895"/>
            <a:chExt cx="5435080" cy="2786840"/>
          </a:xfrm>
        </p:grpSpPr>
        <p:sp>
          <p:nvSpPr>
            <p:cNvPr id="24" name="Oval 23">
              <a:extLst>
                <a:ext uri="{FF2B5EF4-FFF2-40B4-BE49-F238E27FC236}">
                  <a16:creationId xmlns:a16="http://schemas.microsoft.com/office/drawing/2014/main" id="{F1785856-F7D1-1BE1-9B43-95957522BAE1}"/>
                </a:ext>
              </a:extLst>
            </p:cNvPr>
            <p:cNvSpPr/>
            <p:nvPr/>
          </p:nvSpPr>
          <p:spPr>
            <a:xfrm>
              <a:off x="3580150" y="422722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cxnSp>
          <p:nvCxnSpPr>
            <p:cNvPr id="26" name="Straight Connector 25">
              <a:extLst>
                <a:ext uri="{FF2B5EF4-FFF2-40B4-BE49-F238E27FC236}">
                  <a16:creationId xmlns:a16="http://schemas.microsoft.com/office/drawing/2014/main" id="{7A4F1625-A24E-B7B0-B1AC-C8E0AA472E32}"/>
                </a:ext>
              </a:extLst>
            </p:cNvPr>
            <p:cNvCxnSpPr>
              <a:cxnSpLocks/>
              <a:stCxn id="24" idx="7"/>
              <a:endCxn id="31" idx="3"/>
            </p:cNvCxnSpPr>
            <p:nvPr/>
          </p:nvCxnSpPr>
          <p:spPr>
            <a:xfrm flipV="1">
              <a:off x="4102961" y="4018515"/>
              <a:ext cx="274640" cy="2984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82C9481F-D7BC-8ABC-11A8-B4300A0C0DB3}"/>
                </a:ext>
              </a:extLst>
            </p:cNvPr>
            <p:cNvSpPr/>
            <p:nvPr/>
          </p:nvSpPr>
          <p:spPr>
            <a:xfrm>
              <a:off x="5922824" y="205289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8" name="Oval 27">
              <a:extLst>
                <a:ext uri="{FF2B5EF4-FFF2-40B4-BE49-F238E27FC236}">
                  <a16:creationId xmlns:a16="http://schemas.microsoft.com/office/drawing/2014/main" id="{18A91F7B-A613-0646-466D-43229D2C4A7A}"/>
                </a:ext>
              </a:extLst>
            </p:cNvPr>
            <p:cNvSpPr/>
            <p:nvPr/>
          </p:nvSpPr>
          <p:spPr>
            <a:xfrm>
              <a:off x="7153615" y="267532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29" name="Oval 28">
              <a:extLst>
                <a:ext uri="{FF2B5EF4-FFF2-40B4-BE49-F238E27FC236}">
                  <a16:creationId xmlns:a16="http://schemas.microsoft.com/office/drawing/2014/main" id="{29714349-EA9A-CCD0-2ABA-2B6D452F9BF1}"/>
                </a:ext>
              </a:extLst>
            </p:cNvPr>
            <p:cNvSpPr/>
            <p:nvPr/>
          </p:nvSpPr>
          <p:spPr>
            <a:xfrm>
              <a:off x="4976644" y="276502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0" name="Oval 29">
              <a:extLst>
                <a:ext uri="{FF2B5EF4-FFF2-40B4-BE49-F238E27FC236}">
                  <a16:creationId xmlns:a16="http://schemas.microsoft.com/office/drawing/2014/main" id="{B73B59CC-F80F-4B37-754E-66C6371FECF2}"/>
                </a:ext>
              </a:extLst>
            </p:cNvPr>
            <p:cNvSpPr/>
            <p:nvPr/>
          </p:nvSpPr>
          <p:spPr>
            <a:xfrm>
              <a:off x="7766126" y="336540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31" name="Oval 30">
              <a:extLst>
                <a:ext uri="{FF2B5EF4-FFF2-40B4-BE49-F238E27FC236}">
                  <a16:creationId xmlns:a16="http://schemas.microsoft.com/office/drawing/2014/main" id="{5AC67DE9-1785-5DC7-A02E-6284D5D2A787}"/>
                </a:ext>
              </a:extLst>
            </p:cNvPr>
            <p:cNvSpPr/>
            <p:nvPr/>
          </p:nvSpPr>
          <p:spPr>
            <a:xfrm>
              <a:off x="4287901" y="349570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32" name="Straight Connector 31">
              <a:extLst>
                <a:ext uri="{FF2B5EF4-FFF2-40B4-BE49-F238E27FC236}">
                  <a16:creationId xmlns:a16="http://schemas.microsoft.com/office/drawing/2014/main" id="{4BEE4E21-1B14-9375-2511-1BC1E65A2337}"/>
                </a:ext>
              </a:extLst>
            </p:cNvPr>
            <p:cNvCxnSpPr>
              <a:cxnSpLocks/>
              <a:stCxn id="27" idx="3"/>
              <a:endCxn id="29" idx="7"/>
            </p:cNvCxnSpPr>
            <p:nvPr/>
          </p:nvCxnSpPr>
          <p:spPr>
            <a:xfrm flipH="1">
              <a:off x="5499455" y="2575706"/>
              <a:ext cx="513069" cy="2790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B275A34-A9F7-C85C-BB55-634C2014360D}"/>
                </a:ext>
              </a:extLst>
            </p:cNvPr>
            <p:cNvCxnSpPr>
              <a:cxnSpLocks/>
              <a:stCxn id="27" idx="5"/>
              <a:endCxn id="28" idx="1"/>
            </p:cNvCxnSpPr>
            <p:nvPr/>
          </p:nvCxnSpPr>
          <p:spPr>
            <a:xfrm>
              <a:off x="6445635" y="2575706"/>
              <a:ext cx="797680" cy="1893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158A8A7-DA91-BFC7-267E-EE1ADC2AFAD1}"/>
                </a:ext>
              </a:extLst>
            </p:cNvPr>
            <p:cNvCxnSpPr>
              <a:cxnSpLocks/>
              <a:stCxn id="31" idx="7"/>
              <a:endCxn id="29" idx="3"/>
            </p:cNvCxnSpPr>
            <p:nvPr/>
          </p:nvCxnSpPr>
          <p:spPr>
            <a:xfrm flipV="1">
              <a:off x="4810712" y="3287838"/>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43DD9D-DC3F-D4C3-E8E4-F8B734534E7A}"/>
                </a:ext>
              </a:extLst>
            </p:cNvPr>
            <p:cNvCxnSpPr>
              <a:stCxn id="30" idx="1"/>
              <a:endCxn id="28" idx="5"/>
            </p:cNvCxnSpPr>
            <p:nvPr/>
          </p:nvCxnSpPr>
          <p:spPr>
            <a:xfrm flipH="1" flipV="1">
              <a:off x="7676426" y="3198138"/>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04B4E082-BB37-0C81-B004-42FD2C72E8FE}"/>
                </a:ext>
              </a:extLst>
            </p:cNvPr>
            <p:cNvSpPr/>
            <p:nvPr/>
          </p:nvSpPr>
          <p:spPr>
            <a:xfrm>
              <a:off x="6460050" y="336466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37" name="Straight Connector 36">
              <a:extLst>
                <a:ext uri="{FF2B5EF4-FFF2-40B4-BE49-F238E27FC236}">
                  <a16:creationId xmlns:a16="http://schemas.microsoft.com/office/drawing/2014/main" id="{4744E3A4-71E3-012A-3763-6DB759ED05E2}"/>
                </a:ext>
              </a:extLst>
            </p:cNvPr>
            <p:cNvCxnSpPr>
              <a:cxnSpLocks/>
              <a:stCxn id="36" idx="7"/>
              <a:endCxn id="28" idx="3"/>
            </p:cNvCxnSpPr>
            <p:nvPr/>
          </p:nvCxnSpPr>
          <p:spPr>
            <a:xfrm flipV="1">
              <a:off x="6982861" y="3198138"/>
              <a:ext cx="260454" cy="2562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A736EB0C-D686-901A-6CDA-A53FEEA51789}"/>
                </a:ext>
              </a:extLst>
            </p:cNvPr>
            <p:cNvSpPr/>
            <p:nvPr/>
          </p:nvSpPr>
          <p:spPr>
            <a:xfrm>
              <a:off x="5665098" y="349040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9" name="Oval 38">
              <a:extLst>
                <a:ext uri="{FF2B5EF4-FFF2-40B4-BE49-F238E27FC236}">
                  <a16:creationId xmlns:a16="http://schemas.microsoft.com/office/drawing/2014/main" id="{AD91E44A-41B0-649E-E8D4-175EB89A8E5C}"/>
                </a:ext>
              </a:extLst>
            </p:cNvPr>
            <p:cNvSpPr/>
            <p:nvPr/>
          </p:nvSpPr>
          <p:spPr>
            <a:xfrm>
              <a:off x="7139078" y="419259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40" name="Straight Connector 39">
              <a:extLst>
                <a:ext uri="{FF2B5EF4-FFF2-40B4-BE49-F238E27FC236}">
                  <a16:creationId xmlns:a16="http://schemas.microsoft.com/office/drawing/2014/main" id="{6384D818-7216-A412-CF36-4301D0D15CB8}"/>
                </a:ext>
              </a:extLst>
            </p:cNvPr>
            <p:cNvCxnSpPr>
              <a:cxnSpLocks/>
              <a:stCxn id="38" idx="1"/>
              <a:endCxn id="29" idx="5"/>
            </p:cNvCxnSpPr>
            <p:nvPr/>
          </p:nvCxnSpPr>
          <p:spPr>
            <a:xfrm flipH="1" flipV="1">
              <a:off x="5499455" y="3287838"/>
              <a:ext cx="2553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DBF1CD2-9993-6FB5-B8A1-B746AB10DD80}"/>
                </a:ext>
              </a:extLst>
            </p:cNvPr>
            <p:cNvCxnSpPr>
              <a:cxnSpLocks/>
              <a:stCxn id="39" idx="1"/>
              <a:endCxn id="36" idx="5"/>
            </p:cNvCxnSpPr>
            <p:nvPr/>
          </p:nvCxnSpPr>
          <p:spPr>
            <a:xfrm flipH="1" flipV="1">
              <a:off x="6982861" y="3887476"/>
              <a:ext cx="245917" cy="394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98A7DE07-5484-68E4-9D71-0213507A7CD5}"/>
                </a:ext>
              </a:extLst>
            </p:cNvPr>
            <p:cNvSpPr/>
            <p:nvPr/>
          </p:nvSpPr>
          <p:spPr>
            <a:xfrm>
              <a:off x="8402719" y="4192592"/>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cxnSp>
          <p:nvCxnSpPr>
            <p:cNvPr id="43" name="Straight Connector 42">
              <a:extLst>
                <a:ext uri="{FF2B5EF4-FFF2-40B4-BE49-F238E27FC236}">
                  <a16:creationId xmlns:a16="http://schemas.microsoft.com/office/drawing/2014/main" id="{2FE89871-2215-25E8-8732-EAC76B4C17C0}"/>
                </a:ext>
              </a:extLst>
            </p:cNvPr>
            <p:cNvCxnSpPr>
              <a:cxnSpLocks/>
              <a:stCxn id="30" idx="5"/>
              <a:endCxn id="42" idx="1"/>
            </p:cNvCxnSpPr>
            <p:nvPr/>
          </p:nvCxnSpPr>
          <p:spPr>
            <a:xfrm>
              <a:off x="8288937" y="3888218"/>
              <a:ext cx="203482" cy="3940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4465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049B8-F2AC-70F1-15D5-9EA626BAF1C7}"/>
              </a:ext>
            </a:extLst>
          </p:cNvPr>
          <p:cNvSpPr>
            <a:spLocks noGrp="1"/>
          </p:cNvSpPr>
          <p:nvPr>
            <p:ph type="title"/>
          </p:nvPr>
        </p:nvSpPr>
        <p:spPr/>
        <p:txBody>
          <a:bodyPr/>
          <a:lstStyle/>
          <a:p>
            <a:r>
              <a:rPr lang="en-US" dirty="0"/>
              <a:t>Right Rotation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519795C-1329-ACD8-8C3E-651F647C000B}"/>
                  </a:ext>
                </a:extLst>
              </p:cNvPr>
              <p:cNvSpPr>
                <a:spLocks noGrp="1"/>
              </p:cNvSpPr>
              <p:nvPr>
                <p:ph idx="1"/>
              </p:nvPr>
            </p:nvSpPr>
            <p:spPr>
              <a:xfrm>
                <a:off x="822720" y="1334280"/>
                <a:ext cx="10515600" cy="4351338"/>
              </a:xfrm>
            </p:spPr>
            <p:txBody>
              <a:bodyPr/>
              <a:lstStyle/>
              <a:p>
                <a:r>
                  <a:rPr lang="en-US" dirty="0"/>
                  <a:t>We just inserted </a:t>
                </a:r>
                <a14:m>
                  <m:oMath xmlns:m="http://schemas.openxmlformats.org/officeDocument/2006/math">
                    <m:r>
                      <a:rPr lang="en-US" b="0" i="1" smtClean="0">
                        <a:latin typeface="Cambria Math" panose="02040503050406030204" pitchFamily="18" charset="0"/>
                      </a:rPr>
                      <m:t>𝑐</m:t>
                    </m:r>
                  </m:oMath>
                </a14:m>
                <a:r>
                  <a:rPr lang="en-US" dirty="0"/>
                  <a:t>, node </a:t>
                </a:r>
                <a14:m>
                  <m:oMath xmlns:m="http://schemas.openxmlformats.org/officeDocument/2006/math">
                    <m:r>
                      <a:rPr lang="en-US" b="0" i="1" smtClean="0">
                        <a:latin typeface="Cambria Math" panose="02040503050406030204" pitchFamily="18" charset="0"/>
                      </a:rPr>
                      <m:t>𝑎</m:t>
                    </m:r>
                  </m:oMath>
                </a14:m>
                <a:r>
                  <a:rPr lang="en-US" dirty="0"/>
                  <a:t> is the deepest “problem” node</a:t>
                </a:r>
              </a:p>
              <a:p>
                <a:r>
                  <a:rPr lang="en-US" dirty="0"/>
                  <a:t>Make the left child the new root</a:t>
                </a:r>
              </a:p>
              <a:p>
                <a:r>
                  <a:rPr lang="en-US" dirty="0"/>
                  <a:t>Make the old root the right child of the new</a:t>
                </a:r>
              </a:p>
              <a:p>
                <a:r>
                  <a:rPr lang="en-US" dirty="0"/>
                  <a:t>Make the new root’s right subtree the old root’s left subtree</a:t>
                </a:r>
              </a:p>
            </p:txBody>
          </p:sp>
        </mc:Choice>
        <mc:Fallback xmlns="">
          <p:sp>
            <p:nvSpPr>
              <p:cNvPr id="3" name="Content Placeholder 2">
                <a:extLst>
                  <a:ext uri="{FF2B5EF4-FFF2-40B4-BE49-F238E27FC236}">
                    <a16:creationId xmlns:a16="http://schemas.microsoft.com/office/drawing/2014/main" id="{0519795C-1329-ACD8-8C3E-651F647C000B}"/>
                  </a:ext>
                </a:extLst>
              </p:cNvPr>
              <p:cNvSpPr>
                <a:spLocks noGrp="1" noRot="1" noChangeAspect="1" noMove="1" noResize="1" noEditPoints="1" noAdjustHandles="1" noChangeArrowheads="1" noChangeShapeType="1" noTextEdit="1"/>
              </p:cNvSpPr>
              <p:nvPr>
                <p:ph idx="1"/>
              </p:nvPr>
            </p:nvSpPr>
            <p:spPr>
              <a:xfrm>
                <a:off x="822720" y="1334280"/>
                <a:ext cx="10515600" cy="4351338"/>
              </a:xfrm>
              <a:blipFill>
                <a:blip r:embed="rId2"/>
                <a:stretch>
                  <a:fillRect l="-1043" t="-2381"/>
                </a:stretch>
              </a:blipFill>
            </p:spPr>
            <p:txBody>
              <a:bodyPr/>
              <a:lstStyle/>
              <a:p>
                <a:r>
                  <a:rPr lang="en-US">
                    <a:noFill/>
                  </a:rPr>
                  <a:t> </a:t>
                </a:r>
              </a:p>
            </p:txBody>
          </p:sp>
        </mc:Fallback>
      </mc:AlternateContent>
      <p:grpSp>
        <p:nvGrpSpPr>
          <p:cNvPr id="71" name="Group 70" descr="An illustration of a right rotation. This is the before image.&#10;&#10;Initially, the problem node is labeled a. Its left subtree is rooted at a node labeled b, and it has a height of h+2. Its right subtree is labeled z and has a height of h. The left subtree of b is labeled x and has height h+1. The right subtree of b is labeled y and has a height of h. The node a is the problem node because it is the deepest node whose left and right subtree heights differ by more than 1.">
            <a:extLst>
              <a:ext uri="{FF2B5EF4-FFF2-40B4-BE49-F238E27FC236}">
                <a16:creationId xmlns:a16="http://schemas.microsoft.com/office/drawing/2014/main" id="{8ECBA3C8-A102-5ECE-C2C8-45E18D336C3D}"/>
              </a:ext>
            </a:extLst>
          </p:cNvPr>
          <p:cNvGrpSpPr/>
          <p:nvPr/>
        </p:nvGrpSpPr>
        <p:grpSpPr>
          <a:xfrm>
            <a:off x="726067" y="3346577"/>
            <a:ext cx="3585521" cy="3413842"/>
            <a:chOff x="726067" y="3227705"/>
            <a:chExt cx="3585521" cy="3413842"/>
          </a:xfrm>
        </p:grpSpPr>
        <p:grpSp>
          <p:nvGrpSpPr>
            <p:cNvPr id="32" name="Group 31">
              <a:extLst>
                <a:ext uri="{FF2B5EF4-FFF2-40B4-BE49-F238E27FC236}">
                  <a16:creationId xmlns:a16="http://schemas.microsoft.com/office/drawing/2014/main" id="{2FDCD005-FB82-BD66-A847-A2A9C4AA4C48}"/>
                </a:ext>
              </a:extLst>
            </p:cNvPr>
            <p:cNvGrpSpPr/>
            <p:nvPr/>
          </p:nvGrpSpPr>
          <p:grpSpPr>
            <a:xfrm>
              <a:off x="726067" y="3344160"/>
              <a:ext cx="3585521" cy="3297387"/>
              <a:chOff x="7048051" y="131613"/>
              <a:chExt cx="3585521" cy="3297387"/>
            </a:xfrm>
          </p:grpSpPr>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C1579C2A-B914-DA18-E033-AA17F1B05F5E}"/>
                      </a:ext>
                    </a:extLst>
                  </p:cNvPr>
                  <p:cNvSpPr/>
                  <p:nvPr/>
                </p:nvSpPr>
                <p:spPr>
                  <a:xfrm>
                    <a:off x="8817298" y="13161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4" name="Oval 3">
                    <a:extLst>
                      <a:ext uri="{FF2B5EF4-FFF2-40B4-BE49-F238E27FC236}">
                        <a16:creationId xmlns:a16="http://schemas.microsoft.com/office/drawing/2014/main" id="{C1579C2A-B914-DA18-E033-AA17F1B05F5E}"/>
                      </a:ext>
                    </a:extLst>
                  </p:cNvPr>
                  <p:cNvSpPr>
                    <a:spLocks noRot="1" noChangeAspect="1" noMove="1" noResize="1" noEditPoints="1" noAdjustHandles="1" noChangeArrowheads="1" noChangeShapeType="1" noTextEdit="1"/>
                  </p:cNvSpPr>
                  <p:nvPr/>
                </p:nvSpPr>
                <p:spPr>
                  <a:xfrm>
                    <a:off x="8817298" y="131613"/>
                    <a:ext cx="612511" cy="612511"/>
                  </a:xfrm>
                  <a:prstGeom prst="ellipse">
                    <a:avLst/>
                  </a:prstGeom>
                  <a:blipFill>
                    <a:blip r:embed="rId9"/>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Isosceles Triangle 4">
                    <a:extLst>
                      <a:ext uri="{FF2B5EF4-FFF2-40B4-BE49-F238E27FC236}">
                        <a16:creationId xmlns:a16="http://schemas.microsoft.com/office/drawing/2014/main" id="{3C646EC5-C30F-BAB9-3C02-53BCFBF85885}"/>
                      </a:ext>
                    </a:extLst>
                  </p:cNvPr>
                  <p:cNvSpPr/>
                  <p:nvPr/>
                </p:nvSpPr>
                <p:spPr>
                  <a:xfrm>
                    <a:off x="7214210" y="1568449"/>
                    <a:ext cx="1084977" cy="979594"/>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𝑥</m:t>
                          </m:r>
                        </m:oMath>
                      </m:oMathPara>
                    </a14:m>
                    <a:endParaRPr lang="en-US" dirty="0"/>
                  </a:p>
                </p:txBody>
              </p:sp>
            </mc:Choice>
            <mc:Fallback xmlns="">
              <p:sp>
                <p:nvSpPr>
                  <p:cNvPr id="5" name="Isosceles Triangle 4">
                    <a:extLst>
                      <a:ext uri="{FF2B5EF4-FFF2-40B4-BE49-F238E27FC236}">
                        <a16:creationId xmlns:a16="http://schemas.microsoft.com/office/drawing/2014/main" id="{3C646EC5-C30F-BAB9-3C02-53BCFBF85885}"/>
                      </a:ext>
                    </a:extLst>
                  </p:cNvPr>
                  <p:cNvSpPr>
                    <a:spLocks noRot="1" noChangeAspect="1" noMove="1" noResize="1" noEditPoints="1" noAdjustHandles="1" noChangeArrowheads="1" noChangeShapeType="1" noTextEdit="1"/>
                  </p:cNvSpPr>
                  <p:nvPr/>
                </p:nvSpPr>
                <p:spPr>
                  <a:xfrm>
                    <a:off x="7214210" y="1568449"/>
                    <a:ext cx="1084977" cy="979594"/>
                  </a:xfrm>
                  <a:prstGeom prst="triangle">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4FE3B610-E75F-1020-CCA6-40C1B56408F0}"/>
                      </a:ext>
                    </a:extLst>
                  </p:cNvPr>
                  <p:cNvSpPr/>
                  <p:nvPr/>
                </p:nvSpPr>
                <p:spPr>
                  <a:xfrm>
                    <a:off x="7992931" y="77239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6" name="Oval 5">
                    <a:extLst>
                      <a:ext uri="{FF2B5EF4-FFF2-40B4-BE49-F238E27FC236}">
                        <a16:creationId xmlns:a16="http://schemas.microsoft.com/office/drawing/2014/main" id="{4FE3B610-E75F-1020-CCA6-40C1B56408F0}"/>
                      </a:ext>
                    </a:extLst>
                  </p:cNvPr>
                  <p:cNvSpPr>
                    <a:spLocks noRot="1" noChangeAspect="1" noMove="1" noResize="1" noEditPoints="1" noAdjustHandles="1" noChangeArrowheads="1" noChangeShapeType="1" noTextEdit="1"/>
                  </p:cNvSpPr>
                  <p:nvPr/>
                </p:nvSpPr>
                <p:spPr>
                  <a:xfrm>
                    <a:off x="7992931" y="772396"/>
                    <a:ext cx="612511" cy="612511"/>
                  </a:xfrm>
                  <a:prstGeom prst="ellipse">
                    <a:avLst/>
                  </a:prstGeom>
                  <a:blipFill>
                    <a:blip r:embed="rId11"/>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Isosceles Triangle 6">
                    <a:extLst>
                      <a:ext uri="{FF2B5EF4-FFF2-40B4-BE49-F238E27FC236}">
                        <a16:creationId xmlns:a16="http://schemas.microsoft.com/office/drawing/2014/main" id="{3626D707-C34E-9327-B26E-2872891541EE}"/>
                      </a:ext>
                    </a:extLst>
                  </p:cNvPr>
                  <p:cNvSpPr/>
                  <p:nvPr/>
                </p:nvSpPr>
                <p:spPr>
                  <a:xfrm>
                    <a:off x="8345520" y="1568449"/>
                    <a:ext cx="1084977" cy="979594"/>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7" name="Isosceles Triangle 6">
                    <a:extLst>
                      <a:ext uri="{FF2B5EF4-FFF2-40B4-BE49-F238E27FC236}">
                        <a16:creationId xmlns:a16="http://schemas.microsoft.com/office/drawing/2014/main" id="{3626D707-C34E-9327-B26E-2872891541EE}"/>
                      </a:ext>
                    </a:extLst>
                  </p:cNvPr>
                  <p:cNvSpPr>
                    <a:spLocks noRot="1" noChangeAspect="1" noMove="1" noResize="1" noEditPoints="1" noAdjustHandles="1" noChangeArrowheads="1" noChangeShapeType="1" noTextEdit="1"/>
                  </p:cNvSpPr>
                  <p:nvPr/>
                </p:nvSpPr>
                <p:spPr>
                  <a:xfrm>
                    <a:off x="8345520" y="1568449"/>
                    <a:ext cx="1084977" cy="979594"/>
                  </a:xfrm>
                  <a:prstGeom prst="triangle">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Isosceles Triangle 7">
                    <a:extLst>
                      <a:ext uri="{FF2B5EF4-FFF2-40B4-BE49-F238E27FC236}">
                        <a16:creationId xmlns:a16="http://schemas.microsoft.com/office/drawing/2014/main" id="{1F4E81E5-66F7-19E2-D095-BE6AA12C1AC1}"/>
                      </a:ext>
                    </a:extLst>
                  </p:cNvPr>
                  <p:cNvSpPr/>
                  <p:nvPr/>
                </p:nvSpPr>
                <p:spPr>
                  <a:xfrm>
                    <a:off x="9548595" y="758260"/>
                    <a:ext cx="1084977" cy="979594"/>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8" name="Isosceles Triangle 7">
                    <a:extLst>
                      <a:ext uri="{FF2B5EF4-FFF2-40B4-BE49-F238E27FC236}">
                        <a16:creationId xmlns:a16="http://schemas.microsoft.com/office/drawing/2014/main" id="{1F4E81E5-66F7-19E2-D095-BE6AA12C1AC1}"/>
                      </a:ext>
                    </a:extLst>
                  </p:cNvPr>
                  <p:cNvSpPr>
                    <a:spLocks noRot="1" noChangeAspect="1" noMove="1" noResize="1" noEditPoints="1" noAdjustHandles="1" noChangeArrowheads="1" noChangeShapeType="1" noTextEdit="1"/>
                  </p:cNvSpPr>
                  <p:nvPr/>
                </p:nvSpPr>
                <p:spPr>
                  <a:xfrm>
                    <a:off x="9548595" y="758260"/>
                    <a:ext cx="1084977" cy="979594"/>
                  </a:xfrm>
                  <a:prstGeom prst="triangle">
                    <a:avLst/>
                  </a:prstGeom>
                  <a:blipFill>
                    <a:blip r:embed="rId13"/>
                    <a:stretch>
                      <a:fillRect/>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7B7B1586-83AD-014F-F29B-ED7281AEF95D}"/>
                  </a:ext>
                </a:extLst>
              </p:cNvPr>
              <p:cNvCxnSpPr>
                <a:cxnSpLocks/>
                <a:stCxn id="6" idx="3"/>
                <a:endCxn id="5" idx="0"/>
              </p:cNvCxnSpPr>
              <p:nvPr/>
            </p:nvCxnSpPr>
            <p:spPr>
              <a:xfrm flipH="1">
                <a:off x="7756699" y="1295207"/>
                <a:ext cx="325932" cy="273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1A6ADD7-48CD-EBB0-0667-39AD6203B8F4}"/>
                  </a:ext>
                </a:extLst>
              </p:cNvPr>
              <p:cNvCxnSpPr>
                <a:cxnSpLocks/>
                <a:stCxn id="6" idx="5"/>
                <a:endCxn id="7" idx="0"/>
              </p:cNvCxnSpPr>
              <p:nvPr/>
            </p:nvCxnSpPr>
            <p:spPr>
              <a:xfrm>
                <a:off x="8515742" y="1295207"/>
                <a:ext cx="372267" cy="273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816D49-A49E-3DD3-C079-EE0D995FB3A7}"/>
                  </a:ext>
                </a:extLst>
              </p:cNvPr>
              <p:cNvCxnSpPr>
                <a:cxnSpLocks/>
                <a:stCxn id="6" idx="7"/>
                <a:endCxn id="4" idx="3"/>
              </p:cNvCxnSpPr>
              <p:nvPr/>
            </p:nvCxnSpPr>
            <p:spPr>
              <a:xfrm flipV="1">
                <a:off x="8515742" y="654424"/>
                <a:ext cx="391256"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6498DDE-3587-8F96-6A1C-4AB53C4EC313}"/>
                  </a:ext>
                </a:extLst>
              </p:cNvPr>
              <p:cNvCxnSpPr>
                <a:cxnSpLocks/>
                <a:stCxn id="8" idx="0"/>
                <a:endCxn id="4" idx="5"/>
              </p:cNvCxnSpPr>
              <p:nvPr/>
            </p:nvCxnSpPr>
            <p:spPr>
              <a:xfrm flipH="1" flipV="1">
                <a:off x="9340109" y="654424"/>
                <a:ext cx="750975" cy="1038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Oval 26">
                    <a:extLst>
                      <a:ext uri="{FF2B5EF4-FFF2-40B4-BE49-F238E27FC236}">
                        <a16:creationId xmlns:a16="http://schemas.microsoft.com/office/drawing/2014/main" id="{239CFFC8-CF26-D2AD-E672-09061A5048B0}"/>
                      </a:ext>
                    </a:extLst>
                  </p:cNvPr>
                  <p:cNvSpPr/>
                  <p:nvPr/>
                </p:nvSpPr>
                <p:spPr>
                  <a:xfrm>
                    <a:off x="7048051" y="281648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27" name="Oval 26">
                    <a:extLst>
                      <a:ext uri="{FF2B5EF4-FFF2-40B4-BE49-F238E27FC236}">
                        <a16:creationId xmlns:a16="http://schemas.microsoft.com/office/drawing/2014/main" id="{239CFFC8-CF26-D2AD-E672-09061A5048B0}"/>
                      </a:ext>
                    </a:extLst>
                  </p:cNvPr>
                  <p:cNvSpPr>
                    <a:spLocks noRot="1" noChangeAspect="1" noMove="1" noResize="1" noEditPoints="1" noAdjustHandles="1" noChangeArrowheads="1" noChangeShapeType="1" noTextEdit="1"/>
                  </p:cNvSpPr>
                  <p:nvPr/>
                </p:nvSpPr>
                <p:spPr>
                  <a:xfrm>
                    <a:off x="7048051" y="2816489"/>
                    <a:ext cx="612511" cy="612511"/>
                  </a:xfrm>
                  <a:prstGeom prst="ellipse">
                    <a:avLst/>
                  </a:prstGeom>
                  <a:blipFill>
                    <a:blip r:embed="rId14"/>
                    <a:stretch>
                      <a:fillRect/>
                    </a:stretch>
                  </a:blipFill>
                  <a:ln>
                    <a:solidFill>
                      <a:schemeClr val="tx1"/>
                    </a:solidFill>
                  </a:ln>
                </p:spPr>
                <p:txBody>
                  <a:bodyPr/>
                  <a:lstStyle/>
                  <a:p>
                    <a:r>
                      <a:rPr lang="en-US">
                        <a:noFill/>
                      </a:rPr>
                      <a:t> </a:t>
                    </a:r>
                  </a:p>
                </p:txBody>
              </p:sp>
            </mc:Fallback>
          </mc:AlternateContent>
          <p:cxnSp>
            <p:nvCxnSpPr>
              <p:cNvPr id="28" name="Straight Connector 27">
                <a:extLst>
                  <a:ext uri="{FF2B5EF4-FFF2-40B4-BE49-F238E27FC236}">
                    <a16:creationId xmlns:a16="http://schemas.microsoft.com/office/drawing/2014/main" id="{0E83608A-477E-6324-E54F-86966C47F633}"/>
                  </a:ext>
                </a:extLst>
              </p:cNvPr>
              <p:cNvCxnSpPr>
                <a:cxnSpLocks/>
                <a:stCxn id="27" idx="0"/>
              </p:cNvCxnSpPr>
              <p:nvPr/>
            </p:nvCxnSpPr>
            <p:spPr>
              <a:xfrm flipH="1" flipV="1">
                <a:off x="7354306" y="2548043"/>
                <a:ext cx="1" cy="2684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3150729F-C8ED-BB5F-9CEB-CF399CB6A872}"/>
                    </a:ext>
                  </a:extLst>
                </p:cNvPr>
                <p:cNvSpPr txBox="1"/>
                <p:nvPr/>
              </p:nvSpPr>
              <p:spPr>
                <a:xfrm>
                  <a:off x="735435" y="4595206"/>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66" name="TextBox 65">
                  <a:extLst>
                    <a:ext uri="{FF2B5EF4-FFF2-40B4-BE49-F238E27FC236}">
                      <a16:creationId xmlns:a16="http://schemas.microsoft.com/office/drawing/2014/main" id="{3150729F-C8ED-BB5F-9CEB-CF399CB6A872}"/>
                    </a:ext>
                  </a:extLst>
                </p:cNvPr>
                <p:cNvSpPr txBox="1">
                  <a:spLocks noRot="1" noChangeAspect="1" noMove="1" noResize="1" noEditPoints="1" noAdjustHandles="1" noChangeArrowheads="1" noChangeShapeType="1" noTextEdit="1"/>
                </p:cNvSpPr>
                <p:nvPr/>
              </p:nvSpPr>
              <p:spPr>
                <a:xfrm>
                  <a:off x="735435" y="4595206"/>
                  <a:ext cx="773738" cy="36933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18CD5917-6748-AFE6-4CA8-6A26740C5DD1}"/>
                    </a:ext>
                  </a:extLst>
                </p:cNvPr>
                <p:cNvSpPr txBox="1"/>
                <p:nvPr/>
              </p:nvSpPr>
              <p:spPr>
                <a:xfrm>
                  <a:off x="2172271" y="4638800"/>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67" name="TextBox 66">
                  <a:extLst>
                    <a:ext uri="{FF2B5EF4-FFF2-40B4-BE49-F238E27FC236}">
                      <a16:creationId xmlns:a16="http://schemas.microsoft.com/office/drawing/2014/main" id="{18CD5917-6748-AFE6-4CA8-6A26740C5DD1}"/>
                    </a:ext>
                  </a:extLst>
                </p:cNvPr>
                <p:cNvSpPr txBox="1">
                  <a:spLocks noRot="1" noChangeAspect="1" noMove="1" noResize="1" noEditPoints="1" noAdjustHandles="1" noChangeArrowheads="1" noChangeShapeType="1" noTextEdit="1"/>
                </p:cNvSpPr>
                <p:nvPr/>
              </p:nvSpPr>
              <p:spPr>
                <a:xfrm>
                  <a:off x="2172271" y="4638800"/>
                  <a:ext cx="369781" cy="369332"/>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6FFBE299-FED8-D1B2-BD66-101DA35B695A}"/>
                    </a:ext>
                  </a:extLst>
                </p:cNvPr>
                <p:cNvSpPr txBox="1"/>
                <p:nvPr/>
              </p:nvSpPr>
              <p:spPr>
                <a:xfrm>
                  <a:off x="1157833" y="3786141"/>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68" name="TextBox 67">
                  <a:extLst>
                    <a:ext uri="{FF2B5EF4-FFF2-40B4-BE49-F238E27FC236}">
                      <a16:creationId xmlns:a16="http://schemas.microsoft.com/office/drawing/2014/main" id="{6FFBE299-FED8-D1B2-BD66-101DA35B695A}"/>
                    </a:ext>
                  </a:extLst>
                </p:cNvPr>
                <p:cNvSpPr txBox="1">
                  <a:spLocks noRot="1" noChangeAspect="1" noMove="1" noResize="1" noEditPoints="1" noAdjustHandles="1" noChangeArrowheads="1" noChangeShapeType="1" noTextEdit="1"/>
                </p:cNvSpPr>
                <p:nvPr/>
              </p:nvSpPr>
              <p:spPr>
                <a:xfrm>
                  <a:off x="1157833" y="3786141"/>
                  <a:ext cx="773738" cy="369332"/>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113857C4-4F9F-E95E-044D-F1A4FA7A55E8}"/>
                    </a:ext>
                  </a:extLst>
                </p:cNvPr>
                <p:cNvSpPr txBox="1"/>
                <p:nvPr/>
              </p:nvSpPr>
              <p:spPr>
                <a:xfrm>
                  <a:off x="1835210" y="3227705"/>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+3</m:t>
                        </m:r>
                      </m:oMath>
                    </m:oMathPara>
                  </a14:m>
                  <a:endParaRPr lang="en-US" dirty="0">
                    <a:solidFill>
                      <a:srgbClr val="FF0000"/>
                    </a:solidFill>
                  </a:endParaRPr>
                </a:p>
              </p:txBody>
            </p:sp>
          </mc:Choice>
          <mc:Fallback xmlns="">
            <p:sp>
              <p:nvSpPr>
                <p:cNvPr id="69" name="TextBox 68">
                  <a:extLst>
                    <a:ext uri="{FF2B5EF4-FFF2-40B4-BE49-F238E27FC236}">
                      <a16:creationId xmlns:a16="http://schemas.microsoft.com/office/drawing/2014/main" id="{113857C4-4F9F-E95E-044D-F1A4FA7A55E8}"/>
                    </a:ext>
                  </a:extLst>
                </p:cNvPr>
                <p:cNvSpPr txBox="1">
                  <a:spLocks noRot="1" noChangeAspect="1" noMove="1" noResize="1" noEditPoints="1" noAdjustHandles="1" noChangeArrowheads="1" noChangeShapeType="1" noTextEdit="1"/>
                </p:cNvSpPr>
                <p:nvPr/>
              </p:nvSpPr>
              <p:spPr>
                <a:xfrm>
                  <a:off x="1835210" y="3227705"/>
                  <a:ext cx="773738" cy="369332"/>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3305BF72-9FFD-DF53-8C7C-A4B213E38B05}"/>
                    </a:ext>
                  </a:extLst>
                </p:cNvPr>
                <p:cNvSpPr txBox="1"/>
                <p:nvPr/>
              </p:nvSpPr>
              <p:spPr>
                <a:xfrm>
                  <a:off x="3343276" y="3879162"/>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70" name="TextBox 69">
                  <a:extLst>
                    <a:ext uri="{FF2B5EF4-FFF2-40B4-BE49-F238E27FC236}">
                      <a16:creationId xmlns:a16="http://schemas.microsoft.com/office/drawing/2014/main" id="{3305BF72-9FFD-DF53-8C7C-A4B213E38B05}"/>
                    </a:ext>
                  </a:extLst>
                </p:cNvPr>
                <p:cNvSpPr txBox="1">
                  <a:spLocks noRot="1" noChangeAspect="1" noMove="1" noResize="1" noEditPoints="1" noAdjustHandles="1" noChangeArrowheads="1" noChangeShapeType="1" noTextEdit="1"/>
                </p:cNvSpPr>
                <p:nvPr/>
              </p:nvSpPr>
              <p:spPr>
                <a:xfrm>
                  <a:off x="3343276" y="3879162"/>
                  <a:ext cx="369781" cy="369332"/>
                </a:xfrm>
                <a:prstGeom prst="rect">
                  <a:avLst/>
                </a:prstGeom>
                <a:blipFill>
                  <a:blip r:embed="rId19"/>
                  <a:stretch>
                    <a:fillRect/>
                  </a:stretch>
                </a:blipFill>
              </p:spPr>
              <p:txBody>
                <a:bodyPr/>
                <a:lstStyle/>
                <a:p>
                  <a:r>
                    <a:rPr lang="en-US">
                      <a:noFill/>
                    </a:rPr>
                    <a:t> </a:t>
                  </a:r>
                </a:p>
              </p:txBody>
            </p:sp>
          </mc:Fallback>
        </mc:AlternateContent>
      </p:grpSp>
      <p:sp>
        <p:nvSpPr>
          <p:cNvPr id="64" name="Arrow: Right 63" descr="Now we perform the right rotation which lifts the left subtree and lowers the right subtree. It does this by making b the new root, a the left child of b, and subtree y the left subtree of a.">
            <a:extLst>
              <a:ext uri="{FF2B5EF4-FFF2-40B4-BE49-F238E27FC236}">
                <a16:creationId xmlns:a16="http://schemas.microsoft.com/office/drawing/2014/main" id="{88549AC5-13F6-C0FF-FEBC-7A399516549C}"/>
              </a:ext>
            </a:extLst>
          </p:cNvPr>
          <p:cNvSpPr/>
          <p:nvPr/>
        </p:nvSpPr>
        <p:spPr>
          <a:xfrm>
            <a:off x="5315019" y="4410070"/>
            <a:ext cx="1531002"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Right Rotation</a:t>
            </a:r>
          </a:p>
        </p:txBody>
      </p:sp>
      <p:grpSp>
        <p:nvGrpSpPr>
          <p:cNvPr id="10" name="Group 9" descr="An illustration of a right rotation. This is the after image.&#10;&#10;After performing a right rotation the node b becomes the root of the tree. The right child of b is the node a (the former root), and the left child of b is unchanged. The left subtree of a is y (the former right subtree of b), and the right subtree of a is unchanged. Because x has height h+1 and y and z had height h, both subtrees of b now have height h+1, making the tree balanced.">
            <a:extLst>
              <a:ext uri="{FF2B5EF4-FFF2-40B4-BE49-F238E27FC236}">
                <a16:creationId xmlns:a16="http://schemas.microsoft.com/office/drawing/2014/main" id="{598D6630-A593-0BBF-A19B-7923549D184A}"/>
              </a:ext>
            </a:extLst>
          </p:cNvPr>
          <p:cNvGrpSpPr/>
          <p:nvPr/>
        </p:nvGrpSpPr>
        <p:grpSpPr>
          <a:xfrm>
            <a:off x="7493545" y="3322521"/>
            <a:ext cx="3471088" cy="2631030"/>
            <a:chOff x="7493545" y="3322521"/>
            <a:chExt cx="3471088" cy="2631030"/>
          </a:xfrm>
        </p:grpSpPr>
        <p:grpSp>
          <p:nvGrpSpPr>
            <p:cNvPr id="33" name="Group 32">
              <a:extLst>
                <a:ext uri="{FF2B5EF4-FFF2-40B4-BE49-F238E27FC236}">
                  <a16:creationId xmlns:a16="http://schemas.microsoft.com/office/drawing/2014/main" id="{F7EE3BEE-6549-5A90-A178-CB843F41D093}"/>
                </a:ext>
              </a:extLst>
            </p:cNvPr>
            <p:cNvGrpSpPr/>
            <p:nvPr/>
          </p:nvGrpSpPr>
          <p:grpSpPr>
            <a:xfrm>
              <a:off x="7578756" y="3457458"/>
              <a:ext cx="3385877" cy="2496093"/>
              <a:chOff x="7175930" y="136853"/>
              <a:chExt cx="3385877" cy="2496093"/>
            </a:xfrm>
          </p:grpSpPr>
          <mc:AlternateContent xmlns:mc="http://schemas.openxmlformats.org/markup-compatibility/2006" xmlns:a14="http://schemas.microsoft.com/office/drawing/2010/main">
            <mc:Choice Requires="a14">
              <p:sp>
                <p:nvSpPr>
                  <p:cNvPr id="34" name="Oval 33">
                    <a:extLst>
                      <a:ext uri="{FF2B5EF4-FFF2-40B4-BE49-F238E27FC236}">
                        <a16:creationId xmlns:a16="http://schemas.microsoft.com/office/drawing/2014/main" id="{45E7A0E4-A69B-B4AE-ACE7-EB5C89E52040}"/>
                      </a:ext>
                    </a:extLst>
                  </p:cNvPr>
                  <p:cNvSpPr/>
                  <p:nvPr/>
                </p:nvSpPr>
                <p:spPr>
                  <a:xfrm>
                    <a:off x="9124241" y="77239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34" name="Oval 33">
                    <a:extLst>
                      <a:ext uri="{FF2B5EF4-FFF2-40B4-BE49-F238E27FC236}">
                        <a16:creationId xmlns:a16="http://schemas.microsoft.com/office/drawing/2014/main" id="{45E7A0E4-A69B-B4AE-ACE7-EB5C89E52040}"/>
                      </a:ext>
                    </a:extLst>
                  </p:cNvPr>
                  <p:cNvSpPr>
                    <a:spLocks noRot="1" noChangeAspect="1" noMove="1" noResize="1" noEditPoints="1" noAdjustHandles="1" noChangeArrowheads="1" noChangeShapeType="1" noTextEdit="1"/>
                  </p:cNvSpPr>
                  <p:nvPr/>
                </p:nvSpPr>
                <p:spPr>
                  <a:xfrm>
                    <a:off x="9124241" y="772395"/>
                    <a:ext cx="612511" cy="612511"/>
                  </a:xfrm>
                  <a:prstGeom prst="ellipse">
                    <a:avLst/>
                  </a:prstGeom>
                  <a:blipFill>
                    <a:blip r:embed="rId3"/>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Isosceles Triangle 34">
                    <a:extLst>
                      <a:ext uri="{FF2B5EF4-FFF2-40B4-BE49-F238E27FC236}">
                        <a16:creationId xmlns:a16="http://schemas.microsoft.com/office/drawing/2014/main" id="{EF1554DF-5FD8-FE91-0B86-80799DED6758}"/>
                      </a:ext>
                    </a:extLst>
                  </p:cNvPr>
                  <p:cNvSpPr/>
                  <p:nvPr/>
                </p:nvSpPr>
                <p:spPr>
                  <a:xfrm>
                    <a:off x="7342089" y="772395"/>
                    <a:ext cx="1084977" cy="979594"/>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𝑥</m:t>
                          </m:r>
                        </m:oMath>
                      </m:oMathPara>
                    </a14:m>
                    <a:endParaRPr lang="en-US" dirty="0"/>
                  </a:p>
                </p:txBody>
              </p:sp>
            </mc:Choice>
            <mc:Fallback xmlns="">
              <p:sp>
                <p:nvSpPr>
                  <p:cNvPr id="35" name="Isosceles Triangle 34">
                    <a:extLst>
                      <a:ext uri="{FF2B5EF4-FFF2-40B4-BE49-F238E27FC236}">
                        <a16:creationId xmlns:a16="http://schemas.microsoft.com/office/drawing/2014/main" id="{EF1554DF-5FD8-FE91-0B86-80799DED6758}"/>
                      </a:ext>
                    </a:extLst>
                  </p:cNvPr>
                  <p:cNvSpPr>
                    <a:spLocks noRot="1" noChangeAspect="1" noMove="1" noResize="1" noEditPoints="1" noAdjustHandles="1" noChangeArrowheads="1" noChangeShapeType="1" noTextEdit="1"/>
                  </p:cNvSpPr>
                  <p:nvPr/>
                </p:nvSpPr>
                <p:spPr>
                  <a:xfrm>
                    <a:off x="7342089" y="772395"/>
                    <a:ext cx="1084977" cy="979594"/>
                  </a:xfrm>
                  <a:prstGeom prst="triangle">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Oval 35">
                    <a:extLst>
                      <a:ext uri="{FF2B5EF4-FFF2-40B4-BE49-F238E27FC236}">
                        <a16:creationId xmlns:a16="http://schemas.microsoft.com/office/drawing/2014/main" id="{21653A17-97F6-3907-7154-1E08B77D7E3B}"/>
                      </a:ext>
                    </a:extLst>
                  </p:cNvPr>
                  <p:cNvSpPr/>
                  <p:nvPr/>
                </p:nvSpPr>
                <p:spPr>
                  <a:xfrm>
                    <a:off x="8428629" y="13685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36" name="Oval 35">
                    <a:extLst>
                      <a:ext uri="{FF2B5EF4-FFF2-40B4-BE49-F238E27FC236}">
                        <a16:creationId xmlns:a16="http://schemas.microsoft.com/office/drawing/2014/main" id="{21653A17-97F6-3907-7154-1E08B77D7E3B}"/>
                      </a:ext>
                    </a:extLst>
                  </p:cNvPr>
                  <p:cNvSpPr>
                    <a:spLocks noRot="1" noChangeAspect="1" noMove="1" noResize="1" noEditPoints="1" noAdjustHandles="1" noChangeArrowheads="1" noChangeShapeType="1" noTextEdit="1"/>
                  </p:cNvSpPr>
                  <p:nvPr/>
                </p:nvSpPr>
                <p:spPr>
                  <a:xfrm>
                    <a:off x="8428629" y="136853"/>
                    <a:ext cx="612511" cy="612511"/>
                  </a:xfrm>
                  <a:prstGeom prst="ellipse">
                    <a:avLst/>
                  </a:prstGeom>
                  <a:blipFill>
                    <a:blip r:embed="rId5"/>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Isosceles Triangle 36">
                    <a:extLst>
                      <a:ext uri="{FF2B5EF4-FFF2-40B4-BE49-F238E27FC236}">
                        <a16:creationId xmlns:a16="http://schemas.microsoft.com/office/drawing/2014/main" id="{99A0256F-8391-2976-BCFB-9053B00E322A}"/>
                      </a:ext>
                    </a:extLst>
                  </p:cNvPr>
                  <p:cNvSpPr/>
                  <p:nvPr/>
                </p:nvSpPr>
                <p:spPr>
                  <a:xfrm>
                    <a:off x="8345520" y="1578929"/>
                    <a:ext cx="1084977" cy="979594"/>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37" name="Isosceles Triangle 36">
                    <a:extLst>
                      <a:ext uri="{FF2B5EF4-FFF2-40B4-BE49-F238E27FC236}">
                        <a16:creationId xmlns:a16="http://schemas.microsoft.com/office/drawing/2014/main" id="{99A0256F-8391-2976-BCFB-9053B00E322A}"/>
                      </a:ext>
                    </a:extLst>
                  </p:cNvPr>
                  <p:cNvSpPr>
                    <a:spLocks noRot="1" noChangeAspect="1" noMove="1" noResize="1" noEditPoints="1" noAdjustHandles="1" noChangeArrowheads="1" noChangeShapeType="1" noTextEdit="1"/>
                  </p:cNvSpPr>
                  <p:nvPr/>
                </p:nvSpPr>
                <p:spPr>
                  <a:xfrm>
                    <a:off x="8345520" y="1578929"/>
                    <a:ext cx="1084977" cy="979594"/>
                  </a:xfrm>
                  <a:prstGeom prst="triangle">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Isosceles Triangle 37">
                    <a:extLst>
                      <a:ext uri="{FF2B5EF4-FFF2-40B4-BE49-F238E27FC236}">
                        <a16:creationId xmlns:a16="http://schemas.microsoft.com/office/drawing/2014/main" id="{C8ABD725-951D-1EF5-BC3F-7698AB03ED12}"/>
                      </a:ext>
                    </a:extLst>
                  </p:cNvPr>
                  <p:cNvSpPr/>
                  <p:nvPr/>
                </p:nvSpPr>
                <p:spPr>
                  <a:xfrm>
                    <a:off x="9476830" y="1586367"/>
                    <a:ext cx="1084977" cy="979594"/>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38" name="Isosceles Triangle 37">
                    <a:extLst>
                      <a:ext uri="{FF2B5EF4-FFF2-40B4-BE49-F238E27FC236}">
                        <a16:creationId xmlns:a16="http://schemas.microsoft.com/office/drawing/2014/main" id="{C8ABD725-951D-1EF5-BC3F-7698AB03ED12}"/>
                      </a:ext>
                    </a:extLst>
                  </p:cNvPr>
                  <p:cNvSpPr>
                    <a:spLocks noRot="1" noChangeAspect="1" noMove="1" noResize="1" noEditPoints="1" noAdjustHandles="1" noChangeArrowheads="1" noChangeShapeType="1" noTextEdit="1"/>
                  </p:cNvSpPr>
                  <p:nvPr/>
                </p:nvSpPr>
                <p:spPr>
                  <a:xfrm>
                    <a:off x="9476830" y="1586367"/>
                    <a:ext cx="1084977" cy="979594"/>
                  </a:xfrm>
                  <a:prstGeom prst="triangle">
                    <a:avLst/>
                  </a:prstGeom>
                  <a:blipFill>
                    <a:blip r:embed="rId7"/>
                    <a:stretch>
                      <a:fillRect/>
                    </a:stretch>
                  </a:blipFill>
                </p:spPr>
                <p:txBody>
                  <a:bodyPr/>
                  <a:lstStyle/>
                  <a:p>
                    <a:r>
                      <a:rPr lang="en-US">
                        <a:noFill/>
                      </a:rPr>
                      <a:t> </a:t>
                    </a:r>
                  </a:p>
                </p:txBody>
              </p:sp>
            </mc:Fallback>
          </mc:AlternateContent>
          <p:cxnSp>
            <p:nvCxnSpPr>
              <p:cNvPr id="39" name="Straight Connector 38">
                <a:extLst>
                  <a:ext uri="{FF2B5EF4-FFF2-40B4-BE49-F238E27FC236}">
                    <a16:creationId xmlns:a16="http://schemas.microsoft.com/office/drawing/2014/main" id="{E962564D-E372-F50C-5980-C112EF7ECA4D}"/>
                  </a:ext>
                </a:extLst>
              </p:cNvPr>
              <p:cNvCxnSpPr>
                <a:cxnSpLocks/>
                <a:stCxn id="36" idx="3"/>
                <a:endCxn id="35" idx="0"/>
              </p:cNvCxnSpPr>
              <p:nvPr/>
            </p:nvCxnSpPr>
            <p:spPr>
              <a:xfrm flipH="1">
                <a:off x="7884578" y="659664"/>
                <a:ext cx="633751" cy="1127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9A738FD-1682-5EB7-685E-AE958F861694}"/>
                  </a:ext>
                </a:extLst>
              </p:cNvPr>
              <p:cNvCxnSpPr>
                <a:cxnSpLocks/>
                <a:stCxn id="34" idx="3"/>
                <a:endCxn id="37" idx="0"/>
              </p:cNvCxnSpPr>
              <p:nvPr/>
            </p:nvCxnSpPr>
            <p:spPr>
              <a:xfrm flipH="1">
                <a:off x="8888009" y="1295206"/>
                <a:ext cx="325932" cy="2837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69BC999-CE86-9682-91DC-E9C0F86021D7}"/>
                  </a:ext>
                </a:extLst>
              </p:cNvPr>
              <p:cNvCxnSpPr>
                <a:cxnSpLocks/>
                <a:stCxn id="36" idx="5"/>
                <a:endCxn id="34" idx="1"/>
              </p:cNvCxnSpPr>
              <p:nvPr/>
            </p:nvCxnSpPr>
            <p:spPr>
              <a:xfrm>
                <a:off x="8951440" y="659664"/>
                <a:ext cx="262501" cy="2024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1A19D79-2582-DF96-4EE4-A322DE8F4EFA}"/>
                  </a:ext>
                </a:extLst>
              </p:cNvPr>
              <p:cNvCxnSpPr>
                <a:cxnSpLocks/>
                <a:stCxn id="38" idx="0"/>
                <a:endCxn id="34" idx="5"/>
              </p:cNvCxnSpPr>
              <p:nvPr/>
            </p:nvCxnSpPr>
            <p:spPr>
              <a:xfrm flipH="1" flipV="1">
                <a:off x="9647052" y="1295206"/>
                <a:ext cx="372267" cy="291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Oval 42">
                    <a:extLst>
                      <a:ext uri="{FF2B5EF4-FFF2-40B4-BE49-F238E27FC236}">
                        <a16:creationId xmlns:a16="http://schemas.microsoft.com/office/drawing/2014/main" id="{0CFD8699-FE14-3065-4767-9AEE33B862FF}"/>
                      </a:ext>
                    </a:extLst>
                  </p:cNvPr>
                  <p:cNvSpPr/>
                  <p:nvPr/>
                </p:nvSpPr>
                <p:spPr>
                  <a:xfrm>
                    <a:off x="7175930" y="202043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43" name="Oval 42">
                    <a:extLst>
                      <a:ext uri="{FF2B5EF4-FFF2-40B4-BE49-F238E27FC236}">
                        <a16:creationId xmlns:a16="http://schemas.microsoft.com/office/drawing/2014/main" id="{0CFD8699-FE14-3065-4767-9AEE33B862FF}"/>
                      </a:ext>
                    </a:extLst>
                  </p:cNvPr>
                  <p:cNvSpPr>
                    <a:spLocks noRot="1" noChangeAspect="1" noMove="1" noResize="1" noEditPoints="1" noAdjustHandles="1" noChangeArrowheads="1" noChangeShapeType="1" noTextEdit="1"/>
                  </p:cNvSpPr>
                  <p:nvPr/>
                </p:nvSpPr>
                <p:spPr>
                  <a:xfrm>
                    <a:off x="7175930" y="2020435"/>
                    <a:ext cx="612511" cy="612511"/>
                  </a:xfrm>
                  <a:prstGeom prst="ellipse">
                    <a:avLst/>
                  </a:prstGeom>
                  <a:blipFill>
                    <a:blip r:embed="rId8"/>
                    <a:stretch>
                      <a:fillRect/>
                    </a:stretch>
                  </a:blipFill>
                  <a:ln>
                    <a:solidFill>
                      <a:schemeClr val="tx1"/>
                    </a:solidFill>
                  </a:ln>
                </p:spPr>
                <p:txBody>
                  <a:bodyPr/>
                  <a:lstStyle/>
                  <a:p>
                    <a:r>
                      <a:rPr lang="en-US">
                        <a:noFill/>
                      </a:rPr>
                      <a:t> </a:t>
                    </a:r>
                  </a:p>
                </p:txBody>
              </p:sp>
            </mc:Fallback>
          </mc:AlternateContent>
          <p:cxnSp>
            <p:nvCxnSpPr>
              <p:cNvPr id="44" name="Straight Connector 43">
                <a:extLst>
                  <a:ext uri="{FF2B5EF4-FFF2-40B4-BE49-F238E27FC236}">
                    <a16:creationId xmlns:a16="http://schemas.microsoft.com/office/drawing/2014/main" id="{5946C4ED-4422-1E95-01CC-240395B3A549}"/>
                  </a:ext>
                </a:extLst>
              </p:cNvPr>
              <p:cNvCxnSpPr>
                <a:cxnSpLocks/>
                <a:stCxn id="43" idx="0"/>
              </p:cNvCxnSpPr>
              <p:nvPr/>
            </p:nvCxnSpPr>
            <p:spPr>
              <a:xfrm flipH="1" flipV="1">
                <a:off x="7482185" y="1751989"/>
                <a:ext cx="1" cy="2684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8FB41DCC-41DB-D581-B281-F635D03CF8ED}"/>
                    </a:ext>
                  </a:extLst>
                </p:cNvPr>
                <p:cNvSpPr txBox="1"/>
                <p:nvPr/>
              </p:nvSpPr>
              <p:spPr>
                <a:xfrm>
                  <a:off x="7493545" y="4002706"/>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72" name="TextBox 71">
                  <a:extLst>
                    <a:ext uri="{FF2B5EF4-FFF2-40B4-BE49-F238E27FC236}">
                      <a16:creationId xmlns:a16="http://schemas.microsoft.com/office/drawing/2014/main" id="{8FB41DCC-41DB-D581-B281-F635D03CF8ED}"/>
                    </a:ext>
                  </a:extLst>
                </p:cNvPr>
                <p:cNvSpPr txBox="1">
                  <a:spLocks noRot="1" noChangeAspect="1" noMove="1" noResize="1" noEditPoints="1" noAdjustHandles="1" noChangeArrowheads="1" noChangeShapeType="1" noTextEdit="1"/>
                </p:cNvSpPr>
                <p:nvPr/>
              </p:nvSpPr>
              <p:spPr>
                <a:xfrm>
                  <a:off x="7493545" y="4002706"/>
                  <a:ext cx="773738" cy="369332"/>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DD7BB27A-42A5-BE9A-F1FF-42EABAE1A987}"/>
                    </a:ext>
                  </a:extLst>
                </p:cNvPr>
                <p:cNvSpPr txBox="1"/>
                <p:nvPr/>
              </p:nvSpPr>
              <p:spPr>
                <a:xfrm>
                  <a:off x="8903142" y="4124889"/>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73" name="TextBox 72">
                  <a:extLst>
                    <a:ext uri="{FF2B5EF4-FFF2-40B4-BE49-F238E27FC236}">
                      <a16:creationId xmlns:a16="http://schemas.microsoft.com/office/drawing/2014/main" id="{DD7BB27A-42A5-BE9A-F1FF-42EABAE1A987}"/>
                    </a:ext>
                  </a:extLst>
                </p:cNvPr>
                <p:cNvSpPr txBox="1">
                  <a:spLocks noRot="1" noChangeAspect="1" noMove="1" noResize="1" noEditPoints="1" noAdjustHandles="1" noChangeArrowheads="1" noChangeShapeType="1" noTextEdit="1"/>
                </p:cNvSpPr>
                <p:nvPr/>
              </p:nvSpPr>
              <p:spPr>
                <a:xfrm>
                  <a:off x="8903142" y="4124889"/>
                  <a:ext cx="773738" cy="369332"/>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B62FD0DC-BCE5-FBBA-1AFF-5D9EBF1AE5F1}"/>
                    </a:ext>
                  </a:extLst>
                </p:cNvPr>
                <p:cNvSpPr txBox="1"/>
                <p:nvPr/>
              </p:nvSpPr>
              <p:spPr>
                <a:xfrm>
                  <a:off x="8197681" y="3322521"/>
                  <a:ext cx="77373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74" name="TextBox 73">
                  <a:extLst>
                    <a:ext uri="{FF2B5EF4-FFF2-40B4-BE49-F238E27FC236}">
                      <a16:creationId xmlns:a16="http://schemas.microsoft.com/office/drawing/2014/main" id="{B62FD0DC-BCE5-FBBA-1AFF-5D9EBF1AE5F1}"/>
                    </a:ext>
                  </a:extLst>
                </p:cNvPr>
                <p:cNvSpPr txBox="1">
                  <a:spLocks noRot="1" noChangeAspect="1" noMove="1" noResize="1" noEditPoints="1" noAdjustHandles="1" noChangeArrowheads="1" noChangeShapeType="1" noTextEdit="1"/>
                </p:cNvSpPr>
                <p:nvPr/>
              </p:nvSpPr>
              <p:spPr>
                <a:xfrm>
                  <a:off x="8197681" y="3322521"/>
                  <a:ext cx="773737" cy="369332"/>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C14EBFC5-1ACD-0DA1-DFC1-D0673D9497BA}"/>
                    </a:ext>
                  </a:extLst>
                </p:cNvPr>
                <p:cNvSpPr txBox="1"/>
                <p:nvPr/>
              </p:nvSpPr>
              <p:spPr>
                <a:xfrm>
                  <a:off x="8967387" y="4738555"/>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75" name="TextBox 74">
                  <a:extLst>
                    <a:ext uri="{FF2B5EF4-FFF2-40B4-BE49-F238E27FC236}">
                      <a16:creationId xmlns:a16="http://schemas.microsoft.com/office/drawing/2014/main" id="{C14EBFC5-1ACD-0DA1-DFC1-D0673D9497BA}"/>
                    </a:ext>
                  </a:extLst>
                </p:cNvPr>
                <p:cNvSpPr txBox="1">
                  <a:spLocks noRot="1" noChangeAspect="1" noMove="1" noResize="1" noEditPoints="1" noAdjustHandles="1" noChangeArrowheads="1" noChangeShapeType="1" noTextEdit="1"/>
                </p:cNvSpPr>
                <p:nvPr/>
              </p:nvSpPr>
              <p:spPr>
                <a:xfrm>
                  <a:off x="8967387" y="4738555"/>
                  <a:ext cx="369781" cy="369332"/>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77634E40-271E-6922-B9EA-EFC82ADE55EC}"/>
                    </a:ext>
                  </a:extLst>
                </p:cNvPr>
                <p:cNvSpPr txBox="1"/>
                <p:nvPr/>
              </p:nvSpPr>
              <p:spPr>
                <a:xfrm>
                  <a:off x="10038951" y="4738555"/>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76" name="TextBox 75">
                  <a:extLst>
                    <a:ext uri="{FF2B5EF4-FFF2-40B4-BE49-F238E27FC236}">
                      <a16:creationId xmlns:a16="http://schemas.microsoft.com/office/drawing/2014/main" id="{77634E40-271E-6922-B9EA-EFC82ADE55EC}"/>
                    </a:ext>
                  </a:extLst>
                </p:cNvPr>
                <p:cNvSpPr txBox="1">
                  <a:spLocks noRot="1" noChangeAspect="1" noMove="1" noResize="1" noEditPoints="1" noAdjustHandles="1" noChangeArrowheads="1" noChangeShapeType="1" noTextEdit="1"/>
                </p:cNvSpPr>
                <p:nvPr/>
              </p:nvSpPr>
              <p:spPr>
                <a:xfrm>
                  <a:off x="10038951" y="4738555"/>
                  <a:ext cx="369781" cy="369332"/>
                </a:xfrm>
                <a:prstGeom prst="rect">
                  <a:avLst/>
                </a:prstGeom>
                <a:blipFill>
                  <a:blip r:embed="rId24"/>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07819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7B19-4175-0B62-7DF1-3B6AEAC370A2}"/>
              </a:ext>
            </a:extLst>
          </p:cNvPr>
          <p:cNvSpPr>
            <a:spLocks noGrp="1"/>
          </p:cNvSpPr>
          <p:nvPr>
            <p:ph type="title"/>
          </p:nvPr>
        </p:nvSpPr>
        <p:spPr/>
        <p:txBody>
          <a:bodyPr/>
          <a:lstStyle/>
          <a:p>
            <a:r>
              <a:rPr lang="en-US" dirty="0"/>
              <a:t>Insert Example (Insert 20)</a:t>
            </a:r>
          </a:p>
        </p:txBody>
      </p:sp>
      <p:sp>
        <p:nvSpPr>
          <p:cNvPr id="24" name="Oval 23" descr="We will insert a new key-value pair with the key -1 into the AVL tree">
            <a:extLst>
              <a:ext uri="{FF2B5EF4-FFF2-40B4-BE49-F238E27FC236}">
                <a16:creationId xmlns:a16="http://schemas.microsoft.com/office/drawing/2014/main" id="{343823FD-4399-AFC7-649D-4594D6C04EC3}"/>
              </a:ext>
            </a:extLst>
          </p:cNvPr>
          <p:cNvSpPr/>
          <p:nvPr/>
        </p:nvSpPr>
        <p:spPr>
          <a:xfrm>
            <a:off x="2433594" y="240463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20</a:t>
            </a:r>
          </a:p>
        </p:txBody>
      </p:sp>
      <p:grpSp>
        <p:nvGrpSpPr>
          <p:cNvPr id="44" name="Group 43" descr="An AVL tree that is structured as follows:&#10;&#10;root: 9, with left child 3 and right child 11&#10;3: left child is 1, right child is 6&#10;1: left child is 0, right child is 2&#10;0: has no children&#10;2: has no children&#10;6: has no children&#10;11: left child is 10, right child is 16&#10;16: has no left child, right child is 18&#10;18: has no children">
            <a:extLst>
              <a:ext uri="{FF2B5EF4-FFF2-40B4-BE49-F238E27FC236}">
                <a16:creationId xmlns:a16="http://schemas.microsoft.com/office/drawing/2014/main" id="{132446E4-9138-A2A4-E19E-29B53DF03839}"/>
              </a:ext>
            </a:extLst>
          </p:cNvPr>
          <p:cNvGrpSpPr/>
          <p:nvPr/>
        </p:nvGrpSpPr>
        <p:grpSpPr>
          <a:xfrm>
            <a:off x="4230263" y="2047599"/>
            <a:ext cx="4670290" cy="2762801"/>
            <a:chOff x="4230263" y="2047599"/>
            <a:chExt cx="4670290" cy="2762801"/>
          </a:xfrm>
        </p:grpSpPr>
        <p:grpSp>
          <p:nvGrpSpPr>
            <p:cNvPr id="30" name="Group 29">
              <a:extLst>
                <a:ext uri="{FF2B5EF4-FFF2-40B4-BE49-F238E27FC236}">
                  <a16:creationId xmlns:a16="http://schemas.microsoft.com/office/drawing/2014/main" id="{7CBD8AE1-725E-4680-44A4-75821DD1C63E}"/>
                </a:ext>
              </a:extLst>
            </p:cNvPr>
            <p:cNvGrpSpPr/>
            <p:nvPr/>
          </p:nvGrpSpPr>
          <p:grpSpPr>
            <a:xfrm>
              <a:off x="4230263" y="2047599"/>
              <a:ext cx="4670290" cy="2762801"/>
              <a:chOff x="4342023" y="2047599"/>
              <a:chExt cx="4670290" cy="2762801"/>
            </a:xfrm>
          </p:grpSpPr>
          <p:grpSp>
            <p:nvGrpSpPr>
              <p:cNvPr id="4" name="Group 3">
                <a:extLst>
                  <a:ext uri="{FF2B5EF4-FFF2-40B4-BE49-F238E27FC236}">
                    <a16:creationId xmlns:a16="http://schemas.microsoft.com/office/drawing/2014/main" id="{6EA20C27-94E3-EF82-B066-C6C9318383F2}"/>
                  </a:ext>
                </a:extLst>
              </p:cNvPr>
              <p:cNvGrpSpPr/>
              <p:nvPr/>
            </p:nvGrpSpPr>
            <p:grpSpPr>
              <a:xfrm>
                <a:off x="4342023" y="2047599"/>
                <a:ext cx="4036614" cy="2762801"/>
                <a:chOff x="8079280" y="365125"/>
                <a:chExt cx="4036614" cy="2762801"/>
              </a:xfrm>
            </p:grpSpPr>
            <p:grpSp>
              <p:nvGrpSpPr>
                <p:cNvPr id="5" name="Group 4">
                  <a:extLst>
                    <a:ext uri="{FF2B5EF4-FFF2-40B4-BE49-F238E27FC236}">
                      <a16:creationId xmlns:a16="http://schemas.microsoft.com/office/drawing/2014/main" id="{8B51145B-4143-BFCB-7640-8FD8DDFF7D48}"/>
                    </a:ext>
                  </a:extLst>
                </p:cNvPr>
                <p:cNvGrpSpPr/>
                <p:nvPr/>
              </p:nvGrpSpPr>
              <p:grpSpPr>
                <a:xfrm>
                  <a:off x="8079280" y="365125"/>
                  <a:ext cx="4036614" cy="2762801"/>
                  <a:chOff x="5413263" y="1203158"/>
                  <a:chExt cx="4036614" cy="2762801"/>
                </a:xfrm>
              </p:grpSpPr>
              <p:grpSp>
                <p:nvGrpSpPr>
                  <p:cNvPr id="10" name="Group 9">
                    <a:extLst>
                      <a:ext uri="{FF2B5EF4-FFF2-40B4-BE49-F238E27FC236}">
                        <a16:creationId xmlns:a16="http://schemas.microsoft.com/office/drawing/2014/main" id="{92A3938F-B46C-93BC-ED09-2F255984F827}"/>
                      </a:ext>
                    </a:extLst>
                  </p:cNvPr>
                  <p:cNvGrpSpPr/>
                  <p:nvPr/>
                </p:nvGrpSpPr>
                <p:grpSpPr>
                  <a:xfrm>
                    <a:off x="5413263" y="1203158"/>
                    <a:ext cx="4036614" cy="2762801"/>
                    <a:chOff x="131609" y="2379747"/>
                    <a:chExt cx="4036614" cy="2762801"/>
                  </a:xfrm>
                </p:grpSpPr>
                <p:sp>
                  <p:nvSpPr>
                    <p:cNvPr id="13" name="Oval 12">
                      <a:extLst>
                        <a:ext uri="{FF2B5EF4-FFF2-40B4-BE49-F238E27FC236}">
                          <a16:creationId xmlns:a16="http://schemas.microsoft.com/office/drawing/2014/main" id="{B7675288-6037-34B7-9E5C-D6D7949784B4}"/>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4" name="Oval 13">
                      <a:extLst>
                        <a:ext uri="{FF2B5EF4-FFF2-40B4-BE49-F238E27FC236}">
                          <a16:creationId xmlns:a16="http://schemas.microsoft.com/office/drawing/2014/main" id="{B704ECC7-9CA7-1E83-E3A9-2656F12C935F}"/>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5" name="Oval 14">
                      <a:extLst>
                        <a:ext uri="{FF2B5EF4-FFF2-40B4-BE49-F238E27FC236}">
                          <a16:creationId xmlns:a16="http://schemas.microsoft.com/office/drawing/2014/main" id="{B20E0282-7434-FCEC-F4C6-75332C51EE8D}"/>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6" name="Oval 15">
                      <a:extLst>
                        <a:ext uri="{FF2B5EF4-FFF2-40B4-BE49-F238E27FC236}">
                          <a16:creationId xmlns:a16="http://schemas.microsoft.com/office/drawing/2014/main" id="{06EAA6EF-5E4C-14CF-6468-FF1412C45416}"/>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 name="Oval 16">
                      <a:extLst>
                        <a:ext uri="{FF2B5EF4-FFF2-40B4-BE49-F238E27FC236}">
                          <a16:creationId xmlns:a16="http://schemas.microsoft.com/office/drawing/2014/main" id="{8648D38D-39F5-CD24-C125-A3F92C192133}"/>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8" name="Oval 17">
                      <a:extLst>
                        <a:ext uri="{FF2B5EF4-FFF2-40B4-BE49-F238E27FC236}">
                          <a16:creationId xmlns:a16="http://schemas.microsoft.com/office/drawing/2014/main" id="{9B5CC251-E35B-0E4A-E608-C8D59CFA39BA}"/>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9" name="Straight Connector 18">
                      <a:extLst>
                        <a:ext uri="{FF2B5EF4-FFF2-40B4-BE49-F238E27FC236}">
                          <a16:creationId xmlns:a16="http://schemas.microsoft.com/office/drawing/2014/main" id="{257813C4-9171-1F70-AB27-FB5B3EBADCFE}"/>
                        </a:ext>
                      </a:extLst>
                    </p:cNvPr>
                    <p:cNvCxnSpPr>
                      <a:cxnSpLocks/>
                      <a:stCxn id="13" idx="3"/>
                      <a:endCxn id="14"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81CB6E9-1646-FA1B-F36F-61E19B529632}"/>
                        </a:ext>
                      </a:extLst>
                    </p:cNvPr>
                    <p:cNvCxnSpPr>
                      <a:cxnSpLocks/>
                      <a:stCxn id="13" idx="5"/>
                      <a:endCxn id="15"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4BECAB9-FB3B-AF93-8D29-10B949671677}"/>
                        </a:ext>
                      </a:extLst>
                    </p:cNvPr>
                    <p:cNvCxnSpPr>
                      <a:stCxn id="16" idx="7"/>
                      <a:endCxn id="14"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FE59C21-08AC-00A0-4ADA-A7361360A9F3}"/>
                        </a:ext>
                      </a:extLst>
                    </p:cNvPr>
                    <p:cNvCxnSpPr>
                      <a:cxnSpLocks/>
                      <a:stCxn id="18" idx="7"/>
                      <a:endCxn id="16"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2642F43-8430-EC8F-D864-873EE7842B1A}"/>
                        </a:ext>
                      </a:extLst>
                    </p:cNvPr>
                    <p:cNvCxnSpPr>
                      <a:stCxn id="17" idx="1"/>
                      <a:endCxn id="15"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79DD00EA-A418-BE18-C681-27FFFB3C4A1E}"/>
                      </a:ext>
                    </a:extLst>
                  </p:cNvPr>
                  <p:cNvSpPr/>
                  <p:nvPr/>
                </p:nvSpPr>
                <p:spPr>
                  <a:xfrm>
                    <a:off x="7232429" y="2607299"/>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2" name="Straight Connector 11">
                    <a:extLst>
                      <a:ext uri="{FF2B5EF4-FFF2-40B4-BE49-F238E27FC236}">
                        <a16:creationId xmlns:a16="http://schemas.microsoft.com/office/drawing/2014/main" id="{0A12A2BC-B31E-4941-BFBF-ADA0D02D45AF}"/>
                      </a:ext>
                    </a:extLst>
                  </p:cNvPr>
                  <p:cNvCxnSpPr>
                    <a:cxnSpLocks/>
                    <a:stCxn id="11" idx="0"/>
                    <a:endCxn id="14" idx="5"/>
                  </p:cNvCxnSpPr>
                  <p:nvPr/>
                </p:nvCxnSpPr>
                <p:spPr>
                  <a:xfrm flipH="1" flipV="1">
                    <a:off x="7360537" y="2389257"/>
                    <a:ext cx="178148" cy="218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Oval 5">
                  <a:extLst>
                    <a:ext uri="{FF2B5EF4-FFF2-40B4-BE49-F238E27FC236}">
                      <a16:creationId xmlns:a16="http://schemas.microsoft.com/office/drawing/2014/main" id="{1A19C799-DA8A-2F26-DC27-7578D35C4651}"/>
                    </a:ext>
                  </a:extLst>
                </p:cNvPr>
                <p:cNvSpPr/>
                <p:nvPr/>
              </p:nvSpPr>
              <p:spPr>
                <a:xfrm>
                  <a:off x="95072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8" name="Straight Connector 7">
                  <a:extLst>
                    <a:ext uri="{FF2B5EF4-FFF2-40B4-BE49-F238E27FC236}">
                      <a16:creationId xmlns:a16="http://schemas.microsoft.com/office/drawing/2014/main" id="{FC1A7374-71FD-FD69-A95F-94455213B14E}"/>
                    </a:ext>
                  </a:extLst>
                </p:cNvPr>
                <p:cNvCxnSpPr>
                  <a:cxnSpLocks/>
                  <a:stCxn id="6" idx="1"/>
                  <a:endCxn id="16" idx="5"/>
                </p:cNvCxnSpPr>
                <p:nvPr/>
              </p:nvCxnSpPr>
              <p:spPr>
                <a:xfrm flipH="1" flipV="1">
                  <a:off x="9290834" y="2307549"/>
                  <a:ext cx="3061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Oval 2">
                <a:extLst>
                  <a:ext uri="{FF2B5EF4-FFF2-40B4-BE49-F238E27FC236}">
                    <a16:creationId xmlns:a16="http://schemas.microsoft.com/office/drawing/2014/main" id="{6493EE81-79AC-DE68-9A1F-CDA7EA42D76A}"/>
                  </a:ext>
                </a:extLst>
              </p:cNvPr>
              <p:cNvSpPr/>
              <p:nvPr/>
            </p:nvSpPr>
            <p:spPr>
              <a:xfrm>
                <a:off x="8399802" y="419259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p>
            </p:txBody>
          </p:sp>
          <p:cxnSp>
            <p:nvCxnSpPr>
              <p:cNvPr id="25" name="Straight Connector 24">
                <a:extLst>
                  <a:ext uri="{FF2B5EF4-FFF2-40B4-BE49-F238E27FC236}">
                    <a16:creationId xmlns:a16="http://schemas.microsoft.com/office/drawing/2014/main" id="{A6F75729-F65E-C4F4-74CB-2513D6DBF1FD}"/>
                  </a:ext>
                </a:extLst>
              </p:cNvPr>
              <p:cNvCxnSpPr>
                <a:cxnSpLocks/>
                <a:stCxn id="3" idx="1"/>
                <a:endCxn id="17" idx="5"/>
              </p:cNvCxnSpPr>
              <p:nvPr/>
            </p:nvCxnSpPr>
            <p:spPr>
              <a:xfrm flipH="1" flipV="1">
                <a:off x="8288937" y="3888218"/>
                <a:ext cx="200565" cy="394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Oval 39">
              <a:extLst>
                <a:ext uri="{FF2B5EF4-FFF2-40B4-BE49-F238E27FC236}">
                  <a16:creationId xmlns:a16="http://schemas.microsoft.com/office/drawing/2014/main" id="{AFBF94FE-1225-CB32-42BB-5EC453023FB8}"/>
                </a:ext>
              </a:extLst>
            </p:cNvPr>
            <p:cNvSpPr/>
            <p:nvPr/>
          </p:nvSpPr>
          <p:spPr>
            <a:xfrm>
              <a:off x="6703340" y="3467212"/>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cxnSp>
          <p:nvCxnSpPr>
            <p:cNvPr id="41" name="Straight Connector 40">
              <a:extLst>
                <a:ext uri="{FF2B5EF4-FFF2-40B4-BE49-F238E27FC236}">
                  <a16:creationId xmlns:a16="http://schemas.microsoft.com/office/drawing/2014/main" id="{0A5FFC1A-2EDE-F427-E8D4-554C6D0317D9}"/>
                </a:ext>
              </a:extLst>
            </p:cNvPr>
            <p:cNvCxnSpPr>
              <a:cxnSpLocks/>
              <a:stCxn id="40" idx="0"/>
              <a:endCxn id="15" idx="3"/>
            </p:cNvCxnSpPr>
            <p:nvPr/>
          </p:nvCxnSpPr>
          <p:spPr>
            <a:xfrm flipV="1">
              <a:off x="7009596" y="3198138"/>
              <a:ext cx="121959" cy="2690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69188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E975C-AF4A-3794-CC20-26FA0C6755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3512B8-A062-FE15-CEA4-2B6FCE83C053}"/>
              </a:ext>
            </a:extLst>
          </p:cNvPr>
          <p:cNvSpPr>
            <a:spLocks noGrp="1"/>
          </p:cNvSpPr>
          <p:nvPr>
            <p:ph type="title"/>
          </p:nvPr>
        </p:nvSpPr>
        <p:spPr/>
        <p:txBody>
          <a:bodyPr/>
          <a:lstStyle/>
          <a:p>
            <a:r>
              <a:rPr lang="en-US" dirty="0"/>
              <a:t>Not Balanced! Multiple Problem Nodes</a:t>
            </a:r>
          </a:p>
        </p:txBody>
      </p:sp>
      <p:sp>
        <p:nvSpPr>
          <p:cNvPr id="15" name="TextBox 14">
            <a:extLst>
              <a:ext uri="{FF2B5EF4-FFF2-40B4-BE49-F238E27FC236}">
                <a16:creationId xmlns:a16="http://schemas.microsoft.com/office/drawing/2014/main" id="{153A8FCC-C022-0FBA-46CC-2BFE81A7B256}"/>
              </a:ext>
            </a:extLst>
          </p:cNvPr>
          <p:cNvSpPr txBox="1"/>
          <p:nvPr/>
        </p:nvSpPr>
        <p:spPr>
          <a:xfrm>
            <a:off x="259619" y="1502479"/>
            <a:ext cx="4088033" cy="3046988"/>
          </a:xfrm>
          <a:prstGeom prst="rect">
            <a:avLst/>
          </a:prstGeom>
          <a:noFill/>
        </p:spPr>
        <p:txBody>
          <a:bodyPr wrap="square" rtlCol="0">
            <a:spAutoFit/>
          </a:bodyPr>
          <a:lstStyle/>
          <a:p>
            <a:r>
              <a:rPr lang="en-US" sz="2400" dirty="0">
                <a:solidFill>
                  <a:srgbClr val="C00000"/>
                </a:solidFill>
              </a:rPr>
              <a:t>Here, nodes 11 and 16 are problem nodes.</a:t>
            </a:r>
          </a:p>
          <a:p>
            <a:endParaRPr lang="en-US" sz="2400" dirty="0">
              <a:solidFill>
                <a:srgbClr val="C00000"/>
              </a:solidFill>
            </a:endParaRPr>
          </a:p>
          <a:p>
            <a:r>
              <a:rPr lang="en-US" sz="2400" dirty="0">
                <a:solidFill>
                  <a:srgbClr val="C00000"/>
                </a:solidFill>
              </a:rPr>
              <a:t>There may be multiple places where we can do a rotation to rebalance the tree, but the </a:t>
            </a:r>
            <a:r>
              <a:rPr lang="en-US" sz="2400" i="1" dirty="0">
                <a:solidFill>
                  <a:srgbClr val="C00000"/>
                </a:solidFill>
              </a:rPr>
              <a:t>deepest</a:t>
            </a:r>
            <a:r>
              <a:rPr lang="en-US" sz="2400" dirty="0">
                <a:solidFill>
                  <a:srgbClr val="C00000"/>
                </a:solidFill>
              </a:rPr>
              <a:t> problem node </a:t>
            </a:r>
            <a:r>
              <a:rPr lang="en-US" sz="2400" i="1" dirty="0">
                <a:solidFill>
                  <a:srgbClr val="C00000"/>
                </a:solidFill>
              </a:rPr>
              <a:t>always</a:t>
            </a:r>
            <a:r>
              <a:rPr lang="en-US" sz="2400" dirty="0">
                <a:solidFill>
                  <a:srgbClr val="C00000"/>
                </a:solidFill>
              </a:rPr>
              <a:t> </a:t>
            </a:r>
            <a:r>
              <a:rPr lang="en-US" sz="2400" i="1" dirty="0">
                <a:solidFill>
                  <a:srgbClr val="C00000"/>
                </a:solidFill>
              </a:rPr>
              <a:t>works</a:t>
            </a:r>
            <a:r>
              <a:rPr lang="en-US" sz="2400" dirty="0">
                <a:solidFill>
                  <a:srgbClr val="C00000"/>
                </a:solidFill>
              </a:rPr>
              <a:t>!</a:t>
            </a:r>
          </a:p>
        </p:txBody>
      </p:sp>
      <p:grpSp>
        <p:nvGrpSpPr>
          <p:cNvPr id="5" name="Group 4" descr="We first follow the BST insert procedure, so 20 goes to the right of 9, to the right of 11, to the right of 16, and to the right of 18. It finally becomes the new right child of 18.&#10;&#10;Now we need to check if the tree is still balanced. The left subtree of 18 has height -1, the right subtree has height 0. The left subtree of 16 has height -1 and the right subtree has height 1. The left subtree of 11 has height 0, the right subtree has height 2. The left subtree of 9 has height 2, the right subtree has height 3.&#10;Because the heights of 16's and 11's subtrees differ by two, the tree is not balanced. Since 16 is the deepest such node, we call it the &quot;problem node&quot;. Our next task is to modify the tree so that it becomes balanced.">
            <a:extLst>
              <a:ext uri="{FF2B5EF4-FFF2-40B4-BE49-F238E27FC236}">
                <a16:creationId xmlns:a16="http://schemas.microsoft.com/office/drawing/2014/main" id="{9B60BD44-CBE7-A0C5-4B2A-0B9711027322}"/>
              </a:ext>
            </a:extLst>
          </p:cNvPr>
          <p:cNvGrpSpPr/>
          <p:nvPr/>
        </p:nvGrpSpPr>
        <p:grpSpPr>
          <a:xfrm>
            <a:off x="4230263" y="2047599"/>
            <a:ext cx="5901673" cy="3370016"/>
            <a:chOff x="4230263" y="2047599"/>
            <a:chExt cx="5901673" cy="3370016"/>
          </a:xfrm>
        </p:grpSpPr>
        <p:sp>
          <p:nvSpPr>
            <p:cNvPr id="52" name="Oval 51">
              <a:extLst>
                <a:ext uri="{FF2B5EF4-FFF2-40B4-BE49-F238E27FC236}">
                  <a16:creationId xmlns:a16="http://schemas.microsoft.com/office/drawing/2014/main" id="{CC6BE4D5-0370-F814-34E5-541254CE74FA}"/>
                </a:ext>
              </a:extLst>
            </p:cNvPr>
            <p:cNvSpPr/>
            <p:nvPr/>
          </p:nvSpPr>
          <p:spPr>
            <a:xfrm>
              <a:off x="8900553" y="4805104"/>
              <a:ext cx="612511" cy="612511"/>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20</a:t>
              </a:r>
            </a:p>
          </p:txBody>
        </p:sp>
        <p:cxnSp>
          <p:nvCxnSpPr>
            <p:cNvPr id="53" name="Straight Connector 52">
              <a:extLst>
                <a:ext uri="{FF2B5EF4-FFF2-40B4-BE49-F238E27FC236}">
                  <a16:creationId xmlns:a16="http://schemas.microsoft.com/office/drawing/2014/main" id="{8F38D423-2ABD-0CBD-F4B8-8D0AC4709727}"/>
                </a:ext>
              </a:extLst>
            </p:cNvPr>
            <p:cNvCxnSpPr>
              <a:cxnSpLocks/>
              <a:stCxn id="52" idx="1"/>
              <a:endCxn id="111" idx="5"/>
            </p:cNvCxnSpPr>
            <p:nvPr/>
          </p:nvCxnSpPr>
          <p:spPr>
            <a:xfrm flipH="1" flipV="1">
              <a:off x="8810853" y="4715404"/>
              <a:ext cx="179400"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 105">
              <a:extLst>
                <a:ext uri="{FF2B5EF4-FFF2-40B4-BE49-F238E27FC236}">
                  <a16:creationId xmlns:a16="http://schemas.microsoft.com/office/drawing/2014/main" id="{00EB00F8-0AFA-F1D2-E66F-14FB6A634D9B}"/>
                </a:ext>
              </a:extLst>
            </p:cNvPr>
            <p:cNvGrpSpPr/>
            <p:nvPr/>
          </p:nvGrpSpPr>
          <p:grpSpPr>
            <a:xfrm>
              <a:off x="4230263" y="2047599"/>
              <a:ext cx="4670290" cy="2762801"/>
              <a:chOff x="4230263" y="2047599"/>
              <a:chExt cx="4670290" cy="2762801"/>
            </a:xfrm>
          </p:grpSpPr>
          <p:grpSp>
            <p:nvGrpSpPr>
              <p:cNvPr id="107" name="Group 106">
                <a:extLst>
                  <a:ext uri="{FF2B5EF4-FFF2-40B4-BE49-F238E27FC236}">
                    <a16:creationId xmlns:a16="http://schemas.microsoft.com/office/drawing/2014/main" id="{96057CE5-B195-D590-8B7C-8CC282296003}"/>
                  </a:ext>
                </a:extLst>
              </p:cNvPr>
              <p:cNvGrpSpPr/>
              <p:nvPr/>
            </p:nvGrpSpPr>
            <p:grpSpPr>
              <a:xfrm>
                <a:off x="4230263" y="2047599"/>
                <a:ext cx="4670290" cy="2762801"/>
                <a:chOff x="4342023" y="2047599"/>
                <a:chExt cx="4670290" cy="2762801"/>
              </a:xfrm>
            </p:grpSpPr>
            <p:grpSp>
              <p:nvGrpSpPr>
                <p:cNvPr id="110" name="Group 109">
                  <a:extLst>
                    <a:ext uri="{FF2B5EF4-FFF2-40B4-BE49-F238E27FC236}">
                      <a16:creationId xmlns:a16="http://schemas.microsoft.com/office/drawing/2014/main" id="{CC05EFE9-6C11-17F6-8387-93824927E6C5}"/>
                    </a:ext>
                  </a:extLst>
                </p:cNvPr>
                <p:cNvGrpSpPr/>
                <p:nvPr/>
              </p:nvGrpSpPr>
              <p:grpSpPr>
                <a:xfrm>
                  <a:off x="4342023" y="2047599"/>
                  <a:ext cx="4036614" cy="2762801"/>
                  <a:chOff x="8079280" y="365125"/>
                  <a:chExt cx="4036614" cy="2762801"/>
                </a:xfrm>
              </p:grpSpPr>
              <p:grpSp>
                <p:nvGrpSpPr>
                  <p:cNvPr id="113" name="Group 112">
                    <a:extLst>
                      <a:ext uri="{FF2B5EF4-FFF2-40B4-BE49-F238E27FC236}">
                        <a16:creationId xmlns:a16="http://schemas.microsoft.com/office/drawing/2014/main" id="{48120A3A-0824-C12D-492C-E1F18DBCBD6F}"/>
                      </a:ext>
                    </a:extLst>
                  </p:cNvPr>
                  <p:cNvGrpSpPr/>
                  <p:nvPr/>
                </p:nvGrpSpPr>
                <p:grpSpPr>
                  <a:xfrm>
                    <a:off x="8079280" y="365125"/>
                    <a:ext cx="4036614" cy="2762801"/>
                    <a:chOff x="5413263" y="1203158"/>
                    <a:chExt cx="4036614" cy="2762801"/>
                  </a:xfrm>
                </p:grpSpPr>
                <p:grpSp>
                  <p:nvGrpSpPr>
                    <p:cNvPr id="116" name="Group 115">
                      <a:extLst>
                        <a:ext uri="{FF2B5EF4-FFF2-40B4-BE49-F238E27FC236}">
                          <a16:creationId xmlns:a16="http://schemas.microsoft.com/office/drawing/2014/main" id="{189BA9FB-C568-E774-5C63-1D5243FA5A50}"/>
                        </a:ext>
                      </a:extLst>
                    </p:cNvPr>
                    <p:cNvGrpSpPr/>
                    <p:nvPr/>
                  </p:nvGrpSpPr>
                  <p:grpSpPr>
                    <a:xfrm>
                      <a:off x="5413263" y="1203158"/>
                      <a:ext cx="4036614" cy="2762801"/>
                      <a:chOff x="131609" y="2379747"/>
                      <a:chExt cx="4036614" cy="2762801"/>
                    </a:xfrm>
                  </p:grpSpPr>
                  <p:sp>
                    <p:nvSpPr>
                      <p:cNvPr id="119" name="Oval 118">
                        <a:extLst>
                          <a:ext uri="{FF2B5EF4-FFF2-40B4-BE49-F238E27FC236}">
                            <a16:creationId xmlns:a16="http://schemas.microsoft.com/office/drawing/2014/main" id="{57E33089-1AB5-1CD2-7F91-BF0EB25950C3}"/>
                          </a:ext>
                        </a:extLst>
                      </p:cNvPr>
                      <p:cNvSpPr/>
                      <p:nvPr/>
                    </p:nvSpPr>
                    <p:spPr>
                      <a:xfrm>
                        <a:off x="2259363" y="2379747"/>
                        <a:ext cx="612511" cy="612511"/>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tx1"/>
                            </a:solidFill>
                          </a:rPr>
                          <a:t>9</a:t>
                        </a:r>
                      </a:p>
                    </p:txBody>
                  </p:sp>
                  <p:sp>
                    <p:nvSpPr>
                      <p:cNvPr id="120" name="Oval 119">
                        <a:extLst>
                          <a:ext uri="{FF2B5EF4-FFF2-40B4-BE49-F238E27FC236}">
                            <a16:creationId xmlns:a16="http://schemas.microsoft.com/office/drawing/2014/main" id="{F5AAE3A8-4B1F-B808-6068-A182D93E201A}"/>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21" name="Oval 120">
                        <a:extLst>
                          <a:ext uri="{FF2B5EF4-FFF2-40B4-BE49-F238E27FC236}">
                            <a16:creationId xmlns:a16="http://schemas.microsoft.com/office/drawing/2014/main" id="{4C2BBAC8-2D94-61AC-D507-83AF25DCFB4C}"/>
                          </a:ext>
                        </a:extLst>
                      </p:cNvPr>
                      <p:cNvSpPr/>
                      <p:nvPr/>
                    </p:nvSpPr>
                    <p:spPr>
                      <a:xfrm>
                        <a:off x="2943201" y="3007475"/>
                        <a:ext cx="612511" cy="612511"/>
                      </a:xfrm>
                      <a:prstGeom prst="ellipse">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solidFill>
                              <a:schemeClr val="tx1"/>
                            </a:solidFill>
                          </a:rPr>
                          <a:t>11</a:t>
                        </a:r>
                      </a:p>
                    </p:txBody>
                  </p:sp>
                  <p:sp>
                    <p:nvSpPr>
                      <p:cNvPr id="122" name="Oval 121">
                        <a:extLst>
                          <a:ext uri="{FF2B5EF4-FFF2-40B4-BE49-F238E27FC236}">
                            <a16:creationId xmlns:a16="http://schemas.microsoft.com/office/drawing/2014/main" id="{AEA5E017-FB04-D53C-D68E-9870663B18CA}"/>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23" name="Oval 122">
                        <a:extLst>
                          <a:ext uri="{FF2B5EF4-FFF2-40B4-BE49-F238E27FC236}">
                            <a16:creationId xmlns:a16="http://schemas.microsoft.com/office/drawing/2014/main" id="{516F3E11-EF89-5B94-63B8-166D10CC0CD9}"/>
                          </a:ext>
                        </a:extLst>
                      </p:cNvPr>
                      <p:cNvSpPr/>
                      <p:nvPr/>
                    </p:nvSpPr>
                    <p:spPr>
                      <a:xfrm>
                        <a:off x="3555712" y="3697555"/>
                        <a:ext cx="612511" cy="612511"/>
                      </a:xfrm>
                      <a:prstGeom prst="ellipse">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solidFill>
                              <a:schemeClr val="tx1"/>
                            </a:solidFill>
                          </a:rPr>
                          <a:t>16</a:t>
                        </a:r>
                      </a:p>
                    </p:txBody>
                  </p:sp>
                  <p:sp>
                    <p:nvSpPr>
                      <p:cNvPr id="124" name="Oval 123">
                        <a:extLst>
                          <a:ext uri="{FF2B5EF4-FFF2-40B4-BE49-F238E27FC236}">
                            <a16:creationId xmlns:a16="http://schemas.microsoft.com/office/drawing/2014/main" id="{5B23585B-8AD5-64DD-198B-48EA5FEC2A85}"/>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25" name="Straight Connector 124">
                        <a:extLst>
                          <a:ext uri="{FF2B5EF4-FFF2-40B4-BE49-F238E27FC236}">
                            <a16:creationId xmlns:a16="http://schemas.microsoft.com/office/drawing/2014/main" id="{C8989D81-9679-CDA4-5FEF-C17E7C08E05F}"/>
                          </a:ext>
                        </a:extLst>
                      </p:cNvPr>
                      <p:cNvCxnSpPr>
                        <a:cxnSpLocks/>
                        <a:stCxn id="119" idx="3"/>
                        <a:endCxn id="120"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A508C7E-8FCD-3B51-E6D2-907DF4BD7F24}"/>
                          </a:ext>
                        </a:extLst>
                      </p:cNvPr>
                      <p:cNvCxnSpPr>
                        <a:cxnSpLocks/>
                        <a:stCxn id="119" idx="5"/>
                        <a:endCxn id="121"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D5A7AEC3-9F8A-EB17-79DB-8D7CB4ADD2BB}"/>
                          </a:ext>
                        </a:extLst>
                      </p:cNvPr>
                      <p:cNvCxnSpPr>
                        <a:stCxn id="122" idx="7"/>
                        <a:endCxn id="120"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FF5FF3EC-6510-1951-CBDE-85DD5F832B16}"/>
                          </a:ext>
                        </a:extLst>
                      </p:cNvPr>
                      <p:cNvCxnSpPr>
                        <a:cxnSpLocks/>
                        <a:stCxn id="124" idx="7"/>
                        <a:endCxn id="122"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DD690D51-722E-76C9-9971-424D071C19A7}"/>
                          </a:ext>
                        </a:extLst>
                      </p:cNvPr>
                      <p:cNvCxnSpPr>
                        <a:stCxn id="123" idx="1"/>
                        <a:endCxn id="121"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7" name="Oval 116">
                      <a:extLst>
                        <a:ext uri="{FF2B5EF4-FFF2-40B4-BE49-F238E27FC236}">
                          <a16:creationId xmlns:a16="http://schemas.microsoft.com/office/drawing/2014/main" id="{ADA2723D-480A-2C58-5488-3C8AC507E2CC}"/>
                        </a:ext>
                      </a:extLst>
                    </p:cNvPr>
                    <p:cNvSpPr/>
                    <p:nvPr/>
                  </p:nvSpPr>
                  <p:spPr>
                    <a:xfrm>
                      <a:off x="7232429" y="2607299"/>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18" name="Straight Connector 117">
                      <a:extLst>
                        <a:ext uri="{FF2B5EF4-FFF2-40B4-BE49-F238E27FC236}">
                          <a16:creationId xmlns:a16="http://schemas.microsoft.com/office/drawing/2014/main" id="{4E73F34D-46CD-AA2F-96A4-247276312068}"/>
                        </a:ext>
                      </a:extLst>
                    </p:cNvPr>
                    <p:cNvCxnSpPr>
                      <a:cxnSpLocks/>
                      <a:stCxn id="117" idx="0"/>
                      <a:endCxn id="120" idx="5"/>
                    </p:cNvCxnSpPr>
                    <p:nvPr/>
                  </p:nvCxnSpPr>
                  <p:spPr>
                    <a:xfrm flipH="1" flipV="1">
                      <a:off x="7360537" y="2389257"/>
                      <a:ext cx="178148" cy="218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4" name="Oval 113">
                    <a:extLst>
                      <a:ext uri="{FF2B5EF4-FFF2-40B4-BE49-F238E27FC236}">
                        <a16:creationId xmlns:a16="http://schemas.microsoft.com/office/drawing/2014/main" id="{6DEACC50-E555-1571-4BAF-47772BEAFD0C}"/>
                      </a:ext>
                    </a:extLst>
                  </p:cNvPr>
                  <p:cNvSpPr/>
                  <p:nvPr/>
                </p:nvSpPr>
                <p:spPr>
                  <a:xfrm>
                    <a:off x="95072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115" name="Straight Connector 114">
                    <a:extLst>
                      <a:ext uri="{FF2B5EF4-FFF2-40B4-BE49-F238E27FC236}">
                        <a16:creationId xmlns:a16="http://schemas.microsoft.com/office/drawing/2014/main" id="{DD29B1B7-9B5D-302C-CB36-06804A04BCEF}"/>
                      </a:ext>
                    </a:extLst>
                  </p:cNvPr>
                  <p:cNvCxnSpPr>
                    <a:cxnSpLocks/>
                    <a:stCxn id="114" idx="1"/>
                    <a:endCxn id="122" idx="5"/>
                  </p:cNvCxnSpPr>
                  <p:nvPr/>
                </p:nvCxnSpPr>
                <p:spPr>
                  <a:xfrm flipH="1" flipV="1">
                    <a:off x="9290834" y="2307549"/>
                    <a:ext cx="3061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1" name="Oval 110">
                  <a:extLst>
                    <a:ext uri="{FF2B5EF4-FFF2-40B4-BE49-F238E27FC236}">
                      <a16:creationId xmlns:a16="http://schemas.microsoft.com/office/drawing/2014/main" id="{7F59179B-37B9-D130-FE12-542CCDC3D10D}"/>
                    </a:ext>
                  </a:extLst>
                </p:cNvPr>
                <p:cNvSpPr/>
                <p:nvPr/>
              </p:nvSpPr>
              <p:spPr>
                <a:xfrm>
                  <a:off x="8399802" y="4192593"/>
                  <a:ext cx="612511" cy="612511"/>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tx1"/>
                      </a:solidFill>
                    </a:rPr>
                    <a:t>18</a:t>
                  </a:r>
                </a:p>
              </p:txBody>
            </p:sp>
            <p:cxnSp>
              <p:nvCxnSpPr>
                <p:cNvPr id="112" name="Straight Connector 111">
                  <a:extLst>
                    <a:ext uri="{FF2B5EF4-FFF2-40B4-BE49-F238E27FC236}">
                      <a16:creationId xmlns:a16="http://schemas.microsoft.com/office/drawing/2014/main" id="{B94BFF33-AF4E-51DA-410C-77704CC8A9D8}"/>
                    </a:ext>
                  </a:extLst>
                </p:cNvPr>
                <p:cNvCxnSpPr>
                  <a:cxnSpLocks/>
                  <a:stCxn id="111" idx="1"/>
                  <a:endCxn id="123" idx="5"/>
                </p:cNvCxnSpPr>
                <p:nvPr/>
              </p:nvCxnSpPr>
              <p:spPr>
                <a:xfrm flipH="1" flipV="1">
                  <a:off x="8288937" y="3888218"/>
                  <a:ext cx="200565" cy="394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8" name="Oval 107">
                <a:extLst>
                  <a:ext uri="{FF2B5EF4-FFF2-40B4-BE49-F238E27FC236}">
                    <a16:creationId xmlns:a16="http://schemas.microsoft.com/office/drawing/2014/main" id="{C607C7A6-7997-7982-F31F-D89C787968FE}"/>
                  </a:ext>
                </a:extLst>
              </p:cNvPr>
              <p:cNvSpPr/>
              <p:nvPr/>
            </p:nvSpPr>
            <p:spPr>
              <a:xfrm>
                <a:off x="6703340" y="3467212"/>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cxnSp>
            <p:nvCxnSpPr>
              <p:cNvPr id="109" name="Straight Connector 108">
                <a:extLst>
                  <a:ext uri="{FF2B5EF4-FFF2-40B4-BE49-F238E27FC236}">
                    <a16:creationId xmlns:a16="http://schemas.microsoft.com/office/drawing/2014/main" id="{ADAB1C9E-1961-181D-7C71-A59171318E86}"/>
                  </a:ext>
                </a:extLst>
              </p:cNvPr>
              <p:cNvCxnSpPr>
                <a:cxnSpLocks/>
                <a:stCxn id="108" idx="0"/>
                <a:endCxn id="121" idx="3"/>
              </p:cNvCxnSpPr>
              <p:nvPr/>
            </p:nvCxnSpPr>
            <p:spPr>
              <a:xfrm flipV="1">
                <a:off x="7009596" y="3198138"/>
                <a:ext cx="121959" cy="2690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C5101F83-EFA2-1B38-8F0B-4FEFB92F61D6}"/>
                </a:ext>
              </a:extLst>
            </p:cNvPr>
            <p:cNvSpPr txBox="1"/>
            <p:nvPr/>
          </p:nvSpPr>
          <p:spPr>
            <a:xfrm>
              <a:off x="9031490" y="4498848"/>
              <a:ext cx="1100446" cy="369332"/>
            </a:xfrm>
            <a:prstGeom prst="rect">
              <a:avLst/>
            </a:prstGeom>
            <a:noFill/>
          </p:spPr>
          <p:txBody>
            <a:bodyPr wrap="square" rtlCol="0">
              <a:spAutoFit/>
            </a:bodyPr>
            <a:lstStyle/>
            <a:p>
              <a:r>
                <a:rPr lang="en-US" dirty="0">
                  <a:solidFill>
                    <a:srgbClr val="C00000"/>
                  </a:solidFill>
                </a:rPr>
                <a:t>Height=0</a:t>
              </a:r>
            </a:p>
          </p:txBody>
        </p:sp>
        <p:sp>
          <p:nvSpPr>
            <p:cNvPr id="4" name="TextBox 3">
              <a:extLst>
                <a:ext uri="{FF2B5EF4-FFF2-40B4-BE49-F238E27FC236}">
                  <a16:creationId xmlns:a16="http://schemas.microsoft.com/office/drawing/2014/main" id="{95FDA166-F4DA-538C-2157-BEA4D20340C3}"/>
                </a:ext>
              </a:extLst>
            </p:cNvPr>
            <p:cNvSpPr txBox="1"/>
            <p:nvPr/>
          </p:nvSpPr>
          <p:spPr>
            <a:xfrm>
              <a:off x="7074742" y="2410904"/>
              <a:ext cx="1100446" cy="369332"/>
            </a:xfrm>
            <a:prstGeom prst="rect">
              <a:avLst/>
            </a:prstGeom>
            <a:noFill/>
          </p:spPr>
          <p:txBody>
            <a:bodyPr wrap="square" rtlCol="0">
              <a:spAutoFit/>
            </a:bodyPr>
            <a:lstStyle/>
            <a:p>
              <a:r>
                <a:rPr lang="en-US" dirty="0">
                  <a:solidFill>
                    <a:srgbClr val="C00000"/>
                  </a:solidFill>
                </a:rPr>
                <a:t>Height=3</a:t>
              </a:r>
            </a:p>
          </p:txBody>
        </p:sp>
        <p:sp>
          <p:nvSpPr>
            <p:cNvPr id="7" name="TextBox 6">
              <a:extLst>
                <a:ext uri="{FF2B5EF4-FFF2-40B4-BE49-F238E27FC236}">
                  <a16:creationId xmlns:a16="http://schemas.microsoft.com/office/drawing/2014/main" id="{EE8C0801-6B7E-0A88-D8FB-F217BBB5DB23}"/>
                </a:ext>
              </a:extLst>
            </p:cNvPr>
            <p:cNvSpPr txBox="1"/>
            <p:nvPr/>
          </p:nvSpPr>
          <p:spPr>
            <a:xfrm>
              <a:off x="8415799" y="3918227"/>
              <a:ext cx="1100446" cy="369332"/>
            </a:xfrm>
            <a:prstGeom prst="rect">
              <a:avLst/>
            </a:prstGeom>
            <a:noFill/>
          </p:spPr>
          <p:txBody>
            <a:bodyPr wrap="square" rtlCol="0">
              <a:spAutoFit/>
            </a:bodyPr>
            <a:lstStyle/>
            <a:p>
              <a:r>
                <a:rPr lang="en-US" dirty="0">
                  <a:solidFill>
                    <a:srgbClr val="C00000"/>
                  </a:solidFill>
                </a:rPr>
                <a:t>Height=1</a:t>
              </a:r>
            </a:p>
          </p:txBody>
        </p:sp>
        <p:sp>
          <p:nvSpPr>
            <p:cNvPr id="8" name="TextBox 7">
              <a:extLst>
                <a:ext uri="{FF2B5EF4-FFF2-40B4-BE49-F238E27FC236}">
                  <a16:creationId xmlns:a16="http://schemas.microsoft.com/office/drawing/2014/main" id="{4B7D8E44-7EB4-A33A-F9EA-8B108F2418CA}"/>
                </a:ext>
              </a:extLst>
            </p:cNvPr>
            <p:cNvSpPr txBox="1"/>
            <p:nvPr/>
          </p:nvSpPr>
          <p:spPr>
            <a:xfrm>
              <a:off x="7815393" y="3091041"/>
              <a:ext cx="1100446" cy="369332"/>
            </a:xfrm>
            <a:prstGeom prst="rect">
              <a:avLst/>
            </a:prstGeom>
            <a:noFill/>
          </p:spPr>
          <p:txBody>
            <a:bodyPr wrap="square" rtlCol="0">
              <a:spAutoFit/>
            </a:bodyPr>
            <a:lstStyle/>
            <a:p>
              <a:r>
                <a:rPr lang="en-US" dirty="0">
                  <a:solidFill>
                    <a:srgbClr val="C00000"/>
                  </a:solidFill>
                </a:rPr>
                <a:t>Height=2</a:t>
              </a:r>
            </a:p>
          </p:txBody>
        </p:sp>
        <p:sp>
          <p:nvSpPr>
            <p:cNvPr id="9" name="TextBox 8">
              <a:extLst>
                <a:ext uri="{FF2B5EF4-FFF2-40B4-BE49-F238E27FC236}">
                  <a16:creationId xmlns:a16="http://schemas.microsoft.com/office/drawing/2014/main" id="{E29F935D-8FCB-C9C6-6084-E90B32462174}"/>
                </a:ext>
              </a:extLst>
            </p:cNvPr>
            <p:cNvSpPr txBox="1"/>
            <p:nvPr/>
          </p:nvSpPr>
          <p:spPr>
            <a:xfrm>
              <a:off x="5194203" y="2382407"/>
              <a:ext cx="1100446" cy="369332"/>
            </a:xfrm>
            <a:prstGeom prst="rect">
              <a:avLst/>
            </a:prstGeom>
            <a:noFill/>
          </p:spPr>
          <p:txBody>
            <a:bodyPr wrap="square" rtlCol="0">
              <a:spAutoFit/>
            </a:bodyPr>
            <a:lstStyle/>
            <a:p>
              <a:r>
                <a:rPr lang="en-US" dirty="0">
                  <a:solidFill>
                    <a:srgbClr val="C00000"/>
                  </a:solidFill>
                </a:rPr>
                <a:t>Height=2</a:t>
              </a:r>
            </a:p>
          </p:txBody>
        </p:sp>
        <p:sp>
          <p:nvSpPr>
            <p:cNvPr id="10" name="TextBox 9">
              <a:extLst>
                <a:ext uri="{FF2B5EF4-FFF2-40B4-BE49-F238E27FC236}">
                  <a16:creationId xmlns:a16="http://schemas.microsoft.com/office/drawing/2014/main" id="{D4AE2EA8-E504-9092-55E4-8046D8FA47CF}"/>
                </a:ext>
              </a:extLst>
            </p:cNvPr>
            <p:cNvSpPr txBox="1"/>
            <p:nvPr/>
          </p:nvSpPr>
          <p:spPr>
            <a:xfrm>
              <a:off x="7086257" y="4062326"/>
              <a:ext cx="1100446" cy="369332"/>
            </a:xfrm>
            <a:prstGeom prst="rect">
              <a:avLst/>
            </a:prstGeom>
            <a:noFill/>
          </p:spPr>
          <p:txBody>
            <a:bodyPr wrap="square" rtlCol="0">
              <a:spAutoFit/>
            </a:bodyPr>
            <a:lstStyle/>
            <a:p>
              <a:r>
                <a:rPr lang="en-US" dirty="0">
                  <a:solidFill>
                    <a:srgbClr val="C00000"/>
                  </a:solidFill>
                </a:rPr>
                <a:t>Height=-1</a:t>
              </a:r>
            </a:p>
          </p:txBody>
        </p:sp>
        <p:sp>
          <p:nvSpPr>
            <p:cNvPr id="11" name="TextBox 10">
              <a:extLst>
                <a:ext uri="{FF2B5EF4-FFF2-40B4-BE49-F238E27FC236}">
                  <a16:creationId xmlns:a16="http://schemas.microsoft.com/office/drawing/2014/main" id="{30270DE6-FAD8-CFC0-2460-A3C812CA98ED}"/>
                </a:ext>
              </a:extLst>
            </p:cNvPr>
            <p:cNvSpPr txBox="1"/>
            <p:nvPr/>
          </p:nvSpPr>
          <p:spPr>
            <a:xfrm>
              <a:off x="6380767" y="3182752"/>
              <a:ext cx="1100446" cy="369332"/>
            </a:xfrm>
            <a:prstGeom prst="rect">
              <a:avLst/>
            </a:prstGeom>
            <a:noFill/>
          </p:spPr>
          <p:txBody>
            <a:bodyPr wrap="square" rtlCol="0">
              <a:spAutoFit/>
            </a:bodyPr>
            <a:lstStyle/>
            <a:p>
              <a:r>
                <a:rPr lang="en-US" dirty="0">
                  <a:solidFill>
                    <a:srgbClr val="C00000"/>
                  </a:solidFill>
                </a:rPr>
                <a:t>Height=0</a:t>
              </a:r>
            </a:p>
          </p:txBody>
        </p:sp>
        <p:sp>
          <p:nvSpPr>
            <p:cNvPr id="12" name="TextBox 11">
              <a:extLst>
                <a:ext uri="{FF2B5EF4-FFF2-40B4-BE49-F238E27FC236}">
                  <a16:creationId xmlns:a16="http://schemas.microsoft.com/office/drawing/2014/main" id="{D8480E21-267E-1AD5-8880-CB90A23E9D3E}"/>
                </a:ext>
              </a:extLst>
            </p:cNvPr>
            <p:cNvSpPr txBox="1"/>
            <p:nvPr/>
          </p:nvSpPr>
          <p:spPr>
            <a:xfrm>
              <a:off x="7869054" y="4982247"/>
              <a:ext cx="1100446" cy="369332"/>
            </a:xfrm>
            <a:prstGeom prst="rect">
              <a:avLst/>
            </a:prstGeom>
            <a:noFill/>
          </p:spPr>
          <p:txBody>
            <a:bodyPr wrap="square" rtlCol="0">
              <a:spAutoFit/>
            </a:bodyPr>
            <a:lstStyle/>
            <a:p>
              <a:r>
                <a:rPr lang="en-US" dirty="0">
                  <a:solidFill>
                    <a:srgbClr val="C00000"/>
                  </a:solidFill>
                </a:rPr>
                <a:t>Height=-1</a:t>
              </a:r>
            </a:p>
          </p:txBody>
        </p:sp>
      </p:grpSp>
    </p:spTree>
    <p:extLst>
      <p:ext uri="{BB962C8B-B14F-4D97-AF65-F5344CB8AC3E}">
        <p14:creationId xmlns:p14="http://schemas.microsoft.com/office/powerpoint/2010/main" val="3155482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4CFD5-6174-1FD7-60B7-64E10B65BBE4}"/>
              </a:ext>
            </a:extLst>
          </p:cNvPr>
          <p:cNvSpPr>
            <a:spLocks noGrp="1"/>
          </p:cNvSpPr>
          <p:nvPr>
            <p:ph type="title"/>
          </p:nvPr>
        </p:nvSpPr>
        <p:spPr/>
        <p:txBody>
          <a:bodyPr/>
          <a:lstStyle/>
          <a:p>
            <a:r>
              <a:rPr lang="en-US" dirty="0"/>
              <a:t>Naïve attempts</a:t>
            </a:r>
          </a:p>
        </p:txBody>
      </p:sp>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7B359D6B-9B11-EAD4-2DE3-EB38FA61CE14}"/>
                  </a:ext>
                </a:extLst>
              </p:cNvPr>
              <p:cNvGraphicFramePr>
                <a:graphicFrameLocks/>
              </p:cNvGraphicFramePr>
              <p:nvPr>
                <p:extLst>
                  <p:ext uri="{D42A27DB-BD31-4B8C-83A1-F6EECF244321}">
                    <p14:modId xmlns:p14="http://schemas.microsoft.com/office/powerpoint/2010/main" val="2649235888"/>
                  </p:ext>
                </p:extLst>
              </p:nvPr>
            </p:nvGraphicFramePr>
            <p:xfrm>
              <a:off x="1485900" y="1988820"/>
              <a:ext cx="9220199" cy="3931920"/>
            </p:xfrm>
            <a:graphic>
              <a:graphicData uri="http://schemas.openxmlformats.org/drawingml/2006/table">
                <a:tbl>
                  <a:tblPr firstRow="1" bandRow="1">
                    <a:tableStyleId>{5C22544A-7EE6-4342-B048-85BDC9FD1C3A}</a:tableStyleId>
                  </a:tblPr>
                  <a:tblGrid>
                    <a:gridCol w="2992120">
                      <a:extLst>
                        <a:ext uri="{9D8B030D-6E8A-4147-A177-3AD203B41FA5}">
                          <a16:colId xmlns:a16="http://schemas.microsoft.com/office/drawing/2014/main" val="3859037791"/>
                        </a:ext>
                      </a:extLst>
                    </a:gridCol>
                    <a:gridCol w="1930400">
                      <a:extLst>
                        <a:ext uri="{9D8B030D-6E8A-4147-A177-3AD203B41FA5}">
                          <a16:colId xmlns:a16="http://schemas.microsoft.com/office/drawing/2014/main" val="1986166423"/>
                        </a:ext>
                      </a:extLst>
                    </a:gridCol>
                    <a:gridCol w="1798320">
                      <a:extLst>
                        <a:ext uri="{9D8B030D-6E8A-4147-A177-3AD203B41FA5}">
                          <a16:colId xmlns:a16="http://schemas.microsoft.com/office/drawing/2014/main" val="3667104526"/>
                        </a:ext>
                      </a:extLst>
                    </a:gridCol>
                    <a:gridCol w="2499359">
                      <a:extLst>
                        <a:ext uri="{9D8B030D-6E8A-4147-A177-3AD203B41FA5}">
                          <a16:colId xmlns:a16="http://schemas.microsoft.com/office/drawing/2014/main" val="265108309"/>
                        </a:ext>
                      </a:extLst>
                    </a:gridCol>
                  </a:tblGrid>
                  <a:tr h="370840">
                    <a:tc>
                      <a:txBody>
                        <a:bodyPr/>
                        <a:lstStyle/>
                        <a:p>
                          <a:r>
                            <a:rPr lang="en-US" sz="2100" dirty="0"/>
                            <a:t>Data Structure</a:t>
                          </a:r>
                        </a:p>
                      </a:txBody>
                      <a:tcPr/>
                    </a:tc>
                    <a:tc>
                      <a:txBody>
                        <a:bodyPr/>
                        <a:lstStyle/>
                        <a:p>
                          <a:r>
                            <a:rPr lang="en-US" sz="2100" dirty="0"/>
                            <a:t>Time to insert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Time to find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Time to delete</a:t>
                          </a:r>
                        </a:p>
                      </a:txBody>
                      <a:tcPr/>
                    </a:tc>
                    <a:extLst>
                      <a:ext uri="{0D108BD9-81ED-4DB2-BD59-A6C34878D82A}">
                        <a16:rowId xmlns:a16="http://schemas.microsoft.com/office/drawing/2014/main" val="1526940656"/>
                      </a:ext>
                    </a:extLst>
                  </a:tr>
                  <a:tr h="370840">
                    <a:tc>
                      <a:txBody>
                        <a:bodyPr/>
                        <a:lstStyle/>
                        <a:p>
                          <a:r>
                            <a:rPr lang="en-US" sz="2100" dirty="0"/>
                            <a:t>Unsorted Array</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extLst>
                      <a:ext uri="{0D108BD9-81ED-4DB2-BD59-A6C34878D82A}">
                        <a16:rowId xmlns:a16="http://schemas.microsoft.com/office/drawing/2014/main" val="999218032"/>
                      </a:ext>
                    </a:extLst>
                  </a:tr>
                  <a:tr h="370840">
                    <a:tc>
                      <a:txBody>
                        <a:bodyPr/>
                        <a:lstStyle/>
                        <a:p>
                          <a:r>
                            <a:rPr lang="en-US" sz="2100" dirty="0"/>
                            <a:t>Unsorted Linked List</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extLst>
                      <a:ext uri="{0D108BD9-81ED-4DB2-BD59-A6C34878D82A}">
                        <a16:rowId xmlns:a16="http://schemas.microsoft.com/office/drawing/2014/main" val="2237532272"/>
                      </a:ext>
                    </a:extLst>
                  </a:tr>
                  <a:tr h="370840">
                    <a:tc>
                      <a:txBody>
                        <a:bodyPr/>
                        <a:lstStyle/>
                        <a:p>
                          <a:r>
                            <a:rPr lang="en-US" sz="2100" dirty="0"/>
                            <a:t>Sorted Array</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extLst>
                      <a:ext uri="{0D108BD9-81ED-4DB2-BD59-A6C34878D82A}">
                        <a16:rowId xmlns:a16="http://schemas.microsoft.com/office/drawing/2014/main" val="1851548857"/>
                      </a:ext>
                    </a:extLst>
                  </a:tr>
                  <a:tr h="370840">
                    <a:tc>
                      <a:txBody>
                        <a:bodyPr/>
                        <a:lstStyle/>
                        <a:p>
                          <a:r>
                            <a:rPr lang="en-US" sz="2100" dirty="0"/>
                            <a:t>Sorted Linked List</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extLst>
                      <a:ext uri="{0D108BD9-81ED-4DB2-BD59-A6C34878D82A}">
                        <a16:rowId xmlns:a16="http://schemas.microsoft.com/office/drawing/2014/main" val="2877379023"/>
                      </a:ext>
                    </a:extLst>
                  </a:tr>
                  <a:tr h="370840">
                    <a:tc>
                      <a:txBody>
                        <a:bodyPr/>
                        <a:lstStyle/>
                        <a:p>
                          <a:r>
                            <a:rPr lang="en-US" sz="2100" dirty="0"/>
                            <a:t>Heap</a:t>
                          </a: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r>
                                  <a:rPr lang="en-US" sz="2100" b="0" i="1" smtClean="0">
                                    <a:latin typeface="Cambria Math" panose="02040503050406030204" pitchFamily="18" charset="0"/>
                                  </a:rPr>
                                  <m:t>𝑛</m:t>
                                </m:r>
                                <m:r>
                                  <a:rPr lang="en-US" sz="2100" b="0" i="1" smtClean="0">
                                    <a:latin typeface="Cambria Math" panose="02040503050406030204" pitchFamily="18" charset="0"/>
                                  </a:rPr>
                                  <m:t>)</m:t>
                                </m:r>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tc>
                    <a:extLst>
                      <a:ext uri="{0D108BD9-81ED-4DB2-BD59-A6C34878D82A}">
                        <a16:rowId xmlns:a16="http://schemas.microsoft.com/office/drawing/2014/main" val="2468038284"/>
                      </a:ext>
                    </a:extLst>
                  </a:tr>
                  <a:tr h="370840">
                    <a:tc>
                      <a:txBody>
                        <a:bodyPr/>
                        <a:lstStyle/>
                        <a:p>
                          <a:r>
                            <a:rPr lang="en-US" sz="2100" dirty="0"/>
                            <a:t>Binary Search Tree </a:t>
                          </a:r>
                        </a:p>
                        <a:p>
                          <a:r>
                            <a:rPr lang="en-US" sz="2100" dirty="0"/>
                            <a:t>(worst)</a:t>
                          </a:r>
                        </a:p>
                      </a:txBody>
                      <a:tcPr>
                        <a:solidFill>
                          <a:schemeClr val="accent2">
                            <a:lumMod val="40000"/>
                            <a:lumOff val="60000"/>
                          </a:schemeClr>
                        </a:solidFill>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solidFill>
                          <a:schemeClr val="accent2">
                            <a:lumMod val="40000"/>
                            <a:lumOff val="60000"/>
                          </a:schemeClr>
                        </a:solidFill>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solidFill>
                          <a:schemeClr val="accent2">
                            <a:lumMod val="40000"/>
                            <a:lumOff val="60000"/>
                          </a:schemeClr>
                        </a:solidFill>
                      </a:tcPr>
                    </a:tc>
                    <a:tc>
                      <a:txBody>
                        <a:bodyPr/>
                        <a:lstStyle/>
                        <a:p>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d>
                                  <m:dPr>
                                    <m:ctrlPr>
                                      <a:rPr lang="en-US" sz="2100" b="0" i="1" smtClean="0">
                                        <a:latin typeface="Cambria Math" panose="02040503050406030204" pitchFamily="18" charset="0"/>
                                      </a:rPr>
                                    </m:ctrlPr>
                                  </m:dPr>
                                  <m:e>
                                    <m:r>
                                      <a:rPr lang="en-US" sz="2100" b="0" i="1" smtClean="0">
                                        <a:latin typeface="Cambria Math" panose="02040503050406030204" pitchFamily="18" charset="0"/>
                                      </a:rPr>
                                      <m:t>𝑛</m:t>
                                    </m:r>
                                  </m:e>
                                </m:d>
                              </m:oMath>
                            </m:oMathPara>
                          </a14:m>
                          <a:endParaRPr lang="en-US" sz="2100" dirty="0"/>
                        </a:p>
                      </a:txBody>
                      <a:tcPr>
                        <a:solidFill>
                          <a:schemeClr val="accent2">
                            <a:lumMod val="40000"/>
                            <a:lumOff val="60000"/>
                          </a:schemeClr>
                        </a:solidFill>
                      </a:tcPr>
                    </a:tc>
                    <a:extLst>
                      <a:ext uri="{0D108BD9-81ED-4DB2-BD59-A6C34878D82A}">
                        <a16:rowId xmlns:a16="http://schemas.microsoft.com/office/drawing/2014/main" val="1292073772"/>
                      </a:ext>
                    </a:extLst>
                  </a:tr>
                  <a:tr h="370840">
                    <a:tc>
                      <a:txBody>
                        <a:bodyPr/>
                        <a:lstStyle/>
                        <a:p>
                          <a:r>
                            <a:rPr lang="en-US" sz="2100" dirty="0"/>
                            <a:t>AVL Tree</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r>
                                  <a:rPr lang="en-US" sz="2100" b="0" i="1" smtClean="0">
                                    <a:latin typeface="Cambria Math" panose="02040503050406030204" pitchFamily="18" charset="0"/>
                                  </a:rPr>
                                  <m:t>)</m:t>
                                </m:r>
                              </m:oMath>
                            </m:oMathPara>
                          </a14:m>
                          <a:endParaRPr lang="en-US" sz="2100" dirty="0"/>
                        </a:p>
                        <a:p>
                          <a:endParaRPr lang="en-US" sz="2100" dirty="0"/>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r>
                                  <a:rPr lang="en-US" sz="2100" b="0" i="1" smtClean="0">
                                    <a:latin typeface="Cambria Math" panose="02040503050406030204" pitchFamily="18" charset="0"/>
                                  </a:rPr>
                                  <m:t>)</m:t>
                                </m:r>
                              </m:oMath>
                            </m:oMathPara>
                          </a14:m>
                          <a:endParaRPr lang="en-US" sz="2100" dirty="0"/>
                        </a:p>
                        <a:p>
                          <a:endParaRPr lang="en-US" sz="2100" dirty="0"/>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lang="en-US" sz="2100" b="0" i="0" smtClean="0">
                                    <a:latin typeface="Cambria Math" panose="02040503050406030204" pitchFamily="18" charset="0"/>
                                  </a:rPr>
                                  <m:t>Θ</m:t>
                                </m:r>
                                <m:r>
                                  <a:rPr lang="en-US" sz="2100" b="0" i="1" smtClean="0">
                                    <a:latin typeface="Cambria Math" panose="02040503050406030204" pitchFamily="18" charset="0"/>
                                  </a:rPr>
                                  <m:t>(</m:t>
                                </m:r>
                                <m:func>
                                  <m:funcPr>
                                    <m:ctrlPr>
                                      <a:rPr lang="en-US" sz="2100" b="0" i="1" smtClean="0">
                                        <a:latin typeface="Cambria Math" panose="02040503050406030204" pitchFamily="18" charset="0"/>
                                      </a:rPr>
                                    </m:ctrlPr>
                                  </m:funcPr>
                                  <m:fName>
                                    <m:r>
                                      <m:rPr>
                                        <m:sty m:val="p"/>
                                      </m:rPr>
                                      <a:rPr lang="en-US" sz="2100" b="0" i="0" smtClean="0">
                                        <a:latin typeface="Cambria Math" panose="02040503050406030204" pitchFamily="18" charset="0"/>
                                      </a:rPr>
                                      <m:t>log</m:t>
                                    </m:r>
                                  </m:fName>
                                  <m:e>
                                    <m:r>
                                      <a:rPr lang="en-US" sz="2100" b="0" i="1" smtClean="0">
                                        <a:latin typeface="Cambria Math" panose="02040503050406030204" pitchFamily="18" charset="0"/>
                                      </a:rPr>
                                      <m:t>𝑛</m:t>
                                    </m:r>
                                  </m:e>
                                </m:func>
                                <m:r>
                                  <a:rPr lang="en-US" sz="2100" b="0" i="1" smtClean="0">
                                    <a:latin typeface="Cambria Math" panose="02040503050406030204" pitchFamily="18" charset="0"/>
                                  </a:rPr>
                                  <m:t>)</m:t>
                                </m:r>
                              </m:oMath>
                            </m:oMathPara>
                          </a14:m>
                          <a:endParaRPr lang="en-US" sz="2100" dirty="0"/>
                        </a:p>
                        <a:p>
                          <a:endParaRPr lang="en-US" sz="2100" dirty="0"/>
                        </a:p>
                      </a:txBody>
                      <a:tcPr>
                        <a:solidFill>
                          <a:schemeClr val="accent2">
                            <a:lumMod val="40000"/>
                            <a:lumOff val="60000"/>
                          </a:schemeClr>
                        </a:solidFill>
                      </a:tcPr>
                    </a:tc>
                    <a:extLst>
                      <a:ext uri="{0D108BD9-81ED-4DB2-BD59-A6C34878D82A}">
                        <a16:rowId xmlns:a16="http://schemas.microsoft.com/office/drawing/2014/main" val="154752868"/>
                      </a:ext>
                    </a:extLst>
                  </a:tr>
                </a:tbl>
              </a:graphicData>
            </a:graphic>
          </p:graphicFrame>
        </mc:Choice>
        <mc:Fallback>
          <p:graphicFrame>
            <p:nvGraphicFramePr>
              <p:cNvPr id="4" name="Content Placeholder 3">
                <a:extLst>
                  <a:ext uri="{FF2B5EF4-FFF2-40B4-BE49-F238E27FC236}">
                    <a16:creationId xmlns:a16="http://schemas.microsoft.com/office/drawing/2014/main" id="{7B359D6B-9B11-EAD4-2DE3-EB38FA61CE14}"/>
                  </a:ext>
                </a:extLst>
              </p:cNvPr>
              <p:cNvGraphicFramePr>
                <a:graphicFrameLocks/>
              </p:cNvGraphicFramePr>
              <p:nvPr>
                <p:extLst>
                  <p:ext uri="{D42A27DB-BD31-4B8C-83A1-F6EECF244321}">
                    <p14:modId xmlns:p14="http://schemas.microsoft.com/office/powerpoint/2010/main" val="2649235888"/>
                  </p:ext>
                </p:extLst>
              </p:nvPr>
            </p:nvGraphicFramePr>
            <p:xfrm>
              <a:off x="1485900" y="1988820"/>
              <a:ext cx="9220199" cy="3931920"/>
            </p:xfrm>
            <a:graphic>
              <a:graphicData uri="http://schemas.openxmlformats.org/drawingml/2006/table">
                <a:tbl>
                  <a:tblPr firstRow="1" bandRow="1">
                    <a:tableStyleId>{5C22544A-7EE6-4342-B048-85BDC9FD1C3A}</a:tableStyleId>
                  </a:tblPr>
                  <a:tblGrid>
                    <a:gridCol w="2992120">
                      <a:extLst>
                        <a:ext uri="{9D8B030D-6E8A-4147-A177-3AD203B41FA5}">
                          <a16:colId xmlns:a16="http://schemas.microsoft.com/office/drawing/2014/main" val="3859037791"/>
                        </a:ext>
                      </a:extLst>
                    </a:gridCol>
                    <a:gridCol w="1930400">
                      <a:extLst>
                        <a:ext uri="{9D8B030D-6E8A-4147-A177-3AD203B41FA5}">
                          <a16:colId xmlns:a16="http://schemas.microsoft.com/office/drawing/2014/main" val="1986166423"/>
                        </a:ext>
                      </a:extLst>
                    </a:gridCol>
                    <a:gridCol w="1798320">
                      <a:extLst>
                        <a:ext uri="{9D8B030D-6E8A-4147-A177-3AD203B41FA5}">
                          <a16:colId xmlns:a16="http://schemas.microsoft.com/office/drawing/2014/main" val="3667104526"/>
                        </a:ext>
                      </a:extLst>
                    </a:gridCol>
                    <a:gridCol w="2499359">
                      <a:extLst>
                        <a:ext uri="{9D8B030D-6E8A-4147-A177-3AD203B41FA5}">
                          <a16:colId xmlns:a16="http://schemas.microsoft.com/office/drawing/2014/main" val="265108309"/>
                        </a:ext>
                      </a:extLst>
                    </a:gridCol>
                  </a:tblGrid>
                  <a:tr h="411480">
                    <a:tc>
                      <a:txBody>
                        <a:bodyPr/>
                        <a:lstStyle/>
                        <a:p>
                          <a:r>
                            <a:rPr lang="en-US" sz="2100" dirty="0"/>
                            <a:t>Data Structure</a:t>
                          </a:r>
                        </a:p>
                      </a:txBody>
                      <a:tcPr/>
                    </a:tc>
                    <a:tc>
                      <a:txBody>
                        <a:bodyPr/>
                        <a:lstStyle/>
                        <a:p>
                          <a:r>
                            <a:rPr lang="en-US" sz="2100" dirty="0"/>
                            <a:t>Time to insert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Time to find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Time to delete</a:t>
                          </a:r>
                        </a:p>
                      </a:txBody>
                      <a:tcPr/>
                    </a:tc>
                    <a:extLst>
                      <a:ext uri="{0D108BD9-81ED-4DB2-BD59-A6C34878D82A}">
                        <a16:rowId xmlns:a16="http://schemas.microsoft.com/office/drawing/2014/main" val="1526940656"/>
                      </a:ext>
                    </a:extLst>
                  </a:tr>
                  <a:tr h="411480">
                    <a:tc>
                      <a:txBody>
                        <a:bodyPr/>
                        <a:lstStyle/>
                        <a:p>
                          <a:r>
                            <a:rPr lang="en-US" sz="2100" dirty="0"/>
                            <a:t>Unsorted Array</a:t>
                          </a:r>
                        </a:p>
                      </a:txBody>
                      <a:tcPr/>
                    </a:tc>
                    <a:tc>
                      <a:txBody>
                        <a:bodyPr/>
                        <a:lstStyle/>
                        <a:p>
                          <a:endParaRPr lang="en-US"/>
                        </a:p>
                      </a:txBody>
                      <a:tcPr>
                        <a:blipFill>
                          <a:blip r:embed="rId2"/>
                          <a:stretch>
                            <a:fillRect l="-155921" t="-112500" r="-224342" b="-771875"/>
                          </a:stretch>
                        </a:blipFill>
                      </a:tcPr>
                    </a:tc>
                    <a:tc>
                      <a:txBody>
                        <a:bodyPr/>
                        <a:lstStyle/>
                        <a:p>
                          <a:endParaRPr lang="en-US"/>
                        </a:p>
                      </a:txBody>
                      <a:tcPr>
                        <a:blipFill>
                          <a:blip r:embed="rId2"/>
                          <a:stretch>
                            <a:fillRect l="-275887" t="-112500" r="-141844" b="-771875"/>
                          </a:stretch>
                        </a:blipFill>
                      </a:tcPr>
                    </a:tc>
                    <a:tc>
                      <a:txBody>
                        <a:bodyPr/>
                        <a:lstStyle/>
                        <a:p>
                          <a:endParaRPr lang="en-US"/>
                        </a:p>
                      </a:txBody>
                      <a:tcPr>
                        <a:blipFill>
                          <a:blip r:embed="rId2"/>
                          <a:stretch>
                            <a:fillRect l="-269036" t="-112500" r="-1523" b="-771875"/>
                          </a:stretch>
                        </a:blipFill>
                      </a:tcPr>
                    </a:tc>
                    <a:extLst>
                      <a:ext uri="{0D108BD9-81ED-4DB2-BD59-A6C34878D82A}">
                        <a16:rowId xmlns:a16="http://schemas.microsoft.com/office/drawing/2014/main" val="999218032"/>
                      </a:ext>
                    </a:extLst>
                  </a:tr>
                  <a:tr h="411480">
                    <a:tc>
                      <a:txBody>
                        <a:bodyPr/>
                        <a:lstStyle/>
                        <a:p>
                          <a:r>
                            <a:rPr lang="en-US" sz="2100" dirty="0"/>
                            <a:t>Unsorted Linked List</a:t>
                          </a:r>
                        </a:p>
                      </a:txBody>
                      <a:tcPr/>
                    </a:tc>
                    <a:tc>
                      <a:txBody>
                        <a:bodyPr/>
                        <a:lstStyle/>
                        <a:p>
                          <a:endParaRPr lang="en-US"/>
                        </a:p>
                      </a:txBody>
                      <a:tcPr>
                        <a:blipFill>
                          <a:blip r:embed="rId2"/>
                          <a:stretch>
                            <a:fillRect l="-155921" t="-206061" r="-224342" b="-648485"/>
                          </a:stretch>
                        </a:blipFill>
                      </a:tcPr>
                    </a:tc>
                    <a:tc>
                      <a:txBody>
                        <a:bodyPr/>
                        <a:lstStyle/>
                        <a:p>
                          <a:endParaRPr lang="en-US"/>
                        </a:p>
                      </a:txBody>
                      <a:tcPr>
                        <a:blipFill>
                          <a:blip r:embed="rId2"/>
                          <a:stretch>
                            <a:fillRect l="-275887" t="-206061" r="-141844" b="-648485"/>
                          </a:stretch>
                        </a:blipFill>
                      </a:tcPr>
                    </a:tc>
                    <a:tc>
                      <a:txBody>
                        <a:bodyPr/>
                        <a:lstStyle/>
                        <a:p>
                          <a:endParaRPr lang="en-US"/>
                        </a:p>
                      </a:txBody>
                      <a:tcPr>
                        <a:blipFill>
                          <a:blip r:embed="rId2"/>
                          <a:stretch>
                            <a:fillRect l="-269036" t="-206061" r="-1523" b="-648485"/>
                          </a:stretch>
                        </a:blipFill>
                      </a:tcPr>
                    </a:tc>
                    <a:extLst>
                      <a:ext uri="{0D108BD9-81ED-4DB2-BD59-A6C34878D82A}">
                        <a16:rowId xmlns:a16="http://schemas.microsoft.com/office/drawing/2014/main" val="2237532272"/>
                      </a:ext>
                    </a:extLst>
                  </a:tr>
                  <a:tr h="411480">
                    <a:tc>
                      <a:txBody>
                        <a:bodyPr/>
                        <a:lstStyle/>
                        <a:p>
                          <a:r>
                            <a:rPr lang="en-US" sz="2100" dirty="0"/>
                            <a:t>Sorted Array</a:t>
                          </a:r>
                        </a:p>
                      </a:txBody>
                      <a:tcPr/>
                    </a:tc>
                    <a:tc>
                      <a:txBody>
                        <a:bodyPr/>
                        <a:lstStyle/>
                        <a:p>
                          <a:endParaRPr lang="en-US"/>
                        </a:p>
                      </a:txBody>
                      <a:tcPr>
                        <a:blipFill>
                          <a:blip r:embed="rId2"/>
                          <a:stretch>
                            <a:fillRect l="-155921" t="-315625" r="-224342" b="-568750"/>
                          </a:stretch>
                        </a:blipFill>
                      </a:tcPr>
                    </a:tc>
                    <a:tc>
                      <a:txBody>
                        <a:bodyPr/>
                        <a:lstStyle/>
                        <a:p>
                          <a:endParaRPr lang="en-US"/>
                        </a:p>
                      </a:txBody>
                      <a:tcPr>
                        <a:blipFill>
                          <a:blip r:embed="rId2"/>
                          <a:stretch>
                            <a:fillRect l="-275887" t="-315625" r="-141844" b="-568750"/>
                          </a:stretch>
                        </a:blipFill>
                      </a:tcPr>
                    </a:tc>
                    <a:tc>
                      <a:txBody>
                        <a:bodyPr/>
                        <a:lstStyle/>
                        <a:p>
                          <a:endParaRPr lang="en-US"/>
                        </a:p>
                      </a:txBody>
                      <a:tcPr>
                        <a:blipFill>
                          <a:blip r:embed="rId2"/>
                          <a:stretch>
                            <a:fillRect l="-269036" t="-315625" r="-1523" b="-568750"/>
                          </a:stretch>
                        </a:blipFill>
                      </a:tcPr>
                    </a:tc>
                    <a:extLst>
                      <a:ext uri="{0D108BD9-81ED-4DB2-BD59-A6C34878D82A}">
                        <a16:rowId xmlns:a16="http://schemas.microsoft.com/office/drawing/2014/main" val="1851548857"/>
                      </a:ext>
                    </a:extLst>
                  </a:tr>
                  <a:tr h="411480">
                    <a:tc>
                      <a:txBody>
                        <a:bodyPr/>
                        <a:lstStyle/>
                        <a:p>
                          <a:r>
                            <a:rPr lang="en-US" sz="2100" dirty="0"/>
                            <a:t>Sorted Linked List</a:t>
                          </a:r>
                        </a:p>
                      </a:txBody>
                      <a:tcPr/>
                    </a:tc>
                    <a:tc>
                      <a:txBody>
                        <a:bodyPr/>
                        <a:lstStyle/>
                        <a:p>
                          <a:endParaRPr lang="en-US"/>
                        </a:p>
                      </a:txBody>
                      <a:tcPr>
                        <a:blipFill>
                          <a:blip r:embed="rId2"/>
                          <a:stretch>
                            <a:fillRect l="-155921" t="-403030" r="-224342" b="-451515"/>
                          </a:stretch>
                        </a:blipFill>
                      </a:tcPr>
                    </a:tc>
                    <a:tc>
                      <a:txBody>
                        <a:bodyPr/>
                        <a:lstStyle/>
                        <a:p>
                          <a:endParaRPr lang="en-US"/>
                        </a:p>
                      </a:txBody>
                      <a:tcPr>
                        <a:blipFill>
                          <a:blip r:embed="rId2"/>
                          <a:stretch>
                            <a:fillRect l="-275887" t="-403030" r="-141844" b="-451515"/>
                          </a:stretch>
                        </a:blipFill>
                      </a:tcPr>
                    </a:tc>
                    <a:tc>
                      <a:txBody>
                        <a:bodyPr/>
                        <a:lstStyle/>
                        <a:p>
                          <a:endParaRPr lang="en-US"/>
                        </a:p>
                      </a:txBody>
                      <a:tcPr>
                        <a:blipFill>
                          <a:blip r:embed="rId2"/>
                          <a:stretch>
                            <a:fillRect l="-269036" t="-403030" r="-1523" b="-451515"/>
                          </a:stretch>
                        </a:blipFill>
                      </a:tcPr>
                    </a:tc>
                    <a:extLst>
                      <a:ext uri="{0D108BD9-81ED-4DB2-BD59-A6C34878D82A}">
                        <a16:rowId xmlns:a16="http://schemas.microsoft.com/office/drawing/2014/main" val="2877379023"/>
                      </a:ext>
                    </a:extLst>
                  </a:tr>
                  <a:tr h="411480">
                    <a:tc>
                      <a:txBody>
                        <a:bodyPr/>
                        <a:lstStyle/>
                        <a:p>
                          <a:r>
                            <a:rPr lang="en-US" sz="2100" dirty="0"/>
                            <a:t>Heap</a:t>
                          </a:r>
                        </a:p>
                      </a:txBody>
                      <a:tcPr/>
                    </a:tc>
                    <a:tc>
                      <a:txBody>
                        <a:bodyPr/>
                        <a:lstStyle/>
                        <a:p>
                          <a:endParaRPr lang="en-US"/>
                        </a:p>
                      </a:txBody>
                      <a:tcPr>
                        <a:blipFill>
                          <a:blip r:embed="rId2"/>
                          <a:stretch>
                            <a:fillRect l="-155921" t="-518750" r="-224342" b="-365625"/>
                          </a:stretch>
                        </a:blipFill>
                      </a:tcPr>
                    </a:tc>
                    <a:tc>
                      <a:txBody>
                        <a:bodyPr/>
                        <a:lstStyle/>
                        <a:p>
                          <a:endParaRPr lang="en-US"/>
                        </a:p>
                      </a:txBody>
                      <a:tcPr>
                        <a:blipFill>
                          <a:blip r:embed="rId2"/>
                          <a:stretch>
                            <a:fillRect l="-275887" t="-518750" r="-141844" b="-365625"/>
                          </a:stretch>
                        </a:blipFill>
                      </a:tcPr>
                    </a:tc>
                    <a:tc>
                      <a:txBody>
                        <a:bodyPr/>
                        <a:lstStyle/>
                        <a:p>
                          <a:endParaRPr lang="en-US"/>
                        </a:p>
                      </a:txBody>
                      <a:tcPr>
                        <a:blipFill>
                          <a:blip r:embed="rId2"/>
                          <a:stretch>
                            <a:fillRect l="-269036" t="-518750" r="-1523" b="-365625"/>
                          </a:stretch>
                        </a:blipFill>
                      </a:tcPr>
                    </a:tc>
                    <a:extLst>
                      <a:ext uri="{0D108BD9-81ED-4DB2-BD59-A6C34878D82A}">
                        <a16:rowId xmlns:a16="http://schemas.microsoft.com/office/drawing/2014/main" val="2468038284"/>
                      </a:ext>
                    </a:extLst>
                  </a:tr>
                  <a:tr h="731520">
                    <a:tc>
                      <a:txBody>
                        <a:bodyPr/>
                        <a:lstStyle/>
                        <a:p>
                          <a:r>
                            <a:rPr lang="en-US" sz="2100" dirty="0"/>
                            <a:t>Binary Search Tree </a:t>
                          </a:r>
                        </a:p>
                        <a:p>
                          <a:r>
                            <a:rPr lang="en-US" sz="2100" dirty="0"/>
                            <a:t>(worst)</a:t>
                          </a:r>
                        </a:p>
                      </a:txBody>
                      <a:tcPr>
                        <a:solidFill>
                          <a:schemeClr val="accent2">
                            <a:lumMod val="40000"/>
                            <a:lumOff val="60000"/>
                          </a:schemeClr>
                        </a:solidFill>
                      </a:tcPr>
                    </a:tc>
                    <a:tc>
                      <a:txBody>
                        <a:bodyPr/>
                        <a:lstStyle/>
                        <a:p>
                          <a:endParaRPr lang="en-US"/>
                        </a:p>
                      </a:txBody>
                      <a:tcPr>
                        <a:blipFill>
                          <a:blip r:embed="rId2"/>
                          <a:stretch>
                            <a:fillRect l="-155921" t="-341379" r="-224342" b="-101724"/>
                          </a:stretch>
                        </a:blipFill>
                      </a:tcPr>
                    </a:tc>
                    <a:tc>
                      <a:txBody>
                        <a:bodyPr/>
                        <a:lstStyle/>
                        <a:p>
                          <a:endParaRPr lang="en-US"/>
                        </a:p>
                      </a:txBody>
                      <a:tcPr>
                        <a:blipFill>
                          <a:blip r:embed="rId2"/>
                          <a:stretch>
                            <a:fillRect l="-275887" t="-341379" r="-141844" b="-101724"/>
                          </a:stretch>
                        </a:blipFill>
                      </a:tcPr>
                    </a:tc>
                    <a:tc>
                      <a:txBody>
                        <a:bodyPr/>
                        <a:lstStyle/>
                        <a:p>
                          <a:endParaRPr lang="en-US"/>
                        </a:p>
                      </a:txBody>
                      <a:tcPr>
                        <a:blipFill>
                          <a:blip r:embed="rId2"/>
                          <a:stretch>
                            <a:fillRect l="-269036" t="-341379" r="-1523" b="-101724"/>
                          </a:stretch>
                        </a:blipFill>
                      </a:tcPr>
                    </a:tc>
                    <a:extLst>
                      <a:ext uri="{0D108BD9-81ED-4DB2-BD59-A6C34878D82A}">
                        <a16:rowId xmlns:a16="http://schemas.microsoft.com/office/drawing/2014/main" val="1292073772"/>
                      </a:ext>
                    </a:extLst>
                  </a:tr>
                  <a:tr h="731520">
                    <a:tc>
                      <a:txBody>
                        <a:bodyPr/>
                        <a:lstStyle/>
                        <a:p>
                          <a:r>
                            <a:rPr lang="en-US" sz="2100" dirty="0"/>
                            <a:t>AVL Tree</a:t>
                          </a:r>
                        </a:p>
                      </a:txBody>
                      <a:tcPr>
                        <a:solidFill>
                          <a:schemeClr val="accent2">
                            <a:lumMod val="40000"/>
                            <a:lumOff val="60000"/>
                          </a:schemeClr>
                        </a:solidFill>
                      </a:tcPr>
                    </a:tc>
                    <a:tc>
                      <a:txBody>
                        <a:bodyPr/>
                        <a:lstStyle/>
                        <a:p>
                          <a:endParaRPr lang="en-US"/>
                        </a:p>
                      </a:txBody>
                      <a:tcPr>
                        <a:blipFill>
                          <a:blip r:embed="rId2"/>
                          <a:stretch>
                            <a:fillRect l="-155921" t="-441379" r="-224342" b="-1724"/>
                          </a:stretch>
                        </a:blipFill>
                      </a:tcPr>
                    </a:tc>
                    <a:tc>
                      <a:txBody>
                        <a:bodyPr/>
                        <a:lstStyle/>
                        <a:p>
                          <a:endParaRPr lang="en-US"/>
                        </a:p>
                      </a:txBody>
                      <a:tcPr>
                        <a:blipFill>
                          <a:blip r:embed="rId2"/>
                          <a:stretch>
                            <a:fillRect l="-275887" t="-441379" r="-141844" b="-1724"/>
                          </a:stretch>
                        </a:blipFill>
                      </a:tcPr>
                    </a:tc>
                    <a:tc>
                      <a:txBody>
                        <a:bodyPr/>
                        <a:lstStyle/>
                        <a:p>
                          <a:endParaRPr lang="en-US"/>
                        </a:p>
                      </a:txBody>
                      <a:tcPr>
                        <a:blipFill>
                          <a:blip r:embed="rId2"/>
                          <a:stretch>
                            <a:fillRect l="-269036" t="-441379" r="-1523" b="-1724"/>
                          </a:stretch>
                        </a:blipFill>
                      </a:tcPr>
                    </a:tc>
                    <a:extLst>
                      <a:ext uri="{0D108BD9-81ED-4DB2-BD59-A6C34878D82A}">
                        <a16:rowId xmlns:a16="http://schemas.microsoft.com/office/drawing/2014/main" val="154752868"/>
                      </a:ext>
                    </a:extLst>
                  </a:tr>
                </a:tbl>
              </a:graphicData>
            </a:graphic>
          </p:graphicFrame>
        </mc:Fallback>
      </mc:AlternateContent>
    </p:spTree>
    <p:extLst>
      <p:ext uri="{BB962C8B-B14F-4D97-AF65-F5344CB8AC3E}">
        <p14:creationId xmlns:p14="http://schemas.microsoft.com/office/powerpoint/2010/main" val="1879687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7B19-4175-0B62-7DF1-3B6AEAC370A2}"/>
              </a:ext>
            </a:extLst>
          </p:cNvPr>
          <p:cNvSpPr>
            <a:spLocks noGrp="1"/>
          </p:cNvSpPr>
          <p:nvPr>
            <p:ph type="title"/>
          </p:nvPr>
        </p:nvSpPr>
        <p:spPr/>
        <p:txBody>
          <a:bodyPr/>
          <a:lstStyle/>
          <a:p>
            <a:r>
              <a:rPr lang="en-US" dirty="0"/>
              <a:t>Not Balanced After inserting 20</a:t>
            </a:r>
          </a:p>
        </p:txBody>
      </p:sp>
      <p:grpSp>
        <p:nvGrpSpPr>
          <p:cNvPr id="3" name="Group 2" descr="We first follow the BST insert procedure, so 20 goes to the right of 9, to the right of 11, to the right of 16, and to the right of 18. It finally becomes the new right child of 18.&#10;&#10;Now we need to check if the tree is still balanced. The left subtree of 18 has height -1, the right subtree has height 0. The left subtree of 16 has height -1 and the right subtree has height 1.  Because the heights of 16's subtrees differ by two, the tree is not balanced. Since 16 is the deepest such node, we call it the &quot;problem node&quot;. Our next task is to modify the tree so that it becomes balanced.">
            <a:extLst>
              <a:ext uri="{FF2B5EF4-FFF2-40B4-BE49-F238E27FC236}">
                <a16:creationId xmlns:a16="http://schemas.microsoft.com/office/drawing/2014/main" id="{13C8E30A-307D-2E09-6476-E2FE1C1AC60E}"/>
              </a:ext>
            </a:extLst>
          </p:cNvPr>
          <p:cNvGrpSpPr/>
          <p:nvPr/>
        </p:nvGrpSpPr>
        <p:grpSpPr>
          <a:xfrm>
            <a:off x="4230263" y="2047599"/>
            <a:ext cx="5512445" cy="3370016"/>
            <a:chOff x="4230263" y="2047599"/>
            <a:chExt cx="5512445" cy="3370016"/>
          </a:xfrm>
        </p:grpSpPr>
        <p:sp>
          <p:nvSpPr>
            <p:cNvPr id="52" name="Oval 51">
              <a:extLst>
                <a:ext uri="{FF2B5EF4-FFF2-40B4-BE49-F238E27FC236}">
                  <a16:creationId xmlns:a16="http://schemas.microsoft.com/office/drawing/2014/main" id="{E10B0969-2DC8-E369-208A-DA6169430CAA}"/>
                </a:ext>
              </a:extLst>
            </p:cNvPr>
            <p:cNvSpPr/>
            <p:nvPr/>
          </p:nvSpPr>
          <p:spPr>
            <a:xfrm>
              <a:off x="8900553" y="4805104"/>
              <a:ext cx="612511" cy="612511"/>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20</a:t>
              </a:r>
            </a:p>
          </p:txBody>
        </p:sp>
        <p:cxnSp>
          <p:nvCxnSpPr>
            <p:cNvPr id="53" name="Straight Connector 52">
              <a:extLst>
                <a:ext uri="{FF2B5EF4-FFF2-40B4-BE49-F238E27FC236}">
                  <a16:creationId xmlns:a16="http://schemas.microsoft.com/office/drawing/2014/main" id="{FBF52FE1-BD1F-28E9-967F-5676B0189442}"/>
                </a:ext>
              </a:extLst>
            </p:cNvPr>
            <p:cNvCxnSpPr>
              <a:cxnSpLocks/>
              <a:stCxn id="52" idx="1"/>
              <a:endCxn id="111" idx="5"/>
            </p:cNvCxnSpPr>
            <p:nvPr/>
          </p:nvCxnSpPr>
          <p:spPr>
            <a:xfrm flipH="1" flipV="1">
              <a:off x="8810853" y="4715404"/>
              <a:ext cx="179400" cy="1794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06" name="Group 105">
              <a:extLst>
                <a:ext uri="{FF2B5EF4-FFF2-40B4-BE49-F238E27FC236}">
                  <a16:creationId xmlns:a16="http://schemas.microsoft.com/office/drawing/2014/main" id="{231B4431-1959-3D11-4655-89732DFF56CB}"/>
                </a:ext>
              </a:extLst>
            </p:cNvPr>
            <p:cNvGrpSpPr/>
            <p:nvPr/>
          </p:nvGrpSpPr>
          <p:grpSpPr>
            <a:xfrm>
              <a:off x="4230263" y="2047599"/>
              <a:ext cx="4670290" cy="2762801"/>
              <a:chOff x="4230263" y="2047599"/>
              <a:chExt cx="4670290" cy="2762801"/>
            </a:xfrm>
          </p:grpSpPr>
          <p:grpSp>
            <p:nvGrpSpPr>
              <p:cNvPr id="107" name="Group 106">
                <a:extLst>
                  <a:ext uri="{FF2B5EF4-FFF2-40B4-BE49-F238E27FC236}">
                    <a16:creationId xmlns:a16="http://schemas.microsoft.com/office/drawing/2014/main" id="{1896F7C7-534A-BA83-2083-347AFDB97A18}"/>
                  </a:ext>
                </a:extLst>
              </p:cNvPr>
              <p:cNvGrpSpPr/>
              <p:nvPr/>
            </p:nvGrpSpPr>
            <p:grpSpPr>
              <a:xfrm>
                <a:off x="4230263" y="2047599"/>
                <a:ext cx="4670290" cy="2762801"/>
                <a:chOff x="4342023" y="2047599"/>
                <a:chExt cx="4670290" cy="2762801"/>
              </a:xfrm>
            </p:grpSpPr>
            <p:grpSp>
              <p:nvGrpSpPr>
                <p:cNvPr id="110" name="Group 109">
                  <a:extLst>
                    <a:ext uri="{FF2B5EF4-FFF2-40B4-BE49-F238E27FC236}">
                      <a16:creationId xmlns:a16="http://schemas.microsoft.com/office/drawing/2014/main" id="{5A1733A1-39DF-181D-8445-504416FEB180}"/>
                    </a:ext>
                  </a:extLst>
                </p:cNvPr>
                <p:cNvGrpSpPr/>
                <p:nvPr/>
              </p:nvGrpSpPr>
              <p:grpSpPr>
                <a:xfrm>
                  <a:off x="4342023" y="2047599"/>
                  <a:ext cx="4036614" cy="2762801"/>
                  <a:chOff x="8079280" y="365125"/>
                  <a:chExt cx="4036614" cy="2762801"/>
                </a:xfrm>
              </p:grpSpPr>
              <p:grpSp>
                <p:nvGrpSpPr>
                  <p:cNvPr id="113" name="Group 112">
                    <a:extLst>
                      <a:ext uri="{FF2B5EF4-FFF2-40B4-BE49-F238E27FC236}">
                        <a16:creationId xmlns:a16="http://schemas.microsoft.com/office/drawing/2014/main" id="{722102BA-7EB1-3CC8-6B87-3FCB4314BAE3}"/>
                      </a:ext>
                    </a:extLst>
                  </p:cNvPr>
                  <p:cNvGrpSpPr/>
                  <p:nvPr/>
                </p:nvGrpSpPr>
                <p:grpSpPr>
                  <a:xfrm>
                    <a:off x="8079280" y="365125"/>
                    <a:ext cx="4036614" cy="2762801"/>
                    <a:chOff x="5413263" y="1203158"/>
                    <a:chExt cx="4036614" cy="2762801"/>
                  </a:xfrm>
                </p:grpSpPr>
                <p:grpSp>
                  <p:nvGrpSpPr>
                    <p:cNvPr id="116" name="Group 115">
                      <a:extLst>
                        <a:ext uri="{FF2B5EF4-FFF2-40B4-BE49-F238E27FC236}">
                          <a16:creationId xmlns:a16="http://schemas.microsoft.com/office/drawing/2014/main" id="{40FE6087-5C60-8EFC-C759-F31170E270EB}"/>
                        </a:ext>
                      </a:extLst>
                    </p:cNvPr>
                    <p:cNvGrpSpPr/>
                    <p:nvPr/>
                  </p:nvGrpSpPr>
                  <p:grpSpPr>
                    <a:xfrm>
                      <a:off x="5413263" y="1203158"/>
                      <a:ext cx="4036614" cy="2762801"/>
                      <a:chOff x="131609" y="2379747"/>
                      <a:chExt cx="4036614" cy="2762801"/>
                    </a:xfrm>
                  </p:grpSpPr>
                  <p:sp>
                    <p:nvSpPr>
                      <p:cNvPr id="119" name="Oval 118">
                        <a:extLst>
                          <a:ext uri="{FF2B5EF4-FFF2-40B4-BE49-F238E27FC236}">
                            <a16:creationId xmlns:a16="http://schemas.microsoft.com/office/drawing/2014/main" id="{81A86D9D-A8BC-BEBB-ACF9-27675DAB402B}"/>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20" name="Oval 119">
                        <a:extLst>
                          <a:ext uri="{FF2B5EF4-FFF2-40B4-BE49-F238E27FC236}">
                            <a16:creationId xmlns:a16="http://schemas.microsoft.com/office/drawing/2014/main" id="{A57F424B-C58D-2697-834B-452478446D99}"/>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21" name="Oval 120">
                        <a:extLst>
                          <a:ext uri="{FF2B5EF4-FFF2-40B4-BE49-F238E27FC236}">
                            <a16:creationId xmlns:a16="http://schemas.microsoft.com/office/drawing/2014/main" id="{EFCBFD94-EE5F-3AF9-39E0-B4B10543E883}"/>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22" name="Oval 121">
                        <a:extLst>
                          <a:ext uri="{FF2B5EF4-FFF2-40B4-BE49-F238E27FC236}">
                            <a16:creationId xmlns:a16="http://schemas.microsoft.com/office/drawing/2014/main" id="{D3A23E20-3CB0-87BC-0099-DC459E7A00D1}"/>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23" name="Oval 122">
                        <a:extLst>
                          <a:ext uri="{FF2B5EF4-FFF2-40B4-BE49-F238E27FC236}">
                            <a16:creationId xmlns:a16="http://schemas.microsoft.com/office/drawing/2014/main" id="{8DD9A857-00C8-54C7-1978-1A88523D9CA5}"/>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124" name="Oval 123">
                        <a:extLst>
                          <a:ext uri="{FF2B5EF4-FFF2-40B4-BE49-F238E27FC236}">
                            <a16:creationId xmlns:a16="http://schemas.microsoft.com/office/drawing/2014/main" id="{53A96E6E-A6B1-7011-C366-6002F1661992}"/>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125" name="Straight Connector 124">
                        <a:extLst>
                          <a:ext uri="{FF2B5EF4-FFF2-40B4-BE49-F238E27FC236}">
                            <a16:creationId xmlns:a16="http://schemas.microsoft.com/office/drawing/2014/main" id="{2671A4FC-C97C-8D2A-9E81-C0F57BD1E072}"/>
                          </a:ext>
                        </a:extLst>
                      </p:cNvPr>
                      <p:cNvCxnSpPr>
                        <a:cxnSpLocks/>
                        <a:stCxn id="119" idx="3"/>
                        <a:endCxn id="120"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8E43C2C-053B-2FFA-A3C0-95EF3D43DEEA}"/>
                          </a:ext>
                        </a:extLst>
                      </p:cNvPr>
                      <p:cNvCxnSpPr>
                        <a:cxnSpLocks/>
                        <a:stCxn id="119" idx="5"/>
                        <a:endCxn id="121"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D4483605-8E24-A998-E0BA-7F7BC322B54D}"/>
                          </a:ext>
                        </a:extLst>
                      </p:cNvPr>
                      <p:cNvCxnSpPr>
                        <a:stCxn id="122" idx="7"/>
                        <a:endCxn id="120"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17EA3640-F0AB-3515-A0ED-7F01750FF9CF}"/>
                          </a:ext>
                        </a:extLst>
                      </p:cNvPr>
                      <p:cNvCxnSpPr>
                        <a:cxnSpLocks/>
                        <a:stCxn id="124" idx="7"/>
                        <a:endCxn id="122"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543CC303-32F1-6884-6C24-F7F185458274}"/>
                          </a:ext>
                        </a:extLst>
                      </p:cNvPr>
                      <p:cNvCxnSpPr>
                        <a:stCxn id="123" idx="1"/>
                        <a:endCxn id="121"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7" name="Oval 116">
                      <a:extLst>
                        <a:ext uri="{FF2B5EF4-FFF2-40B4-BE49-F238E27FC236}">
                          <a16:creationId xmlns:a16="http://schemas.microsoft.com/office/drawing/2014/main" id="{8BA96AB7-84DA-A8F0-5521-204310BFF733}"/>
                        </a:ext>
                      </a:extLst>
                    </p:cNvPr>
                    <p:cNvSpPr/>
                    <p:nvPr/>
                  </p:nvSpPr>
                  <p:spPr>
                    <a:xfrm>
                      <a:off x="7232429" y="2607299"/>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18" name="Straight Connector 117">
                      <a:extLst>
                        <a:ext uri="{FF2B5EF4-FFF2-40B4-BE49-F238E27FC236}">
                          <a16:creationId xmlns:a16="http://schemas.microsoft.com/office/drawing/2014/main" id="{ECAA481E-776D-9B89-B8FD-403378272D14}"/>
                        </a:ext>
                      </a:extLst>
                    </p:cNvPr>
                    <p:cNvCxnSpPr>
                      <a:cxnSpLocks/>
                      <a:stCxn id="117" idx="0"/>
                      <a:endCxn id="120" idx="5"/>
                    </p:cNvCxnSpPr>
                    <p:nvPr/>
                  </p:nvCxnSpPr>
                  <p:spPr>
                    <a:xfrm flipH="1" flipV="1">
                      <a:off x="7360537" y="2389257"/>
                      <a:ext cx="178148" cy="218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4" name="Oval 113">
                    <a:extLst>
                      <a:ext uri="{FF2B5EF4-FFF2-40B4-BE49-F238E27FC236}">
                        <a16:creationId xmlns:a16="http://schemas.microsoft.com/office/drawing/2014/main" id="{A3302FBF-673C-34CF-7EC7-65E7FC047B38}"/>
                      </a:ext>
                    </a:extLst>
                  </p:cNvPr>
                  <p:cNvSpPr/>
                  <p:nvPr/>
                </p:nvSpPr>
                <p:spPr>
                  <a:xfrm>
                    <a:off x="95072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115" name="Straight Connector 114">
                    <a:extLst>
                      <a:ext uri="{FF2B5EF4-FFF2-40B4-BE49-F238E27FC236}">
                        <a16:creationId xmlns:a16="http://schemas.microsoft.com/office/drawing/2014/main" id="{92304523-CC16-84B8-325C-4329D7B2AF56}"/>
                      </a:ext>
                    </a:extLst>
                  </p:cNvPr>
                  <p:cNvCxnSpPr>
                    <a:cxnSpLocks/>
                    <a:stCxn id="114" idx="1"/>
                    <a:endCxn id="122" idx="5"/>
                  </p:cNvCxnSpPr>
                  <p:nvPr/>
                </p:nvCxnSpPr>
                <p:spPr>
                  <a:xfrm flipH="1" flipV="1">
                    <a:off x="9290834" y="2307549"/>
                    <a:ext cx="3061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1" name="Oval 110">
                  <a:extLst>
                    <a:ext uri="{FF2B5EF4-FFF2-40B4-BE49-F238E27FC236}">
                      <a16:creationId xmlns:a16="http://schemas.microsoft.com/office/drawing/2014/main" id="{F99CA63D-421D-0FEC-0398-481D99062410}"/>
                    </a:ext>
                  </a:extLst>
                </p:cNvPr>
                <p:cNvSpPr/>
                <p:nvPr/>
              </p:nvSpPr>
              <p:spPr>
                <a:xfrm>
                  <a:off x="8399802" y="419259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p>
              </p:txBody>
            </p:sp>
            <p:cxnSp>
              <p:nvCxnSpPr>
                <p:cNvPr id="112" name="Straight Connector 111">
                  <a:extLst>
                    <a:ext uri="{FF2B5EF4-FFF2-40B4-BE49-F238E27FC236}">
                      <a16:creationId xmlns:a16="http://schemas.microsoft.com/office/drawing/2014/main" id="{9562526B-32DD-4639-8BFB-3BE6AD2C2AF6}"/>
                    </a:ext>
                  </a:extLst>
                </p:cNvPr>
                <p:cNvCxnSpPr>
                  <a:cxnSpLocks/>
                  <a:stCxn id="111" idx="1"/>
                  <a:endCxn id="123" idx="5"/>
                </p:cNvCxnSpPr>
                <p:nvPr/>
              </p:nvCxnSpPr>
              <p:spPr>
                <a:xfrm flipH="1" flipV="1">
                  <a:off x="8288937" y="3888218"/>
                  <a:ext cx="200565" cy="394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8" name="Oval 107">
                <a:extLst>
                  <a:ext uri="{FF2B5EF4-FFF2-40B4-BE49-F238E27FC236}">
                    <a16:creationId xmlns:a16="http://schemas.microsoft.com/office/drawing/2014/main" id="{EC321388-EEEE-EAFE-94E4-295071FEF5FB}"/>
                  </a:ext>
                </a:extLst>
              </p:cNvPr>
              <p:cNvSpPr/>
              <p:nvPr/>
            </p:nvSpPr>
            <p:spPr>
              <a:xfrm>
                <a:off x="6703340" y="3467212"/>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cxnSp>
            <p:nvCxnSpPr>
              <p:cNvPr id="109" name="Straight Connector 108">
                <a:extLst>
                  <a:ext uri="{FF2B5EF4-FFF2-40B4-BE49-F238E27FC236}">
                    <a16:creationId xmlns:a16="http://schemas.microsoft.com/office/drawing/2014/main" id="{A7C393D2-AA50-0F70-D168-B8CB09AF8565}"/>
                  </a:ext>
                </a:extLst>
              </p:cNvPr>
              <p:cNvCxnSpPr>
                <a:cxnSpLocks/>
                <a:stCxn id="108" idx="0"/>
                <a:endCxn id="121" idx="3"/>
              </p:cNvCxnSpPr>
              <p:nvPr/>
            </p:nvCxnSpPr>
            <p:spPr>
              <a:xfrm flipV="1">
                <a:off x="7009596" y="3198138"/>
                <a:ext cx="121959" cy="2690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2" name="TextBox 131">
              <a:extLst>
                <a:ext uri="{FF2B5EF4-FFF2-40B4-BE49-F238E27FC236}">
                  <a16:creationId xmlns:a16="http://schemas.microsoft.com/office/drawing/2014/main" id="{FB723C54-63EC-6DE8-BA12-643E13A12FC3}"/>
                </a:ext>
              </a:extLst>
            </p:cNvPr>
            <p:cNvSpPr txBox="1"/>
            <p:nvPr/>
          </p:nvSpPr>
          <p:spPr>
            <a:xfrm rot="2221255">
              <a:off x="8601562" y="4136113"/>
              <a:ext cx="1141146" cy="369332"/>
            </a:xfrm>
            <a:prstGeom prst="rect">
              <a:avLst/>
            </a:prstGeom>
            <a:noFill/>
          </p:spPr>
          <p:txBody>
            <a:bodyPr wrap="none" rtlCol="0">
              <a:spAutoFit/>
            </a:bodyPr>
            <a:lstStyle/>
            <a:p>
              <a:r>
                <a:rPr lang="en-US" dirty="0">
                  <a:solidFill>
                    <a:srgbClr val="FF0000"/>
                  </a:solidFill>
                </a:rPr>
                <a:t>Height = 1</a:t>
              </a:r>
            </a:p>
          </p:txBody>
        </p:sp>
        <p:sp>
          <p:nvSpPr>
            <p:cNvPr id="133" name="TextBox 132">
              <a:extLst>
                <a:ext uri="{FF2B5EF4-FFF2-40B4-BE49-F238E27FC236}">
                  <a16:creationId xmlns:a16="http://schemas.microsoft.com/office/drawing/2014/main" id="{E9359697-2338-D819-5D10-8C6111F51754}"/>
                </a:ext>
              </a:extLst>
            </p:cNvPr>
            <p:cNvSpPr txBox="1"/>
            <p:nvPr/>
          </p:nvSpPr>
          <p:spPr>
            <a:xfrm rot="20288515">
              <a:off x="6736461" y="4308694"/>
              <a:ext cx="1158779" cy="369332"/>
            </a:xfrm>
            <a:prstGeom prst="rect">
              <a:avLst/>
            </a:prstGeom>
            <a:noFill/>
          </p:spPr>
          <p:txBody>
            <a:bodyPr wrap="none" rtlCol="0">
              <a:spAutoFit/>
            </a:bodyPr>
            <a:lstStyle/>
            <a:p>
              <a:r>
                <a:rPr lang="en-US" dirty="0">
                  <a:solidFill>
                    <a:srgbClr val="FF0000"/>
                  </a:solidFill>
                </a:rPr>
                <a:t>Height =-1</a:t>
              </a:r>
            </a:p>
          </p:txBody>
        </p:sp>
      </p:grpSp>
      <p:sp>
        <p:nvSpPr>
          <p:cNvPr id="29" name="Arrow: Circular 28" descr="To balance the tree we will manipulate it so that the right subtree from 16's current position gets lifted up, while the left subtree gets dropped down. Since the right subtree has greater height than the left, this will have the effect of balancing the tree.&#10;&#10;We call this a left rotation.">
            <a:extLst>
              <a:ext uri="{FF2B5EF4-FFF2-40B4-BE49-F238E27FC236}">
                <a16:creationId xmlns:a16="http://schemas.microsoft.com/office/drawing/2014/main" id="{2DFE5A13-2615-2C1A-4922-C60FF284B30E}"/>
              </a:ext>
            </a:extLst>
          </p:cNvPr>
          <p:cNvSpPr/>
          <p:nvPr/>
        </p:nvSpPr>
        <p:spPr>
          <a:xfrm flipH="1">
            <a:off x="7187861" y="2924063"/>
            <a:ext cx="1639005" cy="1919157"/>
          </a:xfrm>
          <a:prstGeom prst="circular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TextBox 29">
            <a:extLst>
              <a:ext uri="{FF2B5EF4-FFF2-40B4-BE49-F238E27FC236}">
                <a16:creationId xmlns:a16="http://schemas.microsoft.com/office/drawing/2014/main" id="{7648F3C6-8527-ECD6-3799-58D47DA49C8A}"/>
              </a:ext>
            </a:extLst>
          </p:cNvPr>
          <p:cNvSpPr txBox="1"/>
          <p:nvPr/>
        </p:nvSpPr>
        <p:spPr>
          <a:xfrm>
            <a:off x="7348110" y="1696358"/>
            <a:ext cx="4984542" cy="923330"/>
          </a:xfrm>
          <a:prstGeom prst="rect">
            <a:avLst/>
          </a:prstGeom>
          <a:noFill/>
        </p:spPr>
        <p:txBody>
          <a:bodyPr wrap="square" rtlCol="0">
            <a:spAutoFit/>
          </a:bodyPr>
          <a:lstStyle/>
          <a:p>
            <a:r>
              <a:rPr lang="en-US" dirty="0">
                <a:solidFill>
                  <a:srgbClr val="FF0000"/>
                </a:solidFill>
              </a:rPr>
              <a:t>Solution: </a:t>
            </a:r>
          </a:p>
          <a:p>
            <a:r>
              <a:rPr lang="en-US" dirty="0">
                <a:solidFill>
                  <a:srgbClr val="FF0000"/>
                </a:solidFill>
              </a:rPr>
              <a:t>Take the subtree starting with the problem node,</a:t>
            </a:r>
          </a:p>
          <a:p>
            <a:r>
              <a:rPr lang="en-US" dirty="0">
                <a:solidFill>
                  <a:srgbClr val="FF0000"/>
                </a:solidFill>
              </a:rPr>
              <a:t>“Rotate” that tree to the left</a:t>
            </a:r>
          </a:p>
        </p:txBody>
      </p:sp>
    </p:spTree>
    <p:extLst>
      <p:ext uri="{BB962C8B-B14F-4D97-AF65-F5344CB8AC3E}">
        <p14:creationId xmlns:p14="http://schemas.microsoft.com/office/powerpoint/2010/main" val="2945533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7B19-4175-0B62-7DF1-3B6AEAC370A2}"/>
              </a:ext>
            </a:extLst>
          </p:cNvPr>
          <p:cNvSpPr>
            <a:spLocks noGrp="1"/>
          </p:cNvSpPr>
          <p:nvPr>
            <p:ph type="title"/>
          </p:nvPr>
        </p:nvSpPr>
        <p:spPr/>
        <p:txBody>
          <a:bodyPr/>
          <a:lstStyle/>
          <a:p>
            <a:r>
              <a:rPr lang="en-US" dirty="0"/>
              <a:t>Final Result of Inserting 20</a:t>
            </a:r>
          </a:p>
        </p:txBody>
      </p:sp>
      <p:grpSp>
        <p:nvGrpSpPr>
          <p:cNvPr id="29" name="Group 28" descr="After rotation the node 18 (previously 16's right child) becomes the new right child of 11, 16 (previously the right child of 11) becomes 18's left child. Overall, the final tree is structured as follows:&#10;&#10;root: 9, with left child 3 and right child 11&#10;3: left child is 1, right child is 6&#10;1: left child is 0, right child is 2&#10;0: has no children&#10;2: has no children&#10;6: has no children&#10;11: left child is 10, right child is 18&#10;18: left child is 16, right child is 20&#10;16: has no children&#10;20: has no children">
            <a:extLst>
              <a:ext uri="{FF2B5EF4-FFF2-40B4-BE49-F238E27FC236}">
                <a16:creationId xmlns:a16="http://schemas.microsoft.com/office/drawing/2014/main" id="{788DE366-4332-BE32-ABD9-3DBC925A333D}"/>
              </a:ext>
            </a:extLst>
          </p:cNvPr>
          <p:cNvGrpSpPr/>
          <p:nvPr/>
        </p:nvGrpSpPr>
        <p:grpSpPr>
          <a:xfrm>
            <a:off x="4230263" y="2047599"/>
            <a:ext cx="4670290" cy="2762801"/>
            <a:chOff x="4230263" y="2047599"/>
            <a:chExt cx="4670290" cy="2762801"/>
          </a:xfrm>
        </p:grpSpPr>
        <p:grpSp>
          <p:nvGrpSpPr>
            <p:cNvPr id="3" name="Group 2">
              <a:extLst>
                <a:ext uri="{FF2B5EF4-FFF2-40B4-BE49-F238E27FC236}">
                  <a16:creationId xmlns:a16="http://schemas.microsoft.com/office/drawing/2014/main" id="{20588142-BA3E-214A-5F91-4641F9260F24}"/>
                </a:ext>
              </a:extLst>
            </p:cNvPr>
            <p:cNvGrpSpPr/>
            <p:nvPr/>
          </p:nvGrpSpPr>
          <p:grpSpPr>
            <a:xfrm>
              <a:off x="4230263" y="2047599"/>
              <a:ext cx="4670290" cy="2762801"/>
              <a:chOff x="4230263" y="2047599"/>
              <a:chExt cx="4670290" cy="2762801"/>
            </a:xfrm>
          </p:grpSpPr>
          <p:grpSp>
            <p:nvGrpSpPr>
              <p:cNvPr id="4" name="Group 3">
                <a:extLst>
                  <a:ext uri="{FF2B5EF4-FFF2-40B4-BE49-F238E27FC236}">
                    <a16:creationId xmlns:a16="http://schemas.microsoft.com/office/drawing/2014/main" id="{95A2B72C-3787-FADF-273F-8EFDEB4113C1}"/>
                  </a:ext>
                </a:extLst>
              </p:cNvPr>
              <p:cNvGrpSpPr/>
              <p:nvPr/>
            </p:nvGrpSpPr>
            <p:grpSpPr>
              <a:xfrm>
                <a:off x="4230263" y="2047599"/>
                <a:ext cx="4670290" cy="2762801"/>
                <a:chOff x="4342023" y="2047599"/>
                <a:chExt cx="4670290" cy="2762801"/>
              </a:xfrm>
            </p:grpSpPr>
            <p:grpSp>
              <p:nvGrpSpPr>
                <p:cNvPr id="7" name="Group 6">
                  <a:extLst>
                    <a:ext uri="{FF2B5EF4-FFF2-40B4-BE49-F238E27FC236}">
                      <a16:creationId xmlns:a16="http://schemas.microsoft.com/office/drawing/2014/main" id="{340ACB14-EB47-703E-DD87-A3F1F2D8DD59}"/>
                    </a:ext>
                  </a:extLst>
                </p:cNvPr>
                <p:cNvGrpSpPr/>
                <p:nvPr/>
              </p:nvGrpSpPr>
              <p:grpSpPr>
                <a:xfrm>
                  <a:off x="4342023" y="2047599"/>
                  <a:ext cx="4036614" cy="2762801"/>
                  <a:chOff x="8079280" y="365125"/>
                  <a:chExt cx="4036614" cy="2762801"/>
                </a:xfrm>
              </p:grpSpPr>
              <p:grpSp>
                <p:nvGrpSpPr>
                  <p:cNvPr id="10" name="Group 9">
                    <a:extLst>
                      <a:ext uri="{FF2B5EF4-FFF2-40B4-BE49-F238E27FC236}">
                        <a16:creationId xmlns:a16="http://schemas.microsoft.com/office/drawing/2014/main" id="{FCCAEE77-93ED-0577-3519-0BE15EA2B58A}"/>
                      </a:ext>
                    </a:extLst>
                  </p:cNvPr>
                  <p:cNvGrpSpPr/>
                  <p:nvPr/>
                </p:nvGrpSpPr>
                <p:grpSpPr>
                  <a:xfrm>
                    <a:off x="8079280" y="365125"/>
                    <a:ext cx="4036614" cy="2762801"/>
                    <a:chOff x="5413263" y="1203158"/>
                    <a:chExt cx="4036614" cy="2762801"/>
                  </a:xfrm>
                </p:grpSpPr>
                <p:grpSp>
                  <p:nvGrpSpPr>
                    <p:cNvPr id="13" name="Group 12">
                      <a:extLst>
                        <a:ext uri="{FF2B5EF4-FFF2-40B4-BE49-F238E27FC236}">
                          <a16:creationId xmlns:a16="http://schemas.microsoft.com/office/drawing/2014/main" id="{7CB93A83-875B-9031-7072-EAA750E4F3BA}"/>
                        </a:ext>
                      </a:extLst>
                    </p:cNvPr>
                    <p:cNvGrpSpPr/>
                    <p:nvPr/>
                  </p:nvGrpSpPr>
                  <p:grpSpPr>
                    <a:xfrm>
                      <a:off x="5413263" y="1203158"/>
                      <a:ext cx="4036614" cy="2762801"/>
                      <a:chOff x="131609" y="2379747"/>
                      <a:chExt cx="4036614" cy="2762801"/>
                    </a:xfrm>
                  </p:grpSpPr>
                  <p:sp>
                    <p:nvSpPr>
                      <p:cNvPr id="16" name="Oval 15">
                        <a:extLst>
                          <a:ext uri="{FF2B5EF4-FFF2-40B4-BE49-F238E27FC236}">
                            <a16:creationId xmlns:a16="http://schemas.microsoft.com/office/drawing/2014/main" id="{2DA4BADD-BD84-1D65-6F34-911460C26042}"/>
                          </a:ext>
                        </a:extLst>
                      </p:cNvPr>
                      <p:cNvSpPr/>
                      <p:nvPr/>
                    </p:nvSpPr>
                    <p:spPr>
                      <a:xfrm>
                        <a:off x="2259363" y="237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7" name="Oval 16">
                        <a:extLst>
                          <a:ext uri="{FF2B5EF4-FFF2-40B4-BE49-F238E27FC236}">
                            <a16:creationId xmlns:a16="http://schemas.microsoft.com/office/drawing/2014/main" id="{F6628CEA-2BED-8F15-29D4-04C515C3C7F4}"/>
                          </a:ext>
                        </a:extLst>
                      </p:cNvPr>
                      <p:cNvSpPr/>
                      <p:nvPr/>
                    </p:nvSpPr>
                    <p:spPr>
                      <a:xfrm>
                        <a:off x="1556072" y="304303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8" name="Oval 17">
                        <a:extLst>
                          <a:ext uri="{FF2B5EF4-FFF2-40B4-BE49-F238E27FC236}">
                            <a16:creationId xmlns:a16="http://schemas.microsoft.com/office/drawing/2014/main" id="{D82CEA20-3D90-9CDB-6145-EE3D68EC429F}"/>
                          </a:ext>
                        </a:extLst>
                      </p:cNvPr>
                      <p:cNvSpPr/>
                      <p:nvPr/>
                    </p:nvSpPr>
                    <p:spPr>
                      <a:xfrm>
                        <a:off x="2943201" y="300747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9" name="Oval 18">
                        <a:extLst>
                          <a:ext uri="{FF2B5EF4-FFF2-40B4-BE49-F238E27FC236}">
                            <a16:creationId xmlns:a16="http://schemas.microsoft.com/office/drawing/2014/main" id="{C71173B0-3AC1-D397-A5F8-45A759F359C3}"/>
                          </a:ext>
                        </a:extLst>
                      </p:cNvPr>
                      <p:cNvSpPr/>
                      <p:nvPr/>
                    </p:nvSpPr>
                    <p:spPr>
                      <a:xfrm>
                        <a:off x="820352" y="379936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0" name="Oval 19">
                        <a:extLst>
                          <a:ext uri="{FF2B5EF4-FFF2-40B4-BE49-F238E27FC236}">
                            <a16:creationId xmlns:a16="http://schemas.microsoft.com/office/drawing/2014/main" id="{E533412E-9EAE-77B6-2680-1BB250C02CFC}"/>
                          </a:ext>
                        </a:extLst>
                      </p:cNvPr>
                      <p:cNvSpPr/>
                      <p:nvPr/>
                    </p:nvSpPr>
                    <p:spPr>
                      <a:xfrm>
                        <a:off x="3555712" y="36975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p>
                    </p:txBody>
                  </p:sp>
                  <p:sp>
                    <p:nvSpPr>
                      <p:cNvPr id="21" name="Oval 20">
                        <a:extLst>
                          <a:ext uri="{FF2B5EF4-FFF2-40B4-BE49-F238E27FC236}">
                            <a16:creationId xmlns:a16="http://schemas.microsoft.com/office/drawing/2014/main" id="{F6653EAB-CF92-DEBF-F06A-D237E8EABB6C}"/>
                          </a:ext>
                        </a:extLst>
                      </p:cNvPr>
                      <p:cNvSpPr/>
                      <p:nvPr/>
                    </p:nvSpPr>
                    <p:spPr>
                      <a:xfrm>
                        <a:off x="131609" y="453003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cxnSp>
                    <p:nvCxnSpPr>
                      <p:cNvPr id="22" name="Straight Connector 21">
                        <a:extLst>
                          <a:ext uri="{FF2B5EF4-FFF2-40B4-BE49-F238E27FC236}">
                            <a16:creationId xmlns:a16="http://schemas.microsoft.com/office/drawing/2014/main" id="{E8FBF119-F10A-E70F-C0C1-02D1344DA65F}"/>
                          </a:ext>
                        </a:extLst>
                      </p:cNvPr>
                      <p:cNvCxnSpPr>
                        <a:cxnSpLocks/>
                        <a:stCxn id="16" idx="3"/>
                        <a:endCxn id="17" idx="7"/>
                      </p:cNvCxnSpPr>
                      <p:nvPr/>
                    </p:nvCxnSpPr>
                    <p:spPr>
                      <a:xfrm flipH="1">
                        <a:off x="2078883" y="2902558"/>
                        <a:ext cx="270180" cy="230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7BD4C3-36E7-353E-BB50-27F28FA99852}"/>
                          </a:ext>
                        </a:extLst>
                      </p:cNvPr>
                      <p:cNvCxnSpPr>
                        <a:cxnSpLocks/>
                        <a:stCxn id="16" idx="5"/>
                        <a:endCxn id="18" idx="1"/>
                      </p:cNvCxnSpPr>
                      <p:nvPr/>
                    </p:nvCxnSpPr>
                    <p:spPr>
                      <a:xfrm>
                        <a:off x="2782174" y="2902558"/>
                        <a:ext cx="250727" cy="1946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4D0C602-88EC-28E1-0AEB-C7FCBFBF1429}"/>
                          </a:ext>
                        </a:extLst>
                      </p:cNvPr>
                      <p:cNvCxnSpPr>
                        <a:stCxn id="19" idx="7"/>
                        <a:endCxn id="17" idx="3"/>
                      </p:cNvCxnSpPr>
                      <p:nvPr/>
                    </p:nvCxnSpPr>
                    <p:spPr>
                      <a:xfrm flipV="1">
                        <a:off x="1343163" y="3565846"/>
                        <a:ext cx="302609" cy="323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3BFD3E6-80D7-C7DF-7AD5-855E06F45B88}"/>
                          </a:ext>
                        </a:extLst>
                      </p:cNvPr>
                      <p:cNvCxnSpPr>
                        <a:cxnSpLocks/>
                        <a:stCxn id="21" idx="7"/>
                        <a:endCxn id="19" idx="3"/>
                      </p:cNvCxnSpPr>
                      <p:nvPr/>
                    </p:nvCxnSpPr>
                    <p:spPr>
                      <a:xfrm flipV="1">
                        <a:off x="654420" y="4322171"/>
                        <a:ext cx="255632" cy="29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6E39809-0AB7-8376-C608-D4413B311DE4}"/>
                          </a:ext>
                        </a:extLst>
                      </p:cNvPr>
                      <p:cNvCxnSpPr>
                        <a:stCxn id="20" idx="1"/>
                        <a:endCxn id="18" idx="5"/>
                      </p:cNvCxnSpPr>
                      <p:nvPr/>
                    </p:nvCxnSpPr>
                    <p:spPr>
                      <a:xfrm flipH="1" flipV="1">
                        <a:off x="3466012" y="3530286"/>
                        <a:ext cx="179400" cy="2569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Oval 13">
                      <a:extLst>
                        <a:ext uri="{FF2B5EF4-FFF2-40B4-BE49-F238E27FC236}">
                          <a16:creationId xmlns:a16="http://schemas.microsoft.com/office/drawing/2014/main" id="{B529E4C8-B415-7106-BF86-FEF8E6D36950}"/>
                        </a:ext>
                      </a:extLst>
                    </p:cNvPr>
                    <p:cNvSpPr/>
                    <p:nvPr/>
                  </p:nvSpPr>
                  <p:spPr>
                    <a:xfrm>
                      <a:off x="7232429" y="2607299"/>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cxnSp>
                  <p:nvCxnSpPr>
                    <p:cNvPr id="15" name="Straight Connector 14">
                      <a:extLst>
                        <a:ext uri="{FF2B5EF4-FFF2-40B4-BE49-F238E27FC236}">
                          <a16:creationId xmlns:a16="http://schemas.microsoft.com/office/drawing/2014/main" id="{EF2EE05A-0721-4CAF-3B48-766628E89B24}"/>
                        </a:ext>
                      </a:extLst>
                    </p:cNvPr>
                    <p:cNvCxnSpPr>
                      <a:cxnSpLocks/>
                      <a:stCxn id="14" idx="0"/>
                      <a:endCxn id="17" idx="5"/>
                    </p:cNvCxnSpPr>
                    <p:nvPr/>
                  </p:nvCxnSpPr>
                  <p:spPr>
                    <a:xfrm flipH="1" flipV="1">
                      <a:off x="7360537" y="2389257"/>
                      <a:ext cx="178148" cy="218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a:extLst>
                      <a:ext uri="{FF2B5EF4-FFF2-40B4-BE49-F238E27FC236}">
                        <a16:creationId xmlns:a16="http://schemas.microsoft.com/office/drawing/2014/main" id="{E61B257E-2ABA-7A4A-4B7F-B3C6FBFBB6C5}"/>
                      </a:ext>
                    </a:extLst>
                  </p:cNvPr>
                  <p:cNvSpPr/>
                  <p:nvPr/>
                </p:nvSpPr>
                <p:spPr>
                  <a:xfrm>
                    <a:off x="9507277" y="251012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cxnSp>
                <p:nvCxnSpPr>
                  <p:cNvPr id="12" name="Straight Connector 11">
                    <a:extLst>
                      <a:ext uri="{FF2B5EF4-FFF2-40B4-BE49-F238E27FC236}">
                        <a16:creationId xmlns:a16="http://schemas.microsoft.com/office/drawing/2014/main" id="{20E128ED-F352-D598-5852-55CCCA74DB6D}"/>
                      </a:ext>
                    </a:extLst>
                  </p:cNvPr>
                  <p:cNvCxnSpPr>
                    <a:cxnSpLocks/>
                    <a:stCxn id="11" idx="1"/>
                    <a:endCxn id="19" idx="5"/>
                  </p:cNvCxnSpPr>
                  <p:nvPr/>
                </p:nvCxnSpPr>
                <p:spPr>
                  <a:xfrm flipH="1" flipV="1">
                    <a:off x="9290834" y="2307549"/>
                    <a:ext cx="306143" cy="292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Oval 7">
                  <a:extLst>
                    <a:ext uri="{FF2B5EF4-FFF2-40B4-BE49-F238E27FC236}">
                      <a16:creationId xmlns:a16="http://schemas.microsoft.com/office/drawing/2014/main" id="{C70EDA9A-0F72-9D02-B87D-BB7B1AE1D91E}"/>
                    </a:ext>
                  </a:extLst>
                </p:cNvPr>
                <p:cNvSpPr/>
                <p:nvPr/>
              </p:nvSpPr>
              <p:spPr>
                <a:xfrm>
                  <a:off x="8399802" y="419259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20</a:t>
                  </a:r>
                </a:p>
              </p:txBody>
            </p:sp>
            <p:cxnSp>
              <p:nvCxnSpPr>
                <p:cNvPr id="9" name="Straight Connector 8">
                  <a:extLst>
                    <a:ext uri="{FF2B5EF4-FFF2-40B4-BE49-F238E27FC236}">
                      <a16:creationId xmlns:a16="http://schemas.microsoft.com/office/drawing/2014/main" id="{9CF606FF-5AFD-CD0E-72DD-0FDCC5448A87}"/>
                    </a:ext>
                  </a:extLst>
                </p:cNvPr>
                <p:cNvCxnSpPr>
                  <a:cxnSpLocks/>
                  <a:stCxn id="8" idx="1"/>
                  <a:endCxn id="20" idx="5"/>
                </p:cNvCxnSpPr>
                <p:nvPr/>
              </p:nvCxnSpPr>
              <p:spPr>
                <a:xfrm flipH="1" flipV="1">
                  <a:off x="8288937" y="3888218"/>
                  <a:ext cx="200565" cy="394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Oval 4">
                <a:extLst>
                  <a:ext uri="{FF2B5EF4-FFF2-40B4-BE49-F238E27FC236}">
                    <a16:creationId xmlns:a16="http://schemas.microsoft.com/office/drawing/2014/main" id="{3B0842E4-0F10-4833-6EED-5DA6E1A35AEE}"/>
                  </a:ext>
                </a:extLst>
              </p:cNvPr>
              <p:cNvSpPr/>
              <p:nvPr/>
            </p:nvSpPr>
            <p:spPr>
              <a:xfrm>
                <a:off x="6703340" y="3467212"/>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cxnSp>
            <p:nvCxnSpPr>
              <p:cNvPr id="6" name="Straight Connector 5">
                <a:extLst>
                  <a:ext uri="{FF2B5EF4-FFF2-40B4-BE49-F238E27FC236}">
                    <a16:creationId xmlns:a16="http://schemas.microsoft.com/office/drawing/2014/main" id="{DA352AA8-ED33-0160-5DBE-E55F432391BF}"/>
                  </a:ext>
                </a:extLst>
              </p:cNvPr>
              <p:cNvCxnSpPr>
                <a:cxnSpLocks/>
                <a:stCxn id="5" idx="0"/>
                <a:endCxn id="18" idx="3"/>
              </p:cNvCxnSpPr>
              <p:nvPr/>
            </p:nvCxnSpPr>
            <p:spPr>
              <a:xfrm flipV="1">
                <a:off x="7009596" y="3198138"/>
                <a:ext cx="121959" cy="2690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Oval 26">
              <a:extLst>
                <a:ext uri="{FF2B5EF4-FFF2-40B4-BE49-F238E27FC236}">
                  <a16:creationId xmlns:a16="http://schemas.microsoft.com/office/drawing/2014/main" id="{F840B66A-9063-6327-AA78-D06A587F2ED7}"/>
                </a:ext>
              </a:extLst>
            </p:cNvPr>
            <p:cNvSpPr/>
            <p:nvPr/>
          </p:nvSpPr>
          <p:spPr>
            <a:xfrm>
              <a:off x="7348110" y="4192593"/>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cxnSp>
          <p:nvCxnSpPr>
            <p:cNvPr id="28" name="Straight Connector 27">
              <a:extLst>
                <a:ext uri="{FF2B5EF4-FFF2-40B4-BE49-F238E27FC236}">
                  <a16:creationId xmlns:a16="http://schemas.microsoft.com/office/drawing/2014/main" id="{862B4773-3E77-95DD-3111-2661C2B0A23A}"/>
                </a:ext>
              </a:extLst>
            </p:cNvPr>
            <p:cNvCxnSpPr>
              <a:cxnSpLocks/>
              <a:stCxn id="27" idx="0"/>
            </p:cNvCxnSpPr>
            <p:nvPr/>
          </p:nvCxnSpPr>
          <p:spPr>
            <a:xfrm flipV="1">
              <a:off x="7654366" y="3923519"/>
              <a:ext cx="121959" cy="2690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24994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049B8-F2AC-70F1-15D5-9EA626BAF1C7}"/>
              </a:ext>
            </a:extLst>
          </p:cNvPr>
          <p:cNvSpPr>
            <a:spLocks noGrp="1"/>
          </p:cNvSpPr>
          <p:nvPr>
            <p:ph type="title"/>
          </p:nvPr>
        </p:nvSpPr>
        <p:spPr/>
        <p:txBody>
          <a:bodyPr/>
          <a:lstStyle/>
          <a:p>
            <a:r>
              <a:rPr lang="en-US" dirty="0"/>
              <a:t>Left Rotation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519795C-1329-ACD8-8C3E-651F647C000B}"/>
                  </a:ext>
                </a:extLst>
              </p:cNvPr>
              <p:cNvSpPr>
                <a:spLocks noGrp="1"/>
              </p:cNvSpPr>
              <p:nvPr>
                <p:ph idx="1"/>
              </p:nvPr>
            </p:nvSpPr>
            <p:spPr>
              <a:xfrm>
                <a:off x="838200" y="1280160"/>
                <a:ext cx="10515600" cy="4896803"/>
              </a:xfrm>
            </p:spPr>
            <p:txBody>
              <a:bodyPr/>
              <a:lstStyle/>
              <a:p>
                <a:r>
                  <a:rPr lang="en-US" dirty="0"/>
                  <a:t>We just inserted </a:t>
                </a:r>
                <a14:m>
                  <m:oMath xmlns:m="http://schemas.openxmlformats.org/officeDocument/2006/math">
                    <m:r>
                      <a:rPr lang="en-US" i="1">
                        <a:latin typeface="Cambria Math" panose="02040503050406030204" pitchFamily="18" charset="0"/>
                      </a:rPr>
                      <m:t>𝑐</m:t>
                    </m:r>
                  </m:oMath>
                </a14:m>
                <a:r>
                  <a:rPr lang="en-US" dirty="0"/>
                  <a:t>, node </a:t>
                </a:r>
                <a14:m>
                  <m:oMath xmlns:m="http://schemas.openxmlformats.org/officeDocument/2006/math">
                    <m:r>
                      <a:rPr lang="en-US" i="1">
                        <a:latin typeface="Cambria Math" panose="02040503050406030204" pitchFamily="18" charset="0"/>
                      </a:rPr>
                      <m:t>𝑎</m:t>
                    </m:r>
                  </m:oMath>
                </a14:m>
                <a:r>
                  <a:rPr lang="en-US" dirty="0"/>
                  <a:t> is the deepest “problem” node</a:t>
                </a:r>
              </a:p>
              <a:p>
                <a:r>
                  <a:rPr lang="en-US" dirty="0"/>
                  <a:t>Make the right child the new root</a:t>
                </a:r>
              </a:p>
              <a:p>
                <a:r>
                  <a:rPr lang="en-US" dirty="0"/>
                  <a:t>Make the old root the left child of the new</a:t>
                </a:r>
              </a:p>
              <a:p>
                <a:r>
                  <a:rPr lang="en-US" dirty="0"/>
                  <a:t>Make the new root’s left subtree the old root’s right subtree</a:t>
                </a:r>
              </a:p>
            </p:txBody>
          </p:sp>
        </mc:Choice>
        <mc:Fallback xmlns="">
          <p:sp>
            <p:nvSpPr>
              <p:cNvPr id="3" name="Content Placeholder 2">
                <a:extLst>
                  <a:ext uri="{FF2B5EF4-FFF2-40B4-BE49-F238E27FC236}">
                    <a16:creationId xmlns:a16="http://schemas.microsoft.com/office/drawing/2014/main" id="{0519795C-1329-ACD8-8C3E-651F647C000B}"/>
                  </a:ext>
                </a:extLst>
              </p:cNvPr>
              <p:cNvSpPr>
                <a:spLocks noGrp="1" noRot="1" noChangeAspect="1" noMove="1" noResize="1" noEditPoints="1" noAdjustHandles="1" noChangeArrowheads="1" noChangeShapeType="1" noTextEdit="1"/>
              </p:cNvSpPr>
              <p:nvPr>
                <p:ph idx="1"/>
              </p:nvPr>
            </p:nvSpPr>
            <p:spPr>
              <a:xfrm>
                <a:off x="838200" y="1280160"/>
                <a:ext cx="10515600" cy="4896803"/>
              </a:xfrm>
              <a:blipFill>
                <a:blip r:embed="rId2"/>
                <a:stretch>
                  <a:fillRect l="-1043" t="-1993"/>
                </a:stretch>
              </a:blipFill>
            </p:spPr>
            <p:txBody>
              <a:bodyPr/>
              <a:lstStyle/>
              <a:p>
                <a:r>
                  <a:rPr lang="en-US">
                    <a:noFill/>
                  </a:rPr>
                  <a:t> </a:t>
                </a:r>
              </a:p>
            </p:txBody>
          </p:sp>
        </mc:Fallback>
      </mc:AlternateContent>
      <p:grpSp>
        <p:nvGrpSpPr>
          <p:cNvPr id="10" name="Group 9" descr="An illustration of a left rotation. This is the before image.&#10;&#10;Initially, the problem node is labeled a.  Its left subtree is labeled x and has a height of h. Its right subtree is rooted at a node labeled b, and it has a height of h+2. The left subtree of b is labeled y and has height h. The right subtree of b is labeled z and has a height of h+1. The node a is the problem node because it is the deepest node whose left and right subtree heights differ by more than 1.">
            <a:extLst>
              <a:ext uri="{FF2B5EF4-FFF2-40B4-BE49-F238E27FC236}">
                <a16:creationId xmlns:a16="http://schemas.microsoft.com/office/drawing/2014/main" id="{3EBB6952-E570-477B-6993-EE577A733C93}"/>
              </a:ext>
            </a:extLst>
          </p:cNvPr>
          <p:cNvGrpSpPr/>
          <p:nvPr/>
        </p:nvGrpSpPr>
        <p:grpSpPr>
          <a:xfrm>
            <a:off x="1617721" y="3387319"/>
            <a:ext cx="3289741" cy="3437564"/>
            <a:chOff x="1617721" y="3387319"/>
            <a:chExt cx="3289741" cy="3437564"/>
          </a:xfrm>
        </p:grpSpPr>
        <p:grpSp>
          <p:nvGrpSpPr>
            <p:cNvPr id="33" name="Group 32">
              <a:extLst>
                <a:ext uri="{FF2B5EF4-FFF2-40B4-BE49-F238E27FC236}">
                  <a16:creationId xmlns:a16="http://schemas.microsoft.com/office/drawing/2014/main" id="{F7EE3BEE-6549-5A90-A178-CB843F41D093}"/>
                </a:ext>
              </a:extLst>
            </p:cNvPr>
            <p:cNvGrpSpPr/>
            <p:nvPr/>
          </p:nvGrpSpPr>
          <p:grpSpPr>
            <a:xfrm>
              <a:off x="1617721" y="3522256"/>
              <a:ext cx="3289741" cy="3302627"/>
              <a:chOff x="7342089" y="136853"/>
              <a:chExt cx="3289741" cy="3302627"/>
            </a:xfrm>
          </p:grpSpPr>
          <mc:AlternateContent xmlns:mc="http://schemas.openxmlformats.org/markup-compatibility/2006" xmlns:a14="http://schemas.microsoft.com/office/drawing/2010/main">
            <mc:Choice Requires="a14">
              <p:sp>
                <p:nvSpPr>
                  <p:cNvPr id="34" name="Oval 33">
                    <a:extLst>
                      <a:ext uri="{FF2B5EF4-FFF2-40B4-BE49-F238E27FC236}">
                        <a16:creationId xmlns:a16="http://schemas.microsoft.com/office/drawing/2014/main" id="{45E7A0E4-A69B-B4AE-ACE7-EB5C89E52040}"/>
                      </a:ext>
                    </a:extLst>
                  </p:cNvPr>
                  <p:cNvSpPr/>
                  <p:nvPr/>
                </p:nvSpPr>
                <p:spPr>
                  <a:xfrm>
                    <a:off x="9124241" y="77239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34" name="Oval 33">
                    <a:extLst>
                      <a:ext uri="{FF2B5EF4-FFF2-40B4-BE49-F238E27FC236}">
                        <a16:creationId xmlns:a16="http://schemas.microsoft.com/office/drawing/2014/main" id="{45E7A0E4-A69B-B4AE-ACE7-EB5C89E52040}"/>
                      </a:ext>
                    </a:extLst>
                  </p:cNvPr>
                  <p:cNvSpPr>
                    <a:spLocks noRot="1" noChangeAspect="1" noMove="1" noResize="1" noEditPoints="1" noAdjustHandles="1" noChangeArrowheads="1" noChangeShapeType="1" noTextEdit="1"/>
                  </p:cNvSpPr>
                  <p:nvPr/>
                </p:nvSpPr>
                <p:spPr>
                  <a:xfrm>
                    <a:off x="9124241" y="772395"/>
                    <a:ext cx="612511" cy="612511"/>
                  </a:xfrm>
                  <a:prstGeom prst="ellipse">
                    <a:avLst/>
                  </a:prstGeom>
                  <a:blipFill>
                    <a:blip r:embed="rId3"/>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Isosceles Triangle 34">
                    <a:extLst>
                      <a:ext uri="{FF2B5EF4-FFF2-40B4-BE49-F238E27FC236}">
                        <a16:creationId xmlns:a16="http://schemas.microsoft.com/office/drawing/2014/main" id="{EF1554DF-5FD8-FE91-0B86-80799DED6758}"/>
                      </a:ext>
                    </a:extLst>
                  </p:cNvPr>
                  <p:cNvSpPr/>
                  <p:nvPr/>
                </p:nvSpPr>
                <p:spPr>
                  <a:xfrm>
                    <a:off x="7342089" y="772395"/>
                    <a:ext cx="1084977" cy="979594"/>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𝑥</m:t>
                          </m:r>
                        </m:oMath>
                      </m:oMathPara>
                    </a14:m>
                    <a:endParaRPr lang="en-US" dirty="0"/>
                  </a:p>
                </p:txBody>
              </p:sp>
            </mc:Choice>
            <mc:Fallback xmlns="">
              <p:sp>
                <p:nvSpPr>
                  <p:cNvPr id="35" name="Isosceles Triangle 34">
                    <a:extLst>
                      <a:ext uri="{FF2B5EF4-FFF2-40B4-BE49-F238E27FC236}">
                        <a16:creationId xmlns:a16="http://schemas.microsoft.com/office/drawing/2014/main" id="{EF1554DF-5FD8-FE91-0B86-80799DED6758}"/>
                      </a:ext>
                    </a:extLst>
                  </p:cNvPr>
                  <p:cNvSpPr>
                    <a:spLocks noRot="1" noChangeAspect="1" noMove="1" noResize="1" noEditPoints="1" noAdjustHandles="1" noChangeArrowheads="1" noChangeShapeType="1" noTextEdit="1"/>
                  </p:cNvSpPr>
                  <p:nvPr/>
                </p:nvSpPr>
                <p:spPr>
                  <a:xfrm>
                    <a:off x="7342089" y="772395"/>
                    <a:ext cx="1084977" cy="979594"/>
                  </a:xfrm>
                  <a:prstGeom prst="triangle">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Oval 35">
                    <a:extLst>
                      <a:ext uri="{FF2B5EF4-FFF2-40B4-BE49-F238E27FC236}">
                        <a16:creationId xmlns:a16="http://schemas.microsoft.com/office/drawing/2014/main" id="{21653A17-97F6-3907-7154-1E08B77D7E3B}"/>
                      </a:ext>
                    </a:extLst>
                  </p:cNvPr>
                  <p:cNvSpPr/>
                  <p:nvPr/>
                </p:nvSpPr>
                <p:spPr>
                  <a:xfrm>
                    <a:off x="8428629" y="13685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36" name="Oval 35">
                    <a:extLst>
                      <a:ext uri="{FF2B5EF4-FFF2-40B4-BE49-F238E27FC236}">
                        <a16:creationId xmlns:a16="http://schemas.microsoft.com/office/drawing/2014/main" id="{21653A17-97F6-3907-7154-1E08B77D7E3B}"/>
                      </a:ext>
                    </a:extLst>
                  </p:cNvPr>
                  <p:cNvSpPr>
                    <a:spLocks noRot="1" noChangeAspect="1" noMove="1" noResize="1" noEditPoints="1" noAdjustHandles="1" noChangeArrowheads="1" noChangeShapeType="1" noTextEdit="1"/>
                  </p:cNvSpPr>
                  <p:nvPr/>
                </p:nvSpPr>
                <p:spPr>
                  <a:xfrm>
                    <a:off x="8428629" y="136853"/>
                    <a:ext cx="612511" cy="612511"/>
                  </a:xfrm>
                  <a:prstGeom prst="ellipse">
                    <a:avLst/>
                  </a:prstGeom>
                  <a:blipFill>
                    <a:blip r:embed="rId5"/>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Isosceles Triangle 36">
                    <a:extLst>
                      <a:ext uri="{FF2B5EF4-FFF2-40B4-BE49-F238E27FC236}">
                        <a16:creationId xmlns:a16="http://schemas.microsoft.com/office/drawing/2014/main" id="{99A0256F-8391-2976-BCFB-9053B00E322A}"/>
                      </a:ext>
                    </a:extLst>
                  </p:cNvPr>
                  <p:cNvSpPr/>
                  <p:nvPr/>
                </p:nvSpPr>
                <p:spPr>
                  <a:xfrm>
                    <a:off x="8345520" y="1578929"/>
                    <a:ext cx="1084977" cy="979594"/>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37" name="Isosceles Triangle 36">
                    <a:extLst>
                      <a:ext uri="{FF2B5EF4-FFF2-40B4-BE49-F238E27FC236}">
                        <a16:creationId xmlns:a16="http://schemas.microsoft.com/office/drawing/2014/main" id="{99A0256F-8391-2976-BCFB-9053B00E322A}"/>
                      </a:ext>
                    </a:extLst>
                  </p:cNvPr>
                  <p:cNvSpPr>
                    <a:spLocks noRot="1" noChangeAspect="1" noMove="1" noResize="1" noEditPoints="1" noAdjustHandles="1" noChangeArrowheads="1" noChangeShapeType="1" noTextEdit="1"/>
                  </p:cNvSpPr>
                  <p:nvPr/>
                </p:nvSpPr>
                <p:spPr>
                  <a:xfrm>
                    <a:off x="8345520" y="1578929"/>
                    <a:ext cx="1084977" cy="979594"/>
                  </a:xfrm>
                  <a:prstGeom prst="triangle">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Isosceles Triangle 37">
                    <a:extLst>
                      <a:ext uri="{FF2B5EF4-FFF2-40B4-BE49-F238E27FC236}">
                        <a16:creationId xmlns:a16="http://schemas.microsoft.com/office/drawing/2014/main" id="{C8ABD725-951D-1EF5-BC3F-7698AB03ED12}"/>
                      </a:ext>
                    </a:extLst>
                  </p:cNvPr>
                  <p:cNvSpPr/>
                  <p:nvPr/>
                </p:nvSpPr>
                <p:spPr>
                  <a:xfrm>
                    <a:off x="9476830" y="1586367"/>
                    <a:ext cx="1084977" cy="979594"/>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38" name="Isosceles Triangle 37">
                    <a:extLst>
                      <a:ext uri="{FF2B5EF4-FFF2-40B4-BE49-F238E27FC236}">
                        <a16:creationId xmlns:a16="http://schemas.microsoft.com/office/drawing/2014/main" id="{C8ABD725-951D-1EF5-BC3F-7698AB03ED12}"/>
                      </a:ext>
                    </a:extLst>
                  </p:cNvPr>
                  <p:cNvSpPr>
                    <a:spLocks noRot="1" noChangeAspect="1" noMove="1" noResize="1" noEditPoints="1" noAdjustHandles="1" noChangeArrowheads="1" noChangeShapeType="1" noTextEdit="1"/>
                  </p:cNvSpPr>
                  <p:nvPr/>
                </p:nvSpPr>
                <p:spPr>
                  <a:xfrm>
                    <a:off x="9476830" y="1586367"/>
                    <a:ext cx="1084977" cy="979594"/>
                  </a:xfrm>
                  <a:prstGeom prst="triangle">
                    <a:avLst/>
                  </a:prstGeom>
                  <a:blipFill>
                    <a:blip r:embed="rId7"/>
                    <a:stretch>
                      <a:fillRect/>
                    </a:stretch>
                  </a:blipFill>
                </p:spPr>
                <p:txBody>
                  <a:bodyPr/>
                  <a:lstStyle/>
                  <a:p>
                    <a:r>
                      <a:rPr lang="en-US">
                        <a:noFill/>
                      </a:rPr>
                      <a:t> </a:t>
                    </a:r>
                  </a:p>
                </p:txBody>
              </p:sp>
            </mc:Fallback>
          </mc:AlternateContent>
          <p:cxnSp>
            <p:nvCxnSpPr>
              <p:cNvPr id="39" name="Straight Connector 38">
                <a:extLst>
                  <a:ext uri="{FF2B5EF4-FFF2-40B4-BE49-F238E27FC236}">
                    <a16:creationId xmlns:a16="http://schemas.microsoft.com/office/drawing/2014/main" id="{E962564D-E372-F50C-5980-C112EF7ECA4D}"/>
                  </a:ext>
                </a:extLst>
              </p:cNvPr>
              <p:cNvCxnSpPr>
                <a:cxnSpLocks/>
                <a:stCxn id="36" idx="3"/>
                <a:endCxn id="35" idx="0"/>
              </p:cNvCxnSpPr>
              <p:nvPr/>
            </p:nvCxnSpPr>
            <p:spPr>
              <a:xfrm flipH="1">
                <a:off x="7884578" y="659664"/>
                <a:ext cx="633751" cy="1127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9A738FD-1682-5EB7-685E-AE958F861694}"/>
                  </a:ext>
                </a:extLst>
              </p:cNvPr>
              <p:cNvCxnSpPr>
                <a:cxnSpLocks/>
                <a:stCxn id="34" idx="3"/>
                <a:endCxn id="37" idx="0"/>
              </p:cNvCxnSpPr>
              <p:nvPr/>
            </p:nvCxnSpPr>
            <p:spPr>
              <a:xfrm flipH="1">
                <a:off x="8888009" y="1295206"/>
                <a:ext cx="325932" cy="2837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69BC999-CE86-9682-91DC-E9C0F86021D7}"/>
                  </a:ext>
                </a:extLst>
              </p:cNvPr>
              <p:cNvCxnSpPr>
                <a:cxnSpLocks/>
                <a:stCxn id="36" idx="5"/>
                <a:endCxn id="34" idx="1"/>
              </p:cNvCxnSpPr>
              <p:nvPr/>
            </p:nvCxnSpPr>
            <p:spPr>
              <a:xfrm>
                <a:off x="8951440" y="659664"/>
                <a:ext cx="262501" cy="2024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1A19D79-2582-DF96-4EE4-A322DE8F4EFA}"/>
                  </a:ext>
                </a:extLst>
              </p:cNvPr>
              <p:cNvCxnSpPr>
                <a:cxnSpLocks/>
                <a:stCxn id="38" idx="0"/>
                <a:endCxn id="34" idx="5"/>
              </p:cNvCxnSpPr>
              <p:nvPr/>
            </p:nvCxnSpPr>
            <p:spPr>
              <a:xfrm flipH="1" flipV="1">
                <a:off x="9647052" y="1295206"/>
                <a:ext cx="372267" cy="291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Oval 42">
                    <a:extLst>
                      <a:ext uri="{FF2B5EF4-FFF2-40B4-BE49-F238E27FC236}">
                        <a16:creationId xmlns:a16="http://schemas.microsoft.com/office/drawing/2014/main" id="{0CFD8699-FE14-3065-4767-9AEE33B862FF}"/>
                      </a:ext>
                    </a:extLst>
                  </p:cNvPr>
                  <p:cNvSpPr/>
                  <p:nvPr/>
                </p:nvSpPr>
                <p:spPr>
                  <a:xfrm>
                    <a:off x="10019319" y="282696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43" name="Oval 42">
                    <a:extLst>
                      <a:ext uri="{FF2B5EF4-FFF2-40B4-BE49-F238E27FC236}">
                        <a16:creationId xmlns:a16="http://schemas.microsoft.com/office/drawing/2014/main" id="{0CFD8699-FE14-3065-4767-9AEE33B862FF}"/>
                      </a:ext>
                    </a:extLst>
                  </p:cNvPr>
                  <p:cNvSpPr>
                    <a:spLocks noRot="1" noChangeAspect="1" noMove="1" noResize="1" noEditPoints="1" noAdjustHandles="1" noChangeArrowheads="1" noChangeShapeType="1" noTextEdit="1"/>
                  </p:cNvSpPr>
                  <p:nvPr/>
                </p:nvSpPr>
                <p:spPr>
                  <a:xfrm>
                    <a:off x="10019319" y="2826969"/>
                    <a:ext cx="612511" cy="612511"/>
                  </a:xfrm>
                  <a:prstGeom prst="ellipse">
                    <a:avLst/>
                  </a:prstGeom>
                  <a:blipFill>
                    <a:blip r:embed="rId8"/>
                    <a:stretch>
                      <a:fillRect/>
                    </a:stretch>
                  </a:blipFill>
                  <a:ln>
                    <a:solidFill>
                      <a:schemeClr val="tx1"/>
                    </a:solidFill>
                  </a:ln>
                </p:spPr>
                <p:txBody>
                  <a:bodyPr/>
                  <a:lstStyle/>
                  <a:p>
                    <a:r>
                      <a:rPr lang="en-US">
                        <a:noFill/>
                      </a:rPr>
                      <a:t> </a:t>
                    </a:r>
                  </a:p>
                </p:txBody>
              </p:sp>
            </mc:Fallback>
          </mc:AlternateContent>
          <p:cxnSp>
            <p:nvCxnSpPr>
              <p:cNvPr id="44" name="Straight Connector 43">
                <a:extLst>
                  <a:ext uri="{FF2B5EF4-FFF2-40B4-BE49-F238E27FC236}">
                    <a16:creationId xmlns:a16="http://schemas.microsoft.com/office/drawing/2014/main" id="{5946C4ED-4422-1E95-01CC-240395B3A549}"/>
                  </a:ext>
                </a:extLst>
              </p:cNvPr>
              <p:cNvCxnSpPr>
                <a:cxnSpLocks/>
                <a:stCxn id="43" idx="0"/>
              </p:cNvCxnSpPr>
              <p:nvPr/>
            </p:nvCxnSpPr>
            <p:spPr>
              <a:xfrm flipH="1" flipV="1">
                <a:off x="10325574" y="2558523"/>
                <a:ext cx="1" cy="2684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8FB41DCC-41DB-D581-B281-F635D03CF8ED}"/>
                    </a:ext>
                  </a:extLst>
                </p:cNvPr>
                <p:cNvSpPr txBox="1"/>
                <p:nvPr/>
              </p:nvSpPr>
              <p:spPr>
                <a:xfrm>
                  <a:off x="1780247" y="3937443"/>
                  <a:ext cx="45837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72" name="TextBox 71">
                  <a:extLst>
                    <a:ext uri="{FF2B5EF4-FFF2-40B4-BE49-F238E27FC236}">
                      <a16:creationId xmlns:a16="http://schemas.microsoft.com/office/drawing/2014/main" id="{8FB41DCC-41DB-D581-B281-F635D03CF8ED}"/>
                    </a:ext>
                  </a:extLst>
                </p:cNvPr>
                <p:cNvSpPr txBox="1">
                  <a:spLocks noRot="1" noChangeAspect="1" noMove="1" noResize="1" noEditPoints="1" noAdjustHandles="1" noChangeArrowheads="1" noChangeShapeType="1" noTextEdit="1"/>
                </p:cNvSpPr>
                <p:nvPr/>
              </p:nvSpPr>
              <p:spPr>
                <a:xfrm>
                  <a:off x="1780247" y="3937443"/>
                  <a:ext cx="458370"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DD7BB27A-42A5-BE9A-F1FF-42EABAE1A987}"/>
                    </a:ext>
                  </a:extLst>
                </p:cNvPr>
                <p:cNvSpPr txBox="1"/>
                <p:nvPr/>
              </p:nvSpPr>
              <p:spPr>
                <a:xfrm>
                  <a:off x="2775405" y="4157987"/>
                  <a:ext cx="77373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73" name="TextBox 72">
                  <a:extLst>
                    <a:ext uri="{FF2B5EF4-FFF2-40B4-BE49-F238E27FC236}">
                      <a16:creationId xmlns:a16="http://schemas.microsoft.com/office/drawing/2014/main" id="{DD7BB27A-42A5-BE9A-F1FF-42EABAE1A987}"/>
                    </a:ext>
                  </a:extLst>
                </p:cNvPr>
                <p:cNvSpPr txBox="1">
                  <a:spLocks noRot="1" noChangeAspect="1" noMove="1" noResize="1" noEditPoints="1" noAdjustHandles="1" noChangeArrowheads="1" noChangeShapeType="1" noTextEdit="1"/>
                </p:cNvSpPr>
                <p:nvPr/>
              </p:nvSpPr>
              <p:spPr>
                <a:xfrm>
                  <a:off x="2775405" y="4157987"/>
                  <a:ext cx="773737"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B62FD0DC-BCE5-FBBA-1AFF-5D9EBF1AE5F1}"/>
                    </a:ext>
                  </a:extLst>
                </p:cNvPr>
                <p:cNvSpPr txBox="1"/>
                <p:nvPr/>
              </p:nvSpPr>
              <p:spPr>
                <a:xfrm>
                  <a:off x="2070487" y="3387319"/>
                  <a:ext cx="77373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+3</m:t>
                        </m:r>
                      </m:oMath>
                    </m:oMathPara>
                  </a14:m>
                  <a:endParaRPr lang="en-US" dirty="0">
                    <a:solidFill>
                      <a:srgbClr val="FF0000"/>
                    </a:solidFill>
                  </a:endParaRPr>
                </a:p>
              </p:txBody>
            </p:sp>
          </mc:Choice>
          <mc:Fallback xmlns="">
            <p:sp>
              <p:nvSpPr>
                <p:cNvPr id="74" name="TextBox 73">
                  <a:extLst>
                    <a:ext uri="{FF2B5EF4-FFF2-40B4-BE49-F238E27FC236}">
                      <a16:creationId xmlns:a16="http://schemas.microsoft.com/office/drawing/2014/main" id="{B62FD0DC-BCE5-FBBA-1AFF-5D9EBF1AE5F1}"/>
                    </a:ext>
                  </a:extLst>
                </p:cNvPr>
                <p:cNvSpPr txBox="1">
                  <a:spLocks noRot="1" noChangeAspect="1" noMove="1" noResize="1" noEditPoints="1" noAdjustHandles="1" noChangeArrowheads="1" noChangeShapeType="1" noTextEdit="1"/>
                </p:cNvSpPr>
                <p:nvPr/>
              </p:nvSpPr>
              <p:spPr>
                <a:xfrm>
                  <a:off x="2070487" y="3387319"/>
                  <a:ext cx="773737"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C14EBFC5-1ACD-0DA1-DFC1-D0673D9497BA}"/>
                    </a:ext>
                  </a:extLst>
                </p:cNvPr>
                <p:cNvSpPr txBox="1"/>
                <p:nvPr/>
              </p:nvSpPr>
              <p:spPr>
                <a:xfrm>
                  <a:off x="2840193" y="4803353"/>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75" name="TextBox 74">
                  <a:extLst>
                    <a:ext uri="{FF2B5EF4-FFF2-40B4-BE49-F238E27FC236}">
                      <a16:creationId xmlns:a16="http://schemas.microsoft.com/office/drawing/2014/main" id="{C14EBFC5-1ACD-0DA1-DFC1-D0673D9497BA}"/>
                    </a:ext>
                  </a:extLst>
                </p:cNvPr>
                <p:cNvSpPr txBox="1">
                  <a:spLocks noRot="1" noChangeAspect="1" noMove="1" noResize="1" noEditPoints="1" noAdjustHandles="1" noChangeArrowheads="1" noChangeShapeType="1" noTextEdit="1"/>
                </p:cNvSpPr>
                <p:nvPr/>
              </p:nvSpPr>
              <p:spPr>
                <a:xfrm>
                  <a:off x="2840193" y="4803353"/>
                  <a:ext cx="369781"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77634E40-271E-6922-B9EA-EFC82ADE55EC}"/>
                    </a:ext>
                  </a:extLst>
                </p:cNvPr>
                <p:cNvSpPr txBox="1"/>
                <p:nvPr/>
              </p:nvSpPr>
              <p:spPr>
                <a:xfrm>
                  <a:off x="3635693" y="4822513"/>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76" name="TextBox 75">
                  <a:extLst>
                    <a:ext uri="{FF2B5EF4-FFF2-40B4-BE49-F238E27FC236}">
                      <a16:creationId xmlns:a16="http://schemas.microsoft.com/office/drawing/2014/main" id="{77634E40-271E-6922-B9EA-EFC82ADE55EC}"/>
                    </a:ext>
                  </a:extLst>
                </p:cNvPr>
                <p:cNvSpPr txBox="1">
                  <a:spLocks noRot="1" noChangeAspect="1" noMove="1" noResize="1" noEditPoints="1" noAdjustHandles="1" noChangeArrowheads="1" noChangeShapeType="1" noTextEdit="1"/>
                </p:cNvSpPr>
                <p:nvPr/>
              </p:nvSpPr>
              <p:spPr>
                <a:xfrm>
                  <a:off x="3635693" y="4822513"/>
                  <a:ext cx="773738" cy="369332"/>
                </a:xfrm>
                <a:prstGeom prst="rect">
                  <a:avLst/>
                </a:prstGeom>
                <a:blipFill>
                  <a:blip r:embed="rId13"/>
                  <a:stretch>
                    <a:fillRect/>
                  </a:stretch>
                </a:blipFill>
              </p:spPr>
              <p:txBody>
                <a:bodyPr/>
                <a:lstStyle/>
                <a:p>
                  <a:r>
                    <a:rPr lang="en-US">
                      <a:noFill/>
                    </a:rPr>
                    <a:t> </a:t>
                  </a:r>
                </a:p>
              </p:txBody>
            </p:sp>
          </mc:Fallback>
        </mc:AlternateContent>
      </p:grpSp>
      <p:sp>
        <p:nvSpPr>
          <p:cNvPr id="64" name="Arrow: Right 63" descr="Now we perform the left rotation which lifts the right subtree and lowers the left subtree. It does this by making b the new root, a the right child of b, and subtree y the right subtree of a.">
            <a:extLst>
              <a:ext uri="{FF2B5EF4-FFF2-40B4-BE49-F238E27FC236}">
                <a16:creationId xmlns:a16="http://schemas.microsoft.com/office/drawing/2014/main" id="{88549AC5-13F6-C0FF-FEBC-7A399516549C}"/>
              </a:ext>
            </a:extLst>
          </p:cNvPr>
          <p:cNvSpPr/>
          <p:nvPr/>
        </p:nvSpPr>
        <p:spPr>
          <a:xfrm>
            <a:off x="5315019" y="4291198"/>
            <a:ext cx="1531002"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Left Rotation</a:t>
            </a:r>
          </a:p>
        </p:txBody>
      </p:sp>
      <p:grpSp>
        <p:nvGrpSpPr>
          <p:cNvPr id="71" name="Group 70" descr="An illustration of a left rotation. This is the after image.&#10;&#10;After performing a left rotation the node b becomes the root of the tree. The left child of b is the node a (the former root), and the right child of b is unchanged. The right subtree of a is y (the former left subtree of b), and the left subtree of a is unchanged. Because z has height h+1 and x and y had height h, both subtrees of b now have height h+1, making the tree balanced.">
            <a:extLst>
              <a:ext uri="{FF2B5EF4-FFF2-40B4-BE49-F238E27FC236}">
                <a16:creationId xmlns:a16="http://schemas.microsoft.com/office/drawing/2014/main" id="{8ECBA3C8-A102-5ECE-C2C8-45E18D336C3D}"/>
              </a:ext>
            </a:extLst>
          </p:cNvPr>
          <p:cNvGrpSpPr/>
          <p:nvPr/>
        </p:nvGrpSpPr>
        <p:grpSpPr>
          <a:xfrm>
            <a:off x="7628306" y="3393143"/>
            <a:ext cx="3527516" cy="2616071"/>
            <a:chOff x="892226" y="3227705"/>
            <a:chExt cx="3527516" cy="2616071"/>
          </a:xfrm>
        </p:grpSpPr>
        <p:grpSp>
          <p:nvGrpSpPr>
            <p:cNvPr id="32" name="Group 31">
              <a:extLst>
                <a:ext uri="{FF2B5EF4-FFF2-40B4-BE49-F238E27FC236}">
                  <a16:creationId xmlns:a16="http://schemas.microsoft.com/office/drawing/2014/main" id="{2FDCD005-FB82-BD66-A847-A2A9C4AA4C48}"/>
                </a:ext>
              </a:extLst>
            </p:cNvPr>
            <p:cNvGrpSpPr/>
            <p:nvPr/>
          </p:nvGrpSpPr>
          <p:grpSpPr>
            <a:xfrm>
              <a:off x="892226" y="3344160"/>
              <a:ext cx="3527516" cy="2499616"/>
              <a:chOff x="7214210" y="131613"/>
              <a:chExt cx="3527516" cy="2499616"/>
            </a:xfrm>
          </p:grpSpPr>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C1579C2A-B914-DA18-E033-AA17F1B05F5E}"/>
                      </a:ext>
                    </a:extLst>
                  </p:cNvPr>
                  <p:cNvSpPr/>
                  <p:nvPr/>
                </p:nvSpPr>
                <p:spPr>
                  <a:xfrm>
                    <a:off x="8817298" y="13161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4" name="Oval 3">
                    <a:extLst>
                      <a:ext uri="{FF2B5EF4-FFF2-40B4-BE49-F238E27FC236}">
                        <a16:creationId xmlns:a16="http://schemas.microsoft.com/office/drawing/2014/main" id="{C1579C2A-B914-DA18-E033-AA17F1B05F5E}"/>
                      </a:ext>
                    </a:extLst>
                  </p:cNvPr>
                  <p:cNvSpPr>
                    <a:spLocks noRot="1" noChangeAspect="1" noMove="1" noResize="1" noEditPoints="1" noAdjustHandles="1" noChangeArrowheads="1" noChangeShapeType="1" noTextEdit="1"/>
                  </p:cNvSpPr>
                  <p:nvPr/>
                </p:nvSpPr>
                <p:spPr>
                  <a:xfrm>
                    <a:off x="8817298" y="131613"/>
                    <a:ext cx="612511" cy="612511"/>
                  </a:xfrm>
                  <a:prstGeom prst="ellipse">
                    <a:avLst/>
                  </a:prstGeom>
                  <a:blipFill>
                    <a:blip r:embed="rId1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Isosceles Triangle 4">
                    <a:extLst>
                      <a:ext uri="{FF2B5EF4-FFF2-40B4-BE49-F238E27FC236}">
                        <a16:creationId xmlns:a16="http://schemas.microsoft.com/office/drawing/2014/main" id="{3C646EC5-C30F-BAB9-3C02-53BCFBF85885}"/>
                      </a:ext>
                    </a:extLst>
                  </p:cNvPr>
                  <p:cNvSpPr/>
                  <p:nvPr/>
                </p:nvSpPr>
                <p:spPr>
                  <a:xfrm>
                    <a:off x="7214210" y="1568449"/>
                    <a:ext cx="1084977" cy="979594"/>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𝑥</m:t>
                          </m:r>
                        </m:oMath>
                      </m:oMathPara>
                    </a14:m>
                    <a:endParaRPr lang="en-US" dirty="0"/>
                  </a:p>
                </p:txBody>
              </p:sp>
            </mc:Choice>
            <mc:Fallback xmlns="">
              <p:sp>
                <p:nvSpPr>
                  <p:cNvPr id="5" name="Isosceles Triangle 4">
                    <a:extLst>
                      <a:ext uri="{FF2B5EF4-FFF2-40B4-BE49-F238E27FC236}">
                        <a16:creationId xmlns:a16="http://schemas.microsoft.com/office/drawing/2014/main" id="{3C646EC5-C30F-BAB9-3C02-53BCFBF85885}"/>
                      </a:ext>
                    </a:extLst>
                  </p:cNvPr>
                  <p:cNvSpPr>
                    <a:spLocks noRot="1" noChangeAspect="1" noMove="1" noResize="1" noEditPoints="1" noAdjustHandles="1" noChangeArrowheads="1" noChangeShapeType="1" noTextEdit="1"/>
                  </p:cNvSpPr>
                  <p:nvPr/>
                </p:nvSpPr>
                <p:spPr>
                  <a:xfrm>
                    <a:off x="7214210" y="1568449"/>
                    <a:ext cx="1084977" cy="979594"/>
                  </a:xfrm>
                  <a:prstGeom prst="triangle">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4FE3B610-E75F-1020-CCA6-40C1B56408F0}"/>
                      </a:ext>
                    </a:extLst>
                  </p:cNvPr>
                  <p:cNvSpPr/>
                  <p:nvPr/>
                </p:nvSpPr>
                <p:spPr>
                  <a:xfrm>
                    <a:off x="7992931" y="77239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6" name="Oval 5">
                    <a:extLst>
                      <a:ext uri="{FF2B5EF4-FFF2-40B4-BE49-F238E27FC236}">
                        <a16:creationId xmlns:a16="http://schemas.microsoft.com/office/drawing/2014/main" id="{4FE3B610-E75F-1020-CCA6-40C1B56408F0}"/>
                      </a:ext>
                    </a:extLst>
                  </p:cNvPr>
                  <p:cNvSpPr>
                    <a:spLocks noRot="1" noChangeAspect="1" noMove="1" noResize="1" noEditPoints="1" noAdjustHandles="1" noChangeArrowheads="1" noChangeShapeType="1" noTextEdit="1"/>
                  </p:cNvSpPr>
                  <p:nvPr/>
                </p:nvSpPr>
                <p:spPr>
                  <a:xfrm>
                    <a:off x="7992931" y="772396"/>
                    <a:ext cx="612511" cy="612511"/>
                  </a:xfrm>
                  <a:prstGeom prst="ellipse">
                    <a:avLst/>
                  </a:prstGeom>
                  <a:blipFill>
                    <a:blip r:embed="rId16"/>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Isosceles Triangle 6">
                    <a:extLst>
                      <a:ext uri="{FF2B5EF4-FFF2-40B4-BE49-F238E27FC236}">
                        <a16:creationId xmlns:a16="http://schemas.microsoft.com/office/drawing/2014/main" id="{3626D707-C34E-9327-B26E-2872891541EE}"/>
                      </a:ext>
                    </a:extLst>
                  </p:cNvPr>
                  <p:cNvSpPr/>
                  <p:nvPr/>
                </p:nvSpPr>
                <p:spPr>
                  <a:xfrm>
                    <a:off x="8345520" y="1568449"/>
                    <a:ext cx="1084977" cy="979594"/>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7" name="Isosceles Triangle 6">
                    <a:extLst>
                      <a:ext uri="{FF2B5EF4-FFF2-40B4-BE49-F238E27FC236}">
                        <a16:creationId xmlns:a16="http://schemas.microsoft.com/office/drawing/2014/main" id="{3626D707-C34E-9327-B26E-2872891541EE}"/>
                      </a:ext>
                    </a:extLst>
                  </p:cNvPr>
                  <p:cNvSpPr>
                    <a:spLocks noRot="1" noChangeAspect="1" noMove="1" noResize="1" noEditPoints="1" noAdjustHandles="1" noChangeArrowheads="1" noChangeShapeType="1" noTextEdit="1"/>
                  </p:cNvSpPr>
                  <p:nvPr/>
                </p:nvSpPr>
                <p:spPr>
                  <a:xfrm>
                    <a:off x="8345520" y="1568449"/>
                    <a:ext cx="1084977" cy="979594"/>
                  </a:xfrm>
                  <a:prstGeom prst="triangle">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Isosceles Triangle 7">
                    <a:extLst>
                      <a:ext uri="{FF2B5EF4-FFF2-40B4-BE49-F238E27FC236}">
                        <a16:creationId xmlns:a16="http://schemas.microsoft.com/office/drawing/2014/main" id="{1F4E81E5-66F7-19E2-D095-BE6AA12C1AC1}"/>
                      </a:ext>
                    </a:extLst>
                  </p:cNvPr>
                  <p:cNvSpPr/>
                  <p:nvPr/>
                </p:nvSpPr>
                <p:spPr>
                  <a:xfrm>
                    <a:off x="9548595" y="758260"/>
                    <a:ext cx="1084977" cy="979594"/>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8" name="Isosceles Triangle 7">
                    <a:extLst>
                      <a:ext uri="{FF2B5EF4-FFF2-40B4-BE49-F238E27FC236}">
                        <a16:creationId xmlns:a16="http://schemas.microsoft.com/office/drawing/2014/main" id="{1F4E81E5-66F7-19E2-D095-BE6AA12C1AC1}"/>
                      </a:ext>
                    </a:extLst>
                  </p:cNvPr>
                  <p:cNvSpPr>
                    <a:spLocks noRot="1" noChangeAspect="1" noMove="1" noResize="1" noEditPoints="1" noAdjustHandles="1" noChangeArrowheads="1" noChangeShapeType="1" noTextEdit="1"/>
                  </p:cNvSpPr>
                  <p:nvPr/>
                </p:nvSpPr>
                <p:spPr>
                  <a:xfrm>
                    <a:off x="9548595" y="758260"/>
                    <a:ext cx="1084977" cy="979594"/>
                  </a:xfrm>
                  <a:prstGeom prst="triangle">
                    <a:avLst/>
                  </a:prstGeom>
                  <a:blipFill>
                    <a:blip r:embed="rId18"/>
                    <a:stretch>
                      <a:fillRect/>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7B7B1586-83AD-014F-F29B-ED7281AEF95D}"/>
                  </a:ext>
                </a:extLst>
              </p:cNvPr>
              <p:cNvCxnSpPr>
                <a:cxnSpLocks/>
                <a:stCxn id="6" idx="3"/>
                <a:endCxn id="5" idx="0"/>
              </p:cNvCxnSpPr>
              <p:nvPr/>
            </p:nvCxnSpPr>
            <p:spPr>
              <a:xfrm flipH="1">
                <a:off x="7756699" y="1295207"/>
                <a:ext cx="325932" cy="273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1A6ADD7-48CD-EBB0-0667-39AD6203B8F4}"/>
                  </a:ext>
                </a:extLst>
              </p:cNvPr>
              <p:cNvCxnSpPr>
                <a:cxnSpLocks/>
                <a:stCxn id="6" idx="5"/>
                <a:endCxn id="7" idx="0"/>
              </p:cNvCxnSpPr>
              <p:nvPr/>
            </p:nvCxnSpPr>
            <p:spPr>
              <a:xfrm>
                <a:off x="8515742" y="1295207"/>
                <a:ext cx="372267" cy="273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816D49-A49E-3DD3-C079-EE0D995FB3A7}"/>
                  </a:ext>
                </a:extLst>
              </p:cNvPr>
              <p:cNvCxnSpPr>
                <a:cxnSpLocks/>
                <a:stCxn id="6" idx="7"/>
                <a:endCxn id="4" idx="3"/>
              </p:cNvCxnSpPr>
              <p:nvPr/>
            </p:nvCxnSpPr>
            <p:spPr>
              <a:xfrm flipV="1">
                <a:off x="8515742" y="654424"/>
                <a:ext cx="391256"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6498DDE-3587-8F96-6A1C-4AB53C4EC313}"/>
                  </a:ext>
                </a:extLst>
              </p:cNvPr>
              <p:cNvCxnSpPr>
                <a:cxnSpLocks/>
                <a:stCxn id="8" idx="0"/>
                <a:endCxn id="4" idx="5"/>
              </p:cNvCxnSpPr>
              <p:nvPr/>
            </p:nvCxnSpPr>
            <p:spPr>
              <a:xfrm flipH="1" flipV="1">
                <a:off x="9340109" y="654424"/>
                <a:ext cx="750975" cy="1038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Oval 26">
                    <a:extLst>
                      <a:ext uri="{FF2B5EF4-FFF2-40B4-BE49-F238E27FC236}">
                        <a16:creationId xmlns:a16="http://schemas.microsoft.com/office/drawing/2014/main" id="{239CFFC8-CF26-D2AD-E672-09061A5048B0}"/>
                      </a:ext>
                    </a:extLst>
                  </p:cNvPr>
                  <p:cNvSpPr/>
                  <p:nvPr/>
                </p:nvSpPr>
                <p:spPr>
                  <a:xfrm>
                    <a:off x="10129215" y="2018718"/>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27" name="Oval 26">
                    <a:extLst>
                      <a:ext uri="{FF2B5EF4-FFF2-40B4-BE49-F238E27FC236}">
                        <a16:creationId xmlns:a16="http://schemas.microsoft.com/office/drawing/2014/main" id="{239CFFC8-CF26-D2AD-E672-09061A5048B0}"/>
                      </a:ext>
                    </a:extLst>
                  </p:cNvPr>
                  <p:cNvSpPr>
                    <a:spLocks noRot="1" noChangeAspect="1" noMove="1" noResize="1" noEditPoints="1" noAdjustHandles="1" noChangeArrowheads="1" noChangeShapeType="1" noTextEdit="1"/>
                  </p:cNvSpPr>
                  <p:nvPr/>
                </p:nvSpPr>
                <p:spPr>
                  <a:xfrm>
                    <a:off x="10129215" y="2018718"/>
                    <a:ext cx="612511" cy="612511"/>
                  </a:xfrm>
                  <a:prstGeom prst="ellipse">
                    <a:avLst/>
                  </a:prstGeom>
                  <a:blipFill>
                    <a:blip r:embed="rId19"/>
                    <a:stretch>
                      <a:fillRect/>
                    </a:stretch>
                  </a:blipFill>
                  <a:ln>
                    <a:solidFill>
                      <a:schemeClr val="tx1"/>
                    </a:solidFill>
                  </a:ln>
                </p:spPr>
                <p:txBody>
                  <a:bodyPr/>
                  <a:lstStyle/>
                  <a:p>
                    <a:r>
                      <a:rPr lang="en-US">
                        <a:noFill/>
                      </a:rPr>
                      <a:t> </a:t>
                    </a:r>
                  </a:p>
                </p:txBody>
              </p:sp>
            </mc:Fallback>
          </mc:AlternateContent>
          <p:cxnSp>
            <p:nvCxnSpPr>
              <p:cNvPr id="28" name="Straight Connector 27">
                <a:extLst>
                  <a:ext uri="{FF2B5EF4-FFF2-40B4-BE49-F238E27FC236}">
                    <a16:creationId xmlns:a16="http://schemas.microsoft.com/office/drawing/2014/main" id="{0E83608A-477E-6324-E54F-86966C47F633}"/>
                  </a:ext>
                </a:extLst>
              </p:cNvPr>
              <p:cNvCxnSpPr>
                <a:cxnSpLocks/>
                <a:stCxn id="27" idx="0"/>
              </p:cNvCxnSpPr>
              <p:nvPr/>
            </p:nvCxnSpPr>
            <p:spPr>
              <a:xfrm flipH="1" flipV="1">
                <a:off x="10435470" y="1750272"/>
                <a:ext cx="1" cy="2684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3150729F-C8ED-BB5F-9CEB-CF399CB6A872}"/>
                    </a:ext>
                  </a:extLst>
                </p:cNvPr>
                <p:cNvSpPr txBox="1"/>
                <p:nvPr/>
              </p:nvSpPr>
              <p:spPr>
                <a:xfrm>
                  <a:off x="1131726" y="4604871"/>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66" name="TextBox 65">
                  <a:extLst>
                    <a:ext uri="{FF2B5EF4-FFF2-40B4-BE49-F238E27FC236}">
                      <a16:creationId xmlns:a16="http://schemas.microsoft.com/office/drawing/2014/main" id="{3150729F-C8ED-BB5F-9CEB-CF399CB6A872}"/>
                    </a:ext>
                  </a:extLst>
                </p:cNvPr>
                <p:cNvSpPr txBox="1">
                  <a:spLocks noRot="1" noChangeAspect="1" noMove="1" noResize="1" noEditPoints="1" noAdjustHandles="1" noChangeArrowheads="1" noChangeShapeType="1" noTextEdit="1"/>
                </p:cNvSpPr>
                <p:nvPr/>
              </p:nvSpPr>
              <p:spPr>
                <a:xfrm>
                  <a:off x="1131726" y="4604871"/>
                  <a:ext cx="369781" cy="369332"/>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18CD5917-6748-AFE6-4CA8-6A26740C5DD1}"/>
                    </a:ext>
                  </a:extLst>
                </p:cNvPr>
                <p:cNvSpPr txBox="1"/>
                <p:nvPr/>
              </p:nvSpPr>
              <p:spPr>
                <a:xfrm>
                  <a:off x="2172271" y="4638800"/>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67" name="TextBox 66">
                  <a:extLst>
                    <a:ext uri="{FF2B5EF4-FFF2-40B4-BE49-F238E27FC236}">
                      <a16:creationId xmlns:a16="http://schemas.microsoft.com/office/drawing/2014/main" id="{18CD5917-6748-AFE6-4CA8-6A26740C5DD1}"/>
                    </a:ext>
                  </a:extLst>
                </p:cNvPr>
                <p:cNvSpPr txBox="1">
                  <a:spLocks noRot="1" noChangeAspect="1" noMove="1" noResize="1" noEditPoints="1" noAdjustHandles="1" noChangeArrowheads="1" noChangeShapeType="1" noTextEdit="1"/>
                </p:cNvSpPr>
                <p:nvPr/>
              </p:nvSpPr>
              <p:spPr>
                <a:xfrm>
                  <a:off x="2172271" y="4638800"/>
                  <a:ext cx="369781" cy="369332"/>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6FFBE299-FED8-D1B2-BD66-101DA35B695A}"/>
                    </a:ext>
                  </a:extLst>
                </p:cNvPr>
                <p:cNvSpPr txBox="1"/>
                <p:nvPr/>
              </p:nvSpPr>
              <p:spPr>
                <a:xfrm>
                  <a:off x="1157833" y="3786141"/>
                  <a:ext cx="77373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68" name="TextBox 67">
                  <a:extLst>
                    <a:ext uri="{FF2B5EF4-FFF2-40B4-BE49-F238E27FC236}">
                      <a16:creationId xmlns:a16="http://schemas.microsoft.com/office/drawing/2014/main" id="{6FFBE299-FED8-D1B2-BD66-101DA35B695A}"/>
                    </a:ext>
                  </a:extLst>
                </p:cNvPr>
                <p:cNvSpPr txBox="1">
                  <a:spLocks noRot="1" noChangeAspect="1" noMove="1" noResize="1" noEditPoints="1" noAdjustHandles="1" noChangeArrowheads="1" noChangeShapeType="1" noTextEdit="1"/>
                </p:cNvSpPr>
                <p:nvPr/>
              </p:nvSpPr>
              <p:spPr>
                <a:xfrm>
                  <a:off x="1157833" y="3786141"/>
                  <a:ext cx="773737" cy="369332"/>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113857C4-4F9F-E95E-044D-F1A4FA7A55E8}"/>
                    </a:ext>
                  </a:extLst>
                </p:cNvPr>
                <p:cNvSpPr txBox="1"/>
                <p:nvPr/>
              </p:nvSpPr>
              <p:spPr>
                <a:xfrm>
                  <a:off x="1835210" y="3227705"/>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69" name="TextBox 68">
                  <a:extLst>
                    <a:ext uri="{FF2B5EF4-FFF2-40B4-BE49-F238E27FC236}">
                      <a16:creationId xmlns:a16="http://schemas.microsoft.com/office/drawing/2014/main" id="{113857C4-4F9F-E95E-044D-F1A4FA7A55E8}"/>
                    </a:ext>
                  </a:extLst>
                </p:cNvPr>
                <p:cNvSpPr txBox="1">
                  <a:spLocks noRot="1" noChangeAspect="1" noMove="1" noResize="1" noEditPoints="1" noAdjustHandles="1" noChangeArrowheads="1" noChangeShapeType="1" noTextEdit="1"/>
                </p:cNvSpPr>
                <p:nvPr/>
              </p:nvSpPr>
              <p:spPr>
                <a:xfrm>
                  <a:off x="1835210" y="3227705"/>
                  <a:ext cx="773738" cy="369332"/>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3305BF72-9FFD-DF53-8C7C-A4B213E38B05}"/>
                    </a:ext>
                  </a:extLst>
                </p:cNvPr>
                <p:cNvSpPr txBox="1"/>
                <p:nvPr/>
              </p:nvSpPr>
              <p:spPr>
                <a:xfrm>
                  <a:off x="3006743" y="3858231"/>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70" name="TextBox 69">
                  <a:extLst>
                    <a:ext uri="{FF2B5EF4-FFF2-40B4-BE49-F238E27FC236}">
                      <a16:creationId xmlns:a16="http://schemas.microsoft.com/office/drawing/2014/main" id="{3305BF72-9FFD-DF53-8C7C-A4B213E38B05}"/>
                    </a:ext>
                  </a:extLst>
                </p:cNvPr>
                <p:cNvSpPr txBox="1">
                  <a:spLocks noRot="1" noChangeAspect="1" noMove="1" noResize="1" noEditPoints="1" noAdjustHandles="1" noChangeArrowheads="1" noChangeShapeType="1" noTextEdit="1"/>
                </p:cNvSpPr>
                <p:nvPr/>
              </p:nvSpPr>
              <p:spPr>
                <a:xfrm>
                  <a:off x="3006743" y="3858231"/>
                  <a:ext cx="773738" cy="369332"/>
                </a:xfrm>
                <a:prstGeom prst="rect">
                  <a:avLst/>
                </a:prstGeom>
                <a:blipFill>
                  <a:blip r:embed="rId24"/>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99784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A0E77-05C1-1C54-DEB1-448604C9CC98}"/>
              </a:ext>
            </a:extLst>
          </p:cNvPr>
          <p:cNvSpPr>
            <a:spLocks noGrp="1"/>
          </p:cNvSpPr>
          <p:nvPr>
            <p:ph type="title"/>
          </p:nvPr>
        </p:nvSpPr>
        <p:spPr/>
        <p:txBody>
          <a:bodyPr/>
          <a:lstStyle/>
          <a:p>
            <a:r>
              <a:rPr lang="en-US" dirty="0"/>
              <a:t>Insertion Story So Far</a:t>
            </a:r>
          </a:p>
        </p:txBody>
      </p:sp>
      <p:sp>
        <p:nvSpPr>
          <p:cNvPr id="3" name="Content Placeholder 2">
            <a:extLst>
              <a:ext uri="{FF2B5EF4-FFF2-40B4-BE49-F238E27FC236}">
                <a16:creationId xmlns:a16="http://schemas.microsoft.com/office/drawing/2014/main" id="{47707298-D3B7-0EF9-F77A-68F62C0EC09C}"/>
              </a:ext>
            </a:extLst>
          </p:cNvPr>
          <p:cNvSpPr>
            <a:spLocks noGrp="1"/>
          </p:cNvSpPr>
          <p:nvPr>
            <p:ph idx="1"/>
          </p:nvPr>
        </p:nvSpPr>
        <p:spPr/>
        <p:txBody>
          <a:bodyPr/>
          <a:lstStyle/>
          <a:p>
            <a:r>
              <a:rPr lang="en-US" dirty="0"/>
              <a:t>After insertion, update the heights of the node’s ancestors</a:t>
            </a:r>
          </a:p>
          <a:p>
            <a:r>
              <a:rPr lang="en-US" dirty="0"/>
              <a:t>Check for unbalance</a:t>
            </a:r>
          </a:p>
          <a:p>
            <a:r>
              <a:rPr lang="en-US" dirty="0"/>
              <a:t>If unbalanced then at the deepest unbalanced root:</a:t>
            </a:r>
          </a:p>
          <a:p>
            <a:pPr lvl="1"/>
            <a:r>
              <a:rPr lang="en-US" dirty="0">
                <a:solidFill>
                  <a:srgbClr val="FF0000"/>
                </a:solidFill>
              </a:rPr>
              <a:t>If the left subtree was deeper then rotate right</a:t>
            </a:r>
          </a:p>
          <a:p>
            <a:pPr lvl="1"/>
            <a:r>
              <a:rPr lang="en-US" dirty="0">
                <a:solidFill>
                  <a:srgbClr val="FF0000"/>
                </a:solidFill>
              </a:rPr>
              <a:t>If the right subtree was deeper then rotate left</a:t>
            </a:r>
          </a:p>
        </p:txBody>
      </p:sp>
      <p:sp>
        <p:nvSpPr>
          <p:cNvPr id="4" name="TextBox 3">
            <a:extLst>
              <a:ext uri="{FF2B5EF4-FFF2-40B4-BE49-F238E27FC236}">
                <a16:creationId xmlns:a16="http://schemas.microsoft.com/office/drawing/2014/main" id="{F7737A4C-AE25-0094-226B-7CBE929413AE}"/>
              </a:ext>
            </a:extLst>
          </p:cNvPr>
          <p:cNvSpPr txBox="1"/>
          <p:nvPr/>
        </p:nvSpPr>
        <p:spPr>
          <a:xfrm>
            <a:off x="9174480" y="3302000"/>
            <a:ext cx="2814320" cy="923330"/>
          </a:xfrm>
          <a:prstGeom prst="rect">
            <a:avLst/>
          </a:prstGeom>
          <a:noFill/>
        </p:spPr>
        <p:txBody>
          <a:bodyPr wrap="square" rtlCol="0">
            <a:spAutoFit/>
          </a:bodyPr>
          <a:lstStyle/>
          <a:p>
            <a:r>
              <a:rPr lang="en-US" dirty="0">
                <a:solidFill>
                  <a:srgbClr val="FF0000"/>
                </a:solidFill>
              </a:rPr>
              <a:t>This is incomplete!</a:t>
            </a:r>
          </a:p>
          <a:p>
            <a:r>
              <a:rPr lang="en-US" dirty="0">
                <a:solidFill>
                  <a:srgbClr val="FF0000"/>
                </a:solidFill>
              </a:rPr>
              <a:t>There are some cases where this doesn’t work!</a:t>
            </a:r>
          </a:p>
        </p:txBody>
      </p:sp>
      <p:sp>
        <p:nvSpPr>
          <p:cNvPr id="5" name="Right Brace 4">
            <a:extLst>
              <a:ext uri="{FF2B5EF4-FFF2-40B4-BE49-F238E27FC236}">
                <a16:creationId xmlns:a16="http://schemas.microsoft.com/office/drawing/2014/main" id="{F213B004-97DB-03A7-6A1C-75CCF67C4A77}"/>
              </a:ext>
              <a:ext uri="{C183D7F6-B498-43B3-948B-1728B52AA6E4}">
                <adec:decorative xmlns:adec="http://schemas.microsoft.com/office/drawing/2017/decorative" val="1"/>
              </a:ext>
            </a:extLst>
          </p:cNvPr>
          <p:cNvSpPr/>
          <p:nvPr/>
        </p:nvSpPr>
        <p:spPr>
          <a:xfrm>
            <a:off x="8539480" y="3302000"/>
            <a:ext cx="421640" cy="87376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9" name="Group 8" descr="An AVL Tree with 2 nodes:&#10;&#10;the root is 9, which has left child 5">
            <a:extLst>
              <a:ext uri="{FF2B5EF4-FFF2-40B4-BE49-F238E27FC236}">
                <a16:creationId xmlns:a16="http://schemas.microsoft.com/office/drawing/2014/main" id="{55099DC2-B313-3D7A-4722-602E78C2E938}"/>
              </a:ext>
            </a:extLst>
          </p:cNvPr>
          <p:cNvGrpSpPr/>
          <p:nvPr/>
        </p:nvGrpSpPr>
        <p:grpSpPr>
          <a:xfrm>
            <a:off x="945451" y="4391956"/>
            <a:ext cx="1225022" cy="1277855"/>
            <a:chOff x="945451" y="4391956"/>
            <a:chExt cx="1225022" cy="1277855"/>
          </a:xfrm>
        </p:grpSpPr>
        <p:sp>
          <p:nvSpPr>
            <p:cNvPr id="14" name="Oval 13">
              <a:extLst>
                <a:ext uri="{FF2B5EF4-FFF2-40B4-BE49-F238E27FC236}">
                  <a16:creationId xmlns:a16="http://schemas.microsoft.com/office/drawing/2014/main" id="{973665DF-E9D2-6454-316C-8563B3AE523A}"/>
                </a:ext>
              </a:extLst>
            </p:cNvPr>
            <p:cNvSpPr/>
            <p:nvPr/>
          </p:nvSpPr>
          <p:spPr>
            <a:xfrm>
              <a:off x="1557962" y="439195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5" name="Straight Connector 14">
              <a:extLst>
                <a:ext uri="{FF2B5EF4-FFF2-40B4-BE49-F238E27FC236}">
                  <a16:creationId xmlns:a16="http://schemas.microsoft.com/office/drawing/2014/main" id="{BD8C5308-D447-67FD-BBB9-A04E53DB1131}"/>
                </a:ext>
              </a:extLst>
            </p:cNvPr>
            <p:cNvCxnSpPr>
              <a:cxnSpLocks/>
              <a:stCxn id="14" idx="3"/>
              <a:endCxn id="16" idx="7"/>
            </p:cNvCxnSpPr>
            <p:nvPr/>
          </p:nvCxnSpPr>
          <p:spPr>
            <a:xfrm flipH="1">
              <a:off x="1468262" y="4914767"/>
              <a:ext cx="179400" cy="23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2A845875-D65B-ADE5-49C8-573AA1ABCC45}"/>
                </a:ext>
              </a:extLst>
            </p:cNvPr>
            <p:cNvSpPr/>
            <p:nvPr/>
          </p:nvSpPr>
          <p:spPr>
            <a:xfrm>
              <a:off x="945451" y="505730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grpSp>
      <p:sp>
        <p:nvSpPr>
          <p:cNvPr id="19" name="Arrow: Right 18" descr="Next we insert the key 7 into the tree">
            <a:extLst>
              <a:ext uri="{FF2B5EF4-FFF2-40B4-BE49-F238E27FC236}">
                <a16:creationId xmlns:a16="http://schemas.microsoft.com/office/drawing/2014/main" id="{3A1A1638-F1A8-3ACC-6CEB-132BD8676A70}"/>
              </a:ext>
            </a:extLst>
          </p:cNvPr>
          <p:cNvSpPr/>
          <p:nvPr/>
        </p:nvSpPr>
        <p:spPr>
          <a:xfrm>
            <a:off x="2602969" y="4900194"/>
            <a:ext cx="1531002"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Insert 7</a:t>
            </a:r>
          </a:p>
        </p:txBody>
      </p:sp>
      <p:grpSp>
        <p:nvGrpSpPr>
          <p:cNvPr id="12" name="Group 11" descr="7 becomes the new right child of 5, so the tree as a whole looks like this:&#10;&#10;The root is 9, it has left child 5 and no right child.&#10;5 has no left child, its right child is 7.&#10;7 has no children.&#10;&#10;The left subtree of 9 now has height 1, whereas its right subtree has height -1, making the tree unbalanced with 9 being the problem node.">
            <a:extLst>
              <a:ext uri="{FF2B5EF4-FFF2-40B4-BE49-F238E27FC236}">
                <a16:creationId xmlns:a16="http://schemas.microsoft.com/office/drawing/2014/main" id="{BA3C3048-9AC7-DE6A-5435-82F7B4D3D051}"/>
              </a:ext>
            </a:extLst>
          </p:cNvPr>
          <p:cNvGrpSpPr/>
          <p:nvPr/>
        </p:nvGrpSpPr>
        <p:grpSpPr>
          <a:xfrm>
            <a:off x="4638066" y="4485999"/>
            <a:ext cx="1225022" cy="1919944"/>
            <a:chOff x="4638066" y="4485999"/>
            <a:chExt cx="1225022" cy="1919944"/>
          </a:xfrm>
        </p:grpSpPr>
        <p:sp>
          <p:nvSpPr>
            <p:cNvPr id="6" name="Oval 5">
              <a:extLst>
                <a:ext uri="{FF2B5EF4-FFF2-40B4-BE49-F238E27FC236}">
                  <a16:creationId xmlns:a16="http://schemas.microsoft.com/office/drawing/2014/main" id="{EAB0E231-ACD0-4376-13A9-B2E3CECC7E75}"/>
                </a:ext>
              </a:extLst>
            </p:cNvPr>
            <p:cNvSpPr/>
            <p:nvPr/>
          </p:nvSpPr>
          <p:spPr>
            <a:xfrm>
              <a:off x="5250577" y="448599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7" name="Straight Connector 6">
              <a:extLst>
                <a:ext uri="{FF2B5EF4-FFF2-40B4-BE49-F238E27FC236}">
                  <a16:creationId xmlns:a16="http://schemas.microsoft.com/office/drawing/2014/main" id="{CA066E91-6261-28B5-79EA-F2337E950C4B}"/>
                </a:ext>
              </a:extLst>
            </p:cNvPr>
            <p:cNvCxnSpPr>
              <a:cxnSpLocks/>
              <a:stCxn id="6" idx="3"/>
              <a:endCxn id="8" idx="7"/>
            </p:cNvCxnSpPr>
            <p:nvPr/>
          </p:nvCxnSpPr>
          <p:spPr>
            <a:xfrm flipH="1">
              <a:off x="5160877" y="5008810"/>
              <a:ext cx="179400" cy="23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2E8085A8-8ACA-A61B-DDE5-2348D2C8504B}"/>
                </a:ext>
              </a:extLst>
            </p:cNvPr>
            <p:cNvSpPr/>
            <p:nvPr/>
          </p:nvSpPr>
          <p:spPr>
            <a:xfrm>
              <a:off x="4638066" y="515134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0" name="Oval 9">
              <a:extLst>
                <a:ext uri="{FF2B5EF4-FFF2-40B4-BE49-F238E27FC236}">
                  <a16:creationId xmlns:a16="http://schemas.microsoft.com/office/drawing/2014/main" id="{E8ADC63A-4A00-8681-FD15-37E6D5EFF908}"/>
                </a:ext>
              </a:extLst>
            </p:cNvPr>
            <p:cNvSpPr/>
            <p:nvPr/>
          </p:nvSpPr>
          <p:spPr>
            <a:xfrm>
              <a:off x="5250576" y="5793432"/>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11" name="Straight Connector 10">
              <a:extLst>
                <a:ext uri="{FF2B5EF4-FFF2-40B4-BE49-F238E27FC236}">
                  <a16:creationId xmlns:a16="http://schemas.microsoft.com/office/drawing/2014/main" id="{AF408C7C-3A85-4014-3B0D-4A34EF2B9B8A}"/>
                </a:ext>
              </a:extLst>
            </p:cNvPr>
            <p:cNvCxnSpPr>
              <a:cxnSpLocks/>
              <a:stCxn id="8" idx="5"/>
              <a:endCxn id="10" idx="1"/>
            </p:cNvCxnSpPr>
            <p:nvPr/>
          </p:nvCxnSpPr>
          <p:spPr>
            <a:xfrm>
              <a:off x="5160877" y="5674154"/>
              <a:ext cx="179399" cy="2089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Arrow: Right 19" descr="Because 9 is the problem node, and its left subtree is taller than the right, we do a right rotation in an attempt to balance the tree.">
            <a:extLst>
              <a:ext uri="{FF2B5EF4-FFF2-40B4-BE49-F238E27FC236}">
                <a16:creationId xmlns:a16="http://schemas.microsoft.com/office/drawing/2014/main" id="{27DA40D0-AF2C-3155-5C7D-33072472EB44}"/>
              </a:ext>
            </a:extLst>
          </p:cNvPr>
          <p:cNvSpPr/>
          <p:nvPr/>
        </p:nvSpPr>
        <p:spPr>
          <a:xfrm>
            <a:off x="6464931" y="4900193"/>
            <a:ext cx="1531002"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Right Rotation</a:t>
            </a:r>
          </a:p>
        </p:txBody>
      </p:sp>
      <p:grpSp>
        <p:nvGrpSpPr>
          <p:cNvPr id="13" name="Group 12" descr="After the right rotation, the tree looks s follows:&#10;&#10;The root is 5, it has no left child 5 and its right child is 9.&#10;The left child of 9 is 7, it has no right child.&#10;7 has no children.&#10;&#10;Now the left subtree of 5 has height -1, and the right subtree has height 2. Therefore the tree is still not balanced! If we were to do a left rotation on the problem node (now 5) we would just return to the previous tree. This means we need a new tool to balance our tree.&#10;&#10;The left subtree of 9 now has height 1, whereas its right subtree has height -1, making the tree unbalanced with 9 being the problem node.">
            <a:extLst>
              <a:ext uri="{FF2B5EF4-FFF2-40B4-BE49-F238E27FC236}">
                <a16:creationId xmlns:a16="http://schemas.microsoft.com/office/drawing/2014/main" id="{4B1D70FF-88AD-030E-ED83-9A3FB89DCED9}"/>
              </a:ext>
            </a:extLst>
          </p:cNvPr>
          <p:cNvGrpSpPr/>
          <p:nvPr/>
        </p:nvGrpSpPr>
        <p:grpSpPr>
          <a:xfrm>
            <a:off x="9210287" y="4527274"/>
            <a:ext cx="1225022" cy="1919944"/>
            <a:chOff x="9210287" y="4527274"/>
            <a:chExt cx="1225022" cy="1919944"/>
          </a:xfrm>
        </p:grpSpPr>
        <p:sp>
          <p:nvSpPr>
            <p:cNvPr id="21" name="Oval 20">
              <a:extLst>
                <a:ext uri="{FF2B5EF4-FFF2-40B4-BE49-F238E27FC236}">
                  <a16:creationId xmlns:a16="http://schemas.microsoft.com/office/drawing/2014/main" id="{08424B86-5ECA-32CB-E562-5238E76E7D74}"/>
                </a:ext>
              </a:extLst>
            </p:cNvPr>
            <p:cNvSpPr/>
            <p:nvPr/>
          </p:nvSpPr>
          <p:spPr>
            <a:xfrm>
              <a:off x="9210288" y="452727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cxnSp>
          <p:nvCxnSpPr>
            <p:cNvPr id="22" name="Straight Connector 21">
              <a:extLst>
                <a:ext uri="{FF2B5EF4-FFF2-40B4-BE49-F238E27FC236}">
                  <a16:creationId xmlns:a16="http://schemas.microsoft.com/office/drawing/2014/main" id="{C3EBB2B0-BB57-A284-8E49-E3E2892CF64D}"/>
                </a:ext>
              </a:extLst>
            </p:cNvPr>
            <p:cNvCxnSpPr>
              <a:cxnSpLocks/>
              <a:stCxn id="21" idx="5"/>
              <a:endCxn id="23" idx="1"/>
            </p:cNvCxnSpPr>
            <p:nvPr/>
          </p:nvCxnSpPr>
          <p:spPr>
            <a:xfrm>
              <a:off x="9733099" y="5050085"/>
              <a:ext cx="179399" cy="1645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8CDB0E3-5691-3556-AC39-F712FA0F1510}"/>
                </a:ext>
              </a:extLst>
            </p:cNvPr>
            <p:cNvSpPr/>
            <p:nvPr/>
          </p:nvSpPr>
          <p:spPr>
            <a:xfrm>
              <a:off x="9822798" y="512492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24" name="Oval 23">
              <a:extLst>
                <a:ext uri="{FF2B5EF4-FFF2-40B4-BE49-F238E27FC236}">
                  <a16:creationId xmlns:a16="http://schemas.microsoft.com/office/drawing/2014/main" id="{3A6407C6-210A-1A8E-09B1-48436A1DED4D}"/>
                </a:ext>
              </a:extLst>
            </p:cNvPr>
            <p:cNvSpPr/>
            <p:nvPr/>
          </p:nvSpPr>
          <p:spPr>
            <a:xfrm>
              <a:off x="9210287" y="583470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5" name="Straight Connector 24">
              <a:extLst>
                <a:ext uri="{FF2B5EF4-FFF2-40B4-BE49-F238E27FC236}">
                  <a16:creationId xmlns:a16="http://schemas.microsoft.com/office/drawing/2014/main" id="{C861A9C9-0AC1-6F87-74B4-7E8BE75D14AE}"/>
                </a:ext>
              </a:extLst>
            </p:cNvPr>
            <p:cNvCxnSpPr>
              <a:cxnSpLocks/>
              <a:stCxn id="23" idx="3"/>
              <a:endCxn id="24" idx="7"/>
            </p:cNvCxnSpPr>
            <p:nvPr/>
          </p:nvCxnSpPr>
          <p:spPr>
            <a:xfrm flipH="1">
              <a:off x="9733098" y="5647737"/>
              <a:ext cx="179400" cy="2766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27831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A0E77-05C1-1C54-DEB1-448604C9CC98}"/>
              </a:ext>
            </a:extLst>
          </p:cNvPr>
          <p:cNvSpPr>
            <a:spLocks noGrp="1"/>
          </p:cNvSpPr>
          <p:nvPr>
            <p:ph type="title"/>
          </p:nvPr>
        </p:nvSpPr>
        <p:spPr/>
        <p:txBody>
          <a:bodyPr/>
          <a:lstStyle/>
          <a:p>
            <a:r>
              <a:rPr lang="en-US" dirty="0"/>
              <a:t>Insertion Cases</a:t>
            </a:r>
          </a:p>
        </p:txBody>
      </p:sp>
      <p:sp>
        <p:nvSpPr>
          <p:cNvPr id="3" name="Content Placeholder 2">
            <a:extLst>
              <a:ext uri="{FF2B5EF4-FFF2-40B4-BE49-F238E27FC236}">
                <a16:creationId xmlns:a16="http://schemas.microsoft.com/office/drawing/2014/main" id="{47707298-D3B7-0EF9-F77A-68F62C0EC09C}"/>
              </a:ext>
            </a:extLst>
          </p:cNvPr>
          <p:cNvSpPr>
            <a:spLocks noGrp="1"/>
          </p:cNvSpPr>
          <p:nvPr>
            <p:ph idx="1"/>
          </p:nvPr>
        </p:nvSpPr>
        <p:spPr/>
        <p:txBody>
          <a:bodyPr/>
          <a:lstStyle/>
          <a:p>
            <a:r>
              <a:rPr lang="en-US" dirty="0"/>
              <a:t>After insertion, update the heights of the node’s ancestors</a:t>
            </a:r>
          </a:p>
          <a:p>
            <a:r>
              <a:rPr lang="en-US" dirty="0"/>
              <a:t>Check for unbalance</a:t>
            </a:r>
          </a:p>
          <a:p>
            <a:r>
              <a:rPr lang="en-US" dirty="0"/>
              <a:t>If unbalanced then at the deepest unbalanced root:</a:t>
            </a:r>
          </a:p>
          <a:p>
            <a:pPr lvl="1"/>
            <a:r>
              <a:rPr lang="en-US" dirty="0">
                <a:solidFill>
                  <a:schemeClr val="accent6">
                    <a:lumMod val="75000"/>
                  </a:schemeClr>
                </a:solidFill>
              </a:rPr>
              <a:t>Case LL: If we inserted in the </a:t>
            </a:r>
            <a:r>
              <a:rPr lang="en-US" b="1" dirty="0">
                <a:solidFill>
                  <a:schemeClr val="accent6">
                    <a:lumMod val="75000"/>
                  </a:schemeClr>
                </a:solidFill>
              </a:rPr>
              <a:t>left</a:t>
            </a:r>
            <a:r>
              <a:rPr lang="en-US" dirty="0">
                <a:solidFill>
                  <a:schemeClr val="accent6">
                    <a:lumMod val="75000"/>
                  </a:schemeClr>
                </a:solidFill>
              </a:rPr>
              <a:t> subtree of the </a:t>
            </a:r>
            <a:r>
              <a:rPr lang="en-US" b="1" dirty="0">
                <a:solidFill>
                  <a:schemeClr val="accent6">
                    <a:lumMod val="75000"/>
                  </a:schemeClr>
                </a:solidFill>
              </a:rPr>
              <a:t>left</a:t>
            </a:r>
            <a:r>
              <a:rPr lang="en-US" dirty="0">
                <a:solidFill>
                  <a:schemeClr val="accent6">
                    <a:lumMod val="75000"/>
                  </a:schemeClr>
                </a:solidFill>
              </a:rPr>
              <a:t> child then rotate right</a:t>
            </a:r>
          </a:p>
          <a:p>
            <a:pPr lvl="1"/>
            <a:r>
              <a:rPr lang="en-US" dirty="0">
                <a:solidFill>
                  <a:schemeClr val="accent6">
                    <a:lumMod val="75000"/>
                  </a:schemeClr>
                </a:solidFill>
              </a:rPr>
              <a:t>Case RR: If we inserted in the </a:t>
            </a:r>
            <a:r>
              <a:rPr lang="en-US" b="1" dirty="0">
                <a:solidFill>
                  <a:schemeClr val="accent6">
                    <a:lumMod val="75000"/>
                  </a:schemeClr>
                </a:solidFill>
              </a:rPr>
              <a:t>right</a:t>
            </a:r>
            <a:r>
              <a:rPr lang="en-US" dirty="0">
                <a:solidFill>
                  <a:schemeClr val="accent6">
                    <a:lumMod val="75000"/>
                  </a:schemeClr>
                </a:solidFill>
              </a:rPr>
              <a:t> subtree of the </a:t>
            </a:r>
            <a:r>
              <a:rPr lang="en-US" b="1" dirty="0">
                <a:solidFill>
                  <a:schemeClr val="accent6">
                    <a:lumMod val="75000"/>
                  </a:schemeClr>
                </a:solidFill>
              </a:rPr>
              <a:t>right</a:t>
            </a:r>
            <a:r>
              <a:rPr lang="en-US" dirty="0">
                <a:solidFill>
                  <a:schemeClr val="accent6">
                    <a:lumMod val="75000"/>
                  </a:schemeClr>
                </a:solidFill>
              </a:rPr>
              <a:t> child then rotate left</a:t>
            </a:r>
          </a:p>
          <a:p>
            <a:pPr lvl="1"/>
            <a:r>
              <a:rPr lang="en-US" dirty="0">
                <a:solidFill>
                  <a:srgbClr val="7030A0"/>
                </a:solidFill>
              </a:rPr>
              <a:t>Case LR: If we inserted into the </a:t>
            </a:r>
            <a:r>
              <a:rPr lang="en-US" b="1" dirty="0">
                <a:solidFill>
                  <a:srgbClr val="7030A0"/>
                </a:solidFill>
              </a:rPr>
              <a:t>right</a:t>
            </a:r>
            <a:r>
              <a:rPr lang="en-US" dirty="0">
                <a:solidFill>
                  <a:srgbClr val="7030A0"/>
                </a:solidFill>
              </a:rPr>
              <a:t> subtree of the </a:t>
            </a:r>
            <a:r>
              <a:rPr lang="en-US" b="1" dirty="0">
                <a:solidFill>
                  <a:srgbClr val="7030A0"/>
                </a:solidFill>
              </a:rPr>
              <a:t>left</a:t>
            </a:r>
            <a:r>
              <a:rPr lang="en-US" dirty="0">
                <a:solidFill>
                  <a:srgbClr val="7030A0"/>
                </a:solidFill>
              </a:rPr>
              <a:t> child then ???</a:t>
            </a:r>
          </a:p>
          <a:p>
            <a:pPr lvl="1"/>
            <a:r>
              <a:rPr lang="en-US" dirty="0">
                <a:solidFill>
                  <a:srgbClr val="7030A0"/>
                </a:solidFill>
              </a:rPr>
              <a:t>Case RL: If we inserted into the </a:t>
            </a:r>
            <a:r>
              <a:rPr lang="en-US" b="1" dirty="0">
                <a:solidFill>
                  <a:srgbClr val="7030A0"/>
                </a:solidFill>
              </a:rPr>
              <a:t>left</a:t>
            </a:r>
            <a:r>
              <a:rPr lang="en-US" dirty="0">
                <a:solidFill>
                  <a:srgbClr val="7030A0"/>
                </a:solidFill>
              </a:rPr>
              <a:t> subtree of the </a:t>
            </a:r>
            <a:r>
              <a:rPr lang="en-US" b="1" dirty="0">
                <a:solidFill>
                  <a:srgbClr val="7030A0"/>
                </a:solidFill>
              </a:rPr>
              <a:t>right</a:t>
            </a:r>
            <a:r>
              <a:rPr lang="en-US" dirty="0">
                <a:solidFill>
                  <a:srgbClr val="7030A0"/>
                </a:solidFill>
              </a:rPr>
              <a:t> child then ???</a:t>
            </a:r>
          </a:p>
        </p:txBody>
      </p:sp>
      <p:sp>
        <p:nvSpPr>
          <p:cNvPr id="9" name="TextBox 8">
            <a:extLst>
              <a:ext uri="{FF2B5EF4-FFF2-40B4-BE49-F238E27FC236}">
                <a16:creationId xmlns:a16="http://schemas.microsoft.com/office/drawing/2014/main" id="{8419D6ED-3387-8B72-28D4-14AAF129AEBD}"/>
              </a:ext>
            </a:extLst>
          </p:cNvPr>
          <p:cNvSpPr txBox="1"/>
          <p:nvPr/>
        </p:nvSpPr>
        <p:spPr>
          <a:xfrm>
            <a:off x="8046720" y="5345966"/>
            <a:ext cx="3769360" cy="830997"/>
          </a:xfrm>
          <a:prstGeom prst="rect">
            <a:avLst/>
          </a:prstGeom>
          <a:noFill/>
        </p:spPr>
        <p:txBody>
          <a:bodyPr wrap="square" rtlCol="0">
            <a:spAutoFit/>
          </a:bodyPr>
          <a:lstStyle/>
          <a:p>
            <a:r>
              <a:rPr lang="en-US" sz="2400" dirty="0">
                <a:solidFill>
                  <a:srgbClr val="7030A0"/>
                </a:solidFill>
              </a:rPr>
              <a:t>Cases LR and RL require 2 rotations!</a:t>
            </a:r>
          </a:p>
        </p:txBody>
      </p:sp>
    </p:spTree>
    <p:extLst>
      <p:ext uri="{BB962C8B-B14F-4D97-AF65-F5344CB8AC3E}">
        <p14:creationId xmlns:p14="http://schemas.microsoft.com/office/powerpoint/2010/main" val="2074913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A8BB0-634C-0E06-0E55-88F3C06AADD0}"/>
              </a:ext>
            </a:extLst>
          </p:cNvPr>
          <p:cNvSpPr>
            <a:spLocks noGrp="1"/>
          </p:cNvSpPr>
          <p:nvPr>
            <p:ph type="title"/>
          </p:nvPr>
        </p:nvSpPr>
        <p:spPr/>
        <p:txBody>
          <a:bodyPr/>
          <a:lstStyle/>
          <a:p>
            <a:r>
              <a:rPr lang="en-US" dirty="0"/>
              <a:t>Case LR </a:t>
            </a:r>
          </a:p>
        </p:txBody>
      </p:sp>
      <p:sp>
        <p:nvSpPr>
          <p:cNvPr id="3" name="Content Placeholder 2">
            <a:extLst>
              <a:ext uri="{FF2B5EF4-FFF2-40B4-BE49-F238E27FC236}">
                <a16:creationId xmlns:a16="http://schemas.microsoft.com/office/drawing/2014/main" id="{D90C4D3C-5855-79DC-21CA-F4FF5C8D9CD2}"/>
              </a:ext>
            </a:extLst>
          </p:cNvPr>
          <p:cNvSpPr>
            <a:spLocks noGrp="1"/>
          </p:cNvSpPr>
          <p:nvPr>
            <p:ph idx="1"/>
          </p:nvPr>
        </p:nvSpPr>
        <p:spPr/>
        <p:txBody>
          <a:bodyPr/>
          <a:lstStyle/>
          <a:p>
            <a:r>
              <a:rPr lang="en-US" dirty="0"/>
              <a:t>From deepest problem node:</a:t>
            </a:r>
          </a:p>
          <a:p>
            <a:pPr lvl="1"/>
            <a:r>
              <a:rPr lang="en-US" dirty="0"/>
              <a:t>Rotate left at the left child</a:t>
            </a:r>
          </a:p>
          <a:p>
            <a:pPr lvl="1"/>
            <a:r>
              <a:rPr lang="en-US" dirty="0"/>
              <a:t>Rotate right at the problem node</a:t>
            </a:r>
          </a:p>
        </p:txBody>
      </p:sp>
      <p:grpSp>
        <p:nvGrpSpPr>
          <p:cNvPr id="18" name="Group 17" descr="An AVL Tree with 2 nodes:&#10;&#10;the root is 9, which has left child 5">
            <a:extLst>
              <a:ext uri="{FF2B5EF4-FFF2-40B4-BE49-F238E27FC236}">
                <a16:creationId xmlns:a16="http://schemas.microsoft.com/office/drawing/2014/main" id="{19BB6ECC-098D-365C-8D7C-EAFA77632C23}"/>
              </a:ext>
            </a:extLst>
          </p:cNvPr>
          <p:cNvGrpSpPr/>
          <p:nvPr/>
        </p:nvGrpSpPr>
        <p:grpSpPr>
          <a:xfrm>
            <a:off x="945451" y="4391956"/>
            <a:ext cx="1225022" cy="1277855"/>
            <a:chOff x="945451" y="4391956"/>
            <a:chExt cx="1225022" cy="1277855"/>
          </a:xfrm>
        </p:grpSpPr>
        <p:sp>
          <p:nvSpPr>
            <p:cNvPr id="9" name="Oval 8">
              <a:extLst>
                <a:ext uri="{FF2B5EF4-FFF2-40B4-BE49-F238E27FC236}">
                  <a16:creationId xmlns:a16="http://schemas.microsoft.com/office/drawing/2014/main" id="{97CBF2A2-742F-6A7A-261C-E848A712AAA6}"/>
                </a:ext>
              </a:extLst>
            </p:cNvPr>
            <p:cNvSpPr/>
            <p:nvPr/>
          </p:nvSpPr>
          <p:spPr>
            <a:xfrm>
              <a:off x="1557962" y="439195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0" name="Straight Connector 9">
              <a:extLst>
                <a:ext uri="{FF2B5EF4-FFF2-40B4-BE49-F238E27FC236}">
                  <a16:creationId xmlns:a16="http://schemas.microsoft.com/office/drawing/2014/main" id="{BAA37A59-9056-E0BA-1B9F-BC09D014B49C}"/>
                </a:ext>
              </a:extLst>
            </p:cNvPr>
            <p:cNvCxnSpPr>
              <a:cxnSpLocks/>
              <a:stCxn id="9" idx="3"/>
              <a:endCxn id="11" idx="7"/>
            </p:cNvCxnSpPr>
            <p:nvPr/>
          </p:nvCxnSpPr>
          <p:spPr>
            <a:xfrm flipH="1">
              <a:off x="1468262" y="4914767"/>
              <a:ext cx="179400" cy="23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513BFB7D-C4B0-C514-C2C8-7C7F32ED2FA8}"/>
                </a:ext>
              </a:extLst>
            </p:cNvPr>
            <p:cNvSpPr/>
            <p:nvPr/>
          </p:nvSpPr>
          <p:spPr>
            <a:xfrm>
              <a:off x="945451" y="505730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grpSp>
      <p:sp>
        <p:nvSpPr>
          <p:cNvPr id="12" name="Arrow: Right 11" descr="Next we insert the key 7 into the tree">
            <a:extLst>
              <a:ext uri="{FF2B5EF4-FFF2-40B4-BE49-F238E27FC236}">
                <a16:creationId xmlns:a16="http://schemas.microsoft.com/office/drawing/2014/main" id="{D5F72CE5-F998-3ACA-89F8-5D891F7ADFC3}"/>
              </a:ext>
            </a:extLst>
          </p:cNvPr>
          <p:cNvSpPr/>
          <p:nvPr/>
        </p:nvSpPr>
        <p:spPr>
          <a:xfrm>
            <a:off x="2233450" y="4673138"/>
            <a:ext cx="1531002"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Insert 7</a:t>
            </a:r>
          </a:p>
        </p:txBody>
      </p:sp>
      <p:grpSp>
        <p:nvGrpSpPr>
          <p:cNvPr id="26" name="Group 25" descr="7 becomes the new right child of 5, so the tree as a whole looks like this:&#10;&#10;The root is 9, it has left child 5 and no right child.&#10;5 has no left child, its right child is 7.&#10;7 has no children.&#10;&#10;The left subtree of 9 now has height 1, whereas its right subtree has height -1, making the tree unbalanced with 9 being the problem node.">
            <a:extLst>
              <a:ext uri="{FF2B5EF4-FFF2-40B4-BE49-F238E27FC236}">
                <a16:creationId xmlns:a16="http://schemas.microsoft.com/office/drawing/2014/main" id="{A3E2ACB1-E946-F2AC-2AA3-A7C20DE0E647}"/>
              </a:ext>
            </a:extLst>
          </p:cNvPr>
          <p:cNvGrpSpPr/>
          <p:nvPr/>
        </p:nvGrpSpPr>
        <p:grpSpPr>
          <a:xfrm>
            <a:off x="3903987" y="4269443"/>
            <a:ext cx="1225022" cy="1919944"/>
            <a:chOff x="3903987" y="4269443"/>
            <a:chExt cx="1225022" cy="1919944"/>
          </a:xfrm>
        </p:grpSpPr>
        <p:sp>
          <p:nvSpPr>
            <p:cNvPr id="4" name="Oval 3">
              <a:extLst>
                <a:ext uri="{FF2B5EF4-FFF2-40B4-BE49-F238E27FC236}">
                  <a16:creationId xmlns:a16="http://schemas.microsoft.com/office/drawing/2014/main" id="{067EFC82-BEF2-2666-E744-53FFED95DD5C}"/>
                </a:ext>
              </a:extLst>
            </p:cNvPr>
            <p:cNvSpPr/>
            <p:nvPr/>
          </p:nvSpPr>
          <p:spPr>
            <a:xfrm>
              <a:off x="4516498" y="426944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5" name="Straight Connector 4">
              <a:extLst>
                <a:ext uri="{FF2B5EF4-FFF2-40B4-BE49-F238E27FC236}">
                  <a16:creationId xmlns:a16="http://schemas.microsoft.com/office/drawing/2014/main" id="{46A37623-312C-AF43-EBC3-2909908D157A}"/>
                </a:ext>
              </a:extLst>
            </p:cNvPr>
            <p:cNvCxnSpPr>
              <a:cxnSpLocks/>
              <a:stCxn id="4" idx="3"/>
              <a:endCxn id="6" idx="7"/>
            </p:cNvCxnSpPr>
            <p:nvPr/>
          </p:nvCxnSpPr>
          <p:spPr>
            <a:xfrm flipH="1">
              <a:off x="4426798" y="4792254"/>
              <a:ext cx="179400" cy="23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3A1332B-AF7A-F4E1-4459-C37D21CAA899}"/>
                </a:ext>
              </a:extLst>
            </p:cNvPr>
            <p:cNvSpPr/>
            <p:nvPr/>
          </p:nvSpPr>
          <p:spPr>
            <a:xfrm>
              <a:off x="3903987" y="493478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Oval 6">
              <a:extLst>
                <a:ext uri="{FF2B5EF4-FFF2-40B4-BE49-F238E27FC236}">
                  <a16:creationId xmlns:a16="http://schemas.microsoft.com/office/drawing/2014/main" id="{02F4987C-AE8F-B3EA-BABC-33BC2679C7B5}"/>
                </a:ext>
              </a:extLst>
            </p:cNvPr>
            <p:cNvSpPr/>
            <p:nvPr/>
          </p:nvSpPr>
          <p:spPr>
            <a:xfrm>
              <a:off x="4516497" y="557687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8" name="Straight Connector 7">
              <a:extLst>
                <a:ext uri="{FF2B5EF4-FFF2-40B4-BE49-F238E27FC236}">
                  <a16:creationId xmlns:a16="http://schemas.microsoft.com/office/drawing/2014/main" id="{C68EBC17-CE55-6EAD-3F0A-10577D40A671}"/>
                </a:ext>
              </a:extLst>
            </p:cNvPr>
            <p:cNvCxnSpPr>
              <a:cxnSpLocks/>
              <a:stCxn id="6" idx="5"/>
              <a:endCxn id="7" idx="1"/>
            </p:cNvCxnSpPr>
            <p:nvPr/>
          </p:nvCxnSpPr>
          <p:spPr>
            <a:xfrm>
              <a:off x="4426798" y="5457598"/>
              <a:ext cx="179399" cy="2089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Arrow: Right 18" descr="The issue we have is that left and right rotations do not change the height of the &quot;middle&quot; subtrees (the right subtree of the problem node's left child and the left subtree of the problem node's right child). So we will first to a left rotation on the problem node's left child (in this case 5) to first lift the left-right subtree of the problem node.">
            <a:extLst>
              <a:ext uri="{FF2B5EF4-FFF2-40B4-BE49-F238E27FC236}">
                <a16:creationId xmlns:a16="http://schemas.microsoft.com/office/drawing/2014/main" id="{13829990-E44A-C9E6-2A7B-8CE2CDBE4B38}"/>
              </a:ext>
            </a:extLst>
          </p:cNvPr>
          <p:cNvSpPr/>
          <p:nvPr/>
        </p:nvSpPr>
        <p:spPr>
          <a:xfrm>
            <a:off x="5312373" y="4623731"/>
            <a:ext cx="1531002"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Rotate Left at 5</a:t>
            </a:r>
          </a:p>
        </p:txBody>
      </p:sp>
      <p:grpSp>
        <p:nvGrpSpPr>
          <p:cNvPr id="27" name="Group 26" descr="After the left rotation at node, the tree looks s follows:&#10;&#10;The root is 9, its left child is 7, it has no right child&#10;The left child of 7 is 5, it has no right child.&#10;5 has no children.&#10;&#10;At this point the tree is still not balanced because the left subtree of 9 has height 1 whereas the right has height 2. At this point, though, the left-left subtree of the problem node is the one that is too tall, and so a right rotation will finally balance the tree.">
            <a:extLst>
              <a:ext uri="{FF2B5EF4-FFF2-40B4-BE49-F238E27FC236}">
                <a16:creationId xmlns:a16="http://schemas.microsoft.com/office/drawing/2014/main" id="{27A1EF0A-F5C3-3846-1474-A305391D984D}"/>
              </a:ext>
            </a:extLst>
          </p:cNvPr>
          <p:cNvGrpSpPr/>
          <p:nvPr/>
        </p:nvGrpSpPr>
        <p:grpSpPr>
          <a:xfrm>
            <a:off x="6750210" y="4391956"/>
            <a:ext cx="1810810" cy="1961154"/>
            <a:chOff x="6750210" y="4391956"/>
            <a:chExt cx="1810810" cy="1961154"/>
          </a:xfrm>
        </p:grpSpPr>
        <p:sp>
          <p:nvSpPr>
            <p:cNvPr id="13" name="Oval 12">
              <a:extLst>
                <a:ext uri="{FF2B5EF4-FFF2-40B4-BE49-F238E27FC236}">
                  <a16:creationId xmlns:a16="http://schemas.microsoft.com/office/drawing/2014/main" id="{E1673636-A52E-5ADC-7259-70CBC20C0255}"/>
                </a:ext>
              </a:extLst>
            </p:cNvPr>
            <p:cNvSpPr/>
            <p:nvPr/>
          </p:nvSpPr>
          <p:spPr>
            <a:xfrm>
              <a:off x="7948509" y="439195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14" name="Straight Connector 13">
              <a:extLst>
                <a:ext uri="{FF2B5EF4-FFF2-40B4-BE49-F238E27FC236}">
                  <a16:creationId xmlns:a16="http://schemas.microsoft.com/office/drawing/2014/main" id="{A88FDAA3-1AF5-A991-98C9-E90C7382FE4C}"/>
                </a:ext>
              </a:extLst>
            </p:cNvPr>
            <p:cNvCxnSpPr>
              <a:cxnSpLocks/>
              <a:stCxn id="13" idx="3"/>
              <a:endCxn id="15" idx="7"/>
            </p:cNvCxnSpPr>
            <p:nvPr/>
          </p:nvCxnSpPr>
          <p:spPr>
            <a:xfrm flipH="1">
              <a:off x="7858809" y="4914767"/>
              <a:ext cx="179400" cy="23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01511884-6514-33CD-4747-F65C563228FE}"/>
                </a:ext>
              </a:extLst>
            </p:cNvPr>
            <p:cNvSpPr/>
            <p:nvPr/>
          </p:nvSpPr>
          <p:spPr>
            <a:xfrm>
              <a:off x="7335998" y="505730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16" name="Straight Connector 15">
              <a:extLst>
                <a:ext uri="{FF2B5EF4-FFF2-40B4-BE49-F238E27FC236}">
                  <a16:creationId xmlns:a16="http://schemas.microsoft.com/office/drawing/2014/main" id="{D5B1F6B7-AF1F-43B9-4EFF-686D75FC1B54}"/>
                </a:ext>
              </a:extLst>
            </p:cNvPr>
            <p:cNvCxnSpPr>
              <a:cxnSpLocks/>
              <a:stCxn id="15" idx="3"/>
              <a:endCxn id="17" idx="7"/>
            </p:cNvCxnSpPr>
            <p:nvPr/>
          </p:nvCxnSpPr>
          <p:spPr>
            <a:xfrm flipH="1">
              <a:off x="7273021" y="5580111"/>
              <a:ext cx="152677" cy="250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1D02E25E-9633-F215-A570-AFE6223E36A1}"/>
                </a:ext>
              </a:extLst>
            </p:cNvPr>
            <p:cNvSpPr/>
            <p:nvPr/>
          </p:nvSpPr>
          <p:spPr>
            <a:xfrm>
              <a:off x="6750210" y="574059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grpSp>
      <p:sp>
        <p:nvSpPr>
          <p:cNvPr id="20" name="Arrow: Right 19" descr="Now we do a right rotation on node 9 to balance the tree.">
            <a:extLst>
              <a:ext uri="{FF2B5EF4-FFF2-40B4-BE49-F238E27FC236}">
                <a16:creationId xmlns:a16="http://schemas.microsoft.com/office/drawing/2014/main" id="{4829D90F-F2DA-6969-758B-433DB919A22D}"/>
              </a:ext>
            </a:extLst>
          </p:cNvPr>
          <p:cNvSpPr/>
          <p:nvPr/>
        </p:nvSpPr>
        <p:spPr>
          <a:xfrm>
            <a:off x="8714196" y="4810802"/>
            <a:ext cx="1531002"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Rotate Right at 9</a:t>
            </a:r>
          </a:p>
        </p:txBody>
      </p:sp>
      <p:grpSp>
        <p:nvGrpSpPr>
          <p:cNvPr id="28" name="Group 27" descr="After our rotation the tree looks as follows:&#10;&#10;7 is the new root, its left child is 5 and its right child is 9.&#10;Nodes 5 and 9 have no children.&#10;&#10;Because now the left and right subtrees from 7 both have height 0, the tree is finally balanced.">
            <a:extLst>
              <a:ext uri="{FF2B5EF4-FFF2-40B4-BE49-F238E27FC236}">
                <a16:creationId xmlns:a16="http://schemas.microsoft.com/office/drawing/2014/main" id="{905002A2-C2D4-2A48-E62B-55DCCFEEBC88}"/>
              </a:ext>
            </a:extLst>
          </p:cNvPr>
          <p:cNvGrpSpPr/>
          <p:nvPr/>
        </p:nvGrpSpPr>
        <p:grpSpPr>
          <a:xfrm>
            <a:off x="10198546" y="4818582"/>
            <a:ext cx="1837757" cy="1277855"/>
            <a:chOff x="10198546" y="4818582"/>
            <a:chExt cx="1837757" cy="1277855"/>
          </a:xfrm>
        </p:grpSpPr>
        <p:sp>
          <p:nvSpPr>
            <p:cNvPr id="21" name="Oval 20">
              <a:extLst>
                <a:ext uri="{FF2B5EF4-FFF2-40B4-BE49-F238E27FC236}">
                  <a16:creationId xmlns:a16="http://schemas.microsoft.com/office/drawing/2014/main" id="{AB26D1A8-61E4-E223-6F4B-C98A1AD87DE1}"/>
                </a:ext>
              </a:extLst>
            </p:cNvPr>
            <p:cNvSpPr/>
            <p:nvPr/>
          </p:nvSpPr>
          <p:spPr>
            <a:xfrm>
              <a:off x="10811057" y="4818582"/>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cxnSp>
          <p:nvCxnSpPr>
            <p:cNvPr id="22" name="Straight Connector 21">
              <a:extLst>
                <a:ext uri="{FF2B5EF4-FFF2-40B4-BE49-F238E27FC236}">
                  <a16:creationId xmlns:a16="http://schemas.microsoft.com/office/drawing/2014/main" id="{95D34475-D6E2-BCA3-8F72-C5F2E7FF07AC}"/>
                </a:ext>
              </a:extLst>
            </p:cNvPr>
            <p:cNvCxnSpPr>
              <a:cxnSpLocks/>
              <a:stCxn id="21" idx="3"/>
              <a:endCxn id="23" idx="7"/>
            </p:cNvCxnSpPr>
            <p:nvPr/>
          </p:nvCxnSpPr>
          <p:spPr>
            <a:xfrm flipH="1">
              <a:off x="10721357" y="5341393"/>
              <a:ext cx="179400" cy="23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76E6958E-81CD-4735-D2BE-7985977B05FD}"/>
                </a:ext>
              </a:extLst>
            </p:cNvPr>
            <p:cNvSpPr/>
            <p:nvPr/>
          </p:nvSpPr>
          <p:spPr>
            <a:xfrm>
              <a:off x="10198546" y="548392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4" name="Oval 23">
              <a:extLst>
                <a:ext uri="{FF2B5EF4-FFF2-40B4-BE49-F238E27FC236}">
                  <a16:creationId xmlns:a16="http://schemas.microsoft.com/office/drawing/2014/main" id="{472ACBD0-46C0-DF87-864E-F608F3A30754}"/>
                </a:ext>
              </a:extLst>
            </p:cNvPr>
            <p:cNvSpPr/>
            <p:nvPr/>
          </p:nvSpPr>
          <p:spPr>
            <a:xfrm>
              <a:off x="11423792" y="547571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cxnSp>
          <p:nvCxnSpPr>
            <p:cNvPr id="25" name="Straight Connector 24">
              <a:extLst>
                <a:ext uri="{FF2B5EF4-FFF2-40B4-BE49-F238E27FC236}">
                  <a16:creationId xmlns:a16="http://schemas.microsoft.com/office/drawing/2014/main" id="{E3AAA8F0-7C9E-DAB3-6C20-5E649D554512}"/>
                </a:ext>
              </a:extLst>
            </p:cNvPr>
            <p:cNvCxnSpPr>
              <a:cxnSpLocks/>
              <a:endCxn id="24" idx="1"/>
            </p:cNvCxnSpPr>
            <p:nvPr/>
          </p:nvCxnSpPr>
          <p:spPr>
            <a:xfrm>
              <a:off x="11334093" y="5356435"/>
              <a:ext cx="179399" cy="2089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877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619D1-38EF-34FB-AA19-B51EE438C1EA}"/>
              </a:ext>
            </a:extLst>
          </p:cNvPr>
          <p:cNvSpPr>
            <a:spLocks noGrp="1"/>
          </p:cNvSpPr>
          <p:nvPr>
            <p:ph type="title"/>
          </p:nvPr>
        </p:nvSpPr>
        <p:spPr/>
        <p:txBody>
          <a:bodyPr/>
          <a:lstStyle/>
          <a:p>
            <a:r>
              <a:rPr lang="en-US" dirty="0"/>
              <a:t>Case LR in General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FD06C73-6403-D607-E6F6-C3EC37DF2914}"/>
                  </a:ext>
                </a:extLst>
              </p:cNvPr>
              <p:cNvSpPr>
                <a:spLocks noGrp="1"/>
              </p:cNvSpPr>
              <p:nvPr>
                <p:ph idx="1"/>
              </p:nvPr>
            </p:nvSpPr>
            <p:spPr>
              <a:xfrm>
                <a:off x="838200" y="1446314"/>
                <a:ext cx="10515600" cy="4730649"/>
              </a:xfrm>
            </p:spPr>
            <p:txBody>
              <a:bodyPr/>
              <a:lstStyle/>
              <a:p>
                <a:r>
                  <a:rPr lang="en-US" dirty="0"/>
                  <a:t>We just inserted </a:t>
                </a:r>
                <a14:m>
                  <m:oMath xmlns:m="http://schemas.openxmlformats.org/officeDocument/2006/math">
                    <m:r>
                      <a:rPr lang="en-US" i="1">
                        <a:latin typeface="Cambria Math" panose="02040503050406030204" pitchFamily="18" charset="0"/>
                      </a:rPr>
                      <m:t>𝑑</m:t>
                    </m:r>
                  </m:oMath>
                </a14:m>
                <a:r>
                  <a:rPr lang="en-US" dirty="0"/>
                  <a:t>, node </a:t>
                </a:r>
                <a14:m>
                  <m:oMath xmlns:m="http://schemas.openxmlformats.org/officeDocument/2006/math">
                    <m:r>
                      <a:rPr lang="en-US" i="1">
                        <a:latin typeface="Cambria Math" panose="02040503050406030204" pitchFamily="18" charset="0"/>
                      </a:rPr>
                      <m:t>𝑎</m:t>
                    </m:r>
                  </m:oMath>
                </a14:m>
                <a:r>
                  <a:rPr lang="en-US" dirty="0"/>
                  <a:t> is the deepest “problem” node</a:t>
                </a:r>
              </a:p>
              <a:p>
                <a:r>
                  <a:rPr lang="en-US" dirty="0"/>
                  <a:t>Imbalance caused by inserting in the left child’s right subtree</a:t>
                </a:r>
              </a:p>
              <a:p>
                <a:r>
                  <a:rPr lang="en-US" dirty="0"/>
                  <a:t>Rotate left at the left child</a:t>
                </a:r>
              </a:p>
              <a:p>
                <a:r>
                  <a:rPr lang="en-US" dirty="0"/>
                  <a:t>Rotate right at the unbalanced node</a:t>
                </a:r>
              </a:p>
            </p:txBody>
          </p:sp>
        </mc:Choice>
        <mc:Fallback xmlns="">
          <p:sp>
            <p:nvSpPr>
              <p:cNvPr id="3" name="Content Placeholder 2">
                <a:extLst>
                  <a:ext uri="{FF2B5EF4-FFF2-40B4-BE49-F238E27FC236}">
                    <a16:creationId xmlns:a16="http://schemas.microsoft.com/office/drawing/2014/main" id="{2FD06C73-6403-D607-E6F6-C3EC37DF2914}"/>
                  </a:ext>
                </a:extLst>
              </p:cNvPr>
              <p:cNvSpPr>
                <a:spLocks noGrp="1" noRot="1" noChangeAspect="1" noMove="1" noResize="1" noEditPoints="1" noAdjustHandles="1" noChangeArrowheads="1" noChangeShapeType="1" noTextEdit="1"/>
              </p:cNvSpPr>
              <p:nvPr>
                <p:ph idx="1"/>
              </p:nvPr>
            </p:nvSpPr>
            <p:spPr>
              <a:xfrm>
                <a:off x="838200" y="1446314"/>
                <a:ext cx="10515600" cy="4730649"/>
              </a:xfrm>
              <a:blipFill>
                <a:blip r:embed="rId2"/>
                <a:stretch>
                  <a:fillRect l="-1043" t="-2062"/>
                </a:stretch>
              </a:blipFill>
            </p:spPr>
            <p:txBody>
              <a:bodyPr/>
              <a:lstStyle/>
              <a:p>
                <a:r>
                  <a:rPr lang="en-US">
                    <a:noFill/>
                  </a:rPr>
                  <a:t> </a:t>
                </a:r>
              </a:p>
            </p:txBody>
          </p:sp>
        </mc:Fallback>
      </mc:AlternateContent>
      <p:grpSp>
        <p:nvGrpSpPr>
          <p:cNvPr id="211" name="Group 210" descr="An illustration of a left-right rotation. This is the before image.&#10;&#10;Initially, the problem node is labeled a. Its left subtree is rooted at a node labeled b, and it has a height of h+2. Its right subtree is labeled z and has a height of h. The left subtree of b is labeled w and has height h. The right subtree of b is rooted at a node labeled c and has a height of h+1. The left subtree of c is x and the right subtree of c is y, at least one of these must have height h (and the other may have height h or h-1). &#10;The node a is the problem node because it is the deepest node whose left and right subtree heights differ by more than 1.">
            <a:extLst>
              <a:ext uri="{FF2B5EF4-FFF2-40B4-BE49-F238E27FC236}">
                <a16:creationId xmlns:a16="http://schemas.microsoft.com/office/drawing/2014/main" id="{74201A59-A51B-31FF-D7D6-0994EDC48DEF}"/>
              </a:ext>
            </a:extLst>
          </p:cNvPr>
          <p:cNvGrpSpPr/>
          <p:nvPr/>
        </p:nvGrpSpPr>
        <p:grpSpPr>
          <a:xfrm>
            <a:off x="41937" y="3425666"/>
            <a:ext cx="3470746" cy="3365086"/>
            <a:chOff x="25572" y="2621130"/>
            <a:chExt cx="3470746" cy="3365086"/>
          </a:xfrm>
        </p:grpSpPr>
        <mc:AlternateContent xmlns:mc="http://schemas.openxmlformats.org/markup-compatibility/2006" xmlns:a14="http://schemas.microsoft.com/office/drawing/2010/main">
          <mc:Choice Requires="a14">
            <p:sp>
              <p:nvSpPr>
                <p:cNvPr id="28" name="Oval 27">
                  <a:extLst>
                    <a:ext uri="{FF2B5EF4-FFF2-40B4-BE49-F238E27FC236}">
                      <a16:creationId xmlns:a16="http://schemas.microsoft.com/office/drawing/2014/main" id="{1B98852D-205A-51D4-3306-7B5B8D49C4F2}"/>
                    </a:ext>
                  </a:extLst>
                </p:cNvPr>
                <p:cNvSpPr/>
                <p:nvPr/>
              </p:nvSpPr>
              <p:spPr>
                <a:xfrm>
                  <a:off x="1628660" y="273758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28" name="Oval 27">
                  <a:extLst>
                    <a:ext uri="{FF2B5EF4-FFF2-40B4-BE49-F238E27FC236}">
                      <a16:creationId xmlns:a16="http://schemas.microsoft.com/office/drawing/2014/main" id="{1B98852D-205A-51D4-3306-7B5B8D49C4F2}"/>
                    </a:ext>
                  </a:extLst>
                </p:cNvPr>
                <p:cNvSpPr>
                  <a:spLocks noRot="1" noChangeAspect="1" noMove="1" noResize="1" noEditPoints="1" noAdjustHandles="1" noChangeArrowheads="1" noChangeShapeType="1" noTextEdit="1"/>
                </p:cNvSpPr>
                <p:nvPr/>
              </p:nvSpPr>
              <p:spPr>
                <a:xfrm>
                  <a:off x="1628660" y="2737585"/>
                  <a:ext cx="612511" cy="612511"/>
                </a:xfrm>
                <a:prstGeom prst="ellipse">
                  <a:avLst/>
                </a:prstGeom>
                <a:blipFill>
                  <a:blip r:embed="rId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Isosceles Triangle 28">
                  <a:extLst>
                    <a:ext uri="{FF2B5EF4-FFF2-40B4-BE49-F238E27FC236}">
                      <a16:creationId xmlns:a16="http://schemas.microsoft.com/office/drawing/2014/main" id="{2C6EEFCF-AA4B-26C3-6FEA-8A72B21D0331}"/>
                    </a:ext>
                  </a:extLst>
                </p:cNvPr>
                <p:cNvSpPr/>
                <p:nvPr/>
              </p:nvSpPr>
              <p:spPr>
                <a:xfrm>
                  <a:off x="25572" y="4174420"/>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29" name="Isosceles Triangle 28">
                  <a:extLst>
                    <a:ext uri="{FF2B5EF4-FFF2-40B4-BE49-F238E27FC236}">
                      <a16:creationId xmlns:a16="http://schemas.microsoft.com/office/drawing/2014/main" id="{2C6EEFCF-AA4B-26C3-6FEA-8A72B21D0331}"/>
                    </a:ext>
                  </a:extLst>
                </p:cNvPr>
                <p:cNvSpPr>
                  <a:spLocks noRot="1" noChangeAspect="1" noMove="1" noResize="1" noEditPoints="1" noAdjustHandles="1" noChangeArrowheads="1" noChangeShapeType="1" noTextEdit="1"/>
                </p:cNvSpPr>
                <p:nvPr/>
              </p:nvSpPr>
              <p:spPr>
                <a:xfrm>
                  <a:off x="25572" y="4174420"/>
                  <a:ext cx="1084977" cy="1204653"/>
                </a:xfrm>
                <a:prstGeom prst="triangle">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Oval 29">
                  <a:extLst>
                    <a:ext uri="{FF2B5EF4-FFF2-40B4-BE49-F238E27FC236}">
                      <a16:creationId xmlns:a16="http://schemas.microsoft.com/office/drawing/2014/main" id="{1579D4BE-258A-C182-9117-C65813326EE0}"/>
                    </a:ext>
                  </a:extLst>
                </p:cNvPr>
                <p:cNvSpPr/>
                <p:nvPr/>
              </p:nvSpPr>
              <p:spPr>
                <a:xfrm>
                  <a:off x="804293" y="3378368"/>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30" name="Oval 29">
                  <a:extLst>
                    <a:ext uri="{FF2B5EF4-FFF2-40B4-BE49-F238E27FC236}">
                      <a16:creationId xmlns:a16="http://schemas.microsoft.com/office/drawing/2014/main" id="{1579D4BE-258A-C182-9117-C65813326EE0}"/>
                    </a:ext>
                  </a:extLst>
                </p:cNvPr>
                <p:cNvSpPr>
                  <a:spLocks noRot="1" noChangeAspect="1" noMove="1" noResize="1" noEditPoints="1" noAdjustHandles="1" noChangeArrowheads="1" noChangeShapeType="1" noTextEdit="1"/>
                </p:cNvSpPr>
                <p:nvPr/>
              </p:nvSpPr>
              <p:spPr>
                <a:xfrm>
                  <a:off x="804293" y="3378368"/>
                  <a:ext cx="612511" cy="612511"/>
                </a:xfrm>
                <a:prstGeom prst="ellipse">
                  <a:avLst/>
                </a:prstGeom>
                <a:blipFill>
                  <a:blip r:embed="rId6"/>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Isosceles Triangle 30">
                  <a:extLst>
                    <a:ext uri="{FF2B5EF4-FFF2-40B4-BE49-F238E27FC236}">
                      <a16:creationId xmlns:a16="http://schemas.microsoft.com/office/drawing/2014/main" id="{8F2EF0F1-26EC-4612-40DA-D1BBDC59014C}"/>
                    </a:ext>
                  </a:extLst>
                </p:cNvPr>
                <p:cNvSpPr/>
                <p:nvPr/>
              </p:nvSpPr>
              <p:spPr>
                <a:xfrm>
                  <a:off x="1095397" y="472512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31" name="Isosceles Triangle 30">
                  <a:extLst>
                    <a:ext uri="{FF2B5EF4-FFF2-40B4-BE49-F238E27FC236}">
                      <a16:creationId xmlns:a16="http://schemas.microsoft.com/office/drawing/2014/main" id="{8F2EF0F1-26EC-4612-40DA-D1BBDC59014C}"/>
                    </a:ext>
                  </a:extLst>
                </p:cNvPr>
                <p:cNvSpPr>
                  <a:spLocks noRot="1" noChangeAspect="1" noMove="1" noResize="1" noEditPoints="1" noAdjustHandles="1" noChangeArrowheads="1" noChangeShapeType="1" noTextEdit="1"/>
                </p:cNvSpPr>
                <p:nvPr/>
              </p:nvSpPr>
              <p:spPr>
                <a:xfrm>
                  <a:off x="1095397" y="4725122"/>
                  <a:ext cx="869999" cy="653951"/>
                </a:xfrm>
                <a:prstGeom prst="triangle">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Isosceles Triangle 31">
                  <a:extLst>
                    <a:ext uri="{FF2B5EF4-FFF2-40B4-BE49-F238E27FC236}">
                      <a16:creationId xmlns:a16="http://schemas.microsoft.com/office/drawing/2014/main" id="{8D5DB45B-533B-E849-8A47-BE24445D59B1}"/>
                    </a:ext>
                  </a:extLst>
                </p:cNvPr>
                <p:cNvSpPr/>
                <p:nvPr/>
              </p:nvSpPr>
              <p:spPr>
                <a:xfrm>
                  <a:off x="2420567" y="3364232"/>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32" name="Isosceles Triangle 31">
                  <a:extLst>
                    <a:ext uri="{FF2B5EF4-FFF2-40B4-BE49-F238E27FC236}">
                      <a16:creationId xmlns:a16="http://schemas.microsoft.com/office/drawing/2014/main" id="{8D5DB45B-533B-E849-8A47-BE24445D59B1}"/>
                    </a:ext>
                  </a:extLst>
                </p:cNvPr>
                <p:cNvSpPr>
                  <a:spLocks noRot="1" noChangeAspect="1" noMove="1" noResize="1" noEditPoints="1" noAdjustHandles="1" noChangeArrowheads="1" noChangeShapeType="1" noTextEdit="1"/>
                </p:cNvSpPr>
                <p:nvPr/>
              </p:nvSpPr>
              <p:spPr>
                <a:xfrm>
                  <a:off x="2420567" y="3364232"/>
                  <a:ext cx="1075751" cy="1237660"/>
                </a:xfrm>
                <a:prstGeom prst="triangle">
                  <a:avLst/>
                </a:prstGeom>
                <a:blipFill>
                  <a:blip r:embed="rId8"/>
                  <a:stretch>
                    <a:fillRect/>
                  </a:stretch>
                </a:blipFill>
              </p:spPr>
              <p:txBody>
                <a:bodyPr/>
                <a:lstStyle/>
                <a:p>
                  <a:r>
                    <a:rPr lang="en-US">
                      <a:noFill/>
                    </a:rPr>
                    <a:t> </a:t>
                  </a:r>
                </a:p>
              </p:txBody>
            </p:sp>
          </mc:Fallback>
        </mc:AlternateContent>
        <p:cxnSp>
          <p:nvCxnSpPr>
            <p:cNvPr id="33" name="Straight Connector 32">
              <a:extLst>
                <a:ext uri="{FF2B5EF4-FFF2-40B4-BE49-F238E27FC236}">
                  <a16:creationId xmlns:a16="http://schemas.microsoft.com/office/drawing/2014/main" id="{BDBCA999-8DC0-9098-FB48-AE1087F593CA}"/>
                </a:ext>
              </a:extLst>
            </p:cNvPr>
            <p:cNvCxnSpPr>
              <a:cxnSpLocks/>
              <a:stCxn id="30" idx="3"/>
              <a:endCxn id="29" idx="0"/>
            </p:cNvCxnSpPr>
            <p:nvPr/>
          </p:nvCxnSpPr>
          <p:spPr>
            <a:xfrm flipH="1">
              <a:off x="568061" y="3901179"/>
              <a:ext cx="325932" cy="273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744797F-F7DE-97F3-FF6E-70DC1DDCA740}"/>
                </a:ext>
              </a:extLst>
            </p:cNvPr>
            <p:cNvCxnSpPr>
              <a:cxnSpLocks/>
              <a:stCxn id="30" idx="5"/>
              <a:endCxn id="59" idx="1"/>
            </p:cNvCxnSpPr>
            <p:nvPr/>
          </p:nvCxnSpPr>
          <p:spPr>
            <a:xfrm>
              <a:off x="1327104" y="3901179"/>
              <a:ext cx="394676" cy="1831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410D731-C65C-498A-7568-D9E87AB56EF3}"/>
                </a:ext>
              </a:extLst>
            </p:cNvPr>
            <p:cNvCxnSpPr>
              <a:cxnSpLocks/>
              <a:stCxn id="30" idx="7"/>
              <a:endCxn id="28" idx="3"/>
            </p:cNvCxnSpPr>
            <p:nvPr/>
          </p:nvCxnSpPr>
          <p:spPr>
            <a:xfrm flipV="1">
              <a:off x="1327104" y="3260396"/>
              <a:ext cx="391256"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DE51A72-E1F3-12DE-B72B-9ADDA8C223D5}"/>
                </a:ext>
              </a:extLst>
            </p:cNvPr>
            <p:cNvCxnSpPr>
              <a:cxnSpLocks/>
              <a:stCxn id="32" idx="0"/>
              <a:endCxn id="28" idx="5"/>
            </p:cNvCxnSpPr>
            <p:nvPr/>
          </p:nvCxnSpPr>
          <p:spPr>
            <a:xfrm flipH="1" flipV="1">
              <a:off x="2151471" y="3260396"/>
              <a:ext cx="806972" cy="1038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8E86B79-6E30-B984-DD39-77F1EE734F0F}"/>
                    </a:ext>
                  </a:extLst>
                </p:cNvPr>
                <p:cNvSpPr txBox="1"/>
                <p:nvPr/>
              </p:nvSpPr>
              <p:spPr>
                <a:xfrm>
                  <a:off x="239209" y="3940026"/>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3" name="TextBox 22">
                  <a:extLst>
                    <a:ext uri="{FF2B5EF4-FFF2-40B4-BE49-F238E27FC236}">
                      <a16:creationId xmlns:a16="http://schemas.microsoft.com/office/drawing/2014/main" id="{08E86B79-6E30-B984-DD39-77F1EE734F0F}"/>
                    </a:ext>
                  </a:extLst>
                </p:cNvPr>
                <p:cNvSpPr txBox="1">
                  <a:spLocks noRot="1" noChangeAspect="1" noMove="1" noResize="1" noEditPoints="1" noAdjustHandles="1" noChangeArrowheads="1" noChangeShapeType="1" noTextEdit="1"/>
                </p:cNvSpPr>
                <p:nvPr/>
              </p:nvSpPr>
              <p:spPr>
                <a:xfrm>
                  <a:off x="239209" y="3940026"/>
                  <a:ext cx="369781"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BD37377-9D4D-8D7C-8200-32A6160CCCFF}"/>
                    </a:ext>
                  </a:extLst>
                </p:cNvPr>
                <p:cNvSpPr txBox="1"/>
                <p:nvPr/>
              </p:nvSpPr>
              <p:spPr>
                <a:xfrm>
                  <a:off x="932166" y="4044644"/>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4" name="TextBox 23">
                  <a:extLst>
                    <a:ext uri="{FF2B5EF4-FFF2-40B4-BE49-F238E27FC236}">
                      <a16:creationId xmlns:a16="http://schemas.microsoft.com/office/drawing/2014/main" id="{4BD37377-9D4D-8D7C-8200-32A6160CCCFF}"/>
                    </a:ext>
                  </a:extLst>
                </p:cNvPr>
                <p:cNvSpPr txBox="1">
                  <a:spLocks noRot="1" noChangeAspect="1" noMove="1" noResize="1" noEditPoints="1" noAdjustHandles="1" noChangeArrowheads="1" noChangeShapeType="1" noTextEdit="1"/>
                </p:cNvSpPr>
                <p:nvPr/>
              </p:nvSpPr>
              <p:spPr>
                <a:xfrm>
                  <a:off x="932166" y="4044644"/>
                  <a:ext cx="773738"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0508C7D2-E38C-7EE4-73DC-299152A31917}"/>
                    </a:ext>
                  </a:extLst>
                </p:cNvPr>
                <p:cNvSpPr txBox="1"/>
                <p:nvPr/>
              </p:nvSpPr>
              <p:spPr>
                <a:xfrm>
                  <a:off x="291179" y="3179566"/>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25" name="TextBox 24">
                  <a:extLst>
                    <a:ext uri="{FF2B5EF4-FFF2-40B4-BE49-F238E27FC236}">
                      <a16:creationId xmlns:a16="http://schemas.microsoft.com/office/drawing/2014/main" id="{0508C7D2-E38C-7EE4-73DC-299152A31917}"/>
                    </a:ext>
                  </a:extLst>
                </p:cNvPr>
                <p:cNvSpPr txBox="1">
                  <a:spLocks noRot="1" noChangeAspect="1" noMove="1" noResize="1" noEditPoints="1" noAdjustHandles="1" noChangeArrowheads="1" noChangeShapeType="1" noTextEdit="1"/>
                </p:cNvSpPr>
                <p:nvPr/>
              </p:nvSpPr>
              <p:spPr>
                <a:xfrm>
                  <a:off x="291179" y="3179566"/>
                  <a:ext cx="773738"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AB902FA-69DB-0439-2D99-AA29699CC6B3}"/>
                    </a:ext>
                  </a:extLst>
                </p:cNvPr>
                <p:cNvSpPr txBox="1"/>
                <p:nvPr/>
              </p:nvSpPr>
              <p:spPr>
                <a:xfrm>
                  <a:off x="968556" y="2621130"/>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+3</m:t>
                        </m:r>
                      </m:oMath>
                    </m:oMathPara>
                  </a14:m>
                  <a:endParaRPr lang="en-US" dirty="0">
                    <a:solidFill>
                      <a:srgbClr val="FF0000"/>
                    </a:solidFill>
                  </a:endParaRPr>
                </a:p>
              </p:txBody>
            </p:sp>
          </mc:Choice>
          <mc:Fallback xmlns="">
            <p:sp>
              <p:nvSpPr>
                <p:cNvPr id="26" name="TextBox 25">
                  <a:extLst>
                    <a:ext uri="{FF2B5EF4-FFF2-40B4-BE49-F238E27FC236}">
                      <a16:creationId xmlns:a16="http://schemas.microsoft.com/office/drawing/2014/main" id="{9AB902FA-69DB-0439-2D99-AA29699CC6B3}"/>
                    </a:ext>
                  </a:extLst>
                </p:cNvPr>
                <p:cNvSpPr txBox="1">
                  <a:spLocks noRot="1" noChangeAspect="1" noMove="1" noResize="1" noEditPoints="1" noAdjustHandles="1" noChangeArrowheads="1" noChangeShapeType="1" noTextEdit="1"/>
                </p:cNvSpPr>
                <p:nvPr/>
              </p:nvSpPr>
              <p:spPr>
                <a:xfrm>
                  <a:off x="968556" y="2621130"/>
                  <a:ext cx="773738"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D98147D4-25AB-AB4E-74C3-62B623CA8EBB}"/>
                    </a:ext>
                  </a:extLst>
                </p:cNvPr>
                <p:cNvSpPr txBox="1"/>
                <p:nvPr/>
              </p:nvSpPr>
              <p:spPr>
                <a:xfrm>
                  <a:off x="2476622" y="3272587"/>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7" name="TextBox 26">
                  <a:extLst>
                    <a:ext uri="{FF2B5EF4-FFF2-40B4-BE49-F238E27FC236}">
                      <a16:creationId xmlns:a16="http://schemas.microsoft.com/office/drawing/2014/main" id="{D98147D4-25AB-AB4E-74C3-62B623CA8EBB}"/>
                    </a:ext>
                  </a:extLst>
                </p:cNvPr>
                <p:cNvSpPr txBox="1">
                  <a:spLocks noRot="1" noChangeAspect="1" noMove="1" noResize="1" noEditPoints="1" noAdjustHandles="1" noChangeArrowheads="1" noChangeShapeType="1" noTextEdit="1"/>
                </p:cNvSpPr>
                <p:nvPr/>
              </p:nvSpPr>
              <p:spPr>
                <a:xfrm>
                  <a:off x="2476622" y="3272587"/>
                  <a:ext cx="369781" cy="36933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Oval 58">
                  <a:extLst>
                    <a:ext uri="{FF2B5EF4-FFF2-40B4-BE49-F238E27FC236}">
                      <a16:creationId xmlns:a16="http://schemas.microsoft.com/office/drawing/2014/main" id="{49C7BA64-67D6-292B-6912-550CBC90A422}"/>
                    </a:ext>
                  </a:extLst>
                </p:cNvPr>
                <p:cNvSpPr/>
                <p:nvPr/>
              </p:nvSpPr>
              <p:spPr>
                <a:xfrm>
                  <a:off x="1632080" y="399463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59" name="Oval 58">
                  <a:extLst>
                    <a:ext uri="{FF2B5EF4-FFF2-40B4-BE49-F238E27FC236}">
                      <a16:creationId xmlns:a16="http://schemas.microsoft.com/office/drawing/2014/main" id="{49C7BA64-67D6-292B-6912-550CBC90A422}"/>
                    </a:ext>
                  </a:extLst>
                </p:cNvPr>
                <p:cNvSpPr>
                  <a:spLocks noRot="1" noChangeAspect="1" noMove="1" noResize="1" noEditPoints="1" noAdjustHandles="1" noChangeArrowheads="1" noChangeShapeType="1" noTextEdit="1"/>
                </p:cNvSpPr>
                <p:nvPr/>
              </p:nvSpPr>
              <p:spPr>
                <a:xfrm>
                  <a:off x="1632080" y="3994639"/>
                  <a:ext cx="612511" cy="612511"/>
                </a:xfrm>
                <a:prstGeom prst="ellipse">
                  <a:avLst/>
                </a:prstGeom>
                <a:blipFill>
                  <a:blip r:embed="rId1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Isosceles Triangle 62">
                  <a:extLst>
                    <a:ext uri="{FF2B5EF4-FFF2-40B4-BE49-F238E27FC236}">
                      <a16:creationId xmlns:a16="http://schemas.microsoft.com/office/drawing/2014/main" id="{FF39DA8C-B895-101C-CF55-99795016CCBA}"/>
                    </a:ext>
                  </a:extLst>
                </p:cNvPr>
                <p:cNvSpPr/>
                <p:nvPr/>
              </p:nvSpPr>
              <p:spPr>
                <a:xfrm>
                  <a:off x="1970408" y="472512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63" name="Isosceles Triangle 62">
                  <a:extLst>
                    <a:ext uri="{FF2B5EF4-FFF2-40B4-BE49-F238E27FC236}">
                      <a16:creationId xmlns:a16="http://schemas.microsoft.com/office/drawing/2014/main" id="{FF39DA8C-B895-101C-CF55-99795016CCBA}"/>
                    </a:ext>
                  </a:extLst>
                </p:cNvPr>
                <p:cNvSpPr>
                  <a:spLocks noRot="1" noChangeAspect="1" noMove="1" noResize="1" noEditPoints="1" noAdjustHandles="1" noChangeArrowheads="1" noChangeShapeType="1" noTextEdit="1"/>
                </p:cNvSpPr>
                <p:nvPr/>
              </p:nvSpPr>
              <p:spPr>
                <a:xfrm>
                  <a:off x="1970408" y="4725122"/>
                  <a:ext cx="869999" cy="653951"/>
                </a:xfrm>
                <a:prstGeom prst="triangle">
                  <a:avLst/>
                </a:prstGeom>
                <a:blipFill>
                  <a:blip r:embed="rId15"/>
                  <a:stretch>
                    <a:fillRect b="-4545"/>
                  </a:stretch>
                </a:blipFill>
              </p:spPr>
              <p:txBody>
                <a:bodyPr/>
                <a:lstStyle/>
                <a:p>
                  <a:r>
                    <a:rPr lang="en-US">
                      <a:noFill/>
                    </a:rPr>
                    <a:t> </a:t>
                  </a:r>
                </a:p>
              </p:txBody>
            </p:sp>
          </mc:Fallback>
        </mc:AlternateContent>
        <p:cxnSp>
          <p:nvCxnSpPr>
            <p:cNvPr id="64" name="Straight Connector 63">
              <a:extLst>
                <a:ext uri="{FF2B5EF4-FFF2-40B4-BE49-F238E27FC236}">
                  <a16:creationId xmlns:a16="http://schemas.microsoft.com/office/drawing/2014/main" id="{6EF9D228-EBDD-4AE6-93FE-BA18C66B99A2}"/>
                </a:ext>
              </a:extLst>
            </p:cNvPr>
            <p:cNvCxnSpPr>
              <a:cxnSpLocks/>
              <a:stCxn id="59" idx="3"/>
              <a:endCxn id="31" idx="0"/>
            </p:cNvCxnSpPr>
            <p:nvPr/>
          </p:nvCxnSpPr>
          <p:spPr>
            <a:xfrm flipH="1">
              <a:off x="1530397" y="4517450"/>
              <a:ext cx="191383"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D9059CC-8849-ADB1-E738-A6B2C00EDEBD}"/>
                </a:ext>
              </a:extLst>
            </p:cNvPr>
            <p:cNvCxnSpPr>
              <a:cxnSpLocks/>
              <a:stCxn id="59" idx="5"/>
              <a:endCxn id="63" idx="0"/>
            </p:cNvCxnSpPr>
            <p:nvPr/>
          </p:nvCxnSpPr>
          <p:spPr>
            <a:xfrm>
              <a:off x="2154891" y="4517450"/>
              <a:ext cx="250517"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0" name="Oval 69">
                  <a:extLst>
                    <a:ext uri="{FF2B5EF4-FFF2-40B4-BE49-F238E27FC236}">
                      <a16:creationId xmlns:a16="http://schemas.microsoft.com/office/drawing/2014/main" id="{04B02F9E-1880-E493-E071-FE1CA912DC8E}"/>
                    </a:ext>
                  </a:extLst>
                </p:cNvPr>
                <p:cNvSpPr/>
                <p:nvPr/>
              </p:nvSpPr>
              <p:spPr>
                <a:xfrm>
                  <a:off x="1302483" y="550753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70" name="Oval 69">
                  <a:extLst>
                    <a:ext uri="{FF2B5EF4-FFF2-40B4-BE49-F238E27FC236}">
                      <a16:creationId xmlns:a16="http://schemas.microsoft.com/office/drawing/2014/main" id="{04B02F9E-1880-E493-E071-FE1CA912DC8E}"/>
                    </a:ext>
                  </a:extLst>
                </p:cNvPr>
                <p:cNvSpPr>
                  <a:spLocks noRot="1" noChangeAspect="1" noMove="1" noResize="1" noEditPoints="1" noAdjustHandles="1" noChangeArrowheads="1" noChangeShapeType="1" noTextEdit="1"/>
                </p:cNvSpPr>
                <p:nvPr/>
              </p:nvSpPr>
              <p:spPr>
                <a:xfrm>
                  <a:off x="1302483" y="5507530"/>
                  <a:ext cx="476146" cy="476146"/>
                </a:xfrm>
                <a:prstGeom prst="ellipse">
                  <a:avLst/>
                </a:prstGeom>
                <a:blipFill>
                  <a:blip r:embed="rId16"/>
                  <a:stretch>
                    <a:fillRect/>
                  </a:stretch>
                </a:blipFill>
                <a:ln>
                  <a:solidFill>
                    <a:schemeClr val="bg1">
                      <a:lumMod val="50000"/>
                    </a:schemeClr>
                  </a:solidFill>
                  <a:prstDash val="dash"/>
                </a:ln>
              </p:spPr>
              <p:txBody>
                <a:bodyPr/>
                <a:lstStyle/>
                <a:p>
                  <a:r>
                    <a:rPr lang="en-US">
                      <a:noFill/>
                    </a:rPr>
                    <a:t> </a:t>
                  </a:r>
                </a:p>
              </p:txBody>
            </p:sp>
          </mc:Fallback>
        </mc:AlternateContent>
        <p:cxnSp>
          <p:nvCxnSpPr>
            <p:cNvPr id="71" name="Straight Connector 70">
              <a:extLst>
                <a:ext uri="{FF2B5EF4-FFF2-40B4-BE49-F238E27FC236}">
                  <a16:creationId xmlns:a16="http://schemas.microsoft.com/office/drawing/2014/main" id="{2284A82A-4A90-A421-C3CD-653404692203}"/>
                </a:ext>
              </a:extLst>
            </p:cNvPr>
            <p:cNvCxnSpPr>
              <a:cxnSpLocks/>
              <a:stCxn id="70" idx="0"/>
              <a:endCxn id="31" idx="3"/>
            </p:cNvCxnSpPr>
            <p:nvPr/>
          </p:nvCxnSpPr>
          <p:spPr>
            <a:xfrm flipH="1" flipV="1">
              <a:off x="1530397" y="5379073"/>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Oval 75">
                  <a:extLst>
                    <a:ext uri="{FF2B5EF4-FFF2-40B4-BE49-F238E27FC236}">
                      <a16:creationId xmlns:a16="http://schemas.microsoft.com/office/drawing/2014/main" id="{44650BE5-1644-C668-066D-2B3D2096D59C}"/>
                    </a:ext>
                  </a:extLst>
                </p:cNvPr>
                <p:cNvSpPr/>
                <p:nvPr/>
              </p:nvSpPr>
              <p:spPr>
                <a:xfrm>
                  <a:off x="2162524" y="551007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76" name="Oval 75">
                  <a:extLst>
                    <a:ext uri="{FF2B5EF4-FFF2-40B4-BE49-F238E27FC236}">
                      <a16:creationId xmlns:a16="http://schemas.microsoft.com/office/drawing/2014/main" id="{44650BE5-1644-C668-066D-2B3D2096D59C}"/>
                    </a:ext>
                  </a:extLst>
                </p:cNvPr>
                <p:cNvSpPr>
                  <a:spLocks noRot="1" noChangeAspect="1" noMove="1" noResize="1" noEditPoints="1" noAdjustHandles="1" noChangeArrowheads="1" noChangeShapeType="1" noTextEdit="1"/>
                </p:cNvSpPr>
                <p:nvPr/>
              </p:nvSpPr>
              <p:spPr>
                <a:xfrm>
                  <a:off x="2162524" y="5510070"/>
                  <a:ext cx="476146" cy="476146"/>
                </a:xfrm>
                <a:prstGeom prst="ellipse">
                  <a:avLst/>
                </a:prstGeom>
                <a:blipFill>
                  <a:blip r:embed="rId17"/>
                  <a:stretch>
                    <a:fillRect/>
                  </a:stretch>
                </a:blipFill>
                <a:ln>
                  <a:solidFill>
                    <a:schemeClr val="bg1">
                      <a:lumMod val="50000"/>
                    </a:schemeClr>
                  </a:solidFill>
                  <a:prstDash val="dash"/>
                </a:ln>
              </p:spPr>
              <p:txBody>
                <a:bodyPr/>
                <a:lstStyle/>
                <a:p>
                  <a:r>
                    <a:rPr lang="en-US">
                      <a:noFill/>
                    </a:rPr>
                    <a:t> </a:t>
                  </a:r>
                </a:p>
              </p:txBody>
            </p:sp>
          </mc:Fallback>
        </mc:AlternateContent>
        <p:cxnSp>
          <p:nvCxnSpPr>
            <p:cNvPr id="77" name="Straight Connector 76">
              <a:extLst>
                <a:ext uri="{FF2B5EF4-FFF2-40B4-BE49-F238E27FC236}">
                  <a16:creationId xmlns:a16="http://schemas.microsoft.com/office/drawing/2014/main" id="{69F048E1-C759-B57C-AD51-051719B5F906}"/>
                </a:ext>
              </a:extLst>
            </p:cNvPr>
            <p:cNvCxnSpPr>
              <a:cxnSpLocks/>
              <a:stCxn id="76" idx="0"/>
              <a:endCxn id="63" idx="3"/>
            </p:cNvCxnSpPr>
            <p:nvPr/>
          </p:nvCxnSpPr>
          <p:spPr>
            <a:xfrm flipV="1">
              <a:off x="2400597" y="5379073"/>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7" name="Arrow: Right 56" descr="Because the portion of the tree that is too tall is the subtree rooted at the node c (the left-right grandchild of the problem node), we first perform a left rotation on the node b (the left child of the problem node, c is its right child). ">
                <a:extLst>
                  <a:ext uri="{FF2B5EF4-FFF2-40B4-BE49-F238E27FC236}">
                    <a16:creationId xmlns:a16="http://schemas.microsoft.com/office/drawing/2014/main" id="{2579B664-35B2-8BC9-C7AE-59DC3F70286E}"/>
                  </a:ext>
                </a:extLst>
              </p:cNvPr>
              <p:cNvSpPr/>
              <p:nvPr/>
            </p:nvSpPr>
            <p:spPr>
              <a:xfrm>
                <a:off x="3147296" y="3743675"/>
                <a:ext cx="1340568"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Rotate </a:t>
                </a:r>
              </a:p>
              <a:p>
                <a:pPr algn="ctr"/>
                <a:r>
                  <a:rPr lang="en-US" sz="1400" dirty="0"/>
                  <a:t>Left at </a:t>
                </a:r>
                <a14:m>
                  <m:oMath xmlns:m="http://schemas.openxmlformats.org/officeDocument/2006/math">
                    <m:r>
                      <a:rPr lang="en-US" sz="1400" b="0" i="1" smtClean="0">
                        <a:latin typeface="Cambria Math" panose="02040503050406030204" pitchFamily="18" charset="0"/>
                      </a:rPr>
                      <m:t>𝑏</m:t>
                    </m:r>
                  </m:oMath>
                </a14:m>
                <a:endParaRPr lang="en-US" sz="1400" dirty="0"/>
              </a:p>
            </p:txBody>
          </p:sp>
        </mc:Choice>
        <mc:Fallback xmlns="">
          <p:sp>
            <p:nvSpPr>
              <p:cNvPr id="57" name="Arrow: Right 56" descr="Because the portion of the tree that is too tall is the subtree rooted at the node c (the left-right grandchild of the problem node), we first perform a left rotation on the node b (the left child of the problem node, c is its right child). ">
                <a:extLst>
                  <a:ext uri="{FF2B5EF4-FFF2-40B4-BE49-F238E27FC236}">
                    <a16:creationId xmlns:a16="http://schemas.microsoft.com/office/drawing/2014/main" id="{2579B664-35B2-8BC9-C7AE-59DC3F70286E}"/>
                  </a:ext>
                </a:extLst>
              </p:cNvPr>
              <p:cNvSpPr>
                <a:spLocks noRot="1" noChangeAspect="1" noMove="1" noResize="1" noEditPoints="1" noAdjustHandles="1" noChangeArrowheads="1" noChangeShapeType="1" noTextEdit="1"/>
              </p:cNvSpPr>
              <p:nvPr/>
            </p:nvSpPr>
            <p:spPr>
              <a:xfrm>
                <a:off x="3147296" y="3743675"/>
                <a:ext cx="1340568" cy="1105505"/>
              </a:xfrm>
              <a:prstGeom prst="rightArrow">
                <a:avLst/>
              </a:prstGeom>
              <a:blipFill>
                <a:blip r:embed="rId18"/>
                <a:stretch>
                  <a:fillRect/>
                </a:stretch>
              </a:blipFill>
            </p:spPr>
            <p:txBody>
              <a:bodyPr/>
              <a:lstStyle/>
              <a:p>
                <a:r>
                  <a:rPr lang="en-US">
                    <a:noFill/>
                  </a:rPr>
                  <a:t> </a:t>
                </a:r>
              </a:p>
            </p:txBody>
          </p:sp>
        </mc:Fallback>
      </mc:AlternateContent>
      <p:grpSp>
        <p:nvGrpSpPr>
          <p:cNvPr id="212" name="Group 211" descr="An illustration of a left-right rotation. This is an intermediate stage.&#10;&#10;After the left rotation, c (previously the right child of b) becomes the new left child of a, b (previously the left child of a) becomes the left child of c, and the subtree x (previously the left subtree of c) becomes the right subtree of b.&#10;&#10;The overall effect of the rotation is that we lifted up the node c along with its right subtree (y) while lowering the node b along with its left subtree (w). The left subtree of c (x) becomes the right subtree of b, and its depth in the tree remains unchanged.&#10;&#10;At this point the tree is still not balanced, and the problem node is still 9, but its now in a shape that can be fixed with a right rotation.">
            <a:extLst>
              <a:ext uri="{FF2B5EF4-FFF2-40B4-BE49-F238E27FC236}">
                <a16:creationId xmlns:a16="http://schemas.microsoft.com/office/drawing/2014/main" id="{A97EE6A6-E40F-28B2-A707-C9D5A101EAE6}"/>
              </a:ext>
            </a:extLst>
          </p:cNvPr>
          <p:cNvGrpSpPr/>
          <p:nvPr/>
        </p:nvGrpSpPr>
        <p:grpSpPr>
          <a:xfrm>
            <a:off x="3777627" y="3313028"/>
            <a:ext cx="3837793" cy="3469270"/>
            <a:chOff x="4378760" y="2820523"/>
            <a:chExt cx="3837793" cy="3469270"/>
          </a:xfrm>
        </p:grpSpPr>
        <mc:AlternateContent xmlns:mc="http://schemas.openxmlformats.org/markup-compatibility/2006" xmlns:a14="http://schemas.microsoft.com/office/drawing/2010/main">
          <mc:Choice Requires="a14">
            <p:sp>
              <p:nvSpPr>
                <p:cNvPr id="135" name="Oval 134">
                  <a:extLst>
                    <a:ext uri="{FF2B5EF4-FFF2-40B4-BE49-F238E27FC236}">
                      <a16:creationId xmlns:a16="http://schemas.microsoft.com/office/drawing/2014/main" id="{8F809D24-0EA0-AD2C-8CCB-3BC5F24F7F26}"/>
                    </a:ext>
                  </a:extLst>
                </p:cNvPr>
                <p:cNvSpPr/>
                <p:nvPr/>
              </p:nvSpPr>
              <p:spPr>
                <a:xfrm>
                  <a:off x="6531775" y="2936978"/>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135" name="Oval 134">
                  <a:extLst>
                    <a:ext uri="{FF2B5EF4-FFF2-40B4-BE49-F238E27FC236}">
                      <a16:creationId xmlns:a16="http://schemas.microsoft.com/office/drawing/2014/main" id="{8F809D24-0EA0-AD2C-8CCB-3BC5F24F7F26}"/>
                    </a:ext>
                  </a:extLst>
                </p:cNvPr>
                <p:cNvSpPr>
                  <a:spLocks noRot="1" noChangeAspect="1" noMove="1" noResize="1" noEditPoints="1" noAdjustHandles="1" noChangeArrowheads="1" noChangeShapeType="1" noTextEdit="1"/>
                </p:cNvSpPr>
                <p:nvPr/>
              </p:nvSpPr>
              <p:spPr>
                <a:xfrm>
                  <a:off x="6531775" y="2936978"/>
                  <a:ext cx="612511" cy="612511"/>
                </a:xfrm>
                <a:prstGeom prst="ellipse">
                  <a:avLst/>
                </a:prstGeom>
                <a:blipFill>
                  <a:blip r:embed="rId19"/>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 name="Isosceles Triangle 135">
                  <a:extLst>
                    <a:ext uri="{FF2B5EF4-FFF2-40B4-BE49-F238E27FC236}">
                      <a16:creationId xmlns:a16="http://schemas.microsoft.com/office/drawing/2014/main" id="{35B1F3D4-194F-7932-CA70-04F0AC1A5EC5}"/>
                    </a:ext>
                  </a:extLst>
                </p:cNvPr>
                <p:cNvSpPr/>
                <p:nvPr/>
              </p:nvSpPr>
              <p:spPr>
                <a:xfrm>
                  <a:off x="4378760" y="5046478"/>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136" name="Isosceles Triangle 135">
                  <a:extLst>
                    <a:ext uri="{FF2B5EF4-FFF2-40B4-BE49-F238E27FC236}">
                      <a16:creationId xmlns:a16="http://schemas.microsoft.com/office/drawing/2014/main" id="{35B1F3D4-194F-7932-CA70-04F0AC1A5EC5}"/>
                    </a:ext>
                  </a:extLst>
                </p:cNvPr>
                <p:cNvSpPr>
                  <a:spLocks noRot="1" noChangeAspect="1" noMove="1" noResize="1" noEditPoints="1" noAdjustHandles="1" noChangeArrowheads="1" noChangeShapeType="1" noTextEdit="1"/>
                </p:cNvSpPr>
                <p:nvPr/>
              </p:nvSpPr>
              <p:spPr>
                <a:xfrm>
                  <a:off x="4378760" y="5046478"/>
                  <a:ext cx="1084977" cy="1204653"/>
                </a:xfrm>
                <a:prstGeom prst="triangle">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Oval 136">
                  <a:extLst>
                    <a:ext uri="{FF2B5EF4-FFF2-40B4-BE49-F238E27FC236}">
                      <a16:creationId xmlns:a16="http://schemas.microsoft.com/office/drawing/2014/main" id="{6E235EB5-4F7E-74E6-B4C2-3E1AE8911C19}"/>
                    </a:ext>
                  </a:extLst>
                </p:cNvPr>
                <p:cNvSpPr/>
                <p:nvPr/>
              </p:nvSpPr>
              <p:spPr>
                <a:xfrm>
                  <a:off x="5707408" y="357776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137" name="Oval 136">
                  <a:extLst>
                    <a:ext uri="{FF2B5EF4-FFF2-40B4-BE49-F238E27FC236}">
                      <a16:creationId xmlns:a16="http://schemas.microsoft.com/office/drawing/2014/main" id="{6E235EB5-4F7E-74E6-B4C2-3E1AE8911C19}"/>
                    </a:ext>
                  </a:extLst>
                </p:cNvPr>
                <p:cNvSpPr>
                  <a:spLocks noRot="1" noChangeAspect="1" noMove="1" noResize="1" noEditPoints="1" noAdjustHandles="1" noChangeArrowheads="1" noChangeShapeType="1" noTextEdit="1"/>
                </p:cNvSpPr>
                <p:nvPr/>
              </p:nvSpPr>
              <p:spPr>
                <a:xfrm>
                  <a:off x="5707408" y="3577761"/>
                  <a:ext cx="612511" cy="612511"/>
                </a:xfrm>
                <a:prstGeom prst="ellipse">
                  <a:avLst/>
                </a:prstGeom>
                <a:blipFill>
                  <a:blip r:embed="rId21"/>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9" name="Isosceles Triangle 138">
                  <a:extLst>
                    <a:ext uri="{FF2B5EF4-FFF2-40B4-BE49-F238E27FC236}">
                      <a16:creationId xmlns:a16="http://schemas.microsoft.com/office/drawing/2014/main" id="{9D516006-D536-C9F5-D25D-D09AD7CBA374}"/>
                    </a:ext>
                  </a:extLst>
                </p:cNvPr>
                <p:cNvSpPr/>
                <p:nvPr/>
              </p:nvSpPr>
              <p:spPr>
                <a:xfrm>
                  <a:off x="7140802" y="3563625"/>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139" name="Isosceles Triangle 138">
                  <a:extLst>
                    <a:ext uri="{FF2B5EF4-FFF2-40B4-BE49-F238E27FC236}">
                      <a16:creationId xmlns:a16="http://schemas.microsoft.com/office/drawing/2014/main" id="{9D516006-D536-C9F5-D25D-D09AD7CBA374}"/>
                    </a:ext>
                  </a:extLst>
                </p:cNvPr>
                <p:cNvSpPr>
                  <a:spLocks noRot="1" noChangeAspect="1" noMove="1" noResize="1" noEditPoints="1" noAdjustHandles="1" noChangeArrowheads="1" noChangeShapeType="1" noTextEdit="1"/>
                </p:cNvSpPr>
                <p:nvPr/>
              </p:nvSpPr>
              <p:spPr>
                <a:xfrm>
                  <a:off x="7140802" y="3563625"/>
                  <a:ext cx="1075751" cy="1237660"/>
                </a:xfrm>
                <a:prstGeom prst="triangle">
                  <a:avLst/>
                </a:prstGeom>
                <a:blipFill>
                  <a:blip r:embed="rId22"/>
                  <a:stretch>
                    <a:fillRect/>
                  </a:stretch>
                </a:blipFill>
              </p:spPr>
              <p:txBody>
                <a:bodyPr/>
                <a:lstStyle/>
                <a:p>
                  <a:r>
                    <a:rPr lang="en-US">
                      <a:noFill/>
                    </a:rPr>
                    <a:t> </a:t>
                  </a:r>
                </a:p>
              </p:txBody>
            </p:sp>
          </mc:Fallback>
        </mc:AlternateContent>
        <p:cxnSp>
          <p:nvCxnSpPr>
            <p:cNvPr id="140" name="Straight Connector 139">
              <a:extLst>
                <a:ext uri="{FF2B5EF4-FFF2-40B4-BE49-F238E27FC236}">
                  <a16:creationId xmlns:a16="http://schemas.microsoft.com/office/drawing/2014/main" id="{9D174F5B-EC74-7DF2-ABEF-633091780687}"/>
                </a:ext>
              </a:extLst>
            </p:cNvPr>
            <p:cNvCxnSpPr>
              <a:cxnSpLocks/>
              <a:stCxn id="137" idx="3"/>
              <a:endCxn id="159" idx="7"/>
            </p:cNvCxnSpPr>
            <p:nvPr/>
          </p:nvCxnSpPr>
          <p:spPr>
            <a:xfrm flipH="1">
              <a:off x="5663346" y="4100572"/>
              <a:ext cx="133762" cy="248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C7B8D9F9-6416-E827-E795-6F3123793DD2}"/>
                </a:ext>
              </a:extLst>
            </p:cNvPr>
            <p:cNvCxnSpPr>
              <a:cxnSpLocks/>
              <a:stCxn id="137" idx="5"/>
            </p:cNvCxnSpPr>
            <p:nvPr/>
          </p:nvCxnSpPr>
          <p:spPr>
            <a:xfrm>
              <a:off x="6230219" y="4100572"/>
              <a:ext cx="394676" cy="1831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360C68CB-DC8A-D45B-E834-15874F4A15CE}"/>
                </a:ext>
              </a:extLst>
            </p:cNvPr>
            <p:cNvCxnSpPr>
              <a:cxnSpLocks/>
              <a:stCxn id="137" idx="7"/>
              <a:endCxn id="135" idx="3"/>
            </p:cNvCxnSpPr>
            <p:nvPr/>
          </p:nvCxnSpPr>
          <p:spPr>
            <a:xfrm flipV="1">
              <a:off x="6230219" y="3459789"/>
              <a:ext cx="391256"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1D349555-8247-C1D8-969C-2A99C7630775}"/>
                </a:ext>
              </a:extLst>
            </p:cNvPr>
            <p:cNvCxnSpPr>
              <a:cxnSpLocks/>
              <a:stCxn id="139" idx="0"/>
              <a:endCxn id="135" idx="5"/>
            </p:cNvCxnSpPr>
            <p:nvPr/>
          </p:nvCxnSpPr>
          <p:spPr>
            <a:xfrm flipH="1" flipV="1">
              <a:off x="7054586" y="3459789"/>
              <a:ext cx="624092" cy="1038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4" name="TextBox 143">
                  <a:extLst>
                    <a:ext uri="{FF2B5EF4-FFF2-40B4-BE49-F238E27FC236}">
                      <a16:creationId xmlns:a16="http://schemas.microsoft.com/office/drawing/2014/main" id="{88B2D769-7FC5-E189-559D-256522242E9C}"/>
                    </a:ext>
                  </a:extLst>
                </p:cNvPr>
                <p:cNvSpPr txBox="1"/>
                <p:nvPr/>
              </p:nvSpPr>
              <p:spPr>
                <a:xfrm>
                  <a:off x="4582437" y="4888692"/>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44" name="TextBox 143">
                  <a:extLst>
                    <a:ext uri="{FF2B5EF4-FFF2-40B4-BE49-F238E27FC236}">
                      <a16:creationId xmlns:a16="http://schemas.microsoft.com/office/drawing/2014/main" id="{88B2D769-7FC5-E189-559D-256522242E9C}"/>
                    </a:ext>
                  </a:extLst>
                </p:cNvPr>
                <p:cNvSpPr txBox="1">
                  <a:spLocks noRot="1" noChangeAspect="1" noMove="1" noResize="1" noEditPoints="1" noAdjustHandles="1" noChangeArrowheads="1" noChangeShapeType="1" noTextEdit="1"/>
                </p:cNvSpPr>
                <p:nvPr/>
              </p:nvSpPr>
              <p:spPr>
                <a:xfrm>
                  <a:off x="4582437" y="4888692"/>
                  <a:ext cx="369781" cy="369332"/>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 name="TextBox 145">
                  <a:extLst>
                    <a:ext uri="{FF2B5EF4-FFF2-40B4-BE49-F238E27FC236}">
                      <a16:creationId xmlns:a16="http://schemas.microsoft.com/office/drawing/2014/main" id="{1226F12A-73C3-A545-8A6A-1FB7371A4210}"/>
                    </a:ext>
                  </a:extLst>
                </p:cNvPr>
                <p:cNvSpPr txBox="1"/>
                <p:nvPr/>
              </p:nvSpPr>
              <p:spPr>
                <a:xfrm>
                  <a:off x="5194294" y="3378959"/>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146" name="TextBox 145">
                  <a:extLst>
                    <a:ext uri="{FF2B5EF4-FFF2-40B4-BE49-F238E27FC236}">
                      <a16:creationId xmlns:a16="http://schemas.microsoft.com/office/drawing/2014/main" id="{1226F12A-73C3-A545-8A6A-1FB7371A4210}"/>
                    </a:ext>
                  </a:extLst>
                </p:cNvPr>
                <p:cNvSpPr txBox="1">
                  <a:spLocks noRot="1" noChangeAspect="1" noMove="1" noResize="1" noEditPoints="1" noAdjustHandles="1" noChangeArrowheads="1" noChangeShapeType="1" noTextEdit="1"/>
                </p:cNvSpPr>
                <p:nvPr/>
              </p:nvSpPr>
              <p:spPr>
                <a:xfrm>
                  <a:off x="5194294" y="3378959"/>
                  <a:ext cx="773738" cy="369332"/>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7" name="TextBox 146">
                  <a:extLst>
                    <a:ext uri="{FF2B5EF4-FFF2-40B4-BE49-F238E27FC236}">
                      <a16:creationId xmlns:a16="http://schemas.microsoft.com/office/drawing/2014/main" id="{E7DDC433-A39C-9D72-0893-3EE12F71DF52}"/>
                    </a:ext>
                  </a:extLst>
                </p:cNvPr>
                <p:cNvSpPr txBox="1"/>
                <p:nvPr/>
              </p:nvSpPr>
              <p:spPr>
                <a:xfrm>
                  <a:off x="5871671" y="2820523"/>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+3</m:t>
                        </m:r>
                      </m:oMath>
                    </m:oMathPara>
                  </a14:m>
                  <a:endParaRPr lang="en-US" dirty="0">
                    <a:solidFill>
                      <a:srgbClr val="FF0000"/>
                    </a:solidFill>
                  </a:endParaRPr>
                </a:p>
              </p:txBody>
            </p:sp>
          </mc:Choice>
          <mc:Fallback xmlns="">
            <p:sp>
              <p:nvSpPr>
                <p:cNvPr id="147" name="TextBox 146">
                  <a:extLst>
                    <a:ext uri="{FF2B5EF4-FFF2-40B4-BE49-F238E27FC236}">
                      <a16:creationId xmlns:a16="http://schemas.microsoft.com/office/drawing/2014/main" id="{E7DDC433-A39C-9D72-0893-3EE12F71DF52}"/>
                    </a:ext>
                  </a:extLst>
                </p:cNvPr>
                <p:cNvSpPr txBox="1">
                  <a:spLocks noRot="1" noChangeAspect="1" noMove="1" noResize="1" noEditPoints="1" noAdjustHandles="1" noChangeArrowheads="1" noChangeShapeType="1" noTextEdit="1"/>
                </p:cNvSpPr>
                <p:nvPr/>
              </p:nvSpPr>
              <p:spPr>
                <a:xfrm>
                  <a:off x="5871671" y="2820523"/>
                  <a:ext cx="773738" cy="369332"/>
                </a:xfrm>
                <a:prstGeom prst="rect">
                  <a:avLst/>
                </a:prstGeom>
                <a:blipFill>
                  <a:blip r:embed="rId2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8" name="TextBox 147">
                  <a:extLst>
                    <a:ext uri="{FF2B5EF4-FFF2-40B4-BE49-F238E27FC236}">
                      <a16:creationId xmlns:a16="http://schemas.microsoft.com/office/drawing/2014/main" id="{0D538E86-780E-3019-582B-FDB16AE9B559}"/>
                    </a:ext>
                  </a:extLst>
                </p:cNvPr>
                <p:cNvSpPr txBox="1"/>
                <p:nvPr/>
              </p:nvSpPr>
              <p:spPr>
                <a:xfrm>
                  <a:off x="7379737" y="3471980"/>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48" name="TextBox 147">
                  <a:extLst>
                    <a:ext uri="{FF2B5EF4-FFF2-40B4-BE49-F238E27FC236}">
                      <a16:creationId xmlns:a16="http://schemas.microsoft.com/office/drawing/2014/main" id="{0D538E86-780E-3019-582B-FDB16AE9B559}"/>
                    </a:ext>
                  </a:extLst>
                </p:cNvPr>
                <p:cNvSpPr txBox="1">
                  <a:spLocks noRot="1" noChangeAspect="1" noMove="1" noResize="1" noEditPoints="1" noAdjustHandles="1" noChangeArrowheads="1" noChangeShapeType="1" noTextEdit="1"/>
                </p:cNvSpPr>
                <p:nvPr/>
              </p:nvSpPr>
              <p:spPr>
                <a:xfrm>
                  <a:off x="7379737" y="3471980"/>
                  <a:ext cx="369781" cy="369332"/>
                </a:xfrm>
                <a:prstGeom prst="rect">
                  <a:avLst/>
                </a:prstGeom>
                <a:blipFill>
                  <a:blip r:embed="rId26"/>
                  <a:stretch>
                    <a:fillRect/>
                  </a:stretch>
                </a:blipFill>
              </p:spPr>
              <p:txBody>
                <a:bodyPr/>
                <a:lstStyle/>
                <a:p>
                  <a:r>
                    <a:rPr lang="en-US">
                      <a:noFill/>
                    </a:rPr>
                    <a:t> </a:t>
                  </a:r>
                </a:p>
              </p:txBody>
            </p:sp>
          </mc:Fallback>
        </mc:AlternateContent>
        <p:grpSp>
          <p:nvGrpSpPr>
            <p:cNvPr id="158" name="Group 157">
              <a:extLst>
                <a:ext uri="{FF2B5EF4-FFF2-40B4-BE49-F238E27FC236}">
                  <a16:creationId xmlns:a16="http://schemas.microsoft.com/office/drawing/2014/main" id="{B8816186-073F-043E-FC13-8FAA2A388594}"/>
                </a:ext>
              </a:extLst>
            </p:cNvPr>
            <p:cNvGrpSpPr/>
            <p:nvPr/>
          </p:nvGrpSpPr>
          <p:grpSpPr>
            <a:xfrm>
              <a:off x="5587925" y="5031239"/>
              <a:ext cx="869999" cy="1258554"/>
              <a:chOff x="7671946" y="5192984"/>
              <a:chExt cx="869999" cy="1258554"/>
            </a:xfrm>
          </p:grpSpPr>
          <mc:AlternateContent xmlns:mc="http://schemas.openxmlformats.org/markup-compatibility/2006" xmlns:a14="http://schemas.microsoft.com/office/drawing/2010/main">
            <mc:Choice Requires="a14">
              <p:sp>
                <p:nvSpPr>
                  <p:cNvPr id="138" name="Isosceles Triangle 137">
                    <a:extLst>
                      <a:ext uri="{FF2B5EF4-FFF2-40B4-BE49-F238E27FC236}">
                        <a16:creationId xmlns:a16="http://schemas.microsoft.com/office/drawing/2014/main" id="{74A22E81-AB42-2FE9-9E89-350215CFD416}"/>
                      </a:ext>
                    </a:extLst>
                  </p:cNvPr>
                  <p:cNvSpPr/>
                  <p:nvPr/>
                </p:nvSpPr>
                <p:spPr>
                  <a:xfrm>
                    <a:off x="7671946" y="5192984"/>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138" name="Isosceles Triangle 137">
                    <a:extLst>
                      <a:ext uri="{FF2B5EF4-FFF2-40B4-BE49-F238E27FC236}">
                        <a16:creationId xmlns:a16="http://schemas.microsoft.com/office/drawing/2014/main" id="{74A22E81-AB42-2FE9-9E89-350215CFD416}"/>
                      </a:ext>
                    </a:extLst>
                  </p:cNvPr>
                  <p:cNvSpPr>
                    <a:spLocks noRot="1" noChangeAspect="1" noMove="1" noResize="1" noEditPoints="1" noAdjustHandles="1" noChangeArrowheads="1" noChangeShapeType="1" noTextEdit="1"/>
                  </p:cNvSpPr>
                  <p:nvPr/>
                </p:nvSpPr>
                <p:spPr>
                  <a:xfrm>
                    <a:off x="7671946" y="5192984"/>
                    <a:ext cx="869999" cy="653951"/>
                  </a:xfrm>
                  <a:prstGeom prst="triangle">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3" name="Oval 152">
                    <a:extLst>
                      <a:ext uri="{FF2B5EF4-FFF2-40B4-BE49-F238E27FC236}">
                        <a16:creationId xmlns:a16="http://schemas.microsoft.com/office/drawing/2014/main" id="{C9792623-4F10-6F7E-FC1A-66157314FC92}"/>
                      </a:ext>
                    </a:extLst>
                  </p:cNvPr>
                  <p:cNvSpPr/>
                  <p:nvPr/>
                </p:nvSpPr>
                <p:spPr>
                  <a:xfrm>
                    <a:off x="7879032" y="5975392"/>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53" name="Oval 152">
                    <a:extLst>
                      <a:ext uri="{FF2B5EF4-FFF2-40B4-BE49-F238E27FC236}">
                        <a16:creationId xmlns:a16="http://schemas.microsoft.com/office/drawing/2014/main" id="{C9792623-4F10-6F7E-FC1A-66157314FC92}"/>
                      </a:ext>
                    </a:extLst>
                  </p:cNvPr>
                  <p:cNvSpPr>
                    <a:spLocks noRot="1" noChangeAspect="1" noMove="1" noResize="1" noEditPoints="1" noAdjustHandles="1" noChangeArrowheads="1" noChangeShapeType="1" noTextEdit="1"/>
                  </p:cNvSpPr>
                  <p:nvPr/>
                </p:nvSpPr>
                <p:spPr>
                  <a:xfrm>
                    <a:off x="7879032" y="5975392"/>
                    <a:ext cx="476146" cy="476146"/>
                  </a:xfrm>
                  <a:prstGeom prst="ellipse">
                    <a:avLst/>
                  </a:prstGeom>
                  <a:blipFill>
                    <a:blip r:embed="rId28"/>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54" name="Straight Connector 153">
                <a:extLst>
                  <a:ext uri="{FF2B5EF4-FFF2-40B4-BE49-F238E27FC236}">
                    <a16:creationId xmlns:a16="http://schemas.microsoft.com/office/drawing/2014/main" id="{F1E1B38D-B8F5-89BD-8822-57A80C5777D7}"/>
                  </a:ext>
                </a:extLst>
              </p:cNvPr>
              <p:cNvCxnSpPr>
                <a:cxnSpLocks/>
                <a:stCxn id="153" idx="0"/>
                <a:endCxn id="138" idx="3"/>
              </p:cNvCxnSpPr>
              <p:nvPr/>
            </p:nvCxnSpPr>
            <p:spPr>
              <a:xfrm flipH="1" flipV="1">
                <a:off x="8106946" y="5846935"/>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57" name="Group 156">
              <a:extLst>
                <a:ext uri="{FF2B5EF4-FFF2-40B4-BE49-F238E27FC236}">
                  <a16:creationId xmlns:a16="http://schemas.microsoft.com/office/drawing/2014/main" id="{3F3ADB01-DD8A-7E18-1091-482C3EF244C6}"/>
                </a:ext>
              </a:extLst>
            </p:cNvPr>
            <p:cNvGrpSpPr/>
            <p:nvPr/>
          </p:nvGrpSpPr>
          <p:grpSpPr>
            <a:xfrm>
              <a:off x="6194563" y="4283732"/>
              <a:ext cx="869999" cy="1261094"/>
              <a:chOff x="6540271" y="4283732"/>
              <a:chExt cx="869999" cy="1261094"/>
            </a:xfrm>
          </p:grpSpPr>
          <mc:AlternateContent xmlns:mc="http://schemas.openxmlformats.org/markup-compatibility/2006" xmlns:a14="http://schemas.microsoft.com/office/drawing/2010/main">
            <mc:Choice Requires="a14">
              <p:sp>
                <p:nvSpPr>
                  <p:cNvPr id="150" name="Isosceles Triangle 149">
                    <a:extLst>
                      <a:ext uri="{FF2B5EF4-FFF2-40B4-BE49-F238E27FC236}">
                        <a16:creationId xmlns:a16="http://schemas.microsoft.com/office/drawing/2014/main" id="{DA48F5F6-29AE-2B9B-C661-FC0F9D14E43E}"/>
                      </a:ext>
                    </a:extLst>
                  </p:cNvPr>
                  <p:cNvSpPr/>
                  <p:nvPr/>
                </p:nvSpPr>
                <p:spPr>
                  <a:xfrm>
                    <a:off x="6540271" y="428373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150" name="Isosceles Triangle 149">
                    <a:extLst>
                      <a:ext uri="{FF2B5EF4-FFF2-40B4-BE49-F238E27FC236}">
                        <a16:creationId xmlns:a16="http://schemas.microsoft.com/office/drawing/2014/main" id="{DA48F5F6-29AE-2B9B-C661-FC0F9D14E43E}"/>
                      </a:ext>
                    </a:extLst>
                  </p:cNvPr>
                  <p:cNvSpPr>
                    <a:spLocks noRot="1" noChangeAspect="1" noMove="1" noResize="1" noEditPoints="1" noAdjustHandles="1" noChangeArrowheads="1" noChangeShapeType="1" noTextEdit="1"/>
                  </p:cNvSpPr>
                  <p:nvPr/>
                </p:nvSpPr>
                <p:spPr>
                  <a:xfrm>
                    <a:off x="6540271" y="4283732"/>
                    <a:ext cx="869999" cy="653951"/>
                  </a:xfrm>
                  <a:prstGeom prst="triangle">
                    <a:avLst/>
                  </a:prstGeom>
                  <a:blipFill>
                    <a:blip r:embed="rId29"/>
                    <a:stretch>
                      <a:fillRect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5" name="Oval 154">
                    <a:extLst>
                      <a:ext uri="{FF2B5EF4-FFF2-40B4-BE49-F238E27FC236}">
                        <a16:creationId xmlns:a16="http://schemas.microsoft.com/office/drawing/2014/main" id="{FA2F515E-F9F8-11B1-7B8F-6B879A34E224}"/>
                      </a:ext>
                    </a:extLst>
                  </p:cNvPr>
                  <p:cNvSpPr/>
                  <p:nvPr/>
                </p:nvSpPr>
                <p:spPr>
                  <a:xfrm>
                    <a:off x="6732387" y="506868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55" name="Oval 154">
                    <a:extLst>
                      <a:ext uri="{FF2B5EF4-FFF2-40B4-BE49-F238E27FC236}">
                        <a16:creationId xmlns:a16="http://schemas.microsoft.com/office/drawing/2014/main" id="{FA2F515E-F9F8-11B1-7B8F-6B879A34E224}"/>
                      </a:ext>
                    </a:extLst>
                  </p:cNvPr>
                  <p:cNvSpPr>
                    <a:spLocks noRot="1" noChangeAspect="1" noMove="1" noResize="1" noEditPoints="1" noAdjustHandles="1" noChangeArrowheads="1" noChangeShapeType="1" noTextEdit="1"/>
                  </p:cNvSpPr>
                  <p:nvPr/>
                </p:nvSpPr>
                <p:spPr>
                  <a:xfrm>
                    <a:off x="6732387" y="5068680"/>
                    <a:ext cx="476146" cy="476146"/>
                  </a:xfrm>
                  <a:prstGeom prst="ellipse">
                    <a:avLst/>
                  </a:prstGeom>
                  <a:blipFill>
                    <a:blip r:embed="rId30"/>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56" name="Straight Connector 155">
                <a:extLst>
                  <a:ext uri="{FF2B5EF4-FFF2-40B4-BE49-F238E27FC236}">
                    <a16:creationId xmlns:a16="http://schemas.microsoft.com/office/drawing/2014/main" id="{0972C351-F425-B44E-0B07-B669029C0077}"/>
                  </a:ext>
                </a:extLst>
              </p:cNvPr>
              <p:cNvCxnSpPr>
                <a:cxnSpLocks/>
                <a:stCxn id="155" idx="0"/>
                <a:endCxn id="150" idx="3"/>
              </p:cNvCxnSpPr>
              <p:nvPr/>
            </p:nvCxnSpPr>
            <p:spPr>
              <a:xfrm flipV="1">
                <a:off x="6970460" y="4937683"/>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59" name="Oval 158">
                  <a:extLst>
                    <a:ext uri="{FF2B5EF4-FFF2-40B4-BE49-F238E27FC236}">
                      <a16:creationId xmlns:a16="http://schemas.microsoft.com/office/drawing/2014/main" id="{C665C09B-FCE3-FD4E-BB9E-596B4AC626E5}"/>
                    </a:ext>
                  </a:extLst>
                </p:cNvPr>
                <p:cNvSpPr/>
                <p:nvPr/>
              </p:nvSpPr>
              <p:spPr>
                <a:xfrm>
                  <a:off x="5140535" y="425965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159" name="Oval 158">
                  <a:extLst>
                    <a:ext uri="{FF2B5EF4-FFF2-40B4-BE49-F238E27FC236}">
                      <a16:creationId xmlns:a16="http://schemas.microsoft.com/office/drawing/2014/main" id="{C665C09B-FCE3-FD4E-BB9E-596B4AC626E5}"/>
                    </a:ext>
                  </a:extLst>
                </p:cNvPr>
                <p:cNvSpPr>
                  <a:spLocks noRot="1" noChangeAspect="1" noMove="1" noResize="1" noEditPoints="1" noAdjustHandles="1" noChangeArrowheads="1" noChangeShapeType="1" noTextEdit="1"/>
                </p:cNvSpPr>
                <p:nvPr/>
              </p:nvSpPr>
              <p:spPr>
                <a:xfrm>
                  <a:off x="5140535" y="4259650"/>
                  <a:ext cx="612511" cy="612511"/>
                </a:xfrm>
                <a:prstGeom prst="ellipse">
                  <a:avLst/>
                </a:prstGeom>
                <a:blipFill>
                  <a:blip r:embed="rId31"/>
                  <a:stretch>
                    <a:fillRect/>
                  </a:stretch>
                </a:blipFill>
                <a:ln>
                  <a:solidFill>
                    <a:schemeClr val="tx1"/>
                  </a:solidFill>
                </a:ln>
              </p:spPr>
              <p:txBody>
                <a:bodyPr/>
                <a:lstStyle/>
                <a:p>
                  <a:r>
                    <a:rPr lang="en-US">
                      <a:noFill/>
                    </a:rPr>
                    <a:t> </a:t>
                  </a:r>
                </a:p>
              </p:txBody>
            </p:sp>
          </mc:Fallback>
        </mc:AlternateContent>
        <p:cxnSp>
          <p:nvCxnSpPr>
            <p:cNvPr id="160" name="Straight Connector 159">
              <a:extLst>
                <a:ext uri="{FF2B5EF4-FFF2-40B4-BE49-F238E27FC236}">
                  <a16:creationId xmlns:a16="http://schemas.microsoft.com/office/drawing/2014/main" id="{EC4B5B0F-33AE-6957-F3BD-9DD89F822A3F}"/>
                </a:ext>
              </a:extLst>
            </p:cNvPr>
            <p:cNvCxnSpPr>
              <a:cxnSpLocks/>
              <a:stCxn id="159" idx="3"/>
            </p:cNvCxnSpPr>
            <p:nvPr/>
          </p:nvCxnSpPr>
          <p:spPr>
            <a:xfrm flipH="1">
              <a:off x="4904303" y="4782461"/>
              <a:ext cx="325932" cy="273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7DAE403D-175A-E073-47F4-74F08CC347DC}"/>
                </a:ext>
              </a:extLst>
            </p:cNvPr>
            <p:cNvCxnSpPr>
              <a:cxnSpLocks/>
              <a:stCxn id="159" idx="5"/>
              <a:endCxn id="138" idx="0"/>
            </p:cNvCxnSpPr>
            <p:nvPr/>
          </p:nvCxnSpPr>
          <p:spPr>
            <a:xfrm>
              <a:off x="5663346" y="4782461"/>
              <a:ext cx="359579" cy="248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8" name="TextBox 167">
                  <a:extLst>
                    <a:ext uri="{FF2B5EF4-FFF2-40B4-BE49-F238E27FC236}">
                      <a16:creationId xmlns:a16="http://schemas.microsoft.com/office/drawing/2014/main" id="{680E6224-B30D-AB0B-1DD3-2319A9852042}"/>
                    </a:ext>
                  </a:extLst>
                </p:cNvPr>
                <p:cNvSpPr txBox="1"/>
                <p:nvPr/>
              </p:nvSpPr>
              <p:spPr>
                <a:xfrm>
                  <a:off x="4605876" y="4059371"/>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168" name="TextBox 167">
                  <a:extLst>
                    <a:ext uri="{FF2B5EF4-FFF2-40B4-BE49-F238E27FC236}">
                      <a16:creationId xmlns:a16="http://schemas.microsoft.com/office/drawing/2014/main" id="{680E6224-B30D-AB0B-1DD3-2319A9852042}"/>
                    </a:ext>
                  </a:extLst>
                </p:cNvPr>
                <p:cNvSpPr txBox="1">
                  <a:spLocks noRot="1" noChangeAspect="1" noMove="1" noResize="1" noEditPoints="1" noAdjustHandles="1" noChangeArrowheads="1" noChangeShapeType="1" noTextEdit="1"/>
                </p:cNvSpPr>
                <p:nvPr/>
              </p:nvSpPr>
              <p:spPr>
                <a:xfrm>
                  <a:off x="4605876" y="4059371"/>
                  <a:ext cx="773738" cy="369332"/>
                </a:xfrm>
                <a:prstGeom prst="rect">
                  <a:avLst/>
                </a:prstGeom>
                <a:blipFill>
                  <a:blip r:embed="rId32"/>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15" name="Arrow: Right 214" descr="Finally we do a right rotation at the problem node a.">
                <a:extLst>
                  <a:ext uri="{FF2B5EF4-FFF2-40B4-BE49-F238E27FC236}">
                    <a16:creationId xmlns:a16="http://schemas.microsoft.com/office/drawing/2014/main" id="{2DAE4AAD-4DCC-1580-C1EC-074617400EC7}"/>
                  </a:ext>
                </a:extLst>
              </p:cNvPr>
              <p:cNvSpPr/>
              <p:nvPr/>
            </p:nvSpPr>
            <p:spPr>
              <a:xfrm>
                <a:off x="7390965" y="3689910"/>
                <a:ext cx="1287919"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Rotate Right at </a:t>
                </a:r>
                <a14:m>
                  <m:oMath xmlns:m="http://schemas.openxmlformats.org/officeDocument/2006/math">
                    <m:r>
                      <a:rPr lang="en-US" sz="1400" b="0" i="1" smtClean="0">
                        <a:latin typeface="Cambria Math" panose="02040503050406030204" pitchFamily="18" charset="0"/>
                      </a:rPr>
                      <m:t>𝑎</m:t>
                    </m:r>
                  </m:oMath>
                </a14:m>
                <a:endParaRPr lang="en-US" sz="1400" dirty="0"/>
              </a:p>
            </p:txBody>
          </p:sp>
        </mc:Choice>
        <mc:Fallback xmlns="">
          <p:sp>
            <p:nvSpPr>
              <p:cNvPr id="215" name="Arrow: Right 214" descr="Finally we do a right rotation at the problem node a.">
                <a:extLst>
                  <a:ext uri="{FF2B5EF4-FFF2-40B4-BE49-F238E27FC236}">
                    <a16:creationId xmlns:a16="http://schemas.microsoft.com/office/drawing/2014/main" id="{2DAE4AAD-4DCC-1580-C1EC-074617400EC7}"/>
                  </a:ext>
                </a:extLst>
              </p:cNvPr>
              <p:cNvSpPr>
                <a:spLocks noRot="1" noChangeAspect="1" noMove="1" noResize="1" noEditPoints="1" noAdjustHandles="1" noChangeArrowheads="1" noChangeShapeType="1" noTextEdit="1"/>
              </p:cNvSpPr>
              <p:nvPr/>
            </p:nvSpPr>
            <p:spPr>
              <a:xfrm>
                <a:off x="7390965" y="3689910"/>
                <a:ext cx="1287919" cy="1105505"/>
              </a:xfrm>
              <a:prstGeom prst="rightArrow">
                <a:avLst/>
              </a:prstGeom>
              <a:blipFill>
                <a:blip r:embed="rId33"/>
                <a:stretch>
                  <a:fillRect/>
                </a:stretch>
              </a:blipFill>
            </p:spPr>
            <p:txBody>
              <a:bodyPr/>
              <a:lstStyle/>
              <a:p>
                <a:r>
                  <a:rPr lang="en-US">
                    <a:noFill/>
                  </a:rPr>
                  <a:t> </a:t>
                </a:r>
              </a:p>
            </p:txBody>
          </p:sp>
        </mc:Fallback>
      </mc:AlternateContent>
      <p:grpSp>
        <p:nvGrpSpPr>
          <p:cNvPr id="213" name="Group 212" descr="An illustration of a left-right rotation. This is the after image.&#10;&#10;&#10;After performing a right rotation the node c becomes the root of the tree. The right child of c is the node a (the former root), and the left child of c is unchanged from the intermediate step. The left subtree of a is y (the former right subtree of b), and the right subtree of a is unchanged. At this point the left and right subtrees of c both have height h+1, and so the tree is finally balanced.">
            <a:extLst>
              <a:ext uri="{FF2B5EF4-FFF2-40B4-BE49-F238E27FC236}">
                <a16:creationId xmlns:a16="http://schemas.microsoft.com/office/drawing/2014/main" id="{E5E38041-E10B-4A4D-A3C2-68BEEB799918}"/>
              </a:ext>
            </a:extLst>
          </p:cNvPr>
          <p:cNvGrpSpPr/>
          <p:nvPr/>
        </p:nvGrpSpPr>
        <p:grpSpPr>
          <a:xfrm>
            <a:off x="8270097" y="3441735"/>
            <a:ext cx="3918102" cy="2771603"/>
            <a:chOff x="8140409" y="588651"/>
            <a:chExt cx="3918102" cy="2771603"/>
          </a:xfrm>
        </p:grpSpPr>
        <mc:AlternateContent xmlns:mc="http://schemas.openxmlformats.org/markup-compatibility/2006" xmlns:a14="http://schemas.microsoft.com/office/drawing/2010/main">
          <mc:Choice Requires="a14">
            <p:sp>
              <p:nvSpPr>
                <p:cNvPr id="170" name="Isosceles Triangle 169">
                  <a:extLst>
                    <a:ext uri="{FF2B5EF4-FFF2-40B4-BE49-F238E27FC236}">
                      <a16:creationId xmlns:a16="http://schemas.microsoft.com/office/drawing/2014/main" id="{C25823D2-DAC3-871C-723F-191069584EC5}"/>
                    </a:ext>
                  </a:extLst>
                </p:cNvPr>
                <p:cNvSpPr/>
                <p:nvPr/>
              </p:nvSpPr>
              <p:spPr>
                <a:xfrm>
                  <a:off x="8140409" y="2112531"/>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170" name="Isosceles Triangle 169">
                  <a:extLst>
                    <a:ext uri="{FF2B5EF4-FFF2-40B4-BE49-F238E27FC236}">
                      <a16:creationId xmlns:a16="http://schemas.microsoft.com/office/drawing/2014/main" id="{C25823D2-DAC3-871C-723F-191069584EC5}"/>
                    </a:ext>
                  </a:extLst>
                </p:cNvPr>
                <p:cNvSpPr>
                  <a:spLocks noRot="1" noChangeAspect="1" noMove="1" noResize="1" noEditPoints="1" noAdjustHandles="1" noChangeArrowheads="1" noChangeShapeType="1" noTextEdit="1"/>
                </p:cNvSpPr>
                <p:nvPr/>
              </p:nvSpPr>
              <p:spPr>
                <a:xfrm>
                  <a:off x="8140409" y="2112531"/>
                  <a:ext cx="1084977" cy="1204653"/>
                </a:xfrm>
                <a:prstGeom prst="triangle">
                  <a:avLst/>
                </a:prstGeom>
                <a:blipFill>
                  <a:blip r:embed="rId3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1" name="TextBox 170">
                  <a:extLst>
                    <a:ext uri="{FF2B5EF4-FFF2-40B4-BE49-F238E27FC236}">
                      <a16:creationId xmlns:a16="http://schemas.microsoft.com/office/drawing/2014/main" id="{4C113044-D157-8620-6804-52D9DA4967AE}"/>
                    </a:ext>
                  </a:extLst>
                </p:cNvPr>
                <p:cNvSpPr txBox="1"/>
                <p:nvPr/>
              </p:nvSpPr>
              <p:spPr>
                <a:xfrm>
                  <a:off x="8344086" y="1954745"/>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71" name="TextBox 170">
                  <a:extLst>
                    <a:ext uri="{FF2B5EF4-FFF2-40B4-BE49-F238E27FC236}">
                      <a16:creationId xmlns:a16="http://schemas.microsoft.com/office/drawing/2014/main" id="{4C113044-D157-8620-6804-52D9DA4967AE}"/>
                    </a:ext>
                  </a:extLst>
                </p:cNvPr>
                <p:cNvSpPr txBox="1">
                  <a:spLocks noRot="1" noChangeAspect="1" noMove="1" noResize="1" noEditPoints="1" noAdjustHandles="1" noChangeArrowheads="1" noChangeShapeType="1" noTextEdit="1"/>
                </p:cNvSpPr>
                <p:nvPr/>
              </p:nvSpPr>
              <p:spPr>
                <a:xfrm>
                  <a:off x="8344086" y="1954745"/>
                  <a:ext cx="369781" cy="369332"/>
                </a:xfrm>
                <a:prstGeom prst="rect">
                  <a:avLst/>
                </a:prstGeom>
                <a:blipFill>
                  <a:blip r:embed="rId35"/>
                  <a:stretch>
                    <a:fillRect/>
                  </a:stretch>
                </a:blipFill>
              </p:spPr>
              <p:txBody>
                <a:bodyPr/>
                <a:lstStyle/>
                <a:p>
                  <a:r>
                    <a:rPr lang="en-US">
                      <a:noFill/>
                    </a:rPr>
                    <a:t> </a:t>
                  </a:r>
                </a:p>
              </p:txBody>
            </p:sp>
          </mc:Fallback>
        </mc:AlternateContent>
        <p:grpSp>
          <p:nvGrpSpPr>
            <p:cNvPr id="172" name="Group 171">
              <a:extLst>
                <a:ext uri="{FF2B5EF4-FFF2-40B4-BE49-F238E27FC236}">
                  <a16:creationId xmlns:a16="http://schemas.microsoft.com/office/drawing/2014/main" id="{99054CB1-B927-D8F8-9D76-8BEA4252BC30}"/>
                </a:ext>
              </a:extLst>
            </p:cNvPr>
            <p:cNvGrpSpPr/>
            <p:nvPr/>
          </p:nvGrpSpPr>
          <p:grpSpPr>
            <a:xfrm>
              <a:off x="9176854" y="2097292"/>
              <a:ext cx="869999" cy="1258554"/>
              <a:chOff x="7671946" y="5192984"/>
              <a:chExt cx="869999" cy="1258554"/>
            </a:xfrm>
          </p:grpSpPr>
          <mc:AlternateContent xmlns:mc="http://schemas.openxmlformats.org/markup-compatibility/2006" xmlns:a14="http://schemas.microsoft.com/office/drawing/2010/main">
            <mc:Choice Requires="a14">
              <p:sp>
                <p:nvSpPr>
                  <p:cNvPr id="173" name="Isosceles Triangle 172">
                    <a:extLst>
                      <a:ext uri="{FF2B5EF4-FFF2-40B4-BE49-F238E27FC236}">
                        <a16:creationId xmlns:a16="http://schemas.microsoft.com/office/drawing/2014/main" id="{33E3DEA3-62F5-9A21-A1AF-32B5934C0028}"/>
                      </a:ext>
                    </a:extLst>
                  </p:cNvPr>
                  <p:cNvSpPr/>
                  <p:nvPr/>
                </p:nvSpPr>
                <p:spPr>
                  <a:xfrm>
                    <a:off x="7671946" y="5192984"/>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173" name="Isosceles Triangle 172">
                    <a:extLst>
                      <a:ext uri="{FF2B5EF4-FFF2-40B4-BE49-F238E27FC236}">
                        <a16:creationId xmlns:a16="http://schemas.microsoft.com/office/drawing/2014/main" id="{33E3DEA3-62F5-9A21-A1AF-32B5934C0028}"/>
                      </a:ext>
                    </a:extLst>
                  </p:cNvPr>
                  <p:cNvSpPr>
                    <a:spLocks noRot="1" noChangeAspect="1" noMove="1" noResize="1" noEditPoints="1" noAdjustHandles="1" noChangeArrowheads="1" noChangeShapeType="1" noTextEdit="1"/>
                  </p:cNvSpPr>
                  <p:nvPr/>
                </p:nvSpPr>
                <p:spPr>
                  <a:xfrm>
                    <a:off x="7671946" y="5192984"/>
                    <a:ext cx="869999" cy="653951"/>
                  </a:xfrm>
                  <a:prstGeom prst="triangle">
                    <a:avLst/>
                  </a:prstGeom>
                  <a:blipFill>
                    <a:blip r:embed="rId3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4" name="Oval 173">
                    <a:extLst>
                      <a:ext uri="{FF2B5EF4-FFF2-40B4-BE49-F238E27FC236}">
                        <a16:creationId xmlns:a16="http://schemas.microsoft.com/office/drawing/2014/main" id="{A3A04AC9-36A0-F0D6-51CD-09EA0CC8A9FC}"/>
                      </a:ext>
                    </a:extLst>
                  </p:cNvPr>
                  <p:cNvSpPr/>
                  <p:nvPr/>
                </p:nvSpPr>
                <p:spPr>
                  <a:xfrm>
                    <a:off x="7879032" y="5975392"/>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74" name="Oval 173">
                    <a:extLst>
                      <a:ext uri="{FF2B5EF4-FFF2-40B4-BE49-F238E27FC236}">
                        <a16:creationId xmlns:a16="http://schemas.microsoft.com/office/drawing/2014/main" id="{A3A04AC9-36A0-F0D6-51CD-09EA0CC8A9FC}"/>
                      </a:ext>
                    </a:extLst>
                  </p:cNvPr>
                  <p:cNvSpPr>
                    <a:spLocks noRot="1" noChangeAspect="1" noMove="1" noResize="1" noEditPoints="1" noAdjustHandles="1" noChangeArrowheads="1" noChangeShapeType="1" noTextEdit="1"/>
                  </p:cNvSpPr>
                  <p:nvPr/>
                </p:nvSpPr>
                <p:spPr>
                  <a:xfrm>
                    <a:off x="7879032" y="5975392"/>
                    <a:ext cx="476146" cy="476146"/>
                  </a:xfrm>
                  <a:prstGeom prst="ellipse">
                    <a:avLst/>
                  </a:prstGeom>
                  <a:blipFill>
                    <a:blip r:embed="rId37"/>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75" name="Straight Connector 174">
                <a:extLst>
                  <a:ext uri="{FF2B5EF4-FFF2-40B4-BE49-F238E27FC236}">
                    <a16:creationId xmlns:a16="http://schemas.microsoft.com/office/drawing/2014/main" id="{457CD7AD-B073-71BC-32B2-1F83D3698991}"/>
                  </a:ext>
                </a:extLst>
              </p:cNvPr>
              <p:cNvCxnSpPr>
                <a:cxnSpLocks/>
                <a:stCxn id="174" idx="0"/>
                <a:endCxn id="173" idx="3"/>
              </p:cNvCxnSpPr>
              <p:nvPr/>
            </p:nvCxnSpPr>
            <p:spPr>
              <a:xfrm flipH="1" flipV="1">
                <a:off x="8106946" y="5846935"/>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76" name="Oval 175">
                  <a:extLst>
                    <a:ext uri="{FF2B5EF4-FFF2-40B4-BE49-F238E27FC236}">
                      <a16:creationId xmlns:a16="http://schemas.microsoft.com/office/drawing/2014/main" id="{452292C6-8418-3C31-7700-3D9FF2963B66}"/>
                    </a:ext>
                  </a:extLst>
                </p:cNvPr>
                <p:cNvSpPr/>
                <p:nvPr/>
              </p:nvSpPr>
              <p:spPr>
                <a:xfrm>
                  <a:off x="8729464" y="132570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176" name="Oval 175">
                  <a:extLst>
                    <a:ext uri="{FF2B5EF4-FFF2-40B4-BE49-F238E27FC236}">
                      <a16:creationId xmlns:a16="http://schemas.microsoft.com/office/drawing/2014/main" id="{452292C6-8418-3C31-7700-3D9FF2963B66}"/>
                    </a:ext>
                  </a:extLst>
                </p:cNvPr>
                <p:cNvSpPr>
                  <a:spLocks noRot="1" noChangeAspect="1" noMove="1" noResize="1" noEditPoints="1" noAdjustHandles="1" noChangeArrowheads="1" noChangeShapeType="1" noTextEdit="1"/>
                </p:cNvSpPr>
                <p:nvPr/>
              </p:nvSpPr>
              <p:spPr>
                <a:xfrm>
                  <a:off x="8729464" y="1325703"/>
                  <a:ext cx="612511" cy="612511"/>
                </a:xfrm>
                <a:prstGeom prst="ellipse">
                  <a:avLst/>
                </a:prstGeom>
                <a:blipFill>
                  <a:blip r:embed="rId38"/>
                  <a:stretch>
                    <a:fillRect/>
                  </a:stretch>
                </a:blipFill>
                <a:ln>
                  <a:solidFill>
                    <a:schemeClr val="tx1"/>
                  </a:solidFill>
                </a:ln>
              </p:spPr>
              <p:txBody>
                <a:bodyPr/>
                <a:lstStyle/>
                <a:p>
                  <a:r>
                    <a:rPr lang="en-US">
                      <a:noFill/>
                    </a:rPr>
                    <a:t> </a:t>
                  </a:r>
                </a:p>
              </p:txBody>
            </p:sp>
          </mc:Fallback>
        </mc:AlternateContent>
        <p:cxnSp>
          <p:nvCxnSpPr>
            <p:cNvPr id="177" name="Straight Connector 176">
              <a:extLst>
                <a:ext uri="{FF2B5EF4-FFF2-40B4-BE49-F238E27FC236}">
                  <a16:creationId xmlns:a16="http://schemas.microsoft.com/office/drawing/2014/main" id="{B368218B-D599-293E-8520-1EDF1AF788AE}"/>
                </a:ext>
              </a:extLst>
            </p:cNvPr>
            <p:cNvCxnSpPr>
              <a:cxnSpLocks/>
              <a:stCxn id="176" idx="3"/>
              <a:endCxn id="170" idx="0"/>
            </p:cNvCxnSpPr>
            <p:nvPr/>
          </p:nvCxnSpPr>
          <p:spPr>
            <a:xfrm flipH="1">
              <a:off x="8682898" y="1848514"/>
              <a:ext cx="136266" cy="2640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E236D99-EEC0-660E-D756-8D23C54FBEEC}"/>
                </a:ext>
              </a:extLst>
            </p:cNvPr>
            <p:cNvCxnSpPr>
              <a:cxnSpLocks/>
              <a:stCxn id="176" idx="5"/>
              <a:endCxn id="173" idx="0"/>
            </p:cNvCxnSpPr>
            <p:nvPr/>
          </p:nvCxnSpPr>
          <p:spPr>
            <a:xfrm>
              <a:off x="9252275" y="1848514"/>
              <a:ext cx="359579" cy="248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9" name="Oval 178">
                  <a:extLst>
                    <a:ext uri="{FF2B5EF4-FFF2-40B4-BE49-F238E27FC236}">
                      <a16:creationId xmlns:a16="http://schemas.microsoft.com/office/drawing/2014/main" id="{88AB6AFA-9DBC-21DE-A2FA-96A3FBADDA7E}"/>
                    </a:ext>
                  </a:extLst>
                </p:cNvPr>
                <p:cNvSpPr/>
                <p:nvPr/>
              </p:nvSpPr>
              <p:spPr>
                <a:xfrm>
                  <a:off x="9696812" y="653978"/>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179" name="Oval 178">
                  <a:extLst>
                    <a:ext uri="{FF2B5EF4-FFF2-40B4-BE49-F238E27FC236}">
                      <a16:creationId xmlns:a16="http://schemas.microsoft.com/office/drawing/2014/main" id="{88AB6AFA-9DBC-21DE-A2FA-96A3FBADDA7E}"/>
                    </a:ext>
                  </a:extLst>
                </p:cNvPr>
                <p:cNvSpPr>
                  <a:spLocks noRot="1" noChangeAspect="1" noMove="1" noResize="1" noEditPoints="1" noAdjustHandles="1" noChangeArrowheads="1" noChangeShapeType="1" noTextEdit="1"/>
                </p:cNvSpPr>
                <p:nvPr/>
              </p:nvSpPr>
              <p:spPr>
                <a:xfrm>
                  <a:off x="9696812" y="653978"/>
                  <a:ext cx="612511" cy="612511"/>
                </a:xfrm>
                <a:prstGeom prst="ellipse">
                  <a:avLst/>
                </a:prstGeom>
                <a:blipFill>
                  <a:blip r:embed="rId39"/>
                  <a:stretch>
                    <a:fillRect/>
                  </a:stretch>
                </a:blipFill>
                <a:ln>
                  <a:solidFill>
                    <a:schemeClr val="tx1"/>
                  </a:solidFill>
                </a:ln>
              </p:spPr>
              <p:txBody>
                <a:bodyPr/>
                <a:lstStyle/>
                <a:p>
                  <a:r>
                    <a:rPr lang="en-US">
                      <a:noFill/>
                    </a:rPr>
                    <a:t> </a:t>
                  </a:r>
                </a:p>
              </p:txBody>
            </p:sp>
          </mc:Fallback>
        </mc:AlternateContent>
        <p:cxnSp>
          <p:nvCxnSpPr>
            <p:cNvPr id="180" name="Straight Connector 179">
              <a:extLst>
                <a:ext uri="{FF2B5EF4-FFF2-40B4-BE49-F238E27FC236}">
                  <a16:creationId xmlns:a16="http://schemas.microsoft.com/office/drawing/2014/main" id="{C5D3DFF8-4333-B418-38AD-CF4E9D93458D}"/>
                </a:ext>
              </a:extLst>
            </p:cNvPr>
            <p:cNvCxnSpPr>
              <a:cxnSpLocks/>
              <a:stCxn id="179" idx="3"/>
              <a:endCxn id="176" idx="7"/>
            </p:cNvCxnSpPr>
            <p:nvPr/>
          </p:nvCxnSpPr>
          <p:spPr>
            <a:xfrm flipH="1">
              <a:off x="9252275" y="1176789"/>
              <a:ext cx="534237" cy="238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4" name="Oval 183">
                  <a:extLst>
                    <a:ext uri="{FF2B5EF4-FFF2-40B4-BE49-F238E27FC236}">
                      <a16:creationId xmlns:a16="http://schemas.microsoft.com/office/drawing/2014/main" id="{D83976AB-65B2-8850-79A9-42465DB338BE}"/>
                    </a:ext>
                  </a:extLst>
                </p:cNvPr>
                <p:cNvSpPr/>
                <p:nvPr/>
              </p:nvSpPr>
              <p:spPr>
                <a:xfrm>
                  <a:off x="10709178" y="130962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184" name="Oval 183">
                  <a:extLst>
                    <a:ext uri="{FF2B5EF4-FFF2-40B4-BE49-F238E27FC236}">
                      <a16:creationId xmlns:a16="http://schemas.microsoft.com/office/drawing/2014/main" id="{D83976AB-65B2-8850-79A9-42465DB338BE}"/>
                    </a:ext>
                  </a:extLst>
                </p:cNvPr>
                <p:cNvSpPr>
                  <a:spLocks noRot="1" noChangeAspect="1" noMove="1" noResize="1" noEditPoints="1" noAdjustHandles="1" noChangeArrowheads="1" noChangeShapeType="1" noTextEdit="1"/>
                </p:cNvSpPr>
                <p:nvPr/>
              </p:nvSpPr>
              <p:spPr>
                <a:xfrm>
                  <a:off x="10709178" y="1309625"/>
                  <a:ext cx="612511" cy="612511"/>
                </a:xfrm>
                <a:prstGeom prst="ellipse">
                  <a:avLst/>
                </a:prstGeom>
                <a:blipFill>
                  <a:blip r:embed="rId40"/>
                  <a:stretch>
                    <a:fillRect/>
                  </a:stretch>
                </a:blipFill>
                <a:ln>
                  <a:solidFill>
                    <a:schemeClr val="tx1"/>
                  </a:solidFill>
                </a:ln>
              </p:spPr>
              <p:txBody>
                <a:bodyPr/>
                <a:lstStyle/>
                <a:p>
                  <a:r>
                    <a:rPr lang="en-US">
                      <a:noFill/>
                    </a:rPr>
                    <a:t> </a:t>
                  </a:r>
                </a:p>
              </p:txBody>
            </p:sp>
          </mc:Fallback>
        </mc:AlternateContent>
        <p:cxnSp>
          <p:nvCxnSpPr>
            <p:cNvPr id="185" name="Straight Connector 184">
              <a:extLst>
                <a:ext uri="{FF2B5EF4-FFF2-40B4-BE49-F238E27FC236}">
                  <a16:creationId xmlns:a16="http://schemas.microsoft.com/office/drawing/2014/main" id="{B33CF570-0BE4-CFC1-9D13-EDE157E161A5}"/>
                </a:ext>
              </a:extLst>
            </p:cNvPr>
            <p:cNvCxnSpPr>
              <a:cxnSpLocks/>
              <a:stCxn id="179" idx="5"/>
              <a:endCxn id="184" idx="1"/>
            </p:cNvCxnSpPr>
            <p:nvPr/>
          </p:nvCxnSpPr>
          <p:spPr>
            <a:xfrm>
              <a:off x="10219623" y="1176789"/>
              <a:ext cx="579255" cy="222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9" name="Group 188">
              <a:extLst>
                <a:ext uri="{FF2B5EF4-FFF2-40B4-BE49-F238E27FC236}">
                  <a16:creationId xmlns:a16="http://schemas.microsoft.com/office/drawing/2014/main" id="{69C87E80-31C8-E02F-3628-0BCC11D8902C}"/>
                </a:ext>
              </a:extLst>
            </p:cNvPr>
            <p:cNvGrpSpPr/>
            <p:nvPr/>
          </p:nvGrpSpPr>
          <p:grpSpPr>
            <a:xfrm>
              <a:off x="10108368" y="2099160"/>
              <a:ext cx="869999" cy="1261094"/>
              <a:chOff x="6540271" y="4283732"/>
              <a:chExt cx="869999" cy="1261094"/>
            </a:xfrm>
          </p:grpSpPr>
          <mc:AlternateContent xmlns:mc="http://schemas.openxmlformats.org/markup-compatibility/2006" xmlns:a14="http://schemas.microsoft.com/office/drawing/2010/main">
            <mc:Choice Requires="a14">
              <p:sp>
                <p:nvSpPr>
                  <p:cNvPr id="190" name="Isosceles Triangle 189">
                    <a:extLst>
                      <a:ext uri="{FF2B5EF4-FFF2-40B4-BE49-F238E27FC236}">
                        <a16:creationId xmlns:a16="http://schemas.microsoft.com/office/drawing/2014/main" id="{5D4DF5AF-C25E-2F47-6BE2-A399D674056B}"/>
                      </a:ext>
                    </a:extLst>
                  </p:cNvPr>
                  <p:cNvSpPr/>
                  <p:nvPr/>
                </p:nvSpPr>
                <p:spPr>
                  <a:xfrm>
                    <a:off x="6540271" y="428373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190" name="Isosceles Triangle 189">
                    <a:extLst>
                      <a:ext uri="{FF2B5EF4-FFF2-40B4-BE49-F238E27FC236}">
                        <a16:creationId xmlns:a16="http://schemas.microsoft.com/office/drawing/2014/main" id="{5D4DF5AF-C25E-2F47-6BE2-A399D674056B}"/>
                      </a:ext>
                    </a:extLst>
                  </p:cNvPr>
                  <p:cNvSpPr>
                    <a:spLocks noRot="1" noChangeAspect="1" noMove="1" noResize="1" noEditPoints="1" noAdjustHandles="1" noChangeArrowheads="1" noChangeShapeType="1" noTextEdit="1"/>
                  </p:cNvSpPr>
                  <p:nvPr/>
                </p:nvSpPr>
                <p:spPr>
                  <a:xfrm>
                    <a:off x="6540271" y="4283732"/>
                    <a:ext cx="869999" cy="653951"/>
                  </a:xfrm>
                  <a:prstGeom prst="triangle">
                    <a:avLst/>
                  </a:prstGeom>
                  <a:blipFill>
                    <a:blip r:embed="rId41"/>
                    <a:stretch>
                      <a:fillRect b="-4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1" name="Oval 190">
                    <a:extLst>
                      <a:ext uri="{FF2B5EF4-FFF2-40B4-BE49-F238E27FC236}">
                        <a16:creationId xmlns:a16="http://schemas.microsoft.com/office/drawing/2014/main" id="{EB784F25-9843-9BE9-7020-6E352EB3FEB5}"/>
                      </a:ext>
                    </a:extLst>
                  </p:cNvPr>
                  <p:cNvSpPr/>
                  <p:nvPr/>
                </p:nvSpPr>
                <p:spPr>
                  <a:xfrm>
                    <a:off x="6732387" y="506868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91" name="Oval 190">
                    <a:extLst>
                      <a:ext uri="{FF2B5EF4-FFF2-40B4-BE49-F238E27FC236}">
                        <a16:creationId xmlns:a16="http://schemas.microsoft.com/office/drawing/2014/main" id="{EB784F25-9843-9BE9-7020-6E352EB3FEB5}"/>
                      </a:ext>
                    </a:extLst>
                  </p:cNvPr>
                  <p:cNvSpPr>
                    <a:spLocks noRot="1" noChangeAspect="1" noMove="1" noResize="1" noEditPoints="1" noAdjustHandles="1" noChangeArrowheads="1" noChangeShapeType="1" noTextEdit="1"/>
                  </p:cNvSpPr>
                  <p:nvPr/>
                </p:nvSpPr>
                <p:spPr>
                  <a:xfrm>
                    <a:off x="6732387" y="5068680"/>
                    <a:ext cx="476146" cy="476146"/>
                  </a:xfrm>
                  <a:prstGeom prst="ellipse">
                    <a:avLst/>
                  </a:prstGeom>
                  <a:blipFill>
                    <a:blip r:embed="rId42"/>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92" name="Straight Connector 191">
                <a:extLst>
                  <a:ext uri="{FF2B5EF4-FFF2-40B4-BE49-F238E27FC236}">
                    <a16:creationId xmlns:a16="http://schemas.microsoft.com/office/drawing/2014/main" id="{B8ED8602-70AC-B60A-9584-F249BE0C49F5}"/>
                  </a:ext>
                </a:extLst>
              </p:cNvPr>
              <p:cNvCxnSpPr>
                <a:cxnSpLocks/>
                <a:stCxn id="191" idx="0"/>
                <a:endCxn id="190" idx="3"/>
              </p:cNvCxnSpPr>
              <p:nvPr/>
            </p:nvCxnSpPr>
            <p:spPr>
              <a:xfrm flipV="1">
                <a:off x="6970460" y="4937683"/>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193" name="Straight Connector 192">
              <a:extLst>
                <a:ext uri="{FF2B5EF4-FFF2-40B4-BE49-F238E27FC236}">
                  <a16:creationId xmlns:a16="http://schemas.microsoft.com/office/drawing/2014/main" id="{B1F243D2-573D-DDB7-0020-990CC6487B3C}"/>
                </a:ext>
              </a:extLst>
            </p:cNvPr>
            <p:cNvCxnSpPr>
              <a:cxnSpLocks/>
              <a:stCxn id="190" idx="0"/>
              <a:endCxn id="184" idx="3"/>
            </p:cNvCxnSpPr>
            <p:nvPr/>
          </p:nvCxnSpPr>
          <p:spPr>
            <a:xfrm flipV="1">
              <a:off x="10543368" y="1832436"/>
              <a:ext cx="255510" cy="2667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0" name="Isosceles Triangle 199">
                  <a:extLst>
                    <a:ext uri="{FF2B5EF4-FFF2-40B4-BE49-F238E27FC236}">
                      <a16:creationId xmlns:a16="http://schemas.microsoft.com/office/drawing/2014/main" id="{28B5D586-A402-959F-4FDB-13C6689E7A03}"/>
                    </a:ext>
                  </a:extLst>
                </p:cNvPr>
                <p:cNvSpPr/>
                <p:nvPr/>
              </p:nvSpPr>
              <p:spPr>
                <a:xfrm>
                  <a:off x="10982760" y="2112436"/>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200" name="Isosceles Triangle 199">
                  <a:extLst>
                    <a:ext uri="{FF2B5EF4-FFF2-40B4-BE49-F238E27FC236}">
                      <a16:creationId xmlns:a16="http://schemas.microsoft.com/office/drawing/2014/main" id="{28B5D586-A402-959F-4FDB-13C6689E7A03}"/>
                    </a:ext>
                  </a:extLst>
                </p:cNvPr>
                <p:cNvSpPr>
                  <a:spLocks noRot="1" noChangeAspect="1" noMove="1" noResize="1" noEditPoints="1" noAdjustHandles="1" noChangeArrowheads="1" noChangeShapeType="1" noTextEdit="1"/>
                </p:cNvSpPr>
                <p:nvPr/>
              </p:nvSpPr>
              <p:spPr>
                <a:xfrm>
                  <a:off x="10982760" y="2112436"/>
                  <a:ext cx="1075751" cy="1237660"/>
                </a:xfrm>
                <a:prstGeom prst="triangle">
                  <a:avLst/>
                </a:prstGeom>
                <a:blipFill>
                  <a:blip r:embed="rId43"/>
                  <a:stretch>
                    <a:fillRect/>
                  </a:stretch>
                </a:blipFill>
              </p:spPr>
              <p:txBody>
                <a:bodyPr/>
                <a:lstStyle/>
                <a:p>
                  <a:r>
                    <a:rPr lang="en-US">
                      <a:noFill/>
                    </a:rPr>
                    <a:t> </a:t>
                  </a:r>
                </a:p>
              </p:txBody>
            </p:sp>
          </mc:Fallback>
        </mc:AlternateContent>
        <p:cxnSp>
          <p:nvCxnSpPr>
            <p:cNvPr id="201" name="Straight Connector 200">
              <a:extLst>
                <a:ext uri="{FF2B5EF4-FFF2-40B4-BE49-F238E27FC236}">
                  <a16:creationId xmlns:a16="http://schemas.microsoft.com/office/drawing/2014/main" id="{9E3D8FA9-E98C-9904-CBAA-D3635057EA08}"/>
                </a:ext>
              </a:extLst>
            </p:cNvPr>
            <p:cNvCxnSpPr>
              <a:cxnSpLocks/>
              <a:stCxn id="184" idx="5"/>
              <a:endCxn id="200" idx="0"/>
            </p:cNvCxnSpPr>
            <p:nvPr/>
          </p:nvCxnSpPr>
          <p:spPr>
            <a:xfrm>
              <a:off x="11231989" y="1832436"/>
              <a:ext cx="288647" cy="2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4" name="TextBox 203">
                  <a:extLst>
                    <a:ext uri="{FF2B5EF4-FFF2-40B4-BE49-F238E27FC236}">
                      <a16:creationId xmlns:a16="http://schemas.microsoft.com/office/drawing/2014/main" id="{0B7D7CDD-9A28-E18F-A378-2680AEEB2E55}"/>
                    </a:ext>
                  </a:extLst>
                </p:cNvPr>
                <p:cNvSpPr txBox="1"/>
                <p:nvPr/>
              </p:nvSpPr>
              <p:spPr>
                <a:xfrm>
                  <a:off x="8451648" y="1044905"/>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04" name="TextBox 203">
                  <a:extLst>
                    <a:ext uri="{FF2B5EF4-FFF2-40B4-BE49-F238E27FC236}">
                      <a16:creationId xmlns:a16="http://schemas.microsoft.com/office/drawing/2014/main" id="{0B7D7CDD-9A28-E18F-A378-2680AEEB2E55}"/>
                    </a:ext>
                  </a:extLst>
                </p:cNvPr>
                <p:cNvSpPr txBox="1">
                  <a:spLocks noRot="1" noChangeAspect="1" noMove="1" noResize="1" noEditPoints="1" noAdjustHandles="1" noChangeArrowheads="1" noChangeShapeType="1" noTextEdit="1"/>
                </p:cNvSpPr>
                <p:nvPr/>
              </p:nvSpPr>
              <p:spPr>
                <a:xfrm>
                  <a:off x="8451648" y="1044905"/>
                  <a:ext cx="773738" cy="369332"/>
                </a:xfrm>
                <a:prstGeom prst="rect">
                  <a:avLst/>
                </a:prstGeom>
                <a:blipFill>
                  <a:blip r:embed="rId4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5" name="TextBox 204">
                  <a:extLst>
                    <a:ext uri="{FF2B5EF4-FFF2-40B4-BE49-F238E27FC236}">
                      <a16:creationId xmlns:a16="http://schemas.microsoft.com/office/drawing/2014/main" id="{DF9DF62C-47F9-B2E9-36A2-A550465CB1E6}"/>
                    </a:ext>
                  </a:extLst>
                </p:cNvPr>
                <p:cNvSpPr txBox="1"/>
                <p:nvPr/>
              </p:nvSpPr>
              <p:spPr>
                <a:xfrm>
                  <a:off x="9071953" y="588651"/>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205" name="TextBox 204">
                  <a:extLst>
                    <a:ext uri="{FF2B5EF4-FFF2-40B4-BE49-F238E27FC236}">
                      <a16:creationId xmlns:a16="http://schemas.microsoft.com/office/drawing/2014/main" id="{DF9DF62C-47F9-B2E9-36A2-A550465CB1E6}"/>
                    </a:ext>
                  </a:extLst>
                </p:cNvPr>
                <p:cNvSpPr txBox="1">
                  <a:spLocks noRot="1" noChangeAspect="1" noMove="1" noResize="1" noEditPoints="1" noAdjustHandles="1" noChangeArrowheads="1" noChangeShapeType="1" noTextEdit="1"/>
                </p:cNvSpPr>
                <p:nvPr/>
              </p:nvSpPr>
              <p:spPr>
                <a:xfrm>
                  <a:off x="9071953" y="588651"/>
                  <a:ext cx="773738" cy="369332"/>
                </a:xfrm>
                <a:prstGeom prst="rect">
                  <a:avLst/>
                </a:prstGeom>
                <a:blipFill>
                  <a:blip r:embed="rId4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7" name="TextBox 206">
                  <a:extLst>
                    <a:ext uri="{FF2B5EF4-FFF2-40B4-BE49-F238E27FC236}">
                      <a16:creationId xmlns:a16="http://schemas.microsoft.com/office/drawing/2014/main" id="{ACA3E047-9D22-A0B0-4202-55FC2D21415A}"/>
                    </a:ext>
                  </a:extLst>
                </p:cNvPr>
                <p:cNvSpPr txBox="1"/>
                <p:nvPr/>
              </p:nvSpPr>
              <p:spPr>
                <a:xfrm>
                  <a:off x="10108368" y="1367745"/>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07" name="TextBox 206">
                  <a:extLst>
                    <a:ext uri="{FF2B5EF4-FFF2-40B4-BE49-F238E27FC236}">
                      <a16:creationId xmlns:a16="http://schemas.microsoft.com/office/drawing/2014/main" id="{ACA3E047-9D22-A0B0-4202-55FC2D21415A}"/>
                    </a:ext>
                  </a:extLst>
                </p:cNvPr>
                <p:cNvSpPr txBox="1">
                  <a:spLocks noRot="1" noChangeAspect="1" noMove="1" noResize="1" noEditPoints="1" noAdjustHandles="1" noChangeArrowheads="1" noChangeShapeType="1" noTextEdit="1"/>
                </p:cNvSpPr>
                <p:nvPr/>
              </p:nvSpPr>
              <p:spPr>
                <a:xfrm>
                  <a:off x="10108368" y="1367745"/>
                  <a:ext cx="773738" cy="369332"/>
                </a:xfrm>
                <a:prstGeom prst="rect">
                  <a:avLst/>
                </a:prstGeom>
                <a:blipFill>
                  <a:blip r:embed="rId4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0" name="TextBox 209">
                  <a:extLst>
                    <a:ext uri="{FF2B5EF4-FFF2-40B4-BE49-F238E27FC236}">
                      <a16:creationId xmlns:a16="http://schemas.microsoft.com/office/drawing/2014/main" id="{F1177122-3180-10D4-692A-E74CE5ABFC12}"/>
                    </a:ext>
                  </a:extLst>
                </p:cNvPr>
                <p:cNvSpPr txBox="1"/>
                <p:nvPr/>
              </p:nvSpPr>
              <p:spPr>
                <a:xfrm>
                  <a:off x="11150854" y="1964587"/>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10" name="TextBox 209">
                  <a:extLst>
                    <a:ext uri="{FF2B5EF4-FFF2-40B4-BE49-F238E27FC236}">
                      <a16:creationId xmlns:a16="http://schemas.microsoft.com/office/drawing/2014/main" id="{F1177122-3180-10D4-692A-E74CE5ABFC12}"/>
                    </a:ext>
                  </a:extLst>
                </p:cNvPr>
                <p:cNvSpPr txBox="1">
                  <a:spLocks noRot="1" noChangeAspect="1" noMove="1" noResize="1" noEditPoints="1" noAdjustHandles="1" noChangeArrowheads="1" noChangeShapeType="1" noTextEdit="1"/>
                </p:cNvSpPr>
                <p:nvPr/>
              </p:nvSpPr>
              <p:spPr>
                <a:xfrm>
                  <a:off x="11150854" y="1964587"/>
                  <a:ext cx="369781" cy="369332"/>
                </a:xfrm>
                <a:prstGeom prst="rect">
                  <a:avLst/>
                </a:prstGeom>
                <a:blipFill>
                  <a:blip r:embed="rId47"/>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329826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86645-DC76-7FBB-D156-1CDBB10334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13FED9-7478-0A7F-DB0C-9FBA2FF2200F}"/>
              </a:ext>
            </a:extLst>
          </p:cNvPr>
          <p:cNvSpPr>
            <a:spLocks noGrp="1"/>
          </p:cNvSpPr>
          <p:nvPr>
            <p:ph type="title"/>
          </p:nvPr>
        </p:nvSpPr>
        <p:spPr/>
        <p:txBody>
          <a:bodyPr/>
          <a:lstStyle/>
          <a:p>
            <a:r>
              <a:rPr lang="en-US" dirty="0"/>
              <a:t>Case LR Implementation</a:t>
            </a:r>
          </a:p>
        </p:txBody>
      </p:sp>
      <p:sp>
        <p:nvSpPr>
          <p:cNvPr id="3" name="Content Placeholder 2">
            <a:extLst>
              <a:ext uri="{FF2B5EF4-FFF2-40B4-BE49-F238E27FC236}">
                <a16:creationId xmlns:a16="http://schemas.microsoft.com/office/drawing/2014/main" id="{10FFE0B6-0A2E-0AA6-4B13-4CF48FC3267B}"/>
              </a:ext>
            </a:extLst>
          </p:cNvPr>
          <p:cNvSpPr>
            <a:spLocks noGrp="1"/>
          </p:cNvSpPr>
          <p:nvPr>
            <p:ph idx="1"/>
          </p:nvPr>
        </p:nvSpPr>
        <p:spPr>
          <a:xfrm>
            <a:off x="7934949" y="529061"/>
            <a:ext cx="2460916" cy="2489803"/>
          </a:xfrm>
        </p:spPr>
        <p:txBody>
          <a:bodyPr>
            <a:normAutofit fontScale="92500" lnSpcReduction="10000"/>
          </a:bodyPr>
          <a:lstStyle/>
          <a:p>
            <a:pPr marL="0" indent="0">
              <a:buNone/>
            </a:pPr>
            <a:r>
              <a:rPr lang="en-US" sz="2000" dirty="0">
                <a:latin typeface="Consolas" panose="020B0609020204030204" pitchFamily="49" charset="0"/>
              </a:rPr>
              <a:t>b=</a:t>
            </a:r>
            <a:r>
              <a:rPr lang="en-US" sz="2000" dirty="0" err="1">
                <a:latin typeface="Consolas" panose="020B0609020204030204" pitchFamily="49" charset="0"/>
              </a:rPr>
              <a:t>a.left</a:t>
            </a:r>
            <a:endParaRPr lang="en-US" sz="2000" dirty="0">
              <a:latin typeface="Consolas" panose="020B0609020204030204" pitchFamily="49" charset="0"/>
            </a:endParaRPr>
          </a:p>
          <a:p>
            <a:pPr marL="0" indent="0">
              <a:buNone/>
            </a:pPr>
            <a:r>
              <a:rPr lang="en-US" sz="2000" dirty="0">
                <a:latin typeface="Consolas" panose="020B0609020204030204" pitchFamily="49" charset="0"/>
              </a:rPr>
              <a:t>c=</a:t>
            </a:r>
            <a:r>
              <a:rPr lang="en-US" sz="2000" dirty="0" err="1">
                <a:latin typeface="Consolas" panose="020B0609020204030204" pitchFamily="49" charset="0"/>
              </a:rPr>
              <a:t>b.right</a:t>
            </a:r>
            <a:endParaRPr lang="en-US" sz="2000" dirty="0">
              <a:latin typeface="Consolas" panose="020B0609020204030204" pitchFamily="49" charset="0"/>
            </a:endParaRPr>
          </a:p>
          <a:p>
            <a:pPr marL="0" indent="0">
              <a:buNone/>
            </a:pPr>
            <a:r>
              <a:rPr lang="en-US" sz="2000" dirty="0" err="1">
                <a:latin typeface="Consolas" panose="020B0609020204030204" pitchFamily="49" charset="0"/>
              </a:rPr>
              <a:t>b.right</a:t>
            </a:r>
            <a:r>
              <a:rPr lang="en-US" sz="2000" dirty="0">
                <a:latin typeface="Consolas" panose="020B0609020204030204" pitchFamily="49" charset="0"/>
              </a:rPr>
              <a:t>=</a:t>
            </a:r>
            <a:r>
              <a:rPr lang="en-US" sz="2000" dirty="0" err="1">
                <a:latin typeface="Consolas" panose="020B0609020204030204" pitchFamily="49" charset="0"/>
              </a:rPr>
              <a:t>c.left</a:t>
            </a:r>
            <a:endParaRPr lang="en-US" sz="2000" dirty="0">
              <a:latin typeface="Consolas" panose="020B0609020204030204" pitchFamily="49" charset="0"/>
            </a:endParaRPr>
          </a:p>
          <a:p>
            <a:pPr marL="0" indent="0">
              <a:buNone/>
            </a:pPr>
            <a:r>
              <a:rPr lang="en-US" sz="2000" dirty="0" err="1">
                <a:latin typeface="Consolas" panose="020B0609020204030204" pitchFamily="49" charset="0"/>
              </a:rPr>
              <a:t>a.left</a:t>
            </a:r>
            <a:r>
              <a:rPr lang="en-US" sz="2000" dirty="0">
                <a:latin typeface="Consolas" panose="020B0609020204030204" pitchFamily="49" charset="0"/>
              </a:rPr>
              <a:t>=</a:t>
            </a:r>
            <a:r>
              <a:rPr lang="en-US" sz="2000" dirty="0" err="1">
                <a:latin typeface="Consolas" panose="020B0609020204030204" pitchFamily="49" charset="0"/>
              </a:rPr>
              <a:t>c.right</a:t>
            </a:r>
            <a:endParaRPr lang="en-US" sz="2000" dirty="0">
              <a:latin typeface="Consolas" panose="020B0609020204030204" pitchFamily="49" charset="0"/>
            </a:endParaRPr>
          </a:p>
          <a:p>
            <a:pPr marL="0" indent="0">
              <a:buNone/>
            </a:pPr>
            <a:r>
              <a:rPr lang="en-US" sz="2000" dirty="0" err="1">
                <a:latin typeface="Consolas" panose="020B0609020204030204" pitchFamily="49" charset="0"/>
              </a:rPr>
              <a:t>c.right</a:t>
            </a:r>
            <a:r>
              <a:rPr lang="en-US" sz="2000" dirty="0">
                <a:latin typeface="Consolas" panose="020B0609020204030204" pitchFamily="49" charset="0"/>
              </a:rPr>
              <a:t>=a</a:t>
            </a:r>
          </a:p>
          <a:p>
            <a:pPr marL="0" indent="0">
              <a:buNone/>
            </a:pPr>
            <a:r>
              <a:rPr lang="en-US" sz="2000" dirty="0" err="1">
                <a:latin typeface="Consolas" panose="020B0609020204030204" pitchFamily="49" charset="0"/>
              </a:rPr>
              <a:t>c.left</a:t>
            </a:r>
            <a:r>
              <a:rPr lang="en-US" sz="2000" dirty="0">
                <a:latin typeface="Consolas" panose="020B0609020204030204" pitchFamily="49" charset="0"/>
              </a:rPr>
              <a:t>=b</a:t>
            </a:r>
          </a:p>
          <a:p>
            <a:pPr marL="0" indent="0">
              <a:buNone/>
            </a:pPr>
            <a:r>
              <a:rPr lang="en-US" sz="2000" dirty="0">
                <a:latin typeface="Consolas" panose="020B0609020204030204" pitchFamily="49" charset="0"/>
              </a:rPr>
              <a:t>return c</a:t>
            </a:r>
          </a:p>
        </p:txBody>
      </p:sp>
      <p:grpSp>
        <p:nvGrpSpPr>
          <p:cNvPr id="6" name="Group 5" descr="An illustration of a left-right rotation. This is the before image.&#10;&#10;Initially, the problem node is labeled a. Its left subtree is rooted at a node labeled b, and it has a height of h+2. Its right subtree is labeled z and has a height of h. The left subtree of b is labeled w and has height h. The right subtree of b is rooted at a node labeled c and has a height of h+1. The left subtree of c is x and the right subtree of c is y, at least one of these must have height h (and the other may have height h or h-1). &#10;The node a is the problem node because it is the deepest node whose left and right subtree heights differ by more than 1.">
            <a:extLst>
              <a:ext uri="{FF2B5EF4-FFF2-40B4-BE49-F238E27FC236}">
                <a16:creationId xmlns:a16="http://schemas.microsoft.com/office/drawing/2014/main" id="{F6055BF6-2A56-BD69-409E-AA10065A1D1B}"/>
              </a:ext>
            </a:extLst>
          </p:cNvPr>
          <p:cNvGrpSpPr/>
          <p:nvPr/>
        </p:nvGrpSpPr>
        <p:grpSpPr>
          <a:xfrm>
            <a:off x="41937" y="3429000"/>
            <a:ext cx="3470746" cy="3426405"/>
            <a:chOff x="41937" y="3429000"/>
            <a:chExt cx="3470746" cy="3426405"/>
          </a:xfrm>
        </p:grpSpPr>
        <p:grpSp>
          <p:nvGrpSpPr>
            <p:cNvPr id="7" name="Group 6">
              <a:extLst>
                <a:ext uri="{FF2B5EF4-FFF2-40B4-BE49-F238E27FC236}">
                  <a16:creationId xmlns:a16="http://schemas.microsoft.com/office/drawing/2014/main" id="{9A3F2993-137E-AF91-2715-6FC01BBD41A6}"/>
                </a:ext>
              </a:extLst>
            </p:cNvPr>
            <p:cNvGrpSpPr/>
            <p:nvPr/>
          </p:nvGrpSpPr>
          <p:grpSpPr>
            <a:xfrm>
              <a:off x="41937" y="3490319"/>
              <a:ext cx="3470746" cy="3365086"/>
              <a:chOff x="25572" y="2621130"/>
              <a:chExt cx="3470746" cy="3365086"/>
            </a:xfrm>
          </p:grpSpPr>
          <mc:AlternateContent xmlns:mc="http://schemas.openxmlformats.org/markup-compatibility/2006" xmlns:a14="http://schemas.microsoft.com/office/drawing/2010/main">
            <mc:Choice Requires="a14">
              <p:sp>
                <p:nvSpPr>
                  <p:cNvPr id="9" name="Oval 8">
                    <a:extLst>
                      <a:ext uri="{FF2B5EF4-FFF2-40B4-BE49-F238E27FC236}">
                        <a16:creationId xmlns:a16="http://schemas.microsoft.com/office/drawing/2014/main" id="{6B6AE591-98D1-5FFE-E7D4-F30BE8D4EC5F}"/>
                      </a:ext>
                    </a:extLst>
                  </p:cNvPr>
                  <p:cNvSpPr/>
                  <p:nvPr/>
                </p:nvSpPr>
                <p:spPr>
                  <a:xfrm>
                    <a:off x="1628660" y="273758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28" name="Oval 27">
                    <a:extLst>
                      <a:ext uri="{FF2B5EF4-FFF2-40B4-BE49-F238E27FC236}">
                        <a16:creationId xmlns:a16="http://schemas.microsoft.com/office/drawing/2014/main" id="{1B98852D-205A-51D4-3306-7B5B8D49C4F2}"/>
                      </a:ext>
                    </a:extLst>
                  </p:cNvPr>
                  <p:cNvSpPr>
                    <a:spLocks noRot="1" noChangeAspect="1" noMove="1" noResize="1" noEditPoints="1" noAdjustHandles="1" noChangeArrowheads="1" noChangeShapeType="1" noTextEdit="1"/>
                  </p:cNvSpPr>
                  <p:nvPr/>
                </p:nvSpPr>
                <p:spPr>
                  <a:xfrm>
                    <a:off x="1628660" y="2737585"/>
                    <a:ext cx="612511" cy="612511"/>
                  </a:xfrm>
                  <a:prstGeom prst="ellipse">
                    <a:avLst/>
                  </a:prstGeom>
                  <a:blipFill>
                    <a:blip r:embed="rId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Isosceles Triangle 9">
                    <a:extLst>
                      <a:ext uri="{FF2B5EF4-FFF2-40B4-BE49-F238E27FC236}">
                        <a16:creationId xmlns:a16="http://schemas.microsoft.com/office/drawing/2014/main" id="{03C08B52-B78E-93C7-D1DF-D46B2047DE62}"/>
                      </a:ext>
                    </a:extLst>
                  </p:cNvPr>
                  <p:cNvSpPr/>
                  <p:nvPr/>
                </p:nvSpPr>
                <p:spPr>
                  <a:xfrm>
                    <a:off x="25572" y="4174420"/>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29" name="Isosceles Triangle 28">
                    <a:extLst>
                      <a:ext uri="{FF2B5EF4-FFF2-40B4-BE49-F238E27FC236}">
                        <a16:creationId xmlns:a16="http://schemas.microsoft.com/office/drawing/2014/main" id="{2C6EEFCF-AA4B-26C3-6FEA-8A72B21D0331}"/>
                      </a:ext>
                    </a:extLst>
                  </p:cNvPr>
                  <p:cNvSpPr>
                    <a:spLocks noRot="1" noChangeAspect="1" noMove="1" noResize="1" noEditPoints="1" noAdjustHandles="1" noChangeArrowheads="1" noChangeShapeType="1" noTextEdit="1"/>
                  </p:cNvSpPr>
                  <p:nvPr/>
                </p:nvSpPr>
                <p:spPr>
                  <a:xfrm>
                    <a:off x="25572" y="4174420"/>
                    <a:ext cx="1084977" cy="1204653"/>
                  </a:xfrm>
                  <a:prstGeom prst="triangle">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Oval 10">
                    <a:extLst>
                      <a:ext uri="{FF2B5EF4-FFF2-40B4-BE49-F238E27FC236}">
                        <a16:creationId xmlns:a16="http://schemas.microsoft.com/office/drawing/2014/main" id="{9F16559A-B409-A732-3BB4-00F326A42094}"/>
                      </a:ext>
                    </a:extLst>
                  </p:cNvPr>
                  <p:cNvSpPr/>
                  <p:nvPr/>
                </p:nvSpPr>
                <p:spPr>
                  <a:xfrm>
                    <a:off x="804293" y="3378368"/>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30" name="Oval 29">
                    <a:extLst>
                      <a:ext uri="{FF2B5EF4-FFF2-40B4-BE49-F238E27FC236}">
                        <a16:creationId xmlns:a16="http://schemas.microsoft.com/office/drawing/2014/main" id="{1579D4BE-258A-C182-9117-C65813326EE0}"/>
                      </a:ext>
                    </a:extLst>
                  </p:cNvPr>
                  <p:cNvSpPr>
                    <a:spLocks noRot="1" noChangeAspect="1" noMove="1" noResize="1" noEditPoints="1" noAdjustHandles="1" noChangeArrowheads="1" noChangeShapeType="1" noTextEdit="1"/>
                  </p:cNvSpPr>
                  <p:nvPr/>
                </p:nvSpPr>
                <p:spPr>
                  <a:xfrm>
                    <a:off x="804293" y="3378368"/>
                    <a:ext cx="612511" cy="612511"/>
                  </a:xfrm>
                  <a:prstGeom prst="ellipse">
                    <a:avLst/>
                  </a:prstGeom>
                  <a:blipFill>
                    <a:blip r:embed="rId6"/>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Isosceles Triangle 11">
                    <a:extLst>
                      <a:ext uri="{FF2B5EF4-FFF2-40B4-BE49-F238E27FC236}">
                        <a16:creationId xmlns:a16="http://schemas.microsoft.com/office/drawing/2014/main" id="{2A121D8B-7DDE-8E00-E4C7-A3E2AA0CCFD2}"/>
                      </a:ext>
                    </a:extLst>
                  </p:cNvPr>
                  <p:cNvSpPr/>
                  <p:nvPr/>
                </p:nvSpPr>
                <p:spPr>
                  <a:xfrm>
                    <a:off x="1095397" y="472512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31" name="Isosceles Triangle 30">
                    <a:extLst>
                      <a:ext uri="{FF2B5EF4-FFF2-40B4-BE49-F238E27FC236}">
                        <a16:creationId xmlns:a16="http://schemas.microsoft.com/office/drawing/2014/main" id="{8F2EF0F1-26EC-4612-40DA-D1BBDC59014C}"/>
                      </a:ext>
                    </a:extLst>
                  </p:cNvPr>
                  <p:cNvSpPr>
                    <a:spLocks noRot="1" noChangeAspect="1" noMove="1" noResize="1" noEditPoints="1" noAdjustHandles="1" noChangeArrowheads="1" noChangeShapeType="1" noTextEdit="1"/>
                  </p:cNvSpPr>
                  <p:nvPr/>
                </p:nvSpPr>
                <p:spPr>
                  <a:xfrm>
                    <a:off x="1095397" y="4725122"/>
                    <a:ext cx="869999" cy="653951"/>
                  </a:xfrm>
                  <a:prstGeom prst="triangle">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Isosceles Triangle 12">
                    <a:extLst>
                      <a:ext uri="{FF2B5EF4-FFF2-40B4-BE49-F238E27FC236}">
                        <a16:creationId xmlns:a16="http://schemas.microsoft.com/office/drawing/2014/main" id="{EE462D6A-07C3-D752-7FD1-07CFA89FBB35}"/>
                      </a:ext>
                    </a:extLst>
                  </p:cNvPr>
                  <p:cNvSpPr/>
                  <p:nvPr/>
                </p:nvSpPr>
                <p:spPr>
                  <a:xfrm>
                    <a:off x="2420567" y="3364232"/>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32" name="Isosceles Triangle 31">
                    <a:extLst>
                      <a:ext uri="{FF2B5EF4-FFF2-40B4-BE49-F238E27FC236}">
                        <a16:creationId xmlns:a16="http://schemas.microsoft.com/office/drawing/2014/main" id="{8D5DB45B-533B-E849-8A47-BE24445D59B1}"/>
                      </a:ext>
                    </a:extLst>
                  </p:cNvPr>
                  <p:cNvSpPr>
                    <a:spLocks noRot="1" noChangeAspect="1" noMove="1" noResize="1" noEditPoints="1" noAdjustHandles="1" noChangeArrowheads="1" noChangeShapeType="1" noTextEdit="1"/>
                  </p:cNvSpPr>
                  <p:nvPr/>
                </p:nvSpPr>
                <p:spPr>
                  <a:xfrm>
                    <a:off x="2420567" y="3364232"/>
                    <a:ext cx="1075751" cy="1237660"/>
                  </a:xfrm>
                  <a:prstGeom prst="triangle">
                    <a:avLst/>
                  </a:prstGeom>
                  <a:blipFill>
                    <a:blip r:embed="rId8"/>
                    <a:stretch>
                      <a:fillRect/>
                    </a:stretch>
                  </a:blipFill>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24AD88A6-2A61-DA4A-A1BF-E95C36EBDBDD}"/>
                  </a:ext>
                </a:extLst>
              </p:cNvPr>
              <p:cNvCxnSpPr>
                <a:cxnSpLocks/>
                <a:stCxn id="11" idx="3"/>
                <a:endCxn id="10" idx="0"/>
              </p:cNvCxnSpPr>
              <p:nvPr/>
            </p:nvCxnSpPr>
            <p:spPr>
              <a:xfrm flipH="1">
                <a:off x="568061" y="3901179"/>
                <a:ext cx="325932" cy="273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F044E83-54B9-323D-2797-BF1670B0B329}"/>
                  </a:ext>
                </a:extLst>
              </p:cNvPr>
              <p:cNvCxnSpPr>
                <a:cxnSpLocks/>
                <a:stCxn id="11" idx="5"/>
                <a:endCxn id="37" idx="1"/>
              </p:cNvCxnSpPr>
              <p:nvPr/>
            </p:nvCxnSpPr>
            <p:spPr>
              <a:xfrm>
                <a:off x="1327104" y="3901179"/>
                <a:ext cx="394676" cy="1831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3ED2A2D-9CB9-65D3-D76E-CC370C352C5A}"/>
                  </a:ext>
                </a:extLst>
              </p:cNvPr>
              <p:cNvCxnSpPr>
                <a:cxnSpLocks/>
                <a:stCxn id="11" idx="7"/>
                <a:endCxn id="9" idx="3"/>
              </p:cNvCxnSpPr>
              <p:nvPr/>
            </p:nvCxnSpPr>
            <p:spPr>
              <a:xfrm flipV="1">
                <a:off x="1327104" y="3260396"/>
                <a:ext cx="391256"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CAB37CC-E6B9-D87A-01C0-1403D2F7286D}"/>
                  </a:ext>
                </a:extLst>
              </p:cNvPr>
              <p:cNvCxnSpPr>
                <a:cxnSpLocks/>
                <a:stCxn id="13" idx="0"/>
                <a:endCxn id="9" idx="5"/>
              </p:cNvCxnSpPr>
              <p:nvPr/>
            </p:nvCxnSpPr>
            <p:spPr>
              <a:xfrm flipH="1" flipV="1">
                <a:off x="2151471" y="3260396"/>
                <a:ext cx="806972" cy="1038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6DE97CC-7426-288C-4F46-B3CA2B15D4C8}"/>
                      </a:ext>
                    </a:extLst>
                  </p:cNvPr>
                  <p:cNvSpPr txBox="1"/>
                  <p:nvPr/>
                </p:nvSpPr>
                <p:spPr>
                  <a:xfrm>
                    <a:off x="239209" y="3940026"/>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3" name="TextBox 22">
                    <a:extLst>
                      <a:ext uri="{FF2B5EF4-FFF2-40B4-BE49-F238E27FC236}">
                        <a16:creationId xmlns:a16="http://schemas.microsoft.com/office/drawing/2014/main" id="{08E86B79-6E30-B984-DD39-77F1EE734F0F}"/>
                      </a:ext>
                    </a:extLst>
                  </p:cNvPr>
                  <p:cNvSpPr txBox="1">
                    <a:spLocks noRot="1" noChangeAspect="1" noMove="1" noResize="1" noEditPoints="1" noAdjustHandles="1" noChangeArrowheads="1" noChangeShapeType="1" noTextEdit="1"/>
                  </p:cNvSpPr>
                  <p:nvPr/>
                </p:nvSpPr>
                <p:spPr>
                  <a:xfrm>
                    <a:off x="239209" y="3940026"/>
                    <a:ext cx="369781"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82D9F19-4167-DB54-691D-6D8F12689628}"/>
                      </a:ext>
                    </a:extLst>
                  </p:cNvPr>
                  <p:cNvSpPr txBox="1"/>
                  <p:nvPr/>
                </p:nvSpPr>
                <p:spPr>
                  <a:xfrm>
                    <a:off x="932166" y="4044644"/>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4" name="TextBox 23">
                    <a:extLst>
                      <a:ext uri="{FF2B5EF4-FFF2-40B4-BE49-F238E27FC236}">
                        <a16:creationId xmlns:a16="http://schemas.microsoft.com/office/drawing/2014/main" id="{4BD37377-9D4D-8D7C-8200-32A6160CCCFF}"/>
                      </a:ext>
                    </a:extLst>
                  </p:cNvPr>
                  <p:cNvSpPr txBox="1">
                    <a:spLocks noRot="1" noChangeAspect="1" noMove="1" noResize="1" noEditPoints="1" noAdjustHandles="1" noChangeArrowheads="1" noChangeShapeType="1" noTextEdit="1"/>
                  </p:cNvSpPr>
                  <p:nvPr/>
                </p:nvSpPr>
                <p:spPr>
                  <a:xfrm>
                    <a:off x="932166" y="4044644"/>
                    <a:ext cx="773738"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C82486C-F726-68C8-6CF8-DCF6F44CDF2D}"/>
                      </a:ext>
                    </a:extLst>
                  </p:cNvPr>
                  <p:cNvSpPr txBox="1"/>
                  <p:nvPr/>
                </p:nvSpPr>
                <p:spPr>
                  <a:xfrm>
                    <a:off x="291179" y="3179566"/>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25" name="TextBox 24">
                    <a:extLst>
                      <a:ext uri="{FF2B5EF4-FFF2-40B4-BE49-F238E27FC236}">
                        <a16:creationId xmlns:a16="http://schemas.microsoft.com/office/drawing/2014/main" id="{0508C7D2-E38C-7EE4-73DC-299152A31917}"/>
                      </a:ext>
                    </a:extLst>
                  </p:cNvPr>
                  <p:cNvSpPr txBox="1">
                    <a:spLocks noRot="1" noChangeAspect="1" noMove="1" noResize="1" noEditPoints="1" noAdjustHandles="1" noChangeArrowheads="1" noChangeShapeType="1" noTextEdit="1"/>
                  </p:cNvSpPr>
                  <p:nvPr/>
                </p:nvSpPr>
                <p:spPr>
                  <a:xfrm>
                    <a:off x="291179" y="3179566"/>
                    <a:ext cx="773738"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BE6A44E-5799-813C-BB3E-42B5D6B070A6}"/>
                      </a:ext>
                    </a:extLst>
                  </p:cNvPr>
                  <p:cNvSpPr txBox="1"/>
                  <p:nvPr/>
                </p:nvSpPr>
                <p:spPr>
                  <a:xfrm>
                    <a:off x="968556" y="2621130"/>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+3</m:t>
                          </m:r>
                        </m:oMath>
                      </m:oMathPara>
                    </a14:m>
                    <a:endParaRPr lang="en-US" dirty="0">
                      <a:solidFill>
                        <a:srgbClr val="FF0000"/>
                      </a:solidFill>
                    </a:endParaRPr>
                  </a:p>
                </p:txBody>
              </p:sp>
            </mc:Choice>
            <mc:Fallback xmlns="">
              <p:sp>
                <p:nvSpPr>
                  <p:cNvPr id="26" name="TextBox 25">
                    <a:extLst>
                      <a:ext uri="{FF2B5EF4-FFF2-40B4-BE49-F238E27FC236}">
                        <a16:creationId xmlns:a16="http://schemas.microsoft.com/office/drawing/2014/main" id="{9AB902FA-69DB-0439-2D99-AA29699CC6B3}"/>
                      </a:ext>
                    </a:extLst>
                  </p:cNvPr>
                  <p:cNvSpPr txBox="1">
                    <a:spLocks noRot="1" noChangeAspect="1" noMove="1" noResize="1" noEditPoints="1" noAdjustHandles="1" noChangeArrowheads="1" noChangeShapeType="1" noTextEdit="1"/>
                  </p:cNvSpPr>
                  <p:nvPr/>
                </p:nvSpPr>
                <p:spPr>
                  <a:xfrm>
                    <a:off x="968556" y="2621130"/>
                    <a:ext cx="773738"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F0FB68F-E1BC-466F-86DB-C131CF8BAF82}"/>
                      </a:ext>
                    </a:extLst>
                  </p:cNvPr>
                  <p:cNvSpPr txBox="1"/>
                  <p:nvPr/>
                </p:nvSpPr>
                <p:spPr>
                  <a:xfrm>
                    <a:off x="2476622" y="3272587"/>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7" name="TextBox 26">
                    <a:extLst>
                      <a:ext uri="{FF2B5EF4-FFF2-40B4-BE49-F238E27FC236}">
                        <a16:creationId xmlns:a16="http://schemas.microsoft.com/office/drawing/2014/main" id="{D98147D4-25AB-AB4E-74C3-62B623CA8EBB}"/>
                      </a:ext>
                    </a:extLst>
                  </p:cNvPr>
                  <p:cNvSpPr txBox="1">
                    <a:spLocks noRot="1" noChangeAspect="1" noMove="1" noResize="1" noEditPoints="1" noAdjustHandles="1" noChangeArrowheads="1" noChangeShapeType="1" noTextEdit="1"/>
                  </p:cNvSpPr>
                  <p:nvPr/>
                </p:nvSpPr>
                <p:spPr>
                  <a:xfrm>
                    <a:off x="2476622" y="3272587"/>
                    <a:ext cx="369781" cy="36933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Oval 36">
                    <a:extLst>
                      <a:ext uri="{FF2B5EF4-FFF2-40B4-BE49-F238E27FC236}">
                        <a16:creationId xmlns:a16="http://schemas.microsoft.com/office/drawing/2014/main" id="{02317307-02F9-CB34-B972-3D687B3EDBBE}"/>
                      </a:ext>
                    </a:extLst>
                  </p:cNvPr>
                  <p:cNvSpPr/>
                  <p:nvPr/>
                </p:nvSpPr>
                <p:spPr>
                  <a:xfrm>
                    <a:off x="1632080" y="399463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59" name="Oval 58">
                    <a:extLst>
                      <a:ext uri="{FF2B5EF4-FFF2-40B4-BE49-F238E27FC236}">
                        <a16:creationId xmlns:a16="http://schemas.microsoft.com/office/drawing/2014/main" id="{49C7BA64-67D6-292B-6912-550CBC90A422}"/>
                      </a:ext>
                    </a:extLst>
                  </p:cNvPr>
                  <p:cNvSpPr>
                    <a:spLocks noRot="1" noChangeAspect="1" noMove="1" noResize="1" noEditPoints="1" noAdjustHandles="1" noChangeArrowheads="1" noChangeShapeType="1" noTextEdit="1"/>
                  </p:cNvSpPr>
                  <p:nvPr/>
                </p:nvSpPr>
                <p:spPr>
                  <a:xfrm>
                    <a:off x="1632080" y="3994639"/>
                    <a:ext cx="612511" cy="612511"/>
                  </a:xfrm>
                  <a:prstGeom prst="ellipse">
                    <a:avLst/>
                  </a:prstGeom>
                  <a:blipFill>
                    <a:blip r:embed="rId1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Isosceles Triangle 37">
                    <a:extLst>
                      <a:ext uri="{FF2B5EF4-FFF2-40B4-BE49-F238E27FC236}">
                        <a16:creationId xmlns:a16="http://schemas.microsoft.com/office/drawing/2014/main" id="{5273A4C8-7685-1FCE-5A77-4BD285B472DF}"/>
                      </a:ext>
                    </a:extLst>
                  </p:cNvPr>
                  <p:cNvSpPr/>
                  <p:nvPr/>
                </p:nvSpPr>
                <p:spPr>
                  <a:xfrm>
                    <a:off x="1970408" y="472512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63" name="Isosceles Triangle 62">
                    <a:extLst>
                      <a:ext uri="{FF2B5EF4-FFF2-40B4-BE49-F238E27FC236}">
                        <a16:creationId xmlns:a16="http://schemas.microsoft.com/office/drawing/2014/main" id="{FF39DA8C-B895-101C-CF55-99795016CCBA}"/>
                      </a:ext>
                    </a:extLst>
                  </p:cNvPr>
                  <p:cNvSpPr>
                    <a:spLocks noRot="1" noChangeAspect="1" noMove="1" noResize="1" noEditPoints="1" noAdjustHandles="1" noChangeArrowheads="1" noChangeShapeType="1" noTextEdit="1"/>
                  </p:cNvSpPr>
                  <p:nvPr/>
                </p:nvSpPr>
                <p:spPr>
                  <a:xfrm>
                    <a:off x="1970408" y="4725122"/>
                    <a:ext cx="869999" cy="653951"/>
                  </a:xfrm>
                  <a:prstGeom prst="triangle">
                    <a:avLst/>
                  </a:prstGeom>
                  <a:blipFill>
                    <a:blip r:embed="rId15"/>
                    <a:stretch>
                      <a:fillRect b="-4545"/>
                    </a:stretch>
                  </a:blipFill>
                </p:spPr>
                <p:txBody>
                  <a:bodyPr/>
                  <a:lstStyle/>
                  <a:p>
                    <a:r>
                      <a:rPr lang="en-US">
                        <a:noFill/>
                      </a:rPr>
                      <a:t> </a:t>
                    </a:r>
                  </a:p>
                </p:txBody>
              </p:sp>
            </mc:Fallback>
          </mc:AlternateContent>
          <p:cxnSp>
            <p:nvCxnSpPr>
              <p:cNvPr id="39" name="Straight Connector 38">
                <a:extLst>
                  <a:ext uri="{FF2B5EF4-FFF2-40B4-BE49-F238E27FC236}">
                    <a16:creationId xmlns:a16="http://schemas.microsoft.com/office/drawing/2014/main" id="{497D250E-5B82-8403-B841-DC6FEEBD33F0}"/>
                  </a:ext>
                </a:extLst>
              </p:cNvPr>
              <p:cNvCxnSpPr>
                <a:cxnSpLocks/>
                <a:stCxn id="37" idx="3"/>
                <a:endCxn id="12" idx="0"/>
              </p:cNvCxnSpPr>
              <p:nvPr/>
            </p:nvCxnSpPr>
            <p:spPr>
              <a:xfrm flipH="1">
                <a:off x="1530397" y="4517450"/>
                <a:ext cx="191383"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E5EF76D-63E3-BDFE-F1D6-2C8002C32365}"/>
                  </a:ext>
                </a:extLst>
              </p:cNvPr>
              <p:cNvCxnSpPr>
                <a:cxnSpLocks/>
                <a:stCxn id="37" idx="5"/>
                <a:endCxn id="38" idx="0"/>
              </p:cNvCxnSpPr>
              <p:nvPr/>
            </p:nvCxnSpPr>
            <p:spPr>
              <a:xfrm>
                <a:off x="2154891" y="4517450"/>
                <a:ext cx="250517"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Oval 40">
                    <a:extLst>
                      <a:ext uri="{FF2B5EF4-FFF2-40B4-BE49-F238E27FC236}">
                        <a16:creationId xmlns:a16="http://schemas.microsoft.com/office/drawing/2014/main" id="{664BFE6C-C1F7-D221-F851-CB6F503F2FFB}"/>
                      </a:ext>
                    </a:extLst>
                  </p:cNvPr>
                  <p:cNvSpPr/>
                  <p:nvPr/>
                </p:nvSpPr>
                <p:spPr>
                  <a:xfrm>
                    <a:off x="1302483" y="550753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70" name="Oval 69">
                    <a:extLst>
                      <a:ext uri="{FF2B5EF4-FFF2-40B4-BE49-F238E27FC236}">
                        <a16:creationId xmlns:a16="http://schemas.microsoft.com/office/drawing/2014/main" id="{04B02F9E-1880-E493-E071-FE1CA912DC8E}"/>
                      </a:ext>
                    </a:extLst>
                  </p:cNvPr>
                  <p:cNvSpPr>
                    <a:spLocks noRot="1" noChangeAspect="1" noMove="1" noResize="1" noEditPoints="1" noAdjustHandles="1" noChangeArrowheads="1" noChangeShapeType="1" noTextEdit="1"/>
                  </p:cNvSpPr>
                  <p:nvPr/>
                </p:nvSpPr>
                <p:spPr>
                  <a:xfrm>
                    <a:off x="1302483" y="5507530"/>
                    <a:ext cx="476146" cy="476146"/>
                  </a:xfrm>
                  <a:prstGeom prst="ellipse">
                    <a:avLst/>
                  </a:prstGeom>
                  <a:blipFill>
                    <a:blip r:embed="rId16"/>
                    <a:stretch>
                      <a:fillRect/>
                    </a:stretch>
                  </a:blipFill>
                  <a:ln>
                    <a:solidFill>
                      <a:schemeClr val="bg1">
                        <a:lumMod val="50000"/>
                      </a:schemeClr>
                    </a:solidFill>
                    <a:prstDash val="dash"/>
                  </a:ln>
                </p:spPr>
                <p:txBody>
                  <a:bodyPr/>
                  <a:lstStyle/>
                  <a:p>
                    <a:r>
                      <a:rPr lang="en-US">
                        <a:noFill/>
                      </a:rPr>
                      <a:t> </a:t>
                    </a:r>
                  </a:p>
                </p:txBody>
              </p:sp>
            </mc:Fallback>
          </mc:AlternateContent>
          <p:cxnSp>
            <p:nvCxnSpPr>
              <p:cNvPr id="42" name="Straight Connector 41">
                <a:extLst>
                  <a:ext uri="{FF2B5EF4-FFF2-40B4-BE49-F238E27FC236}">
                    <a16:creationId xmlns:a16="http://schemas.microsoft.com/office/drawing/2014/main" id="{CDDC774E-C840-5653-DB24-EB77525B4491}"/>
                  </a:ext>
                </a:extLst>
              </p:cNvPr>
              <p:cNvCxnSpPr>
                <a:cxnSpLocks/>
                <a:stCxn id="41" idx="0"/>
                <a:endCxn id="12" idx="3"/>
              </p:cNvCxnSpPr>
              <p:nvPr/>
            </p:nvCxnSpPr>
            <p:spPr>
              <a:xfrm flipH="1" flipV="1">
                <a:off x="1530397" y="5379073"/>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Oval 42">
                    <a:extLst>
                      <a:ext uri="{FF2B5EF4-FFF2-40B4-BE49-F238E27FC236}">
                        <a16:creationId xmlns:a16="http://schemas.microsoft.com/office/drawing/2014/main" id="{B6E7AF2E-15E0-E2E6-8317-FAF42CA44676}"/>
                      </a:ext>
                    </a:extLst>
                  </p:cNvPr>
                  <p:cNvSpPr/>
                  <p:nvPr/>
                </p:nvSpPr>
                <p:spPr>
                  <a:xfrm>
                    <a:off x="2162524" y="551007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76" name="Oval 75">
                    <a:extLst>
                      <a:ext uri="{FF2B5EF4-FFF2-40B4-BE49-F238E27FC236}">
                        <a16:creationId xmlns:a16="http://schemas.microsoft.com/office/drawing/2014/main" id="{44650BE5-1644-C668-066D-2B3D2096D59C}"/>
                      </a:ext>
                    </a:extLst>
                  </p:cNvPr>
                  <p:cNvSpPr>
                    <a:spLocks noRot="1" noChangeAspect="1" noMove="1" noResize="1" noEditPoints="1" noAdjustHandles="1" noChangeArrowheads="1" noChangeShapeType="1" noTextEdit="1"/>
                  </p:cNvSpPr>
                  <p:nvPr/>
                </p:nvSpPr>
                <p:spPr>
                  <a:xfrm>
                    <a:off x="2162524" y="5510070"/>
                    <a:ext cx="476146" cy="476146"/>
                  </a:xfrm>
                  <a:prstGeom prst="ellipse">
                    <a:avLst/>
                  </a:prstGeom>
                  <a:blipFill>
                    <a:blip r:embed="rId17"/>
                    <a:stretch>
                      <a:fillRect/>
                    </a:stretch>
                  </a:blipFill>
                  <a:ln>
                    <a:solidFill>
                      <a:schemeClr val="bg1">
                        <a:lumMod val="50000"/>
                      </a:schemeClr>
                    </a:solidFill>
                    <a:prstDash val="dash"/>
                  </a:ln>
                </p:spPr>
                <p:txBody>
                  <a:bodyPr/>
                  <a:lstStyle/>
                  <a:p>
                    <a:r>
                      <a:rPr lang="en-US">
                        <a:noFill/>
                      </a:rPr>
                      <a:t> </a:t>
                    </a:r>
                  </a:p>
                </p:txBody>
              </p:sp>
            </mc:Fallback>
          </mc:AlternateContent>
          <p:cxnSp>
            <p:nvCxnSpPr>
              <p:cNvPr id="44" name="Straight Connector 43">
                <a:extLst>
                  <a:ext uri="{FF2B5EF4-FFF2-40B4-BE49-F238E27FC236}">
                    <a16:creationId xmlns:a16="http://schemas.microsoft.com/office/drawing/2014/main" id="{962FDFA7-40CE-3952-4663-C23B14EEA09A}"/>
                  </a:ext>
                </a:extLst>
              </p:cNvPr>
              <p:cNvCxnSpPr>
                <a:cxnSpLocks/>
                <a:stCxn id="43" idx="0"/>
                <a:endCxn id="38" idx="3"/>
              </p:cNvCxnSpPr>
              <p:nvPr/>
            </p:nvCxnSpPr>
            <p:spPr>
              <a:xfrm flipV="1">
                <a:off x="2400597" y="5379073"/>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8" name="Straight Connector 7">
              <a:extLst>
                <a:ext uri="{FF2B5EF4-FFF2-40B4-BE49-F238E27FC236}">
                  <a16:creationId xmlns:a16="http://schemas.microsoft.com/office/drawing/2014/main" id="{8F6DEEA8-3A38-A161-0208-52A8D21387C3}"/>
                </a:ext>
              </a:extLst>
            </p:cNvPr>
            <p:cNvCxnSpPr>
              <a:cxnSpLocks/>
              <a:stCxn id="9" idx="0"/>
            </p:cNvCxnSpPr>
            <p:nvPr/>
          </p:nvCxnSpPr>
          <p:spPr>
            <a:xfrm flipV="1">
              <a:off x="1951281" y="3429000"/>
              <a:ext cx="0" cy="177774"/>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4" name="Arrow: Right 3" descr="Because the portion of the tree that is too tall is the subtree rooted at the node c (the left-right grandchild of the problem node), we first perform a left rotation on the node b (the left child of the problem node, c is its right child). ">
                <a:extLst>
                  <a:ext uri="{FF2B5EF4-FFF2-40B4-BE49-F238E27FC236}">
                    <a16:creationId xmlns:a16="http://schemas.microsoft.com/office/drawing/2014/main" id="{EC21496C-8B03-EA3C-05F5-D7C44B3ABAA2}"/>
                  </a:ext>
                </a:extLst>
              </p:cNvPr>
              <p:cNvSpPr/>
              <p:nvPr/>
            </p:nvSpPr>
            <p:spPr>
              <a:xfrm>
                <a:off x="3147296" y="3808328"/>
                <a:ext cx="1340568"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Rotate </a:t>
                </a:r>
              </a:p>
              <a:p>
                <a:pPr algn="ctr"/>
                <a:r>
                  <a:rPr lang="en-US" sz="1400" dirty="0"/>
                  <a:t>Left at </a:t>
                </a:r>
                <a14:m>
                  <m:oMath xmlns:m="http://schemas.openxmlformats.org/officeDocument/2006/math">
                    <m:r>
                      <a:rPr lang="en-US" sz="1400" b="0" i="1" smtClean="0">
                        <a:latin typeface="Cambria Math" panose="02040503050406030204" pitchFamily="18" charset="0"/>
                      </a:rPr>
                      <m:t>𝑏</m:t>
                    </m:r>
                  </m:oMath>
                </a14:m>
                <a:endParaRPr lang="en-US" sz="1400" dirty="0"/>
              </a:p>
            </p:txBody>
          </p:sp>
        </mc:Choice>
        <mc:Fallback xmlns="">
          <p:sp>
            <p:nvSpPr>
              <p:cNvPr id="4" name="Arrow: Right 3" descr="Because the portion of the tree that is too tall is the subtree rooted at the node c (the left-right grandchild of the problem node), we first perform a left rotation on the node b (the left child of the problem node, c is its right child). ">
                <a:extLst>
                  <a:ext uri="{FF2B5EF4-FFF2-40B4-BE49-F238E27FC236}">
                    <a16:creationId xmlns:a16="http://schemas.microsoft.com/office/drawing/2014/main" id="{EC21496C-8B03-EA3C-05F5-D7C44B3ABAA2}"/>
                  </a:ext>
                </a:extLst>
              </p:cNvPr>
              <p:cNvSpPr>
                <a:spLocks noRot="1" noChangeAspect="1" noMove="1" noResize="1" noEditPoints="1" noAdjustHandles="1" noChangeArrowheads="1" noChangeShapeType="1" noTextEdit="1"/>
              </p:cNvSpPr>
              <p:nvPr/>
            </p:nvSpPr>
            <p:spPr>
              <a:xfrm>
                <a:off x="3147296" y="3808328"/>
                <a:ext cx="1340568" cy="1105505"/>
              </a:xfrm>
              <a:prstGeom prst="rightArrow">
                <a:avLst/>
              </a:prstGeom>
              <a:blipFill>
                <a:blip r:embed="rId18"/>
                <a:stretch>
                  <a:fillRect/>
                </a:stretch>
              </a:blipFill>
            </p:spPr>
            <p:txBody>
              <a:bodyPr/>
              <a:lstStyle/>
              <a:p>
                <a:r>
                  <a:rPr lang="en-US">
                    <a:noFill/>
                  </a:rPr>
                  <a:t> </a:t>
                </a:r>
              </a:p>
            </p:txBody>
          </p:sp>
        </mc:Fallback>
      </mc:AlternateContent>
      <p:grpSp>
        <p:nvGrpSpPr>
          <p:cNvPr id="45" name="Group 44" descr="An illustration of a left-right rotation. This is an intermediate stage.&#10;&#10;After the left rotation, c (previously the right child of b) becomes the new left child of a, b (previously the left child of a) becomes the left child of c, and the subtree x (previously the left subtree of c) becomes the right subtree of b.&#10;&#10;The overall effect of the rotation is that we lifted up the node c along with its right subtree (y) while lowering the node b along with its left subtree (w). The left subtree of c (x) becomes the right subtree of b, and its depth in the tree remains unchanged.&#10;&#10;At this point the tree is still not balanced, and the problem node is still 9, but its now in a shape that can be fixed with a right rotation.">
            <a:extLst>
              <a:ext uri="{FF2B5EF4-FFF2-40B4-BE49-F238E27FC236}">
                <a16:creationId xmlns:a16="http://schemas.microsoft.com/office/drawing/2014/main" id="{C670C236-7C8E-8652-8D44-D1B237ECDFCE}"/>
              </a:ext>
            </a:extLst>
          </p:cNvPr>
          <p:cNvGrpSpPr/>
          <p:nvPr/>
        </p:nvGrpSpPr>
        <p:grpSpPr>
          <a:xfrm>
            <a:off x="3777627" y="3312545"/>
            <a:ext cx="3837793" cy="3534406"/>
            <a:chOff x="3777627" y="3312545"/>
            <a:chExt cx="3837793" cy="3534406"/>
          </a:xfrm>
        </p:grpSpPr>
        <p:grpSp>
          <p:nvGrpSpPr>
            <p:cNvPr id="46" name="Group 45">
              <a:extLst>
                <a:ext uri="{FF2B5EF4-FFF2-40B4-BE49-F238E27FC236}">
                  <a16:creationId xmlns:a16="http://schemas.microsoft.com/office/drawing/2014/main" id="{34595FC6-0845-4F03-CB38-5538CFEB78E7}"/>
                </a:ext>
              </a:extLst>
            </p:cNvPr>
            <p:cNvGrpSpPr/>
            <p:nvPr/>
          </p:nvGrpSpPr>
          <p:grpSpPr>
            <a:xfrm>
              <a:off x="3777627" y="3377681"/>
              <a:ext cx="3837793" cy="3469270"/>
              <a:chOff x="4378760" y="2820523"/>
              <a:chExt cx="3837793" cy="3469270"/>
            </a:xfrm>
          </p:grpSpPr>
          <mc:AlternateContent xmlns:mc="http://schemas.openxmlformats.org/markup-compatibility/2006" xmlns:a14="http://schemas.microsoft.com/office/drawing/2010/main">
            <mc:Choice Requires="a14">
              <p:sp>
                <p:nvSpPr>
                  <p:cNvPr id="48" name="Oval 47">
                    <a:extLst>
                      <a:ext uri="{FF2B5EF4-FFF2-40B4-BE49-F238E27FC236}">
                        <a16:creationId xmlns:a16="http://schemas.microsoft.com/office/drawing/2014/main" id="{F8CD061C-1364-D15D-756E-F7384008F6E6}"/>
                      </a:ext>
                    </a:extLst>
                  </p:cNvPr>
                  <p:cNvSpPr/>
                  <p:nvPr/>
                </p:nvSpPr>
                <p:spPr>
                  <a:xfrm>
                    <a:off x="6531775" y="2936978"/>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135" name="Oval 134">
                    <a:extLst>
                      <a:ext uri="{FF2B5EF4-FFF2-40B4-BE49-F238E27FC236}">
                        <a16:creationId xmlns:a16="http://schemas.microsoft.com/office/drawing/2014/main" id="{8F809D24-0EA0-AD2C-8CCB-3BC5F24F7F26}"/>
                      </a:ext>
                    </a:extLst>
                  </p:cNvPr>
                  <p:cNvSpPr>
                    <a:spLocks noRot="1" noChangeAspect="1" noMove="1" noResize="1" noEditPoints="1" noAdjustHandles="1" noChangeArrowheads="1" noChangeShapeType="1" noTextEdit="1"/>
                  </p:cNvSpPr>
                  <p:nvPr/>
                </p:nvSpPr>
                <p:spPr>
                  <a:xfrm>
                    <a:off x="6531775" y="2936978"/>
                    <a:ext cx="612511" cy="612511"/>
                  </a:xfrm>
                  <a:prstGeom prst="ellipse">
                    <a:avLst/>
                  </a:prstGeom>
                  <a:blipFill>
                    <a:blip r:embed="rId19"/>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Isosceles Triangle 48">
                    <a:extLst>
                      <a:ext uri="{FF2B5EF4-FFF2-40B4-BE49-F238E27FC236}">
                        <a16:creationId xmlns:a16="http://schemas.microsoft.com/office/drawing/2014/main" id="{EDBA1D35-4A3D-C0E3-4CC4-AA7E0B647DB9}"/>
                      </a:ext>
                    </a:extLst>
                  </p:cNvPr>
                  <p:cNvSpPr/>
                  <p:nvPr/>
                </p:nvSpPr>
                <p:spPr>
                  <a:xfrm>
                    <a:off x="4378760" y="5046478"/>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136" name="Isosceles Triangle 135">
                    <a:extLst>
                      <a:ext uri="{FF2B5EF4-FFF2-40B4-BE49-F238E27FC236}">
                        <a16:creationId xmlns:a16="http://schemas.microsoft.com/office/drawing/2014/main" id="{35B1F3D4-194F-7932-CA70-04F0AC1A5EC5}"/>
                      </a:ext>
                    </a:extLst>
                  </p:cNvPr>
                  <p:cNvSpPr>
                    <a:spLocks noRot="1" noChangeAspect="1" noMove="1" noResize="1" noEditPoints="1" noAdjustHandles="1" noChangeArrowheads="1" noChangeShapeType="1" noTextEdit="1"/>
                  </p:cNvSpPr>
                  <p:nvPr/>
                </p:nvSpPr>
                <p:spPr>
                  <a:xfrm>
                    <a:off x="4378760" y="5046478"/>
                    <a:ext cx="1084977" cy="1204653"/>
                  </a:xfrm>
                  <a:prstGeom prst="triangle">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Oval 49">
                    <a:extLst>
                      <a:ext uri="{FF2B5EF4-FFF2-40B4-BE49-F238E27FC236}">
                        <a16:creationId xmlns:a16="http://schemas.microsoft.com/office/drawing/2014/main" id="{4FC6CB01-B346-5B0B-F10C-2DD640926CFA}"/>
                      </a:ext>
                    </a:extLst>
                  </p:cNvPr>
                  <p:cNvSpPr/>
                  <p:nvPr/>
                </p:nvSpPr>
                <p:spPr>
                  <a:xfrm>
                    <a:off x="5707408" y="357776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137" name="Oval 136">
                    <a:extLst>
                      <a:ext uri="{FF2B5EF4-FFF2-40B4-BE49-F238E27FC236}">
                        <a16:creationId xmlns:a16="http://schemas.microsoft.com/office/drawing/2014/main" id="{6E235EB5-4F7E-74E6-B4C2-3E1AE8911C19}"/>
                      </a:ext>
                    </a:extLst>
                  </p:cNvPr>
                  <p:cNvSpPr>
                    <a:spLocks noRot="1" noChangeAspect="1" noMove="1" noResize="1" noEditPoints="1" noAdjustHandles="1" noChangeArrowheads="1" noChangeShapeType="1" noTextEdit="1"/>
                  </p:cNvSpPr>
                  <p:nvPr/>
                </p:nvSpPr>
                <p:spPr>
                  <a:xfrm>
                    <a:off x="5707408" y="3577761"/>
                    <a:ext cx="612511" cy="612511"/>
                  </a:xfrm>
                  <a:prstGeom prst="ellipse">
                    <a:avLst/>
                  </a:prstGeom>
                  <a:blipFill>
                    <a:blip r:embed="rId21"/>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Isosceles Triangle 50">
                    <a:extLst>
                      <a:ext uri="{FF2B5EF4-FFF2-40B4-BE49-F238E27FC236}">
                        <a16:creationId xmlns:a16="http://schemas.microsoft.com/office/drawing/2014/main" id="{11568F91-A7A6-B2C1-A109-BD17ACC83613}"/>
                      </a:ext>
                    </a:extLst>
                  </p:cNvPr>
                  <p:cNvSpPr/>
                  <p:nvPr/>
                </p:nvSpPr>
                <p:spPr>
                  <a:xfrm>
                    <a:off x="7140802" y="3563625"/>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139" name="Isosceles Triangle 138">
                    <a:extLst>
                      <a:ext uri="{FF2B5EF4-FFF2-40B4-BE49-F238E27FC236}">
                        <a16:creationId xmlns:a16="http://schemas.microsoft.com/office/drawing/2014/main" id="{9D516006-D536-C9F5-D25D-D09AD7CBA374}"/>
                      </a:ext>
                    </a:extLst>
                  </p:cNvPr>
                  <p:cNvSpPr>
                    <a:spLocks noRot="1" noChangeAspect="1" noMove="1" noResize="1" noEditPoints="1" noAdjustHandles="1" noChangeArrowheads="1" noChangeShapeType="1" noTextEdit="1"/>
                  </p:cNvSpPr>
                  <p:nvPr/>
                </p:nvSpPr>
                <p:spPr>
                  <a:xfrm>
                    <a:off x="7140802" y="3563625"/>
                    <a:ext cx="1075751" cy="1237660"/>
                  </a:xfrm>
                  <a:prstGeom prst="triangle">
                    <a:avLst/>
                  </a:prstGeom>
                  <a:blipFill>
                    <a:blip r:embed="rId22"/>
                    <a:stretch>
                      <a:fillRect/>
                    </a:stretch>
                  </a:blipFill>
                </p:spPr>
                <p:txBody>
                  <a:bodyPr/>
                  <a:lstStyle/>
                  <a:p>
                    <a:r>
                      <a:rPr lang="en-US">
                        <a:noFill/>
                      </a:rPr>
                      <a:t> </a:t>
                    </a:r>
                  </a:p>
                </p:txBody>
              </p:sp>
            </mc:Fallback>
          </mc:AlternateContent>
          <p:cxnSp>
            <p:nvCxnSpPr>
              <p:cNvPr id="52" name="Straight Connector 51">
                <a:extLst>
                  <a:ext uri="{FF2B5EF4-FFF2-40B4-BE49-F238E27FC236}">
                    <a16:creationId xmlns:a16="http://schemas.microsoft.com/office/drawing/2014/main" id="{45E28975-DE63-FBEE-3FB2-36CCAC51286C}"/>
                  </a:ext>
                </a:extLst>
              </p:cNvPr>
              <p:cNvCxnSpPr>
                <a:cxnSpLocks/>
                <a:stCxn id="50" idx="3"/>
                <a:endCxn id="73" idx="7"/>
              </p:cNvCxnSpPr>
              <p:nvPr/>
            </p:nvCxnSpPr>
            <p:spPr>
              <a:xfrm flipH="1">
                <a:off x="5663346" y="4100572"/>
                <a:ext cx="133762" cy="248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404571A-378B-0D5D-8312-9F8D9AF53D29}"/>
                  </a:ext>
                </a:extLst>
              </p:cNvPr>
              <p:cNvCxnSpPr>
                <a:cxnSpLocks/>
                <a:stCxn id="50" idx="5"/>
              </p:cNvCxnSpPr>
              <p:nvPr/>
            </p:nvCxnSpPr>
            <p:spPr>
              <a:xfrm>
                <a:off x="6230219" y="4100572"/>
                <a:ext cx="394676" cy="1831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755F5E1-7FBB-58B4-61C0-502B9545ED58}"/>
                  </a:ext>
                </a:extLst>
              </p:cNvPr>
              <p:cNvCxnSpPr>
                <a:cxnSpLocks/>
                <a:stCxn id="50" idx="7"/>
                <a:endCxn id="48" idx="3"/>
              </p:cNvCxnSpPr>
              <p:nvPr/>
            </p:nvCxnSpPr>
            <p:spPr>
              <a:xfrm flipV="1">
                <a:off x="6230219" y="3459789"/>
                <a:ext cx="391256"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00A2727-3E36-3E05-D7ED-9BE523CBD62D}"/>
                  </a:ext>
                </a:extLst>
              </p:cNvPr>
              <p:cNvCxnSpPr>
                <a:cxnSpLocks/>
                <a:stCxn id="51" idx="0"/>
                <a:endCxn id="48" idx="5"/>
              </p:cNvCxnSpPr>
              <p:nvPr/>
            </p:nvCxnSpPr>
            <p:spPr>
              <a:xfrm flipH="1" flipV="1">
                <a:off x="7054586" y="3459789"/>
                <a:ext cx="624092" cy="1038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E1A055AE-6D24-F87A-FC32-C66616224CAB}"/>
                      </a:ext>
                    </a:extLst>
                  </p:cNvPr>
                  <p:cNvSpPr txBox="1"/>
                  <p:nvPr/>
                </p:nvSpPr>
                <p:spPr>
                  <a:xfrm>
                    <a:off x="4582437" y="4888692"/>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44" name="TextBox 143">
                    <a:extLst>
                      <a:ext uri="{FF2B5EF4-FFF2-40B4-BE49-F238E27FC236}">
                        <a16:creationId xmlns:a16="http://schemas.microsoft.com/office/drawing/2014/main" id="{88B2D769-7FC5-E189-559D-256522242E9C}"/>
                      </a:ext>
                    </a:extLst>
                  </p:cNvPr>
                  <p:cNvSpPr txBox="1">
                    <a:spLocks noRot="1" noChangeAspect="1" noMove="1" noResize="1" noEditPoints="1" noAdjustHandles="1" noChangeArrowheads="1" noChangeShapeType="1" noTextEdit="1"/>
                  </p:cNvSpPr>
                  <p:nvPr/>
                </p:nvSpPr>
                <p:spPr>
                  <a:xfrm>
                    <a:off x="4582437" y="4888692"/>
                    <a:ext cx="369781" cy="369332"/>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B22BEBC4-53BB-506E-A352-D00578C11FA6}"/>
                      </a:ext>
                    </a:extLst>
                  </p:cNvPr>
                  <p:cNvSpPr txBox="1"/>
                  <p:nvPr/>
                </p:nvSpPr>
                <p:spPr>
                  <a:xfrm>
                    <a:off x="5194294" y="3378959"/>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146" name="TextBox 145">
                    <a:extLst>
                      <a:ext uri="{FF2B5EF4-FFF2-40B4-BE49-F238E27FC236}">
                        <a16:creationId xmlns:a16="http://schemas.microsoft.com/office/drawing/2014/main" id="{1226F12A-73C3-A545-8A6A-1FB7371A4210}"/>
                      </a:ext>
                    </a:extLst>
                  </p:cNvPr>
                  <p:cNvSpPr txBox="1">
                    <a:spLocks noRot="1" noChangeAspect="1" noMove="1" noResize="1" noEditPoints="1" noAdjustHandles="1" noChangeArrowheads="1" noChangeShapeType="1" noTextEdit="1"/>
                  </p:cNvSpPr>
                  <p:nvPr/>
                </p:nvSpPr>
                <p:spPr>
                  <a:xfrm>
                    <a:off x="5194294" y="3378959"/>
                    <a:ext cx="773738" cy="369332"/>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84957FA4-851C-28B1-6F2C-34DE27201213}"/>
                      </a:ext>
                    </a:extLst>
                  </p:cNvPr>
                  <p:cNvSpPr txBox="1"/>
                  <p:nvPr/>
                </p:nvSpPr>
                <p:spPr>
                  <a:xfrm>
                    <a:off x="5871671" y="2820523"/>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+3</m:t>
                          </m:r>
                        </m:oMath>
                      </m:oMathPara>
                    </a14:m>
                    <a:endParaRPr lang="en-US" dirty="0">
                      <a:solidFill>
                        <a:srgbClr val="FF0000"/>
                      </a:solidFill>
                    </a:endParaRPr>
                  </a:p>
                </p:txBody>
              </p:sp>
            </mc:Choice>
            <mc:Fallback xmlns="">
              <p:sp>
                <p:nvSpPr>
                  <p:cNvPr id="147" name="TextBox 146">
                    <a:extLst>
                      <a:ext uri="{FF2B5EF4-FFF2-40B4-BE49-F238E27FC236}">
                        <a16:creationId xmlns:a16="http://schemas.microsoft.com/office/drawing/2014/main" id="{E7DDC433-A39C-9D72-0893-3EE12F71DF52}"/>
                      </a:ext>
                    </a:extLst>
                  </p:cNvPr>
                  <p:cNvSpPr txBox="1">
                    <a:spLocks noRot="1" noChangeAspect="1" noMove="1" noResize="1" noEditPoints="1" noAdjustHandles="1" noChangeArrowheads="1" noChangeShapeType="1" noTextEdit="1"/>
                  </p:cNvSpPr>
                  <p:nvPr/>
                </p:nvSpPr>
                <p:spPr>
                  <a:xfrm>
                    <a:off x="5871671" y="2820523"/>
                    <a:ext cx="773738" cy="369332"/>
                  </a:xfrm>
                  <a:prstGeom prst="rect">
                    <a:avLst/>
                  </a:prstGeom>
                  <a:blipFill>
                    <a:blip r:embed="rId2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DA070559-7E40-5F50-A506-A20B8BE88EAC}"/>
                      </a:ext>
                    </a:extLst>
                  </p:cNvPr>
                  <p:cNvSpPr txBox="1"/>
                  <p:nvPr/>
                </p:nvSpPr>
                <p:spPr>
                  <a:xfrm>
                    <a:off x="7379737" y="3471980"/>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48" name="TextBox 147">
                    <a:extLst>
                      <a:ext uri="{FF2B5EF4-FFF2-40B4-BE49-F238E27FC236}">
                        <a16:creationId xmlns:a16="http://schemas.microsoft.com/office/drawing/2014/main" id="{0D538E86-780E-3019-582B-FDB16AE9B559}"/>
                      </a:ext>
                    </a:extLst>
                  </p:cNvPr>
                  <p:cNvSpPr txBox="1">
                    <a:spLocks noRot="1" noChangeAspect="1" noMove="1" noResize="1" noEditPoints="1" noAdjustHandles="1" noChangeArrowheads="1" noChangeShapeType="1" noTextEdit="1"/>
                  </p:cNvSpPr>
                  <p:nvPr/>
                </p:nvSpPr>
                <p:spPr>
                  <a:xfrm>
                    <a:off x="7379737" y="3471980"/>
                    <a:ext cx="369781" cy="369332"/>
                  </a:xfrm>
                  <a:prstGeom prst="rect">
                    <a:avLst/>
                  </a:prstGeom>
                  <a:blipFill>
                    <a:blip r:embed="rId26"/>
                    <a:stretch>
                      <a:fillRect/>
                    </a:stretch>
                  </a:blipFill>
                </p:spPr>
                <p:txBody>
                  <a:bodyPr/>
                  <a:lstStyle/>
                  <a:p>
                    <a:r>
                      <a:rPr lang="en-US">
                        <a:noFill/>
                      </a:rPr>
                      <a:t> </a:t>
                    </a:r>
                  </a:p>
                </p:txBody>
              </p:sp>
            </mc:Fallback>
          </mc:AlternateContent>
          <p:grpSp>
            <p:nvGrpSpPr>
              <p:cNvPr id="68" name="Group 67">
                <a:extLst>
                  <a:ext uri="{FF2B5EF4-FFF2-40B4-BE49-F238E27FC236}">
                    <a16:creationId xmlns:a16="http://schemas.microsoft.com/office/drawing/2014/main" id="{A0747C43-C414-A25D-3421-05E87CAF33ED}"/>
                  </a:ext>
                </a:extLst>
              </p:cNvPr>
              <p:cNvGrpSpPr/>
              <p:nvPr/>
            </p:nvGrpSpPr>
            <p:grpSpPr>
              <a:xfrm>
                <a:off x="5587925" y="5031239"/>
                <a:ext cx="869999" cy="1258554"/>
                <a:chOff x="7671946" y="5192984"/>
                <a:chExt cx="869999" cy="1258554"/>
              </a:xfrm>
            </p:grpSpPr>
            <mc:AlternateContent xmlns:mc="http://schemas.openxmlformats.org/markup-compatibility/2006" xmlns:a14="http://schemas.microsoft.com/office/drawing/2010/main">
              <mc:Choice Requires="a14">
                <p:sp>
                  <p:nvSpPr>
                    <p:cNvPr id="82" name="Isosceles Triangle 81">
                      <a:extLst>
                        <a:ext uri="{FF2B5EF4-FFF2-40B4-BE49-F238E27FC236}">
                          <a16:creationId xmlns:a16="http://schemas.microsoft.com/office/drawing/2014/main" id="{08CDE87B-47AB-D6E7-8EA2-05C6B49547FF}"/>
                        </a:ext>
                      </a:extLst>
                    </p:cNvPr>
                    <p:cNvSpPr/>
                    <p:nvPr/>
                  </p:nvSpPr>
                  <p:spPr>
                    <a:xfrm>
                      <a:off x="7671946" y="5192984"/>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138" name="Isosceles Triangle 137">
                      <a:extLst>
                        <a:ext uri="{FF2B5EF4-FFF2-40B4-BE49-F238E27FC236}">
                          <a16:creationId xmlns:a16="http://schemas.microsoft.com/office/drawing/2014/main" id="{74A22E81-AB42-2FE9-9E89-350215CFD416}"/>
                        </a:ext>
                      </a:extLst>
                    </p:cNvPr>
                    <p:cNvSpPr>
                      <a:spLocks noRot="1" noChangeAspect="1" noMove="1" noResize="1" noEditPoints="1" noAdjustHandles="1" noChangeArrowheads="1" noChangeShapeType="1" noTextEdit="1"/>
                    </p:cNvSpPr>
                    <p:nvPr/>
                  </p:nvSpPr>
                  <p:spPr>
                    <a:xfrm>
                      <a:off x="7671946" y="5192984"/>
                      <a:ext cx="869999" cy="653951"/>
                    </a:xfrm>
                    <a:prstGeom prst="triangle">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Oval 82">
                      <a:extLst>
                        <a:ext uri="{FF2B5EF4-FFF2-40B4-BE49-F238E27FC236}">
                          <a16:creationId xmlns:a16="http://schemas.microsoft.com/office/drawing/2014/main" id="{54193272-5B99-040B-5E5D-A1DDD8B89386}"/>
                        </a:ext>
                      </a:extLst>
                    </p:cNvPr>
                    <p:cNvSpPr/>
                    <p:nvPr/>
                  </p:nvSpPr>
                  <p:spPr>
                    <a:xfrm>
                      <a:off x="7879032" y="5975392"/>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53" name="Oval 152">
                      <a:extLst>
                        <a:ext uri="{FF2B5EF4-FFF2-40B4-BE49-F238E27FC236}">
                          <a16:creationId xmlns:a16="http://schemas.microsoft.com/office/drawing/2014/main" id="{C9792623-4F10-6F7E-FC1A-66157314FC92}"/>
                        </a:ext>
                      </a:extLst>
                    </p:cNvPr>
                    <p:cNvSpPr>
                      <a:spLocks noRot="1" noChangeAspect="1" noMove="1" noResize="1" noEditPoints="1" noAdjustHandles="1" noChangeArrowheads="1" noChangeShapeType="1" noTextEdit="1"/>
                    </p:cNvSpPr>
                    <p:nvPr/>
                  </p:nvSpPr>
                  <p:spPr>
                    <a:xfrm>
                      <a:off x="7879032" y="5975392"/>
                      <a:ext cx="476146" cy="476146"/>
                    </a:xfrm>
                    <a:prstGeom prst="ellipse">
                      <a:avLst/>
                    </a:prstGeom>
                    <a:blipFill>
                      <a:blip r:embed="rId28"/>
                      <a:stretch>
                        <a:fillRect/>
                      </a:stretch>
                    </a:blipFill>
                    <a:ln>
                      <a:solidFill>
                        <a:schemeClr val="bg1">
                          <a:lumMod val="50000"/>
                        </a:schemeClr>
                      </a:solidFill>
                      <a:prstDash val="dash"/>
                    </a:ln>
                  </p:spPr>
                  <p:txBody>
                    <a:bodyPr/>
                    <a:lstStyle/>
                    <a:p>
                      <a:r>
                        <a:rPr lang="en-US">
                          <a:noFill/>
                        </a:rPr>
                        <a:t> </a:t>
                      </a:r>
                    </a:p>
                  </p:txBody>
                </p:sp>
              </mc:Fallback>
            </mc:AlternateContent>
            <p:cxnSp>
              <p:nvCxnSpPr>
                <p:cNvPr id="84" name="Straight Connector 83">
                  <a:extLst>
                    <a:ext uri="{FF2B5EF4-FFF2-40B4-BE49-F238E27FC236}">
                      <a16:creationId xmlns:a16="http://schemas.microsoft.com/office/drawing/2014/main" id="{2C6AC81F-A577-351E-B34E-73EC75B4F564}"/>
                    </a:ext>
                  </a:extLst>
                </p:cNvPr>
                <p:cNvCxnSpPr>
                  <a:cxnSpLocks/>
                  <a:stCxn id="83" idx="0"/>
                  <a:endCxn id="82" idx="3"/>
                </p:cNvCxnSpPr>
                <p:nvPr/>
              </p:nvCxnSpPr>
              <p:spPr>
                <a:xfrm flipH="1" flipV="1">
                  <a:off x="8106946" y="5846935"/>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72C7F52E-43F0-97C9-777A-091633C90273}"/>
                  </a:ext>
                </a:extLst>
              </p:cNvPr>
              <p:cNvGrpSpPr/>
              <p:nvPr/>
            </p:nvGrpSpPr>
            <p:grpSpPr>
              <a:xfrm>
                <a:off x="6194563" y="4283732"/>
                <a:ext cx="869999" cy="1261094"/>
                <a:chOff x="6540271" y="4283732"/>
                <a:chExt cx="869999" cy="1261094"/>
              </a:xfrm>
            </p:grpSpPr>
            <mc:AlternateContent xmlns:mc="http://schemas.openxmlformats.org/markup-compatibility/2006" xmlns:a14="http://schemas.microsoft.com/office/drawing/2010/main">
              <mc:Choice Requires="a14">
                <p:sp>
                  <p:nvSpPr>
                    <p:cNvPr id="79" name="Isosceles Triangle 78">
                      <a:extLst>
                        <a:ext uri="{FF2B5EF4-FFF2-40B4-BE49-F238E27FC236}">
                          <a16:creationId xmlns:a16="http://schemas.microsoft.com/office/drawing/2014/main" id="{58660036-35B7-35B9-1777-33BA6CC71459}"/>
                        </a:ext>
                      </a:extLst>
                    </p:cNvPr>
                    <p:cNvSpPr/>
                    <p:nvPr/>
                  </p:nvSpPr>
                  <p:spPr>
                    <a:xfrm>
                      <a:off x="6540271" y="428373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150" name="Isosceles Triangle 149">
                      <a:extLst>
                        <a:ext uri="{FF2B5EF4-FFF2-40B4-BE49-F238E27FC236}">
                          <a16:creationId xmlns:a16="http://schemas.microsoft.com/office/drawing/2014/main" id="{DA48F5F6-29AE-2B9B-C661-FC0F9D14E43E}"/>
                        </a:ext>
                      </a:extLst>
                    </p:cNvPr>
                    <p:cNvSpPr>
                      <a:spLocks noRot="1" noChangeAspect="1" noMove="1" noResize="1" noEditPoints="1" noAdjustHandles="1" noChangeArrowheads="1" noChangeShapeType="1" noTextEdit="1"/>
                    </p:cNvSpPr>
                    <p:nvPr/>
                  </p:nvSpPr>
                  <p:spPr>
                    <a:xfrm>
                      <a:off x="6540271" y="4283732"/>
                      <a:ext cx="869999" cy="653951"/>
                    </a:xfrm>
                    <a:prstGeom prst="triangle">
                      <a:avLst/>
                    </a:prstGeom>
                    <a:blipFill>
                      <a:blip r:embed="rId29"/>
                      <a:stretch>
                        <a:fillRect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0" name="Oval 79">
                      <a:extLst>
                        <a:ext uri="{FF2B5EF4-FFF2-40B4-BE49-F238E27FC236}">
                          <a16:creationId xmlns:a16="http://schemas.microsoft.com/office/drawing/2014/main" id="{D0DE5E20-837E-2556-F5F0-3DAD8B0C7027}"/>
                        </a:ext>
                      </a:extLst>
                    </p:cNvPr>
                    <p:cNvSpPr/>
                    <p:nvPr/>
                  </p:nvSpPr>
                  <p:spPr>
                    <a:xfrm>
                      <a:off x="6732387" y="506868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55" name="Oval 154">
                      <a:extLst>
                        <a:ext uri="{FF2B5EF4-FFF2-40B4-BE49-F238E27FC236}">
                          <a16:creationId xmlns:a16="http://schemas.microsoft.com/office/drawing/2014/main" id="{FA2F515E-F9F8-11B1-7B8F-6B879A34E224}"/>
                        </a:ext>
                      </a:extLst>
                    </p:cNvPr>
                    <p:cNvSpPr>
                      <a:spLocks noRot="1" noChangeAspect="1" noMove="1" noResize="1" noEditPoints="1" noAdjustHandles="1" noChangeArrowheads="1" noChangeShapeType="1" noTextEdit="1"/>
                    </p:cNvSpPr>
                    <p:nvPr/>
                  </p:nvSpPr>
                  <p:spPr>
                    <a:xfrm>
                      <a:off x="6732387" y="5068680"/>
                      <a:ext cx="476146" cy="476146"/>
                    </a:xfrm>
                    <a:prstGeom prst="ellipse">
                      <a:avLst/>
                    </a:prstGeom>
                    <a:blipFill>
                      <a:blip r:embed="rId30"/>
                      <a:stretch>
                        <a:fillRect/>
                      </a:stretch>
                    </a:blipFill>
                    <a:ln>
                      <a:solidFill>
                        <a:schemeClr val="bg1">
                          <a:lumMod val="50000"/>
                        </a:schemeClr>
                      </a:solidFill>
                      <a:prstDash val="dash"/>
                    </a:ln>
                  </p:spPr>
                  <p:txBody>
                    <a:bodyPr/>
                    <a:lstStyle/>
                    <a:p>
                      <a:r>
                        <a:rPr lang="en-US">
                          <a:noFill/>
                        </a:rPr>
                        <a:t> </a:t>
                      </a:r>
                    </a:p>
                  </p:txBody>
                </p:sp>
              </mc:Fallback>
            </mc:AlternateContent>
            <p:cxnSp>
              <p:nvCxnSpPr>
                <p:cNvPr id="81" name="Straight Connector 80">
                  <a:extLst>
                    <a:ext uri="{FF2B5EF4-FFF2-40B4-BE49-F238E27FC236}">
                      <a16:creationId xmlns:a16="http://schemas.microsoft.com/office/drawing/2014/main" id="{10321445-85C1-6603-6E1B-39492120D583}"/>
                    </a:ext>
                  </a:extLst>
                </p:cNvPr>
                <p:cNvCxnSpPr>
                  <a:cxnSpLocks/>
                  <a:stCxn id="80" idx="0"/>
                  <a:endCxn id="79" idx="3"/>
                </p:cNvCxnSpPr>
                <p:nvPr/>
              </p:nvCxnSpPr>
              <p:spPr>
                <a:xfrm flipV="1">
                  <a:off x="6970460" y="4937683"/>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3" name="Oval 72">
                    <a:extLst>
                      <a:ext uri="{FF2B5EF4-FFF2-40B4-BE49-F238E27FC236}">
                        <a16:creationId xmlns:a16="http://schemas.microsoft.com/office/drawing/2014/main" id="{6E331FC0-5628-13E0-37AA-F5ACD2BE1A8D}"/>
                      </a:ext>
                    </a:extLst>
                  </p:cNvPr>
                  <p:cNvSpPr/>
                  <p:nvPr/>
                </p:nvSpPr>
                <p:spPr>
                  <a:xfrm>
                    <a:off x="5140535" y="4259650"/>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159" name="Oval 158">
                    <a:extLst>
                      <a:ext uri="{FF2B5EF4-FFF2-40B4-BE49-F238E27FC236}">
                        <a16:creationId xmlns:a16="http://schemas.microsoft.com/office/drawing/2014/main" id="{C665C09B-FCE3-FD4E-BB9E-596B4AC626E5}"/>
                      </a:ext>
                    </a:extLst>
                  </p:cNvPr>
                  <p:cNvSpPr>
                    <a:spLocks noRot="1" noChangeAspect="1" noMove="1" noResize="1" noEditPoints="1" noAdjustHandles="1" noChangeArrowheads="1" noChangeShapeType="1" noTextEdit="1"/>
                  </p:cNvSpPr>
                  <p:nvPr/>
                </p:nvSpPr>
                <p:spPr>
                  <a:xfrm>
                    <a:off x="5140535" y="4259650"/>
                    <a:ext cx="612511" cy="612511"/>
                  </a:xfrm>
                  <a:prstGeom prst="ellipse">
                    <a:avLst/>
                  </a:prstGeom>
                  <a:blipFill>
                    <a:blip r:embed="rId31"/>
                    <a:stretch>
                      <a:fillRect/>
                    </a:stretch>
                  </a:blipFill>
                  <a:ln>
                    <a:solidFill>
                      <a:schemeClr val="tx1"/>
                    </a:solidFill>
                  </a:ln>
                </p:spPr>
                <p:txBody>
                  <a:bodyPr/>
                  <a:lstStyle/>
                  <a:p>
                    <a:r>
                      <a:rPr lang="en-US">
                        <a:noFill/>
                      </a:rPr>
                      <a:t> </a:t>
                    </a:r>
                  </a:p>
                </p:txBody>
              </p:sp>
            </mc:Fallback>
          </mc:AlternateContent>
          <p:cxnSp>
            <p:nvCxnSpPr>
              <p:cNvPr id="74" name="Straight Connector 73">
                <a:extLst>
                  <a:ext uri="{FF2B5EF4-FFF2-40B4-BE49-F238E27FC236}">
                    <a16:creationId xmlns:a16="http://schemas.microsoft.com/office/drawing/2014/main" id="{6A206432-72ED-C15B-5027-B57CE33CA092}"/>
                  </a:ext>
                </a:extLst>
              </p:cNvPr>
              <p:cNvCxnSpPr>
                <a:cxnSpLocks/>
                <a:stCxn id="73" idx="3"/>
              </p:cNvCxnSpPr>
              <p:nvPr/>
            </p:nvCxnSpPr>
            <p:spPr>
              <a:xfrm flipH="1">
                <a:off x="4904303" y="4782461"/>
                <a:ext cx="325932" cy="273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81D248BF-6C4E-088F-A265-98AAA6152252}"/>
                  </a:ext>
                </a:extLst>
              </p:cNvPr>
              <p:cNvCxnSpPr>
                <a:cxnSpLocks/>
                <a:stCxn id="73" idx="5"/>
                <a:endCxn id="82" idx="0"/>
              </p:cNvCxnSpPr>
              <p:nvPr/>
            </p:nvCxnSpPr>
            <p:spPr>
              <a:xfrm>
                <a:off x="5663346" y="4782461"/>
                <a:ext cx="359579" cy="248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65414F98-FEC8-5564-9B08-7FE52A878199}"/>
                      </a:ext>
                    </a:extLst>
                  </p:cNvPr>
                  <p:cNvSpPr txBox="1"/>
                  <p:nvPr/>
                </p:nvSpPr>
                <p:spPr>
                  <a:xfrm>
                    <a:off x="4605876" y="4059371"/>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168" name="TextBox 167">
                    <a:extLst>
                      <a:ext uri="{FF2B5EF4-FFF2-40B4-BE49-F238E27FC236}">
                        <a16:creationId xmlns:a16="http://schemas.microsoft.com/office/drawing/2014/main" id="{680E6224-B30D-AB0B-1DD3-2319A9852042}"/>
                      </a:ext>
                    </a:extLst>
                  </p:cNvPr>
                  <p:cNvSpPr txBox="1">
                    <a:spLocks noRot="1" noChangeAspect="1" noMove="1" noResize="1" noEditPoints="1" noAdjustHandles="1" noChangeArrowheads="1" noChangeShapeType="1" noTextEdit="1"/>
                  </p:cNvSpPr>
                  <p:nvPr/>
                </p:nvSpPr>
                <p:spPr>
                  <a:xfrm>
                    <a:off x="4605876" y="4059371"/>
                    <a:ext cx="773738" cy="369332"/>
                  </a:xfrm>
                  <a:prstGeom prst="rect">
                    <a:avLst/>
                  </a:prstGeom>
                  <a:blipFill>
                    <a:blip r:embed="rId32"/>
                    <a:stretch>
                      <a:fillRect/>
                    </a:stretch>
                  </a:blipFill>
                </p:spPr>
                <p:txBody>
                  <a:bodyPr/>
                  <a:lstStyle/>
                  <a:p>
                    <a:r>
                      <a:rPr lang="en-US">
                        <a:noFill/>
                      </a:rPr>
                      <a:t> </a:t>
                    </a:r>
                  </a:p>
                </p:txBody>
              </p:sp>
            </mc:Fallback>
          </mc:AlternateContent>
        </p:grpSp>
        <p:cxnSp>
          <p:nvCxnSpPr>
            <p:cNvPr id="47" name="Straight Connector 46">
              <a:extLst>
                <a:ext uri="{FF2B5EF4-FFF2-40B4-BE49-F238E27FC236}">
                  <a16:creationId xmlns:a16="http://schemas.microsoft.com/office/drawing/2014/main" id="{DF7DB338-9E1B-8DC7-9633-78C17E67A72D}"/>
                </a:ext>
              </a:extLst>
            </p:cNvPr>
            <p:cNvCxnSpPr>
              <a:cxnSpLocks/>
              <a:stCxn id="48" idx="0"/>
            </p:cNvCxnSpPr>
            <p:nvPr/>
          </p:nvCxnSpPr>
          <p:spPr>
            <a:xfrm flipH="1" flipV="1">
              <a:off x="6236897" y="3312545"/>
              <a:ext cx="1" cy="18159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 name="Arrow: Right 4" descr="Finally we do a right rotation at the problem node a.">
                <a:extLst>
                  <a:ext uri="{FF2B5EF4-FFF2-40B4-BE49-F238E27FC236}">
                    <a16:creationId xmlns:a16="http://schemas.microsoft.com/office/drawing/2014/main" id="{25E851B9-5F92-92EE-5821-82CEA5474244}"/>
                  </a:ext>
                </a:extLst>
              </p:cNvPr>
              <p:cNvSpPr/>
              <p:nvPr/>
            </p:nvSpPr>
            <p:spPr>
              <a:xfrm>
                <a:off x="7390965" y="3754563"/>
                <a:ext cx="1287919"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Rotate Right at </a:t>
                </a:r>
                <a14:m>
                  <m:oMath xmlns:m="http://schemas.openxmlformats.org/officeDocument/2006/math">
                    <m:r>
                      <a:rPr lang="en-US" sz="1400" b="0" i="1" smtClean="0">
                        <a:latin typeface="Cambria Math" panose="02040503050406030204" pitchFamily="18" charset="0"/>
                      </a:rPr>
                      <m:t>𝑎</m:t>
                    </m:r>
                  </m:oMath>
                </a14:m>
                <a:endParaRPr lang="en-US" sz="1400" dirty="0"/>
              </a:p>
            </p:txBody>
          </p:sp>
        </mc:Choice>
        <mc:Fallback xmlns="">
          <p:sp>
            <p:nvSpPr>
              <p:cNvPr id="5" name="Arrow: Right 4" descr="Finally we do a right rotation at the problem node a.">
                <a:extLst>
                  <a:ext uri="{FF2B5EF4-FFF2-40B4-BE49-F238E27FC236}">
                    <a16:creationId xmlns:a16="http://schemas.microsoft.com/office/drawing/2014/main" id="{25E851B9-5F92-92EE-5821-82CEA5474244}"/>
                  </a:ext>
                </a:extLst>
              </p:cNvPr>
              <p:cNvSpPr>
                <a:spLocks noRot="1" noChangeAspect="1" noMove="1" noResize="1" noEditPoints="1" noAdjustHandles="1" noChangeArrowheads="1" noChangeShapeType="1" noTextEdit="1"/>
              </p:cNvSpPr>
              <p:nvPr/>
            </p:nvSpPr>
            <p:spPr>
              <a:xfrm>
                <a:off x="7390965" y="3754563"/>
                <a:ext cx="1287919" cy="1105505"/>
              </a:xfrm>
              <a:prstGeom prst="rightArrow">
                <a:avLst/>
              </a:prstGeom>
              <a:blipFill>
                <a:blip r:embed="rId33"/>
                <a:stretch>
                  <a:fillRect/>
                </a:stretch>
              </a:blipFill>
            </p:spPr>
            <p:txBody>
              <a:bodyPr/>
              <a:lstStyle/>
              <a:p>
                <a:r>
                  <a:rPr lang="en-US">
                    <a:noFill/>
                  </a:rPr>
                  <a:t> </a:t>
                </a:r>
              </a:p>
            </p:txBody>
          </p:sp>
        </mc:Fallback>
      </mc:AlternateContent>
      <p:grpSp>
        <p:nvGrpSpPr>
          <p:cNvPr id="85" name="Group 84" descr="An illustration of a left-right rotation. This is the after image.&#10;&#10;&#10;After performing a right rotation the node c becomes the root of the tree. The right child of c is the node a (the former root), and the left child of c is unchanged from the intermediate step. The left subtree of a is y (the former right subtree of b), and the right subtree of a is unchanged. At this point the left and right subtrees of c both have height h+1, and so the tree is finally balanced.">
            <a:extLst>
              <a:ext uri="{FF2B5EF4-FFF2-40B4-BE49-F238E27FC236}">
                <a16:creationId xmlns:a16="http://schemas.microsoft.com/office/drawing/2014/main" id="{6892F501-EB9D-61C9-A5A3-8D57064CD1D3}"/>
              </a:ext>
            </a:extLst>
          </p:cNvPr>
          <p:cNvGrpSpPr/>
          <p:nvPr/>
        </p:nvGrpSpPr>
        <p:grpSpPr>
          <a:xfrm>
            <a:off x="8270097" y="3377681"/>
            <a:ext cx="3918102" cy="2900310"/>
            <a:chOff x="8270097" y="3377681"/>
            <a:chExt cx="3918102" cy="2900310"/>
          </a:xfrm>
        </p:grpSpPr>
        <p:grpSp>
          <p:nvGrpSpPr>
            <p:cNvPr id="86" name="Group 85">
              <a:extLst>
                <a:ext uri="{FF2B5EF4-FFF2-40B4-BE49-F238E27FC236}">
                  <a16:creationId xmlns:a16="http://schemas.microsoft.com/office/drawing/2014/main" id="{20C17385-7630-93C5-7D7B-B8F0EAA483BD}"/>
                </a:ext>
              </a:extLst>
            </p:cNvPr>
            <p:cNvGrpSpPr/>
            <p:nvPr/>
          </p:nvGrpSpPr>
          <p:grpSpPr>
            <a:xfrm>
              <a:off x="8270097" y="3506388"/>
              <a:ext cx="3918102" cy="2771603"/>
              <a:chOff x="8140409" y="588651"/>
              <a:chExt cx="3918102" cy="2771603"/>
            </a:xfrm>
          </p:grpSpPr>
          <mc:AlternateContent xmlns:mc="http://schemas.openxmlformats.org/markup-compatibility/2006" xmlns:a14="http://schemas.microsoft.com/office/drawing/2010/main">
            <mc:Choice Requires="a14">
              <p:sp>
                <p:nvSpPr>
                  <p:cNvPr id="88" name="Isosceles Triangle 87">
                    <a:extLst>
                      <a:ext uri="{FF2B5EF4-FFF2-40B4-BE49-F238E27FC236}">
                        <a16:creationId xmlns:a16="http://schemas.microsoft.com/office/drawing/2014/main" id="{6E23093C-DB8B-F422-68CC-F6381166961E}"/>
                      </a:ext>
                    </a:extLst>
                  </p:cNvPr>
                  <p:cNvSpPr/>
                  <p:nvPr/>
                </p:nvSpPr>
                <p:spPr>
                  <a:xfrm>
                    <a:off x="8140409" y="2112531"/>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170" name="Isosceles Triangle 169">
                    <a:extLst>
                      <a:ext uri="{FF2B5EF4-FFF2-40B4-BE49-F238E27FC236}">
                        <a16:creationId xmlns:a16="http://schemas.microsoft.com/office/drawing/2014/main" id="{C25823D2-DAC3-871C-723F-191069584EC5}"/>
                      </a:ext>
                    </a:extLst>
                  </p:cNvPr>
                  <p:cNvSpPr>
                    <a:spLocks noRot="1" noChangeAspect="1" noMove="1" noResize="1" noEditPoints="1" noAdjustHandles="1" noChangeArrowheads="1" noChangeShapeType="1" noTextEdit="1"/>
                  </p:cNvSpPr>
                  <p:nvPr/>
                </p:nvSpPr>
                <p:spPr>
                  <a:xfrm>
                    <a:off x="8140409" y="2112531"/>
                    <a:ext cx="1084977" cy="1204653"/>
                  </a:xfrm>
                  <a:prstGeom prst="triangle">
                    <a:avLst/>
                  </a:prstGeom>
                  <a:blipFill>
                    <a:blip r:embed="rId3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28ED08D5-359E-2A6F-252E-5DD21C12F516}"/>
                      </a:ext>
                    </a:extLst>
                  </p:cNvPr>
                  <p:cNvSpPr txBox="1"/>
                  <p:nvPr/>
                </p:nvSpPr>
                <p:spPr>
                  <a:xfrm>
                    <a:off x="8344086" y="1954745"/>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71" name="TextBox 170">
                    <a:extLst>
                      <a:ext uri="{FF2B5EF4-FFF2-40B4-BE49-F238E27FC236}">
                        <a16:creationId xmlns:a16="http://schemas.microsoft.com/office/drawing/2014/main" id="{4C113044-D157-8620-6804-52D9DA4967AE}"/>
                      </a:ext>
                    </a:extLst>
                  </p:cNvPr>
                  <p:cNvSpPr txBox="1">
                    <a:spLocks noRot="1" noChangeAspect="1" noMove="1" noResize="1" noEditPoints="1" noAdjustHandles="1" noChangeArrowheads="1" noChangeShapeType="1" noTextEdit="1"/>
                  </p:cNvSpPr>
                  <p:nvPr/>
                </p:nvSpPr>
                <p:spPr>
                  <a:xfrm>
                    <a:off x="8344086" y="1954745"/>
                    <a:ext cx="369781" cy="369332"/>
                  </a:xfrm>
                  <a:prstGeom prst="rect">
                    <a:avLst/>
                  </a:prstGeom>
                  <a:blipFill>
                    <a:blip r:embed="rId35"/>
                    <a:stretch>
                      <a:fillRect/>
                    </a:stretch>
                  </a:blipFill>
                </p:spPr>
                <p:txBody>
                  <a:bodyPr/>
                  <a:lstStyle/>
                  <a:p>
                    <a:r>
                      <a:rPr lang="en-US">
                        <a:noFill/>
                      </a:rPr>
                      <a:t> </a:t>
                    </a:r>
                  </a:p>
                </p:txBody>
              </p:sp>
            </mc:Fallback>
          </mc:AlternateContent>
          <p:grpSp>
            <p:nvGrpSpPr>
              <p:cNvPr id="90" name="Group 89">
                <a:extLst>
                  <a:ext uri="{FF2B5EF4-FFF2-40B4-BE49-F238E27FC236}">
                    <a16:creationId xmlns:a16="http://schemas.microsoft.com/office/drawing/2014/main" id="{F9434C99-C1AD-4763-91EF-BC538DB1B79B}"/>
                  </a:ext>
                </a:extLst>
              </p:cNvPr>
              <p:cNvGrpSpPr/>
              <p:nvPr/>
            </p:nvGrpSpPr>
            <p:grpSpPr>
              <a:xfrm>
                <a:off x="9176854" y="2097292"/>
                <a:ext cx="869999" cy="1258554"/>
                <a:chOff x="7671946" y="5192984"/>
                <a:chExt cx="869999" cy="1258554"/>
              </a:xfrm>
            </p:grpSpPr>
            <mc:AlternateContent xmlns:mc="http://schemas.openxmlformats.org/markup-compatibility/2006" xmlns:a14="http://schemas.microsoft.com/office/drawing/2010/main">
              <mc:Choice Requires="a14">
                <p:sp>
                  <p:nvSpPr>
                    <p:cNvPr id="109" name="Isosceles Triangle 108">
                      <a:extLst>
                        <a:ext uri="{FF2B5EF4-FFF2-40B4-BE49-F238E27FC236}">
                          <a16:creationId xmlns:a16="http://schemas.microsoft.com/office/drawing/2014/main" id="{75135B5C-FAF2-334F-D21D-F1E94BA22738}"/>
                        </a:ext>
                      </a:extLst>
                    </p:cNvPr>
                    <p:cNvSpPr/>
                    <p:nvPr/>
                  </p:nvSpPr>
                  <p:spPr>
                    <a:xfrm>
                      <a:off x="7671946" y="5192984"/>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173" name="Isosceles Triangle 172">
                      <a:extLst>
                        <a:ext uri="{FF2B5EF4-FFF2-40B4-BE49-F238E27FC236}">
                          <a16:creationId xmlns:a16="http://schemas.microsoft.com/office/drawing/2014/main" id="{33E3DEA3-62F5-9A21-A1AF-32B5934C0028}"/>
                        </a:ext>
                      </a:extLst>
                    </p:cNvPr>
                    <p:cNvSpPr>
                      <a:spLocks noRot="1" noChangeAspect="1" noMove="1" noResize="1" noEditPoints="1" noAdjustHandles="1" noChangeArrowheads="1" noChangeShapeType="1" noTextEdit="1"/>
                    </p:cNvSpPr>
                    <p:nvPr/>
                  </p:nvSpPr>
                  <p:spPr>
                    <a:xfrm>
                      <a:off x="7671946" y="5192984"/>
                      <a:ext cx="869999" cy="653951"/>
                    </a:xfrm>
                    <a:prstGeom prst="triangle">
                      <a:avLst/>
                    </a:prstGeom>
                    <a:blipFill>
                      <a:blip r:embed="rId3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 name="Oval 109">
                      <a:extLst>
                        <a:ext uri="{FF2B5EF4-FFF2-40B4-BE49-F238E27FC236}">
                          <a16:creationId xmlns:a16="http://schemas.microsoft.com/office/drawing/2014/main" id="{05AC2713-0142-35F5-C8B8-9465647EE7EA}"/>
                        </a:ext>
                      </a:extLst>
                    </p:cNvPr>
                    <p:cNvSpPr/>
                    <p:nvPr/>
                  </p:nvSpPr>
                  <p:spPr>
                    <a:xfrm>
                      <a:off x="7879032" y="5975392"/>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74" name="Oval 173">
                      <a:extLst>
                        <a:ext uri="{FF2B5EF4-FFF2-40B4-BE49-F238E27FC236}">
                          <a16:creationId xmlns:a16="http://schemas.microsoft.com/office/drawing/2014/main" id="{A3A04AC9-36A0-F0D6-51CD-09EA0CC8A9FC}"/>
                        </a:ext>
                      </a:extLst>
                    </p:cNvPr>
                    <p:cNvSpPr>
                      <a:spLocks noRot="1" noChangeAspect="1" noMove="1" noResize="1" noEditPoints="1" noAdjustHandles="1" noChangeArrowheads="1" noChangeShapeType="1" noTextEdit="1"/>
                    </p:cNvSpPr>
                    <p:nvPr/>
                  </p:nvSpPr>
                  <p:spPr>
                    <a:xfrm>
                      <a:off x="7879032" y="5975392"/>
                      <a:ext cx="476146" cy="476146"/>
                    </a:xfrm>
                    <a:prstGeom prst="ellipse">
                      <a:avLst/>
                    </a:prstGeom>
                    <a:blipFill>
                      <a:blip r:embed="rId37"/>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11" name="Straight Connector 110">
                  <a:extLst>
                    <a:ext uri="{FF2B5EF4-FFF2-40B4-BE49-F238E27FC236}">
                      <a16:creationId xmlns:a16="http://schemas.microsoft.com/office/drawing/2014/main" id="{AFC43DF7-92B0-6C12-BEB4-A1030FC4BBBC}"/>
                    </a:ext>
                  </a:extLst>
                </p:cNvPr>
                <p:cNvCxnSpPr>
                  <a:cxnSpLocks/>
                  <a:stCxn id="110" idx="0"/>
                  <a:endCxn id="109" idx="3"/>
                </p:cNvCxnSpPr>
                <p:nvPr/>
              </p:nvCxnSpPr>
              <p:spPr>
                <a:xfrm flipH="1" flipV="1">
                  <a:off x="8106946" y="5846935"/>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91" name="Oval 90">
                    <a:extLst>
                      <a:ext uri="{FF2B5EF4-FFF2-40B4-BE49-F238E27FC236}">
                        <a16:creationId xmlns:a16="http://schemas.microsoft.com/office/drawing/2014/main" id="{E23E529B-6014-567B-5033-3163EBEDA1E4}"/>
                      </a:ext>
                    </a:extLst>
                  </p:cNvPr>
                  <p:cNvSpPr/>
                  <p:nvPr/>
                </p:nvSpPr>
                <p:spPr>
                  <a:xfrm>
                    <a:off x="8729464" y="132570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176" name="Oval 175">
                    <a:extLst>
                      <a:ext uri="{FF2B5EF4-FFF2-40B4-BE49-F238E27FC236}">
                        <a16:creationId xmlns:a16="http://schemas.microsoft.com/office/drawing/2014/main" id="{452292C6-8418-3C31-7700-3D9FF2963B66}"/>
                      </a:ext>
                    </a:extLst>
                  </p:cNvPr>
                  <p:cNvSpPr>
                    <a:spLocks noRot="1" noChangeAspect="1" noMove="1" noResize="1" noEditPoints="1" noAdjustHandles="1" noChangeArrowheads="1" noChangeShapeType="1" noTextEdit="1"/>
                  </p:cNvSpPr>
                  <p:nvPr/>
                </p:nvSpPr>
                <p:spPr>
                  <a:xfrm>
                    <a:off x="8729464" y="1325703"/>
                    <a:ext cx="612511" cy="612511"/>
                  </a:xfrm>
                  <a:prstGeom prst="ellipse">
                    <a:avLst/>
                  </a:prstGeom>
                  <a:blipFill>
                    <a:blip r:embed="rId38"/>
                    <a:stretch>
                      <a:fillRect/>
                    </a:stretch>
                  </a:blipFill>
                  <a:ln>
                    <a:solidFill>
                      <a:schemeClr val="tx1"/>
                    </a:solidFill>
                  </a:ln>
                </p:spPr>
                <p:txBody>
                  <a:bodyPr/>
                  <a:lstStyle/>
                  <a:p>
                    <a:r>
                      <a:rPr lang="en-US">
                        <a:noFill/>
                      </a:rPr>
                      <a:t> </a:t>
                    </a:r>
                  </a:p>
                </p:txBody>
              </p:sp>
            </mc:Fallback>
          </mc:AlternateContent>
          <p:cxnSp>
            <p:nvCxnSpPr>
              <p:cNvPr id="92" name="Straight Connector 91">
                <a:extLst>
                  <a:ext uri="{FF2B5EF4-FFF2-40B4-BE49-F238E27FC236}">
                    <a16:creationId xmlns:a16="http://schemas.microsoft.com/office/drawing/2014/main" id="{6A16E7CF-D94B-1022-6CBB-723F275D4A68}"/>
                  </a:ext>
                </a:extLst>
              </p:cNvPr>
              <p:cNvCxnSpPr>
                <a:cxnSpLocks/>
                <a:stCxn id="91" idx="3"/>
                <a:endCxn id="88" idx="0"/>
              </p:cNvCxnSpPr>
              <p:nvPr/>
            </p:nvCxnSpPr>
            <p:spPr>
              <a:xfrm flipH="1">
                <a:off x="8682898" y="1848514"/>
                <a:ext cx="136266" cy="2640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9C0519E-92C3-4A8C-573A-B262A450EB37}"/>
                  </a:ext>
                </a:extLst>
              </p:cNvPr>
              <p:cNvCxnSpPr>
                <a:cxnSpLocks/>
                <a:stCxn id="91" idx="5"/>
                <a:endCxn id="109" idx="0"/>
              </p:cNvCxnSpPr>
              <p:nvPr/>
            </p:nvCxnSpPr>
            <p:spPr>
              <a:xfrm>
                <a:off x="9252275" y="1848514"/>
                <a:ext cx="359579" cy="248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4" name="Oval 93">
                    <a:extLst>
                      <a:ext uri="{FF2B5EF4-FFF2-40B4-BE49-F238E27FC236}">
                        <a16:creationId xmlns:a16="http://schemas.microsoft.com/office/drawing/2014/main" id="{32294952-F788-1785-D639-06C67CACA0BC}"/>
                      </a:ext>
                    </a:extLst>
                  </p:cNvPr>
                  <p:cNvSpPr/>
                  <p:nvPr/>
                </p:nvSpPr>
                <p:spPr>
                  <a:xfrm>
                    <a:off x="9696812" y="653978"/>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179" name="Oval 178">
                    <a:extLst>
                      <a:ext uri="{FF2B5EF4-FFF2-40B4-BE49-F238E27FC236}">
                        <a16:creationId xmlns:a16="http://schemas.microsoft.com/office/drawing/2014/main" id="{88AB6AFA-9DBC-21DE-A2FA-96A3FBADDA7E}"/>
                      </a:ext>
                    </a:extLst>
                  </p:cNvPr>
                  <p:cNvSpPr>
                    <a:spLocks noRot="1" noChangeAspect="1" noMove="1" noResize="1" noEditPoints="1" noAdjustHandles="1" noChangeArrowheads="1" noChangeShapeType="1" noTextEdit="1"/>
                  </p:cNvSpPr>
                  <p:nvPr/>
                </p:nvSpPr>
                <p:spPr>
                  <a:xfrm>
                    <a:off x="9696812" y="653978"/>
                    <a:ext cx="612511" cy="612511"/>
                  </a:xfrm>
                  <a:prstGeom prst="ellipse">
                    <a:avLst/>
                  </a:prstGeom>
                  <a:blipFill>
                    <a:blip r:embed="rId39"/>
                    <a:stretch>
                      <a:fillRect/>
                    </a:stretch>
                  </a:blipFill>
                  <a:ln>
                    <a:solidFill>
                      <a:schemeClr val="tx1"/>
                    </a:solidFill>
                  </a:ln>
                </p:spPr>
                <p:txBody>
                  <a:bodyPr/>
                  <a:lstStyle/>
                  <a:p>
                    <a:r>
                      <a:rPr lang="en-US">
                        <a:noFill/>
                      </a:rPr>
                      <a:t> </a:t>
                    </a:r>
                  </a:p>
                </p:txBody>
              </p:sp>
            </mc:Fallback>
          </mc:AlternateContent>
          <p:cxnSp>
            <p:nvCxnSpPr>
              <p:cNvPr id="95" name="Straight Connector 94">
                <a:extLst>
                  <a:ext uri="{FF2B5EF4-FFF2-40B4-BE49-F238E27FC236}">
                    <a16:creationId xmlns:a16="http://schemas.microsoft.com/office/drawing/2014/main" id="{29452853-C1F1-F7A6-CD62-3AEA0B4303CA}"/>
                  </a:ext>
                </a:extLst>
              </p:cNvPr>
              <p:cNvCxnSpPr>
                <a:cxnSpLocks/>
                <a:stCxn id="94" idx="3"/>
                <a:endCxn id="91" idx="7"/>
              </p:cNvCxnSpPr>
              <p:nvPr/>
            </p:nvCxnSpPr>
            <p:spPr>
              <a:xfrm flipH="1">
                <a:off x="9252275" y="1176789"/>
                <a:ext cx="534237" cy="238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6" name="Oval 95">
                    <a:extLst>
                      <a:ext uri="{FF2B5EF4-FFF2-40B4-BE49-F238E27FC236}">
                        <a16:creationId xmlns:a16="http://schemas.microsoft.com/office/drawing/2014/main" id="{8A650066-1079-577F-7FF2-C899B5FDCA77}"/>
                      </a:ext>
                    </a:extLst>
                  </p:cNvPr>
                  <p:cNvSpPr/>
                  <p:nvPr/>
                </p:nvSpPr>
                <p:spPr>
                  <a:xfrm>
                    <a:off x="10709178" y="130962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184" name="Oval 183">
                    <a:extLst>
                      <a:ext uri="{FF2B5EF4-FFF2-40B4-BE49-F238E27FC236}">
                        <a16:creationId xmlns:a16="http://schemas.microsoft.com/office/drawing/2014/main" id="{D83976AB-65B2-8850-79A9-42465DB338BE}"/>
                      </a:ext>
                    </a:extLst>
                  </p:cNvPr>
                  <p:cNvSpPr>
                    <a:spLocks noRot="1" noChangeAspect="1" noMove="1" noResize="1" noEditPoints="1" noAdjustHandles="1" noChangeArrowheads="1" noChangeShapeType="1" noTextEdit="1"/>
                  </p:cNvSpPr>
                  <p:nvPr/>
                </p:nvSpPr>
                <p:spPr>
                  <a:xfrm>
                    <a:off x="10709178" y="1309625"/>
                    <a:ext cx="612511" cy="612511"/>
                  </a:xfrm>
                  <a:prstGeom prst="ellipse">
                    <a:avLst/>
                  </a:prstGeom>
                  <a:blipFill>
                    <a:blip r:embed="rId40"/>
                    <a:stretch>
                      <a:fillRect/>
                    </a:stretch>
                  </a:blipFill>
                  <a:ln>
                    <a:solidFill>
                      <a:schemeClr val="tx1"/>
                    </a:solidFill>
                  </a:ln>
                </p:spPr>
                <p:txBody>
                  <a:bodyPr/>
                  <a:lstStyle/>
                  <a:p>
                    <a:r>
                      <a:rPr lang="en-US">
                        <a:noFill/>
                      </a:rPr>
                      <a:t> </a:t>
                    </a:r>
                  </a:p>
                </p:txBody>
              </p:sp>
            </mc:Fallback>
          </mc:AlternateContent>
          <p:cxnSp>
            <p:nvCxnSpPr>
              <p:cNvPr id="97" name="Straight Connector 96">
                <a:extLst>
                  <a:ext uri="{FF2B5EF4-FFF2-40B4-BE49-F238E27FC236}">
                    <a16:creationId xmlns:a16="http://schemas.microsoft.com/office/drawing/2014/main" id="{00012E3B-B517-4423-923B-55A450F2238D}"/>
                  </a:ext>
                </a:extLst>
              </p:cNvPr>
              <p:cNvCxnSpPr>
                <a:cxnSpLocks/>
                <a:stCxn id="94" idx="5"/>
                <a:endCxn id="96" idx="1"/>
              </p:cNvCxnSpPr>
              <p:nvPr/>
            </p:nvCxnSpPr>
            <p:spPr>
              <a:xfrm>
                <a:off x="10219623" y="1176789"/>
                <a:ext cx="579255" cy="222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8" name="Group 97">
                <a:extLst>
                  <a:ext uri="{FF2B5EF4-FFF2-40B4-BE49-F238E27FC236}">
                    <a16:creationId xmlns:a16="http://schemas.microsoft.com/office/drawing/2014/main" id="{FCA76E04-07A5-B156-94DC-74A48027D15B}"/>
                  </a:ext>
                </a:extLst>
              </p:cNvPr>
              <p:cNvGrpSpPr/>
              <p:nvPr/>
            </p:nvGrpSpPr>
            <p:grpSpPr>
              <a:xfrm>
                <a:off x="10108368" y="2099160"/>
                <a:ext cx="869999" cy="1261094"/>
                <a:chOff x="6540271" y="4283732"/>
                <a:chExt cx="869999" cy="1261094"/>
              </a:xfrm>
            </p:grpSpPr>
            <mc:AlternateContent xmlns:mc="http://schemas.openxmlformats.org/markup-compatibility/2006" xmlns:a14="http://schemas.microsoft.com/office/drawing/2010/main">
              <mc:Choice Requires="a14">
                <p:sp>
                  <p:nvSpPr>
                    <p:cNvPr id="106" name="Isosceles Triangle 105">
                      <a:extLst>
                        <a:ext uri="{FF2B5EF4-FFF2-40B4-BE49-F238E27FC236}">
                          <a16:creationId xmlns:a16="http://schemas.microsoft.com/office/drawing/2014/main" id="{EA7575B6-C11A-FEDE-9BF7-E430A632C3FA}"/>
                        </a:ext>
                      </a:extLst>
                    </p:cNvPr>
                    <p:cNvSpPr/>
                    <p:nvPr/>
                  </p:nvSpPr>
                  <p:spPr>
                    <a:xfrm>
                      <a:off x="6540271" y="428373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190" name="Isosceles Triangle 189">
                      <a:extLst>
                        <a:ext uri="{FF2B5EF4-FFF2-40B4-BE49-F238E27FC236}">
                          <a16:creationId xmlns:a16="http://schemas.microsoft.com/office/drawing/2014/main" id="{5D4DF5AF-C25E-2F47-6BE2-A399D674056B}"/>
                        </a:ext>
                      </a:extLst>
                    </p:cNvPr>
                    <p:cNvSpPr>
                      <a:spLocks noRot="1" noChangeAspect="1" noMove="1" noResize="1" noEditPoints="1" noAdjustHandles="1" noChangeArrowheads="1" noChangeShapeType="1" noTextEdit="1"/>
                    </p:cNvSpPr>
                    <p:nvPr/>
                  </p:nvSpPr>
                  <p:spPr>
                    <a:xfrm>
                      <a:off x="6540271" y="4283732"/>
                      <a:ext cx="869999" cy="653951"/>
                    </a:xfrm>
                    <a:prstGeom prst="triangle">
                      <a:avLst/>
                    </a:prstGeom>
                    <a:blipFill>
                      <a:blip r:embed="rId41"/>
                      <a:stretch>
                        <a:fillRect b="-4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7" name="Oval 106">
                      <a:extLst>
                        <a:ext uri="{FF2B5EF4-FFF2-40B4-BE49-F238E27FC236}">
                          <a16:creationId xmlns:a16="http://schemas.microsoft.com/office/drawing/2014/main" id="{B5B31906-4043-60C7-8CAE-0A7056C306EC}"/>
                        </a:ext>
                      </a:extLst>
                    </p:cNvPr>
                    <p:cNvSpPr/>
                    <p:nvPr/>
                  </p:nvSpPr>
                  <p:spPr>
                    <a:xfrm>
                      <a:off x="6732387" y="506868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91" name="Oval 190">
                      <a:extLst>
                        <a:ext uri="{FF2B5EF4-FFF2-40B4-BE49-F238E27FC236}">
                          <a16:creationId xmlns:a16="http://schemas.microsoft.com/office/drawing/2014/main" id="{EB784F25-9843-9BE9-7020-6E352EB3FEB5}"/>
                        </a:ext>
                      </a:extLst>
                    </p:cNvPr>
                    <p:cNvSpPr>
                      <a:spLocks noRot="1" noChangeAspect="1" noMove="1" noResize="1" noEditPoints="1" noAdjustHandles="1" noChangeArrowheads="1" noChangeShapeType="1" noTextEdit="1"/>
                    </p:cNvSpPr>
                    <p:nvPr/>
                  </p:nvSpPr>
                  <p:spPr>
                    <a:xfrm>
                      <a:off x="6732387" y="5068680"/>
                      <a:ext cx="476146" cy="476146"/>
                    </a:xfrm>
                    <a:prstGeom prst="ellipse">
                      <a:avLst/>
                    </a:prstGeom>
                    <a:blipFill>
                      <a:blip r:embed="rId42"/>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08" name="Straight Connector 107">
                  <a:extLst>
                    <a:ext uri="{FF2B5EF4-FFF2-40B4-BE49-F238E27FC236}">
                      <a16:creationId xmlns:a16="http://schemas.microsoft.com/office/drawing/2014/main" id="{890D039C-6993-5181-D8E2-2420B4169B3F}"/>
                    </a:ext>
                  </a:extLst>
                </p:cNvPr>
                <p:cNvCxnSpPr>
                  <a:cxnSpLocks/>
                  <a:stCxn id="107" idx="0"/>
                  <a:endCxn id="106" idx="3"/>
                </p:cNvCxnSpPr>
                <p:nvPr/>
              </p:nvCxnSpPr>
              <p:spPr>
                <a:xfrm flipV="1">
                  <a:off x="6970460" y="4937683"/>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99" name="Straight Connector 98">
                <a:extLst>
                  <a:ext uri="{FF2B5EF4-FFF2-40B4-BE49-F238E27FC236}">
                    <a16:creationId xmlns:a16="http://schemas.microsoft.com/office/drawing/2014/main" id="{55460342-5A71-B8F1-4ACA-A4D631E992AA}"/>
                  </a:ext>
                </a:extLst>
              </p:cNvPr>
              <p:cNvCxnSpPr>
                <a:cxnSpLocks/>
                <a:stCxn id="106" idx="0"/>
                <a:endCxn id="96" idx="3"/>
              </p:cNvCxnSpPr>
              <p:nvPr/>
            </p:nvCxnSpPr>
            <p:spPr>
              <a:xfrm flipV="1">
                <a:off x="10543368" y="1832436"/>
                <a:ext cx="255510" cy="2667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0" name="Isosceles Triangle 99">
                    <a:extLst>
                      <a:ext uri="{FF2B5EF4-FFF2-40B4-BE49-F238E27FC236}">
                        <a16:creationId xmlns:a16="http://schemas.microsoft.com/office/drawing/2014/main" id="{E65ECBA0-4D2A-3A53-BD5A-68B4C6422B8F}"/>
                      </a:ext>
                    </a:extLst>
                  </p:cNvPr>
                  <p:cNvSpPr/>
                  <p:nvPr/>
                </p:nvSpPr>
                <p:spPr>
                  <a:xfrm>
                    <a:off x="10982760" y="2112436"/>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200" name="Isosceles Triangle 199">
                    <a:extLst>
                      <a:ext uri="{FF2B5EF4-FFF2-40B4-BE49-F238E27FC236}">
                        <a16:creationId xmlns:a16="http://schemas.microsoft.com/office/drawing/2014/main" id="{28B5D586-A402-959F-4FDB-13C6689E7A03}"/>
                      </a:ext>
                    </a:extLst>
                  </p:cNvPr>
                  <p:cNvSpPr>
                    <a:spLocks noRot="1" noChangeAspect="1" noMove="1" noResize="1" noEditPoints="1" noAdjustHandles="1" noChangeArrowheads="1" noChangeShapeType="1" noTextEdit="1"/>
                  </p:cNvSpPr>
                  <p:nvPr/>
                </p:nvSpPr>
                <p:spPr>
                  <a:xfrm>
                    <a:off x="10982760" y="2112436"/>
                    <a:ext cx="1075751" cy="1237660"/>
                  </a:xfrm>
                  <a:prstGeom prst="triangle">
                    <a:avLst/>
                  </a:prstGeom>
                  <a:blipFill>
                    <a:blip r:embed="rId43"/>
                    <a:stretch>
                      <a:fillRect/>
                    </a:stretch>
                  </a:blipFill>
                </p:spPr>
                <p:txBody>
                  <a:bodyPr/>
                  <a:lstStyle/>
                  <a:p>
                    <a:r>
                      <a:rPr lang="en-US">
                        <a:noFill/>
                      </a:rPr>
                      <a:t> </a:t>
                    </a:r>
                  </a:p>
                </p:txBody>
              </p:sp>
            </mc:Fallback>
          </mc:AlternateContent>
          <p:cxnSp>
            <p:nvCxnSpPr>
              <p:cNvPr id="101" name="Straight Connector 100">
                <a:extLst>
                  <a:ext uri="{FF2B5EF4-FFF2-40B4-BE49-F238E27FC236}">
                    <a16:creationId xmlns:a16="http://schemas.microsoft.com/office/drawing/2014/main" id="{EC16B824-7021-FC59-BD46-98D39B15F90D}"/>
                  </a:ext>
                </a:extLst>
              </p:cNvPr>
              <p:cNvCxnSpPr>
                <a:cxnSpLocks/>
                <a:stCxn id="96" idx="5"/>
                <a:endCxn id="100" idx="0"/>
              </p:cNvCxnSpPr>
              <p:nvPr/>
            </p:nvCxnSpPr>
            <p:spPr>
              <a:xfrm>
                <a:off x="11231989" y="1832436"/>
                <a:ext cx="288647" cy="2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96FF3C4A-EE9E-D12C-F288-A7B693E40CE0}"/>
                      </a:ext>
                    </a:extLst>
                  </p:cNvPr>
                  <p:cNvSpPr txBox="1"/>
                  <p:nvPr/>
                </p:nvSpPr>
                <p:spPr>
                  <a:xfrm>
                    <a:off x="8451648" y="1044905"/>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04" name="TextBox 203">
                    <a:extLst>
                      <a:ext uri="{FF2B5EF4-FFF2-40B4-BE49-F238E27FC236}">
                        <a16:creationId xmlns:a16="http://schemas.microsoft.com/office/drawing/2014/main" id="{0B7D7CDD-9A28-E18F-A378-2680AEEB2E55}"/>
                      </a:ext>
                    </a:extLst>
                  </p:cNvPr>
                  <p:cNvSpPr txBox="1">
                    <a:spLocks noRot="1" noChangeAspect="1" noMove="1" noResize="1" noEditPoints="1" noAdjustHandles="1" noChangeArrowheads="1" noChangeShapeType="1" noTextEdit="1"/>
                  </p:cNvSpPr>
                  <p:nvPr/>
                </p:nvSpPr>
                <p:spPr>
                  <a:xfrm>
                    <a:off x="8451648" y="1044905"/>
                    <a:ext cx="773738" cy="369332"/>
                  </a:xfrm>
                  <a:prstGeom prst="rect">
                    <a:avLst/>
                  </a:prstGeom>
                  <a:blipFill>
                    <a:blip r:embed="rId4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C6EE5717-6E89-365D-F933-4155CECFC064}"/>
                      </a:ext>
                    </a:extLst>
                  </p:cNvPr>
                  <p:cNvSpPr txBox="1"/>
                  <p:nvPr/>
                </p:nvSpPr>
                <p:spPr>
                  <a:xfrm>
                    <a:off x="9071953" y="588651"/>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205" name="TextBox 204">
                    <a:extLst>
                      <a:ext uri="{FF2B5EF4-FFF2-40B4-BE49-F238E27FC236}">
                        <a16:creationId xmlns:a16="http://schemas.microsoft.com/office/drawing/2014/main" id="{DF9DF62C-47F9-B2E9-36A2-A550465CB1E6}"/>
                      </a:ext>
                    </a:extLst>
                  </p:cNvPr>
                  <p:cNvSpPr txBox="1">
                    <a:spLocks noRot="1" noChangeAspect="1" noMove="1" noResize="1" noEditPoints="1" noAdjustHandles="1" noChangeArrowheads="1" noChangeShapeType="1" noTextEdit="1"/>
                  </p:cNvSpPr>
                  <p:nvPr/>
                </p:nvSpPr>
                <p:spPr>
                  <a:xfrm>
                    <a:off x="9071953" y="588651"/>
                    <a:ext cx="773738" cy="369332"/>
                  </a:xfrm>
                  <a:prstGeom prst="rect">
                    <a:avLst/>
                  </a:prstGeom>
                  <a:blipFill>
                    <a:blip r:embed="rId4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TextBox 103">
                    <a:extLst>
                      <a:ext uri="{FF2B5EF4-FFF2-40B4-BE49-F238E27FC236}">
                        <a16:creationId xmlns:a16="http://schemas.microsoft.com/office/drawing/2014/main" id="{BBE717DF-AC8E-2FA0-11C3-C4FA8A0A8586}"/>
                      </a:ext>
                    </a:extLst>
                  </p:cNvPr>
                  <p:cNvSpPr txBox="1"/>
                  <p:nvPr/>
                </p:nvSpPr>
                <p:spPr>
                  <a:xfrm>
                    <a:off x="10108368" y="1367745"/>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07" name="TextBox 206">
                    <a:extLst>
                      <a:ext uri="{FF2B5EF4-FFF2-40B4-BE49-F238E27FC236}">
                        <a16:creationId xmlns:a16="http://schemas.microsoft.com/office/drawing/2014/main" id="{ACA3E047-9D22-A0B0-4202-55FC2D21415A}"/>
                      </a:ext>
                    </a:extLst>
                  </p:cNvPr>
                  <p:cNvSpPr txBox="1">
                    <a:spLocks noRot="1" noChangeAspect="1" noMove="1" noResize="1" noEditPoints="1" noAdjustHandles="1" noChangeArrowheads="1" noChangeShapeType="1" noTextEdit="1"/>
                  </p:cNvSpPr>
                  <p:nvPr/>
                </p:nvSpPr>
                <p:spPr>
                  <a:xfrm>
                    <a:off x="10108368" y="1367745"/>
                    <a:ext cx="773738" cy="369332"/>
                  </a:xfrm>
                  <a:prstGeom prst="rect">
                    <a:avLst/>
                  </a:prstGeom>
                  <a:blipFill>
                    <a:blip r:embed="rId4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5" name="TextBox 104">
                    <a:extLst>
                      <a:ext uri="{FF2B5EF4-FFF2-40B4-BE49-F238E27FC236}">
                        <a16:creationId xmlns:a16="http://schemas.microsoft.com/office/drawing/2014/main" id="{1A2891D7-8BA7-3928-9AAC-1B684FDFFA72}"/>
                      </a:ext>
                    </a:extLst>
                  </p:cNvPr>
                  <p:cNvSpPr txBox="1"/>
                  <p:nvPr/>
                </p:nvSpPr>
                <p:spPr>
                  <a:xfrm>
                    <a:off x="11150854" y="1964587"/>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10" name="TextBox 209">
                    <a:extLst>
                      <a:ext uri="{FF2B5EF4-FFF2-40B4-BE49-F238E27FC236}">
                        <a16:creationId xmlns:a16="http://schemas.microsoft.com/office/drawing/2014/main" id="{F1177122-3180-10D4-692A-E74CE5ABFC12}"/>
                      </a:ext>
                    </a:extLst>
                  </p:cNvPr>
                  <p:cNvSpPr txBox="1">
                    <a:spLocks noRot="1" noChangeAspect="1" noMove="1" noResize="1" noEditPoints="1" noAdjustHandles="1" noChangeArrowheads="1" noChangeShapeType="1" noTextEdit="1"/>
                  </p:cNvSpPr>
                  <p:nvPr/>
                </p:nvSpPr>
                <p:spPr>
                  <a:xfrm>
                    <a:off x="11150854" y="1964587"/>
                    <a:ext cx="369781" cy="369332"/>
                  </a:xfrm>
                  <a:prstGeom prst="rect">
                    <a:avLst/>
                  </a:prstGeom>
                  <a:blipFill>
                    <a:blip r:embed="rId47"/>
                    <a:stretch>
                      <a:fillRect/>
                    </a:stretch>
                  </a:blipFill>
                </p:spPr>
                <p:txBody>
                  <a:bodyPr/>
                  <a:lstStyle/>
                  <a:p>
                    <a:r>
                      <a:rPr lang="en-US">
                        <a:noFill/>
                      </a:rPr>
                      <a:t> </a:t>
                    </a:r>
                  </a:p>
                </p:txBody>
              </p:sp>
            </mc:Fallback>
          </mc:AlternateContent>
        </p:grpSp>
        <p:cxnSp>
          <p:nvCxnSpPr>
            <p:cNvPr id="87" name="Straight Connector 86">
              <a:extLst>
                <a:ext uri="{FF2B5EF4-FFF2-40B4-BE49-F238E27FC236}">
                  <a16:creationId xmlns:a16="http://schemas.microsoft.com/office/drawing/2014/main" id="{D020DD84-24D9-D5D8-BB92-A679EF86FAA6}"/>
                </a:ext>
              </a:extLst>
            </p:cNvPr>
            <p:cNvCxnSpPr>
              <a:cxnSpLocks/>
              <a:stCxn id="94" idx="0"/>
            </p:cNvCxnSpPr>
            <p:nvPr/>
          </p:nvCxnSpPr>
          <p:spPr>
            <a:xfrm flipV="1">
              <a:off x="10132756" y="3377681"/>
              <a:ext cx="0" cy="194034"/>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07011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619D1-38EF-34FB-AA19-B51EE438C1EA}"/>
              </a:ext>
            </a:extLst>
          </p:cNvPr>
          <p:cNvSpPr>
            <a:spLocks noGrp="1"/>
          </p:cNvSpPr>
          <p:nvPr>
            <p:ph type="title"/>
          </p:nvPr>
        </p:nvSpPr>
        <p:spPr/>
        <p:txBody>
          <a:bodyPr/>
          <a:lstStyle/>
          <a:p>
            <a:r>
              <a:rPr lang="en-US" dirty="0"/>
              <a:t>Case RL in General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FD06C73-6403-D607-E6F6-C3EC37DF2914}"/>
                  </a:ext>
                </a:extLst>
              </p:cNvPr>
              <p:cNvSpPr>
                <a:spLocks noGrp="1"/>
              </p:cNvSpPr>
              <p:nvPr>
                <p:ph idx="1"/>
              </p:nvPr>
            </p:nvSpPr>
            <p:spPr>
              <a:xfrm>
                <a:off x="838200" y="1356289"/>
                <a:ext cx="10515600" cy="4820674"/>
              </a:xfrm>
            </p:spPr>
            <p:txBody>
              <a:bodyPr/>
              <a:lstStyle/>
              <a:p>
                <a:r>
                  <a:rPr lang="en-US" dirty="0"/>
                  <a:t>We just inserted </a:t>
                </a:r>
                <a14:m>
                  <m:oMath xmlns:m="http://schemas.openxmlformats.org/officeDocument/2006/math">
                    <m:r>
                      <a:rPr lang="en-US" b="0" i="1" smtClean="0">
                        <a:latin typeface="Cambria Math" panose="02040503050406030204" pitchFamily="18" charset="0"/>
                      </a:rPr>
                      <m:t>𝑑</m:t>
                    </m:r>
                  </m:oMath>
                </a14:m>
                <a:r>
                  <a:rPr lang="en-US" dirty="0"/>
                  <a:t>, node </a:t>
                </a:r>
                <a14:m>
                  <m:oMath xmlns:m="http://schemas.openxmlformats.org/officeDocument/2006/math">
                    <m:r>
                      <a:rPr lang="en-US" i="1">
                        <a:latin typeface="Cambria Math" panose="02040503050406030204" pitchFamily="18" charset="0"/>
                      </a:rPr>
                      <m:t>𝑎</m:t>
                    </m:r>
                  </m:oMath>
                </a14:m>
                <a:r>
                  <a:rPr lang="en-US" dirty="0"/>
                  <a:t> is the deepest “problem” node</a:t>
                </a:r>
              </a:p>
              <a:p>
                <a:r>
                  <a:rPr lang="en-US" dirty="0"/>
                  <a:t>Imbalance caused by inserting in the right child’s left subtree</a:t>
                </a:r>
              </a:p>
              <a:p>
                <a:r>
                  <a:rPr lang="en-US" dirty="0"/>
                  <a:t>Rotate right at the right child</a:t>
                </a:r>
              </a:p>
              <a:p>
                <a:r>
                  <a:rPr lang="en-US" dirty="0"/>
                  <a:t>Rotate left at the unbalanced node</a:t>
                </a:r>
              </a:p>
            </p:txBody>
          </p:sp>
        </mc:Choice>
        <mc:Fallback xmlns="">
          <p:sp>
            <p:nvSpPr>
              <p:cNvPr id="3" name="Content Placeholder 2">
                <a:extLst>
                  <a:ext uri="{FF2B5EF4-FFF2-40B4-BE49-F238E27FC236}">
                    <a16:creationId xmlns:a16="http://schemas.microsoft.com/office/drawing/2014/main" id="{2FD06C73-6403-D607-E6F6-C3EC37DF2914}"/>
                  </a:ext>
                </a:extLst>
              </p:cNvPr>
              <p:cNvSpPr>
                <a:spLocks noGrp="1" noRot="1" noChangeAspect="1" noMove="1" noResize="1" noEditPoints="1" noAdjustHandles="1" noChangeArrowheads="1" noChangeShapeType="1" noTextEdit="1"/>
              </p:cNvSpPr>
              <p:nvPr>
                <p:ph idx="1"/>
              </p:nvPr>
            </p:nvSpPr>
            <p:spPr>
              <a:xfrm>
                <a:off x="838200" y="1356289"/>
                <a:ext cx="10515600" cy="4820674"/>
              </a:xfrm>
              <a:blipFill>
                <a:blip r:embed="rId2"/>
                <a:stretch>
                  <a:fillRect l="-1043" t="-2023"/>
                </a:stretch>
              </a:blipFill>
            </p:spPr>
            <p:txBody>
              <a:bodyPr/>
              <a:lstStyle/>
              <a:p>
                <a:r>
                  <a:rPr lang="en-US">
                    <a:noFill/>
                  </a:rPr>
                  <a:t> </a:t>
                </a:r>
              </a:p>
            </p:txBody>
          </p:sp>
        </mc:Fallback>
      </mc:AlternateContent>
      <p:grpSp>
        <p:nvGrpSpPr>
          <p:cNvPr id="20" name="Group 19" descr="An illustration of a right-left rotation. This is the before image.&#10;&#10;Initially, the problem node is labeled a. Its right subtree is rooted at a node labeled b, and it has a height of h+2. Its left subtree is labeled w and has a height of h. The right subtree of b is labeled z and has height h. The left subtree of b is rooted at a node labeled c and has a height of h+1. The left subtree of c is x and the right subtree of c is y, at least one of these must have height h (and the other may have height h or h-1). &#10;The node a is the problem node because it is the deepest node whose left and right subtree heights differ by more than 1.">
            <a:extLst>
              <a:ext uri="{FF2B5EF4-FFF2-40B4-BE49-F238E27FC236}">
                <a16:creationId xmlns:a16="http://schemas.microsoft.com/office/drawing/2014/main" id="{10C3AA56-9E9C-D85E-FA44-02B025396446}"/>
              </a:ext>
            </a:extLst>
          </p:cNvPr>
          <p:cNvGrpSpPr/>
          <p:nvPr/>
        </p:nvGrpSpPr>
        <p:grpSpPr>
          <a:xfrm>
            <a:off x="102706" y="3496659"/>
            <a:ext cx="3693255" cy="3248631"/>
            <a:chOff x="102706" y="3496659"/>
            <a:chExt cx="3693255" cy="3248631"/>
          </a:xfrm>
        </p:grpSpPr>
        <mc:AlternateContent xmlns:mc="http://schemas.openxmlformats.org/markup-compatibility/2006" xmlns:a14="http://schemas.microsoft.com/office/drawing/2010/main">
          <mc:Choice Requires="a14">
            <p:sp>
              <p:nvSpPr>
                <p:cNvPr id="28" name="Oval 27">
                  <a:extLst>
                    <a:ext uri="{FF2B5EF4-FFF2-40B4-BE49-F238E27FC236}">
                      <a16:creationId xmlns:a16="http://schemas.microsoft.com/office/drawing/2014/main" id="{1B98852D-205A-51D4-3306-7B5B8D49C4F2}"/>
                    </a:ext>
                  </a:extLst>
                </p:cNvPr>
                <p:cNvSpPr/>
                <p:nvPr/>
              </p:nvSpPr>
              <p:spPr>
                <a:xfrm>
                  <a:off x="1450820" y="349665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28" name="Oval 27">
                  <a:extLst>
                    <a:ext uri="{FF2B5EF4-FFF2-40B4-BE49-F238E27FC236}">
                      <a16:creationId xmlns:a16="http://schemas.microsoft.com/office/drawing/2014/main" id="{1B98852D-205A-51D4-3306-7B5B8D49C4F2}"/>
                    </a:ext>
                  </a:extLst>
                </p:cNvPr>
                <p:cNvSpPr>
                  <a:spLocks noRot="1" noChangeAspect="1" noMove="1" noResize="1" noEditPoints="1" noAdjustHandles="1" noChangeArrowheads="1" noChangeShapeType="1" noTextEdit="1"/>
                </p:cNvSpPr>
                <p:nvPr/>
              </p:nvSpPr>
              <p:spPr>
                <a:xfrm>
                  <a:off x="1450820" y="3496659"/>
                  <a:ext cx="612511" cy="612511"/>
                </a:xfrm>
                <a:prstGeom prst="ellipse">
                  <a:avLst/>
                </a:prstGeom>
                <a:blipFill>
                  <a:blip r:embed="rId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Isosceles Triangle 28">
                  <a:extLst>
                    <a:ext uri="{FF2B5EF4-FFF2-40B4-BE49-F238E27FC236}">
                      <a16:creationId xmlns:a16="http://schemas.microsoft.com/office/drawing/2014/main" id="{2C6EEFCF-AA4B-26C3-6FEA-8A72B21D0331}"/>
                    </a:ext>
                  </a:extLst>
                </p:cNvPr>
                <p:cNvSpPr/>
                <p:nvPr/>
              </p:nvSpPr>
              <p:spPr>
                <a:xfrm>
                  <a:off x="102706" y="4414804"/>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29" name="Isosceles Triangle 28">
                  <a:extLst>
                    <a:ext uri="{FF2B5EF4-FFF2-40B4-BE49-F238E27FC236}">
                      <a16:creationId xmlns:a16="http://schemas.microsoft.com/office/drawing/2014/main" id="{2C6EEFCF-AA4B-26C3-6FEA-8A72B21D0331}"/>
                    </a:ext>
                  </a:extLst>
                </p:cNvPr>
                <p:cNvSpPr>
                  <a:spLocks noRot="1" noChangeAspect="1" noMove="1" noResize="1" noEditPoints="1" noAdjustHandles="1" noChangeArrowheads="1" noChangeShapeType="1" noTextEdit="1"/>
                </p:cNvSpPr>
                <p:nvPr/>
              </p:nvSpPr>
              <p:spPr>
                <a:xfrm>
                  <a:off x="102706" y="4414804"/>
                  <a:ext cx="1084977" cy="1204653"/>
                </a:xfrm>
                <a:prstGeom prst="triangle">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Oval 29">
                  <a:extLst>
                    <a:ext uri="{FF2B5EF4-FFF2-40B4-BE49-F238E27FC236}">
                      <a16:creationId xmlns:a16="http://schemas.microsoft.com/office/drawing/2014/main" id="{1579D4BE-258A-C182-9117-C65813326EE0}"/>
                    </a:ext>
                  </a:extLst>
                </p:cNvPr>
                <p:cNvSpPr/>
                <p:nvPr/>
              </p:nvSpPr>
              <p:spPr>
                <a:xfrm>
                  <a:off x="2169594" y="4149747"/>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30" name="Oval 29">
                  <a:extLst>
                    <a:ext uri="{FF2B5EF4-FFF2-40B4-BE49-F238E27FC236}">
                      <a16:creationId xmlns:a16="http://schemas.microsoft.com/office/drawing/2014/main" id="{1579D4BE-258A-C182-9117-C65813326EE0}"/>
                    </a:ext>
                  </a:extLst>
                </p:cNvPr>
                <p:cNvSpPr>
                  <a:spLocks noRot="1" noChangeAspect="1" noMove="1" noResize="1" noEditPoints="1" noAdjustHandles="1" noChangeArrowheads="1" noChangeShapeType="1" noTextEdit="1"/>
                </p:cNvSpPr>
                <p:nvPr/>
              </p:nvSpPr>
              <p:spPr>
                <a:xfrm>
                  <a:off x="2169594" y="4149747"/>
                  <a:ext cx="612511" cy="612511"/>
                </a:xfrm>
                <a:prstGeom prst="ellipse">
                  <a:avLst/>
                </a:prstGeom>
                <a:blipFill>
                  <a:blip r:embed="rId6"/>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Isosceles Triangle 30">
                  <a:extLst>
                    <a:ext uri="{FF2B5EF4-FFF2-40B4-BE49-F238E27FC236}">
                      <a16:creationId xmlns:a16="http://schemas.microsoft.com/office/drawing/2014/main" id="{8F2EF0F1-26EC-4612-40DA-D1BBDC59014C}"/>
                    </a:ext>
                  </a:extLst>
                </p:cNvPr>
                <p:cNvSpPr/>
                <p:nvPr/>
              </p:nvSpPr>
              <p:spPr>
                <a:xfrm>
                  <a:off x="917557" y="5484196"/>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31" name="Isosceles Triangle 30">
                  <a:extLst>
                    <a:ext uri="{FF2B5EF4-FFF2-40B4-BE49-F238E27FC236}">
                      <a16:creationId xmlns:a16="http://schemas.microsoft.com/office/drawing/2014/main" id="{8F2EF0F1-26EC-4612-40DA-D1BBDC59014C}"/>
                    </a:ext>
                  </a:extLst>
                </p:cNvPr>
                <p:cNvSpPr>
                  <a:spLocks noRot="1" noChangeAspect="1" noMove="1" noResize="1" noEditPoints="1" noAdjustHandles="1" noChangeArrowheads="1" noChangeShapeType="1" noTextEdit="1"/>
                </p:cNvSpPr>
                <p:nvPr/>
              </p:nvSpPr>
              <p:spPr>
                <a:xfrm>
                  <a:off x="917557" y="5484196"/>
                  <a:ext cx="869999" cy="653951"/>
                </a:xfrm>
                <a:prstGeom prst="triangle">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Isosceles Triangle 31">
                  <a:extLst>
                    <a:ext uri="{FF2B5EF4-FFF2-40B4-BE49-F238E27FC236}">
                      <a16:creationId xmlns:a16="http://schemas.microsoft.com/office/drawing/2014/main" id="{8D5DB45B-533B-E849-8A47-BE24445D59B1}"/>
                    </a:ext>
                  </a:extLst>
                </p:cNvPr>
                <p:cNvSpPr/>
                <p:nvPr/>
              </p:nvSpPr>
              <p:spPr>
                <a:xfrm>
                  <a:off x="2720210" y="4904914"/>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32" name="Isosceles Triangle 31">
                  <a:extLst>
                    <a:ext uri="{FF2B5EF4-FFF2-40B4-BE49-F238E27FC236}">
                      <a16:creationId xmlns:a16="http://schemas.microsoft.com/office/drawing/2014/main" id="{8D5DB45B-533B-E849-8A47-BE24445D59B1}"/>
                    </a:ext>
                  </a:extLst>
                </p:cNvPr>
                <p:cNvSpPr>
                  <a:spLocks noRot="1" noChangeAspect="1" noMove="1" noResize="1" noEditPoints="1" noAdjustHandles="1" noChangeArrowheads="1" noChangeShapeType="1" noTextEdit="1"/>
                </p:cNvSpPr>
                <p:nvPr/>
              </p:nvSpPr>
              <p:spPr>
                <a:xfrm>
                  <a:off x="2720210" y="4904914"/>
                  <a:ext cx="1075751" cy="1237660"/>
                </a:xfrm>
                <a:prstGeom prst="triangle">
                  <a:avLst/>
                </a:prstGeom>
                <a:blipFill>
                  <a:blip r:embed="rId8"/>
                  <a:stretch>
                    <a:fillRect/>
                  </a:stretch>
                </a:blipFill>
              </p:spPr>
              <p:txBody>
                <a:bodyPr/>
                <a:lstStyle/>
                <a:p>
                  <a:r>
                    <a:rPr lang="en-US">
                      <a:noFill/>
                    </a:rPr>
                    <a:t> </a:t>
                  </a:r>
                </a:p>
              </p:txBody>
            </p:sp>
          </mc:Fallback>
        </mc:AlternateContent>
        <p:cxnSp>
          <p:nvCxnSpPr>
            <p:cNvPr id="33" name="Straight Connector 32">
              <a:extLst>
                <a:ext uri="{FF2B5EF4-FFF2-40B4-BE49-F238E27FC236}">
                  <a16:creationId xmlns:a16="http://schemas.microsoft.com/office/drawing/2014/main" id="{BDBCA999-8DC0-9098-FB48-AE1087F593CA}"/>
                </a:ext>
              </a:extLst>
            </p:cNvPr>
            <p:cNvCxnSpPr>
              <a:cxnSpLocks/>
              <a:stCxn id="28" idx="3"/>
              <a:endCxn id="29" idx="0"/>
            </p:cNvCxnSpPr>
            <p:nvPr/>
          </p:nvCxnSpPr>
          <p:spPr>
            <a:xfrm flipH="1">
              <a:off x="645195" y="4019470"/>
              <a:ext cx="895325" cy="3953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744797F-F7DE-97F3-FF6E-70DC1DDCA740}"/>
                </a:ext>
              </a:extLst>
            </p:cNvPr>
            <p:cNvCxnSpPr>
              <a:cxnSpLocks/>
              <a:stCxn id="30" idx="3"/>
              <a:endCxn id="59" idx="7"/>
            </p:cNvCxnSpPr>
            <p:nvPr/>
          </p:nvCxnSpPr>
          <p:spPr>
            <a:xfrm flipH="1">
              <a:off x="1977051" y="4672558"/>
              <a:ext cx="282243" cy="1708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410D731-C65C-498A-7568-D9E87AB56EF3}"/>
                </a:ext>
              </a:extLst>
            </p:cNvPr>
            <p:cNvCxnSpPr>
              <a:cxnSpLocks/>
              <a:stCxn id="30" idx="1"/>
              <a:endCxn id="28" idx="5"/>
            </p:cNvCxnSpPr>
            <p:nvPr/>
          </p:nvCxnSpPr>
          <p:spPr>
            <a:xfrm flipH="1" flipV="1">
              <a:off x="1973631" y="4019470"/>
              <a:ext cx="285663" cy="2199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DE51A72-E1F3-12DE-B72B-9ADDA8C223D5}"/>
                </a:ext>
              </a:extLst>
            </p:cNvPr>
            <p:cNvCxnSpPr>
              <a:cxnSpLocks/>
              <a:stCxn id="32" idx="0"/>
              <a:endCxn id="30" idx="5"/>
            </p:cNvCxnSpPr>
            <p:nvPr/>
          </p:nvCxnSpPr>
          <p:spPr>
            <a:xfrm flipH="1" flipV="1">
              <a:off x="2692405" y="4672558"/>
              <a:ext cx="565681" cy="2323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8E86B79-6E30-B984-DD39-77F1EE734F0F}"/>
                    </a:ext>
                  </a:extLst>
                </p:cNvPr>
                <p:cNvSpPr txBox="1"/>
                <p:nvPr/>
              </p:nvSpPr>
              <p:spPr>
                <a:xfrm>
                  <a:off x="352905" y="4252409"/>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3" name="TextBox 22">
                  <a:extLst>
                    <a:ext uri="{FF2B5EF4-FFF2-40B4-BE49-F238E27FC236}">
                      <a16:creationId xmlns:a16="http://schemas.microsoft.com/office/drawing/2014/main" id="{08E86B79-6E30-B984-DD39-77F1EE734F0F}"/>
                    </a:ext>
                  </a:extLst>
                </p:cNvPr>
                <p:cNvSpPr txBox="1">
                  <a:spLocks noRot="1" noChangeAspect="1" noMove="1" noResize="1" noEditPoints="1" noAdjustHandles="1" noChangeArrowheads="1" noChangeShapeType="1" noTextEdit="1"/>
                </p:cNvSpPr>
                <p:nvPr/>
              </p:nvSpPr>
              <p:spPr>
                <a:xfrm>
                  <a:off x="352905" y="4252409"/>
                  <a:ext cx="369781"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BD37377-9D4D-8D7C-8200-32A6160CCCFF}"/>
                    </a:ext>
                  </a:extLst>
                </p:cNvPr>
                <p:cNvSpPr txBox="1"/>
                <p:nvPr/>
              </p:nvSpPr>
              <p:spPr>
                <a:xfrm>
                  <a:off x="957078" y="4548191"/>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4" name="TextBox 23">
                  <a:extLst>
                    <a:ext uri="{FF2B5EF4-FFF2-40B4-BE49-F238E27FC236}">
                      <a16:creationId xmlns:a16="http://schemas.microsoft.com/office/drawing/2014/main" id="{4BD37377-9D4D-8D7C-8200-32A6160CCCFF}"/>
                    </a:ext>
                  </a:extLst>
                </p:cNvPr>
                <p:cNvSpPr txBox="1">
                  <a:spLocks noRot="1" noChangeAspect="1" noMove="1" noResize="1" noEditPoints="1" noAdjustHandles="1" noChangeArrowheads="1" noChangeShapeType="1" noTextEdit="1"/>
                </p:cNvSpPr>
                <p:nvPr/>
              </p:nvSpPr>
              <p:spPr>
                <a:xfrm>
                  <a:off x="957078" y="4548191"/>
                  <a:ext cx="773738"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0508C7D2-E38C-7EE4-73DC-299152A31917}"/>
                    </a:ext>
                  </a:extLst>
                </p:cNvPr>
                <p:cNvSpPr txBox="1"/>
                <p:nvPr/>
              </p:nvSpPr>
              <p:spPr>
                <a:xfrm>
                  <a:off x="1525171" y="4121093"/>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25" name="TextBox 24">
                  <a:extLst>
                    <a:ext uri="{FF2B5EF4-FFF2-40B4-BE49-F238E27FC236}">
                      <a16:creationId xmlns:a16="http://schemas.microsoft.com/office/drawing/2014/main" id="{0508C7D2-E38C-7EE4-73DC-299152A31917}"/>
                    </a:ext>
                  </a:extLst>
                </p:cNvPr>
                <p:cNvSpPr txBox="1">
                  <a:spLocks noRot="1" noChangeAspect="1" noMove="1" noResize="1" noEditPoints="1" noAdjustHandles="1" noChangeArrowheads="1" noChangeShapeType="1" noTextEdit="1"/>
                </p:cNvSpPr>
                <p:nvPr/>
              </p:nvSpPr>
              <p:spPr>
                <a:xfrm>
                  <a:off x="1525171" y="4121093"/>
                  <a:ext cx="773738"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AB902FA-69DB-0439-2D99-AA29699CC6B3}"/>
                    </a:ext>
                  </a:extLst>
                </p:cNvPr>
                <p:cNvSpPr txBox="1"/>
                <p:nvPr/>
              </p:nvSpPr>
              <p:spPr>
                <a:xfrm>
                  <a:off x="769980" y="3592372"/>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+3</m:t>
                        </m:r>
                      </m:oMath>
                    </m:oMathPara>
                  </a14:m>
                  <a:endParaRPr lang="en-US" dirty="0">
                    <a:solidFill>
                      <a:srgbClr val="FF0000"/>
                    </a:solidFill>
                  </a:endParaRPr>
                </a:p>
              </p:txBody>
            </p:sp>
          </mc:Choice>
          <mc:Fallback xmlns="">
            <p:sp>
              <p:nvSpPr>
                <p:cNvPr id="26" name="TextBox 25">
                  <a:extLst>
                    <a:ext uri="{FF2B5EF4-FFF2-40B4-BE49-F238E27FC236}">
                      <a16:creationId xmlns:a16="http://schemas.microsoft.com/office/drawing/2014/main" id="{9AB902FA-69DB-0439-2D99-AA29699CC6B3}"/>
                    </a:ext>
                  </a:extLst>
                </p:cNvPr>
                <p:cNvSpPr txBox="1">
                  <a:spLocks noRot="1" noChangeAspect="1" noMove="1" noResize="1" noEditPoints="1" noAdjustHandles="1" noChangeArrowheads="1" noChangeShapeType="1" noTextEdit="1"/>
                </p:cNvSpPr>
                <p:nvPr/>
              </p:nvSpPr>
              <p:spPr>
                <a:xfrm>
                  <a:off x="769980" y="3592372"/>
                  <a:ext cx="773738"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D98147D4-25AB-AB4E-74C3-62B623CA8EBB}"/>
                    </a:ext>
                  </a:extLst>
                </p:cNvPr>
                <p:cNvSpPr txBox="1"/>
                <p:nvPr/>
              </p:nvSpPr>
              <p:spPr>
                <a:xfrm>
                  <a:off x="2910336" y="4786812"/>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7" name="TextBox 26">
                  <a:extLst>
                    <a:ext uri="{FF2B5EF4-FFF2-40B4-BE49-F238E27FC236}">
                      <a16:creationId xmlns:a16="http://schemas.microsoft.com/office/drawing/2014/main" id="{D98147D4-25AB-AB4E-74C3-62B623CA8EBB}"/>
                    </a:ext>
                  </a:extLst>
                </p:cNvPr>
                <p:cNvSpPr txBox="1">
                  <a:spLocks noRot="1" noChangeAspect="1" noMove="1" noResize="1" noEditPoints="1" noAdjustHandles="1" noChangeArrowheads="1" noChangeShapeType="1" noTextEdit="1"/>
                </p:cNvSpPr>
                <p:nvPr/>
              </p:nvSpPr>
              <p:spPr>
                <a:xfrm>
                  <a:off x="2910336" y="4786812"/>
                  <a:ext cx="369781" cy="36933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Oval 58">
                  <a:extLst>
                    <a:ext uri="{FF2B5EF4-FFF2-40B4-BE49-F238E27FC236}">
                      <a16:creationId xmlns:a16="http://schemas.microsoft.com/office/drawing/2014/main" id="{49C7BA64-67D6-292B-6912-550CBC90A422}"/>
                    </a:ext>
                  </a:extLst>
                </p:cNvPr>
                <p:cNvSpPr/>
                <p:nvPr/>
              </p:nvSpPr>
              <p:spPr>
                <a:xfrm>
                  <a:off x="1454240" y="475371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59" name="Oval 58">
                  <a:extLst>
                    <a:ext uri="{FF2B5EF4-FFF2-40B4-BE49-F238E27FC236}">
                      <a16:creationId xmlns:a16="http://schemas.microsoft.com/office/drawing/2014/main" id="{49C7BA64-67D6-292B-6912-550CBC90A422}"/>
                    </a:ext>
                  </a:extLst>
                </p:cNvPr>
                <p:cNvSpPr>
                  <a:spLocks noRot="1" noChangeAspect="1" noMove="1" noResize="1" noEditPoints="1" noAdjustHandles="1" noChangeArrowheads="1" noChangeShapeType="1" noTextEdit="1"/>
                </p:cNvSpPr>
                <p:nvPr/>
              </p:nvSpPr>
              <p:spPr>
                <a:xfrm>
                  <a:off x="1454240" y="4753713"/>
                  <a:ext cx="612511" cy="612511"/>
                </a:xfrm>
                <a:prstGeom prst="ellipse">
                  <a:avLst/>
                </a:prstGeom>
                <a:blipFill>
                  <a:blip r:embed="rId1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Isosceles Triangle 62">
                  <a:extLst>
                    <a:ext uri="{FF2B5EF4-FFF2-40B4-BE49-F238E27FC236}">
                      <a16:creationId xmlns:a16="http://schemas.microsoft.com/office/drawing/2014/main" id="{FF39DA8C-B895-101C-CF55-99795016CCBA}"/>
                    </a:ext>
                  </a:extLst>
                </p:cNvPr>
                <p:cNvSpPr/>
                <p:nvPr/>
              </p:nvSpPr>
              <p:spPr>
                <a:xfrm>
                  <a:off x="1792568" y="5484196"/>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63" name="Isosceles Triangle 62">
                  <a:extLst>
                    <a:ext uri="{FF2B5EF4-FFF2-40B4-BE49-F238E27FC236}">
                      <a16:creationId xmlns:a16="http://schemas.microsoft.com/office/drawing/2014/main" id="{FF39DA8C-B895-101C-CF55-99795016CCBA}"/>
                    </a:ext>
                  </a:extLst>
                </p:cNvPr>
                <p:cNvSpPr>
                  <a:spLocks noRot="1" noChangeAspect="1" noMove="1" noResize="1" noEditPoints="1" noAdjustHandles="1" noChangeArrowheads="1" noChangeShapeType="1" noTextEdit="1"/>
                </p:cNvSpPr>
                <p:nvPr/>
              </p:nvSpPr>
              <p:spPr>
                <a:xfrm>
                  <a:off x="1792568" y="5484196"/>
                  <a:ext cx="869999" cy="653951"/>
                </a:xfrm>
                <a:prstGeom prst="triangle">
                  <a:avLst/>
                </a:prstGeom>
                <a:blipFill>
                  <a:blip r:embed="rId15"/>
                  <a:stretch>
                    <a:fillRect b="-4545"/>
                  </a:stretch>
                </a:blipFill>
              </p:spPr>
              <p:txBody>
                <a:bodyPr/>
                <a:lstStyle/>
                <a:p>
                  <a:r>
                    <a:rPr lang="en-US">
                      <a:noFill/>
                    </a:rPr>
                    <a:t> </a:t>
                  </a:r>
                </a:p>
              </p:txBody>
            </p:sp>
          </mc:Fallback>
        </mc:AlternateContent>
        <p:cxnSp>
          <p:nvCxnSpPr>
            <p:cNvPr id="64" name="Straight Connector 63">
              <a:extLst>
                <a:ext uri="{FF2B5EF4-FFF2-40B4-BE49-F238E27FC236}">
                  <a16:creationId xmlns:a16="http://schemas.microsoft.com/office/drawing/2014/main" id="{6EF9D228-EBDD-4AE6-93FE-BA18C66B99A2}"/>
                </a:ext>
              </a:extLst>
            </p:cNvPr>
            <p:cNvCxnSpPr>
              <a:cxnSpLocks/>
              <a:stCxn id="59" idx="3"/>
              <a:endCxn id="31" idx="0"/>
            </p:cNvCxnSpPr>
            <p:nvPr/>
          </p:nvCxnSpPr>
          <p:spPr>
            <a:xfrm flipH="1">
              <a:off x="1352557" y="5276524"/>
              <a:ext cx="191383"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D9059CC-8849-ADB1-E738-A6B2C00EDEBD}"/>
                </a:ext>
              </a:extLst>
            </p:cNvPr>
            <p:cNvCxnSpPr>
              <a:cxnSpLocks/>
              <a:stCxn id="59" idx="5"/>
              <a:endCxn id="63" idx="0"/>
            </p:cNvCxnSpPr>
            <p:nvPr/>
          </p:nvCxnSpPr>
          <p:spPr>
            <a:xfrm>
              <a:off x="1977051" y="5276524"/>
              <a:ext cx="250517" cy="2076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0" name="Oval 69">
                  <a:extLst>
                    <a:ext uri="{FF2B5EF4-FFF2-40B4-BE49-F238E27FC236}">
                      <a16:creationId xmlns:a16="http://schemas.microsoft.com/office/drawing/2014/main" id="{04B02F9E-1880-E493-E071-FE1CA912DC8E}"/>
                    </a:ext>
                  </a:extLst>
                </p:cNvPr>
                <p:cNvSpPr/>
                <p:nvPr/>
              </p:nvSpPr>
              <p:spPr>
                <a:xfrm>
                  <a:off x="1124643" y="6266604"/>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70" name="Oval 69">
                  <a:extLst>
                    <a:ext uri="{FF2B5EF4-FFF2-40B4-BE49-F238E27FC236}">
                      <a16:creationId xmlns:a16="http://schemas.microsoft.com/office/drawing/2014/main" id="{04B02F9E-1880-E493-E071-FE1CA912DC8E}"/>
                    </a:ext>
                  </a:extLst>
                </p:cNvPr>
                <p:cNvSpPr>
                  <a:spLocks noRot="1" noChangeAspect="1" noMove="1" noResize="1" noEditPoints="1" noAdjustHandles="1" noChangeArrowheads="1" noChangeShapeType="1" noTextEdit="1"/>
                </p:cNvSpPr>
                <p:nvPr/>
              </p:nvSpPr>
              <p:spPr>
                <a:xfrm>
                  <a:off x="1124643" y="6266604"/>
                  <a:ext cx="476146" cy="476146"/>
                </a:xfrm>
                <a:prstGeom prst="ellipse">
                  <a:avLst/>
                </a:prstGeom>
                <a:blipFill>
                  <a:blip r:embed="rId16"/>
                  <a:stretch>
                    <a:fillRect/>
                  </a:stretch>
                </a:blipFill>
                <a:ln>
                  <a:solidFill>
                    <a:schemeClr val="bg1">
                      <a:lumMod val="50000"/>
                    </a:schemeClr>
                  </a:solidFill>
                  <a:prstDash val="dash"/>
                </a:ln>
              </p:spPr>
              <p:txBody>
                <a:bodyPr/>
                <a:lstStyle/>
                <a:p>
                  <a:r>
                    <a:rPr lang="en-US">
                      <a:noFill/>
                    </a:rPr>
                    <a:t> </a:t>
                  </a:r>
                </a:p>
              </p:txBody>
            </p:sp>
          </mc:Fallback>
        </mc:AlternateContent>
        <p:cxnSp>
          <p:nvCxnSpPr>
            <p:cNvPr id="71" name="Straight Connector 70">
              <a:extLst>
                <a:ext uri="{FF2B5EF4-FFF2-40B4-BE49-F238E27FC236}">
                  <a16:creationId xmlns:a16="http://schemas.microsoft.com/office/drawing/2014/main" id="{2284A82A-4A90-A421-C3CD-653404692203}"/>
                </a:ext>
              </a:extLst>
            </p:cNvPr>
            <p:cNvCxnSpPr>
              <a:cxnSpLocks/>
              <a:stCxn id="70" idx="0"/>
              <a:endCxn id="31" idx="3"/>
            </p:cNvCxnSpPr>
            <p:nvPr/>
          </p:nvCxnSpPr>
          <p:spPr>
            <a:xfrm flipH="1" flipV="1">
              <a:off x="1352557" y="6138147"/>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Oval 75">
                  <a:extLst>
                    <a:ext uri="{FF2B5EF4-FFF2-40B4-BE49-F238E27FC236}">
                      <a16:creationId xmlns:a16="http://schemas.microsoft.com/office/drawing/2014/main" id="{44650BE5-1644-C668-066D-2B3D2096D59C}"/>
                    </a:ext>
                  </a:extLst>
                </p:cNvPr>
                <p:cNvSpPr/>
                <p:nvPr/>
              </p:nvSpPr>
              <p:spPr>
                <a:xfrm>
                  <a:off x="1984684" y="6269144"/>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76" name="Oval 75">
                  <a:extLst>
                    <a:ext uri="{FF2B5EF4-FFF2-40B4-BE49-F238E27FC236}">
                      <a16:creationId xmlns:a16="http://schemas.microsoft.com/office/drawing/2014/main" id="{44650BE5-1644-C668-066D-2B3D2096D59C}"/>
                    </a:ext>
                  </a:extLst>
                </p:cNvPr>
                <p:cNvSpPr>
                  <a:spLocks noRot="1" noChangeAspect="1" noMove="1" noResize="1" noEditPoints="1" noAdjustHandles="1" noChangeArrowheads="1" noChangeShapeType="1" noTextEdit="1"/>
                </p:cNvSpPr>
                <p:nvPr/>
              </p:nvSpPr>
              <p:spPr>
                <a:xfrm>
                  <a:off x="1984684" y="6269144"/>
                  <a:ext cx="476146" cy="476146"/>
                </a:xfrm>
                <a:prstGeom prst="ellipse">
                  <a:avLst/>
                </a:prstGeom>
                <a:blipFill>
                  <a:blip r:embed="rId17"/>
                  <a:stretch>
                    <a:fillRect/>
                  </a:stretch>
                </a:blipFill>
                <a:ln>
                  <a:solidFill>
                    <a:schemeClr val="bg1">
                      <a:lumMod val="50000"/>
                    </a:schemeClr>
                  </a:solidFill>
                  <a:prstDash val="dash"/>
                </a:ln>
              </p:spPr>
              <p:txBody>
                <a:bodyPr/>
                <a:lstStyle/>
                <a:p>
                  <a:r>
                    <a:rPr lang="en-US">
                      <a:noFill/>
                    </a:rPr>
                    <a:t> </a:t>
                  </a:r>
                </a:p>
              </p:txBody>
            </p:sp>
          </mc:Fallback>
        </mc:AlternateContent>
        <p:cxnSp>
          <p:nvCxnSpPr>
            <p:cNvPr id="77" name="Straight Connector 76">
              <a:extLst>
                <a:ext uri="{FF2B5EF4-FFF2-40B4-BE49-F238E27FC236}">
                  <a16:creationId xmlns:a16="http://schemas.microsoft.com/office/drawing/2014/main" id="{69F048E1-C759-B57C-AD51-051719B5F906}"/>
                </a:ext>
              </a:extLst>
            </p:cNvPr>
            <p:cNvCxnSpPr>
              <a:cxnSpLocks/>
              <a:stCxn id="76" idx="0"/>
              <a:endCxn id="63" idx="3"/>
            </p:cNvCxnSpPr>
            <p:nvPr/>
          </p:nvCxnSpPr>
          <p:spPr>
            <a:xfrm flipV="1">
              <a:off x="2222757" y="6138147"/>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7" name="Arrow: Right 56" descr="Because the portion of the tree that is too tall is the subtree rooted at the node c (the right-keft grandchild of the problem node), we first perform a right rotation on the node b (the right child of the problem node, c is its left child). ">
                <a:extLst>
                  <a:ext uri="{FF2B5EF4-FFF2-40B4-BE49-F238E27FC236}">
                    <a16:creationId xmlns:a16="http://schemas.microsoft.com/office/drawing/2014/main" id="{2579B664-35B2-8BC9-C7AE-59DC3F70286E}"/>
                  </a:ext>
                </a:extLst>
              </p:cNvPr>
              <p:cNvSpPr/>
              <p:nvPr/>
            </p:nvSpPr>
            <p:spPr>
              <a:xfrm>
                <a:off x="3025687" y="3743675"/>
                <a:ext cx="1213048"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Rotate Right at </a:t>
                </a:r>
                <a14:m>
                  <m:oMath xmlns:m="http://schemas.openxmlformats.org/officeDocument/2006/math">
                    <m:r>
                      <a:rPr lang="en-US" sz="1400" b="0" i="1" smtClean="0">
                        <a:latin typeface="Cambria Math" panose="02040503050406030204" pitchFamily="18" charset="0"/>
                      </a:rPr>
                      <m:t>𝑏</m:t>
                    </m:r>
                  </m:oMath>
                </a14:m>
                <a:endParaRPr lang="en-US" sz="1400" dirty="0"/>
              </a:p>
            </p:txBody>
          </p:sp>
        </mc:Choice>
        <mc:Fallback xmlns="">
          <p:sp>
            <p:nvSpPr>
              <p:cNvPr id="57" name="Arrow: Right 56" descr="Because the portion of the tree that is too tall is the subtree rooted at the node c (the right-keft grandchild of the problem node), we first perform a right rotation on the node b (the right child of the problem node, c is its left child). ">
                <a:extLst>
                  <a:ext uri="{FF2B5EF4-FFF2-40B4-BE49-F238E27FC236}">
                    <a16:creationId xmlns:a16="http://schemas.microsoft.com/office/drawing/2014/main" id="{2579B664-35B2-8BC9-C7AE-59DC3F70286E}"/>
                  </a:ext>
                </a:extLst>
              </p:cNvPr>
              <p:cNvSpPr>
                <a:spLocks noRot="1" noChangeAspect="1" noMove="1" noResize="1" noEditPoints="1" noAdjustHandles="1" noChangeArrowheads="1" noChangeShapeType="1" noTextEdit="1"/>
              </p:cNvSpPr>
              <p:nvPr/>
            </p:nvSpPr>
            <p:spPr>
              <a:xfrm>
                <a:off x="3025687" y="3743675"/>
                <a:ext cx="1213048" cy="1105505"/>
              </a:xfrm>
              <a:prstGeom prst="rightArrow">
                <a:avLst/>
              </a:prstGeom>
              <a:blipFill>
                <a:blip r:embed="rId18"/>
                <a:stretch>
                  <a:fillRect/>
                </a:stretch>
              </a:blipFill>
            </p:spPr>
            <p:txBody>
              <a:bodyPr/>
              <a:lstStyle/>
              <a:p>
                <a:r>
                  <a:rPr lang="en-US">
                    <a:noFill/>
                  </a:rPr>
                  <a:t> </a:t>
                </a:r>
              </a:p>
            </p:txBody>
          </p:sp>
        </mc:Fallback>
      </mc:AlternateContent>
      <p:grpSp>
        <p:nvGrpSpPr>
          <p:cNvPr id="75" name="Group 74" descr="An illustration of a right-left rotation. This is an intermediate stage.&#10;&#10;After the right rotation, c (previously the left child of b) becomes the new right child of a, b (previously the right child of a) becomes the right child of c, and the subtree y (previously the right subtree of c) becomes the left subtree of b.&#10;&#10;The overall effect of the rotation is that we lifted up the node c along with its left subtree (x) while lowering the node b along with its right subtree (z). The right subtree of c (y) becomes the left subtree of b, and its depth in the tree remains unchanged.&#10;&#10;At this point the tree is still not balanced, and the problem node is still 9, but its now in a shape that can be fixed with a right rotation.">
            <a:extLst>
              <a:ext uri="{FF2B5EF4-FFF2-40B4-BE49-F238E27FC236}">
                <a16:creationId xmlns:a16="http://schemas.microsoft.com/office/drawing/2014/main" id="{A77DECA6-C80C-5701-7DE1-06AC88937B23}"/>
              </a:ext>
            </a:extLst>
          </p:cNvPr>
          <p:cNvGrpSpPr/>
          <p:nvPr/>
        </p:nvGrpSpPr>
        <p:grpSpPr>
          <a:xfrm>
            <a:off x="4114944" y="3281195"/>
            <a:ext cx="3755568" cy="3442284"/>
            <a:chOff x="4183702" y="3313028"/>
            <a:chExt cx="3755568" cy="3442284"/>
          </a:xfrm>
        </p:grpSpPr>
        <mc:AlternateContent xmlns:mc="http://schemas.openxmlformats.org/markup-compatibility/2006" xmlns:a14="http://schemas.microsoft.com/office/drawing/2010/main">
          <mc:Choice Requires="a14">
            <p:sp>
              <p:nvSpPr>
                <p:cNvPr id="135" name="Oval 134">
                  <a:extLst>
                    <a:ext uri="{FF2B5EF4-FFF2-40B4-BE49-F238E27FC236}">
                      <a16:creationId xmlns:a16="http://schemas.microsoft.com/office/drawing/2014/main" id="{8F809D24-0EA0-AD2C-8CCB-3BC5F24F7F26}"/>
                    </a:ext>
                  </a:extLst>
                </p:cNvPr>
                <p:cNvSpPr/>
                <p:nvPr/>
              </p:nvSpPr>
              <p:spPr>
                <a:xfrm>
                  <a:off x="5199860" y="3614836"/>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i="1" dirty="0"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135" name="Oval 134">
                  <a:extLst>
                    <a:ext uri="{FF2B5EF4-FFF2-40B4-BE49-F238E27FC236}">
                      <a16:creationId xmlns:a16="http://schemas.microsoft.com/office/drawing/2014/main" id="{8F809D24-0EA0-AD2C-8CCB-3BC5F24F7F26}"/>
                    </a:ext>
                  </a:extLst>
                </p:cNvPr>
                <p:cNvSpPr>
                  <a:spLocks noRot="1" noChangeAspect="1" noMove="1" noResize="1" noEditPoints="1" noAdjustHandles="1" noChangeArrowheads="1" noChangeShapeType="1" noTextEdit="1"/>
                </p:cNvSpPr>
                <p:nvPr/>
              </p:nvSpPr>
              <p:spPr>
                <a:xfrm>
                  <a:off x="5199860" y="3614836"/>
                  <a:ext cx="612511" cy="612511"/>
                </a:xfrm>
                <a:prstGeom prst="ellipse">
                  <a:avLst/>
                </a:prstGeom>
                <a:blipFill>
                  <a:blip r:embed="rId33"/>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 name="Isosceles Triangle 135">
                  <a:extLst>
                    <a:ext uri="{FF2B5EF4-FFF2-40B4-BE49-F238E27FC236}">
                      <a16:creationId xmlns:a16="http://schemas.microsoft.com/office/drawing/2014/main" id="{35B1F3D4-194F-7932-CA70-04F0AC1A5EC5}"/>
                    </a:ext>
                  </a:extLst>
                </p:cNvPr>
                <p:cNvSpPr/>
                <p:nvPr/>
              </p:nvSpPr>
              <p:spPr>
                <a:xfrm>
                  <a:off x="4183702" y="4289248"/>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136" name="Isosceles Triangle 135">
                  <a:extLst>
                    <a:ext uri="{FF2B5EF4-FFF2-40B4-BE49-F238E27FC236}">
                      <a16:creationId xmlns:a16="http://schemas.microsoft.com/office/drawing/2014/main" id="{35B1F3D4-194F-7932-CA70-04F0AC1A5EC5}"/>
                    </a:ext>
                  </a:extLst>
                </p:cNvPr>
                <p:cNvSpPr>
                  <a:spLocks noRot="1" noChangeAspect="1" noMove="1" noResize="1" noEditPoints="1" noAdjustHandles="1" noChangeArrowheads="1" noChangeShapeType="1" noTextEdit="1"/>
                </p:cNvSpPr>
                <p:nvPr/>
              </p:nvSpPr>
              <p:spPr>
                <a:xfrm>
                  <a:off x="4183702" y="4289248"/>
                  <a:ext cx="1084977" cy="1204653"/>
                </a:xfrm>
                <a:prstGeom prst="triangle">
                  <a:avLst/>
                </a:prstGeom>
                <a:blipFill>
                  <a:blip r:embed="rId3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Oval 136">
                  <a:extLst>
                    <a:ext uri="{FF2B5EF4-FFF2-40B4-BE49-F238E27FC236}">
                      <a16:creationId xmlns:a16="http://schemas.microsoft.com/office/drawing/2014/main" id="{6E235EB5-4F7E-74E6-B4C2-3E1AE8911C19}"/>
                    </a:ext>
                  </a:extLst>
                </p:cNvPr>
                <p:cNvSpPr/>
                <p:nvPr/>
              </p:nvSpPr>
              <p:spPr>
                <a:xfrm>
                  <a:off x="6102674" y="411129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137" name="Oval 136">
                  <a:extLst>
                    <a:ext uri="{FF2B5EF4-FFF2-40B4-BE49-F238E27FC236}">
                      <a16:creationId xmlns:a16="http://schemas.microsoft.com/office/drawing/2014/main" id="{6E235EB5-4F7E-74E6-B4C2-3E1AE8911C19}"/>
                    </a:ext>
                  </a:extLst>
                </p:cNvPr>
                <p:cNvSpPr>
                  <a:spLocks noRot="1" noChangeAspect="1" noMove="1" noResize="1" noEditPoints="1" noAdjustHandles="1" noChangeArrowheads="1" noChangeShapeType="1" noTextEdit="1"/>
                </p:cNvSpPr>
                <p:nvPr/>
              </p:nvSpPr>
              <p:spPr>
                <a:xfrm>
                  <a:off x="6102674" y="4111293"/>
                  <a:ext cx="612511" cy="612511"/>
                </a:xfrm>
                <a:prstGeom prst="ellipse">
                  <a:avLst/>
                </a:prstGeom>
                <a:blipFill>
                  <a:blip r:embed="rId35"/>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9" name="Isosceles Triangle 138">
                  <a:extLst>
                    <a:ext uri="{FF2B5EF4-FFF2-40B4-BE49-F238E27FC236}">
                      <a16:creationId xmlns:a16="http://schemas.microsoft.com/office/drawing/2014/main" id="{9D516006-D536-C9F5-D25D-D09AD7CBA374}"/>
                    </a:ext>
                  </a:extLst>
                </p:cNvPr>
                <p:cNvSpPr/>
                <p:nvPr/>
              </p:nvSpPr>
              <p:spPr>
                <a:xfrm>
                  <a:off x="6863519" y="5486122"/>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139" name="Isosceles Triangle 138">
                  <a:extLst>
                    <a:ext uri="{FF2B5EF4-FFF2-40B4-BE49-F238E27FC236}">
                      <a16:creationId xmlns:a16="http://schemas.microsoft.com/office/drawing/2014/main" id="{9D516006-D536-C9F5-D25D-D09AD7CBA374}"/>
                    </a:ext>
                  </a:extLst>
                </p:cNvPr>
                <p:cNvSpPr>
                  <a:spLocks noRot="1" noChangeAspect="1" noMove="1" noResize="1" noEditPoints="1" noAdjustHandles="1" noChangeArrowheads="1" noChangeShapeType="1" noTextEdit="1"/>
                </p:cNvSpPr>
                <p:nvPr/>
              </p:nvSpPr>
              <p:spPr>
                <a:xfrm>
                  <a:off x="6863519" y="5486122"/>
                  <a:ext cx="1075751" cy="1237660"/>
                </a:xfrm>
                <a:prstGeom prst="triangle">
                  <a:avLst/>
                </a:prstGeom>
                <a:blipFill>
                  <a:blip r:embed="rId36"/>
                  <a:stretch>
                    <a:fillRect/>
                  </a:stretch>
                </a:blipFill>
              </p:spPr>
              <p:txBody>
                <a:bodyPr/>
                <a:lstStyle/>
                <a:p>
                  <a:r>
                    <a:rPr lang="en-US">
                      <a:noFill/>
                    </a:rPr>
                    <a:t> </a:t>
                  </a:r>
                </a:p>
              </p:txBody>
            </p:sp>
          </mc:Fallback>
        </mc:AlternateContent>
        <p:cxnSp>
          <p:nvCxnSpPr>
            <p:cNvPr id="140" name="Straight Connector 139">
              <a:extLst>
                <a:ext uri="{FF2B5EF4-FFF2-40B4-BE49-F238E27FC236}">
                  <a16:creationId xmlns:a16="http://schemas.microsoft.com/office/drawing/2014/main" id="{9D174F5B-EC74-7DF2-ABEF-633091780687}"/>
                </a:ext>
              </a:extLst>
            </p:cNvPr>
            <p:cNvCxnSpPr>
              <a:cxnSpLocks/>
              <a:stCxn id="137" idx="5"/>
              <a:endCxn id="159" idx="1"/>
            </p:cNvCxnSpPr>
            <p:nvPr/>
          </p:nvCxnSpPr>
          <p:spPr>
            <a:xfrm>
              <a:off x="6625485" y="4634104"/>
              <a:ext cx="151335" cy="1869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360C68CB-DC8A-D45B-E834-15874F4A15CE}"/>
                </a:ext>
              </a:extLst>
            </p:cNvPr>
            <p:cNvCxnSpPr>
              <a:cxnSpLocks/>
              <a:stCxn id="137" idx="1"/>
              <a:endCxn id="135" idx="5"/>
            </p:cNvCxnSpPr>
            <p:nvPr/>
          </p:nvCxnSpPr>
          <p:spPr>
            <a:xfrm flipH="1" flipV="1">
              <a:off x="5722671" y="4137647"/>
              <a:ext cx="469703" cy="633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1D349555-8247-C1D8-969C-2A99C7630775}"/>
                </a:ext>
              </a:extLst>
            </p:cNvPr>
            <p:cNvCxnSpPr>
              <a:cxnSpLocks/>
              <a:stCxn id="139" idx="0"/>
              <a:endCxn id="159" idx="5"/>
            </p:cNvCxnSpPr>
            <p:nvPr/>
          </p:nvCxnSpPr>
          <p:spPr>
            <a:xfrm flipH="1" flipV="1">
              <a:off x="7209931" y="5254194"/>
              <a:ext cx="191464" cy="2319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4" name="TextBox 143">
                  <a:extLst>
                    <a:ext uri="{FF2B5EF4-FFF2-40B4-BE49-F238E27FC236}">
                      <a16:creationId xmlns:a16="http://schemas.microsoft.com/office/drawing/2014/main" id="{88B2D769-7FC5-E189-559D-256522242E9C}"/>
                    </a:ext>
                  </a:extLst>
                </p:cNvPr>
                <p:cNvSpPr txBox="1"/>
                <p:nvPr/>
              </p:nvSpPr>
              <p:spPr>
                <a:xfrm>
                  <a:off x="4356795" y="4140155"/>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44" name="TextBox 143">
                  <a:extLst>
                    <a:ext uri="{FF2B5EF4-FFF2-40B4-BE49-F238E27FC236}">
                      <a16:creationId xmlns:a16="http://schemas.microsoft.com/office/drawing/2014/main" id="{88B2D769-7FC5-E189-559D-256522242E9C}"/>
                    </a:ext>
                  </a:extLst>
                </p:cNvPr>
                <p:cNvSpPr txBox="1">
                  <a:spLocks noRot="1" noChangeAspect="1" noMove="1" noResize="1" noEditPoints="1" noAdjustHandles="1" noChangeArrowheads="1" noChangeShapeType="1" noTextEdit="1"/>
                </p:cNvSpPr>
                <p:nvPr/>
              </p:nvSpPr>
              <p:spPr>
                <a:xfrm>
                  <a:off x="4356795" y="4140155"/>
                  <a:ext cx="369781" cy="369332"/>
                </a:xfrm>
                <a:prstGeom prst="rect">
                  <a:avLst/>
                </a:prstGeom>
                <a:blipFill>
                  <a:blip r:embed="rId3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 name="TextBox 145">
                  <a:extLst>
                    <a:ext uri="{FF2B5EF4-FFF2-40B4-BE49-F238E27FC236}">
                      <a16:creationId xmlns:a16="http://schemas.microsoft.com/office/drawing/2014/main" id="{1226F12A-73C3-A545-8A6A-1FB7371A4210}"/>
                    </a:ext>
                  </a:extLst>
                </p:cNvPr>
                <p:cNvSpPr txBox="1"/>
                <p:nvPr/>
              </p:nvSpPr>
              <p:spPr>
                <a:xfrm>
                  <a:off x="5467770" y="4215176"/>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146" name="TextBox 145">
                  <a:extLst>
                    <a:ext uri="{FF2B5EF4-FFF2-40B4-BE49-F238E27FC236}">
                      <a16:creationId xmlns:a16="http://schemas.microsoft.com/office/drawing/2014/main" id="{1226F12A-73C3-A545-8A6A-1FB7371A4210}"/>
                    </a:ext>
                  </a:extLst>
                </p:cNvPr>
                <p:cNvSpPr txBox="1">
                  <a:spLocks noRot="1" noChangeAspect="1" noMove="1" noResize="1" noEditPoints="1" noAdjustHandles="1" noChangeArrowheads="1" noChangeShapeType="1" noTextEdit="1"/>
                </p:cNvSpPr>
                <p:nvPr/>
              </p:nvSpPr>
              <p:spPr>
                <a:xfrm>
                  <a:off x="5467770" y="4215176"/>
                  <a:ext cx="773738" cy="369332"/>
                </a:xfrm>
                <a:prstGeom prst="rect">
                  <a:avLst/>
                </a:prstGeom>
                <a:blipFill>
                  <a:blip r:embed="rId3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7" name="TextBox 146">
                  <a:extLst>
                    <a:ext uri="{FF2B5EF4-FFF2-40B4-BE49-F238E27FC236}">
                      <a16:creationId xmlns:a16="http://schemas.microsoft.com/office/drawing/2014/main" id="{E7DDC433-A39C-9D72-0893-3EE12F71DF52}"/>
                    </a:ext>
                  </a:extLst>
                </p:cNvPr>
                <p:cNvSpPr txBox="1"/>
                <p:nvPr/>
              </p:nvSpPr>
              <p:spPr>
                <a:xfrm>
                  <a:off x="5270538" y="3313028"/>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i="1" dirty="0" smtClean="0">
                            <a:solidFill>
                              <a:srgbClr val="FF0000"/>
                            </a:solidFill>
                            <a:latin typeface="Cambria Math" panose="02040503050406030204" pitchFamily="18" charset="0"/>
                          </a:rPr>
                          <m:t>+3</m:t>
                        </m:r>
                      </m:oMath>
                    </m:oMathPara>
                  </a14:m>
                  <a:endParaRPr lang="en-US" dirty="0">
                    <a:solidFill>
                      <a:srgbClr val="FF0000"/>
                    </a:solidFill>
                  </a:endParaRPr>
                </a:p>
              </p:txBody>
            </p:sp>
          </mc:Choice>
          <mc:Fallback xmlns="">
            <p:sp>
              <p:nvSpPr>
                <p:cNvPr id="147" name="TextBox 146">
                  <a:extLst>
                    <a:ext uri="{FF2B5EF4-FFF2-40B4-BE49-F238E27FC236}">
                      <a16:creationId xmlns:a16="http://schemas.microsoft.com/office/drawing/2014/main" id="{E7DDC433-A39C-9D72-0893-3EE12F71DF52}"/>
                    </a:ext>
                  </a:extLst>
                </p:cNvPr>
                <p:cNvSpPr txBox="1">
                  <a:spLocks noRot="1" noChangeAspect="1" noMove="1" noResize="1" noEditPoints="1" noAdjustHandles="1" noChangeArrowheads="1" noChangeShapeType="1" noTextEdit="1"/>
                </p:cNvSpPr>
                <p:nvPr/>
              </p:nvSpPr>
              <p:spPr>
                <a:xfrm>
                  <a:off x="5270538" y="3313028"/>
                  <a:ext cx="773738" cy="369332"/>
                </a:xfrm>
                <a:prstGeom prst="rect">
                  <a:avLst/>
                </a:prstGeom>
                <a:blipFill>
                  <a:blip r:embed="rId3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8" name="TextBox 147">
                  <a:extLst>
                    <a:ext uri="{FF2B5EF4-FFF2-40B4-BE49-F238E27FC236}">
                      <a16:creationId xmlns:a16="http://schemas.microsoft.com/office/drawing/2014/main" id="{0D538E86-780E-3019-582B-FDB16AE9B559}"/>
                    </a:ext>
                  </a:extLst>
                </p:cNvPr>
                <p:cNvSpPr txBox="1"/>
                <p:nvPr/>
              </p:nvSpPr>
              <p:spPr>
                <a:xfrm>
                  <a:off x="7043103" y="5344545"/>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48" name="TextBox 147">
                  <a:extLst>
                    <a:ext uri="{FF2B5EF4-FFF2-40B4-BE49-F238E27FC236}">
                      <a16:creationId xmlns:a16="http://schemas.microsoft.com/office/drawing/2014/main" id="{0D538E86-780E-3019-582B-FDB16AE9B559}"/>
                    </a:ext>
                  </a:extLst>
                </p:cNvPr>
                <p:cNvSpPr txBox="1">
                  <a:spLocks noRot="1" noChangeAspect="1" noMove="1" noResize="1" noEditPoints="1" noAdjustHandles="1" noChangeArrowheads="1" noChangeShapeType="1" noTextEdit="1"/>
                </p:cNvSpPr>
                <p:nvPr/>
              </p:nvSpPr>
              <p:spPr>
                <a:xfrm>
                  <a:off x="7043103" y="5344545"/>
                  <a:ext cx="369781" cy="369332"/>
                </a:xfrm>
                <a:prstGeom prst="rect">
                  <a:avLst/>
                </a:prstGeom>
                <a:blipFill>
                  <a:blip r:embed="rId40"/>
                  <a:stretch>
                    <a:fillRect/>
                  </a:stretch>
                </a:blipFill>
              </p:spPr>
              <p:txBody>
                <a:bodyPr/>
                <a:lstStyle/>
                <a:p>
                  <a:r>
                    <a:rPr lang="en-US">
                      <a:noFill/>
                    </a:rPr>
                    <a:t> </a:t>
                  </a:r>
                </a:p>
              </p:txBody>
            </p:sp>
          </mc:Fallback>
        </mc:AlternateContent>
        <p:grpSp>
          <p:nvGrpSpPr>
            <p:cNvPr id="158" name="Group 157">
              <a:extLst>
                <a:ext uri="{FF2B5EF4-FFF2-40B4-BE49-F238E27FC236}">
                  <a16:creationId xmlns:a16="http://schemas.microsoft.com/office/drawing/2014/main" id="{B8816186-073F-043E-FC13-8FAA2A388594}"/>
                </a:ext>
              </a:extLst>
            </p:cNvPr>
            <p:cNvGrpSpPr/>
            <p:nvPr/>
          </p:nvGrpSpPr>
          <p:grpSpPr>
            <a:xfrm>
              <a:off x="5444564" y="4879593"/>
              <a:ext cx="869999" cy="1258554"/>
              <a:chOff x="7671946" y="5192984"/>
              <a:chExt cx="869999" cy="1258554"/>
            </a:xfrm>
          </p:grpSpPr>
          <mc:AlternateContent xmlns:mc="http://schemas.openxmlformats.org/markup-compatibility/2006" xmlns:a14="http://schemas.microsoft.com/office/drawing/2010/main">
            <mc:Choice Requires="a14">
              <p:sp>
                <p:nvSpPr>
                  <p:cNvPr id="138" name="Isosceles Triangle 137">
                    <a:extLst>
                      <a:ext uri="{FF2B5EF4-FFF2-40B4-BE49-F238E27FC236}">
                        <a16:creationId xmlns:a16="http://schemas.microsoft.com/office/drawing/2014/main" id="{74A22E81-AB42-2FE9-9E89-350215CFD416}"/>
                      </a:ext>
                    </a:extLst>
                  </p:cNvPr>
                  <p:cNvSpPr/>
                  <p:nvPr/>
                </p:nvSpPr>
                <p:spPr>
                  <a:xfrm>
                    <a:off x="7671946" y="5192984"/>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138" name="Isosceles Triangle 137">
                    <a:extLst>
                      <a:ext uri="{FF2B5EF4-FFF2-40B4-BE49-F238E27FC236}">
                        <a16:creationId xmlns:a16="http://schemas.microsoft.com/office/drawing/2014/main" id="{74A22E81-AB42-2FE9-9E89-350215CFD416}"/>
                      </a:ext>
                    </a:extLst>
                  </p:cNvPr>
                  <p:cNvSpPr>
                    <a:spLocks noRot="1" noChangeAspect="1" noMove="1" noResize="1" noEditPoints="1" noAdjustHandles="1" noChangeArrowheads="1" noChangeShapeType="1" noTextEdit="1"/>
                  </p:cNvSpPr>
                  <p:nvPr/>
                </p:nvSpPr>
                <p:spPr>
                  <a:xfrm>
                    <a:off x="7671946" y="5192984"/>
                    <a:ext cx="869999" cy="653951"/>
                  </a:xfrm>
                  <a:prstGeom prst="triangle">
                    <a:avLst/>
                  </a:prstGeom>
                  <a:blipFill>
                    <a:blip r:embed="rId4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3" name="Oval 152">
                    <a:extLst>
                      <a:ext uri="{FF2B5EF4-FFF2-40B4-BE49-F238E27FC236}">
                        <a16:creationId xmlns:a16="http://schemas.microsoft.com/office/drawing/2014/main" id="{C9792623-4F10-6F7E-FC1A-66157314FC92}"/>
                      </a:ext>
                    </a:extLst>
                  </p:cNvPr>
                  <p:cNvSpPr/>
                  <p:nvPr/>
                </p:nvSpPr>
                <p:spPr>
                  <a:xfrm>
                    <a:off x="7879032" y="5975392"/>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53" name="Oval 152">
                    <a:extLst>
                      <a:ext uri="{FF2B5EF4-FFF2-40B4-BE49-F238E27FC236}">
                        <a16:creationId xmlns:a16="http://schemas.microsoft.com/office/drawing/2014/main" id="{C9792623-4F10-6F7E-FC1A-66157314FC92}"/>
                      </a:ext>
                    </a:extLst>
                  </p:cNvPr>
                  <p:cNvSpPr>
                    <a:spLocks noRot="1" noChangeAspect="1" noMove="1" noResize="1" noEditPoints="1" noAdjustHandles="1" noChangeArrowheads="1" noChangeShapeType="1" noTextEdit="1"/>
                  </p:cNvSpPr>
                  <p:nvPr/>
                </p:nvSpPr>
                <p:spPr>
                  <a:xfrm>
                    <a:off x="7879032" y="5975392"/>
                    <a:ext cx="476146" cy="476146"/>
                  </a:xfrm>
                  <a:prstGeom prst="ellipse">
                    <a:avLst/>
                  </a:prstGeom>
                  <a:blipFill>
                    <a:blip r:embed="rId42"/>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54" name="Straight Connector 153">
                <a:extLst>
                  <a:ext uri="{FF2B5EF4-FFF2-40B4-BE49-F238E27FC236}">
                    <a16:creationId xmlns:a16="http://schemas.microsoft.com/office/drawing/2014/main" id="{F1E1B38D-B8F5-89BD-8822-57A80C5777D7}"/>
                  </a:ext>
                </a:extLst>
              </p:cNvPr>
              <p:cNvCxnSpPr>
                <a:cxnSpLocks/>
                <a:stCxn id="153" idx="0"/>
                <a:endCxn id="138" idx="3"/>
              </p:cNvCxnSpPr>
              <p:nvPr/>
            </p:nvCxnSpPr>
            <p:spPr>
              <a:xfrm flipH="1" flipV="1">
                <a:off x="8106946" y="5846935"/>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57" name="Group 156">
              <a:extLst>
                <a:ext uri="{FF2B5EF4-FFF2-40B4-BE49-F238E27FC236}">
                  <a16:creationId xmlns:a16="http://schemas.microsoft.com/office/drawing/2014/main" id="{3F3ADB01-DD8A-7E18-1091-482C3EF244C6}"/>
                </a:ext>
              </a:extLst>
            </p:cNvPr>
            <p:cNvGrpSpPr/>
            <p:nvPr/>
          </p:nvGrpSpPr>
          <p:grpSpPr>
            <a:xfrm>
              <a:off x="6130081" y="5494218"/>
              <a:ext cx="869999" cy="1261094"/>
              <a:chOff x="6540271" y="4283732"/>
              <a:chExt cx="869999" cy="1261094"/>
            </a:xfrm>
          </p:grpSpPr>
          <mc:AlternateContent xmlns:mc="http://schemas.openxmlformats.org/markup-compatibility/2006" xmlns:a14="http://schemas.microsoft.com/office/drawing/2010/main">
            <mc:Choice Requires="a14">
              <p:sp>
                <p:nvSpPr>
                  <p:cNvPr id="150" name="Isosceles Triangle 149">
                    <a:extLst>
                      <a:ext uri="{FF2B5EF4-FFF2-40B4-BE49-F238E27FC236}">
                        <a16:creationId xmlns:a16="http://schemas.microsoft.com/office/drawing/2014/main" id="{DA48F5F6-29AE-2B9B-C661-FC0F9D14E43E}"/>
                      </a:ext>
                    </a:extLst>
                  </p:cNvPr>
                  <p:cNvSpPr/>
                  <p:nvPr/>
                </p:nvSpPr>
                <p:spPr>
                  <a:xfrm>
                    <a:off x="6540271" y="428373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150" name="Isosceles Triangle 149">
                    <a:extLst>
                      <a:ext uri="{FF2B5EF4-FFF2-40B4-BE49-F238E27FC236}">
                        <a16:creationId xmlns:a16="http://schemas.microsoft.com/office/drawing/2014/main" id="{DA48F5F6-29AE-2B9B-C661-FC0F9D14E43E}"/>
                      </a:ext>
                    </a:extLst>
                  </p:cNvPr>
                  <p:cNvSpPr>
                    <a:spLocks noRot="1" noChangeAspect="1" noMove="1" noResize="1" noEditPoints="1" noAdjustHandles="1" noChangeArrowheads="1" noChangeShapeType="1" noTextEdit="1"/>
                  </p:cNvSpPr>
                  <p:nvPr/>
                </p:nvSpPr>
                <p:spPr>
                  <a:xfrm>
                    <a:off x="6540271" y="4283732"/>
                    <a:ext cx="869999" cy="653951"/>
                  </a:xfrm>
                  <a:prstGeom prst="triangle">
                    <a:avLst/>
                  </a:prstGeom>
                  <a:blipFill>
                    <a:blip r:embed="rId43"/>
                    <a:stretch>
                      <a:fillRect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5" name="Oval 154">
                    <a:extLst>
                      <a:ext uri="{FF2B5EF4-FFF2-40B4-BE49-F238E27FC236}">
                        <a16:creationId xmlns:a16="http://schemas.microsoft.com/office/drawing/2014/main" id="{FA2F515E-F9F8-11B1-7B8F-6B879A34E224}"/>
                      </a:ext>
                    </a:extLst>
                  </p:cNvPr>
                  <p:cNvSpPr/>
                  <p:nvPr/>
                </p:nvSpPr>
                <p:spPr>
                  <a:xfrm>
                    <a:off x="6732387" y="506868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55" name="Oval 154">
                    <a:extLst>
                      <a:ext uri="{FF2B5EF4-FFF2-40B4-BE49-F238E27FC236}">
                        <a16:creationId xmlns:a16="http://schemas.microsoft.com/office/drawing/2014/main" id="{FA2F515E-F9F8-11B1-7B8F-6B879A34E224}"/>
                      </a:ext>
                    </a:extLst>
                  </p:cNvPr>
                  <p:cNvSpPr>
                    <a:spLocks noRot="1" noChangeAspect="1" noMove="1" noResize="1" noEditPoints="1" noAdjustHandles="1" noChangeArrowheads="1" noChangeShapeType="1" noTextEdit="1"/>
                  </p:cNvSpPr>
                  <p:nvPr/>
                </p:nvSpPr>
                <p:spPr>
                  <a:xfrm>
                    <a:off x="6732387" y="5068680"/>
                    <a:ext cx="476146" cy="476146"/>
                  </a:xfrm>
                  <a:prstGeom prst="ellipse">
                    <a:avLst/>
                  </a:prstGeom>
                  <a:blipFill>
                    <a:blip r:embed="rId44"/>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56" name="Straight Connector 155">
                <a:extLst>
                  <a:ext uri="{FF2B5EF4-FFF2-40B4-BE49-F238E27FC236}">
                    <a16:creationId xmlns:a16="http://schemas.microsoft.com/office/drawing/2014/main" id="{0972C351-F425-B44E-0B07-B669029C0077}"/>
                  </a:ext>
                </a:extLst>
              </p:cNvPr>
              <p:cNvCxnSpPr>
                <a:cxnSpLocks/>
                <a:stCxn id="155" idx="0"/>
                <a:endCxn id="150" idx="3"/>
              </p:cNvCxnSpPr>
              <p:nvPr/>
            </p:nvCxnSpPr>
            <p:spPr>
              <a:xfrm flipV="1">
                <a:off x="6970460" y="4937683"/>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59" name="Oval 158">
                  <a:extLst>
                    <a:ext uri="{FF2B5EF4-FFF2-40B4-BE49-F238E27FC236}">
                      <a16:creationId xmlns:a16="http://schemas.microsoft.com/office/drawing/2014/main" id="{C665C09B-FCE3-FD4E-BB9E-596B4AC626E5}"/>
                    </a:ext>
                  </a:extLst>
                </p:cNvPr>
                <p:cNvSpPr/>
                <p:nvPr/>
              </p:nvSpPr>
              <p:spPr>
                <a:xfrm>
                  <a:off x="6687120" y="473138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159" name="Oval 158">
                  <a:extLst>
                    <a:ext uri="{FF2B5EF4-FFF2-40B4-BE49-F238E27FC236}">
                      <a16:creationId xmlns:a16="http://schemas.microsoft.com/office/drawing/2014/main" id="{C665C09B-FCE3-FD4E-BB9E-596B4AC626E5}"/>
                    </a:ext>
                  </a:extLst>
                </p:cNvPr>
                <p:cNvSpPr>
                  <a:spLocks noRot="1" noChangeAspect="1" noMove="1" noResize="1" noEditPoints="1" noAdjustHandles="1" noChangeArrowheads="1" noChangeShapeType="1" noTextEdit="1"/>
                </p:cNvSpPr>
                <p:nvPr/>
              </p:nvSpPr>
              <p:spPr>
                <a:xfrm>
                  <a:off x="6687120" y="4731383"/>
                  <a:ext cx="612511" cy="612511"/>
                </a:xfrm>
                <a:prstGeom prst="ellipse">
                  <a:avLst/>
                </a:prstGeom>
                <a:blipFill>
                  <a:blip r:embed="rId45"/>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8" name="TextBox 167">
                  <a:extLst>
                    <a:ext uri="{FF2B5EF4-FFF2-40B4-BE49-F238E27FC236}">
                      <a16:creationId xmlns:a16="http://schemas.microsoft.com/office/drawing/2014/main" id="{680E6224-B30D-AB0B-1DD3-2319A9852042}"/>
                    </a:ext>
                  </a:extLst>
                </p:cNvPr>
                <p:cNvSpPr txBox="1"/>
                <p:nvPr/>
              </p:nvSpPr>
              <p:spPr>
                <a:xfrm>
                  <a:off x="6076964" y="4826344"/>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168" name="TextBox 167">
                  <a:extLst>
                    <a:ext uri="{FF2B5EF4-FFF2-40B4-BE49-F238E27FC236}">
                      <a16:creationId xmlns:a16="http://schemas.microsoft.com/office/drawing/2014/main" id="{680E6224-B30D-AB0B-1DD3-2319A9852042}"/>
                    </a:ext>
                  </a:extLst>
                </p:cNvPr>
                <p:cNvSpPr txBox="1">
                  <a:spLocks noRot="1" noChangeAspect="1" noMove="1" noResize="1" noEditPoints="1" noAdjustHandles="1" noChangeArrowheads="1" noChangeShapeType="1" noTextEdit="1"/>
                </p:cNvSpPr>
                <p:nvPr/>
              </p:nvSpPr>
              <p:spPr>
                <a:xfrm>
                  <a:off x="6076964" y="4826344"/>
                  <a:ext cx="773738" cy="369332"/>
                </a:xfrm>
                <a:prstGeom prst="rect">
                  <a:avLst/>
                </a:prstGeom>
                <a:blipFill>
                  <a:blip r:embed="rId46"/>
                  <a:stretch>
                    <a:fillRect/>
                  </a:stretch>
                </a:blipFill>
              </p:spPr>
              <p:txBody>
                <a:bodyPr/>
                <a:lstStyle/>
                <a:p>
                  <a:r>
                    <a:rPr lang="en-US">
                      <a:noFill/>
                    </a:rPr>
                    <a:t> </a:t>
                  </a:r>
                </a:p>
              </p:txBody>
            </p:sp>
          </mc:Fallback>
        </mc:AlternateContent>
        <p:cxnSp>
          <p:nvCxnSpPr>
            <p:cNvPr id="51" name="Straight Connector 50">
              <a:extLst>
                <a:ext uri="{FF2B5EF4-FFF2-40B4-BE49-F238E27FC236}">
                  <a16:creationId xmlns:a16="http://schemas.microsoft.com/office/drawing/2014/main" id="{5AD35802-B314-EB92-AE84-8AE7647C1D0C}"/>
                </a:ext>
              </a:extLst>
            </p:cNvPr>
            <p:cNvCxnSpPr>
              <a:cxnSpLocks/>
              <a:stCxn id="159" idx="3"/>
              <a:endCxn id="150" idx="0"/>
            </p:cNvCxnSpPr>
            <p:nvPr/>
          </p:nvCxnSpPr>
          <p:spPr>
            <a:xfrm flipH="1">
              <a:off x="6565081" y="5254194"/>
              <a:ext cx="211739" cy="240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CBED269-3ABC-4229-FFCC-10436A813B7C}"/>
                </a:ext>
              </a:extLst>
            </p:cNvPr>
            <p:cNvCxnSpPr>
              <a:cxnSpLocks/>
              <a:stCxn id="137" idx="3"/>
              <a:endCxn id="138" idx="0"/>
            </p:cNvCxnSpPr>
            <p:nvPr/>
          </p:nvCxnSpPr>
          <p:spPr>
            <a:xfrm flipH="1">
              <a:off x="5879564" y="4634104"/>
              <a:ext cx="312810" cy="2454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8AE3F03-F6A8-38DC-86AA-AF599D392549}"/>
                </a:ext>
              </a:extLst>
            </p:cNvPr>
            <p:cNvCxnSpPr>
              <a:cxnSpLocks/>
              <a:stCxn id="136" idx="0"/>
              <a:endCxn id="135" idx="3"/>
            </p:cNvCxnSpPr>
            <p:nvPr/>
          </p:nvCxnSpPr>
          <p:spPr>
            <a:xfrm flipV="1">
              <a:off x="4726191" y="4137647"/>
              <a:ext cx="563369" cy="1516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15" name="Arrow: Right 214" descr="Finally we do a left rotation at the problem node a.">
                <a:extLst>
                  <a:ext uri="{FF2B5EF4-FFF2-40B4-BE49-F238E27FC236}">
                    <a16:creationId xmlns:a16="http://schemas.microsoft.com/office/drawing/2014/main" id="{2DAE4AAD-4DCC-1580-C1EC-074617400EC7}"/>
                  </a:ext>
                </a:extLst>
              </p:cNvPr>
              <p:cNvSpPr/>
              <p:nvPr/>
            </p:nvSpPr>
            <p:spPr>
              <a:xfrm>
                <a:off x="7072247" y="3750990"/>
                <a:ext cx="1240599" cy="11055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Rotate Left at </a:t>
                </a:r>
                <a14:m>
                  <m:oMath xmlns:m="http://schemas.openxmlformats.org/officeDocument/2006/math">
                    <m:r>
                      <a:rPr lang="en-US" sz="1400" b="0" i="1" smtClean="0">
                        <a:latin typeface="Cambria Math" panose="02040503050406030204" pitchFamily="18" charset="0"/>
                      </a:rPr>
                      <m:t>𝑎</m:t>
                    </m:r>
                  </m:oMath>
                </a14:m>
                <a:endParaRPr lang="en-US" sz="1400" dirty="0"/>
              </a:p>
            </p:txBody>
          </p:sp>
        </mc:Choice>
        <mc:Fallback xmlns="">
          <p:sp>
            <p:nvSpPr>
              <p:cNvPr id="215" name="Arrow: Right 214" descr="Finally we do a left rotation at the problem node a.">
                <a:extLst>
                  <a:ext uri="{FF2B5EF4-FFF2-40B4-BE49-F238E27FC236}">
                    <a16:creationId xmlns:a16="http://schemas.microsoft.com/office/drawing/2014/main" id="{2DAE4AAD-4DCC-1580-C1EC-074617400EC7}"/>
                  </a:ext>
                </a:extLst>
              </p:cNvPr>
              <p:cNvSpPr>
                <a:spLocks noRot="1" noChangeAspect="1" noMove="1" noResize="1" noEditPoints="1" noAdjustHandles="1" noChangeArrowheads="1" noChangeShapeType="1" noTextEdit="1"/>
              </p:cNvSpPr>
              <p:nvPr/>
            </p:nvSpPr>
            <p:spPr>
              <a:xfrm>
                <a:off x="7072247" y="3750990"/>
                <a:ext cx="1240599" cy="1105505"/>
              </a:xfrm>
              <a:prstGeom prst="rightArrow">
                <a:avLst/>
              </a:prstGeom>
              <a:blipFill>
                <a:blip r:embed="rId47"/>
                <a:stretch>
                  <a:fillRect/>
                </a:stretch>
              </a:blipFill>
            </p:spPr>
            <p:txBody>
              <a:bodyPr/>
              <a:lstStyle/>
              <a:p>
                <a:r>
                  <a:rPr lang="en-US">
                    <a:noFill/>
                  </a:rPr>
                  <a:t> </a:t>
                </a:r>
              </a:p>
            </p:txBody>
          </p:sp>
        </mc:Fallback>
      </mc:AlternateContent>
      <p:grpSp>
        <p:nvGrpSpPr>
          <p:cNvPr id="213" name="Group 212" descr="An illustration of a right-left rotation. This is the after image.&#10;&#10;&#10;After performing a left rotation the node c becomes the root of the tree. The left child of c is the node a (the former root), and the right child of c is unchanged from the intermediate step. The right subtree of a is x (the former left subtree of c), and the left subtree of a is unchanged. At this point the left and right subtrees of c both have height h+1, and so the tree is finally balanced.">
            <a:extLst>
              <a:ext uri="{FF2B5EF4-FFF2-40B4-BE49-F238E27FC236}">
                <a16:creationId xmlns:a16="http://schemas.microsoft.com/office/drawing/2014/main" id="{E5E38041-E10B-4A4D-A3C2-68BEEB799918}"/>
              </a:ext>
            </a:extLst>
          </p:cNvPr>
          <p:cNvGrpSpPr/>
          <p:nvPr/>
        </p:nvGrpSpPr>
        <p:grpSpPr>
          <a:xfrm>
            <a:off x="8270097" y="3441735"/>
            <a:ext cx="3918102" cy="2771603"/>
            <a:chOff x="8140409" y="588651"/>
            <a:chExt cx="3918102" cy="2771603"/>
          </a:xfrm>
        </p:grpSpPr>
        <mc:AlternateContent xmlns:mc="http://schemas.openxmlformats.org/markup-compatibility/2006" xmlns:a14="http://schemas.microsoft.com/office/drawing/2010/main">
          <mc:Choice Requires="a14">
            <p:sp>
              <p:nvSpPr>
                <p:cNvPr id="170" name="Isosceles Triangle 169">
                  <a:extLst>
                    <a:ext uri="{FF2B5EF4-FFF2-40B4-BE49-F238E27FC236}">
                      <a16:creationId xmlns:a16="http://schemas.microsoft.com/office/drawing/2014/main" id="{C25823D2-DAC3-871C-723F-191069584EC5}"/>
                    </a:ext>
                  </a:extLst>
                </p:cNvPr>
                <p:cNvSpPr/>
                <p:nvPr/>
              </p:nvSpPr>
              <p:spPr>
                <a:xfrm>
                  <a:off x="8140409" y="2112531"/>
                  <a:ext cx="1084977" cy="1204653"/>
                </a:xfrm>
                <a:prstGeom prst="triangl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𝑤</m:t>
                        </m:r>
                      </m:oMath>
                    </m:oMathPara>
                  </a14:m>
                  <a:endParaRPr lang="en-US" dirty="0"/>
                </a:p>
              </p:txBody>
            </p:sp>
          </mc:Choice>
          <mc:Fallback xmlns="">
            <p:sp>
              <p:nvSpPr>
                <p:cNvPr id="170" name="Isosceles Triangle 169">
                  <a:extLst>
                    <a:ext uri="{FF2B5EF4-FFF2-40B4-BE49-F238E27FC236}">
                      <a16:creationId xmlns:a16="http://schemas.microsoft.com/office/drawing/2014/main" id="{C25823D2-DAC3-871C-723F-191069584EC5}"/>
                    </a:ext>
                  </a:extLst>
                </p:cNvPr>
                <p:cNvSpPr>
                  <a:spLocks noRot="1" noChangeAspect="1" noMove="1" noResize="1" noEditPoints="1" noAdjustHandles="1" noChangeArrowheads="1" noChangeShapeType="1" noTextEdit="1"/>
                </p:cNvSpPr>
                <p:nvPr/>
              </p:nvSpPr>
              <p:spPr>
                <a:xfrm>
                  <a:off x="8140409" y="2112531"/>
                  <a:ext cx="1084977" cy="1204653"/>
                </a:xfrm>
                <a:prstGeom prst="triangle">
                  <a:avLst/>
                </a:prstGeom>
                <a:blipFill>
                  <a:blip r:embed="rId4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1" name="TextBox 170">
                  <a:extLst>
                    <a:ext uri="{FF2B5EF4-FFF2-40B4-BE49-F238E27FC236}">
                      <a16:creationId xmlns:a16="http://schemas.microsoft.com/office/drawing/2014/main" id="{4C113044-D157-8620-6804-52D9DA4967AE}"/>
                    </a:ext>
                  </a:extLst>
                </p:cNvPr>
                <p:cNvSpPr txBox="1"/>
                <p:nvPr/>
              </p:nvSpPr>
              <p:spPr>
                <a:xfrm>
                  <a:off x="8344086" y="1954745"/>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171" name="TextBox 170">
                  <a:extLst>
                    <a:ext uri="{FF2B5EF4-FFF2-40B4-BE49-F238E27FC236}">
                      <a16:creationId xmlns:a16="http://schemas.microsoft.com/office/drawing/2014/main" id="{4C113044-D157-8620-6804-52D9DA4967AE}"/>
                    </a:ext>
                  </a:extLst>
                </p:cNvPr>
                <p:cNvSpPr txBox="1">
                  <a:spLocks noRot="1" noChangeAspect="1" noMove="1" noResize="1" noEditPoints="1" noAdjustHandles="1" noChangeArrowheads="1" noChangeShapeType="1" noTextEdit="1"/>
                </p:cNvSpPr>
                <p:nvPr/>
              </p:nvSpPr>
              <p:spPr>
                <a:xfrm>
                  <a:off x="8344086" y="1954745"/>
                  <a:ext cx="369781" cy="369332"/>
                </a:xfrm>
                <a:prstGeom prst="rect">
                  <a:avLst/>
                </a:prstGeom>
                <a:blipFill>
                  <a:blip r:embed="rId19"/>
                  <a:stretch>
                    <a:fillRect/>
                  </a:stretch>
                </a:blipFill>
              </p:spPr>
              <p:txBody>
                <a:bodyPr/>
                <a:lstStyle/>
                <a:p>
                  <a:r>
                    <a:rPr lang="en-US">
                      <a:noFill/>
                    </a:rPr>
                    <a:t> </a:t>
                  </a:r>
                </a:p>
              </p:txBody>
            </p:sp>
          </mc:Fallback>
        </mc:AlternateContent>
        <p:grpSp>
          <p:nvGrpSpPr>
            <p:cNvPr id="172" name="Group 171">
              <a:extLst>
                <a:ext uri="{FF2B5EF4-FFF2-40B4-BE49-F238E27FC236}">
                  <a16:creationId xmlns:a16="http://schemas.microsoft.com/office/drawing/2014/main" id="{99054CB1-B927-D8F8-9D76-8BEA4252BC30}"/>
                </a:ext>
              </a:extLst>
            </p:cNvPr>
            <p:cNvGrpSpPr/>
            <p:nvPr/>
          </p:nvGrpSpPr>
          <p:grpSpPr>
            <a:xfrm>
              <a:off x="9176854" y="2097292"/>
              <a:ext cx="869999" cy="1258554"/>
              <a:chOff x="7671946" y="5192984"/>
              <a:chExt cx="869999" cy="1258554"/>
            </a:xfrm>
          </p:grpSpPr>
          <mc:AlternateContent xmlns:mc="http://schemas.openxmlformats.org/markup-compatibility/2006" xmlns:a14="http://schemas.microsoft.com/office/drawing/2010/main">
            <mc:Choice Requires="a14">
              <p:sp>
                <p:nvSpPr>
                  <p:cNvPr id="173" name="Isosceles Triangle 172">
                    <a:extLst>
                      <a:ext uri="{FF2B5EF4-FFF2-40B4-BE49-F238E27FC236}">
                        <a16:creationId xmlns:a16="http://schemas.microsoft.com/office/drawing/2014/main" id="{33E3DEA3-62F5-9A21-A1AF-32B5934C0028}"/>
                      </a:ext>
                    </a:extLst>
                  </p:cNvPr>
                  <p:cNvSpPr/>
                  <p:nvPr/>
                </p:nvSpPr>
                <p:spPr>
                  <a:xfrm>
                    <a:off x="7671946" y="5192984"/>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𝑥</m:t>
                          </m:r>
                        </m:oMath>
                      </m:oMathPara>
                    </a14:m>
                    <a:endParaRPr lang="en-US" dirty="0"/>
                  </a:p>
                </p:txBody>
              </p:sp>
            </mc:Choice>
            <mc:Fallback xmlns="">
              <p:sp>
                <p:nvSpPr>
                  <p:cNvPr id="173" name="Isosceles Triangle 172">
                    <a:extLst>
                      <a:ext uri="{FF2B5EF4-FFF2-40B4-BE49-F238E27FC236}">
                        <a16:creationId xmlns:a16="http://schemas.microsoft.com/office/drawing/2014/main" id="{33E3DEA3-62F5-9A21-A1AF-32B5934C0028}"/>
                      </a:ext>
                    </a:extLst>
                  </p:cNvPr>
                  <p:cNvSpPr>
                    <a:spLocks noRot="1" noChangeAspect="1" noMove="1" noResize="1" noEditPoints="1" noAdjustHandles="1" noChangeArrowheads="1" noChangeShapeType="1" noTextEdit="1"/>
                  </p:cNvSpPr>
                  <p:nvPr/>
                </p:nvSpPr>
                <p:spPr>
                  <a:xfrm>
                    <a:off x="7671946" y="5192984"/>
                    <a:ext cx="869999" cy="653951"/>
                  </a:xfrm>
                  <a:prstGeom prst="triangle">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4" name="Oval 173">
                    <a:extLst>
                      <a:ext uri="{FF2B5EF4-FFF2-40B4-BE49-F238E27FC236}">
                        <a16:creationId xmlns:a16="http://schemas.microsoft.com/office/drawing/2014/main" id="{A3A04AC9-36A0-F0D6-51CD-09EA0CC8A9FC}"/>
                      </a:ext>
                    </a:extLst>
                  </p:cNvPr>
                  <p:cNvSpPr/>
                  <p:nvPr/>
                </p:nvSpPr>
                <p:spPr>
                  <a:xfrm>
                    <a:off x="7879032" y="5975392"/>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74" name="Oval 173">
                    <a:extLst>
                      <a:ext uri="{FF2B5EF4-FFF2-40B4-BE49-F238E27FC236}">
                        <a16:creationId xmlns:a16="http://schemas.microsoft.com/office/drawing/2014/main" id="{A3A04AC9-36A0-F0D6-51CD-09EA0CC8A9FC}"/>
                      </a:ext>
                    </a:extLst>
                  </p:cNvPr>
                  <p:cNvSpPr>
                    <a:spLocks noRot="1" noChangeAspect="1" noMove="1" noResize="1" noEditPoints="1" noAdjustHandles="1" noChangeArrowheads="1" noChangeShapeType="1" noTextEdit="1"/>
                  </p:cNvSpPr>
                  <p:nvPr/>
                </p:nvSpPr>
                <p:spPr>
                  <a:xfrm>
                    <a:off x="7879032" y="5975392"/>
                    <a:ext cx="476146" cy="476146"/>
                  </a:xfrm>
                  <a:prstGeom prst="ellipse">
                    <a:avLst/>
                  </a:prstGeom>
                  <a:blipFill>
                    <a:blip r:embed="rId21"/>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75" name="Straight Connector 174">
                <a:extLst>
                  <a:ext uri="{FF2B5EF4-FFF2-40B4-BE49-F238E27FC236}">
                    <a16:creationId xmlns:a16="http://schemas.microsoft.com/office/drawing/2014/main" id="{457CD7AD-B073-71BC-32B2-1F83D3698991}"/>
                  </a:ext>
                </a:extLst>
              </p:cNvPr>
              <p:cNvCxnSpPr>
                <a:cxnSpLocks/>
                <a:stCxn id="174" idx="0"/>
                <a:endCxn id="173" idx="3"/>
              </p:cNvCxnSpPr>
              <p:nvPr/>
            </p:nvCxnSpPr>
            <p:spPr>
              <a:xfrm flipH="1" flipV="1">
                <a:off x="8106946" y="5846935"/>
                <a:ext cx="10159" cy="12845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76" name="Oval 175">
                  <a:extLst>
                    <a:ext uri="{FF2B5EF4-FFF2-40B4-BE49-F238E27FC236}">
                      <a16:creationId xmlns:a16="http://schemas.microsoft.com/office/drawing/2014/main" id="{452292C6-8418-3C31-7700-3D9FF2963B66}"/>
                    </a:ext>
                  </a:extLst>
                </p:cNvPr>
                <p:cNvSpPr/>
                <p:nvPr/>
              </p:nvSpPr>
              <p:spPr>
                <a:xfrm>
                  <a:off x="8729464" y="132570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𝑎</m:t>
                        </m:r>
                      </m:oMath>
                    </m:oMathPara>
                  </a14:m>
                  <a:endParaRPr lang="en-US" sz="2800" dirty="0">
                    <a:solidFill>
                      <a:schemeClr val="tx1"/>
                    </a:solidFill>
                  </a:endParaRPr>
                </a:p>
              </p:txBody>
            </p:sp>
          </mc:Choice>
          <mc:Fallback xmlns="">
            <p:sp>
              <p:nvSpPr>
                <p:cNvPr id="176" name="Oval 175">
                  <a:extLst>
                    <a:ext uri="{FF2B5EF4-FFF2-40B4-BE49-F238E27FC236}">
                      <a16:creationId xmlns:a16="http://schemas.microsoft.com/office/drawing/2014/main" id="{452292C6-8418-3C31-7700-3D9FF2963B66}"/>
                    </a:ext>
                  </a:extLst>
                </p:cNvPr>
                <p:cNvSpPr>
                  <a:spLocks noRot="1" noChangeAspect="1" noMove="1" noResize="1" noEditPoints="1" noAdjustHandles="1" noChangeArrowheads="1" noChangeShapeType="1" noTextEdit="1"/>
                </p:cNvSpPr>
                <p:nvPr/>
              </p:nvSpPr>
              <p:spPr>
                <a:xfrm>
                  <a:off x="8729464" y="1325703"/>
                  <a:ext cx="612511" cy="612511"/>
                </a:xfrm>
                <a:prstGeom prst="ellipse">
                  <a:avLst/>
                </a:prstGeom>
                <a:blipFill>
                  <a:blip r:embed="rId22"/>
                  <a:stretch>
                    <a:fillRect/>
                  </a:stretch>
                </a:blipFill>
                <a:ln>
                  <a:solidFill>
                    <a:schemeClr val="tx1"/>
                  </a:solidFill>
                </a:ln>
              </p:spPr>
              <p:txBody>
                <a:bodyPr/>
                <a:lstStyle/>
                <a:p>
                  <a:r>
                    <a:rPr lang="en-US">
                      <a:noFill/>
                    </a:rPr>
                    <a:t> </a:t>
                  </a:r>
                </a:p>
              </p:txBody>
            </p:sp>
          </mc:Fallback>
        </mc:AlternateContent>
        <p:cxnSp>
          <p:nvCxnSpPr>
            <p:cNvPr id="177" name="Straight Connector 176">
              <a:extLst>
                <a:ext uri="{FF2B5EF4-FFF2-40B4-BE49-F238E27FC236}">
                  <a16:creationId xmlns:a16="http://schemas.microsoft.com/office/drawing/2014/main" id="{B368218B-D599-293E-8520-1EDF1AF788AE}"/>
                </a:ext>
              </a:extLst>
            </p:cNvPr>
            <p:cNvCxnSpPr>
              <a:cxnSpLocks/>
              <a:stCxn id="176" idx="3"/>
              <a:endCxn id="170" idx="0"/>
            </p:cNvCxnSpPr>
            <p:nvPr/>
          </p:nvCxnSpPr>
          <p:spPr>
            <a:xfrm flipH="1">
              <a:off x="8682898" y="1848514"/>
              <a:ext cx="136266" cy="2640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E236D99-EEC0-660E-D756-8D23C54FBEEC}"/>
                </a:ext>
              </a:extLst>
            </p:cNvPr>
            <p:cNvCxnSpPr>
              <a:cxnSpLocks/>
              <a:stCxn id="176" idx="5"/>
              <a:endCxn id="173" idx="0"/>
            </p:cNvCxnSpPr>
            <p:nvPr/>
          </p:nvCxnSpPr>
          <p:spPr>
            <a:xfrm>
              <a:off x="9252275" y="1848514"/>
              <a:ext cx="359579" cy="248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9" name="Oval 178">
                  <a:extLst>
                    <a:ext uri="{FF2B5EF4-FFF2-40B4-BE49-F238E27FC236}">
                      <a16:creationId xmlns:a16="http://schemas.microsoft.com/office/drawing/2014/main" id="{88AB6AFA-9DBC-21DE-A2FA-96A3FBADDA7E}"/>
                    </a:ext>
                  </a:extLst>
                </p:cNvPr>
                <p:cNvSpPr/>
                <p:nvPr/>
              </p:nvSpPr>
              <p:spPr>
                <a:xfrm>
                  <a:off x="9696812" y="653978"/>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𝑐</m:t>
                        </m:r>
                      </m:oMath>
                    </m:oMathPara>
                  </a14:m>
                  <a:endParaRPr lang="en-US" sz="2800" dirty="0">
                    <a:solidFill>
                      <a:schemeClr val="tx1"/>
                    </a:solidFill>
                  </a:endParaRPr>
                </a:p>
              </p:txBody>
            </p:sp>
          </mc:Choice>
          <mc:Fallback xmlns="">
            <p:sp>
              <p:nvSpPr>
                <p:cNvPr id="179" name="Oval 178">
                  <a:extLst>
                    <a:ext uri="{FF2B5EF4-FFF2-40B4-BE49-F238E27FC236}">
                      <a16:creationId xmlns:a16="http://schemas.microsoft.com/office/drawing/2014/main" id="{88AB6AFA-9DBC-21DE-A2FA-96A3FBADDA7E}"/>
                    </a:ext>
                  </a:extLst>
                </p:cNvPr>
                <p:cNvSpPr>
                  <a:spLocks noRot="1" noChangeAspect="1" noMove="1" noResize="1" noEditPoints="1" noAdjustHandles="1" noChangeArrowheads="1" noChangeShapeType="1" noTextEdit="1"/>
                </p:cNvSpPr>
                <p:nvPr/>
              </p:nvSpPr>
              <p:spPr>
                <a:xfrm>
                  <a:off x="9696812" y="653978"/>
                  <a:ext cx="612511" cy="612511"/>
                </a:xfrm>
                <a:prstGeom prst="ellipse">
                  <a:avLst/>
                </a:prstGeom>
                <a:blipFill>
                  <a:blip r:embed="rId23"/>
                  <a:stretch>
                    <a:fillRect/>
                  </a:stretch>
                </a:blipFill>
                <a:ln>
                  <a:solidFill>
                    <a:schemeClr val="tx1"/>
                  </a:solidFill>
                </a:ln>
              </p:spPr>
              <p:txBody>
                <a:bodyPr/>
                <a:lstStyle/>
                <a:p>
                  <a:r>
                    <a:rPr lang="en-US">
                      <a:noFill/>
                    </a:rPr>
                    <a:t> </a:t>
                  </a:r>
                </a:p>
              </p:txBody>
            </p:sp>
          </mc:Fallback>
        </mc:AlternateContent>
        <p:cxnSp>
          <p:nvCxnSpPr>
            <p:cNvPr id="180" name="Straight Connector 179">
              <a:extLst>
                <a:ext uri="{FF2B5EF4-FFF2-40B4-BE49-F238E27FC236}">
                  <a16:creationId xmlns:a16="http://schemas.microsoft.com/office/drawing/2014/main" id="{C5D3DFF8-4333-B418-38AD-CF4E9D93458D}"/>
                </a:ext>
              </a:extLst>
            </p:cNvPr>
            <p:cNvCxnSpPr>
              <a:cxnSpLocks/>
              <a:stCxn id="179" idx="3"/>
              <a:endCxn id="176" idx="7"/>
            </p:cNvCxnSpPr>
            <p:nvPr/>
          </p:nvCxnSpPr>
          <p:spPr>
            <a:xfrm flipH="1">
              <a:off x="9252275" y="1176789"/>
              <a:ext cx="534237" cy="2386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4" name="Oval 183">
                  <a:extLst>
                    <a:ext uri="{FF2B5EF4-FFF2-40B4-BE49-F238E27FC236}">
                      <a16:creationId xmlns:a16="http://schemas.microsoft.com/office/drawing/2014/main" id="{D83976AB-65B2-8850-79A9-42465DB338BE}"/>
                    </a:ext>
                  </a:extLst>
                </p:cNvPr>
                <p:cNvSpPr/>
                <p:nvPr/>
              </p:nvSpPr>
              <p:spPr>
                <a:xfrm>
                  <a:off x="10709178" y="130962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𝑏</m:t>
                        </m:r>
                      </m:oMath>
                    </m:oMathPara>
                  </a14:m>
                  <a:endParaRPr lang="en-US" sz="2800" dirty="0">
                    <a:solidFill>
                      <a:schemeClr val="tx1"/>
                    </a:solidFill>
                  </a:endParaRPr>
                </a:p>
              </p:txBody>
            </p:sp>
          </mc:Choice>
          <mc:Fallback xmlns="">
            <p:sp>
              <p:nvSpPr>
                <p:cNvPr id="184" name="Oval 183">
                  <a:extLst>
                    <a:ext uri="{FF2B5EF4-FFF2-40B4-BE49-F238E27FC236}">
                      <a16:creationId xmlns:a16="http://schemas.microsoft.com/office/drawing/2014/main" id="{D83976AB-65B2-8850-79A9-42465DB338BE}"/>
                    </a:ext>
                  </a:extLst>
                </p:cNvPr>
                <p:cNvSpPr>
                  <a:spLocks noRot="1" noChangeAspect="1" noMove="1" noResize="1" noEditPoints="1" noAdjustHandles="1" noChangeArrowheads="1" noChangeShapeType="1" noTextEdit="1"/>
                </p:cNvSpPr>
                <p:nvPr/>
              </p:nvSpPr>
              <p:spPr>
                <a:xfrm>
                  <a:off x="10709178" y="1309625"/>
                  <a:ext cx="612511" cy="612511"/>
                </a:xfrm>
                <a:prstGeom prst="ellipse">
                  <a:avLst/>
                </a:prstGeom>
                <a:blipFill>
                  <a:blip r:embed="rId24"/>
                  <a:stretch>
                    <a:fillRect/>
                  </a:stretch>
                </a:blipFill>
                <a:ln>
                  <a:solidFill>
                    <a:schemeClr val="tx1"/>
                  </a:solidFill>
                </a:ln>
              </p:spPr>
              <p:txBody>
                <a:bodyPr/>
                <a:lstStyle/>
                <a:p>
                  <a:r>
                    <a:rPr lang="en-US">
                      <a:noFill/>
                    </a:rPr>
                    <a:t> </a:t>
                  </a:r>
                </a:p>
              </p:txBody>
            </p:sp>
          </mc:Fallback>
        </mc:AlternateContent>
        <p:cxnSp>
          <p:nvCxnSpPr>
            <p:cNvPr id="185" name="Straight Connector 184">
              <a:extLst>
                <a:ext uri="{FF2B5EF4-FFF2-40B4-BE49-F238E27FC236}">
                  <a16:creationId xmlns:a16="http://schemas.microsoft.com/office/drawing/2014/main" id="{B33CF570-0BE4-CFC1-9D13-EDE157E161A5}"/>
                </a:ext>
              </a:extLst>
            </p:cNvPr>
            <p:cNvCxnSpPr>
              <a:cxnSpLocks/>
              <a:stCxn id="179" idx="5"/>
              <a:endCxn id="184" idx="1"/>
            </p:cNvCxnSpPr>
            <p:nvPr/>
          </p:nvCxnSpPr>
          <p:spPr>
            <a:xfrm>
              <a:off x="10219623" y="1176789"/>
              <a:ext cx="579255" cy="222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9" name="Group 188">
              <a:extLst>
                <a:ext uri="{FF2B5EF4-FFF2-40B4-BE49-F238E27FC236}">
                  <a16:creationId xmlns:a16="http://schemas.microsoft.com/office/drawing/2014/main" id="{69C87E80-31C8-E02F-3628-0BCC11D8902C}"/>
                </a:ext>
              </a:extLst>
            </p:cNvPr>
            <p:cNvGrpSpPr/>
            <p:nvPr/>
          </p:nvGrpSpPr>
          <p:grpSpPr>
            <a:xfrm>
              <a:off x="10108368" y="2099160"/>
              <a:ext cx="869999" cy="1261094"/>
              <a:chOff x="6540271" y="4283732"/>
              <a:chExt cx="869999" cy="1261094"/>
            </a:xfrm>
          </p:grpSpPr>
          <mc:AlternateContent xmlns:mc="http://schemas.openxmlformats.org/markup-compatibility/2006" xmlns:a14="http://schemas.microsoft.com/office/drawing/2010/main">
            <mc:Choice Requires="a14">
              <p:sp>
                <p:nvSpPr>
                  <p:cNvPr id="190" name="Isosceles Triangle 189">
                    <a:extLst>
                      <a:ext uri="{FF2B5EF4-FFF2-40B4-BE49-F238E27FC236}">
                        <a16:creationId xmlns:a16="http://schemas.microsoft.com/office/drawing/2014/main" id="{5D4DF5AF-C25E-2F47-6BE2-A399D674056B}"/>
                      </a:ext>
                    </a:extLst>
                  </p:cNvPr>
                  <p:cNvSpPr/>
                  <p:nvPr/>
                </p:nvSpPr>
                <p:spPr>
                  <a:xfrm>
                    <a:off x="6540271" y="4283732"/>
                    <a:ext cx="869999" cy="653951"/>
                  </a:xfrm>
                  <a:prstGeom prst="triangl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𝑦</m:t>
                          </m:r>
                        </m:oMath>
                      </m:oMathPara>
                    </a14:m>
                    <a:endParaRPr lang="en-US" dirty="0"/>
                  </a:p>
                </p:txBody>
              </p:sp>
            </mc:Choice>
            <mc:Fallback xmlns="">
              <p:sp>
                <p:nvSpPr>
                  <p:cNvPr id="190" name="Isosceles Triangle 189">
                    <a:extLst>
                      <a:ext uri="{FF2B5EF4-FFF2-40B4-BE49-F238E27FC236}">
                        <a16:creationId xmlns:a16="http://schemas.microsoft.com/office/drawing/2014/main" id="{5D4DF5AF-C25E-2F47-6BE2-A399D674056B}"/>
                      </a:ext>
                    </a:extLst>
                  </p:cNvPr>
                  <p:cNvSpPr>
                    <a:spLocks noRot="1" noChangeAspect="1" noMove="1" noResize="1" noEditPoints="1" noAdjustHandles="1" noChangeArrowheads="1" noChangeShapeType="1" noTextEdit="1"/>
                  </p:cNvSpPr>
                  <p:nvPr/>
                </p:nvSpPr>
                <p:spPr>
                  <a:xfrm>
                    <a:off x="6540271" y="4283732"/>
                    <a:ext cx="869999" cy="653951"/>
                  </a:xfrm>
                  <a:prstGeom prst="triangle">
                    <a:avLst/>
                  </a:prstGeom>
                  <a:blipFill>
                    <a:blip r:embed="rId25"/>
                    <a:stretch>
                      <a:fillRect b="-4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1" name="Oval 190">
                    <a:extLst>
                      <a:ext uri="{FF2B5EF4-FFF2-40B4-BE49-F238E27FC236}">
                        <a16:creationId xmlns:a16="http://schemas.microsoft.com/office/drawing/2014/main" id="{EB784F25-9843-9BE9-7020-6E352EB3FEB5}"/>
                      </a:ext>
                    </a:extLst>
                  </p:cNvPr>
                  <p:cNvSpPr/>
                  <p:nvPr/>
                </p:nvSpPr>
                <p:spPr>
                  <a:xfrm>
                    <a:off x="6732387" y="5068680"/>
                    <a:ext cx="476146" cy="476146"/>
                  </a:xfrm>
                  <a:prstGeom prst="ellipse">
                    <a:avLst/>
                  </a:prstGeom>
                  <a:solidFill>
                    <a:schemeClr val="bg1"/>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smtClean="0">
                              <a:solidFill>
                                <a:schemeClr val="bg1">
                                  <a:lumMod val="50000"/>
                                </a:schemeClr>
                              </a:solidFill>
                              <a:latin typeface="Cambria Math" panose="02040503050406030204" pitchFamily="18" charset="0"/>
                            </a:rPr>
                            <m:t>𝑑</m:t>
                          </m:r>
                        </m:oMath>
                      </m:oMathPara>
                    </a14:m>
                    <a:endParaRPr lang="en-US" sz="2800" dirty="0">
                      <a:solidFill>
                        <a:schemeClr val="bg1">
                          <a:lumMod val="50000"/>
                        </a:schemeClr>
                      </a:solidFill>
                    </a:endParaRPr>
                  </a:p>
                </p:txBody>
              </p:sp>
            </mc:Choice>
            <mc:Fallback xmlns="">
              <p:sp>
                <p:nvSpPr>
                  <p:cNvPr id="191" name="Oval 190">
                    <a:extLst>
                      <a:ext uri="{FF2B5EF4-FFF2-40B4-BE49-F238E27FC236}">
                        <a16:creationId xmlns:a16="http://schemas.microsoft.com/office/drawing/2014/main" id="{EB784F25-9843-9BE9-7020-6E352EB3FEB5}"/>
                      </a:ext>
                    </a:extLst>
                  </p:cNvPr>
                  <p:cNvSpPr>
                    <a:spLocks noRot="1" noChangeAspect="1" noMove="1" noResize="1" noEditPoints="1" noAdjustHandles="1" noChangeArrowheads="1" noChangeShapeType="1" noTextEdit="1"/>
                  </p:cNvSpPr>
                  <p:nvPr/>
                </p:nvSpPr>
                <p:spPr>
                  <a:xfrm>
                    <a:off x="6732387" y="5068680"/>
                    <a:ext cx="476146" cy="476146"/>
                  </a:xfrm>
                  <a:prstGeom prst="ellipse">
                    <a:avLst/>
                  </a:prstGeom>
                  <a:blipFill>
                    <a:blip r:embed="rId26"/>
                    <a:stretch>
                      <a:fillRect/>
                    </a:stretch>
                  </a:blipFill>
                  <a:ln>
                    <a:solidFill>
                      <a:schemeClr val="bg1">
                        <a:lumMod val="50000"/>
                      </a:schemeClr>
                    </a:solidFill>
                    <a:prstDash val="dash"/>
                  </a:ln>
                </p:spPr>
                <p:txBody>
                  <a:bodyPr/>
                  <a:lstStyle/>
                  <a:p>
                    <a:r>
                      <a:rPr lang="en-US">
                        <a:noFill/>
                      </a:rPr>
                      <a:t> </a:t>
                    </a:r>
                  </a:p>
                </p:txBody>
              </p:sp>
            </mc:Fallback>
          </mc:AlternateContent>
          <p:cxnSp>
            <p:nvCxnSpPr>
              <p:cNvPr id="192" name="Straight Connector 191">
                <a:extLst>
                  <a:ext uri="{FF2B5EF4-FFF2-40B4-BE49-F238E27FC236}">
                    <a16:creationId xmlns:a16="http://schemas.microsoft.com/office/drawing/2014/main" id="{B8ED8602-70AC-B60A-9584-F249BE0C49F5}"/>
                  </a:ext>
                </a:extLst>
              </p:cNvPr>
              <p:cNvCxnSpPr>
                <a:cxnSpLocks/>
                <a:stCxn id="191" idx="0"/>
                <a:endCxn id="190" idx="3"/>
              </p:cNvCxnSpPr>
              <p:nvPr/>
            </p:nvCxnSpPr>
            <p:spPr>
              <a:xfrm flipV="1">
                <a:off x="6970460" y="4937683"/>
                <a:ext cx="4811" cy="13099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193" name="Straight Connector 192">
              <a:extLst>
                <a:ext uri="{FF2B5EF4-FFF2-40B4-BE49-F238E27FC236}">
                  <a16:creationId xmlns:a16="http://schemas.microsoft.com/office/drawing/2014/main" id="{B1F243D2-573D-DDB7-0020-990CC6487B3C}"/>
                </a:ext>
              </a:extLst>
            </p:cNvPr>
            <p:cNvCxnSpPr>
              <a:cxnSpLocks/>
              <a:stCxn id="190" idx="0"/>
              <a:endCxn id="184" idx="3"/>
            </p:cNvCxnSpPr>
            <p:nvPr/>
          </p:nvCxnSpPr>
          <p:spPr>
            <a:xfrm flipV="1">
              <a:off x="10543368" y="1832436"/>
              <a:ext cx="255510" cy="2667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0" name="Isosceles Triangle 199">
                  <a:extLst>
                    <a:ext uri="{FF2B5EF4-FFF2-40B4-BE49-F238E27FC236}">
                      <a16:creationId xmlns:a16="http://schemas.microsoft.com/office/drawing/2014/main" id="{28B5D586-A402-959F-4FDB-13C6689E7A03}"/>
                    </a:ext>
                  </a:extLst>
                </p:cNvPr>
                <p:cNvSpPr/>
                <p:nvPr/>
              </p:nvSpPr>
              <p:spPr>
                <a:xfrm>
                  <a:off x="10982760" y="2112436"/>
                  <a:ext cx="1075751" cy="1237660"/>
                </a:xfrm>
                <a:prstGeom prst="triangl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0" i="1" dirty="0" smtClean="0">
                            <a:solidFill>
                              <a:schemeClr val="tx1"/>
                            </a:solidFill>
                            <a:latin typeface="Cambria Math" panose="02040503050406030204" pitchFamily="18" charset="0"/>
                          </a:rPr>
                          <m:t>𝑧</m:t>
                        </m:r>
                      </m:oMath>
                    </m:oMathPara>
                  </a14:m>
                  <a:endParaRPr lang="en-US" dirty="0"/>
                </a:p>
              </p:txBody>
            </p:sp>
          </mc:Choice>
          <mc:Fallback xmlns="">
            <p:sp>
              <p:nvSpPr>
                <p:cNvPr id="200" name="Isosceles Triangle 199">
                  <a:extLst>
                    <a:ext uri="{FF2B5EF4-FFF2-40B4-BE49-F238E27FC236}">
                      <a16:creationId xmlns:a16="http://schemas.microsoft.com/office/drawing/2014/main" id="{28B5D586-A402-959F-4FDB-13C6689E7A03}"/>
                    </a:ext>
                  </a:extLst>
                </p:cNvPr>
                <p:cNvSpPr>
                  <a:spLocks noRot="1" noChangeAspect="1" noMove="1" noResize="1" noEditPoints="1" noAdjustHandles="1" noChangeArrowheads="1" noChangeShapeType="1" noTextEdit="1"/>
                </p:cNvSpPr>
                <p:nvPr/>
              </p:nvSpPr>
              <p:spPr>
                <a:xfrm>
                  <a:off x="10982760" y="2112436"/>
                  <a:ext cx="1075751" cy="1237660"/>
                </a:xfrm>
                <a:prstGeom prst="triangle">
                  <a:avLst/>
                </a:prstGeom>
                <a:blipFill>
                  <a:blip r:embed="rId27"/>
                  <a:stretch>
                    <a:fillRect/>
                  </a:stretch>
                </a:blipFill>
              </p:spPr>
              <p:txBody>
                <a:bodyPr/>
                <a:lstStyle/>
                <a:p>
                  <a:r>
                    <a:rPr lang="en-US">
                      <a:noFill/>
                    </a:rPr>
                    <a:t> </a:t>
                  </a:r>
                </a:p>
              </p:txBody>
            </p:sp>
          </mc:Fallback>
        </mc:AlternateContent>
        <p:cxnSp>
          <p:nvCxnSpPr>
            <p:cNvPr id="201" name="Straight Connector 200">
              <a:extLst>
                <a:ext uri="{FF2B5EF4-FFF2-40B4-BE49-F238E27FC236}">
                  <a16:creationId xmlns:a16="http://schemas.microsoft.com/office/drawing/2014/main" id="{9E3D8FA9-E98C-9904-CBAA-D3635057EA08}"/>
                </a:ext>
              </a:extLst>
            </p:cNvPr>
            <p:cNvCxnSpPr>
              <a:cxnSpLocks/>
              <a:stCxn id="184" idx="5"/>
              <a:endCxn id="200" idx="0"/>
            </p:cNvCxnSpPr>
            <p:nvPr/>
          </p:nvCxnSpPr>
          <p:spPr>
            <a:xfrm>
              <a:off x="11231989" y="1832436"/>
              <a:ext cx="288647" cy="2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4" name="TextBox 203">
                  <a:extLst>
                    <a:ext uri="{FF2B5EF4-FFF2-40B4-BE49-F238E27FC236}">
                      <a16:creationId xmlns:a16="http://schemas.microsoft.com/office/drawing/2014/main" id="{0B7D7CDD-9A28-E18F-A378-2680AEEB2E55}"/>
                    </a:ext>
                  </a:extLst>
                </p:cNvPr>
                <p:cNvSpPr txBox="1"/>
                <p:nvPr/>
              </p:nvSpPr>
              <p:spPr>
                <a:xfrm>
                  <a:off x="8272434" y="1174212"/>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04" name="TextBox 203">
                  <a:extLst>
                    <a:ext uri="{FF2B5EF4-FFF2-40B4-BE49-F238E27FC236}">
                      <a16:creationId xmlns:a16="http://schemas.microsoft.com/office/drawing/2014/main" id="{0B7D7CDD-9A28-E18F-A378-2680AEEB2E55}"/>
                    </a:ext>
                  </a:extLst>
                </p:cNvPr>
                <p:cNvSpPr txBox="1">
                  <a:spLocks noRot="1" noChangeAspect="1" noMove="1" noResize="1" noEditPoints="1" noAdjustHandles="1" noChangeArrowheads="1" noChangeShapeType="1" noTextEdit="1"/>
                </p:cNvSpPr>
                <p:nvPr/>
              </p:nvSpPr>
              <p:spPr>
                <a:xfrm>
                  <a:off x="8272434" y="1174212"/>
                  <a:ext cx="773738" cy="369332"/>
                </a:xfrm>
                <a:prstGeom prst="rect">
                  <a:avLst/>
                </a:prstGeom>
                <a:blipFill>
                  <a:blip r:embed="rId2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5" name="TextBox 204">
                  <a:extLst>
                    <a:ext uri="{FF2B5EF4-FFF2-40B4-BE49-F238E27FC236}">
                      <a16:creationId xmlns:a16="http://schemas.microsoft.com/office/drawing/2014/main" id="{DF9DF62C-47F9-B2E9-36A2-A550465CB1E6}"/>
                    </a:ext>
                  </a:extLst>
                </p:cNvPr>
                <p:cNvSpPr txBox="1"/>
                <p:nvPr/>
              </p:nvSpPr>
              <p:spPr>
                <a:xfrm>
                  <a:off x="9071953" y="588651"/>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+2</m:t>
                        </m:r>
                      </m:oMath>
                    </m:oMathPara>
                  </a14:m>
                  <a:endParaRPr lang="en-US" dirty="0">
                    <a:solidFill>
                      <a:srgbClr val="FF0000"/>
                    </a:solidFill>
                  </a:endParaRPr>
                </a:p>
              </p:txBody>
            </p:sp>
          </mc:Choice>
          <mc:Fallback xmlns="">
            <p:sp>
              <p:nvSpPr>
                <p:cNvPr id="205" name="TextBox 204">
                  <a:extLst>
                    <a:ext uri="{FF2B5EF4-FFF2-40B4-BE49-F238E27FC236}">
                      <a16:creationId xmlns:a16="http://schemas.microsoft.com/office/drawing/2014/main" id="{DF9DF62C-47F9-B2E9-36A2-A550465CB1E6}"/>
                    </a:ext>
                  </a:extLst>
                </p:cNvPr>
                <p:cNvSpPr txBox="1">
                  <a:spLocks noRot="1" noChangeAspect="1" noMove="1" noResize="1" noEditPoints="1" noAdjustHandles="1" noChangeArrowheads="1" noChangeShapeType="1" noTextEdit="1"/>
                </p:cNvSpPr>
                <p:nvPr/>
              </p:nvSpPr>
              <p:spPr>
                <a:xfrm>
                  <a:off x="9071953" y="588651"/>
                  <a:ext cx="773738" cy="369332"/>
                </a:xfrm>
                <a:prstGeom prst="rect">
                  <a:avLst/>
                </a:prstGeom>
                <a:blipFill>
                  <a:blip r:embed="rId2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7" name="TextBox 206">
                  <a:extLst>
                    <a:ext uri="{FF2B5EF4-FFF2-40B4-BE49-F238E27FC236}">
                      <a16:creationId xmlns:a16="http://schemas.microsoft.com/office/drawing/2014/main" id="{ACA3E047-9D22-A0B0-4202-55FC2D21415A}"/>
                    </a:ext>
                  </a:extLst>
                </p:cNvPr>
                <p:cNvSpPr txBox="1"/>
                <p:nvPr/>
              </p:nvSpPr>
              <p:spPr>
                <a:xfrm>
                  <a:off x="10108368" y="1367745"/>
                  <a:ext cx="7737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r>
                          <a:rPr lang="en-US" b="0" i="1" dirty="0" smtClean="0">
                            <a:solidFill>
                              <a:srgbClr val="FF0000"/>
                            </a:solidFill>
                            <a:latin typeface="Cambria Math" panose="02040503050406030204" pitchFamily="18" charset="0"/>
                          </a:rPr>
                          <m:t>+1</m:t>
                        </m:r>
                      </m:oMath>
                    </m:oMathPara>
                  </a14:m>
                  <a:endParaRPr lang="en-US" dirty="0">
                    <a:solidFill>
                      <a:srgbClr val="FF0000"/>
                    </a:solidFill>
                  </a:endParaRPr>
                </a:p>
              </p:txBody>
            </p:sp>
          </mc:Choice>
          <mc:Fallback xmlns="">
            <p:sp>
              <p:nvSpPr>
                <p:cNvPr id="207" name="TextBox 206">
                  <a:extLst>
                    <a:ext uri="{FF2B5EF4-FFF2-40B4-BE49-F238E27FC236}">
                      <a16:creationId xmlns:a16="http://schemas.microsoft.com/office/drawing/2014/main" id="{ACA3E047-9D22-A0B0-4202-55FC2D21415A}"/>
                    </a:ext>
                  </a:extLst>
                </p:cNvPr>
                <p:cNvSpPr txBox="1">
                  <a:spLocks noRot="1" noChangeAspect="1" noMove="1" noResize="1" noEditPoints="1" noAdjustHandles="1" noChangeArrowheads="1" noChangeShapeType="1" noTextEdit="1"/>
                </p:cNvSpPr>
                <p:nvPr/>
              </p:nvSpPr>
              <p:spPr>
                <a:xfrm>
                  <a:off x="10108368" y="1367745"/>
                  <a:ext cx="773738" cy="369332"/>
                </a:xfrm>
                <a:prstGeom prst="rect">
                  <a:avLst/>
                </a:prstGeom>
                <a:blipFill>
                  <a:blip r:embed="rId3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0" name="TextBox 209">
                  <a:extLst>
                    <a:ext uri="{FF2B5EF4-FFF2-40B4-BE49-F238E27FC236}">
                      <a16:creationId xmlns:a16="http://schemas.microsoft.com/office/drawing/2014/main" id="{F1177122-3180-10D4-692A-E74CE5ABFC12}"/>
                    </a:ext>
                  </a:extLst>
                </p:cNvPr>
                <p:cNvSpPr txBox="1"/>
                <p:nvPr/>
              </p:nvSpPr>
              <p:spPr>
                <a:xfrm>
                  <a:off x="11150854" y="1964587"/>
                  <a:ext cx="36978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10" name="TextBox 209">
                  <a:extLst>
                    <a:ext uri="{FF2B5EF4-FFF2-40B4-BE49-F238E27FC236}">
                      <a16:creationId xmlns:a16="http://schemas.microsoft.com/office/drawing/2014/main" id="{F1177122-3180-10D4-692A-E74CE5ABFC12}"/>
                    </a:ext>
                  </a:extLst>
                </p:cNvPr>
                <p:cNvSpPr txBox="1">
                  <a:spLocks noRot="1" noChangeAspect="1" noMove="1" noResize="1" noEditPoints="1" noAdjustHandles="1" noChangeArrowheads="1" noChangeShapeType="1" noTextEdit="1"/>
                </p:cNvSpPr>
                <p:nvPr/>
              </p:nvSpPr>
              <p:spPr>
                <a:xfrm>
                  <a:off x="11150854" y="1964587"/>
                  <a:ext cx="369781" cy="369332"/>
                </a:xfrm>
                <a:prstGeom prst="rect">
                  <a:avLst/>
                </a:prstGeom>
                <a:blipFill>
                  <a:blip r:embed="rId31"/>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4620935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C48D2-3237-9162-34D2-68F2C73FC58D}"/>
              </a:ext>
            </a:extLst>
          </p:cNvPr>
          <p:cNvSpPr>
            <a:spLocks noGrp="1"/>
          </p:cNvSpPr>
          <p:nvPr>
            <p:ph type="title"/>
          </p:nvPr>
        </p:nvSpPr>
        <p:spPr/>
        <p:txBody>
          <a:bodyPr/>
          <a:lstStyle/>
          <a:p>
            <a:r>
              <a:rPr lang="en-US" dirty="0"/>
              <a:t>Insert Summary</a:t>
            </a:r>
          </a:p>
        </p:txBody>
      </p:sp>
      <p:sp>
        <p:nvSpPr>
          <p:cNvPr id="3" name="Content Placeholder 2">
            <a:extLst>
              <a:ext uri="{FF2B5EF4-FFF2-40B4-BE49-F238E27FC236}">
                <a16:creationId xmlns:a16="http://schemas.microsoft.com/office/drawing/2014/main" id="{793DF4FF-B4BB-916D-E680-D5F940C43B80}"/>
              </a:ext>
            </a:extLst>
          </p:cNvPr>
          <p:cNvSpPr>
            <a:spLocks noGrp="1"/>
          </p:cNvSpPr>
          <p:nvPr>
            <p:ph idx="1"/>
          </p:nvPr>
        </p:nvSpPr>
        <p:spPr>
          <a:xfrm>
            <a:off x="838199" y="1825625"/>
            <a:ext cx="10905781" cy="4351338"/>
          </a:xfrm>
        </p:spPr>
        <p:txBody>
          <a:bodyPr>
            <a:normAutofit lnSpcReduction="10000"/>
          </a:bodyPr>
          <a:lstStyle/>
          <a:p>
            <a:r>
              <a:rPr lang="en-US" dirty="0"/>
              <a:t>After a BST insertion, update the heights of the node’s ancestors</a:t>
            </a:r>
          </a:p>
          <a:p>
            <a:r>
              <a:rPr lang="en-US" dirty="0"/>
              <a:t>From leaf to root, check if each node is balanced</a:t>
            </a:r>
          </a:p>
          <a:p>
            <a:r>
              <a:rPr lang="en-US" dirty="0"/>
              <a:t>If a node is unbalanced then at the deepest unbalanced node:</a:t>
            </a:r>
          </a:p>
          <a:p>
            <a:pPr lvl="1"/>
            <a:r>
              <a:rPr lang="en-US" dirty="0"/>
              <a:t>Case LL: If we inserted in the </a:t>
            </a:r>
            <a:r>
              <a:rPr lang="en-US" b="1" dirty="0"/>
              <a:t>left</a:t>
            </a:r>
            <a:r>
              <a:rPr lang="en-US" dirty="0"/>
              <a:t> subtree of the </a:t>
            </a:r>
            <a:r>
              <a:rPr lang="en-US" b="1" dirty="0"/>
              <a:t>left</a:t>
            </a:r>
            <a:r>
              <a:rPr lang="en-US" dirty="0"/>
              <a:t> child then: rotate right</a:t>
            </a:r>
          </a:p>
          <a:p>
            <a:pPr lvl="1"/>
            <a:r>
              <a:rPr lang="en-US" dirty="0"/>
              <a:t>Case RR: If we inserted in the </a:t>
            </a:r>
            <a:r>
              <a:rPr lang="en-US" b="1" dirty="0"/>
              <a:t>right</a:t>
            </a:r>
            <a:r>
              <a:rPr lang="en-US" dirty="0"/>
              <a:t> subtree of the </a:t>
            </a:r>
            <a:r>
              <a:rPr lang="en-US" b="1" dirty="0"/>
              <a:t>right</a:t>
            </a:r>
            <a:r>
              <a:rPr lang="en-US" dirty="0"/>
              <a:t> child then: rotate left</a:t>
            </a:r>
          </a:p>
          <a:p>
            <a:pPr lvl="1"/>
            <a:r>
              <a:rPr lang="en-US" dirty="0"/>
              <a:t>Case LR: If we inserted into the </a:t>
            </a:r>
            <a:r>
              <a:rPr lang="en-US" b="1" dirty="0"/>
              <a:t>right</a:t>
            </a:r>
            <a:r>
              <a:rPr lang="en-US" dirty="0"/>
              <a:t> subtree of the </a:t>
            </a:r>
            <a:r>
              <a:rPr lang="en-US" b="1" dirty="0"/>
              <a:t>left</a:t>
            </a:r>
            <a:r>
              <a:rPr lang="en-US" dirty="0"/>
              <a:t> child then: rotate left at the left child and then rotate right at the root</a:t>
            </a:r>
          </a:p>
          <a:p>
            <a:pPr lvl="1"/>
            <a:r>
              <a:rPr lang="en-US" dirty="0"/>
              <a:t>Case RL: If we inserted into the </a:t>
            </a:r>
            <a:r>
              <a:rPr lang="en-US" b="1" dirty="0"/>
              <a:t>left</a:t>
            </a:r>
            <a:r>
              <a:rPr lang="en-US" dirty="0"/>
              <a:t> subtree of the </a:t>
            </a:r>
            <a:r>
              <a:rPr lang="en-US" b="1" dirty="0"/>
              <a:t>right</a:t>
            </a:r>
            <a:r>
              <a:rPr lang="en-US" dirty="0"/>
              <a:t> child then: rotate right at the right child and then rotate left at the root</a:t>
            </a:r>
          </a:p>
          <a:p>
            <a:r>
              <a:rPr lang="en-US" dirty="0"/>
              <a:t>Done after either reaching the root or applying </a:t>
            </a:r>
            <a:r>
              <a:rPr lang="en-US" b="1" dirty="0"/>
              <a:t>one</a:t>
            </a:r>
            <a:r>
              <a:rPr lang="en-US" dirty="0"/>
              <a:t> of the above cases</a:t>
            </a:r>
          </a:p>
        </p:txBody>
      </p:sp>
    </p:spTree>
    <p:extLst>
      <p:ext uri="{BB962C8B-B14F-4D97-AF65-F5344CB8AC3E}">
        <p14:creationId xmlns:p14="http://schemas.microsoft.com/office/powerpoint/2010/main" val="292132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B8EB7-6A92-650F-ABB6-D01E0E9C2947}"/>
              </a:ext>
            </a:extLst>
          </p:cNvPr>
          <p:cNvSpPr>
            <a:spLocks noGrp="1"/>
          </p:cNvSpPr>
          <p:nvPr>
            <p:ph type="title"/>
          </p:nvPr>
        </p:nvSpPr>
        <p:spPr/>
        <p:txBody>
          <a:bodyPr/>
          <a:lstStyle/>
          <a:p>
            <a:r>
              <a:rPr lang="en-US" dirty="0"/>
              <a:t>Worst Case Analysis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4B68B37-F1ED-0BE8-1F25-50E0D4A17222}"/>
                  </a:ext>
                </a:extLst>
              </p:cNvPr>
              <p:cNvSpPr>
                <a:spLocks noGrp="1"/>
              </p:cNvSpPr>
              <p:nvPr>
                <p:ph idx="1"/>
              </p:nvPr>
            </p:nvSpPr>
            <p:spPr/>
            <p:txBody>
              <a:bodyPr/>
              <a:lstStyle/>
              <a:p>
                <a:r>
                  <a:rPr lang="en-US" dirty="0"/>
                  <a:t>For each of Find, insert, Delete:</a:t>
                </a:r>
              </a:p>
              <a:p>
                <a:pPr lvl="1"/>
                <a:r>
                  <a:rPr lang="en-US" dirty="0"/>
                  <a:t>Worst case running time matches height of the tree</a:t>
                </a:r>
              </a:p>
              <a:p>
                <a:r>
                  <a:rPr lang="en-US" dirty="0"/>
                  <a:t>What is the maximum height of a BST with </a:t>
                </a:r>
                <a14:m>
                  <m:oMath xmlns:m="http://schemas.openxmlformats.org/officeDocument/2006/math">
                    <m:r>
                      <a:rPr lang="en-US" b="0" i="1" smtClean="0">
                        <a:latin typeface="Cambria Math" panose="02040503050406030204" pitchFamily="18" charset="0"/>
                      </a:rPr>
                      <m:t>𝑛</m:t>
                    </m:r>
                  </m:oMath>
                </a14:m>
                <a:r>
                  <a:rPr lang="en-US" dirty="0"/>
                  <a:t> nodes?</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64B68B37-F1ED-0BE8-1F25-50E0D4A17222}"/>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32009592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C48D2-3237-9162-34D2-68F2C73FC58D}"/>
              </a:ext>
            </a:extLst>
          </p:cNvPr>
          <p:cNvSpPr>
            <a:spLocks noGrp="1"/>
          </p:cNvSpPr>
          <p:nvPr>
            <p:ph type="title"/>
          </p:nvPr>
        </p:nvSpPr>
        <p:spPr/>
        <p:txBody>
          <a:bodyPr/>
          <a:lstStyle/>
          <a:p>
            <a:r>
              <a:rPr lang="en-US" dirty="0"/>
              <a:t>Delete Summary</a:t>
            </a:r>
          </a:p>
        </p:txBody>
      </p:sp>
      <p:sp>
        <p:nvSpPr>
          <p:cNvPr id="3" name="Content Placeholder 2">
            <a:extLst>
              <a:ext uri="{FF2B5EF4-FFF2-40B4-BE49-F238E27FC236}">
                <a16:creationId xmlns:a16="http://schemas.microsoft.com/office/drawing/2014/main" id="{793DF4FF-B4BB-916D-E680-D5F940C43B80}"/>
              </a:ext>
            </a:extLst>
          </p:cNvPr>
          <p:cNvSpPr>
            <a:spLocks noGrp="1"/>
          </p:cNvSpPr>
          <p:nvPr>
            <p:ph idx="1"/>
          </p:nvPr>
        </p:nvSpPr>
        <p:spPr/>
        <p:txBody>
          <a:bodyPr>
            <a:normAutofit fontScale="92500" lnSpcReduction="20000"/>
          </a:bodyPr>
          <a:lstStyle/>
          <a:p>
            <a:r>
              <a:rPr lang="en-US" dirty="0"/>
              <a:t>TLDR: same cases, reverse direction of rotation, may need to repeat with ancestors</a:t>
            </a:r>
          </a:p>
          <a:p>
            <a:r>
              <a:rPr lang="en-US" dirty="0"/>
              <a:t>After a BST deletion, update the heights of the node’s ancestors</a:t>
            </a:r>
          </a:p>
          <a:p>
            <a:r>
              <a:rPr lang="en-US" dirty="0"/>
              <a:t>From leaf to root, check if each node is unbalanced</a:t>
            </a:r>
          </a:p>
          <a:p>
            <a:r>
              <a:rPr lang="en-US" dirty="0"/>
              <a:t>If a node is unbalanced then at the deepest unbalanced node:</a:t>
            </a:r>
          </a:p>
          <a:p>
            <a:pPr lvl="1"/>
            <a:r>
              <a:rPr lang="en-US" dirty="0"/>
              <a:t>Case LL: If we deleted in the </a:t>
            </a:r>
            <a:r>
              <a:rPr lang="en-US" b="1" dirty="0"/>
              <a:t>left</a:t>
            </a:r>
            <a:r>
              <a:rPr lang="en-US" dirty="0"/>
              <a:t> subtree of the </a:t>
            </a:r>
            <a:r>
              <a:rPr lang="en-US" b="1" dirty="0"/>
              <a:t>left</a:t>
            </a:r>
            <a:r>
              <a:rPr lang="en-US" dirty="0"/>
              <a:t> child then: </a:t>
            </a:r>
            <a:r>
              <a:rPr lang="en-US" dirty="0">
                <a:solidFill>
                  <a:srgbClr val="FF0000"/>
                </a:solidFill>
              </a:rPr>
              <a:t>rotate</a:t>
            </a:r>
            <a:r>
              <a:rPr lang="en-US" dirty="0"/>
              <a:t> </a:t>
            </a:r>
            <a:r>
              <a:rPr lang="en-US" dirty="0">
                <a:solidFill>
                  <a:srgbClr val="FF0000"/>
                </a:solidFill>
              </a:rPr>
              <a:t>left</a:t>
            </a:r>
          </a:p>
          <a:p>
            <a:pPr lvl="1"/>
            <a:r>
              <a:rPr lang="en-US" dirty="0"/>
              <a:t>Case RR: If we deleted in the </a:t>
            </a:r>
            <a:r>
              <a:rPr lang="en-US" b="1" dirty="0"/>
              <a:t>right</a:t>
            </a:r>
            <a:r>
              <a:rPr lang="en-US" dirty="0"/>
              <a:t> subtree of the </a:t>
            </a:r>
            <a:r>
              <a:rPr lang="en-US" b="1" dirty="0"/>
              <a:t>right</a:t>
            </a:r>
            <a:r>
              <a:rPr lang="en-US" dirty="0"/>
              <a:t> child then: </a:t>
            </a:r>
            <a:r>
              <a:rPr lang="en-US" dirty="0">
                <a:solidFill>
                  <a:srgbClr val="FF0000"/>
                </a:solidFill>
              </a:rPr>
              <a:t>rotate</a:t>
            </a:r>
            <a:r>
              <a:rPr lang="en-US" dirty="0"/>
              <a:t> </a:t>
            </a:r>
            <a:r>
              <a:rPr lang="en-US" dirty="0">
                <a:solidFill>
                  <a:srgbClr val="FF0000"/>
                </a:solidFill>
              </a:rPr>
              <a:t>right</a:t>
            </a:r>
          </a:p>
          <a:p>
            <a:pPr lvl="1"/>
            <a:r>
              <a:rPr lang="en-US" dirty="0"/>
              <a:t>Case LR: If we deleted into the </a:t>
            </a:r>
            <a:r>
              <a:rPr lang="en-US" b="1" dirty="0"/>
              <a:t>right</a:t>
            </a:r>
            <a:r>
              <a:rPr lang="en-US" dirty="0"/>
              <a:t> subtree of the </a:t>
            </a:r>
            <a:r>
              <a:rPr lang="en-US" b="1" dirty="0"/>
              <a:t>left</a:t>
            </a:r>
            <a:r>
              <a:rPr lang="en-US" dirty="0"/>
              <a:t> child then: </a:t>
            </a:r>
            <a:r>
              <a:rPr lang="en-US" dirty="0">
                <a:solidFill>
                  <a:srgbClr val="FF0000"/>
                </a:solidFill>
              </a:rPr>
              <a:t>rotate</a:t>
            </a:r>
            <a:r>
              <a:rPr lang="en-US" dirty="0"/>
              <a:t> </a:t>
            </a:r>
            <a:r>
              <a:rPr lang="en-US" dirty="0">
                <a:solidFill>
                  <a:srgbClr val="FF0000"/>
                </a:solidFill>
              </a:rPr>
              <a:t>right</a:t>
            </a:r>
            <a:r>
              <a:rPr lang="en-US" dirty="0"/>
              <a:t> at the left child and then </a:t>
            </a:r>
            <a:r>
              <a:rPr lang="en-US" dirty="0">
                <a:solidFill>
                  <a:srgbClr val="FF0000"/>
                </a:solidFill>
              </a:rPr>
              <a:t>rotate</a:t>
            </a:r>
            <a:r>
              <a:rPr lang="en-US" dirty="0"/>
              <a:t> </a:t>
            </a:r>
            <a:r>
              <a:rPr lang="en-US" dirty="0">
                <a:solidFill>
                  <a:srgbClr val="FF0000"/>
                </a:solidFill>
              </a:rPr>
              <a:t>left</a:t>
            </a:r>
            <a:r>
              <a:rPr lang="en-US" dirty="0"/>
              <a:t> at the root</a:t>
            </a:r>
          </a:p>
          <a:p>
            <a:pPr lvl="1"/>
            <a:r>
              <a:rPr lang="en-US" dirty="0"/>
              <a:t>Case RL: If we deleted into the </a:t>
            </a:r>
            <a:r>
              <a:rPr lang="en-US" b="1" dirty="0"/>
              <a:t>left</a:t>
            </a:r>
            <a:r>
              <a:rPr lang="en-US" dirty="0"/>
              <a:t> subtree of the </a:t>
            </a:r>
            <a:r>
              <a:rPr lang="en-US" b="1" dirty="0"/>
              <a:t>right</a:t>
            </a:r>
            <a:r>
              <a:rPr lang="en-US" dirty="0"/>
              <a:t> child then: </a:t>
            </a:r>
            <a:r>
              <a:rPr lang="en-US" dirty="0">
                <a:solidFill>
                  <a:srgbClr val="FF0000"/>
                </a:solidFill>
              </a:rPr>
              <a:t>rotate left</a:t>
            </a:r>
            <a:r>
              <a:rPr lang="en-US" dirty="0"/>
              <a:t> at the right child and then </a:t>
            </a:r>
            <a:r>
              <a:rPr lang="en-US" dirty="0">
                <a:solidFill>
                  <a:srgbClr val="FF0000"/>
                </a:solidFill>
              </a:rPr>
              <a:t>rotate right</a:t>
            </a:r>
            <a:r>
              <a:rPr lang="en-US" dirty="0"/>
              <a:t> at the root</a:t>
            </a:r>
          </a:p>
          <a:p>
            <a:r>
              <a:rPr lang="en-US" dirty="0">
                <a:solidFill>
                  <a:srgbClr val="FF0000"/>
                </a:solidFill>
              </a:rPr>
              <a:t>Continue checking until reach the root</a:t>
            </a:r>
          </a:p>
          <a:p>
            <a:endParaRPr lang="en-US" dirty="0"/>
          </a:p>
        </p:txBody>
      </p:sp>
    </p:spTree>
    <p:extLst>
      <p:ext uri="{BB962C8B-B14F-4D97-AF65-F5344CB8AC3E}">
        <p14:creationId xmlns:p14="http://schemas.microsoft.com/office/powerpoint/2010/main" val="2987968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08437E7C-9206-C19B-F0D3-356B238C23E6}"/>
                  </a:ext>
                </a:extLst>
              </p:cNvPr>
              <p:cNvSpPr>
                <a:spLocks noGrp="1"/>
              </p:cNvSpPr>
              <p:nvPr>
                <p:ph type="title"/>
              </p:nvPr>
            </p:nvSpPr>
            <p:spPr/>
            <p:txBody>
              <a:bodyPr/>
              <a:lstStyle/>
              <a:p>
                <a:r>
                  <a:rPr lang="en-US" dirty="0"/>
                  <a:t>Why is this </a:t>
                </a:r>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dirty="0"/>
                  <a:t> time?</a:t>
                </a:r>
              </a:p>
            </p:txBody>
          </p:sp>
        </mc:Choice>
        <mc:Fallback xmlns="">
          <p:sp>
            <p:nvSpPr>
              <p:cNvPr id="2" name="Title 1">
                <a:extLst>
                  <a:ext uri="{FF2B5EF4-FFF2-40B4-BE49-F238E27FC236}">
                    <a16:creationId xmlns:a16="http://schemas.microsoft.com/office/drawing/2014/main" id="{08437E7C-9206-C19B-F0D3-356B238C23E6}"/>
                  </a:ext>
                </a:extLst>
              </p:cNvPr>
              <p:cNvSpPr>
                <a:spLocks noGrp="1" noRot="1" noChangeAspect="1" noMove="1" noResize="1" noEditPoints="1" noAdjustHandles="1" noChangeArrowheads="1" noChangeShapeType="1" noTextEdit="1"/>
              </p:cNvSpPr>
              <p:nvPr>
                <p:ph type="title"/>
              </p:nvPr>
            </p:nvSpPr>
            <p:spPr>
              <a:blipFill>
                <a:blip r:embed="rId2"/>
                <a:stretch>
                  <a:fillRect l="-23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776650C-7AC8-A2D8-2065-62AC5FB1168B}"/>
                  </a:ext>
                </a:extLst>
              </p:cNvPr>
              <p:cNvSpPr>
                <a:spLocks noGrp="1"/>
              </p:cNvSpPr>
              <p:nvPr>
                <p:ph idx="1"/>
              </p:nvPr>
            </p:nvSpPr>
            <p:spPr/>
            <p:txBody>
              <a:bodyPr/>
              <a:lstStyle/>
              <a:p>
                <a:r>
                  <a:rPr lang="en-US" dirty="0"/>
                  <a:t>We get poor running times when </a:t>
                </a:r>
                <a14:m>
                  <m:oMath xmlns:m="http://schemas.openxmlformats.org/officeDocument/2006/math">
                    <m:r>
                      <a:rPr lang="en-US" b="0" i="1" smtClean="0">
                        <a:latin typeface="Cambria Math" panose="02040503050406030204" pitchFamily="18" charset="0"/>
                      </a:rPr>
                      <m:t>h𝑒𝑖𝑔h𝑡</m:t>
                    </m:r>
                    <m:r>
                      <a:rPr lang="en-US" b="0" i="1" smtClean="0">
                        <a:latin typeface="Cambria Math" panose="02040503050406030204" pitchFamily="18" charset="0"/>
                      </a:rPr>
                      <m:t>≈</m:t>
                    </m:r>
                    <m:r>
                      <a:rPr lang="en-US" b="0" i="1" smtClean="0">
                        <a:latin typeface="Cambria Math" panose="02040503050406030204" pitchFamily="18" charset="0"/>
                      </a:rPr>
                      <m:t>𝑛</m:t>
                    </m:r>
                  </m:oMath>
                </a14:m>
                <a:endParaRPr lang="en-US" dirty="0"/>
              </a:p>
              <a:p>
                <a:r>
                  <a:rPr lang="en-US" dirty="0"/>
                  <a:t>Let </a:t>
                </a:r>
                <a14:m>
                  <m:oMath xmlns:m="http://schemas.openxmlformats.org/officeDocument/2006/math">
                    <m:r>
                      <a:rPr lang="en-US" b="0" i="1" smtClean="0">
                        <a:latin typeface="Cambria Math" panose="02040503050406030204" pitchFamily="18" charset="0"/>
                      </a:rPr>
                      <m:t>𝑀</m:t>
                    </m:r>
                    <m:r>
                      <a:rPr lang="en-US" b="0" i="1" smtClean="0">
                        <a:latin typeface="Cambria Math" panose="02040503050406030204" pitchFamily="18" charset="0"/>
                      </a:rPr>
                      <m:t>(</m:t>
                    </m:r>
                    <m:r>
                      <a:rPr lang="en-US" b="0" i="1" smtClean="0">
                        <a:latin typeface="Cambria Math" panose="02040503050406030204" pitchFamily="18" charset="0"/>
                      </a:rPr>
                      <m:t>h</m:t>
                    </m:r>
                    <m:r>
                      <a:rPr lang="en-US" b="0" i="1" smtClean="0">
                        <a:latin typeface="Cambria Math" panose="02040503050406030204" pitchFamily="18" charset="0"/>
                      </a:rPr>
                      <m:t>)</m:t>
                    </m:r>
                  </m:oMath>
                </a14:m>
                <a:r>
                  <a:rPr lang="en-US" dirty="0"/>
                  <a:t> be the minimum count of nodes in an AVL tree of height </a:t>
                </a:r>
                <a14:m>
                  <m:oMath xmlns:m="http://schemas.openxmlformats.org/officeDocument/2006/math">
                    <m:r>
                      <a:rPr lang="en-US" b="0" i="1" smtClean="0">
                        <a:latin typeface="Cambria Math" panose="02040503050406030204" pitchFamily="18" charset="0"/>
                      </a:rPr>
                      <m:t>h</m:t>
                    </m:r>
                  </m:oMath>
                </a14:m>
                <a:endParaRPr lang="en-US" dirty="0"/>
              </a:p>
              <a:p>
                <a:r>
                  <a:rPr lang="en-US" dirty="0"/>
                  <a:t>An AVL tree of height </a:t>
                </a:r>
                <a14:m>
                  <m:oMath xmlns:m="http://schemas.openxmlformats.org/officeDocument/2006/math">
                    <m:r>
                      <a:rPr lang="en-US" b="0" i="1" smtClean="0">
                        <a:latin typeface="Cambria Math" panose="02040503050406030204" pitchFamily="18" charset="0"/>
                      </a:rPr>
                      <m:t>h</m:t>
                    </m:r>
                  </m:oMath>
                </a14:m>
                <a:r>
                  <a:rPr lang="en-US" dirty="0"/>
                  <a:t> must have </a:t>
                </a:r>
                <a:r>
                  <a:rPr lang="en-US" dirty="0">
                    <a:solidFill>
                      <a:srgbClr val="C00000"/>
                    </a:solidFill>
                  </a:rPr>
                  <a:t>one subtree of height </a:t>
                </a:r>
                <a14:m>
                  <m:oMath xmlns:m="http://schemas.openxmlformats.org/officeDocument/2006/math">
                    <m:r>
                      <a:rPr lang="en-US" b="0" i="1" smtClean="0">
                        <a:solidFill>
                          <a:srgbClr val="C00000"/>
                        </a:solidFill>
                        <a:latin typeface="Cambria Math" panose="02040503050406030204" pitchFamily="18" charset="0"/>
                      </a:rPr>
                      <m:t>h</m:t>
                    </m:r>
                    <m:r>
                      <a:rPr lang="en-US" b="0" i="1" smtClean="0">
                        <a:solidFill>
                          <a:srgbClr val="C00000"/>
                        </a:solidFill>
                        <a:latin typeface="Cambria Math" panose="02040503050406030204" pitchFamily="18" charset="0"/>
                      </a:rPr>
                      <m:t>−1</m:t>
                    </m:r>
                  </m:oMath>
                </a14:m>
                <a:endParaRPr lang="en-US" dirty="0"/>
              </a:p>
              <a:p>
                <a:r>
                  <a:rPr lang="en-US" dirty="0"/>
                  <a:t>This means the </a:t>
                </a:r>
                <a:r>
                  <a:rPr lang="en-US" dirty="0">
                    <a:solidFill>
                      <a:schemeClr val="accent1">
                        <a:lumMod val="75000"/>
                      </a:schemeClr>
                    </a:solidFill>
                  </a:rPr>
                  <a:t>other subtree has height at least </a:t>
                </a:r>
                <a14:m>
                  <m:oMath xmlns:m="http://schemas.openxmlformats.org/officeDocument/2006/math">
                    <m:r>
                      <a:rPr lang="en-US" b="0" i="1" smtClean="0">
                        <a:solidFill>
                          <a:schemeClr val="accent1">
                            <a:lumMod val="75000"/>
                          </a:schemeClr>
                        </a:solidFill>
                        <a:latin typeface="Cambria Math" panose="02040503050406030204" pitchFamily="18" charset="0"/>
                      </a:rPr>
                      <m:t>h</m:t>
                    </m:r>
                    <m:r>
                      <a:rPr lang="en-US" b="0" i="1" smtClean="0">
                        <a:solidFill>
                          <a:schemeClr val="accent1">
                            <a:lumMod val="75000"/>
                          </a:schemeClr>
                        </a:solidFill>
                        <a:latin typeface="Cambria Math" panose="02040503050406030204" pitchFamily="18" charset="0"/>
                      </a:rPr>
                      <m:t>−2</m:t>
                    </m:r>
                  </m:oMath>
                </a14:m>
                <a:endParaRPr lang="en-US" dirty="0"/>
              </a:p>
              <a:p>
                <a14:m>
                  <m:oMath xmlns:m="http://schemas.openxmlformats.org/officeDocument/2006/math">
                    <m:r>
                      <a:rPr lang="en-US" b="0" i="1" smtClean="0">
                        <a:latin typeface="Cambria Math" panose="02040503050406030204" pitchFamily="18" charset="0"/>
                      </a:rPr>
                      <m:t>𝑀</m:t>
                    </m:r>
                    <m:d>
                      <m:dPr>
                        <m:ctrlPr>
                          <a:rPr lang="en-US" b="0" i="1" smtClean="0">
                            <a:latin typeface="Cambria Math" panose="02040503050406030204" pitchFamily="18" charset="0"/>
                          </a:rPr>
                        </m:ctrlPr>
                      </m:dPr>
                      <m:e>
                        <m:r>
                          <a:rPr lang="en-US" b="0" i="1" smtClean="0">
                            <a:latin typeface="Cambria Math" panose="02040503050406030204" pitchFamily="18" charset="0"/>
                          </a:rPr>
                          <m:t>h</m:t>
                        </m:r>
                      </m:e>
                    </m:d>
                    <m:r>
                      <a:rPr lang="en-US" b="0" i="1" smtClean="0">
                        <a:latin typeface="Cambria Math" panose="02040503050406030204" pitchFamily="18" charset="0"/>
                      </a:rPr>
                      <m:t>=</m:t>
                    </m:r>
                    <m:r>
                      <a:rPr lang="en-US" b="0" i="1" smtClean="0">
                        <a:solidFill>
                          <a:srgbClr val="C00000"/>
                        </a:solidFill>
                        <a:latin typeface="Cambria Math" panose="02040503050406030204" pitchFamily="18" charset="0"/>
                      </a:rPr>
                      <m:t>𝑀</m:t>
                    </m:r>
                    <m:d>
                      <m:dPr>
                        <m:ctrlPr>
                          <a:rPr lang="en-US" b="0" i="1" smtClean="0">
                            <a:solidFill>
                              <a:srgbClr val="C00000"/>
                            </a:solidFill>
                            <a:latin typeface="Cambria Math" panose="02040503050406030204" pitchFamily="18" charset="0"/>
                          </a:rPr>
                        </m:ctrlPr>
                      </m:dPr>
                      <m:e>
                        <m:r>
                          <a:rPr lang="en-US" b="0" i="1" smtClean="0">
                            <a:solidFill>
                              <a:srgbClr val="C00000"/>
                            </a:solidFill>
                            <a:latin typeface="Cambria Math" panose="02040503050406030204" pitchFamily="18" charset="0"/>
                          </a:rPr>
                          <m:t>h</m:t>
                        </m:r>
                        <m:r>
                          <a:rPr lang="en-US" b="0" i="1" smtClean="0">
                            <a:solidFill>
                              <a:srgbClr val="C00000"/>
                            </a:solidFill>
                            <a:latin typeface="Cambria Math" panose="02040503050406030204" pitchFamily="18" charset="0"/>
                          </a:rPr>
                          <m:t>−1</m:t>
                        </m:r>
                      </m:e>
                    </m:d>
                    <m:r>
                      <a:rPr lang="en-US" b="0" i="1" smtClean="0">
                        <a:latin typeface="Cambria Math" panose="02040503050406030204" pitchFamily="18" charset="0"/>
                      </a:rPr>
                      <m:t>+</m:t>
                    </m:r>
                    <m:r>
                      <a:rPr lang="en-US" b="0" i="1" smtClean="0">
                        <a:solidFill>
                          <a:schemeClr val="accent1">
                            <a:lumMod val="75000"/>
                          </a:schemeClr>
                        </a:solidFill>
                        <a:latin typeface="Cambria Math" panose="02040503050406030204" pitchFamily="18" charset="0"/>
                      </a:rPr>
                      <m:t>𝑀</m:t>
                    </m:r>
                    <m:d>
                      <m:dPr>
                        <m:ctrlPr>
                          <a:rPr lang="en-US" b="0" i="1" smtClean="0">
                            <a:solidFill>
                              <a:schemeClr val="accent1">
                                <a:lumMod val="75000"/>
                              </a:schemeClr>
                            </a:solidFill>
                            <a:latin typeface="Cambria Math" panose="02040503050406030204" pitchFamily="18" charset="0"/>
                          </a:rPr>
                        </m:ctrlPr>
                      </m:dPr>
                      <m:e>
                        <m:r>
                          <a:rPr lang="en-US" b="0" i="1" smtClean="0">
                            <a:solidFill>
                              <a:schemeClr val="accent1">
                                <a:lumMod val="75000"/>
                              </a:schemeClr>
                            </a:solidFill>
                            <a:latin typeface="Cambria Math" panose="02040503050406030204" pitchFamily="18" charset="0"/>
                          </a:rPr>
                          <m:t>h</m:t>
                        </m:r>
                        <m:r>
                          <a:rPr lang="en-US" b="0" i="1" smtClean="0">
                            <a:solidFill>
                              <a:schemeClr val="accent1">
                                <a:lumMod val="75000"/>
                              </a:schemeClr>
                            </a:solidFill>
                            <a:latin typeface="Cambria Math" panose="02040503050406030204" pitchFamily="18" charset="0"/>
                          </a:rPr>
                          <m:t>−2</m:t>
                        </m:r>
                      </m:e>
                    </m:d>
                    <m:r>
                      <a:rPr lang="en-US" b="0" i="1" smtClean="0">
                        <a:latin typeface="Cambria Math" panose="02040503050406030204" pitchFamily="18" charset="0"/>
                      </a:rPr>
                      <m:t>+1</m:t>
                    </m:r>
                  </m:oMath>
                </a14:m>
                <a:endParaRPr lang="en-US" dirty="0"/>
              </a:p>
              <a:p>
                <a:endParaRPr lang="en-US" dirty="0"/>
              </a:p>
              <a:p>
                <a:pPr lvl="1"/>
                <a:endParaRPr lang="en-US" dirty="0"/>
              </a:p>
            </p:txBody>
          </p:sp>
        </mc:Choice>
        <mc:Fallback xmlns="">
          <p:sp>
            <p:nvSpPr>
              <p:cNvPr id="3" name="Content Placeholder 2">
                <a:extLst>
                  <a:ext uri="{FF2B5EF4-FFF2-40B4-BE49-F238E27FC236}">
                    <a16:creationId xmlns:a16="http://schemas.microsoft.com/office/drawing/2014/main" id="{D776650C-7AC8-A2D8-2065-62AC5FB1168B}"/>
                  </a:ext>
                </a:extLst>
              </p:cNvPr>
              <p:cNvSpPr>
                <a:spLocks noGrp="1" noRot="1" noChangeAspect="1" noMove="1" noResize="1" noEditPoints="1" noAdjustHandles="1" noChangeArrowheads="1" noChangeShapeType="1" noTextEdit="1"/>
              </p:cNvSpPr>
              <p:nvPr>
                <p:ph idx="1"/>
              </p:nvPr>
            </p:nvSpPr>
            <p:spPr>
              <a:blipFill>
                <a:blip r:embed="rId3"/>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1404051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3F498-0DAF-8083-E2C8-375150645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5A9085-35F4-542F-A54F-82C4D83663F7}"/>
              </a:ext>
            </a:extLst>
          </p:cNvPr>
          <p:cNvSpPr>
            <a:spLocks noGrp="1"/>
          </p:cNvSpPr>
          <p:nvPr>
            <p:ph type="title"/>
          </p:nvPr>
        </p:nvSpPr>
        <p:spPr/>
        <p:txBody>
          <a:bodyPr/>
          <a:lstStyle/>
          <a:p>
            <a:r>
              <a:rPr lang="en-US" dirty="0"/>
              <a:t>Comparing to Fibonacci Sequence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3F87FB2-C4DA-6B29-0771-9E21EC5B0475}"/>
                  </a:ext>
                </a:extLst>
              </p:cNvPr>
              <p:cNvSpPr>
                <a:spLocks noGrp="1"/>
              </p:cNvSpPr>
              <p:nvPr>
                <p:ph idx="1"/>
              </p:nvPr>
            </p:nvSpPr>
            <p:spPr/>
            <p:txBody>
              <a:bodyPr>
                <a:normAutofit fontScale="85000" lnSpcReduction="20000"/>
              </a:bodyPr>
              <a:lstStyle/>
              <a:p>
                <a14:m>
                  <m:oMath xmlns:m="http://schemas.openxmlformats.org/officeDocument/2006/math">
                    <m:r>
                      <a:rPr lang="en-US" b="0" i="1" smtClean="0">
                        <a:latin typeface="Cambria Math" panose="02040503050406030204" pitchFamily="18" charset="0"/>
                      </a:rPr>
                      <m:t>𝑀</m:t>
                    </m:r>
                    <m:d>
                      <m:dPr>
                        <m:ctrlPr>
                          <a:rPr lang="en-US" b="0" i="1" smtClean="0">
                            <a:latin typeface="Cambria Math" panose="02040503050406030204" pitchFamily="18" charset="0"/>
                          </a:rPr>
                        </m:ctrlPr>
                      </m:dPr>
                      <m:e>
                        <m:r>
                          <a:rPr lang="en-US" b="0" i="1" smtClean="0">
                            <a:latin typeface="Cambria Math" panose="02040503050406030204" pitchFamily="18" charset="0"/>
                          </a:rPr>
                          <m:t>h</m:t>
                        </m:r>
                      </m:e>
                    </m:d>
                    <m:r>
                      <a:rPr lang="en-US" b="0" i="1" smtClean="0">
                        <a:latin typeface="Cambria Math" panose="02040503050406030204" pitchFamily="18" charset="0"/>
                      </a:rPr>
                      <m:t>=</m:t>
                    </m:r>
                    <m:r>
                      <a:rPr lang="en-US" b="0" i="1" smtClean="0">
                        <a:solidFill>
                          <a:srgbClr val="C00000"/>
                        </a:solidFill>
                        <a:latin typeface="Cambria Math" panose="02040503050406030204" pitchFamily="18" charset="0"/>
                      </a:rPr>
                      <m:t>𝑀</m:t>
                    </m:r>
                    <m:d>
                      <m:dPr>
                        <m:ctrlPr>
                          <a:rPr lang="en-US" b="0" i="1" smtClean="0">
                            <a:solidFill>
                              <a:srgbClr val="C00000"/>
                            </a:solidFill>
                            <a:latin typeface="Cambria Math" panose="02040503050406030204" pitchFamily="18" charset="0"/>
                          </a:rPr>
                        </m:ctrlPr>
                      </m:dPr>
                      <m:e>
                        <m:r>
                          <a:rPr lang="en-US" b="0" i="1" smtClean="0">
                            <a:solidFill>
                              <a:srgbClr val="C00000"/>
                            </a:solidFill>
                            <a:latin typeface="Cambria Math" panose="02040503050406030204" pitchFamily="18" charset="0"/>
                          </a:rPr>
                          <m:t>h</m:t>
                        </m:r>
                        <m:r>
                          <a:rPr lang="en-US" b="0" i="1" smtClean="0">
                            <a:solidFill>
                              <a:srgbClr val="C00000"/>
                            </a:solidFill>
                            <a:latin typeface="Cambria Math" panose="02040503050406030204" pitchFamily="18" charset="0"/>
                          </a:rPr>
                          <m:t>−1</m:t>
                        </m:r>
                      </m:e>
                    </m:d>
                    <m:r>
                      <a:rPr lang="en-US" b="0" i="1" smtClean="0">
                        <a:latin typeface="Cambria Math" panose="02040503050406030204" pitchFamily="18" charset="0"/>
                      </a:rPr>
                      <m:t>+</m:t>
                    </m:r>
                    <m:r>
                      <a:rPr lang="en-US" b="0" i="1" smtClean="0">
                        <a:solidFill>
                          <a:schemeClr val="accent1">
                            <a:lumMod val="75000"/>
                          </a:schemeClr>
                        </a:solidFill>
                        <a:latin typeface="Cambria Math" panose="02040503050406030204" pitchFamily="18" charset="0"/>
                      </a:rPr>
                      <m:t>𝑀</m:t>
                    </m:r>
                    <m:d>
                      <m:dPr>
                        <m:ctrlPr>
                          <a:rPr lang="en-US" b="0" i="1" smtClean="0">
                            <a:solidFill>
                              <a:schemeClr val="accent1">
                                <a:lumMod val="75000"/>
                              </a:schemeClr>
                            </a:solidFill>
                            <a:latin typeface="Cambria Math" panose="02040503050406030204" pitchFamily="18" charset="0"/>
                          </a:rPr>
                        </m:ctrlPr>
                      </m:dPr>
                      <m:e>
                        <m:r>
                          <a:rPr lang="en-US" b="0" i="1" smtClean="0">
                            <a:solidFill>
                              <a:schemeClr val="accent1">
                                <a:lumMod val="75000"/>
                              </a:schemeClr>
                            </a:solidFill>
                            <a:latin typeface="Cambria Math" panose="02040503050406030204" pitchFamily="18" charset="0"/>
                          </a:rPr>
                          <m:t>h</m:t>
                        </m:r>
                        <m:r>
                          <a:rPr lang="en-US" b="0" i="1" smtClean="0">
                            <a:solidFill>
                              <a:schemeClr val="accent1">
                                <a:lumMod val="75000"/>
                              </a:schemeClr>
                            </a:solidFill>
                            <a:latin typeface="Cambria Math" panose="02040503050406030204" pitchFamily="18" charset="0"/>
                          </a:rPr>
                          <m:t>−2</m:t>
                        </m:r>
                      </m:e>
                    </m:d>
                    <m:r>
                      <a:rPr lang="en-US" b="0" i="1" smtClean="0">
                        <a:latin typeface="Cambria Math" panose="02040503050406030204" pitchFamily="18" charset="0"/>
                      </a:rPr>
                      <m:t>+1</m:t>
                    </m:r>
                  </m:oMath>
                </a14:m>
                <a:endParaRPr lang="en-US" dirty="0"/>
              </a:p>
              <a:p>
                <a14:m>
                  <m:oMath xmlns:m="http://schemas.openxmlformats.org/officeDocument/2006/math">
                    <m:r>
                      <a:rPr lang="en-US" b="0" i="1" smtClean="0">
                        <a:latin typeface="Cambria Math" panose="02040503050406030204" pitchFamily="18" charset="0"/>
                      </a:rPr>
                      <m:t>𝐹</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m:t>
                    </m:r>
                    <m:r>
                      <a:rPr lang="en-US" b="0" i="1" smtClean="0">
                        <a:latin typeface="Cambria Math" panose="02040503050406030204" pitchFamily="18" charset="0"/>
                      </a:rPr>
                      <m:t>𝐹</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−1</m:t>
                        </m:r>
                      </m:e>
                    </m:d>
                    <m:r>
                      <a:rPr lang="en-US" b="0" i="1" smtClean="0">
                        <a:latin typeface="Cambria Math" panose="02040503050406030204" pitchFamily="18" charset="0"/>
                      </a:rPr>
                      <m:t>+</m:t>
                    </m:r>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−2)</m:t>
                    </m:r>
                  </m:oMath>
                </a14:m>
                <a:endParaRPr lang="en-US" dirty="0"/>
              </a:p>
              <a:p>
                <a:pPr lvl="1"/>
                <a:r>
                  <a:rPr lang="en-US" dirty="0"/>
                  <a:t>Fibonacci Sequence</a:t>
                </a:r>
              </a:p>
              <a:p>
                <a:r>
                  <a:rPr lang="en-US" dirty="0"/>
                  <a:t>So </a:t>
                </a:r>
                <a14:m>
                  <m:oMath xmlns:m="http://schemas.openxmlformats.org/officeDocument/2006/math">
                    <m:r>
                      <a:rPr lang="en-US" b="0" i="1" smtClean="0">
                        <a:latin typeface="Cambria Math" panose="02040503050406030204" pitchFamily="18" charset="0"/>
                      </a:rPr>
                      <m:t>𝑀</m:t>
                    </m:r>
                    <m:d>
                      <m:dPr>
                        <m:ctrlPr>
                          <a:rPr lang="en-US" b="0" i="1" smtClean="0">
                            <a:latin typeface="Cambria Math" panose="02040503050406030204" pitchFamily="18" charset="0"/>
                          </a:rPr>
                        </m:ctrlPr>
                      </m:dPr>
                      <m:e>
                        <m:r>
                          <a:rPr lang="en-US" b="0" i="1" smtClean="0">
                            <a:latin typeface="Cambria Math" panose="02040503050406030204" pitchFamily="18" charset="0"/>
                          </a:rPr>
                          <m:t>h</m:t>
                        </m:r>
                      </m:e>
                    </m:d>
                    <m:r>
                      <a:rPr lang="en-US" b="0" i="1" smtClean="0">
                        <a:latin typeface="Cambria Math" panose="02040503050406030204" pitchFamily="18" charset="0"/>
                      </a:rPr>
                      <m:t>&gt;</m:t>
                    </m:r>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h</m:t>
                    </m:r>
                    <m:r>
                      <a:rPr lang="en-US" b="0" i="1" smtClean="0">
                        <a:latin typeface="Cambria Math" panose="02040503050406030204" pitchFamily="18" charset="0"/>
                      </a:rPr>
                      <m:t>)</m:t>
                    </m:r>
                  </m:oMath>
                </a14:m>
                <a:endParaRPr lang="en-US" dirty="0"/>
              </a:p>
              <a:p>
                <a:r>
                  <a:rPr lang="en-US" dirty="0"/>
                  <a:t>For large values of </a:t>
                </a:r>
                <a14:m>
                  <m:oMath xmlns:m="http://schemas.openxmlformats.org/officeDocument/2006/math">
                    <m:r>
                      <a:rPr lang="en-US" b="0" i="1" smtClean="0">
                        <a:latin typeface="Cambria Math" panose="02040503050406030204" pitchFamily="18" charset="0"/>
                      </a:rPr>
                      <m:t>h</m:t>
                    </m:r>
                  </m:oMath>
                </a14:m>
                <a:r>
                  <a:rPr lang="en-US" dirty="0"/>
                  <a:t>, </a:t>
                </a:r>
                <a14:m>
                  <m:oMath xmlns:m="http://schemas.openxmlformats.org/officeDocument/2006/math">
                    <m:r>
                      <a:rPr lang="en-US" b="0" i="1" dirty="0" smtClean="0">
                        <a:latin typeface="Cambria Math" panose="02040503050406030204" pitchFamily="18" charset="0"/>
                      </a:rPr>
                      <m:t>𝐹</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h</m:t>
                        </m:r>
                      </m:e>
                    </m:d>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𝜙</m:t>
                        </m:r>
                      </m:e>
                      <m:sup>
                        <m:r>
                          <a:rPr lang="en-US" b="0" i="1" dirty="0" smtClean="0">
                            <a:latin typeface="Cambria Math" panose="02040503050406030204" pitchFamily="18" charset="0"/>
                          </a:rPr>
                          <m:t>h</m:t>
                        </m:r>
                      </m:sup>
                    </m:sSup>
                  </m:oMath>
                </a14:m>
                <a:endParaRPr lang="en-US" dirty="0"/>
              </a:p>
              <a:p>
                <a:pPr lvl="1"/>
                <a14:m>
                  <m:oMath xmlns:m="http://schemas.openxmlformats.org/officeDocument/2006/math">
                    <m:r>
                      <a:rPr lang="en-US" b="0" i="1" smtClean="0">
                        <a:latin typeface="Cambria Math" panose="02040503050406030204" pitchFamily="18" charset="0"/>
                      </a:rPr>
                      <m:t>𝜙</m:t>
                    </m:r>
                  </m:oMath>
                </a14:m>
                <a:r>
                  <a:rPr lang="en-US" dirty="0"/>
                  <a:t> being the golden ratio. </a:t>
                </a:r>
                <a14:m>
                  <m:oMath xmlns:m="http://schemas.openxmlformats.org/officeDocument/2006/math">
                    <m:r>
                      <a:rPr lang="en-US" b="0" i="1" smtClean="0">
                        <a:latin typeface="Cambria Math" panose="02040503050406030204" pitchFamily="18" charset="0"/>
                      </a:rPr>
                      <m:t>𝜙</m:t>
                    </m:r>
                    <m:r>
                      <a:rPr lang="en-US" b="0" i="1" smtClean="0">
                        <a:latin typeface="Cambria Math" panose="02040503050406030204" pitchFamily="18" charset="0"/>
                      </a:rPr>
                      <m:t>&gt;1.6</m:t>
                    </m:r>
                  </m:oMath>
                </a14:m>
                <a:endParaRPr lang="en-US" dirty="0"/>
              </a:p>
              <a:p>
                <a:r>
                  <a:rPr lang="en-US" dirty="0"/>
                  <a:t>This means that an AVL tree of height </a:t>
                </a:r>
                <a14:m>
                  <m:oMath xmlns:m="http://schemas.openxmlformats.org/officeDocument/2006/math">
                    <m:r>
                      <a:rPr lang="en-US" b="0" i="1" smtClean="0">
                        <a:latin typeface="Cambria Math" panose="02040503050406030204" pitchFamily="18" charset="0"/>
                      </a:rPr>
                      <m:t>h</m:t>
                    </m:r>
                  </m:oMath>
                </a14:m>
                <a:r>
                  <a:rPr lang="en-US" dirty="0"/>
                  <a:t> has at least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𝜙</m:t>
                        </m:r>
                      </m:e>
                      <m:sup>
                        <m:r>
                          <a:rPr lang="en-US" b="0" i="1" smtClean="0">
                            <a:latin typeface="Cambria Math" panose="02040503050406030204" pitchFamily="18" charset="0"/>
                          </a:rPr>
                          <m:t>h</m:t>
                        </m:r>
                      </m:sup>
                    </m:sSup>
                  </m:oMath>
                </a14:m>
                <a:r>
                  <a:rPr lang="en-US" dirty="0"/>
                  <a:t> nodes</a:t>
                </a:r>
              </a:p>
              <a:p>
                <a:pPr lvl="1"/>
                <a:r>
                  <a:rPr lang="en-US" dirty="0"/>
                  <a:t>And not more than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h</m:t>
                        </m:r>
                        <m:r>
                          <a:rPr lang="en-US" b="0" i="1" smtClean="0">
                            <a:latin typeface="Cambria Math" panose="02040503050406030204" pitchFamily="18" charset="0"/>
                          </a:rPr>
                          <m:t>+1</m:t>
                        </m:r>
                      </m:sup>
                    </m:sSup>
                  </m:oMath>
                </a14:m>
                <a:r>
                  <a:rPr lang="en-US" dirty="0"/>
                  <a:t> nodes</a:t>
                </a:r>
              </a:p>
              <a:p>
                <a:r>
                  <a:rPr lang="en-US" dirty="0"/>
                  <a:t>So a tree of </a:t>
                </a:r>
                <a14:m>
                  <m:oMath xmlns:m="http://schemas.openxmlformats.org/officeDocument/2006/math">
                    <m:r>
                      <a:rPr lang="en-US" b="0" i="1" smtClean="0">
                        <a:latin typeface="Cambria Math" panose="02040503050406030204" pitchFamily="18" charset="0"/>
                      </a:rPr>
                      <m:t>𝑛</m:t>
                    </m:r>
                  </m:oMath>
                </a14:m>
                <a:r>
                  <a:rPr lang="en-US" dirty="0"/>
                  <a:t> nodes has height at most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𝜙</m:t>
                        </m:r>
                      </m:sub>
                    </m:sSub>
                    <m:r>
                      <a:rPr lang="en-US" b="0" i="0"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a:p>
                <a:pPr lvl="1"/>
                <a:r>
                  <a:rPr lang="en-US" dirty="0"/>
                  <a:t>We need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𝜙</m:t>
                        </m:r>
                      </m:e>
                      <m:sup>
                        <m:r>
                          <a:rPr lang="en-US" b="0" i="1" smtClean="0">
                            <a:latin typeface="Cambria Math" panose="02040503050406030204" pitchFamily="18" charset="0"/>
                          </a:rPr>
                          <m:t>h</m:t>
                        </m:r>
                      </m:sup>
                    </m:sSup>
                  </m:oMath>
                </a14:m>
                <a:r>
                  <a:rPr lang="en-US" dirty="0"/>
                  <a:t>, so </a:t>
                </a:r>
                <a14:m>
                  <m:oMath xmlns:m="http://schemas.openxmlformats.org/officeDocument/2006/math">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𝜙</m:t>
                            </m:r>
                          </m:sub>
                        </m:sSub>
                      </m:fName>
                      <m:e>
                        <m:r>
                          <a:rPr lang="en-US" b="0" i="1" smtClean="0">
                            <a:latin typeface="Cambria Math" panose="02040503050406030204" pitchFamily="18" charset="0"/>
                          </a:rPr>
                          <m:t>𝑛</m:t>
                        </m:r>
                      </m:e>
                    </m:func>
                    <m:r>
                      <a:rPr lang="en-US" b="0" i="1" smtClean="0">
                        <a:latin typeface="Cambria Math" panose="02040503050406030204" pitchFamily="18" charset="0"/>
                      </a:rPr>
                      <m:t>≥</m:t>
                    </m:r>
                    <m:r>
                      <a:rPr lang="en-US" b="0" i="1" smtClean="0">
                        <a:latin typeface="Cambria Math" panose="02040503050406030204" pitchFamily="18" charset="0"/>
                      </a:rPr>
                      <m:t>h</m:t>
                    </m:r>
                  </m:oMath>
                </a14:m>
                <a:endParaRPr lang="en-US" dirty="0"/>
              </a:p>
              <a:p>
                <a:r>
                  <a:rPr lang="en-US" dirty="0"/>
                  <a:t>All operations run in time </a:t>
                </a:r>
                <a14:m>
                  <m:oMath xmlns:m="http://schemas.openxmlformats.org/officeDocument/2006/math">
                    <m:r>
                      <a:rPr lang="en-US" b="0" i="1" smtClean="0">
                        <a:latin typeface="Cambria Math" panose="02040503050406030204" pitchFamily="18" charset="0"/>
                      </a:rPr>
                      <m:t>𝑂</m:t>
                    </m:r>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endParaRPr lang="en-US" dirty="0"/>
              </a:p>
              <a:p>
                <a:pPr lvl="1"/>
                <a:r>
                  <a:rPr lang="en-US" dirty="0"/>
                  <a:t>The maximum number of nodes for height </a:t>
                </a:r>
                <a14:m>
                  <m:oMath xmlns:m="http://schemas.openxmlformats.org/officeDocument/2006/math">
                    <m:r>
                      <a:rPr lang="en-US" b="0" i="1" smtClean="0">
                        <a:latin typeface="Cambria Math" panose="02040503050406030204" pitchFamily="18" charset="0"/>
                      </a:rPr>
                      <m:t>h</m:t>
                    </m:r>
                  </m:oMath>
                </a14:m>
                <a:r>
                  <a:rPr lang="en-US" dirty="0"/>
                  <a:t> is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r>
                          <a:rPr lang="en-US" b="0" i="1" smtClean="0">
                            <a:latin typeface="Cambria Math" panose="02040503050406030204" pitchFamily="18" charset="0"/>
                          </a:rPr>
                          <m:t>+1</m:t>
                        </m:r>
                      </m:sup>
                    </m:sSup>
                    <m:r>
                      <a:rPr lang="en-US" b="0" i="1" smtClean="0">
                        <a:latin typeface="Cambria Math" panose="02040503050406030204" pitchFamily="18" charset="0"/>
                      </a:rPr>
                      <m:t>−1</m:t>
                    </m:r>
                  </m:oMath>
                </a14:m>
                <a:r>
                  <a:rPr lang="en-US" dirty="0"/>
                  <a:t>, so they are also </a:t>
                </a:r>
                <a14:m>
                  <m:oMath xmlns:m="http://schemas.openxmlformats.org/officeDocument/2006/math">
                    <m:r>
                      <m:rPr>
                        <m:sty m:val="p"/>
                      </m:rPr>
                      <a:rPr lang="en-US" b="0" i="0" smtClean="0">
                        <a:latin typeface="Cambria Math" panose="02040503050406030204" pitchFamily="18" charset="0"/>
                      </a:rPr>
                      <m:t>Ω</m:t>
                    </m:r>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endParaRPr lang="en-US" dirty="0"/>
              </a:p>
              <a:p>
                <a:pPr lvl="1"/>
                <a:endParaRPr lang="en-US" dirty="0"/>
              </a:p>
            </p:txBody>
          </p:sp>
        </mc:Choice>
        <mc:Fallback xmlns="">
          <p:sp>
            <p:nvSpPr>
              <p:cNvPr id="3" name="Content Placeholder 2">
                <a:extLst>
                  <a:ext uri="{FF2B5EF4-FFF2-40B4-BE49-F238E27FC236}">
                    <a16:creationId xmlns:a16="http://schemas.microsoft.com/office/drawing/2014/main" id="{F3F87FB2-C4DA-6B29-0771-9E21EC5B0475}"/>
                  </a:ext>
                </a:extLst>
              </p:cNvPr>
              <p:cNvSpPr>
                <a:spLocks noGrp="1" noRot="1" noChangeAspect="1" noMove="1" noResize="1" noEditPoints="1" noAdjustHandles="1" noChangeArrowheads="1" noChangeShapeType="1" noTextEdit="1"/>
              </p:cNvSpPr>
              <p:nvPr>
                <p:ph idx="1"/>
              </p:nvPr>
            </p:nvSpPr>
            <p:spPr>
              <a:blipFill>
                <a:blip r:embed="rId2"/>
                <a:stretch>
                  <a:fillRect l="-812" t="-1541"/>
                </a:stretch>
              </a:blipFill>
            </p:spPr>
            <p:txBody>
              <a:bodyPr/>
              <a:lstStyle/>
              <a:p>
                <a:r>
                  <a:rPr lang="en-US">
                    <a:noFill/>
                  </a:rPr>
                  <a:t> </a:t>
                </a:r>
              </a:p>
            </p:txBody>
          </p:sp>
        </mc:Fallback>
      </mc:AlternateContent>
    </p:spTree>
    <p:extLst>
      <p:ext uri="{BB962C8B-B14F-4D97-AF65-F5344CB8AC3E}">
        <p14:creationId xmlns:p14="http://schemas.microsoft.com/office/powerpoint/2010/main" val="2840166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F468E-2A60-489B-E1DA-978D05AAE888}"/>
              </a:ext>
            </a:extLst>
          </p:cNvPr>
          <p:cNvSpPr>
            <a:spLocks noGrp="1"/>
          </p:cNvSpPr>
          <p:nvPr>
            <p:ph type="title"/>
          </p:nvPr>
        </p:nvSpPr>
        <p:spPr/>
        <p:txBody>
          <a:bodyPr/>
          <a:lstStyle/>
          <a:p>
            <a:r>
              <a:rPr lang="en-US" dirty="0"/>
              <a:t>Improving the worst case</a:t>
            </a:r>
          </a:p>
        </p:txBody>
      </p:sp>
      <p:sp>
        <p:nvSpPr>
          <p:cNvPr id="3" name="Content Placeholder 2">
            <a:extLst>
              <a:ext uri="{FF2B5EF4-FFF2-40B4-BE49-F238E27FC236}">
                <a16:creationId xmlns:a16="http://schemas.microsoft.com/office/drawing/2014/main" id="{3E0CD3BB-6320-6788-1CFA-3AF70EDACD3B}"/>
              </a:ext>
            </a:extLst>
          </p:cNvPr>
          <p:cNvSpPr>
            <a:spLocks noGrp="1"/>
          </p:cNvSpPr>
          <p:nvPr>
            <p:ph idx="1"/>
          </p:nvPr>
        </p:nvSpPr>
        <p:spPr/>
        <p:txBody>
          <a:bodyPr/>
          <a:lstStyle/>
          <a:p>
            <a:r>
              <a:rPr lang="en-US" dirty="0"/>
              <a:t>How can we get a better worst case running time?</a:t>
            </a:r>
          </a:p>
          <a:p>
            <a:pPr lvl="1"/>
            <a:r>
              <a:rPr lang="en-US" dirty="0"/>
              <a:t>Add rules about the shape of our BST</a:t>
            </a:r>
          </a:p>
          <a:p>
            <a:r>
              <a:rPr lang="en-US" dirty="0"/>
              <a:t>AVL Tree</a:t>
            </a:r>
          </a:p>
          <a:p>
            <a:pPr lvl="1"/>
            <a:r>
              <a:rPr lang="en-US" dirty="0"/>
              <a:t>A BST with some shape rules</a:t>
            </a:r>
          </a:p>
          <a:p>
            <a:pPr lvl="2"/>
            <a:r>
              <a:rPr lang="en-US" dirty="0"/>
              <a:t>Find/Insert/Delete need to change to accommodate those</a:t>
            </a:r>
          </a:p>
        </p:txBody>
      </p:sp>
    </p:spTree>
    <p:extLst>
      <p:ext uri="{BB962C8B-B14F-4D97-AF65-F5344CB8AC3E}">
        <p14:creationId xmlns:p14="http://schemas.microsoft.com/office/powerpoint/2010/main" val="2624880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08BB1-416B-D0E8-3322-4EB4D87AA166}"/>
              </a:ext>
            </a:extLst>
          </p:cNvPr>
          <p:cNvSpPr>
            <a:spLocks noGrp="1"/>
          </p:cNvSpPr>
          <p:nvPr>
            <p:ph type="title"/>
          </p:nvPr>
        </p:nvSpPr>
        <p:spPr/>
        <p:txBody>
          <a:bodyPr/>
          <a:lstStyle/>
          <a:p>
            <a:r>
              <a:rPr lang="en-US" dirty="0"/>
              <a:t>“Balanced” Binary Search Trees</a:t>
            </a:r>
          </a:p>
        </p:txBody>
      </p:sp>
      <p:sp>
        <p:nvSpPr>
          <p:cNvPr id="3" name="Content Placeholder 2">
            <a:extLst>
              <a:ext uri="{FF2B5EF4-FFF2-40B4-BE49-F238E27FC236}">
                <a16:creationId xmlns:a16="http://schemas.microsoft.com/office/drawing/2014/main" id="{70B4F05E-58AF-CEFF-09EC-B606D49F8E70}"/>
              </a:ext>
            </a:extLst>
          </p:cNvPr>
          <p:cNvSpPr>
            <a:spLocks noGrp="1"/>
          </p:cNvSpPr>
          <p:nvPr>
            <p:ph idx="1"/>
          </p:nvPr>
        </p:nvSpPr>
        <p:spPr/>
        <p:txBody>
          <a:bodyPr/>
          <a:lstStyle/>
          <a:p>
            <a:r>
              <a:rPr lang="en-US" dirty="0"/>
              <a:t>We get better running times by having “shorter” trees</a:t>
            </a:r>
          </a:p>
          <a:p>
            <a:r>
              <a:rPr lang="en-US" dirty="0"/>
              <a:t>Trees get tall due to them being “sparse” (many one-child nodes)</a:t>
            </a:r>
          </a:p>
          <a:p>
            <a:r>
              <a:rPr lang="en-US" dirty="0"/>
              <a:t>Idea: modify how we insert/delete to keep the tree more “full”</a:t>
            </a:r>
          </a:p>
          <a:p>
            <a:pPr lvl="1"/>
            <a:r>
              <a:rPr lang="en-US" dirty="0"/>
              <a:t>Encourage Branches!</a:t>
            </a:r>
          </a:p>
          <a:p>
            <a:pPr marL="457200" lvl="1" indent="0">
              <a:buNone/>
            </a:pPr>
            <a:endParaRPr lang="en-US" dirty="0"/>
          </a:p>
        </p:txBody>
      </p:sp>
    </p:spTree>
    <p:extLst>
      <p:ext uri="{BB962C8B-B14F-4D97-AF65-F5344CB8AC3E}">
        <p14:creationId xmlns:p14="http://schemas.microsoft.com/office/powerpoint/2010/main" val="287858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8056-BA8A-A42E-04AB-A7595D549CE1}"/>
              </a:ext>
            </a:extLst>
          </p:cNvPr>
          <p:cNvSpPr>
            <a:spLocks noGrp="1"/>
          </p:cNvSpPr>
          <p:nvPr>
            <p:ph type="title"/>
          </p:nvPr>
        </p:nvSpPr>
        <p:spPr/>
        <p:txBody>
          <a:bodyPr/>
          <a:lstStyle/>
          <a:p>
            <a:r>
              <a:rPr lang="en-US" dirty="0"/>
              <a:t>Idea 1: Both Subtrees of Root have same # Nodes</a:t>
            </a:r>
          </a:p>
        </p:txBody>
      </p:sp>
      <p:sp>
        <p:nvSpPr>
          <p:cNvPr id="3" name="Content Placeholder 2">
            <a:extLst>
              <a:ext uri="{FF2B5EF4-FFF2-40B4-BE49-F238E27FC236}">
                <a16:creationId xmlns:a16="http://schemas.microsoft.com/office/drawing/2014/main" id="{534273BD-27C0-9F21-C7E1-0C3564EC65F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9300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C94EC-A62C-52C7-9B7D-84BA5D68C7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2A070F-7804-F47A-D0B8-0BB74A66AA8B}"/>
              </a:ext>
            </a:extLst>
          </p:cNvPr>
          <p:cNvSpPr>
            <a:spLocks noGrp="1"/>
          </p:cNvSpPr>
          <p:nvPr>
            <p:ph type="title"/>
          </p:nvPr>
        </p:nvSpPr>
        <p:spPr/>
        <p:txBody>
          <a:bodyPr/>
          <a:lstStyle/>
          <a:p>
            <a:r>
              <a:rPr lang="en-US" dirty="0"/>
              <a:t>Idea 1: Both Subtrees of Root have same # Nodes - Issue</a:t>
            </a:r>
          </a:p>
        </p:txBody>
      </p:sp>
      <p:grpSp>
        <p:nvGrpSpPr>
          <p:cNvPr id="78" name="Group 77" descr="A binary search tree where both subtrees of the root have the same number of nodes. In this case, though, there are branches in the tree besides at the root, so the height of the tree is n/2.">
            <a:extLst>
              <a:ext uri="{FF2B5EF4-FFF2-40B4-BE49-F238E27FC236}">
                <a16:creationId xmlns:a16="http://schemas.microsoft.com/office/drawing/2014/main" id="{3A1FB81E-8197-A6BF-E839-2C49D462E581}"/>
              </a:ext>
            </a:extLst>
          </p:cNvPr>
          <p:cNvGrpSpPr/>
          <p:nvPr/>
        </p:nvGrpSpPr>
        <p:grpSpPr>
          <a:xfrm>
            <a:off x="2007119" y="2013929"/>
            <a:ext cx="7034124" cy="3796337"/>
            <a:chOff x="2007119" y="2013929"/>
            <a:chExt cx="7034124" cy="3796337"/>
          </a:xfrm>
        </p:grpSpPr>
        <p:sp>
          <p:nvSpPr>
            <p:cNvPr id="27" name="Oval 26">
              <a:extLst>
                <a:ext uri="{FF2B5EF4-FFF2-40B4-BE49-F238E27FC236}">
                  <a16:creationId xmlns:a16="http://schemas.microsoft.com/office/drawing/2014/main" id="{D9CBA753-B3DB-DD0A-9A4B-280EA2685C65}"/>
                </a:ext>
              </a:extLst>
            </p:cNvPr>
            <p:cNvSpPr/>
            <p:nvPr/>
          </p:nvSpPr>
          <p:spPr>
            <a:xfrm>
              <a:off x="3997837" y="3289983"/>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a:t>
              </a:r>
            </a:p>
          </p:txBody>
        </p:sp>
        <p:sp>
          <p:nvSpPr>
            <p:cNvPr id="28" name="Oval 27">
              <a:extLst>
                <a:ext uri="{FF2B5EF4-FFF2-40B4-BE49-F238E27FC236}">
                  <a16:creationId xmlns:a16="http://schemas.microsoft.com/office/drawing/2014/main" id="{E71A703B-B312-6FCE-DEC0-1B0048EB0C7B}"/>
                </a:ext>
              </a:extLst>
            </p:cNvPr>
            <p:cNvSpPr/>
            <p:nvPr/>
          </p:nvSpPr>
          <p:spPr>
            <a:xfrm>
              <a:off x="3304726" y="394354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9" name="Oval 28">
              <a:extLst>
                <a:ext uri="{FF2B5EF4-FFF2-40B4-BE49-F238E27FC236}">
                  <a16:creationId xmlns:a16="http://schemas.microsoft.com/office/drawing/2014/main" id="{F5C6457D-05A6-9C91-B7ED-9AD9A7BD36A7}"/>
                </a:ext>
              </a:extLst>
            </p:cNvPr>
            <p:cNvSpPr/>
            <p:nvPr/>
          </p:nvSpPr>
          <p:spPr>
            <a:xfrm>
              <a:off x="4660003" y="264696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30" name="Oval 29">
              <a:extLst>
                <a:ext uri="{FF2B5EF4-FFF2-40B4-BE49-F238E27FC236}">
                  <a16:creationId xmlns:a16="http://schemas.microsoft.com/office/drawing/2014/main" id="{5A053C52-6B21-47EF-523C-E60063E18A6A}"/>
                </a:ext>
              </a:extLst>
            </p:cNvPr>
            <p:cNvSpPr/>
            <p:nvPr/>
          </p:nvSpPr>
          <p:spPr>
            <a:xfrm>
              <a:off x="2639471" y="458524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31" name="Oval 30">
              <a:extLst>
                <a:ext uri="{FF2B5EF4-FFF2-40B4-BE49-F238E27FC236}">
                  <a16:creationId xmlns:a16="http://schemas.microsoft.com/office/drawing/2014/main" id="{0ACEEFA4-5C8D-DDF7-C651-D7D501ECE6B0}"/>
                </a:ext>
              </a:extLst>
            </p:cNvPr>
            <p:cNvSpPr/>
            <p:nvPr/>
          </p:nvSpPr>
          <p:spPr>
            <a:xfrm>
              <a:off x="5272512" y="201392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2" name="Oval 31">
              <a:extLst>
                <a:ext uri="{FF2B5EF4-FFF2-40B4-BE49-F238E27FC236}">
                  <a16:creationId xmlns:a16="http://schemas.microsoft.com/office/drawing/2014/main" id="{9832C9D1-478F-D14B-33DE-A32AF1FB6B51}"/>
                </a:ext>
              </a:extLst>
            </p:cNvPr>
            <p:cNvSpPr/>
            <p:nvPr/>
          </p:nvSpPr>
          <p:spPr>
            <a:xfrm>
              <a:off x="2007119" y="51977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cxnSp>
          <p:nvCxnSpPr>
            <p:cNvPr id="33" name="Straight Connector 32">
              <a:extLst>
                <a:ext uri="{FF2B5EF4-FFF2-40B4-BE49-F238E27FC236}">
                  <a16:creationId xmlns:a16="http://schemas.microsoft.com/office/drawing/2014/main" id="{A19CB705-EBC3-6AFD-F6AD-3A7A9AD1DCF9}"/>
                </a:ext>
              </a:extLst>
            </p:cNvPr>
            <p:cNvCxnSpPr>
              <a:cxnSpLocks/>
              <a:stCxn id="27" idx="3"/>
              <a:endCxn id="28" idx="7"/>
            </p:cNvCxnSpPr>
            <p:nvPr/>
          </p:nvCxnSpPr>
          <p:spPr>
            <a:xfrm flipH="1">
              <a:off x="3827537" y="3812794"/>
              <a:ext cx="260000" cy="220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E287ED-E7AF-9A00-8920-BB8AB3DEFE90}"/>
                </a:ext>
              </a:extLst>
            </p:cNvPr>
            <p:cNvCxnSpPr>
              <a:cxnSpLocks/>
              <a:stCxn id="27" idx="7"/>
              <a:endCxn id="29" idx="3"/>
            </p:cNvCxnSpPr>
            <p:nvPr/>
          </p:nvCxnSpPr>
          <p:spPr>
            <a:xfrm flipV="1">
              <a:off x="4520648" y="3169776"/>
              <a:ext cx="229055" cy="209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6BDC737-CF90-5D10-A718-A1EBEC2D96F2}"/>
                </a:ext>
              </a:extLst>
            </p:cNvPr>
            <p:cNvCxnSpPr>
              <a:stCxn id="30" idx="7"/>
              <a:endCxn id="28" idx="3"/>
            </p:cNvCxnSpPr>
            <p:nvPr/>
          </p:nvCxnSpPr>
          <p:spPr>
            <a:xfrm flipV="1">
              <a:off x="3162282" y="4466356"/>
              <a:ext cx="232144" cy="208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E9BE49A-AE3B-1EAD-63E4-3BBE544AE0E6}"/>
                </a:ext>
              </a:extLst>
            </p:cNvPr>
            <p:cNvCxnSpPr>
              <a:cxnSpLocks/>
              <a:stCxn id="32" idx="7"/>
              <a:endCxn id="30" idx="3"/>
            </p:cNvCxnSpPr>
            <p:nvPr/>
          </p:nvCxnSpPr>
          <p:spPr>
            <a:xfrm flipV="1">
              <a:off x="2529930" y="5108055"/>
              <a:ext cx="199241"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FBD21B4-7338-9E92-75CB-D7BA88A5729B}"/>
                </a:ext>
              </a:extLst>
            </p:cNvPr>
            <p:cNvCxnSpPr>
              <a:cxnSpLocks/>
              <a:stCxn id="31" idx="3"/>
              <a:endCxn id="29" idx="7"/>
            </p:cNvCxnSpPr>
            <p:nvPr/>
          </p:nvCxnSpPr>
          <p:spPr>
            <a:xfrm flipH="1">
              <a:off x="5182814" y="2536740"/>
              <a:ext cx="179398" cy="199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4815F53F-D2CD-091B-384E-90126A3EB0F2}"/>
                </a:ext>
              </a:extLst>
            </p:cNvPr>
            <p:cNvSpPr/>
            <p:nvPr/>
          </p:nvSpPr>
          <p:spPr>
            <a:xfrm>
              <a:off x="6591199" y="3286184"/>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39" name="Oval 38">
              <a:extLst>
                <a:ext uri="{FF2B5EF4-FFF2-40B4-BE49-F238E27FC236}">
                  <a16:creationId xmlns:a16="http://schemas.microsoft.com/office/drawing/2014/main" id="{056172C0-BCC2-8D9C-AD75-563077B69814}"/>
                </a:ext>
              </a:extLst>
            </p:cNvPr>
            <p:cNvSpPr/>
            <p:nvPr/>
          </p:nvSpPr>
          <p:spPr>
            <a:xfrm>
              <a:off x="7203710" y="3898695"/>
              <a:ext cx="612511" cy="6125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40" name="Oval 39">
              <a:extLst>
                <a:ext uri="{FF2B5EF4-FFF2-40B4-BE49-F238E27FC236}">
                  <a16:creationId xmlns:a16="http://schemas.microsoft.com/office/drawing/2014/main" id="{355F164F-955E-EA46-FF90-CEA4FDD79FB0}"/>
                </a:ext>
              </a:extLst>
            </p:cNvPr>
            <p:cNvSpPr/>
            <p:nvPr/>
          </p:nvSpPr>
          <p:spPr>
            <a:xfrm>
              <a:off x="5885023" y="2646201"/>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41" name="Oval 40">
              <a:extLst>
                <a:ext uri="{FF2B5EF4-FFF2-40B4-BE49-F238E27FC236}">
                  <a16:creationId xmlns:a16="http://schemas.microsoft.com/office/drawing/2014/main" id="{D0CFFDEC-719C-17C2-BA3D-652FCDD50E2B}"/>
                </a:ext>
              </a:extLst>
            </p:cNvPr>
            <p:cNvSpPr/>
            <p:nvPr/>
          </p:nvSpPr>
          <p:spPr>
            <a:xfrm>
              <a:off x="7816221" y="4542469"/>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42" name="Oval 41">
              <a:extLst>
                <a:ext uri="{FF2B5EF4-FFF2-40B4-BE49-F238E27FC236}">
                  <a16:creationId xmlns:a16="http://schemas.microsoft.com/office/drawing/2014/main" id="{431E4AC5-FA03-8053-8717-55F28C730838}"/>
                </a:ext>
              </a:extLst>
            </p:cNvPr>
            <p:cNvSpPr/>
            <p:nvPr/>
          </p:nvSpPr>
          <p:spPr>
            <a:xfrm>
              <a:off x="8428732" y="5197755"/>
              <a:ext cx="612511" cy="612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21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3" name="Straight Connector 42">
              <a:extLst>
                <a:ext uri="{FF2B5EF4-FFF2-40B4-BE49-F238E27FC236}">
                  <a16:creationId xmlns:a16="http://schemas.microsoft.com/office/drawing/2014/main" id="{AB10ADE1-88CA-BC69-5971-EB4D40E58440}"/>
                </a:ext>
              </a:extLst>
            </p:cNvPr>
            <p:cNvCxnSpPr>
              <a:cxnSpLocks/>
              <a:stCxn id="38" idx="5"/>
              <a:endCxn id="39" idx="1"/>
            </p:cNvCxnSpPr>
            <p:nvPr/>
          </p:nvCxnSpPr>
          <p:spPr>
            <a:xfrm>
              <a:off x="7114010" y="3808995"/>
              <a:ext cx="179400" cy="179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1A85AE9-3A11-F5AA-9FC2-99E764B1CB1D}"/>
                </a:ext>
              </a:extLst>
            </p:cNvPr>
            <p:cNvCxnSpPr>
              <a:cxnSpLocks/>
              <a:stCxn id="38" idx="1"/>
              <a:endCxn id="40" idx="5"/>
            </p:cNvCxnSpPr>
            <p:nvPr/>
          </p:nvCxnSpPr>
          <p:spPr>
            <a:xfrm flipH="1" flipV="1">
              <a:off x="6407834" y="3169012"/>
              <a:ext cx="273065" cy="206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5A4EDD6-AD4B-62D3-A68C-D85E8B29AFDD}"/>
                </a:ext>
              </a:extLst>
            </p:cNvPr>
            <p:cNvCxnSpPr>
              <a:cxnSpLocks/>
              <a:stCxn id="41" idx="1"/>
              <a:endCxn id="39" idx="5"/>
            </p:cNvCxnSpPr>
            <p:nvPr/>
          </p:nvCxnSpPr>
          <p:spPr>
            <a:xfrm flipH="1" flipV="1">
              <a:off x="7726521" y="4421506"/>
              <a:ext cx="179400" cy="2106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F919F38-95B8-33BA-42A7-13011F49D22D}"/>
                </a:ext>
              </a:extLst>
            </p:cNvPr>
            <p:cNvCxnSpPr>
              <a:cxnSpLocks/>
              <a:stCxn id="42" idx="1"/>
              <a:endCxn id="41" idx="5"/>
            </p:cNvCxnSpPr>
            <p:nvPr/>
          </p:nvCxnSpPr>
          <p:spPr>
            <a:xfrm flipH="1" flipV="1">
              <a:off x="8339032" y="5065280"/>
              <a:ext cx="179400" cy="222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96CD36A-3A71-B3E9-9B81-A31FCDEA5783}"/>
                </a:ext>
              </a:extLst>
            </p:cNvPr>
            <p:cNvCxnSpPr>
              <a:cxnSpLocks/>
              <a:stCxn id="31" idx="5"/>
              <a:endCxn id="40" idx="1"/>
            </p:cNvCxnSpPr>
            <p:nvPr/>
          </p:nvCxnSpPr>
          <p:spPr>
            <a:xfrm>
              <a:off x="5795323" y="2536740"/>
              <a:ext cx="179400" cy="199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6374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88056-BA8A-A42E-04AB-A7595D549CE1}"/>
              </a:ext>
            </a:extLst>
          </p:cNvPr>
          <p:cNvSpPr>
            <a:spLocks noGrp="1"/>
          </p:cNvSpPr>
          <p:nvPr>
            <p:ph type="title"/>
          </p:nvPr>
        </p:nvSpPr>
        <p:spPr/>
        <p:txBody>
          <a:bodyPr/>
          <a:lstStyle/>
          <a:p>
            <a:r>
              <a:rPr lang="en-US" dirty="0"/>
              <a:t>Idea 2: Both Subtrees of Root have same height</a:t>
            </a:r>
          </a:p>
        </p:txBody>
      </p:sp>
    </p:spTree>
    <p:extLst>
      <p:ext uri="{BB962C8B-B14F-4D97-AF65-F5344CB8AC3E}">
        <p14:creationId xmlns:p14="http://schemas.microsoft.com/office/powerpoint/2010/main" val="1788425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714</TotalTime>
  <Words>2370</Words>
  <Application>Microsoft Macintosh PowerPoint</Application>
  <PresentationFormat>Widescreen</PresentationFormat>
  <Paragraphs>666</Paragraphs>
  <Slides>42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Aptos</vt:lpstr>
      <vt:lpstr>Aptos Display</vt:lpstr>
      <vt:lpstr>Arial</vt:lpstr>
      <vt:lpstr>Calibri</vt:lpstr>
      <vt:lpstr>Calibri Light</vt:lpstr>
      <vt:lpstr>Cambria Math</vt:lpstr>
      <vt:lpstr>Consolas</vt:lpstr>
      <vt:lpstr>Office Theme</vt:lpstr>
      <vt:lpstr>CSE 332 Summer 2026 Lecture 7: AVL Trees</vt:lpstr>
      <vt:lpstr>Reminder: Dictionary (Map) ADT</vt:lpstr>
      <vt:lpstr>Naïve attempts</vt:lpstr>
      <vt:lpstr>Worst Case Analysis</vt:lpstr>
      <vt:lpstr>Improving the worst case</vt:lpstr>
      <vt:lpstr>“Balanced” Binary Search Trees</vt:lpstr>
      <vt:lpstr>Idea 1: Both Subtrees of Root have same # Nodes</vt:lpstr>
      <vt:lpstr>Idea 1: Both Subtrees of Root have same # Nodes - Issue</vt:lpstr>
      <vt:lpstr>Idea 2: Both Subtrees of Root have same height</vt:lpstr>
      <vt:lpstr>Idea 2: Both Subtrees of Root have same height - Issue</vt:lpstr>
      <vt:lpstr>Idea 3: Both Subtrees of every Node have same # Nodes</vt:lpstr>
      <vt:lpstr>Idea 3: Both Subtrees of every Node have same # Nodes - Issue</vt:lpstr>
      <vt:lpstr>Idea 4: Both Subtrees of every Node have same height</vt:lpstr>
      <vt:lpstr>Idea 4: Both Subtrees of every Node have same height - Issue</vt:lpstr>
      <vt:lpstr>AVL Tree</vt:lpstr>
      <vt:lpstr>Is it an AVL Tree?</vt:lpstr>
      <vt:lpstr>Is it an AVL Tree? (Answers)</vt:lpstr>
      <vt:lpstr>Using AVL Trees</vt:lpstr>
      <vt:lpstr>Inserting into an AVL Tree</vt:lpstr>
      <vt:lpstr>Insert Example (Insert 10)</vt:lpstr>
      <vt:lpstr>Insert Example (Insert 10) - After</vt:lpstr>
      <vt:lpstr>Insert 10 (After)</vt:lpstr>
      <vt:lpstr>Insert Example (Insert -1)</vt:lpstr>
      <vt:lpstr>Insert -1, BST Insert Step</vt:lpstr>
      <vt:lpstr>Not Balanced after Inserting -1</vt:lpstr>
      <vt:lpstr>Final Result of Inserting -1</vt:lpstr>
      <vt:lpstr>Right Rotation</vt:lpstr>
      <vt:lpstr>Insert Example (Insert 20)</vt:lpstr>
      <vt:lpstr>Not Balanced! Multiple Problem Nodes</vt:lpstr>
      <vt:lpstr>Not Balanced After inserting 20</vt:lpstr>
      <vt:lpstr>Final Result of Inserting 20</vt:lpstr>
      <vt:lpstr>Left Rotation</vt:lpstr>
      <vt:lpstr>Insertion Story So Far</vt:lpstr>
      <vt:lpstr>Insertion Cases</vt:lpstr>
      <vt:lpstr>Case LR </vt:lpstr>
      <vt:lpstr>Case LR in General</vt:lpstr>
      <vt:lpstr>Case LR Implementation</vt:lpstr>
      <vt:lpstr>Case RL in General</vt:lpstr>
      <vt:lpstr>Insert Summary</vt:lpstr>
      <vt:lpstr>Delete Summary</vt:lpstr>
      <vt:lpstr>Why is this Θ(log⁡n) time?</vt:lpstr>
      <vt:lpstr>Comparing to Fibonacci Sequence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Whitmeyer</dc:creator>
  <cp:lastModifiedBy>Michael Whitmeyer</cp:lastModifiedBy>
  <cp:revision>5</cp:revision>
  <dcterms:created xsi:type="dcterms:W3CDTF">2026-07-07T19:57:29Z</dcterms:created>
  <dcterms:modified xsi:type="dcterms:W3CDTF">2026-07-08T07:51:59Z</dcterms:modified>
</cp:coreProperties>
</file>