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57" r:id="rId3"/>
    <p:sldId id="418" r:id="rId4"/>
    <p:sldId id="443" r:id="rId5"/>
    <p:sldId id="444" r:id="rId6"/>
    <p:sldId id="445" r:id="rId7"/>
    <p:sldId id="446" r:id="rId8"/>
    <p:sldId id="447" r:id="rId9"/>
    <p:sldId id="448" r:id="rId10"/>
    <p:sldId id="449" r:id="rId11"/>
    <p:sldId id="450" r:id="rId12"/>
    <p:sldId id="451" r:id="rId13"/>
    <p:sldId id="461" r:id="rId14"/>
    <p:sldId id="475" r:id="rId15"/>
    <p:sldId id="462" r:id="rId16"/>
    <p:sldId id="477" r:id="rId17"/>
    <p:sldId id="478" r:id="rId18"/>
    <p:sldId id="479" r:id="rId19"/>
    <p:sldId id="480" r:id="rId20"/>
    <p:sldId id="476" r:id="rId21"/>
    <p:sldId id="481" r:id="rId22"/>
    <p:sldId id="482" r:id="rId23"/>
    <p:sldId id="258" r:id="rId24"/>
    <p:sldId id="263" r:id="rId25"/>
    <p:sldId id="262" r:id="rId26"/>
    <p:sldId id="484" r:id="rId27"/>
    <p:sldId id="483" r:id="rId28"/>
    <p:sldId id="267" r:id="rId29"/>
    <p:sldId id="468" r:id="rId30"/>
    <p:sldId id="268" r:id="rId31"/>
    <p:sldId id="269" r:id="rId32"/>
    <p:sldId id="469" r:id="rId33"/>
    <p:sldId id="454" r:id="rId34"/>
    <p:sldId id="271" r:id="rId35"/>
    <p:sldId id="270" r:id="rId36"/>
    <p:sldId id="272" r:id="rId37"/>
    <p:sldId id="455" r:id="rId38"/>
    <p:sldId id="274" r:id="rId39"/>
    <p:sldId id="275" r:id="rId40"/>
    <p:sldId id="276" r:id="rId41"/>
    <p:sldId id="277" r:id="rId42"/>
    <p:sldId id="467" r:id="rId43"/>
    <p:sldId id="278" r:id="rId44"/>
    <p:sldId id="279" r:id="rId45"/>
    <p:sldId id="280" r:id="rId46"/>
    <p:sldId id="281" r:id="rId47"/>
    <p:sldId id="471" r:id="rId48"/>
    <p:sldId id="282" r:id="rId49"/>
    <p:sldId id="472" r:id="rId50"/>
    <p:sldId id="284" r:id="rId51"/>
    <p:sldId id="473" r:id="rId52"/>
    <p:sldId id="283" r:id="rId53"/>
    <p:sldId id="474" r:id="rId54"/>
    <p:sldId id="285" r:id="rId55"/>
    <p:sldId id="286" r:id="rId56"/>
    <p:sldId id="47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70" autoAdjust="0"/>
    <p:restoredTop sz="94613"/>
  </p:normalViewPr>
  <p:slideViewPr>
    <p:cSldViewPr snapToGrid="0">
      <p:cViewPr varScale="1">
        <p:scale>
          <a:sx n="118" d="100"/>
          <a:sy n="118" d="100"/>
        </p:scale>
        <p:origin x="24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AFC52-F46C-4845-B64D-0DCC1AECCCC6}" type="datetimeFigureOut">
              <a:rPr lang="en-US" smtClean="0"/>
              <a:t>7/5/26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97389-0441-4D4C-B013-3AC3B336705E}" type="slidenum">
              <a:rPr lang="en-US" smtClean="0"/>
              <a:t>‹#›</a:t>
            </a:fld>
            <a:endParaRPr lang="en-US"/>
          </a:p>
        </p:txBody>
      </p:sp>
    </p:spTree>
    <p:extLst>
      <p:ext uri="{BB962C8B-B14F-4D97-AF65-F5344CB8AC3E}">
        <p14:creationId xmlns:p14="http://schemas.microsoft.com/office/powerpoint/2010/main" val="2080364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D97389-0441-4D4C-B013-3AC3B336705E}" type="slidenum">
              <a:rPr lang="en-US" smtClean="0"/>
              <a:t>1</a:t>
            </a:fld>
            <a:endParaRPr lang="en-US"/>
          </a:p>
        </p:txBody>
      </p:sp>
    </p:spTree>
    <p:extLst>
      <p:ext uri="{BB962C8B-B14F-4D97-AF65-F5344CB8AC3E}">
        <p14:creationId xmlns:p14="http://schemas.microsoft.com/office/powerpoint/2010/main" val="3432767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9C3430-04EA-4E2B-840E-2DAFF95C6F71}" type="slidenum">
              <a:rPr lang="en-US" smtClean="0"/>
              <a:t>2</a:t>
            </a:fld>
            <a:endParaRPr lang="en-US"/>
          </a:p>
        </p:txBody>
      </p:sp>
    </p:spTree>
    <p:extLst>
      <p:ext uri="{BB962C8B-B14F-4D97-AF65-F5344CB8AC3E}">
        <p14:creationId xmlns:p14="http://schemas.microsoft.com/office/powerpoint/2010/main" val="3093038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EEDFD-05A3-AB2C-28EA-1F10E5D212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1A4A9E-A38E-8FAD-4725-63270224CC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7024BA-3F6E-B600-8DEF-F5B8815AD09E}"/>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65D1B921-02AB-A8AB-A0C8-655556AFE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ED915-48D5-56D7-32CC-399EFE7FE2FE}"/>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2499380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7187-FA0C-1996-5F4B-01C6D21DC0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C32157-1E29-206A-A4D1-E079FFF5CF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ED6E6-27DC-9868-8ED6-B497F6664AE8}"/>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8E4E3647-A949-3CDF-67EE-AB590EDCA7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6DF69-C102-21BC-88B3-80F4E212C8DB}"/>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191613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C123A-D9AF-475A-C065-C2FA159642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927EB4-E58B-3FD3-E171-2FF9248A2A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EA4642-AEF9-1A45-F614-49CABD0DF3C2}"/>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9CA41C59-45AB-EDDF-36FA-E3E263F9F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9E2C6A-7AA0-08EE-B17B-CA0D2FF9EF9A}"/>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3235872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1DCF-5FA9-3BBE-A6DC-4C4767E77E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D8AAD4-9F4E-2546-4A20-345BE6926F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B68BC9-B242-D863-6297-36224D351B7D}"/>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7B6D43E7-A090-881E-D908-BB9CC53DD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DFBC9-B9F9-85A6-26A1-9D7E515D0331}"/>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3629756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BB011-50E5-247E-0EB3-D47C59C4F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71371-A022-A3A5-E49C-D2CCEC4E25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F92F8-B436-FF4B-567C-6CF9F3F68596}"/>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09C755B9-83BE-E117-954F-A47925F5B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45716-8D01-8E2F-8276-3A903E607C10}"/>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265143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264CF-1BBA-680C-4F96-017144A15A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89E9BE-1B28-C587-A2C5-253ECF74E1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3E3E68-CE19-CACB-1EDD-351F4F9C9466}"/>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5DE49855-AB14-5CF9-EE88-AB42D1DF4D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DE2C96-8A85-4C99-39A1-9B9DB31D7A55}"/>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247650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89EEC-003E-DFFB-2D04-A2E70FE13D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BFE0F4-58A0-D6D9-6AAC-CD97965C20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7E4C68-9C36-2696-B323-CF0642D6DB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9713B3-5A96-0F1A-CFE7-8563FD24B87E}"/>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6" name="Footer Placeholder 5">
            <a:extLst>
              <a:ext uri="{FF2B5EF4-FFF2-40B4-BE49-F238E27FC236}">
                <a16:creationId xmlns:a16="http://schemas.microsoft.com/office/drawing/2014/main" id="{818D724B-C264-2548-CAFF-305FE7D37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193A13-EBDF-17F2-DF34-5BA3D79328AA}"/>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3763040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19F2D-6C68-B3F6-3BC7-2A9EE6BE2B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2A2B36-9CB6-0E61-D14F-48AD642FCA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551B63-A4A2-BD66-BF76-72528E69BA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F4911-72D8-7120-897F-434F05D8DA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54135-3D54-9447-778A-86081F0473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52A4A-AE91-8A3A-8DE2-74205F39FDCF}"/>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8" name="Footer Placeholder 7">
            <a:extLst>
              <a:ext uri="{FF2B5EF4-FFF2-40B4-BE49-F238E27FC236}">
                <a16:creationId xmlns:a16="http://schemas.microsoft.com/office/drawing/2014/main" id="{38FC667D-AA9E-21BF-66F2-755D86E70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8E628E-2723-30DA-D22D-BFF79CE056C7}"/>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023494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41984-7865-CBC1-7E39-27325050C7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341811-B828-6912-5458-2BC9266D21E5}"/>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4" name="Footer Placeholder 3">
            <a:extLst>
              <a:ext uri="{FF2B5EF4-FFF2-40B4-BE49-F238E27FC236}">
                <a16:creationId xmlns:a16="http://schemas.microsoft.com/office/drawing/2014/main" id="{DA1DF831-0A64-24F5-806E-B3EBA55914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EFD212-56D6-B7F8-FC27-BC4BF7386DD8}"/>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2255071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903B13-E121-53F2-65F9-41E383C574E5}"/>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3" name="Footer Placeholder 2">
            <a:extLst>
              <a:ext uri="{FF2B5EF4-FFF2-40B4-BE49-F238E27FC236}">
                <a16:creationId xmlns:a16="http://schemas.microsoft.com/office/drawing/2014/main" id="{D2814793-9D7D-32F8-795A-31644DBAB3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6B231-FE15-2561-B700-2506AC71310D}"/>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650211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B5398-EEBA-42F4-3948-4DF36A153E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E000E0-12D7-545A-0B4A-64A8B51A9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585510-3798-210C-EC55-29C449719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698E8-2EE7-873D-A608-9A260F5DDDE7}"/>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6" name="Footer Placeholder 5">
            <a:extLst>
              <a:ext uri="{FF2B5EF4-FFF2-40B4-BE49-F238E27FC236}">
                <a16:creationId xmlns:a16="http://schemas.microsoft.com/office/drawing/2014/main" id="{F8D5F347-CF7A-10E6-8DC6-FA1E5DB6D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5E452D-F82A-718F-94C2-C889F622E545}"/>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54965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CF38B-CB5A-B13E-F5D7-2DA1A6B917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AE2621-C1D2-6EA5-9C00-AD4D21D63F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AB215E-AE4B-9861-F145-FDA28262E9E0}"/>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CAAEC039-B059-ECCC-530A-3AB6CB0A1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BEA18-99AF-5466-77A2-2ED025B81CAA}"/>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411589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E1DDD-DB8D-6429-4235-465780A7B8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2B9E5-6756-3695-C94E-93A464783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170C60-CA85-5E67-14F6-3176093E5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325D70-D5F0-5123-66A9-63D9B82E929A}"/>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6" name="Footer Placeholder 5">
            <a:extLst>
              <a:ext uri="{FF2B5EF4-FFF2-40B4-BE49-F238E27FC236}">
                <a16:creationId xmlns:a16="http://schemas.microsoft.com/office/drawing/2014/main" id="{E977B62A-8600-7CE9-095E-82CDE4E176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8F328-EF42-0E10-9C29-12A53381D4AB}"/>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54764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24705-3181-4743-BF72-E5B55E6278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D9669D-6765-7CD2-C040-D4C5E44BAB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E5E7B0-5065-8FAA-2D02-01DC4905B366}"/>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CA487F4E-481E-5CA4-5AC0-EF15EBAF8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5C81A-1EC7-F85E-A5DB-0F7CA62EC06F}"/>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3061534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8F565-D4D2-A972-147D-1A41777B26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813695-1D6C-4A4F-7F94-1346663811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AEB8A-EA17-E1E1-8CD3-B7AF8E3F2803}"/>
              </a:ext>
            </a:extLst>
          </p:cNvPr>
          <p:cNvSpPr>
            <a:spLocks noGrp="1"/>
          </p:cNvSpPr>
          <p:nvPr>
            <p:ph type="dt" sz="half" idx="10"/>
          </p:nvPr>
        </p:nvSpPr>
        <p:spPr/>
        <p:txBody>
          <a:body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AB6AF905-A88D-ED4C-DD07-098840D4AB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1A03B8-DD10-B6B6-6B59-3EB669F3776F}"/>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337126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A553B-F670-1604-5051-C69575AB0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3F92DB-5E7F-F49E-F5A2-4CD71172F3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C1753E-851C-6254-0D25-2F887273D52F}"/>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FB9E8AB3-1264-7FDE-D829-8552CB0E7F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85CDF-C478-A7EF-68E9-A9B03181DF49}"/>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133369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764F7-D59E-B01A-8BD5-00384E223F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82F09C-F9B9-2C50-7C6F-29C1255161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1A614B-6667-7695-5A04-2F636199B9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DCB1E8-E8EC-EC48-AC56-00B0294D4ECF}"/>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6" name="Footer Placeholder 5">
            <a:extLst>
              <a:ext uri="{FF2B5EF4-FFF2-40B4-BE49-F238E27FC236}">
                <a16:creationId xmlns:a16="http://schemas.microsoft.com/office/drawing/2014/main" id="{96E72EA3-CE48-C170-7657-2D913ED3E2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E736BE-3261-CE4F-7435-03969F8ED2AF}"/>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2858541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765F-128C-5F4B-4E20-D385D2B404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4B8912-9AF9-E09C-E9BF-C1A2354403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17D6C8-55A2-957D-7F4E-CC7BCF01E7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C7549B-8BC6-6148-ACAA-049554DFE2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C1610D-E8FB-B2C8-5980-6848B27C49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F98579-8216-620D-1649-3AF68889B180}"/>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8" name="Footer Placeholder 7">
            <a:extLst>
              <a:ext uri="{FF2B5EF4-FFF2-40B4-BE49-F238E27FC236}">
                <a16:creationId xmlns:a16="http://schemas.microsoft.com/office/drawing/2014/main" id="{EA47186D-AE3C-BCC2-5CC7-DFDB1E9C01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D3C042-93EE-DFEB-EB11-59AE48DBB3AB}"/>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1839484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993B1-B34F-DEF0-36F0-9044F5D7D2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52A602-329F-B48E-59DF-A750E7867E6A}"/>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4" name="Footer Placeholder 3">
            <a:extLst>
              <a:ext uri="{FF2B5EF4-FFF2-40B4-BE49-F238E27FC236}">
                <a16:creationId xmlns:a16="http://schemas.microsoft.com/office/drawing/2014/main" id="{4583EDF7-DE2E-A73E-8F31-9D5E4D89C8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012E61-B33E-641F-586B-715580997B5E}"/>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166099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A244B7-1B24-A316-4AE0-092CD30B907E}"/>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3" name="Footer Placeholder 2">
            <a:extLst>
              <a:ext uri="{FF2B5EF4-FFF2-40B4-BE49-F238E27FC236}">
                <a16:creationId xmlns:a16="http://schemas.microsoft.com/office/drawing/2014/main" id="{BDAF25EA-9B44-0E03-1033-8525546E05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925D09-469B-22B7-3367-45C141A2FC67}"/>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3174567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21B2F-B9E6-9510-4D05-E3D54924E1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6FE975-5B17-DA24-6CEB-DC943E8B86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B5A351-A381-B7DE-629A-344A18790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BDD2EF-7CF7-DD3F-F641-183E8B2BF12C}"/>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6" name="Footer Placeholder 5">
            <a:extLst>
              <a:ext uri="{FF2B5EF4-FFF2-40B4-BE49-F238E27FC236}">
                <a16:creationId xmlns:a16="http://schemas.microsoft.com/office/drawing/2014/main" id="{F7F85405-E07D-ACE1-4750-3CCE6C35E5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0E168D-7644-1D4C-5394-643796555375}"/>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35917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4801B-B60C-BB23-B536-10DDE66CB8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6861CE-32FE-1378-773F-41832B9FF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D2144C-D26D-D14D-26EE-59C3FC1E59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4EF677-D138-7015-213C-2BB3F4A73865}"/>
              </a:ext>
            </a:extLst>
          </p:cNvPr>
          <p:cNvSpPr>
            <a:spLocks noGrp="1"/>
          </p:cNvSpPr>
          <p:nvPr>
            <p:ph type="dt" sz="half" idx="10"/>
          </p:nvPr>
        </p:nvSpPr>
        <p:spPr/>
        <p:txBody>
          <a:bodyPr/>
          <a:lstStyle/>
          <a:p>
            <a:fld id="{3CFB5B7B-F51D-4CAE-B141-34246E39C0D6}" type="datetimeFigureOut">
              <a:rPr lang="en-US" smtClean="0"/>
              <a:t>7/5/26</a:t>
            </a:fld>
            <a:endParaRPr lang="en-US"/>
          </a:p>
        </p:txBody>
      </p:sp>
      <p:sp>
        <p:nvSpPr>
          <p:cNvPr id="6" name="Footer Placeholder 5">
            <a:extLst>
              <a:ext uri="{FF2B5EF4-FFF2-40B4-BE49-F238E27FC236}">
                <a16:creationId xmlns:a16="http://schemas.microsoft.com/office/drawing/2014/main" id="{29F190E5-FB64-35C9-62D3-131BE33150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E729FB-47F6-106B-7BD5-F02031036425}"/>
              </a:ext>
            </a:extLst>
          </p:cNvPr>
          <p:cNvSpPr>
            <a:spLocks noGrp="1"/>
          </p:cNvSpPr>
          <p:nvPr>
            <p:ph type="sldNum" sz="quarter" idx="12"/>
          </p:nvPr>
        </p:nvSpPr>
        <p:spPr/>
        <p:txBody>
          <a:bodyPr/>
          <a:lstStyle/>
          <a:p>
            <a:fld id="{79467764-5149-49EB-A53E-E807869452CC}" type="slidenum">
              <a:rPr lang="en-US" smtClean="0"/>
              <a:t>‹#›</a:t>
            </a:fld>
            <a:endParaRPr lang="en-US"/>
          </a:p>
        </p:txBody>
      </p:sp>
    </p:spTree>
    <p:extLst>
      <p:ext uri="{BB962C8B-B14F-4D97-AF65-F5344CB8AC3E}">
        <p14:creationId xmlns:p14="http://schemas.microsoft.com/office/powerpoint/2010/main" val="226151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B7B289-BD5E-5EED-C530-FE49EC1FB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E5310A-CDE1-6296-A6C7-FAD4EBB46E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630977-A77A-05DC-ACE8-6F1D91538C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FB5B7B-F51D-4CAE-B141-34246E39C0D6}" type="datetimeFigureOut">
              <a:rPr lang="en-US" smtClean="0"/>
              <a:t>7/5/26</a:t>
            </a:fld>
            <a:endParaRPr lang="en-US"/>
          </a:p>
        </p:txBody>
      </p:sp>
      <p:sp>
        <p:nvSpPr>
          <p:cNvPr id="5" name="Footer Placeholder 4">
            <a:extLst>
              <a:ext uri="{FF2B5EF4-FFF2-40B4-BE49-F238E27FC236}">
                <a16:creationId xmlns:a16="http://schemas.microsoft.com/office/drawing/2014/main" id="{16EC77BE-A1DA-9A34-23FB-D1B3BF2A8C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BEA4270-8225-31C5-8BCA-531C6C5C8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467764-5149-49EB-A53E-E807869452CC}" type="slidenum">
              <a:rPr lang="en-US" smtClean="0"/>
              <a:t>‹#›</a:t>
            </a:fld>
            <a:endParaRPr lang="en-US"/>
          </a:p>
        </p:txBody>
      </p:sp>
    </p:spTree>
    <p:extLst>
      <p:ext uri="{BB962C8B-B14F-4D97-AF65-F5344CB8AC3E}">
        <p14:creationId xmlns:p14="http://schemas.microsoft.com/office/powerpoint/2010/main" val="2042159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BC2B57-F2EC-C92D-BAFA-C36FE7F31C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0AE8E8-3549-4143-3C3F-38529FA553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2DEB0-3161-B686-27DF-345950BFF0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93FBE-67AC-4C5C-B62E-CFFDEAF9BE53}" type="datetimeFigureOut">
              <a:rPr lang="en-US" smtClean="0"/>
              <a:t>7/5/26</a:t>
            </a:fld>
            <a:endParaRPr lang="en-US"/>
          </a:p>
        </p:txBody>
      </p:sp>
      <p:sp>
        <p:nvSpPr>
          <p:cNvPr id="5" name="Footer Placeholder 4">
            <a:extLst>
              <a:ext uri="{FF2B5EF4-FFF2-40B4-BE49-F238E27FC236}">
                <a16:creationId xmlns:a16="http://schemas.microsoft.com/office/drawing/2014/main" id="{B7B5E12D-E358-B346-0620-4D8545C52B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B1C4BA-D22A-5462-8F71-6F616DC8FA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D5A7D-FFFE-410B-BEE5-702232F4B148}" type="slidenum">
              <a:rPr lang="en-US" smtClean="0"/>
              <a:t>‹#›</a:t>
            </a:fld>
            <a:endParaRPr lang="en-US"/>
          </a:p>
        </p:txBody>
      </p:sp>
    </p:spTree>
    <p:extLst>
      <p:ext uri="{BB962C8B-B14F-4D97-AF65-F5344CB8AC3E}">
        <p14:creationId xmlns:p14="http://schemas.microsoft.com/office/powerpoint/2010/main" val="18592348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uw.edu/33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fontScale="90000"/>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CSE 332 Summer 2026</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Lecture 6: Heap </a:t>
            </a:r>
            <a:r>
              <a:rPr lang="en-US" dirty="0" err="1">
                <a:latin typeface="Calibri Light" panose="020F0302020204030204" pitchFamily="34" charset="0"/>
                <a:ea typeface="Calibri Light" panose="020F0302020204030204" pitchFamily="34" charset="0"/>
                <a:cs typeface="Calibri Light" panose="020F0302020204030204" pitchFamily="34" charset="0"/>
              </a:rPr>
              <a:t>Wrapup</a:t>
            </a:r>
            <a:r>
              <a:rPr lang="en-US" dirty="0">
                <a:latin typeface="Calibri Light" panose="020F0302020204030204" pitchFamily="34" charset="0"/>
                <a:ea typeface="Calibri Light" panose="020F0302020204030204" pitchFamily="34" charset="0"/>
                <a:cs typeface="Calibri Light" panose="020F0302020204030204" pitchFamily="34" charset="0"/>
              </a:rPr>
              <a:t>, Dictionaries</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3"/>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(Done)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5 is larger than both of its child (1 and 7) and so we swap with the smallest child (1). Now 5 is larger than its left child (2) so it still violates the heap property, therefore we continue percolating. We swap 5 with 2, and so 2 does not violate the heap property. 5 still violates the heap property because it is larger than its right child (3), and so we swap again. Now 3 is smaller than both children and 5 is a leaf, so neither violate the heap property. 1 is now the root and is smaller than both of its children, so it does not violate the heap property either.  Because no nodes violate the heap property, we have a valid heap, so the procedure is done.">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6</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1, 2, 7, 3, 6, 8, 10, 14, 5, 15">
            <a:extLst>
              <a:ext uri="{FF2B5EF4-FFF2-40B4-BE49-F238E27FC236}">
                <a16:creationId xmlns:a16="http://schemas.microsoft.com/office/drawing/2014/main" id="{FE59EB5D-9E80-A8D8-2B9B-CA62E5A09D8C}"/>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CA4DDF67-AED8-513D-046C-4585812BD0B2}"/>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3B753B21-108E-09BD-1B45-F8D3D4105FE8}"/>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3" name="Rectangle 62">
              <a:extLst>
                <a:ext uri="{FF2B5EF4-FFF2-40B4-BE49-F238E27FC236}">
                  <a16:creationId xmlns:a16="http://schemas.microsoft.com/office/drawing/2014/main" id="{4E531248-F7BE-20C3-200A-F127BCA3C42F}"/>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4" name="Rectangle 63">
              <a:extLst>
                <a:ext uri="{FF2B5EF4-FFF2-40B4-BE49-F238E27FC236}">
                  <a16:creationId xmlns:a16="http://schemas.microsoft.com/office/drawing/2014/main" id="{DEC847A7-FCAF-9D7D-E9C8-9E37BF63664A}"/>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931E3229-1790-27C1-6AD7-024D4A248DB6}"/>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66" name="Rectangle 65">
              <a:extLst>
                <a:ext uri="{FF2B5EF4-FFF2-40B4-BE49-F238E27FC236}">
                  <a16:creationId xmlns:a16="http://schemas.microsoft.com/office/drawing/2014/main" id="{8F556F96-6DB4-B588-259C-DB09D6FAD42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7" name="Rectangle 66">
              <a:extLst>
                <a:ext uri="{FF2B5EF4-FFF2-40B4-BE49-F238E27FC236}">
                  <a16:creationId xmlns:a16="http://schemas.microsoft.com/office/drawing/2014/main" id="{038F08CD-D7CF-BAAF-B8B7-71620769B2CD}"/>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10472D42-ADFF-01A4-D930-59B138CBF86A}"/>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A9E88FF7-0C2E-BEF1-B1EA-D0DA2F2FCDAA}"/>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E6D13558-906F-DECF-F466-9574D6C41049}"/>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1" name="TextBox 70">
              <a:extLst>
                <a:ext uri="{FF2B5EF4-FFF2-40B4-BE49-F238E27FC236}">
                  <a16:creationId xmlns:a16="http://schemas.microsoft.com/office/drawing/2014/main" id="{51B4D8C7-FBBB-4D70-8990-C4B4059F9C9E}"/>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BAB1D9E0-6950-BAC5-8236-67A29BAF74C7}"/>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66EBBF63-ED6E-B389-C926-BB09C4007840}"/>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20074EAD-9235-1150-2541-BD2167D5D0FD}"/>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7F4969F4-B33F-56D3-C047-5C32882A309B}"/>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7DC6D51E-E5F7-C9E1-383D-F70C34B9885B}"/>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4406418E-138D-0497-A5A3-44E14EA787CB}"/>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FB4E8D37-EB35-9327-D7C1-C7AEAD8E45F4}"/>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D5ECD707-5460-E6BD-86CC-D83A48AF15BA}"/>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A15246D9-289A-2D23-676F-132998365B7A}"/>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385051A-8B5B-CAD2-BC18-2BE866C54EC8}"/>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437CFE15-372B-20CD-FDA1-BFC4030CEA8D}"/>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89039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905CF-DEFE-FCCE-A8B5-E5D05FB4125C}"/>
              </a:ext>
            </a:extLst>
          </p:cNvPr>
          <p:cNvSpPr>
            <a:spLocks noGrp="1"/>
          </p:cNvSpPr>
          <p:nvPr>
            <p:ph type="title"/>
          </p:nvPr>
        </p:nvSpPr>
        <p:spPr/>
        <p:txBody>
          <a:bodyPr/>
          <a:lstStyle/>
          <a:p>
            <a:r>
              <a:rPr lang="en-US" dirty="0"/>
              <a:t>How long did this take?</a:t>
            </a:r>
          </a:p>
        </p:txBody>
      </p:sp>
      <p:sp>
        <p:nvSpPr>
          <p:cNvPr id="3" name="Content Placeholder 2">
            <a:extLst>
              <a:ext uri="{FF2B5EF4-FFF2-40B4-BE49-F238E27FC236}">
                <a16:creationId xmlns:a16="http://schemas.microsoft.com/office/drawing/2014/main" id="{B23365F4-D608-38F3-EE98-2E277D48B81B}"/>
              </a:ext>
            </a:extLst>
          </p:cNvPr>
          <p:cNvSpPr>
            <a:spLocks noGrp="1"/>
          </p:cNvSpPr>
          <p:nvPr>
            <p:ph idx="1"/>
          </p:nvPr>
        </p:nvSpPr>
        <p:spPr/>
        <p:txBody>
          <a:bodyPr/>
          <a:lstStyle/>
          <a:p>
            <a:r>
              <a:rPr lang="en-US" dirty="0"/>
              <a:t>Worst case running time of </a:t>
            </a:r>
            <a:r>
              <a:rPr lang="en-US" dirty="0" err="1"/>
              <a:t>buildHeap</a:t>
            </a:r>
            <a:r>
              <a:rPr lang="en-US" dirty="0"/>
              <a:t>:</a:t>
            </a:r>
          </a:p>
          <a:p>
            <a:r>
              <a:rPr lang="en-US" dirty="0"/>
              <a:t>No node can percolate down more than the height of its subtree</a:t>
            </a:r>
          </a:p>
          <a:p>
            <a:pPr lvl="1"/>
            <a:r>
              <a:rPr lang="en-US" dirty="0"/>
              <a:t>When </a:t>
            </a:r>
            <a:r>
              <a:rPr lang="en-US" dirty="0" err="1"/>
              <a:t>i</a:t>
            </a:r>
            <a:r>
              <a:rPr lang="en-US" dirty="0"/>
              <a:t> is a leaf:</a:t>
            </a:r>
          </a:p>
          <a:p>
            <a:pPr lvl="1"/>
            <a:r>
              <a:rPr lang="en-US" dirty="0"/>
              <a:t>When </a:t>
            </a:r>
            <a:r>
              <a:rPr lang="en-US" dirty="0" err="1"/>
              <a:t>i</a:t>
            </a:r>
            <a:r>
              <a:rPr lang="en-US" dirty="0"/>
              <a:t> is second-from-last level:</a:t>
            </a:r>
          </a:p>
          <a:p>
            <a:pPr lvl="1"/>
            <a:r>
              <a:rPr lang="en-US" dirty="0"/>
              <a:t>When i is third-from-last level:</a:t>
            </a:r>
          </a:p>
          <a:p>
            <a:r>
              <a:rPr lang="en-US" dirty="0"/>
              <a:t>Overall Running time:</a:t>
            </a:r>
          </a:p>
        </p:txBody>
      </p:sp>
      <p:sp>
        <p:nvSpPr>
          <p:cNvPr id="4" name="TextBox 3">
            <a:extLst>
              <a:ext uri="{FF2B5EF4-FFF2-40B4-BE49-F238E27FC236}">
                <a16:creationId xmlns:a16="http://schemas.microsoft.com/office/drawing/2014/main" id="{C79625AA-3486-326F-E75E-91F40D9AD6A6}"/>
              </a:ext>
            </a:extLst>
          </p:cNvPr>
          <p:cNvSpPr txBox="1"/>
          <p:nvPr/>
        </p:nvSpPr>
        <p:spPr>
          <a:xfrm>
            <a:off x="8342620" y="4372908"/>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04634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9AC4-8E99-D8DB-5C9F-5B3D2A5C4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630A7-012A-602D-2BE3-8679F4181E3F}"/>
              </a:ext>
            </a:extLst>
          </p:cNvPr>
          <p:cNvSpPr>
            <a:spLocks noGrp="1"/>
          </p:cNvSpPr>
          <p:nvPr>
            <p:ph type="title"/>
          </p:nvPr>
        </p:nvSpPr>
        <p:spPr/>
        <p:txBody>
          <a:bodyPr/>
          <a:lstStyle/>
          <a:p>
            <a:r>
              <a:rPr lang="en-US" dirty="0"/>
              <a:t>How long did this take?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F44FFAE-8DD6-1616-18ED-4A054D86DA2B}"/>
                  </a:ext>
                </a:extLst>
              </p:cNvPr>
              <p:cNvSpPr>
                <a:spLocks noGrp="1"/>
              </p:cNvSpPr>
              <p:nvPr>
                <p:ph idx="1"/>
              </p:nvPr>
            </p:nvSpPr>
            <p:spPr/>
            <p:txBody>
              <a:bodyPr/>
              <a:lstStyle/>
              <a:p>
                <a:r>
                  <a:rPr lang="en-US" dirty="0"/>
                  <a:t>Worst case running time of </a:t>
                </a:r>
                <a:r>
                  <a:rPr lang="en-US" dirty="0" err="1"/>
                  <a:t>buildHeap</a:t>
                </a:r>
                <a:r>
                  <a:rPr lang="en-US" dirty="0"/>
                  <a:t>:</a:t>
                </a:r>
              </a:p>
              <a:p>
                <a:r>
                  <a:rPr lang="en-US" dirty="0"/>
                  <a:t>No node can percolate down more than the height of its subtree</a:t>
                </a:r>
              </a:p>
              <a:p>
                <a:pPr lvl="1"/>
                <a:r>
                  <a:rPr lang="en-US" dirty="0"/>
                  <a:t>When </a:t>
                </a:r>
                <a:r>
                  <a:rPr lang="en-US" dirty="0" err="1"/>
                  <a:t>i</a:t>
                </a:r>
                <a:r>
                  <a:rPr lang="en-US" dirty="0"/>
                  <a:t> is a leaf </a:t>
                </a:r>
                <a:r>
                  <a:rPr lang="en-US" dirty="0">
                    <a:solidFill>
                      <a:schemeClr val="accent1"/>
                    </a:solidFill>
                  </a:rPr>
                  <a:t>(</a:t>
                </a:r>
                <a14:m>
                  <m:oMath xmlns:m="http://schemas.openxmlformats.org/officeDocument/2006/math">
                    <m:r>
                      <a:rPr lang="en-US" b="0" i="1" smtClean="0">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/2</m:t>
                    </m:r>
                  </m:oMath>
                </a14:m>
                <a:r>
                  <a:rPr lang="en-US" dirty="0">
                    <a:solidFill>
                      <a:schemeClr val="accent1"/>
                    </a:solidFill>
                  </a:rPr>
                  <a:t> of these)</a:t>
                </a:r>
                <a:r>
                  <a:rPr lang="en-US" dirty="0"/>
                  <a:t>: </a:t>
                </a:r>
                <a:r>
                  <a:rPr lang="en-US" dirty="0">
                    <a:solidFill>
                      <a:srgbClr val="FF0000"/>
                    </a:solidFill>
                  </a:rPr>
                  <a:t>0 comparisons</a:t>
                </a:r>
              </a:p>
              <a:p>
                <a:pPr lvl="1"/>
                <a:r>
                  <a:rPr lang="en-US" dirty="0"/>
                  <a:t>When </a:t>
                </a:r>
                <a:r>
                  <a:rPr lang="en-US" dirty="0" err="1"/>
                  <a:t>i</a:t>
                </a:r>
                <a:r>
                  <a:rPr lang="en-US" dirty="0"/>
                  <a:t> is second-from-last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i="1">
                        <a:solidFill>
                          <a:schemeClr val="accent1"/>
                        </a:solidFill>
                        <a:latin typeface="Cambria Math" panose="02040503050406030204" pitchFamily="18" charset="0"/>
                      </a:rPr>
                      <m:t>/4</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≤2</m:t>
                    </m:r>
                  </m:oMath>
                </a14:m>
                <a:r>
                  <a:rPr lang="en-US" dirty="0">
                    <a:solidFill>
                      <a:srgbClr val="FF0000"/>
                    </a:solidFill>
                  </a:rPr>
                  <a:t> comparisons</a:t>
                </a:r>
                <a:endParaRPr lang="en-US" dirty="0"/>
              </a:p>
              <a:p>
                <a:pPr lvl="1"/>
                <a:r>
                  <a:rPr lang="en-US" dirty="0"/>
                  <a:t>When i is third-from-last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/8</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≤4</m:t>
                    </m:r>
                  </m:oMath>
                </a14:m>
                <a:r>
                  <a:rPr lang="en-US" dirty="0">
                    <a:solidFill>
                      <a:srgbClr val="FF0000"/>
                    </a:solidFill>
                  </a:rPr>
                  <a:t> comparisons</a:t>
                </a:r>
              </a:p>
              <a:p>
                <a:pPr lvl="1"/>
                <a:r>
                  <a:rPr lang="en-US" dirty="0">
                    <a:solidFill>
                      <a:srgbClr val="FF0000"/>
                    </a:solidFill>
                  </a:rPr>
                  <a:t>…</a:t>
                </a:r>
                <a:endParaRPr lang="en-US" dirty="0"/>
              </a:p>
              <a:p>
                <a:r>
                  <a:rPr lang="en-US" dirty="0"/>
                  <a:t>Overall Running time:</a:t>
                </a:r>
              </a:p>
            </p:txBody>
          </p:sp>
        </mc:Choice>
        <mc:Fallback>
          <p:sp>
            <p:nvSpPr>
              <p:cNvPr id="3" name="Content Placeholder 2">
                <a:extLst>
                  <a:ext uri="{FF2B5EF4-FFF2-40B4-BE49-F238E27FC236}">
                    <a16:creationId xmlns:a16="http://schemas.microsoft.com/office/drawing/2014/main" id="{3F44FFAE-8DD6-1616-18ED-4A054D86DA2B}"/>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6C4E9951-7FE8-B805-005D-43D479061E2B}"/>
              </a:ext>
            </a:extLst>
          </p:cNvPr>
          <p:cNvSpPr txBox="1"/>
          <p:nvPr/>
        </p:nvSpPr>
        <p:spPr>
          <a:xfrm>
            <a:off x="8342620" y="4372908"/>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026642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51993-2D92-AAE8-5FE2-419F9C3ED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1F445-0EFB-E0A4-9023-DEB4583B11D3}"/>
              </a:ext>
            </a:extLst>
          </p:cNvPr>
          <p:cNvSpPr>
            <a:spLocks noGrp="1"/>
          </p:cNvSpPr>
          <p:nvPr>
            <p:ph type="title"/>
          </p:nvPr>
        </p:nvSpPr>
        <p:spPr/>
        <p:txBody>
          <a:bodyPr/>
          <a:lstStyle/>
          <a:p>
            <a:r>
              <a:rPr lang="en-US" dirty="0"/>
              <a:t>How long did this take?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15AF891-73C7-D3A5-4ECD-6DA8F8A6BC46}"/>
                  </a:ext>
                </a:extLst>
              </p:cNvPr>
              <p:cNvSpPr>
                <a:spLocks noGrp="1"/>
              </p:cNvSpPr>
              <p:nvPr>
                <p:ph idx="1"/>
              </p:nvPr>
            </p:nvSpPr>
            <p:spPr/>
            <p:txBody>
              <a:bodyPr/>
              <a:lstStyle/>
              <a:p>
                <a:r>
                  <a:rPr lang="en-US" dirty="0"/>
                  <a:t>Worst case running time of </a:t>
                </a:r>
                <a:r>
                  <a:rPr lang="en-US" dirty="0" err="1"/>
                  <a:t>buildHeap</a:t>
                </a:r>
                <a:r>
                  <a:rPr lang="en-US" dirty="0"/>
                  <a:t>: </a:t>
                </a:r>
                <a14:m>
                  <m:oMath xmlns:m="http://schemas.openxmlformats.org/officeDocument/2006/math">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𝑛</m:t>
                        </m:r>
                        <m:r>
                          <a:rPr lang="en-US" b="0" i="1" smtClean="0">
                            <a:solidFill>
                              <a:srgbClr val="FF0000"/>
                            </a:solidFill>
                            <a:latin typeface="Cambria Math" panose="02040503050406030204" pitchFamily="18" charset="0"/>
                          </a:rPr>
                          <m:t> ∑</m:t>
                        </m:r>
                      </m:e>
                      <m:sub>
                        <m:r>
                          <a:rPr lang="en-US" b="0" i="1" smtClean="0">
                            <a:solidFill>
                              <a:srgbClr val="FF0000"/>
                            </a:solidFill>
                            <a:latin typeface="Cambria Math" panose="02040503050406030204" pitchFamily="18" charset="0"/>
                          </a:rPr>
                          <m:t>𝑖</m:t>
                        </m:r>
                        <m:r>
                          <a:rPr lang="en-US" b="0" i="1" smtClean="0">
                            <a:solidFill>
                              <a:srgbClr val="FF0000"/>
                            </a:solidFill>
                            <a:latin typeface="Cambria Math" panose="02040503050406030204" pitchFamily="18" charset="0"/>
                          </a:rPr>
                          <m:t>=1</m:t>
                        </m:r>
                      </m:sub>
                      <m:sup>
                        <m:func>
                          <m:funcPr>
                            <m:ctrlPr>
                              <a:rPr lang="en-US" b="0" i="1" smtClean="0">
                                <a:solidFill>
                                  <a:srgbClr val="FF0000"/>
                                </a:solidFill>
                                <a:latin typeface="Cambria Math" panose="02040503050406030204" pitchFamily="18" charset="0"/>
                              </a:rPr>
                            </m:ctrlPr>
                          </m:funcPr>
                          <m:fName>
                            <m:sSub>
                              <m:sSubPr>
                                <m:ctrlPr>
                                  <a:rPr lang="en-US" b="0" i="1" smtClean="0">
                                    <a:solidFill>
                                      <a:srgbClr val="FF0000"/>
                                    </a:solidFill>
                                    <a:latin typeface="Cambria Math" panose="02040503050406030204" pitchFamily="18" charset="0"/>
                                  </a:rPr>
                                </m:ctrlPr>
                              </m:sSubPr>
                              <m:e>
                                <m:r>
                                  <m:rPr>
                                    <m:sty m:val="p"/>
                                  </m:rPr>
                                  <a:rPr lang="en-US" b="0" i="0" smtClean="0">
                                    <a:solidFill>
                                      <a:srgbClr val="FF0000"/>
                                    </a:solidFill>
                                    <a:latin typeface="Cambria Math" panose="02040503050406030204" pitchFamily="18" charset="0"/>
                                  </a:rPr>
                                  <m:t>log</m:t>
                                </m:r>
                              </m:e>
                              <m:sub>
                                <m:r>
                                  <a:rPr lang="en-US" b="0" i="1" smtClean="0">
                                    <a:solidFill>
                                      <a:srgbClr val="FF0000"/>
                                    </a:solidFill>
                                    <a:latin typeface="Cambria Math" panose="02040503050406030204" pitchFamily="18" charset="0"/>
                                  </a:rPr>
                                  <m:t>2</m:t>
                                </m:r>
                              </m:sub>
                            </m:sSub>
                          </m:fName>
                          <m:e>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𝑛</m:t>
                            </m:r>
                          </m:e>
                        </m:func>
                        <m:r>
                          <a:rPr lang="en-US" b="0" i="1" smtClean="0">
                            <a:solidFill>
                              <a:srgbClr val="FF0000"/>
                            </a:solidFill>
                            <a:latin typeface="Cambria Math" panose="02040503050406030204" pitchFamily="18" charset="0"/>
                          </a:rPr>
                          <m:t>)</m:t>
                        </m:r>
                      </m:sup>
                    </m:sSubSup>
                    <m:f>
                      <m:fPr>
                        <m:ctrlPr>
                          <a:rPr lang="en-US" b="0" i="1" smtClean="0">
                            <a:solidFill>
                              <a:srgbClr val="FF0000"/>
                            </a:solidFill>
                            <a:latin typeface="Cambria Math" panose="02040503050406030204" pitchFamily="18" charset="0"/>
                          </a:rPr>
                        </m:ctrlPr>
                      </m:fPr>
                      <m:num>
                        <m:r>
                          <a:rPr lang="en-US" b="0" i="1" smtClean="0">
                            <a:solidFill>
                              <a:srgbClr val="FF0000"/>
                            </a:solidFill>
                            <a:latin typeface="Cambria Math" panose="02040503050406030204" pitchFamily="18" charset="0"/>
                          </a:rPr>
                          <m:t>𝑖</m:t>
                        </m:r>
                      </m:num>
                      <m:den>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2</m:t>
                            </m:r>
                          </m:e>
                          <m:sup>
                            <m:r>
                              <a:rPr lang="en-US" b="0" i="1" smtClean="0">
                                <a:solidFill>
                                  <a:srgbClr val="FF0000"/>
                                </a:solidFill>
                                <a:latin typeface="Cambria Math" panose="02040503050406030204" pitchFamily="18" charset="0"/>
                              </a:rPr>
                              <m:t>𝑖</m:t>
                            </m:r>
                          </m:sup>
                        </m:sSup>
                      </m:den>
                    </m:f>
                  </m:oMath>
                </a14:m>
                <a:endParaRPr lang="en-US" dirty="0"/>
              </a:p>
              <a:p>
                <a:r>
                  <a:rPr lang="en-US" dirty="0"/>
                  <a:t>No node can percolate down more than the height of its subtree</a:t>
                </a:r>
              </a:p>
              <a:p>
                <a:pPr lvl="1"/>
                <a:r>
                  <a:rPr lang="en-US" dirty="0"/>
                  <a:t>When </a:t>
                </a:r>
                <a:r>
                  <a:rPr lang="en-US" dirty="0" err="1"/>
                  <a:t>i</a:t>
                </a:r>
                <a:r>
                  <a:rPr lang="en-US" dirty="0"/>
                  <a:t> is a leaf </a:t>
                </a:r>
                <a:r>
                  <a:rPr lang="en-US" dirty="0">
                    <a:solidFill>
                      <a:schemeClr val="accent1"/>
                    </a:solidFill>
                  </a:rPr>
                  <a:t>(</a:t>
                </a:r>
                <a14:m>
                  <m:oMath xmlns:m="http://schemas.openxmlformats.org/officeDocument/2006/math">
                    <m:r>
                      <a:rPr lang="en-US" b="0" i="1" smtClean="0">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/2</m:t>
                    </m:r>
                  </m:oMath>
                </a14:m>
                <a:r>
                  <a:rPr lang="en-US" dirty="0">
                    <a:solidFill>
                      <a:schemeClr val="accent1"/>
                    </a:solidFill>
                  </a:rPr>
                  <a:t> of these)</a:t>
                </a:r>
                <a:r>
                  <a:rPr lang="en-US" dirty="0"/>
                  <a:t>: </a:t>
                </a:r>
                <a:r>
                  <a:rPr lang="en-US" dirty="0">
                    <a:solidFill>
                      <a:srgbClr val="FF0000"/>
                    </a:solidFill>
                  </a:rPr>
                  <a:t>0 comparisons</a:t>
                </a:r>
              </a:p>
              <a:p>
                <a:pPr lvl="1"/>
                <a:r>
                  <a:rPr lang="en-US" dirty="0"/>
                  <a:t>When </a:t>
                </a:r>
                <a:r>
                  <a:rPr lang="en-US" dirty="0" err="1"/>
                  <a:t>i</a:t>
                </a:r>
                <a:r>
                  <a:rPr lang="en-US" dirty="0"/>
                  <a:t> is second-from-last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i="1">
                        <a:solidFill>
                          <a:schemeClr val="accent1"/>
                        </a:solidFill>
                        <a:latin typeface="Cambria Math" panose="02040503050406030204" pitchFamily="18" charset="0"/>
                      </a:rPr>
                      <m:t>/4</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≤2</m:t>
                    </m:r>
                  </m:oMath>
                </a14:m>
                <a:r>
                  <a:rPr lang="en-US" dirty="0">
                    <a:solidFill>
                      <a:srgbClr val="FF0000"/>
                    </a:solidFill>
                  </a:rPr>
                  <a:t> comparisons</a:t>
                </a:r>
                <a:endParaRPr lang="en-US" dirty="0"/>
              </a:p>
              <a:p>
                <a:pPr lvl="1"/>
                <a:r>
                  <a:rPr lang="en-US" dirty="0"/>
                  <a:t>When i is third-from-last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/8</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≤4</m:t>
                    </m:r>
                  </m:oMath>
                </a14:m>
                <a:r>
                  <a:rPr lang="en-US" dirty="0">
                    <a:solidFill>
                      <a:srgbClr val="FF0000"/>
                    </a:solidFill>
                  </a:rPr>
                  <a:t> comparisons</a:t>
                </a:r>
              </a:p>
              <a:p>
                <a:pPr lvl="1"/>
                <a:r>
                  <a:rPr lang="en-US" dirty="0">
                    <a:solidFill>
                      <a:srgbClr val="FF0000"/>
                    </a:solidFill>
                  </a:rPr>
                  <a:t>…</a:t>
                </a:r>
                <a:endParaRPr lang="en-US" dirty="0"/>
              </a:p>
              <a:p>
                <a:r>
                  <a:rPr lang="en-US" dirty="0"/>
                  <a:t>Overall Running time:</a:t>
                </a:r>
              </a:p>
            </p:txBody>
          </p:sp>
        </mc:Choice>
        <mc:Fallback>
          <p:sp>
            <p:nvSpPr>
              <p:cNvPr id="3" name="Content Placeholder 2">
                <a:extLst>
                  <a:ext uri="{FF2B5EF4-FFF2-40B4-BE49-F238E27FC236}">
                    <a16:creationId xmlns:a16="http://schemas.microsoft.com/office/drawing/2014/main" id="{015AF891-73C7-D3A5-4ECD-6DA8F8A6BC46}"/>
                  </a:ext>
                </a:extLst>
              </p:cNvPr>
              <p:cNvSpPr>
                <a:spLocks noGrp="1" noRot="1" noChangeAspect="1" noMove="1" noResize="1" noEditPoints="1" noAdjustHandles="1" noChangeArrowheads="1" noChangeShapeType="1" noTextEdit="1"/>
              </p:cNvSpPr>
              <p:nvPr>
                <p:ph idx="1"/>
              </p:nvPr>
            </p:nvSpPr>
            <p:spPr>
              <a:blipFill>
                <a:blip r:embed="rId2"/>
                <a:stretch>
                  <a:fillRect l="-108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2B4EE0B7-C950-DC0C-870F-37DD4DC96674}"/>
              </a:ext>
            </a:extLst>
          </p:cNvPr>
          <p:cNvSpPr txBox="1"/>
          <p:nvPr/>
        </p:nvSpPr>
        <p:spPr>
          <a:xfrm>
            <a:off x="8342620" y="4372908"/>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3316667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0865-A151-ED95-BC41-603C8455B244}"/>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EBDACEF-163F-2F22-7825-F17CABB49669}"/>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p:txBody>
          </p:sp>
        </mc:Choice>
        <mc:Fallback>
          <p:sp>
            <p:nvSpPr>
              <p:cNvPr id="3" name="Content Placeholder 2">
                <a:extLst>
                  <a:ext uri="{FF2B5EF4-FFF2-40B4-BE49-F238E27FC236}">
                    <a16:creationId xmlns:a16="http://schemas.microsoft.com/office/drawing/2014/main" id="{BEBDACEF-163F-2F22-7825-F17CABB49669}"/>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1873985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D0CDE-4486-E466-4529-DA888CF50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29397-AB20-8370-3CF9-06CB1D217B33}"/>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19AB9E7-2098-EECE-46D9-0A58390C0095}"/>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p:txBody>
          </p:sp>
        </mc:Choice>
        <mc:Fallback>
          <p:sp>
            <p:nvSpPr>
              <p:cNvPr id="3" name="Content Placeholder 2">
                <a:extLst>
                  <a:ext uri="{FF2B5EF4-FFF2-40B4-BE49-F238E27FC236}">
                    <a16:creationId xmlns:a16="http://schemas.microsoft.com/office/drawing/2014/main" id="{A19AB9E7-2098-EECE-46D9-0A58390C0095}"/>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616427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8387-579B-D533-EC5F-B2E184D29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6E1BA-EE52-68C7-2719-8A474AD9028F}"/>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F64B236-3C25-F438-A0ED-5672680DD006}"/>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p:txBody>
          </p:sp>
        </mc:Choice>
        <mc:Fallback>
          <p:sp>
            <p:nvSpPr>
              <p:cNvPr id="3" name="Content Placeholder 2">
                <a:extLst>
                  <a:ext uri="{FF2B5EF4-FFF2-40B4-BE49-F238E27FC236}">
                    <a16:creationId xmlns:a16="http://schemas.microsoft.com/office/drawing/2014/main" id="{EF64B236-3C25-F438-A0ED-5672680DD006}"/>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958127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C401C-9396-83F2-F0CD-DC4591ECD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B084C-39BD-F024-B39A-86543FDF6514}"/>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11F4E96-A881-383D-5653-9CB48758D3D8}"/>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a:p>
                <a:r>
                  <a:rPr lang="en-US" dirty="0"/>
                  <a:t>Recall for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&lt;1</m:t>
                    </m:r>
                  </m:oMath>
                </a14:m>
                <a:r>
                  <a:rPr lang="en-US" dirty="0"/>
                  <a:t> we have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=0</m:t>
                        </m:r>
                      </m:sub>
                      <m:sup>
                        <m:r>
                          <a:rPr lang="en-US" b="0" i="1" smtClean="0">
                            <a:latin typeface="Cambria Math" panose="02040503050406030204" pitchFamily="18" charset="0"/>
                          </a:rPr>
                          <m:t>∞</m:t>
                        </m:r>
                      </m:sup>
                    </m:sSubSup>
                    <m:sSup>
                      <m:sSupPr>
                        <m:ctrlPr>
                          <a:rPr lang="en-US"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𝑥</m:t>
                        </m:r>
                      </m:den>
                    </m:f>
                  </m:oMath>
                </a14:m>
                <a:endParaRPr lang="en-US" b="0" dirty="0"/>
              </a:p>
            </p:txBody>
          </p:sp>
        </mc:Choice>
        <mc:Fallback>
          <p:sp>
            <p:nvSpPr>
              <p:cNvPr id="3" name="Content Placeholder 2">
                <a:extLst>
                  <a:ext uri="{FF2B5EF4-FFF2-40B4-BE49-F238E27FC236}">
                    <a16:creationId xmlns:a16="http://schemas.microsoft.com/office/drawing/2014/main" id="{011F4E96-A881-383D-5653-9CB48758D3D8}"/>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4027523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0ED2D-735E-E68F-0DB5-58953F0B92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71EA4-03BD-CF14-1C52-EF671E2050A0}"/>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7690F42-F7A4-BCF8-2279-3B3FFE9FBE47}"/>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a:p>
                <a:r>
                  <a:rPr lang="en-US" dirty="0"/>
                  <a:t>Recall for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&lt;1</m:t>
                    </m:r>
                  </m:oMath>
                </a14:m>
                <a:r>
                  <a:rPr lang="en-US" dirty="0"/>
                  <a:t> we have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=0</m:t>
                        </m:r>
                      </m:sub>
                      <m:sup>
                        <m:r>
                          <a:rPr lang="en-US" b="0" i="1" smtClean="0">
                            <a:latin typeface="Cambria Math" panose="02040503050406030204" pitchFamily="18" charset="0"/>
                          </a:rPr>
                          <m:t>∞</m:t>
                        </m:r>
                      </m:sup>
                    </m:sSubSup>
                    <m:sSup>
                      <m:sSupPr>
                        <m:ctrlPr>
                          <a:rPr lang="en-US"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𝑥</m:t>
                        </m:r>
                      </m:den>
                    </m:f>
                  </m:oMath>
                </a14:m>
                <a:endParaRPr lang="en-US" b="0" dirty="0"/>
              </a:p>
              <a:p>
                <a:r>
                  <a:rPr lang="en-US" dirty="0"/>
                  <a:t>Differentiate: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b="0" i="1" smtClean="0">
                            <a:latin typeface="Cambria Math" panose="02040503050406030204" pitchFamily="18" charset="0"/>
                          </a:rPr>
                          <m:t>𝑖</m:t>
                        </m:r>
                        <m:r>
                          <a:rPr lang="en-US" i="1">
                            <a:latin typeface="Cambria Math" panose="02040503050406030204" pitchFamily="18" charset="0"/>
                          </a:rPr>
                          <m:t>𝑥</m:t>
                        </m:r>
                      </m:e>
                      <m:sup>
                        <m:r>
                          <a:rPr lang="en-US" i="1">
                            <a:latin typeface="Cambria Math" panose="02040503050406030204" pitchFamily="18" charset="0"/>
                          </a:rPr>
                          <m:t>𝑖</m:t>
                        </m:r>
                        <m:r>
                          <a:rPr lang="en-US" b="0" i="1" smtClean="0">
                            <a:latin typeface="Cambria Math" panose="02040503050406030204" pitchFamily="18" charset="0"/>
                          </a:rPr>
                          <m:t>−1</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𝑥</m:t>
                            </m:r>
                            <m:r>
                              <a:rPr lang="en-US" b="0" i="1" smtClean="0">
                                <a:latin typeface="Cambria Math" panose="02040503050406030204" pitchFamily="18" charset="0"/>
                              </a:rPr>
                              <m:t>)</m:t>
                            </m:r>
                          </m:e>
                          <m:sup>
                            <m:r>
                              <a:rPr lang="en-US" b="0" i="1" smtClean="0">
                                <a:latin typeface="Cambria Math" panose="02040503050406030204" pitchFamily="18" charset="0"/>
                              </a:rPr>
                              <m:t>2</m:t>
                            </m:r>
                          </m:sup>
                        </m:sSup>
                      </m:den>
                    </m:f>
                  </m:oMath>
                </a14:m>
                <a:endParaRPr lang="en-US" dirty="0"/>
              </a:p>
            </p:txBody>
          </p:sp>
        </mc:Choice>
        <mc:Fallback>
          <p:sp>
            <p:nvSpPr>
              <p:cNvPr id="3" name="Content Placeholder 2">
                <a:extLst>
                  <a:ext uri="{FF2B5EF4-FFF2-40B4-BE49-F238E27FC236}">
                    <a16:creationId xmlns:a16="http://schemas.microsoft.com/office/drawing/2014/main" id="{37690F42-F7A4-BCF8-2279-3B3FFE9FBE47}"/>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3504093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322AA-5583-E6CD-2A33-83321A2EE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6CA66-6BFD-6647-54F1-38A7D4F0B9A8}"/>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592C269-33A9-EBD0-C636-DA8840CAE28F}"/>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a:p>
                <a:r>
                  <a:rPr lang="en-US" dirty="0"/>
                  <a:t>Recall for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&lt;1</m:t>
                    </m:r>
                  </m:oMath>
                </a14:m>
                <a:r>
                  <a:rPr lang="en-US" dirty="0"/>
                  <a:t> we have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=0</m:t>
                        </m:r>
                      </m:sub>
                      <m:sup>
                        <m:r>
                          <a:rPr lang="en-US" b="0" i="1" smtClean="0">
                            <a:latin typeface="Cambria Math" panose="02040503050406030204" pitchFamily="18" charset="0"/>
                          </a:rPr>
                          <m:t>∞</m:t>
                        </m:r>
                      </m:sup>
                    </m:sSubSup>
                    <m:sSup>
                      <m:sSupPr>
                        <m:ctrlPr>
                          <a:rPr lang="en-US"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𝑥</m:t>
                        </m:r>
                      </m:den>
                    </m:f>
                  </m:oMath>
                </a14:m>
                <a:endParaRPr lang="en-US" b="0" dirty="0"/>
              </a:p>
              <a:p>
                <a:r>
                  <a:rPr lang="en-US" dirty="0"/>
                  <a:t>Differentiate: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b="0" i="1" smtClean="0">
                            <a:latin typeface="Cambria Math" panose="02040503050406030204" pitchFamily="18" charset="0"/>
                          </a:rPr>
                          <m:t>𝑖</m:t>
                        </m:r>
                        <m:r>
                          <a:rPr lang="en-US" i="1">
                            <a:latin typeface="Cambria Math" panose="02040503050406030204" pitchFamily="18" charset="0"/>
                          </a:rPr>
                          <m:t>𝑥</m:t>
                        </m:r>
                      </m:e>
                      <m:sup>
                        <m:r>
                          <a:rPr lang="en-US" i="1">
                            <a:latin typeface="Cambria Math" panose="02040503050406030204" pitchFamily="18" charset="0"/>
                          </a:rPr>
                          <m:t>𝑖</m:t>
                        </m:r>
                        <m:r>
                          <a:rPr lang="en-US" b="0" i="1" smtClean="0">
                            <a:latin typeface="Cambria Math" panose="02040503050406030204" pitchFamily="18" charset="0"/>
                          </a:rPr>
                          <m:t>−1</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𝑥</m:t>
                            </m:r>
                            <m:r>
                              <a:rPr lang="en-US" b="0" i="1" smtClean="0">
                                <a:latin typeface="Cambria Math" panose="02040503050406030204" pitchFamily="18" charset="0"/>
                              </a:rPr>
                              <m:t>)</m:t>
                            </m:r>
                          </m:e>
                          <m:sup>
                            <m:r>
                              <a:rPr lang="en-US" b="0" i="1" smtClean="0">
                                <a:latin typeface="Cambria Math" panose="02040503050406030204" pitchFamily="18" charset="0"/>
                              </a:rPr>
                              <m:t>2</m:t>
                            </m:r>
                          </m:sup>
                        </m:sSup>
                      </m:den>
                    </m:f>
                  </m:oMath>
                </a14:m>
                <a:endParaRPr lang="en-US" dirty="0"/>
              </a:p>
              <a:p>
                <a:r>
                  <a:rPr lang="en-US" dirty="0"/>
                  <a:t>Multiply both sides by </a:t>
                </a:r>
                <a14:m>
                  <m:oMath xmlns:m="http://schemas.openxmlformats.org/officeDocument/2006/math">
                    <m:r>
                      <a:rPr lang="en-US" b="0" i="1" smtClean="0">
                        <a:latin typeface="Cambria Math" panose="02040503050406030204" pitchFamily="18" charset="0"/>
                      </a:rPr>
                      <m:t>𝑥</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i="1">
                            <a:latin typeface="Cambria Math" panose="02040503050406030204" pitchFamily="18" charset="0"/>
                          </a:rPr>
                          <m:t>𝑖𝑥</m:t>
                        </m:r>
                      </m:e>
                      <m:sup>
                        <m:r>
                          <a:rPr lang="en-US" i="1">
                            <a:latin typeface="Cambria Math" panose="02040503050406030204" pitchFamily="18" charset="0"/>
                          </a:rPr>
                          <m:t>𝑖</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𝑥</m:t>
                        </m:r>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e>
                          <m:sup>
                            <m:r>
                              <a:rPr lang="en-US" i="1">
                                <a:latin typeface="Cambria Math" panose="02040503050406030204" pitchFamily="18" charset="0"/>
                              </a:rPr>
                              <m:t>2</m:t>
                            </m:r>
                          </m:sup>
                        </m:sSup>
                      </m:den>
                    </m:f>
                  </m:oMath>
                </a14:m>
                <a:endParaRPr lang="en-US" dirty="0"/>
              </a:p>
            </p:txBody>
          </p:sp>
        </mc:Choice>
        <mc:Fallback>
          <p:sp>
            <p:nvSpPr>
              <p:cNvPr id="3" name="Content Placeholder 2">
                <a:extLst>
                  <a:ext uri="{FF2B5EF4-FFF2-40B4-BE49-F238E27FC236}">
                    <a16:creationId xmlns:a16="http://schemas.microsoft.com/office/drawing/2014/main" id="{0592C269-33A9-EBD0-C636-DA8840CAE28F}"/>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4174751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FA069-E0AF-EBEE-3120-4318DF25C837}"/>
              </a:ext>
            </a:extLst>
          </p:cNvPr>
          <p:cNvSpPr>
            <a:spLocks noGrp="1"/>
          </p:cNvSpPr>
          <p:nvPr>
            <p:ph type="title"/>
          </p:nvPr>
        </p:nvSpPr>
        <p:spPr/>
        <p:txBody>
          <a:bodyPr/>
          <a:lstStyle/>
          <a:p>
            <a:r>
              <a:rPr lang="en-US" b="1" dirty="0"/>
              <a:t>Reminder</a:t>
            </a:r>
            <a:r>
              <a:rPr lang="en-US" dirty="0"/>
              <a:t>: Heap Data Structure </a:t>
            </a:r>
            <a:r>
              <a:rPr lang="en-US" sz="2400" dirty="0"/>
              <a:t>(for priority queue ADT)</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9CD4E4A-D376-CCD8-BF06-19D9E2D50515}"/>
                  </a:ext>
                </a:extLst>
              </p:cNvPr>
              <p:cNvSpPr>
                <a:spLocks noGrp="1"/>
              </p:cNvSpPr>
              <p:nvPr>
                <p:ph idx="1"/>
              </p:nvPr>
            </p:nvSpPr>
            <p:spPr>
              <a:xfrm>
                <a:off x="838200" y="1825625"/>
                <a:ext cx="5183003" cy="4351338"/>
              </a:xfrm>
            </p:spPr>
            <p:txBody>
              <a:bodyPr/>
              <a:lstStyle/>
              <a:p>
                <a:r>
                  <a:rPr lang="en-US" b="1" dirty="0"/>
                  <a:t>Invariant 1</a:t>
                </a:r>
                <a:r>
                  <a:rPr lang="en-US" dirty="0"/>
                  <a:t>: tree will be “complete”</a:t>
                </a:r>
              </a:p>
              <a:p>
                <a:pPr lvl="1"/>
                <a:r>
                  <a:rPr lang="en-US" dirty="0"/>
                  <a:t>All layers full except possibly last one, filled left to right</a:t>
                </a:r>
              </a:p>
              <a:p>
                <a:r>
                  <a:rPr lang="en-US" b="1" dirty="0"/>
                  <a:t>Invariant 2</a:t>
                </a:r>
                <a:r>
                  <a:rPr lang="en-US" dirty="0"/>
                  <a:t>: priority(parent) </a:t>
                </a:r>
                <a14:m>
                  <m:oMath xmlns:m="http://schemas.openxmlformats.org/officeDocument/2006/math">
                    <m:r>
                      <a:rPr lang="en-US" b="0" i="1" smtClean="0">
                        <a:latin typeface="Cambria Math" panose="02040503050406030204" pitchFamily="18" charset="0"/>
                      </a:rPr>
                      <m:t>≤</m:t>
                    </m:r>
                  </m:oMath>
                </a14:m>
                <a:r>
                  <a:rPr lang="en-US" dirty="0"/>
                  <a:t> priority(children)</a:t>
                </a:r>
              </a:p>
              <a:p>
                <a:pPr lvl="1"/>
                <a:r>
                  <a:rPr lang="en-US" dirty="0">
                    <a:solidFill>
                      <a:schemeClr val="accent1"/>
                    </a:solidFill>
                  </a:rPr>
                  <a:t>“Heap Property”</a:t>
                </a:r>
              </a:p>
              <a:p>
                <a:r>
                  <a:rPr lang="en-US" dirty="0"/>
                  <a:t>Stored with an Array</a:t>
                </a:r>
              </a:p>
              <a:p>
                <a:endParaRPr lang="en-US" dirty="0"/>
              </a:p>
            </p:txBody>
          </p:sp>
        </mc:Choice>
        <mc:Fallback>
          <p:sp>
            <p:nvSpPr>
              <p:cNvPr id="3" name="Content Placeholder 2">
                <a:extLst>
                  <a:ext uri="{FF2B5EF4-FFF2-40B4-BE49-F238E27FC236}">
                    <a16:creationId xmlns:a16="http://schemas.microsoft.com/office/drawing/2014/main" id="{99CD4E4A-D376-CCD8-BF06-19D9E2D50515}"/>
                  </a:ext>
                </a:extLst>
              </p:cNvPr>
              <p:cNvSpPr>
                <a:spLocks noGrp="1" noRot="1" noChangeAspect="1" noMove="1" noResize="1" noEditPoints="1" noAdjustHandles="1" noChangeArrowheads="1" noChangeShapeType="1" noTextEdit="1"/>
              </p:cNvSpPr>
              <p:nvPr>
                <p:ph idx="1"/>
              </p:nvPr>
            </p:nvSpPr>
            <p:spPr>
              <a:xfrm>
                <a:off x="838200" y="1825625"/>
                <a:ext cx="5183003" cy="4351338"/>
              </a:xfrm>
              <a:blipFill>
                <a:blip r:embed="rId3"/>
                <a:stretch>
                  <a:fillRect l="-2200" t="-2326" r="-1711"/>
                </a:stretch>
              </a:blipFill>
            </p:spPr>
            <p:txBody>
              <a:bodyPr/>
              <a:lstStyle/>
              <a:p>
                <a:r>
                  <a:rPr lang="en-US">
                    <a:noFill/>
                  </a:rPr>
                  <a:t> </a:t>
                </a:r>
              </a:p>
            </p:txBody>
          </p:sp>
        </mc:Fallback>
      </mc:AlternateContent>
      <p:grpSp>
        <p:nvGrpSpPr>
          <p:cNvPr id="33" name="Group 32" descr="Depiction of a Heap as a tree. For this slide, we're paying attention to the shape. Every level is completely full, except for the last. The last level must then be filled from left-to-right, meaning we cannot add a node if the there are any &quot;gaps&quot; to its left.">
            <a:extLst>
              <a:ext uri="{FF2B5EF4-FFF2-40B4-BE49-F238E27FC236}">
                <a16:creationId xmlns:a16="http://schemas.microsoft.com/office/drawing/2014/main" id="{BC3C57FB-3AB3-A170-29B8-D339041BCE7E}"/>
              </a:ext>
            </a:extLst>
          </p:cNvPr>
          <p:cNvGrpSpPr/>
          <p:nvPr/>
        </p:nvGrpSpPr>
        <p:grpSpPr>
          <a:xfrm>
            <a:off x="5848864" y="1690688"/>
            <a:ext cx="5999481" cy="2964206"/>
            <a:chOff x="2590801" y="2672070"/>
            <a:chExt cx="6934200" cy="3368751"/>
          </a:xfrm>
        </p:grpSpPr>
        <p:sp>
          <p:nvSpPr>
            <p:cNvPr id="34" name="Oval 33">
              <a:extLst>
                <a:ext uri="{FF2B5EF4-FFF2-40B4-BE49-F238E27FC236}">
                  <a16:creationId xmlns:a16="http://schemas.microsoft.com/office/drawing/2014/main" id="{DAE03E97-800B-1B33-2407-103DB16F463D}"/>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5" name="Oval 34">
              <a:extLst>
                <a:ext uri="{FF2B5EF4-FFF2-40B4-BE49-F238E27FC236}">
                  <a16:creationId xmlns:a16="http://schemas.microsoft.com/office/drawing/2014/main" id="{2DE4B911-B681-A966-F680-E48EAC25A591}"/>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6" name="Oval 35">
              <a:extLst>
                <a:ext uri="{FF2B5EF4-FFF2-40B4-BE49-F238E27FC236}">
                  <a16:creationId xmlns:a16="http://schemas.microsoft.com/office/drawing/2014/main" id="{AFCB6D8A-B880-872C-E287-5721D20339E5}"/>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7" name="Oval 36">
              <a:extLst>
                <a:ext uri="{FF2B5EF4-FFF2-40B4-BE49-F238E27FC236}">
                  <a16:creationId xmlns:a16="http://schemas.microsoft.com/office/drawing/2014/main" id="{E3F2DB51-D474-8A78-4D48-4CAB82688C5D}"/>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8" name="Oval 37">
              <a:extLst>
                <a:ext uri="{FF2B5EF4-FFF2-40B4-BE49-F238E27FC236}">
                  <a16:creationId xmlns:a16="http://schemas.microsoft.com/office/drawing/2014/main" id="{9B03B910-9C88-B616-1E74-C8E161D3F9E9}"/>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9" name="Oval 38">
              <a:extLst>
                <a:ext uri="{FF2B5EF4-FFF2-40B4-BE49-F238E27FC236}">
                  <a16:creationId xmlns:a16="http://schemas.microsoft.com/office/drawing/2014/main" id="{A39FD31E-BE33-0A1A-2909-943FD7DA77E3}"/>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0" name="Oval 39">
              <a:extLst>
                <a:ext uri="{FF2B5EF4-FFF2-40B4-BE49-F238E27FC236}">
                  <a16:creationId xmlns:a16="http://schemas.microsoft.com/office/drawing/2014/main" id="{F469B34C-3480-6DF7-C88F-378220E5D553}"/>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Oval 40">
              <a:extLst>
                <a:ext uri="{FF2B5EF4-FFF2-40B4-BE49-F238E27FC236}">
                  <a16:creationId xmlns:a16="http://schemas.microsoft.com/office/drawing/2014/main" id="{0D145EE7-E60E-CFD9-B87C-455A030BA6A8}"/>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2" name="Oval 41">
              <a:extLst>
                <a:ext uri="{FF2B5EF4-FFF2-40B4-BE49-F238E27FC236}">
                  <a16:creationId xmlns:a16="http://schemas.microsoft.com/office/drawing/2014/main" id="{B9F78262-911B-8670-C7DB-9D1C475CFDFC}"/>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43" name="Straight Connector 42">
              <a:extLst>
                <a:ext uri="{FF2B5EF4-FFF2-40B4-BE49-F238E27FC236}">
                  <a16:creationId xmlns:a16="http://schemas.microsoft.com/office/drawing/2014/main" id="{3760F4CB-C664-E532-E482-30A4C5FA6A22}"/>
                </a:ext>
              </a:extLst>
            </p:cNvPr>
            <p:cNvCxnSpPr>
              <a:cxnSpLocks/>
              <a:stCxn id="34" idx="3"/>
              <a:endCxn id="35"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EAE9BEE-A890-F6D1-44BC-1C02B1277D50}"/>
                </a:ext>
              </a:extLst>
            </p:cNvPr>
            <p:cNvCxnSpPr>
              <a:cxnSpLocks/>
              <a:stCxn id="34" idx="5"/>
              <a:endCxn id="36"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A4B97CD-0733-2C52-540F-28AAD43337E4}"/>
                </a:ext>
              </a:extLst>
            </p:cNvPr>
            <p:cNvCxnSpPr>
              <a:stCxn id="38" idx="1"/>
              <a:endCxn id="35"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927E227-54B1-E622-7707-5AEB4B93DC25}"/>
                </a:ext>
              </a:extLst>
            </p:cNvPr>
            <p:cNvCxnSpPr>
              <a:stCxn id="37" idx="7"/>
              <a:endCxn id="35"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810DF61-A827-EC30-DBA2-256163816790}"/>
                </a:ext>
              </a:extLst>
            </p:cNvPr>
            <p:cNvCxnSpPr>
              <a:stCxn id="42" idx="0"/>
              <a:endCxn id="37"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CDDFCA6-E40C-F88E-82F2-744CF572E17A}"/>
                </a:ext>
              </a:extLst>
            </p:cNvPr>
            <p:cNvCxnSpPr>
              <a:stCxn id="41" idx="0"/>
              <a:endCxn id="37"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DFF5D8B-75B2-6ED1-166D-20354C781BA2}"/>
                </a:ext>
              </a:extLst>
            </p:cNvPr>
            <p:cNvCxnSpPr>
              <a:stCxn id="39" idx="7"/>
              <a:endCxn id="36"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1F64CC2-F13F-82CE-46DF-F921B5490A02}"/>
                </a:ext>
              </a:extLst>
            </p:cNvPr>
            <p:cNvCxnSpPr>
              <a:stCxn id="40" idx="1"/>
              <a:endCxn id="36"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072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F3028-C987-968C-6406-961AF8F1D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17CCB-7DDA-FBE6-5804-48DCB66C5BCD}"/>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C0C675A-5EED-A624-1941-E858DBA529F5}"/>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a:p>
                <a:r>
                  <a:rPr lang="en-US" dirty="0"/>
                  <a:t>Recall for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&lt;1</m:t>
                    </m:r>
                  </m:oMath>
                </a14:m>
                <a:r>
                  <a:rPr lang="en-US" dirty="0"/>
                  <a:t> we have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=0</m:t>
                        </m:r>
                      </m:sub>
                      <m:sup>
                        <m:r>
                          <a:rPr lang="en-US" b="0" i="1" smtClean="0">
                            <a:latin typeface="Cambria Math" panose="02040503050406030204" pitchFamily="18" charset="0"/>
                          </a:rPr>
                          <m:t>∞</m:t>
                        </m:r>
                      </m:sup>
                    </m:sSubSup>
                    <m:sSup>
                      <m:sSupPr>
                        <m:ctrlPr>
                          <a:rPr lang="en-US"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𝑥</m:t>
                        </m:r>
                      </m:den>
                    </m:f>
                  </m:oMath>
                </a14:m>
                <a:endParaRPr lang="en-US" b="0" dirty="0"/>
              </a:p>
              <a:p>
                <a:r>
                  <a:rPr lang="en-US" dirty="0"/>
                  <a:t>Differentiate: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b="0" i="1" smtClean="0">
                            <a:latin typeface="Cambria Math" panose="02040503050406030204" pitchFamily="18" charset="0"/>
                          </a:rPr>
                          <m:t>𝑖</m:t>
                        </m:r>
                        <m:r>
                          <a:rPr lang="en-US" i="1">
                            <a:latin typeface="Cambria Math" panose="02040503050406030204" pitchFamily="18" charset="0"/>
                          </a:rPr>
                          <m:t>𝑥</m:t>
                        </m:r>
                      </m:e>
                      <m:sup>
                        <m:r>
                          <a:rPr lang="en-US" i="1">
                            <a:latin typeface="Cambria Math" panose="02040503050406030204" pitchFamily="18" charset="0"/>
                          </a:rPr>
                          <m:t>𝑖</m:t>
                        </m:r>
                        <m:r>
                          <a:rPr lang="en-US" b="0" i="1" smtClean="0">
                            <a:latin typeface="Cambria Math" panose="02040503050406030204" pitchFamily="18" charset="0"/>
                          </a:rPr>
                          <m:t>−1</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𝑥</m:t>
                            </m:r>
                            <m:r>
                              <a:rPr lang="en-US" b="0" i="1" smtClean="0">
                                <a:latin typeface="Cambria Math" panose="02040503050406030204" pitchFamily="18" charset="0"/>
                              </a:rPr>
                              <m:t>)</m:t>
                            </m:r>
                          </m:e>
                          <m:sup>
                            <m:r>
                              <a:rPr lang="en-US" b="0" i="1" smtClean="0">
                                <a:latin typeface="Cambria Math" panose="02040503050406030204" pitchFamily="18" charset="0"/>
                              </a:rPr>
                              <m:t>2</m:t>
                            </m:r>
                          </m:sup>
                        </m:sSup>
                      </m:den>
                    </m:f>
                  </m:oMath>
                </a14:m>
                <a:endParaRPr lang="en-US" dirty="0"/>
              </a:p>
              <a:p>
                <a:r>
                  <a:rPr lang="en-US" dirty="0"/>
                  <a:t>Multiply both sides by </a:t>
                </a:r>
                <a14:m>
                  <m:oMath xmlns:m="http://schemas.openxmlformats.org/officeDocument/2006/math">
                    <m:r>
                      <a:rPr lang="en-US" b="0" i="1" smtClean="0">
                        <a:latin typeface="Cambria Math" panose="02040503050406030204" pitchFamily="18" charset="0"/>
                      </a:rPr>
                      <m:t>𝑥</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i="1">
                            <a:latin typeface="Cambria Math" panose="02040503050406030204" pitchFamily="18" charset="0"/>
                          </a:rPr>
                          <m:t>𝑖𝑥</m:t>
                        </m:r>
                      </m:e>
                      <m:sup>
                        <m:r>
                          <a:rPr lang="en-US" i="1">
                            <a:latin typeface="Cambria Math" panose="02040503050406030204" pitchFamily="18" charset="0"/>
                          </a:rPr>
                          <m:t>𝑖</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𝑥</m:t>
                        </m:r>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e>
                          <m:sup>
                            <m:r>
                              <a:rPr lang="en-US" i="1">
                                <a:latin typeface="Cambria Math" panose="02040503050406030204" pitchFamily="18" charset="0"/>
                              </a:rPr>
                              <m:t>2</m:t>
                            </m:r>
                          </m:sup>
                        </m:sSup>
                      </m:den>
                    </m:f>
                  </m:oMath>
                </a14:m>
                <a:endParaRPr lang="en-US" dirty="0"/>
              </a:p>
              <a:p>
                <a:r>
                  <a:rPr lang="en-US" dirty="0"/>
                  <a:t>Plug in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=1/2</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i="1">
                            <a:latin typeface="Cambria Math" panose="02040503050406030204" pitchFamily="18" charset="0"/>
                          </a:rPr>
                          <m:t>𝑖</m:t>
                        </m:r>
                        <m:r>
                          <a:rPr lang="en-US" b="0" i="1" smtClean="0">
                            <a:latin typeface="Cambria Math" panose="02040503050406030204" pitchFamily="18" charset="0"/>
                          </a:rPr>
                          <m:t>/2</m:t>
                        </m:r>
                      </m:e>
                      <m:sup>
                        <m:r>
                          <a:rPr lang="en-US" b="0" i="1" smtClean="0">
                            <a:latin typeface="Cambria Math" panose="02040503050406030204" pitchFamily="18" charset="0"/>
                          </a:rPr>
                          <m:t>𝑖</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r>
                          <a:rPr lang="en-US" b="0" i="1" smtClean="0">
                            <a:latin typeface="Cambria Math" panose="02040503050406030204" pitchFamily="18" charset="0"/>
                          </a:rPr>
                          <m:t>/2</m:t>
                        </m:r>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b="0" i="1" smtClean="0">
                                <a:latin typeface="Cambria Math" panose="02040503050406030204" pitchFamily="18" charset="0"/>
                              </a:rPr>
                              <m:t>/2</m:t>
                            </m:r>
                            <m:r>
                              <a:rPr lang="en-US" i="1">
                                <a:latin typeface="Cambria Math" panose="02040503050406030204" pitchFamily="18" charset="0"/>
                              </a:rPr>
                              <m:t>)</m:t>
                            </m:r>
                          </m:e>
                          <m:sup>
                            <m:r>
                              <a:rPr lang="en-US" i="1">
                                <a:latin typeface="Cambria Math" panose="02040503050406030204" pitchFamily="18" charset="0"/>
                              </a:rPr>
                              <m:t>2</m:t>
                            </m:r>
                          </m:sup>
                        </m:sSup>
                      </m:den>
                    </m:f>
                    <m:r>
                      <a:rPr lang="en-US" b="0" i="1" smtClean="0">
                        <a:latin typeface="Cambria Math" panose="02040503050406030204" pitchFamily="18" charset="0"/>
                      </a:rPr>
                      <m:t>=2.</m:t>
                    </m:r>
                  </m:oMath>
                </a14:m>
                <a:endParaRPr lang="en-US" dirty="0"/>
              </a:p>
            </p:txBody>
          </p:sp>
        </mc:Choice>
        <mc:Fallback>
          <p:sp>
            <p:nvSpPr>
              <p:cNvPr id="3" name="Content Placeholder 2">
                <a:extLst>
                  <a:ext uri="{FF2B5EF4-FFF2-40B4-BE49-F238E27FC236}">
                    <a16:creationId xmlns:a16="http://schemas.microsoft.com/office/drawing/2014/main" id="{0C0C675A-5EED-A624-1941-E858DBA529F5}"/>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3608053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EF4BC-564E-599D-7FDC-1C7132B527AF}"/>
              </a:ext>
            </a:extLst>
          </p:cNvPr>
          <p:cNvSpPr>
            <a:spLocks noGrp="1"/>
          </p:cNvSpPr>
          <p:nvPr>
            <p:ph type="title"/>
          </p:nvPr>
        </p:nvSpPr>
        <p:spPr>
          <a:xfrm>
            <a:off x="2830285" y="2766218"/>
            <a:ext cx="10515600" cy="1325563"/>
          </a:xfrm>
        </p:spPr>
        <p:txBody>
          <a:bodyPr/>
          <a:lstStyle/>
          <a:p>
            <a:r>
              <a:rPr lang="en-US" dirty="0"/>
              <a:t>Next up: Dictionaries!</a:t>
            </a:r>
          </a:p>
        </p:txBody>
      </p:sp>
    </p:spTree>
    <p:extLst>
      <p:ext uri="{BB962C8B-B14F-4D97-AF65-F5344CB8AC3E}">
        <p14:creationId xmlns:p14="http://schemas.microsoft.com/office/powerpoint/2010/main" val="1588512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3AD86-1571-D6FB-228A-8B563D15EC58}"/>
              </a:ext>
            </a:extLst>
          </p:cNvPr>
          <p:cNvSpPr>
            <a:spLocks noGrp="1"/>
          </p:cNvSpPr>
          <p:nvPr>
            <p:ph type="title"/>
          </p:nvPr>
        </p:nvSpPr>
        <p:spPr/>
        <p:txBody>
          <a:bodyPr/>
          <a:lstStyle/>
          <a:p>
            <a:r>
              <a:rPr lang="en-US" dirty="0"/>
              <a:t>Dictionary (Map) ADT</a:t>
            </a:r>
          </a:p>
        </p:txBody>
      </p:sp>
      <p:sp>
        <p:nvSpPr>
          <p:cNvPr id="3" name="Content Placeholder 2">
            <a:extLst>
              <a:ext uri="{FF2B5EF4-FFF2-40B4-BE49-F238E27FC236}">
                <a16:creationId xmlns:a16="http://schemas.microsoft.com/office/drawing/2014/main" id="{FE9F7E85-C0B2-0941-5469-FBEF3EEEF3D9}"/>
              </a:ext>
            </a:extLst>
          </p:cNvPr>
          <p:cNvSpPr>
            <a:spLocks noGrp="1"/>
          </p:cNvSpPr>
          <p:nvPr>
            <p:ph idx="1"/>
          </p:nvPr>
        </p:nvSpPr>
        <p:spPr/>
        <p:txBody>
          <a:bodyPr>
            <a:normAutofit lnSpcReduction="10000"/>
          </a:bodyPr>
          <a:lstStyle/>
          <a:p>
            <a:r>
              <a:rPr lang="en-US" dirty="0"/>
              <a:t>Contents:</a:t>
            </a:r>
          </a:p>
          <a:p>
            <a:pPr lvl="1"/>
            <a:r>
              <a:rPr lang="en-US" dirty="0"/>
              <a:t>Sets of </a:t>
            </a:r>
            <a:r>
              <a:rPr lang="en-US" dirty="0" err="1"/>
              <a:t>key+value</a:t>
            </a:r>
            <a:r>
              <a:rPr lang="en-US" dirty="0"/>
              <a:t> pairs</a:t>
            </a:r>
          </a:p>
          <a:p>
            <a:pPr lvl="1"/>
            <a:r>
              <a:rPr lang="en-US" dirty="0"/>
              <a:t>Keys must be comparable</a:t>
            </a:r>
          </a:p>
          <a:p>
            <a:r>
              <a:rPr lang="en-US" dirty="0"/>
              <a:t>Operations:</a:t>
            </a:r>
          </a:p>
          <a:p>
            <a:pPr lvl="1"/>
            <a:r>
              <a:rPr lang="en-US" b="1" dirty="0"/>
              <a:t>insert</a:t>
            </a:r>
            <a:r>
              <a:rPr lang="en-US" dirty="0"/>
              <a:t>(key, value)</a:t>
            </a:r>
          </a:p>
          <a:p>
            <a:pPr lvl="2"/>
            <a:r>
              <a:rPr lang="en-US" dirty="0"/>
              <a:t>Adds the (</a:t>
            </a:r>
            <a:r>
              <a:rPr lang="en-US" dirty="0" err="1"/>
              <a:t>key,value</a:t>
            </a:r>
            <a:r>
              <a:rPr lang="en-US" dirty="0"/>
              <a:t>) pair into the dictionary</a:t>
            </a:r>
          </a:p>
          <a:p>
            <a:pPr lvl="2"/>
            <a:r>
              <a:rPr lang="en-US" dirty="0"/>
              <a:t>If the key already has a value, overwrite the old value</a:t>
            </a:r>
          </a:p>
          <a:p>
            <a:pPr lvl="3"/>
            <a:r>
              <a:rPr lang="en-US" dirty="0"/>
              <a:t>Consequence: Keys cannot be repeated</a:t>
            </a:r>
          </a:p>
          <a:p>
            <a:pPr lvl="1"/>
            <a:r>
              <a:rPr lang="en-US" b="1" dirty="0"/>
              <a:t>find</a:t>
            </a:r>
            <a:r>
              <a:rPr lang="en-US" dirty="0"/>
              <a:t>(key)</a:t>
            </a:r>
          </a:p>
          <a:p>
            <a:pPr lvl="2"/>
            <a:r>
              <a:rPr lang="en-US" dirty="0"/>
              <a:t>Returns the value associated with the given key</a:t>
            </a:r>
          </a:p>
          <a:p>
            <a:pPr lvl="1"/>
            <a:r>
              <a:rPr lang="en-US" b="1" dirty="0"/>
              <a:t>delete</a:t>
            </a:r>
            <a:r>
              <a:rPr lang="en-US" dirty="0"/>
              <a:t>(key)</a:t>
            </a:r>
          </a:p>
          <a:p>
            <a:pPr lvl="2"/>
            <a:r>
              <a:rPr lang="en-US" dirty="0"/>
              <a:t>Remove the key (and its associated value)</a:t>
            </a:r>
          </a:p>
        </p:txBody>
      </p:sp>
    </p:spTree>
    <p:extLst>
      <p:ext uri="{BB962C8B-B14F-4D97-AF65-F5344CB8AC3E}">
        <p14:creationId xmlns:p14="http://schemas.microsoft.com/office/powerpoint/2010/main" val="3568956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4CFD5-6174-1FD7-60B7-64E10B65BBE4}"/>
              </a:ext>
            </a:extLst>
          </p:cNvPr>
          <p:cNvSpPr>
            <a:spLocks noGrp="1"/>
          </p:cNvSpPr>
          <p:nvPr>
            <p:ph type="title"/>
          </p:nvPr>
        </p:nvSpPr>
        <p:spPr/>
        <p:txBody>
          <a:bodyPr/>
          <a:lstStyle/>
          <a:p>
            <a:r>
              <a:rPr lang="en-US" dirty="0"/>
              <a:t>Naïve attempts</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7B359D6B-9B11-EAD4-2DE3-EB38FA61CE14}"/>
                  </a:ext>
                </a:extLst>
              </p:cNvPr>
              <p:cNvGraphicFramePr>
                <a:graphicFrameLocks/>
              </p:cNvGraphicFramePr>
              <p:nvPr>
                <p:extLst>
                  <p:ext uri="{D42A27DB-BD31-4B8C-83A1-F6EECF244321}">
                    <p14:modId xmlns:p14="http://schemas.microsoft.com/office/powerpoint/2010/main" val="2531404319"/>
                  </p:ext>
                </p:extLst>
              </p:nvPr>
            </p:nvGraphicFramePr>
            <p:xfrm>
              <a:off x="1485900" y="1988820"/>
              <a:ext cx="9220199" cy="3931920"/>
            </p:xfrm>
            <a:graphic>
              <a:graphicData uri="http://schemas.openxmlformats.org/drawingml/2006/table">
                <a:tbl>
                  <a:tblPr firstRow="1" bandRow="1">
                    <a:tableStyleId>{5C22544A-7EE6-4342-B048-85BDC9FD1C3A}</a:tableStyleId>
                  </a:tblPr>
                  <a:tblGrid>
                    <a:gridCol w="2992120">
                      <a:extLst>
                        <a:ext uri="{9D8B030D-6E8A-4147-A177-3AD203B41FA5}">
                          <a16:colId xmlns:a16="http://schemas.microsoft.com/office/drawing/2014/main" val="3859037791"/>
                        </a:ext>
                      </a:extLst>
                    </a:gridCol>
                    <a:gridCol w="1930400">
                      <a:extLst>
                        <a:ext uri="{9D8B030D-6E8A-4147-A177-3AD203B41FA5}">
                          <a16:colId xmlns:a16="http://schemas.microsoft.com/office/drawing/2014/main" val="1986166423"/>
                        </a:ext>
                      </a:extLst>
                    </a:gridCol>
                    <a:gridCol w="1798320">
                      <a:extLst>
                        <a:ext uri="{9D8B030D-6E8A-4147-A177-3AD203B41FA5}">
                          <a16:colId xmlns:a16="http://schemas.microsoft.com/office/drawing/2014/main" val="3667104526"/>
                        </a:ext>
                      </a:extLst>
                    </a:gridCol>
                    <a:gridCol w="2499359">
                      <a:extLst>
                        <a:ext uri="{9D8B030D-6E8A-4147-A177-3AD203B41FA5}">
                          <a16:colId xmlns:a16="http://schemas.microsoft.com/office/drawing/2014/main" val="265108309"/>
                        </a:ext>
                      </a:extLst>
                    </a:gridCol>
                  </a:tblGrid>
                  <a:tr h="370840">
                    <a:tc>
                      <a:txBody>
                        <a:bodyPr/>
                        <a:lstStyle/>
                        <a:p>
                          <a:r>
                            <a:rPr lang="en-US" sz="2100" dirty="0"/>
                            <a:t>Data Structure</a:t>
                          </a:r>
                        </a:p>
                      </a:txBody>
                      <a:tcPr/>
                    </a:tc>
                    <a:tc>
                      <a:txBody>
                        <a:bodyPr/>
                        <a:lstStyle/>
                        <a:p>
                          <a:r>
                            <a:rPr lang="en-US" sz="2100" dirty="0"/>
                            <a:t>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find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delete</a:t>
                          </a:r>
                        </a:p>
                      </a:txBody>
                      <a:tcPr/>
                    </a:tc>
                    <a:extLst>
                      <a:ext uri="{0D108BD9-81ED-4DB2-BD59-A6C34878D82A}">
                        <a16:rowId xmlns:a16="http://schemas.microsoft.com/office/drawing/2014/main" val="1526940656"/>
                      </a:ext>
                    </a:extLst>
                  </a:tr>
                  <a:tr h="370840">
                    <a:tc>
                      <a:txBody>
                        <a:bodyPr/>
                        <a:lstStyle/>
                        <a:p>
                          <a:r>
                            <a:rPr lang="en-US" sz="2100" dirty="0"/>
                            <a:t>Unsorted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999218032"/>
                      </a:ext>
                    </a:extLst>
                  </a:tr>
                  <a:tr h="370840">
                    <a:tc>
                      <a:txBody>
                        <a:bodyPr/>
                        <a:lstStyle/>
                        <a:p>
                          <a:r>
                            <a:rPr lang="en-US" sz="2100" dirty="0"/>
                            <a:t>Unsorted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2237532272"/>
                      </a:ext>
                    </a:extLst>
                  </a:tr>
                  <a:tr h="370840">
                    <a:tc>
                      <a:txBody>
                        <a:bodyPr/>
                        <a:lstStyle/>
                        <a:p>
                          <a:r>
                            <a:rPr lang="en-US" sz="2100" dirty="0"/>
                            <a:t>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1851548857"/>
                      </a:ext>
                    </a:extLst>
                  </a:tr>
                  <a:tr h="370840">
                    <a:tc>
                      <a:txBody>
                        <a:bodyPr/>
                        <a:lstStyle/>
                        <a:p>
                          <a:r>
                            <a:rPr lang="en-US" sz="2100" dirty="0"/>
                            <a:t>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extLst>
                      <a:ext uri="{0D108BD9-81ED-4DB2-BD59-A6C34878D82A}">
                        <a16:rowId xmlns:a16="http://schemas.microsoft.com/office/drawing/2014/main" val="2877379023"/>
                      </a:ext>
                    </a:extLst>
                  </a:tr>
                  <a:tr h="370840">
                    <a:tc>
                      <a:txBody>
                        <a:bodyPr/>
                        <a:lstStyle/>
                        <a:p>
                          <a:r>
                            <a:rPr lang="en-US" sz="2100" dirty="0"/>
                            <a:t>Heap</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extLst>
                      <a:ext uri="{0D108BD9-81ED-4DB2-BD59-A6C34878D82A}">
                        <a16:rowId xmlns:a16="http://schemas.microsoft.com/office/drawing/2014/main" val="2468038284"/>
                      </a:ext>
                    </a:extLst>
                  </a:tr>
                  <a:tr h="370840">
                    <a:tc>
                      <a:txBody>
                        <a:bodyPr/>
                        <a:lstStyle/>
                        <a:p>
                          <a:r>
                            <a:rPr lang="en-US" sz="2100" dirty="0"/>
                            <a:t>Binary Search Tree </a:t>
                          </a:r>
                        </a:p>
                        <a:p>
                          <a:r>
                            <a:rPr lang="en-US" sz="2100" dirty="0"/>
                            <a:t>(worst)</a:t>
                          </a:r>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extLst>
                      <a:ext uri="{0D108BD9-81ED-4DB2-BD59-A6C34878D82A}">
                        <a16:rowId xmlns:a16="http://schemas.microsoft.com/office/drawing/2014/main" val="1292073772"/>
                      </a:ext>
                    </a:extLst>
                  </a:tr>
                  <a:tr h="370840">
                    <a:tc>
                      <a:txBody>
                        <a:bodyPr/>
                        <a:lstStyle/>
                        <a:p>
                          <a:r>
                            <a:rPr lang="en-US" sz="2100" dirty="0"/>
                            <a:t>Binary Search Tree (expected)</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extLst>
                      <a:ext uri="{0D108BD9-81ED-4DB2-BD59-A6C34878D82A}">
                        <a16:rowId xmlns:a16="http://schemas.microsoft.com/office/drawing/2014/main" val="154752868"/>
                      </a:ext>
                    </a:extLst>
                  </a:tr>
                </a:tbl>
              </a:graphicData>
            </a:graphic>
          </p:graphicFrame>
        </mc:Choice>
        <mc:Fallback xmlns="">
          <p:graphicFrame>
            <p:nvGraphicFramePr>
              <p:cNvPr id="4" name="Content Placeholder 3">
                <a:extLst>
                  <a:ext uri="{FF2B5EF4-FFF2-40B4-BE49-F238E27FC236}">
                    <a16:creationId xmlns:a16="http://schemas.microsoft.com/office/drawing/2014/main" id="{7B359D6B-9B11-EAD4-2DE3-EB38FA61CE14}"/>
                  </a:ext>
                </a:extLst>
              </p:cNvPr>
              <p:cNvGraphicFramePr>
                <a:graphicFrameLocks/>
              </p:cNvGraphicFramePr>
              <p:nvPr>
                <p:extLst>
                  <p:ext uri="{D42A27DB-BD31-4B8C-83A1-F6EECF244321}">
                    <p14:modId xmlns:p14="http://schemas.microsoft.com/office/powerpoint/2010/main" val="2531404319"/>
                  </p:ext>
                </p:extLst>
              </p:nvPr>
            </p:nvGraphicFramePr>
            <p:xfrm>
              <a:off x="1485900" y="1988820"/>
              <a:ext cx="9220199" cy="3931920"/>
            </p:xfrm>
            <a:graphic>
              <a:graphicData uri="http://schemas.openxmlformats.org/drawingml/2006/table">
                <a:tbl>
                  <a:tblPr firstRow="1" bandRow="1">
                    <a:tableStyleId>{5C22544A-7EE6-4342-B048-85BDC9FD1C3A}</a:tableStyleId>
                  </a:tblPr>
                  <a:tblGrid>
                    <a:gridCol w="2992120">
                      <a:extLst>
                        <a:ext uri="{9D8B030D-6E8A-4147-A177-3AD203B41FA5}">
                          <a16:colId xmlns:a16="http://schemas.microsoft.com/office/drawing/2014/main" val="3859037791"/>
                        </a:ext>
                      </a:extLst>
                    </a:gridCol>
                    <a:gridCol w="1930400">
                      <a:extLst>
                        <a:ext uri="{9D8B030D-6E8A-4147-A177-3AD203B41FA5}">
                          <a16:colId xmlns:a16="http://schemas.microsoft.com/office/drawing/2014/main" val="1986166423"/>
                        </a:ext>
                      </a:extLst>
                    </a:gridCol>
                    <a:gridCol w="1798320">
                      <a:extLst>
                        <a:ext uri="{9D8B030D-6E8A-4147-A177-3AD203B41FA5}">
                          <a16:colId xmlns:a16="http://schemas.microsoft.com/office/drawing/2014/main" val="3667104526"/>
                        </a:ext>
                      </a:extLst>
                    </a:gridCol>
                    <a:gridCol w="2499359">
                      <a:extLst>
                        <a:ext uri="{9D8B030D-6E8A-4147-A177-3AD203B41FA5}">
                          <a16:colId xmlns:a16="http://schemas.microsoft.com/office/drawing/2014/main" val="265108309"/>
                        </a:ext>
                      </a:extLst>
                    </a:gridCol>
                  </a:tblGrid>
                  <a:tr h="411480">
                    <a:tc>
                      <a:txBody>
                        <a:bodyPr/>
                        <a:lstStyle/>
                        <a:p>
                          <a:r>
                            <a:rPr lang="en-US" sz="2100" dirty="0"/>
                            <a:t>Data Structure</a:t>
                          </a:r>
                        </a:p>
                      </a:txBody>
                      <a:tcPr/>
                    </a:tc>
                    <a:tc>
                      <a:txBody>
                        <a:bodyPr/>
                        <a:lstStyle/>
                        <a:p>
                          <a:r>
                            <a:rPr lang="en-US" sz="2100" dirty="0"/>
                            <a:t>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find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delete</a:t>
                          </a:r>
                        </a:p>
                      </a:txBody>
                      <a:tcPr/>
                    </a:tc>
                    <a:extLst>
                      <a:ext uri="{0D108BD9-81ED-4DB2-BD59-A6C34878D82A}">
                        <a16:rowId xmlns:a16="http://schemas.microsoft.com/office/drawing/2014/main" val="1526940656"/>
                      </a:ext>
                    </a:extLst>
                  </a:tr>
                  <a:tr h="411480">
                    <a:tc>
                      <a:txBody>
                        <a:bodyPr/>
                        <a:lstStyle/>
                        <a:p>
                          <a:r>
                            <a:rPr lang="en-US" sz="2100" dirty="0"/>
                            <a:t>Unsorted Array</a:t>
                          </a:r>
                        </a:p>
                      </a:txBody>
                      <a:tcPr/>
                    </a:tc>
                    <a:tc>
                      <a:txBody>
                        <a:bodyPr/>
                        <a:lstStyle/>
                        <a:p>
                          <a:endParaRPr lang="en-US"/>
                        </a:p>
                      </a:txBody>
                      <a:tcPr>
                        <a:blipFill>
                          <a:blip r:embed="rId2"/>
                          <a:stretch>
                            <a:fillRect l="-155205" t="-110448" r="-223975" b="-791045"/>
                          </a:stretch>
                        </a:blipFill>
                      </a:tcPr>
                    </a:tc>
                    <a:tc>
                      <a:txBody>
                        <a:bodyPr/>
                        <a:lstStyle/>
                        <a:p>
                          <a:endParaRPr lang="en-US"/>
                        </a:p>
                      </a:txBody>
                      <a:tcPr>
                        <a:blipFill>
                          <a:blip r:embed="rId2"/>
                          <a:stretch>
                            <a:fillRect l="-273311" t="-110448" r="-139865" b="-791045"/>
                          </a:stretch>
                        </a:blipFill>
                      </a:tcPr>
                    </a:tc>
                    <a:tc>
                      <a:txBody>
                        <a:bodyPr/>
                        <a:lstStyle/>
                        <a:p>
                          <a:endParaRPr lang="en-US"/>
                        </a:p>
                      </a:txBody>
                      <a:tcPr>
                        <a:blipFill>
                          <a:blip r:embed="rId2"/>
                          <a:stretch>
                            <a:fillRect l="-269512" t="-110448" r="-976" b="-791045"/>
                          </a:stretch>
                        </a:blipFill>
                      </a:tcPr>
                    </a:tc>
                    <a:extLst>
                      <a:ext uri="{0D108BD9-81ED-4DB2-BD59-A6C34878D82A}">
                        <a16:rowId xmlns:a16="http://schemas.microsoft.com/office/drawing/2014/main" val="999218032"/>
                      </a:ext>
                    </a:extLst>
                  </a:tr>
                  <a:tr h="411480">
                    <a:tc>
                      <a:txBody>
                        <a:bodyPr/>
                        <a:lstStyle/>
                        <a:p>
                          <a:r>
                            <a:rPr lang="en-US" sz="2100" dirty="0"/>
                            <a:t>Unsorted Linked List</a:t>
                          </a:r>
                        </a:p>
                      </a:txBody>
                      <a:tcPr/>
                    </a:tc>
                    <a:tc>
                      <a:txBody>
                        <a:bodyPr/>
                        <a:lstStyle/>
                        <a:p>
                          <a:endParaRPr lang="en-US"/>
                        </a:p>
                      </a:txBody>
                      <a:tcPr>
                        <a:blipFill>
                          <a:blip r:embed="rId2"/>
                          <a:stretch>
                            <a:fillRect l="-155205" t="-207353" r="-223975" b="-679412"/>
                          </a:stretch>
                        </a:blipFill>
                      </a:tcPr>
                    </a:tc>
                    <a:tc>
                      <a:txBody>
                        <a:bodyPr/>
                        <a:lstStyle/>
                        <a:p>
                          <a:endParaRPr lang="en-US"/>
                        </a:p>
                      </a:txBody>
                      <a:tcPr>
                        <a:blipFill>
                          <a:blip r:embed="rId2"/>
                          <a:stretch>
                            <a:fillRect l="-273311" t="-207353" r="-139865" b="-679412"/>
                          </a:stretch>
                        </a:blipFill>
                      </a:tcPr>
                    </a:tc>
                    <a:tc>
                      <a:txBody>
                        <a:bodyPr/>
                        <a:lstStyle/>
                        <a:p>
                          <a:endParaRPr lang="en-US"/>
                        </a:p>
                      </a:txBody>
                      <a:tcPr>
                        <a:blipFill>
                          <a:blip r:embed="rId2"/>
                          <a:stretch>
                            <a:fillRect l="-269512" t="-207353" r="-976" b="-679412"/>
                          </a:stretch>
                        </a:blipFill>
                      </a:tcPr>
                    </a:tc>
                    <a:extLst>
                      <a:ext uri="{0D108BD9-81ED-4DB2-BD59-A6C34878D82A}">
                        <a16:rowId xmlns:a16="http://schemas.microsoft.com/office/drawing/2014/main" val="2237532272"/>
                      </a:ext>
                    </a:extLst>
                  </a:tr>
                  <a:tr h="411480">
                    <a:tc>
                      <a:txBody>
                        <a:bodyPr/>
                        <a:lstStyle/>
                        <a:p>
                          <a:r>
                            <a:rPr lang="en-US" sz="2100" dirty="0"/>
                            <a:t>Sorted Array</a:t>
                          </a:r>
                        </a:p>
                      </a:txBody>
                      <a:tcPr/>
                    </a:tc>
                    <a:tc>
                      <a:txBody>
                        <a:bodyPr/>
                        <a:lstStyle/>
                        <a:p>
                          <a:endParaRPr lang="en-US"/>
                        </a:p>
                      </a:txBody>
                      <a:tcPr>
                        <a:blipFill>
                          <a:blip r:embed="rId2"/>
                          <a:stretch>
                            <a:fillRect l="-155205" t="-311940" r="-223975" b="-589552"/>
                          </a:stretch>
                        </a:blipFill>
                      </a:tcPr>
                    </a:tc>
                    <a:tc>
                      <a:txBody>
                        <a:bodyPr/>
                        <a:lstStyle/>
                        <a:p>
                          <a:endParaRPr lang="en-US"/>
                        </a:p>
                      </a:txBody>
                      <a:tcPr>
                        <a:blipFill>
                          <a:blip r:embed="rId2"/>
                          <a:stretch>
                            <a:fillRect l="-273311" t="-311940" r="-139865" b="-589552"/>
                          </a:stretch>
                        </a:blipFill>
                      </a:tcPr>
                    </a:tc>
                    <a:tc>
                      <a:txBody>
                        <a:bodyPr/>
                        <a:lstStyle/>
                        <a:p>
                          <a:endParaRPr lang="en-US"/>
                        </a:p>
                      </a:txBody>
                      <a:tcPr>
                        <a:blipFill>
                          <a:blip r:embed="rId2"/>
                          <a:stretch>
                            <a:fillRect l="-269512" t="-311940" r="-976" b="-589552"/>
                          </a:stretch>
                        </a:blipFill>
                      </a:tcPr>
                    </a:tc>
                    <a:extLst>
                      <a:ext uri="{0D108BD9-81ED-4DB2-BD59-A6C34878D82A}">
                        <a16:rowId xmlns:a16="http://schemas.microsoft.com/office/drawing/2014/main" val="1851548857"/>
                      </a:ext>
                    </a:extLst>
                  </a:tr>
                  <a:tr h="411480">
                    <a:tc>
                      <a:txBody>
                        <a:bodyPr/>
                        <a:lstStyle/>
                        <a:p>
                          <a:r>
                            <a:rPr lang="en-US" sz="2100" dirty="0"/>
                            <a:t>Sorted Linked List</a:t>
                          </a:r>
                        </a:p>
                      </a:txBody>
                      <a:tcPr/>
                    </a:tc>
                    <a:tc>
                      <a:txBody>
                        <a:bodyPr/>
                        <a:lstStyle/>
                        <a:p>
                          <a:endParaRPr lang="en-US"/>
                        </a:p>
                      </a:txBody>
                      <a:tcPr>
                        <a:blipFill>
                          <a:blip r:embed="rId2"/>
                          <a:stretch>
                            <a:fillRect l="-155205" t="-405882" r="-223975" b="-480882"/>
                          </a:stretch>
                        </a:blipFill>
                      </a:tcPr>
                    </a:tc>
                    <a:tc>
                      <a:txBody>
                        <a:bodyPr/>
                        <a:lstStyle/>
                        <a:p>
                          <a:endParaRPr lang="en-US"/>
                        </a:p>
                      </a:txBody>
                      <a:tcPr>
                        <a:blipFill>
                          <a:blip r:embed="rId2"/>
                          <a:stretch>
                            <a:fillRect l="-273311" t="-405882" r="-139865" b="-480882"/>
                          </a:stretch>
                        </a:blipFill>
                      </a:tcPr>
                    </a:tc>
                    <a:tc>
                      <a:txBody>
                        <a:bodyPr/>
                        <a:lstStyle/>
                        <a:p>
                          <a:endParaRPr lang="en-US"/>
                        </a:p>
                      </a:txBody>
                      <a:tcPr>
                        <a:blipFill>
                          <a:blip r:embed="rId2"/>
                          <a:stretch>
                            <a:fillRect l="-269512" t="-405882" r="-976" b="-480882"/>
                          </a:stretch>
                        </a:blipFill>
                      </a:tcPr>
                    </a:tc>
                    <a:extLst>
                      <a:ext uri="{0D108BD9-81ED-4DB2-BD59-A6C34878D82A}">
                        <a16:rowId xmlns:a16="http://schemas.microsoft.com/office/drawing/2014/main" val="2877379023"/>
                      </a:ext>
                    </a:extLst>
                  </a:tr>
                  <a:tr h="411480">
                    <a:tc>
                      <a:txBody>
                        <a:bodyPr/>
                        <a:lstStyle/>
                        <a:p>
                          <a:r>
                            <a:rPr lang="en-US" sz="2100" dirty="0"/>
                            <a:t>Heap</a:t>
                          </a:r>
                        </a:p>
                      </a:txBody>
                      <a:tcPr/>
                    </a:tc>
                    <a:tc>
                      <a:txBody>
                        <a:bodyPr/>
                        <a:lstStyle/>
                        <a:p>
                          <a:endParaRPr lang="en-US"/>
                        </a:p>
                      </a:txBody>
                      <a:tcPr>
                        <a:blipFill>
                          <a:blip r:embed="rId2"/>
                          <a:stretch>
                            <a:fillRect l="-155205" t="-505882" r="-223975" b="-380882"/>
                          </a:stretch>
                        </a:blipFill>
                      </a:tcPr>
                    </a:tc>
                    <a:tc>
                      <a:txBody>
                        <a:bodyPr/>
                        <a:lstStyle/>
                        <a:p>
                          <a:endParaRPr lang="en-US"/>
                        </a:p>
                      </a:txBody>
                      <a:tcPr>
                        <a:blipFill>
                          <a:blip r:embed="rId2"/>
                          <a:stretch>
                            <a:fillRect l="-273311" t="-505882" r="-139865" b="-380882"/>
                          </a:stretch>
                        </a:blipFill>
                      </a:tcPr>
                    </a:tc>
                    <a:tc>
                      <a:txBody>
                        <a:bodyPr/>
                        <a:lstStyle/>
                        <a:p>
                          <a:endParaRPr lang="en-US"/>
                        </a:p>
                      </a:txBody>
                      <a:tcPr>
                        <a:blipFill>
                          <a:blip r:embed="rId2"/>
                          <a:stretch>
                            <a:fillRect l="-269512" t="-505882" r="-976" b="-380882"/>
                          </a:stretch>
                        </a:blipFill>
                      </a:tcPr>
                    </a:tc>
                    <a:extLst>
                      <a:ext uri="{0D108BD9-81ED-4DB2-BD59-A6C34878D82A}">
                        <a16:rowId xmlns:a16="http://schemas.microsoft.com/office/drawing/2014/main" val="2468038284"/>
                      </a:ext>
                    </a:extLst>
                  </a:tr>
                  <a:tr h="731520">
                    <a:tc>
                      <a:txBody>
                        <a:bodyPr/>
                        <a:lstStyle/>
                        <a:p>
                          <a:r>
                            <a:rPr lang="en-US" sz="2100" dirty="0"/>
                            <a:t>Binary Search Tree </a:t>
                          </a:r>
                        </a:p>
                        <a:p>
                          <a:r>
                            <a:rPr lang="en-US" sz="2100" dirty="0"/>
                            <a:t>(worst)</a:t>
                          </a:r>
                        </a:p>
                      </a:txBody>
                      <a:tcPr>
                        <a:solidFill>
                          <a:schemeClr val="accent2">
                            <a:lumMod val="40000"/>
                            <a:lumOff val="60000"/>
                          </a:schemeClr>
                        </a:solidFill>
                      </a:tcPr>
                    </a:tc>
                    <a:tc>
                      <a:txBody>
                        <a:bodyPr/>
                        <a:lstStyle/>
                        <a:p>
                          <a:endParaRPr lang="en-US"/>
                        </a:p>
                      </a:txBody>
                      <a:tcPr>
                        <a:blipFill>
                          <a:blip r:embed="rId2"/>
                          <a:stretch>
                            <a:fillRect l="-155205" t="-343333" r="-223975" b="-115833"/>
                          </a:stretch>
                        </a:blipFill>
                      </a:tcPr>
                    </a:tc>
                    <a:tc>
                      <a:txBody>
                        <a:bodyPr/>
                        <a:lstStyle/>
                        <a:p>
                          <a:endParaRPr lang="en-US"/>
                        </a:p>
                      </a:txBody>
                      <a:tcPr>
                        <a:blipFill>
                          <a:blip r:embed="rId2"/>
                          <a:stretch>
                            <a:fillRect l="-273311" t="-343333" r="-139865" b="-115833"/>
                          </a:stretch>
                        </a:blipFill>
                      </a:tcPr>
                    </a:tc>
                    <a:tc>
                      <a:txBody>
                        <a:bodyPr/>
                        <a:lstStyle/>
                        <a:p>
                          <a:endParaRPr lang="en-US"/>
                        </a:p>
                      </a:txBody>
                      <a:tcPr>
                        <a:blipFill>
                          <a:blip r:embed="rId2"/>
                          <a:stretch>
                            <a:fillRect l="-269512" t="-343333" r="-976" b="-115833"/>
                          </a:stretch>
                        </a:blipFill>
                      </a:tcPr>
                    </a:tc>
                    <a:extLst>
                      <a:ext uri="{0D108BD9-81ED-4DB2-BD59-A6C34878D82A}">
                        <a16:rowId xmlns:a16="http://schemas.microsoft.com/office/drawing/2014/main" val="1292073772"/>
                      </a:ext>
                    </a:extLst>
                  </a:tr>
                  <a:tr h="731520">
                    <a:tc>
                      <a:txBody>
                        <a:bodyPr/>
                        <a:lstStyle/>
                        <a:p>
                          <a:r>
                            <a:rPr lang="en-US" sz="2100" dirty="0"/>
                            <a:t>Binary Search Tree (expected)</a:t>
                          </a:r>
                        </a:p>
                      </a:txBody>
                      <a:tcPr>
                        <a:solidFill>
                          <a:schemeClr val="accent2">
                            <a:lumMod val="40000"/>
                            <a:lumOff val="60000"/>
                          </a:schemeClr>
                        </a:solidFill>
                      </a:tcPr>
                    </a:tc>
                    <a:tc>
                      <a:txBody>
                        <a:bodyPr/>
                        <a:lstStyle/>
                        <a:p>
                          <a:endParaRPr lang="en-US"/>
                        </a:p>
                      </a:txBody>
                      <a:tcPr>
                        <a:blipFill>
                          <a:blip r:embed="rId2"/>
                          <a:stretch>
                            <a:fillRect l="-155205" t="-443333" r="-223975" b="-15833"/>
                          </a:stretch>
                        </a:blipFill>
                      </a:tcPr>
                    </a:tc>
                    <a:tc>
                      <a:txBody>
                        <a:bodyPr/>
                        <a:lstStyle/>
                        <a:p>
                          <a:endParaRPr lang="en-US"/>
                        </a:p>
                      </a:txBody>
                      <a:tcPr>
                        <a:blipFill>
                          <a:blip r:embed="rId2"/>
                          <a:stretch>
                            <a:fillRect l="-273311" t="-443333" r="-139865" b="-15833"/>
                          </a:stretch>
                        </a:blipFill>
                      </a:tcPr>
                    </a:tc>
                    <a:tc>
                      <a:txBody>
                        <a:bodyPr/>
                        <a:lstStyle/>
                        <a:p>
                          <a:endParaRPr lang="en-US"/>
                        </a:p>
                      </a:txBody>
                      <a:tcPr>
                        <a:blipFill>
                          <a:blip r:embed="rId2"/>
                          <a:stretch>
                            <a:fillRect l="-269512" t="-443333" r="-976" b="-15833"/>
                          </a:stretch>
                        </a:blipFill>
                      </a:tcPr>
                    </a:tc>
                    <a:extLst>
                      <a:ext uri="{0D108BD9-81ED-4DB2-BD59-A6C34878D82A}">
                        <a16:rowId xmlns:a16="http://schemas.microsoft.com/office/drawing/2014/main" val="154752868"/>
                      </a:ext>
                    </a:extLst>
                  </a:tr>
                </a:tbl>
              </a:graphicData>
            </a:graphic>
          </p:graphicFrame>
        </mc:Fallback>
      </mc:AlternateContent>
    </p:spTree>
    <p:extLst>
      <p:ext uri="{BB962C8B-B14F-4D97-AF65-F5344CB8AC3E}">
        <p14:creationId xmlns:p14="http://schemas.microsoft.com/office/powerpoint/2010/main" val="1879687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4AF19-ADB0-CEDA-E499-060E3A41CF54}"/>
              </a:ext>
            </a:extLst>
          </p:cNvPr>
          <p:cNvSpPr>
            <a:spLocks noGrp="1"/>
          </p:cNvSpPr>
          <p:nvPr>
            <p:ph type="title"/>
          </p:nvPr>
        </p:nvSpPr>
        <p:spPr/>
        <p:txBody>
          <a:bodyPr/>
          <a:lstStyle/>
          <a:p>
            <a:r>
              <a:rPr lang="en-US" dirty="0"/>
              <a:t>Tree “Vocab”</a:t>
            </a:r>
          </a:p>
        </p:txBody>
      </p:sp>
      <p:sp>
        <p:nvSpPr>
          <p:cNvPr id="3" name="Content Placeholder 2">
            <a:extLst>
              <a:ext uri="{FF2B5EF4-FFF2-40B4-BE49-F238E27FC236}">
                <a16:creationId xmlns:a16="http://schemas.microsoft.com/office/drawing/2014/main" id="{882F1423-9B9F-8928-7B3D-7CF5E1C30617}"/>
              </a:ext>
            </a:extLst>
          </p:cNvPr>
          <p:cNvSpPr>
            <a:spLocks noGrp="1"/>
          </p:cNvSpPr>
          <p:nvPr>
            <p:ph idx="1"/>
          </p:nvPr>
        </p:nvSpPr>
        <p:spPr>
          <a:xfrm>
            <a:off x="209398" y="1804594"/>
            <a:ext cx="10515600" cy="4351338"/>
          </a:xfrm>
        </p:spPr>
        <p:txBody>
          <a:bodyPr>
            <a:normAutofit lnSpcReduction="10000"/>
          </a:bodyPr>
          <a:lstStyle/>
          <a:p>
            <a:r>
              <a:rPr lang="en-US" dirty="0"/>
              <a:t>Traversal:</a:t>
            </a:r>
          </a:p>
          <a:p>
            <a:pPr lvl="1"/>
            <a:r>
              <a:rPr lang="en-US" dirty="0"/>
              <a:t>An algorithm for “visiting/processing” every node in a tree</a:t>
            </a:r>
          </a:p>
          <a:p>
            <a:r>
              <a:rPr lang="en-US" dirty="0"/>
              <a:t>Pre-Order Traversal:</a:t>
            </a:r>
          </a:p>
          <a:p>
            <a:pPr lvl="1"/>
            <a:r>
              <a:rPr lang="en-US" dirty="0"/>
              <a:t>Root, Left Subtree, Right Subtree</a:t>
            </a:r>
          </a:p>
          <a:p>
            <a:pPr lvl="1"/>
            <a:endParaRPr lang="en-US" dirty="0"/>
          </a:p>
          <a:p>
            <a:r>
              <a:rPr lang="en-US" dirty="0"/>
              <a:t>In-Order Traversal:</a:t>
            </a:r>
          </a:p>
          <a:p>
            <a:pPr lvl="1"/>
            <a:r>
              <a:rPr lang="en-US" dirty="0"/>
              <a:t>Left Subtree, Root, Right Subtree</a:t>
            </a:r>
          </a:p>
          <a:p>
            <a:pPr lvl="1"/>
            <a:endParaRPr lang="en-US" dirty="0"/>
          </a:p>
          <a:p>
            <a:r>
              <a:rPr lang="en-US" dirty="0"/>
              <a:t>Post-Order Traversal</a:t>
            </a:r>
          </a:p>
          <a:p>
            <a:pPr lvl="1"/>
            <a:r>
              <a:rPr lang="en-US" dirty="0"/>
              <a:t>Left Subtree, Right Subtree, Root</a:t>
            </a:r>
          </a:p>
          <a:p>
            <a:pPr lvl="1"/>
            <a:endParaRPr lang="en-US" dirty="0"/>
          </a:p>
        </p:txBody>
      </p:sp>
      <p:grpSp>
        <p:nvGrpSpPr>
          <p:cNvPr id="13" name="Group 12" descr="An example binary tree.&#10;&#10;Root: contains the value &quot;D&quot;, has left child &quot;U&quot; and right child &quot;B&quot;&#10;U: has left child &quot;S&quot; and right child &quot;2&quot;&#10;B, S, 2: have no children.">
            <a:extLst>
              <a:ext uri="{FF2B5EF4-FFF2-40B4-BE49-F238E27FC236}">
                <a16:creationId xmlns:a16="http://schemas.microsoft.com/office/drawing/2014/main" id="{B47A3547-295B-B05C-068B-983BD07205E4}"/>
              </a:ext>
            </a:extLst>
          </p:cNvPr>
          <p:cNvGrpSpPr/>
          <p:nvPr/>
        </p:nvGrpSpPr>
        <p:grpSpPr>
          <a:xfrm>
            <a:off x="8321041" y="681037"/>
            <a:ext cx="3308482" cy="2358532"/>
            <a:chOff x="8321041" y="681037"/>
            <a:chExt cx="3308482" cy="2358532"/>
          </a:xfrm>
        </p:grpSpPr>
        <p:sp>
          <p:nvSpPr>
            <p:cNvPr id="4" name="Oval 3">
              <a:extLst>
                <a:ext uri="{FF2B5EF4-FFF2-40B4-BE49-F238E27FC236}">
                  <a16:creationId xmlns:a16="http://schemas.microsoft.com/office/drawing/2014/main" id="{2871AA27-B709-68DB-ED61-5CFC34EE7535}"/>
                </a:ext>
              </a:extLst>
            </p:cNvPr>
            <p:cNvSpPr/>
            <p:nvPr/>
          </p:nvSpPr>
          <p:spPr>
            <a:xfrm>
              <a:off x="9921241" y="681037"/>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5" name="Oval 4">
              <a:extLst>
                <a:ext uri="{FF2B5EF4-FFF2-40B4-BE49-F238E27FC236}">
                  <a16:creationId xmlns:a16="http://schemas.microsoft.com/office/drawing/2014/main" id="{6A90F0F4-CCA6-1F0F-2E8C-1EA305114FE8}"/>
                </a:ext>
              </a:extLst>
            </p:cNvPr>
            <p:cNvSpPr/>
            <p:nvPr/>
          </p:nvSpPr>
          <p:spPr>
            <a:xfrm>
              <a:off x="8930641" y="138225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a:t>
              </a:r>
            </a:p>
          </p:txBody>
        </p:sp>
        <p:sp>
          <p:nvSpPr>
            <p:cNvPr id="6" name="Oval 5">
              <a:extLst>
                <a:ext uri="{FF2B5EF4-FFF2-40B4-BE49-F238E27FC236}">
                  <a16:creationId xmlns:a16="http://schemas.microsoft.com/office/drawing/2014/main" id="{2E07A1F2-30F9-729B-1528-91EAFB4D1467}"/>
                </a:ext>
              </a:extLst>
            </p:cNvPr>
            <p:cNvSpPr/>
            <p:nvPr/>
          </p:nvSpPr>
          <p:spPr>
            <a:xfrm>
              <a:off x="10941446" y="142411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7" name="Oval 6">
              <a:extLst>
                <a:ext uri="{FF2B5EF4-FFF2-40B4-BE49-F238E27FC236}">
                  <a16:creationId xmlns:a16="http://schemas.microsoft.com/office/drawing/2014/main" id="{653BEA08-669E-B443-72F8-BA5F0CEEB896}"/>
                </a:ext>
              </a:extLst>
            </p:cNvPr>
            <p:cNvSpPr/>
            <p:nvPr/>
          </p:nvSpPr>
          <p:spPr>
            <a:xfrm>
              <a:off x="8321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t>
              </a:r>
            </a:p>
          </p:txBody>
        </p:sp>
        <p:sp>
          <p:nvSpPr>
            <p:cNvPr id="8" name="Oval 7">
              <a:extLst>
                <a:ext uri="{FF2B5EF4-FFF2-40B4-BE49-F238E27FC236}">
                  <a16:creationId xmlns:a16="http://schemas.microsoft.com/office/drawing/2014/main" id="{31BE23D9-06E9-66F6-B04D-AE64602081C5}"/>
                </a:ext>
              </a:extLst>
            </p:cNvPr>
            <p:cNvSpPr/>
            <p:nvPr/>
          </p:nvSpPr>
          <p:spPr>
            <a:xfrm>
              <a:off x="9464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9" name="Straight Connector 8">
              <a:extLst>
                <a:ext uri="{FF2B5EF4-FFF2-40B4-BE49-F238E27FC236}">
                  <a16:creationId xmlns:a16="http://schemas.microsoft.com/office/drawing/2014/main" id="{3D00C509-5697-D96D-ED44-6AF53EE8DA7A}"/>
                </a:ext>
              </a:extLst>
            </p:cNvPr>
            <p:cNvCxnSpPr>
              <a:stCxn id="6" idx="1"/>
              <a:endCxn id="4" idx="5"/>
            </p:cNvCxnSpPr>
            <p:nvPr/>
          </p:nvCxnSpPr>
          <p:spPr>
            <a:xfrm flipH="1" flipV="1">
              <a:off x="10508550" y="1268346"/>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622C071-DF0C-D512-68A9-B941D1228586}"/>
                </a:ext>
              </a:extLst>
            </p:cNvPr>
            <p:cNvCxnSpPr>
              <a:stCxn id="5" idx="7"/>
              <a:endCxn id="4" idx="3"/>
            </p:cNvCxnSpPr>
            <p:nvPr/>
          </p:nvCxnSpPr>
          <p:spPr>
            <a:xfrm flipV="1">
              <a:off x="9517951" y="1268346"/>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B9E9506-B816-4FDB-6488-95FEF0DA2885}"/>
                </a:ext>
              </a:extLst>
            </p:cNvPr>
            <p:cNvCxnSpPr>
              <a:stCxn id="8" idx="0"/>
              <a:endCxn id="5" idx="5"/>
            </p:cNvCxnSpPr>
            <p:nvPr/>
          </p:nvCxnSpPr>
          <p:spPr>
            <a:xfrm flipH="1" flipV="1">
              <a:off x="9517951" y="1969561"/>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CC884B-01B4-13C8-F936-0590B4EE303A}"/>
                </a:ext>
              </a:extLst>
            </p:cNvPr>
            <p:cNvCxnSpPr>
              <a:stCxn id="7" idx="0"/>
              <a:endCxn id="5" idx="3"/>
            </p:cNvCxnSpPr>
            <p:nvPr/>
          </p:nvCxnSpPr>
          <p:spPr>
            <a:xfrm flipV="1">
              <a:off x="8665079" y="1969561"/>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87747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9A789-2423-F34C-7FF6-9C46E6E2B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F6EBA-0C6C-06E7-1677-2E1192861390}"/>
              </a:ext>
            </a:extLst>
          </p:cNvPr>
          <p:cNvSpPr>
            <a:spLocks noGrp="1"/>
          </p:cNvSpPr>
          <p:nvPr>
            <p:ph type="title"/>
          </p:nvPr>
        </p:nvSpPr>
        <p:spPr/>
        <p:txBody>
          <a:bodyPr/>
          <a:lstStyle/>
          <a:p>
            <a:r>
              <a:rPr lang="en-US" dirty="0"/>
              <a:t>Tree “Vocab”</a:t>
            </a:r>
          </a:p>
        </p:txBody>
      </p:sp>
      <p:sp>
        <p:nvSpPr>
          <p:cNvPr id="3" name="Content Placeholder 2">
            <a:extLst>
              <a:ext uri="{FF2B5EF4-FFF2-40B4-BE49-F238E27FC236}">
                <a16:creationId xmlns:a16="http://schemas.microsoft.com/office/drawing/2014/main" id="{6EEC840B-3B87-D791-5962-1B9299459C12}"/>
              </a:ext>
            </a:extLst>
          </p:cNvPr>
          <p:cNvSpPr>
            <a:spLocks noGrp="1"/>
          </p:cNvSpPr>
          <p:nvPr>
            <p:ph idx="1"/>
          </p:nvPr>
        </p:nvSpPr>
        <p:spPr>
          <a:xfrm>
            <a:off x="209398" y="1804594"/>
            <a:ext cx="10515600" cy="4351338"/>
          </a:xfrm>
        </p:spPr>
        <p:txBody>
          <a:bodyPr>
            <a:normAutofit lnSpcReduction="10000"/>
          </a:bodyPr>
          <a:lstStyle/>
          <a:p>
            <a:r>
              <a:rPr lang="en-US" dirty="0"/>
              <a:t>Traversal:</a:t>
            </a:r>
          </a:p>
          <a:p>
            <a:pPr lvl="1"/>
            <a:r>
              <a:rPr lang="en-US" dirty="0"/>
              <a:t>An algorithm for “visiting/processing” every node in a tree</a:t>
            </a:r>
          </a:p>
          <a:p>
            <a:r>
              <a:rPr lang="en-US" dirty="0"/>
              <a:t>Pre-Order Traversal:</a:t>
            </a:r>
          </a:p>
          <a:p>
            <a:pPr lvl="1"/>
            <a:r>
              <a:rPr lang="en-US" dirty="0"/>
              <a:t>Root, Left Subtree, Right Subtree</a:t>
            </a:r>
          </a:p>
          <a:p>
            <a:pPr lvl="1"/>
            <a:r>
              <a:rPr lang="en-US" dirty="0"/>
              <a:t>D U S 2 B</a:t>
            </a:r>
          </a:p>
          <a:p>
            <a:r>
              <a:rPr lang="en-US" dirty="0"/>
              <a:t>In-Order Traversal:</a:t>
            </a:r>
          </a:p>
          <a:p>
            <a:pPr lvl="1"/>
            <a:r>
              <a:rPr lang="en-US" dirty="0"/>
              <a:t>Left Subtree, Root, Right Subtree</a:t>
            </a:r>
          </a:p>
          <a:p>
            <a:pPr lvl="1"/>
            <a:r>
              <a:rPr lang="en-US" dirty="0"/>
              <a:t>S U 2 D B</a:t>
            </a:r>
          </a:p>
          <a:p>
            <a:r>
              <a:rPr lang="en-US" dirty="0"/>
              <a:t>Post-Order Traversal</a:t>
            </a:r>
          </a:p>
          <a:p>
            <a:pPr lvl="1"/>
            <a:r>
              <a:rPr lang="en-US" dirty="0"/>
              <a:t>Left Subtree, Right Subtree, Root</a:t>
            </a:r>
          </a:p>
          <a:p>
            <a:pPr lvl="1"/>
            <a:r>
              <a:rPr lang="en-US" dirty="0"/>
              <a:t>S 2 U B D </a:t>
            </a:r>
          </a:p>
        </p:txBody>
      </p:sp>
      <p:grpSp>
        <p:nvGrpSpPr>
          <p:cNvPr id="13" name="Group 12" descr="An example binary tree.&#10;&#10;Root: contains the value &quot;D&quot;, has left child &quot;U&quot; and right child &quot;B&quot;&#10;U: has left child &quot;S&quot; and right child &quot;2&quot;&#10;B, S, 2: have no children.">
            <a:extLst>
              <a:ext uri="{FF2B5EF4-FFF2-40B4-BE49-F238E27FC236}">
                <a16:creationId xmlns:a16="http://schemas.microsoft.com/office/drawing/2014/main" id="{3DC1EB18-31FB-009E-B91B-637B3CB8B5E1}"/>
              </a:ext>
            </a:extLst>
          </p:cNvPr>
          <p:cNvGrpSpPr/>
          <p:nvPr/>
        </p:nvGrpSpPr>
        <p:grpSpPr>
          <a:xfrm>
            <a:off x="8321041" y="681037"/>
            <a:ext cx="3308482" cy="2358532"/>
            <a:chOff x="8321041" y="681037"/>
            <a:chExt cx="3308482" cy="2358532"/>
          </a:xfrm>
        </p:grpSpPr>
        <p:sp>
          <p:nvSpPr>
            <p:cNvPr id="4" name="Oval 3">
              <a:extLst>
                <a:ext uri="{FF2B5EF4-FFF2-40B4-BE49-F238E27FC236}">
                  <a16:creationId xmlns:a16="http://schemas.microsoft.com/office/drawing/2014/main" id="{C6F475F1-50B1-EDBD-307D-9CFE8D71F3DB}"/>
                </a:ext>
              </a:extLst>
            </p:cNvPr>
            <p:cNvSpPr/>
            <p:nvPr/>
          </p:nvSpPr>
          <p:spPr>
            <a:xfrm>
              <a:off x="9921241" y="681037"/>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5" name="Oval 4">
              <a:extLst>
                <a:ext uri="{FF2B5EF4-FFF2-40B4-BE49-F238E27FC236}">
                  <a16:creationId xmlns:a16="http://schemas.microsoft.com/office/drawing/2014/main" id="{47716101-540B-06F0-B3F5-DCEB4317A72B}"/>
                </a:ext>
              </a:extLst>
            </p:cNvPr>
            <p:cNvSpPr/>
            <p:nvPr/>
          </p:nvSpPr>
          <p:spPr>
            <a:xfrm>
              <a:off x="8930641" y="138225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a:t>
              </a:r>
            </a:p>
          </p:txBody>
        </p:sp>
        <p:sp>
          <p:nvSpPr>
            <p:cNvPr id="6" name="Oval 5">
              <a:extLst>
                <a:ext uri="{FF2B5EF4-FFF2-40B4-BE49-F238E27FC236}">
                  <a16:creationId xmlns:a16="http://schemas.microsoft.com/office/drawing/2014/main" id="{9BE8695D-F192-3C10-86CD-3C3B00253026}"/>
                </a:ext>
              </a:extLst>
            </p:cNvPr>
            <p:cNvSpPr/>
            <p:nvPr/>
          </p:nvSpPr>
          <p:spPr>
            <a:xfrm>
              <a:off x="10941446" y="142411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7" name="Oval 6">
              <a:extLst>
                <a:ext uri="{FF2B5EF4-FFF2-40B4-BE49-F238E27FC236}">
                  <a16:creationId xmlns:a16="http://schemas.microsoft.com/office/drawing/2014/main" id="{20EA3482-1809-0AC9-49A9-C9F20B880708}"/>
                </a:ext>
              </a:extLst>
            </p:cNvPr>
            <p:cNvSpPr/>
            <p:nvPr/>
          </p:nvSpPr>
          <p:spPr>
            <a:xfrm>
              <a:off x="8321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t>
              </a:r>
            </a:p>
          </p:txBody>
        </p:sp>
        <p:sp>
          <p:nvSpPr>
            <p:cNvPr id="8" name="Oval 7">
              <a:extLst>
                <a:ext uri="{FF2B5EF4-FFF2-40B4-BE49-F238E27FC236}">
                  <a16:creationId xmlns:a16="http://schemas.microsoft.com/office/drawing/2014/main" id="{9FA9C824-E0CE-4AAA-3992-479AC1048EBD}"/>
                </a:ext>
              </a:extLst>
            </p:cNvPr>
            <p:cNvSpPr/>
            <p:nvPr/>
          </p:nvSpPr>
          <p:spPr>
            <a:xfrm>
              <a:off x="9464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9" name="Straight Connector 8">
              <a:extLst>
                <a:ext uri="{FF2B5EF4-FFF2-40B4-BE49-F238E27FC236}">
                  <a16:creationId xmlns:a16="http://schemas.microsoft.com/office/drawing/2014/main" id="{A7C8DA93-8983-204C-1DB5-79FA1D0EF752}"/>
                </a:ext>
              </a:extLst>
            </p:cNvPr>
            <p:cNvCxnSpPr>
              <a:stCxn id="6" idx="1"/>
              <a:endCxn id="4" idx="5"/>
            </p:cNvCxnSpPr>
            <p:nvPr/>
          </p:nvCxnSpPr>
          <p:spPr>
            <a:xfrm flipH="1" flipV="1">
              <a:off x="10508550" y="1268346"/>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E173569-5F6D-2210-8E4F-9D1AFCBE856F}"/>
                </a:ext>
              </a:extLst>
            </p:cNvPr>
            <p:cNvCxnSpPr>
              <a:stCxn id="5" idx="7"/>
              <a:endCxn id="4" idx="3"/>
            </p:cNvCxnSpPr>
            <p:nvPr/>
          </p:nvCxnSpPr>
          <p:spPr>
            <a:xfrm flipV="1">
              <a:off x="9517951" y="1268346"/>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8883D5-0DAC-2A52-0A68-F8FCB1283A33}"/>
                </a:ext>
              </a:extLst>
            </p:cNvPr>
            <p:cNvCxnSpPr>
              <a:stCxn id="8" idx="0"/>
              <a:endCxn id="5" idx="5"/>
            </p:cNvCxnSpPr>
            <p:nvPr/>
          </p:nvCxnSpPr>
          <p:spPr>
            <a:xfrm flipH="1" flipV="1">
              <a:off x="9517951" y="1969561"/>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363F6F-802E-8FB9-57CC-8C3E4541F37A}"/>
                </a:ext>
              </a:extLst>
            </p:cNvPr>
            <p:cNvCxnSpPr>
              <a:stCxn id="7" idx="0"/>
              <a:endCxn id="5" idx="3"/>
            </p:cNvCxnSpPr>
            <p:nvPr/>
          </p:nvCxnSpPr>
          <p:spPr>
            <a:xfrm flipV="1">
              <a:off x="8665079" y="1969561"/>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49855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5CA20-6E6F-E5C3-CC20-34FB9371B794}"/>
              </a:ext>
            </a:extLst>
          </p:cNvPr>
          <p:cNvSpPr>
            <a:spLocks noGrp="1"/>
          </p:cNvSpPr>
          <p:nvPr>
            <p:ph type="title"/>
          </p:nvPr>
        </p:nvSpPr>
        <p:spPr/>
        <p:txBody>
          <a:bodyPr/>
          <a:lstStyle/>
          <a:p>
            <a:r>
              <a:rPr lang="en-US" dirty="0"/>
              <a:t>Pre/In/Post Order Trick</a:t>
            </a:r>
          </a:p>
        </p:txBody>
      </p:sp>
      <p:grpSp>
        <p:nvGrpSpPr>
          <p:cNvPr id="4" name="Group 3" descr="An example binary tree.&#10;&#10;Root: contains the value &quot;D&quot;, has left child &quot;U&quot; and right child &quot;B&quot;&#10;U: has left child &quot;S&quot; and right child &quot;2&quot;&#10;B, S, 2: have no children.">
            <a:extLst>
              <a:ext uri="{FF2B5EF4-FFF2-40B4-BE49-F238E27FC236}">
                <a16:creationId xmlns:a16="http://schemas.microsoft.com/office/drawing/2014/main" id="{720ABE76-649E-0507-545A-1946E0A3CD78}"/>
              </a:ext>
            </a:extLst>
          </p:cNvPr>
          <p:cNvGrpSpPr/>
          <p:nvPr/>
        </p:nvGrpSpPr>
        <p:grpSpPr>
          <a:xfrm>
            <a:off x="7526384" y="2249734"/>
            <a:ext cx="3308482" cy="2358532"/>
            <a:chOff x="8321041" y="681037"/>
            <a:chExt cx="3308482" cy="2358532"/>
          </a:xfrm>
        </p:grpSpPr>
        <p:sp>
          <p:nvSpPr>
            <p:cNvPr id="5" name="Oval 4">
              <a:extLst>
                <a:ext uri="{FF2B5EF4-FFF2-40B4-BE49-F238E27FC236}">
                  <a16:creationId xmlns:a16="http://schemas.microsoft.com/office/drawing/2014/main" id="{2434699F-1E22-6986-E0FD-6E380F9DD18A}"/>
                </a:ext>
              </a:extLst>
            </p:cNvPr>
            <p:cNvSpPr/>
            <p:nvPr/>
          </p:nvSpPr>
          <p:spPr>
            <a:xfrm>
              <a:off x="9921241" y="681037"/>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6" name="Oval 5">
              <a:extLst>
                <a:ext uri="{FF2B5EF4-FFF2-40B4-BE49-F238E27FC236}">
                  <a16:creationId xmlns:a16="http://schemas.microsoft.com/office/drawing/2014/main" id="{66FC7C10-2D36-737C-5573-96F8B2598D3A}"/>
                </a:ext>
              </a:extLst>
            </p:cNvPr>
            <p:cNvSpPr/>
            <p:nvPr/>
          </p:nvSpPr>
          <p:spPr>
            <a:xfrm>
              <a:off x="8930641" y="138225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a:t>
              </a:r>
            </a:p>
          </p:txBody>
        </p:sp>
        <p:sp>
          <p:nvSpPr>
            <p:cNvPr id="7" name="Oval 6">
              <a:extLst>
                <a:ext uri="{FF2B5EF4-FFF2-40B4-BE49-F238E27FC236}">
                  <a16:creationId xmlns:a16="http://schemas.microsoft.com/office/drawing/2014/main" id="{D24E6B51-84F9-807A-BABF-372C6615B3F1}"/>
                </a:ext>
              </a:extLst>
            </p:cNvPr>
            <p:cNvSpPr/>
            <p:nvPr/>
          </p:nvSpPr>
          <p:spPr>
            <a:xfrm>
              <a:off x="10941446" y="142411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8" name="Oval 7">
              <a:extLst>
                <a:ext uri="{FF2B5EF4-FFF2-40B4-BE49-F238E27FC236}">
                  <a16:creationId xmlns:a16="http://schemas.microsoft.com/office/drawing/2014/main" id="{ABD2BA4B-110D-4738-1980-6D6BB018360C}"/>
                </a:ext>
              </a:extLst>
            </p:cNvPr>
            <p:cNvSpPr/>
            <p:nvPr/>
          </p:nvSpPr>
          <p:spPr>
            <a:xfrm>
              <a:off x="8321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t>
              </a:r>
            </a:p>
          </p:txBody>
        </p:sp>
        <p:sp>
          <p:nvSpPr>
            <p:cNvPr id="9" name="Oval 8">
              <a:extLst>
                <a:ext uri="{FF2B5EF4-FFF2-40B4-BE49-F238E27FC236}">
                  <a16:creationId xmlns:a16="http://schemas.microsoft.com/office/drawing/2014/main" id="{728FA919-E394-7762-7425-58DB6FE78C1B}"/>
                </a:ext>
              </a:extLst>
            </p:cNvPr>
            <p:cNvSpPr/>
            <p:nvPr/>
          </p:nvSpPr>
          <p:spPr>
            <a:xfrm>
              <a:off x="9464041" y="2351492"/>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10" name="Straight Connector 9">
              <a:extLst>
                <a:ext uri="{FF2B5EF4-FFF2-40B4-BE49-F238E27FC236}">
                  <a16:creationId xmlns:a16="http://schemas.microsoft.com/office/drawing/2014/main" id="{B9DD8A7A-DE2C-ED28-4676-7C20D7E4D45F}"/>
                </a:ext>
              </a:extLst>
            </p:cNvPr>
            <p:cNvCxnSpPr>
              <a:stCxn id="7" idx="1"/>
              <a:endCxn id="5" idx="5"/>
            </p:cNvCxnSpPr>
            <p:nvPr/>
          </p:nvCxnSpPr>
          <p:spPr>
            <a:xfrm flipH="1" flipV="1">
              <a:off x="10508550" y="1268346"/>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A5DBDC-53A2-399B-E8D6-06884D3B54E9}"/>
                </a:ext>
              </a:extLst>
            </p:cNvPr>
            <p:cNvCxnSpPr>
              <a:stCxn id="6" idx="7"/>
              <a:endCxn id="5" idx="3"/>
            </p:cNvCxnSpPr>
            <p:nvPr/>
          </p:nvCxnSpPr>
          <p:spPr>
            <a:xfrm flipV="1">
              <a:off x="9517951" y="1268346"/>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336B4EB-AAF6-CB12-476E-B764538F5C46}"/>
                </a:ext>
              </a:extLst>
            </p:cNvPr>
            <p:cNvCxnSpPr>
              <a:stCxn id="9" idx="0"/>
              <a:endCxn id="6" idx="5"/>
            </p:cNvCxnSpPr>
            <p:nvPr/>
          </p:nvCxnSpPr>
          <p:spPr>
            <a:xfrm flipH="1" flipV="1">
              <a:off x="9517951" y="1969561"/>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2DC68F1-08A2-C121-681D-49FA548FA0BB}"/>
                </a:ext>
              </a:extLst>
            </p:cNvPr>
            <p:cNvCxnSpPr>
              <a:stCxn id="8" idx="0"/>
              <a:endCxn id="6" idx="3"/>
            </p:cNvCxnSpPr>
            <p:nvPr/>
          </p:nvCxnSpPr>
          <p:spPr>
            <a:xfrm flipV="1">
              <a:off x="8665079" y="1969561"/>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55982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A41BB-3D3E-2892-1138-23936D229C8B}"/>
              </a:ext>
            </a:extLst>
          </p:cNvPr>
          <p:cNvSpPr>
            <a:spLocks noGrp="1"/>
          </p:cNvSpPr>
          <p:nvPr>
            <p:ph type="title"/>
          </p:nvPr>
        </p:nvSpPr>
        <p:spPr/>
        <p:txBody>
          <a:bodyPr/>
          <a:lstStyle/>
          <a:p>
            <a:r>
              <a:rPr lang="en-US" dirty="0"/>
              <a:t>Name that Traversal!</a:t>
            </a:r>
          </a:p>
        </p:txBody>
      </p:sp>
      <p:sp>
        <p:nvSpPr>
          <p:cNvPr id="4" name="TextBox 3">
            <a:extLst>
              <a:ext uri="{FF2B5EF4-FFF2-40B4-BE49-F238E27FC236}">
                <a16:creationId xmlns:a16="http://schemas.microsoft.com/office/drawing/2014/main" id="{81185F3B-810A-B300-B3D1-DB07A7B7626D}"/>
              </a:ext>
            </a:extLst>
          </p:cNvPr>
          <p:cNvSpPr txBox="1"/>
          <p:nvPr/>
        </p:nvSpPr>
        <p:spPr>
          <a:xfrm>
            <a:off x="0" y="1828800"/>
            <a:ext cx="4045338"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aO</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aOrder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aOrder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8AD21AD2-233A-B15D-281E-50F6C7B8EB57}"/>
              </a:ext>
            </a:extLst>
          </p:cNvPr>
          <p:cNvSpPr txBox="1"/>
          <p:nvPr/>
        </p:nvSpPr>
        <p:spPr>
          <a:xfrm>
            <a:off x="4045337" y="1822768"/>
            <a:ext cx="4045338"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bO</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bOrder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bOrder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751AC02A-AE8D-56FD-438A-B6623B7BE486}"/>
              </a:ext>
            </a:extLst>
          </p:cNvPr>
          <p:cNvSpPr txBox="1"/>
          <p:nvPr/>
        </p:nvSpPr>
        <p:spPr>
          <a:xfrm>
            <a:off x="8146664" y="1822768"/>
            <a:ext cx="4045338"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cO</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cOrder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cOrder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376215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A48BB-B56B-36E0-7326-ADA3ADE2C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4A80B-311C-19A6-D18C-3A100EA2E326}"/>
              </a:ext>
            </a:extLst>
          </p:cNvPr>
          <p:cNvSpPr>
            <a:spLocks noGrp="1"/>
          </p:cNvSpPr>
          <p:nvPr>
            <p:ph type="title"/>
          </p:nvPr>
        </p:nvSpPr>
        <p:spPr/>
        <p:txBody>
          <a:bodyPr/>
          <a:lstStyle/>
          <a:p>
            <a:r>
              <a:rPr lang="en-US" dirty="0"/>
              <a:t>Name that Traversal! (Answers)</a:t>
            </a:r>
          </a:p>
        </p:txBody>
      </p:sp>
      <p:sp>
        <p:nvSpPr>
          <p:cNvPr id="4" name="TextBox 3">
            <a:extLst>
              <a:ext uri="{FF2B5EF4-FFF2-40B4-BE49-F238E27FC236}">
                <a16:creationId xmlns:a16="http://schemas.microsoft.com/office/drawing/2014/main" id="{E2673BAB-BB1B-BF4D-750F-E30327D374F1}"/>
              </a:ext>
            </a:extLst>
          </p:cNvPr>
          <p:cNvSpPr txBox="1"/>
          <p:nvPr/>
        </p:nvSpPr>
        <p:spPr>
          <a:xfrm>
            <a:off x="0" y="1828800"/>
            <a:ext cx="4371646"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postOrder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postOrder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postOrder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8A57933E-EFBA-7E93-1FBD-2601BF5A7842}"/>
              </a:ext>
            </a:extLst>
          </p:cNvPr>
          <p:cNvSpPr txBox="1"/>
          <p:nvPr/>
        </p:nvSpPr>
        <p:spPr>
          <a:xfrm>
            <a:off x="4045337" y="1822768"/>
            <a:ext cx="4266937"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preO</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preOrder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preOrder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F0207ED3-A022-F7B3-179D-AD8F23CB6DF1}"/>
              </a:ext>
            </a:extLst>
          </p:cNvPr>
          <p:cNvSpPr txBox="1"/>
          <p:nvPr/>
        </p:nvSpPr>
        <p:spPr>
          <a:xfrm>
            <a:off x="8146664" y="1822768"/>
            <a:ext cx="4111638" cy="286232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prstClr val="black"/>
                </a:solidFill>
                <a:latin typeface="Calibri" panose="020F0502020204030204"/>
              </a:rPr>
              <a:t>inO</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inOrder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process(root)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Null){</a:t>
            </a:r>
          </a:p>
          <a:p>
            <a:pPr lvl="0">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rPr>
              <a:t> </a:t>
            </a:r>
            <a:r>
              <a:rPr lang="en-US" sz="2000" dirty="0" err="1">
                <a:solidFill>
                  <a:prstClr val="black"/>
                </a:solidFill>
              </a:rPr>
              <a:t>inOrder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64413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2B5E9-06A8-32A2-7716-F22B52B4BC89}"/>
              </a:ext>
            </a:extLst>
          </p:cNvPr>
          <p:cNvSpPr>
            <a:spLocks noGrp="1"/>
          </p:cNvSpPr>
          <p:nvPr>
            <p:ph type="title"/>
          </p:nvPr>
        </p:nvSpPr>
        <p:spPr/>
        <p:txBody>
          <a:bodyPr/>
          <a:lstStyle/>
          <a:p>
            <a:r>
              <a:rPr lang="en-US" dirty="0"/>
              <a:t>Binary Search Tree</a:t>
            </a:r>
          </a:p>
        </p:txBody>
      </p:sp>
      <p:sp>
        <p:nvSpPr>
          <p:cNvPr id="3" name="Content Placeholder 2">
            <a:extLst>
              <a:ext uri="{FF2B5EF4-FFF2-40B4-BE49-F238E27FC236}">
                <a16:creationId xmlns:a16="http://schemas.microsoft.com/office/drawing/2014/main" id="{892B297E-7EE5-3C68-FD59-6C5683255046}"/>
              </a:ext>
            </a:extLst>
          </p:cNvPr>
          <p:cNvSpPr>
            <a:spLocks noGrp="1"/>
          </p:cNvSpPr>
          <p:nvPr>
            <p:ph idx="1"/>
          </p:nvPr>
        </p:nvSpPr>
        <p:spPr>
          <a:xfrm>
            <a:off x="838200" y="2307763"/>
            <a:ext cx="10515600" cy="4351338"/>
          </a:xfrm>
        </p:spPr>
        <p:txBody>
          <a:bodyPr/>
          <a:lstStyle/>
          <a:p>
            <a:r>
              <a:rPr lang="en-US" dirty="0"/>
              <a:t>Binary Tree</a:t>
            </a:r>
          </a:p>
          <a:p>
            <a:pPr lvl="1"/>
            <a:r>
              <a:rPr lang="en-US" dirty="0"/>
              <a:t>Definition:</a:t>
            </a:r>
          </a:p>
          <a:p>
            <a:pPr lvl="2"/>
            <a:r>
              <a:rPr lang="en-US" dirty="0"/>
              <a:t>Tree where each node has at most 2 children</a:t>
            </a:r>
          </a:p>
          <a:p>
            <a:r>
              <a:rPr lang="en-US" b="1" dirty="0"/>
              <a:t>Order Property</a:t>
            </a:r>
          </a:p>
          <a:p>
            <a:pPr lvl="1"/>
            <a:r>
              <a:rPr lang="en-US" dirty="0"/>
              <a:t>All keys in the left subtree are smaller than the parent</a:t>
            </a:r>
          </a:p>
          <a:p>
            <a:pPr lvl="1"/>
            <a:r>
              <a:rPr lang="en-US" dirty="0"/>
              <a:t>All keys in the right subtree are larger than the parent</a:t>
            </a:r>
          </a:p>
          <a:p>
            <a:pPr lvl="1"/>
            <a:r>
              <a:rPr lang="en-US" b="1" dirty="0"/>
              <a:t>Consequence</a:t>
            </a:r>
            <a:r>
              <a:rPr lang="en-US" dirty="0"/>
              <a:t>: cannot have repeated values</a:t>
            </a:r>
          </a:p>
        </p:txBody>
      </p:sp>
      <p:grpSp>
        <p:nvGrpSpPr>
          <p:cNvPr id="4" name="Group 3" descr="An example binary search tree. It has the property that all nodes to the left of every node are smaller, and all nodes to the right are bigger.">
            <a:extLst>
              <a:ext uri="{FF2B5EF4-FFF2-40B4-BE49-F238E27FC236}">
                <a16:creationId xmlns:a16="http://schemas.microsoft.com/office/drawing/2014/main" id="{2F71E9C4-A101-FA4C-0659-721A14214FB9}"/>
              </a:ext>
            </a:extLst>
          </p:cNvPr>
          <p:cNvGrpSpPr/>
          <p:nvPr/>
        </p:nvGrpSpPr>
        <p:grpSpPr>
          <a:xfrm>
            <a:off x="6019328" y="191294"/>
            <a:ext cx="6172672" cy="2998788"/>
            <a:chOff x="2590801" y="2672070"/>
            <a:chExt cx="6934200" cy="3368751"/>
          </a:xfrm>
        </p:grpSpPr>
        <p:sp>
          <p:nvSpPr>
            <p:cNvPr id="5" name="Oval 4">
              <a:extLst>
                <a:ext uri="{FF2B5EF4-FFF2-40B4-BE49-F238E27FC236}">
                  <a16:creationId xmlns:a16="http://schemas.microsoft.com/office/drawing/2014/main" id="{27790789-87A7-46C0-EA6C-2277D13D78EE}"/>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6" name="Oval 5">
              <a:extLst>
                <a:ext uri="{FF2B5EF4-FFF2-40B4-BE49-F238E27FC236}">
                  <a16:creationId xmlns:a16="http://schemas.microsoft.com/office/drawing/2014/main" id="{3A295B32-4297-8096-ECFD-F8DF78979C08}"/>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BBB6D470-F748-CAA2-B85B-F5670795C1A8}"/>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 name="Oval 7">
              <a:extLst>
                <a:ext uri="{FF2B5EF4-FFF2-40B4-BE49-F238E27FC236}">
                  <a16:creationId xmlns:a16="http://schemas.microsoft.com/office/drawing/2014/main" id="{31D716C2-27E6-7E2D-7139-2D180A5286B4}"/>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9" name="Oval 8">
              <a:extLst>
                <a:ext uri="{FF2B5EF4-FFF2-40B4-BE49-F238E27FC236}">
                  <a16:creationId xmlns:a16="http://schemas.microsoft.com/office/drawing/2014/main" id="{3518C3C5-E267-10AD-79B8-85A8152A145D}"/>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10" name="Oval 9">
              <a:extLst>
                <a:ext uri="{FF2B5EF4-FFF2-40B4-BE49-F238E27FC236}">
                  <a16:creationId xmlns:a16="http://schemas.microsoft.com/office/drawing/2014/main" id="{7E710BDE-CE64-A054-63A0-910654063B2A}"/>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11" name="Oval 10">
              <a:extLst>
                <a:ext uri="{FF2B5EF4-FFF2-40B4-BE49-F238E27FC236}">
                  <a16:creationId xmlns:a16="http://schemas.microsoft.com/office/drawing/2014/main" id="{13D2F92E-73DC-0C75-E9E1-B514E3CDE03D}"/>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2" name="Oval 11">
              <a:extLst>
                <a:ext uri="{FF2B5EF4-FFF2-40B4-BE49-F238E27FC236}">
                  <a16:creationId xmlns:a16="http://schemas.microsoft.com/office/drawing/2014/main" id="{DCB0BCFA-A5E6-EA50-A0E5-4E556987C546}"/>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3" name="Oval 12">
              <a:extLst>
                <a:ext uri="{FF2B5EF4-FFF2-40B4-BE49-F238E27FC236}">
                  <a16:creationId xmlns:a16="http://schemas.microsoft.com/office/drawing/2014/main" id="{1F4C1969-2C20-D8A3-AF4D-89148C62640C}"/>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14" name="Straight Connector 13">
              <a:extLst>
                <a:ext uri="{FF2B5EF4-FFF2-40B4-BE49-F238E27FC236}">
                  <a16:creationId xmlns:a16="http://schemas.microsoft.com/office/drawing/2014/main" id="{2A44E483-8BEE-9320-2C66-83FC9EA0B1AE}"/>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2371AA0-D30E-E312-E5A8-C884765372F5}"/>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73C3A7-61D8-70EC-4EEE-3D6FE811705B}"/>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13F9A90-2C43-EFB7-CB66-282BFFEA2185}"/>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0EEC53A-1AFB-D890-5A14-FFCEFA2A15B8}"/>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BA74E8D-B454-F5F2-6149-D711F44D4890}"/>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2211060-D69A-92CF-3F0C-77A1BD53CDBE}"/>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0372726-C603-E467-D286-87E153C707A7}"/>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49884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Building a Heap From “Scratch”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4" name="Group 3" descr="An unordered array. It contains 10 items and has 11 indices. The index 0 is empty so that the array's contents match the shape of a heap.&#10;&#10;The items are, in order: 5, 6, 10, 3, 15, 8, 7, 14, 2, 1">
            <a:extLst>
              <a:ext uri="{FF2B5EF4-FFF2-40B4-BE49-F238E27FC236}">
                <a16:creationId xmlns:a16="http://schemas.microsoft.com/office/drawing/2014/main" id="{D2C070FD-E606-FE96-DBE1-D6B50F960BB6}"/>
              </a:ext>
            </a:extLst>
          </p:cNvPr>
          <p:cNvGrpSpPr/>
          <p:nvPr/>
        </p:nvGrpSpPr>
        <p:grpSpPr>
          <a:xfrm>
            <a:off x="5813477" y="2423531"/>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grpSp>
        <p:nvGrpSpPr>
          <p:cNvPr id="61" name="Group 60" descr="The heap that the array implicitly represents. This tree itself follows the shape property of the heap because the proper indices are occupied in the array. The tree does satisfy the heap property, because the items are in an arbitrary order in the array. Our goal is to move values around so that the heap property holds.&#10;&#10;The binary tree has 10 nodes and therefore 4 levels. The last level has 3 nodes in it. The nodes are as follows:&#10;&#10;- The root node is 5&#10;- the left child of 5 is 6, the right child is 10&#10;- the left child of 6 is 3, the right child is 15&#10;- the left child of 10 is 8, the right child is 7&#10;- the left child of 3 is 14, the right child is 2&#10;- the left child of 15 is 1, it has no right child&#10;- nodes 8, 7, 14, 2, and 1 are all leaves&#10;&#10;We highlight all nodes that violate the heap property (meaning they are larger than at least one child). Those nodes are: 6, 10, 3, and 15">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15</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sp>
        <p:nvSpPr>
          <p:cNvPr id="64" name="TextBox 63">
            <a:extLst>
              <a:ext uri="{FF2B5EF4-FFF2-40B4-BE49-F238E27FC236}">
                <a16:creationId xmlns:a16="http://schemas.microsoft.com/office/drawing/2014/main" id="{69DE40CB-E466-39F7-D8B8-04BB5635AAE6}"/>
              </a:ext>
            </a:extLst>
          </p:cNvPr>
          <p:cNvSpPr txBox="1"/>
          <p:nvPr/>
        </p:nvSpPr>
        <p:spPr>
          <a:xfrm>
            <a:off x="7936205" y="5053758"/>
            <a:ext cx="3121688" cy="1015663"/>
          </a:xfrm>
          <a:prstGeom prst="rect">
            <a:avLst/>
          </a:prstGeom>
          <a:noFill/>
        </p:spPr>
        <p:txBody>
          <a:bodyPr wrap="none" rtlCol="0">
            <a:spAutoFit/>
          </a:bodyPr>
          <a:lstStyle/>
          <a:p>
            <a:r>
              <a:rPr lang="en-US" sz="2000" dirty="0"/>
              <a:t>Two ways for “fix” the heap:</a:t>
            </a:r>
          </a:p>
          <a:p>
            <a:pPr marL="342900" indent="-342900">
              <a:buAutoNum type="arabicParenR"/>
            </a:pPr>
            <a:r>
              <a:rPr lang="en-US" sz="2000" dirty="0"/>
              <a:t>Percolate Up</a:t>
            </a:r>
          </a:p>
          <a:p>
            <a:pPr marL="342900" indent="-342900">
              <a:buAutoNum type="arabicParenR"/>
            </a:pPr>
            <a:r>
              <a:rPr lang="en-US" sz="2000" dirty="0"/>
              <a:t>Percolate Down</a:t>
            </a:r>
          </a:p>
        </p:txBody>
      </p:sp>
    </p:spTree>
    <p:extLst>
      <p:ext uri="{BB962C8B-B14F-4D97-AF65-F5344CB8AC3E}">
        <p14:creationId xmlns:p14="http://schemas.microsoft.com/office/powerpoint/2010/main" val="301808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F6548-9D98-39FE-74B0-AE28060AF5F8}"/>
              </a:ext>
            </a:extLst>
          </p:cNvPr>
          <p:cNvSpPr>
            <a:spLocks noGrp="1"/>
          </p:cNvSpPr>
          <p:nvPr>
            <p:ph type="title"/>
          </p:nvPr>
        </p:nvSpPr>
        <p:spPr/>
        <p:txBody>
          <a:bodyPr/>
          <a:lstStyle/>
          <a:p>
            <a:r>
              <a:rPr lang="en-US" dirty="0"/>
              <a:t>Are these BSTs?</a:t>
            </a:r>
          </a:p>
        </p:txBody>
      </p:sp>
      <p:grpSp>
        <p:nvGrpSpPr>
          <p:cNvPr id="23" name="Group 22" descr="A binary tree. That is structured as follows:&#10;&#10;root: 7, with left child 3 and right child 10&#10;3: left child is 1, it has no right child&#10;1: left child is 0, it has no right child&#10;0: has no children&#10;10: it has no left child, right child is 16&#10;16: has no children">
            <a:extLst>
              <a:ext uri="{FF2B5EF4-FFF2-40B4-BE49-F238E27FC236}">
                <a16:creationId xmlns:a16="http://schemas.microsoft.com/office/drawing/2014/main" id="{E0E5AD0C-4A2B-9A16-4E21-6AB1559EA083}"/>
              </a:ext>
            </a:extLst>
          </p:cNvPr>
          <p:cNvGrpSpPr/>
          <p:nvPr/>
        </p:nvGrpSpPr>
        <p:grpSpPr>
          <a:xfrm>
            <a:off x="200248" y="1567009"/>
            <a:ext cx="4036614" cy="2762801"/>
            <a:chOff x="131609" y="2379747"/>
            <a:chExt cx="4036614" cy="2762801"/>
          </a:xfrm>
        </p:grpSpPr>
        <p:sp>
          <p:nvSpPr>
            <p:cNvPr id="5" name="Oval 4">
              <a:extLst>
                <a:ext uri="{FF2B5EF4-FFF2-40B4-BE49-F238E27FC236}">
                  <a16:creationId xmlns:a16="http://schemas.microsoft.com/office/drawing/2014/main" id="{D16A6EC8-5DF8-4AA2-99AA-01038135CE44}"/>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6" name="Oval 5">
              <a:extLst>
                <a:ext uri="{FF2B5EF4-FFF2-40B4-BE49-F238E27FC236}">
                  <a16:creationId xmlns:a16="http://schemas.microsoft.com/office/drawing/2014/main" id="{99805804-F2DC-C6FD-B8E9-574ACB44AD21}"/>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9B2B5938-265F-ABFC-25F4-5D8918243D7E}"/>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 name="Oval 7">
              <a:extLst>
                <a:ext uri="{FF2B5EF4-FFF2-40B4-BE49-F238E27FC236}">
                  <a16:creationId xmlns:a16="http://schemas.microsoft.com/office/drawing/2014/main" id="{4FF0C916-C4B6-92D6-8494-EA5DFFA91B3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1" name="Oval 10">
              <a:extLst>
                <a:ext uri="{FF2B5EF4-FFF2-40B4-BE49-F238E27FC236}">
                  <a16:creationId xmlns:a16="http://schemas.microsoft.com/office/drawing/2014/main" id="{0A91AC77-7F7D-F3E6-C149-208F5C5970A9}"/>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2" name="Oval 11">
              <a:extLst>
                <a:ext uri="{FF2B5EF4-FFF2-40B4-BE49-F238E27FC236}">
                  <a16:creationId xmlns:a16="http://schemas.microsoft.com/office/drawing/2014/main" id="{0C1FA898-5F86-702E-BACF-23EAF0ED22D9}"/>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4" name="Straight Connector 13">
              <a:extLst>
                <a:ext uri="{FF2B5EF4-FFF2-40B4-BE49-F238E27FC236}">
                  <a16:creationId xmlns:a16="http://schemas.microsoft.com/office/drawing/2014/main" id="{EBF02345-0F06-9D9F-427F-6826149A089F}"/>
                </a:ext>
              </a:extLst>
            </p:cNvPr>
            <p:cNvCxnSpPr>
              <a:cxnSpLocks/>
              <a:stCxn id="5" idx="3"/>
              <a:endCxn id="6"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FF37D10-ECAB-4C4B-8186-21080F7EB02A}"/>
                </a:ext>
              </a:extLst>
            </p:cNvPr>
            <p:cNvCxnSpPr>
              <a:cxnSpLocks/>
              <a:stCxn id="5" idx="5"/>
              <a:endCxn id="7"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3B40EF5-F8EE-E10F-696D-062B8556F3FC}"/>
                </a:ext>
              </a:extLst>
            </p:cNvPr>
            <p:cNvCxnSpPr>
              <a:stCxn id="8" idx="7"/>
              <a:endCxn id="6"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4C5E63E-B3AA-4E99-B718-95F43830258A}"/>
                </a:ext>
              </a:extLst>
            </p:cNvPr>
            <p:cNvCxnSpPr>
              <a:cxnSpLocks/>
              <a:stCxn id="12" idx="7"/>
              <a:endCxn id="8"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BC7B60-9565-522D-D281-1C17537B9FCE}"/>
                </a:ext>
              </a:extLst>
            </p:cNvPr>
            <p:cNvCxnSpPr>
              <a:stCxn id="11" idx="1"/>
              <a:endCxn id="7"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 descr="A binary tree. That is structured as follows:&#10;&#10;root: 7, with left child 3 and right child 10&#10;3: left child is 1, right child is 8&#10;1: left child is 0, it has no right child&#10;0: has no children&#10;8: has no children&#10;10: it has no left child, right child is 16&#10;16: has no children">
            <a:extLst>
              <a:ext uri="{FF2B5EF4-FFF2-40B4-BE49-F238E27FC236}">
                <a16:creationId xmlns:a16="http://schemas.microsoft.com/office/drawing/2014/main" id="{EBACDE4A-98B0-022C-87D8-15AEA4022316}"/>
              </a:ext>
            </a:extLst>
          </p:cNvPr>
          <p:cNvGrpSpPr/>
          <p:nvPr/>
        </p:nvGrpSpPr>
        <p:grpSpPr>
          <a:xfrm>
            <a:off x="2376685" y="3800627"/>
            <a:ext cx="4036614" cy="2762801"/>
            <a:chOff x="5413263" y="1203158"/>
            <a:chExt cx="4036614" cy="2762801"/>
          </a:xfrm>
        </p:grpSpPr>
        <p:grpSp>
          <p:nvGrpSpPr>
            <p:cNvPr id="4" name="Group 3">
              <a:extLst>
                <a:ext uri="{FF2B5EF4-FFF2-40B4-BE49-F238E27FC236}">
                  <a16:creationId xmlns:a16="http://schemas.microsoft.com/office/drawing/2014/main" id="{0CEFED0A-5C34-B6F0-549E-4E88321F4178}"/>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C1714744-621D-F5E0-3846-0DE7B9124DEE}"/>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6" name="Oval 15">
                <a:extLst>
                  <a:ext uri="{FF2B5EF4-FFF2-40B4-BE49-F238E27FC236}">
                    <a16:creationId xmlns:a16="http://schemas.microsoft.com/office/drawing/2014/main" id="{EE982F01-E273-B8BE-B119-E2CC24AD0041}"/>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8" name="Oval 17">
                <a:extLst>
                  <a:ext uri="{FF2B5EF4-FFF2-40B4-BE49-F238E27FC236}">
                    <a16:creationId xmlns:a16="http://schemas.microsoft.com/office/drawing/2014/main" id="{8860A6C0-91DB-9D6E-4E29-D2DA63F0461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0" name="Oval 19">
                <a:extLst>
                  <a:ext uri="{FF2B5EF4-FFF2-40B4-BE49-F238E27FC236}">
                    <a16:creationId xmlns:a16="http://schemas.microsoft.com/office/drawing/2014/main" id="{0A5ED5B8-C63A-1E80-38DD-8981EBB048FF}"/>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2" name="Oval 21">
                <a:extLst>
                  <a:ext uri="{FF2B5EF4-FFF2-40B4-BE49-F238E27FC236}">
                    <a16:creationId xmlns:a16="http://schemas.microsoft.com/office/drawing/2014/main" id="{21801A08-6C6E-24D9-1F1A-23D7CC5BB202}"/>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6" name="Oval 35">
                <a:extLst>
                  <a:ext uri="{FF2B5EF4-FFF2-40B4-BE49-F238E27FC236}">
                    <a16:creationId xmlns:a16="http://schemas.microsoft.com/office/drawing/2014/main" id="{3A063D3F-1277-6121-2D74-062102099201}"/>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7" name="Straight Connector 36">
                <a:extLst>
                  <a:ext uri="{FF2B5EF4-FFF2-40B4-BE49-F238E27FC236}">
                    <a16:creationId xmlns:a16="http://schemas.microsoft.com/office/drawing/2014/main" id="{621B54F0-6F9E-6234-A5A1-BF7815089EA1}"/>
                  </a:ext>
                </a:extLst>
              </p:cNvPr>
              <p:cNvCxnSpPr>
                <a:cxnSpLocks/>
                <a:stCxn id="13" idx="3"/>
                <a:endCxn id="16"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5AF691C-C423-88A5-793D-69792CD41AA7}"/>
                  </a:ext>
                </a:extLst>
              </p:cNvPr>
              <p:cNvCxnSpPr>
                <a:cxnSpLocks/>
                <a:stCxn id="13" idx="5"/>
                <a:endCxn id="18"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50A1733-3E9B-E375-CD65-075CED3234CA}"/>
                  </a:ext>
                </a:extLst>
              </p:cNvPr>
              <p:cNvCxnSpPr>
                <a:stCxn id="20" idx="7"/>
                <a:endCxn id="16"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397CF2A-3C8F-10A1-2382-29256DF9A85E}"/>
                  </a:ext>
                </a:extLst>
              </p:cNvPr>
              <p:cNvCxnSpPr>
                <a:cxnSpLocks/>
                <a:stCxn id="36" idx="7"/>
                <a:endCxn id="20"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EDE9409-B167-DA3A-92F3-63FF2E4C3C11}"/>
                  </a:ext>
                </a:extLst>
              </p:cNvPr>
              <p:cNvCxnSpPr>
                <a:stCxn id="22" idx="1"/>
                <a:endCxn id="18"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49CB6E68-1D64-B8A9-6FEF-CE6C62F71FBC}"/>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cxnSp>
          <p:nvCxnSpPr>
            <p:cNvPr id="10" name="Straight Connector 9">
              <a:extLst>
                <a:ext uri="{FF2B5EF4-FFF2-40B4-BE49-F238E27FC236}">
                  <a16:creationId xmlns:a16="http://schemas.microsoft.com/office/drawing/2014/main" id="{DD59C2F0-D084-076D-73BD-249FCD714F8D}"/>
                </a:ext>
              </a:extLst>
            </p:cNvPr>
            <p:cNvCxnSpPr>
              <a:cxnSpLocks/>
              <a:stCxn id="9" idx="1"/>
              <a:endCxn id="16"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descr="A binary tree. That is structured as follows:&#10;&#10;root: 16, left child is 10, it has no right child&#10;10: left child is 7, it has no right child&#10;7: left child is 3, it has no right child&#10;3: left child is 1, it has no right child&#10;1: left child is 0, it has no right child&#10;0: has no children&#10;">
            <a:extLst>
              <a:ext uri="{FF2B5EF4-FFF2-40B4-BE49-F238E27FC236}">
                <a16:creationId xmlns:a16="http://schemas.microsoft.com/office/drawing/2014/main" id="{40884F94-B209-66BE-9805-70530BB7643C}"/>
              </a:ext>
            </a:extLst>
          </p:cNvPr>
          <p:cNvGrpSpPr/>
          <p:nvPr/>
        </p:nvGrpSpPr>
        <p:grpSpPr>
          <a:xfrm>
            <a:off x="6758024" y="2938268"/>
            <a:ext cx="3877904" cy="3796337"/>
            <a:chOff x="41909" y="1095926"/>
            <a:chExt cx="3877904" cy="3796337"/>
          </a:xfrm>
        </p:grpSpPr>
        <p:sp>
          <p:nvSpPr>
            <p:cNvPr id="25" name="Oval 24">
              <a:extLst>
                <a:ext uri="{FF2B5EF4-FFF2-40B4-BE49-F238E27FC236}">
                  <a16:creationId xmlns:a16="http://schemas.microsoft.com/office/drawing/2014/main" id="{948C104B-2AC3-76E9-2B47-DAB7FCAFA33F}"/>
                </a:ext>
              </a:extLst>
            </p:cNvPr>
            <p:cNvSpPr/>
            <p:nvPr/>
          </p:nvSpPr>
          <p:spPr>
            <a:xfrm>
              <a:off x="2032627" y="237198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6" name="Oval 25">
              <a:extLst>
                <a:ext uri="{FF2B5EF4-FFF2-40B4-BE49-F238E27FC236}">
                  <a16:creationId xmlns:a16="http://schemas.microsoft.com/office/drawing/2014/main" id="{D9204F87-3913-03CF-D0FF-35DB4BAA0656}"/>
                </a:ext>
              </a:extLst>
            </p:cNvPr>
            <p:cNvSpPr/>
            <p:nvPr/>
          </p:nvSpPr>
          <p:spPr>
            <a:xfrm>
              <a:off x="1339516" y="302554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7" name="Oval 26">
              <a:extLst>
                <a:ext uri="{FF2B5EF4-FFF2-40B4-BE49-F238E27FC236}">
                  <a16:creationId xmlns:a16="http://schemas.microsoft.com/office/drawing/2014/main" id="{97C5F20C-29FD-AE0D-F4C5-50410235796D}"/>
                </a:ext>
              </a:extLst>
            </p:cNvPr>
            <p:cNvSpPr/>
            <p:nvPr/>
          </p:nvSpPr>
          <p:spPr>
            <a:xfrm>
              <a:off x="2694793" y="172896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8" name="Oval 27">
              <a:extLst>
                <a:ext uri="{FF2B5EF4-FFF2-40B4-BE49-F238E27FC236}">
                  <a16:creationId xmlns:a16="http://schemas.microsoft.com/office/drawing/2014/main" id="{AA8EF4C2-E99D-433A-7E38-FD10C7AE2AA5}"/>
                </a:ext>
              </a:extLst>
            </p:cNvPr>
            <p:cNvSpPr/>
            <p:nvPr/>
          </p:nvSpPr>
          <p:spPr>
            <a:xfrm>
              <a:off x="674261" y="366724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9" name="Oval 28">
              <a:extLst>
                <a:ext uri="{FF2B5EF4-FFF2-40B4-BE49-F238E27FC236}">
                  <a16:creationId xmlns:a16="http://schemas.microsoft.com/office/drawing/2014/main" id="{F766E27F-8D6C-3E0B-4F79-2A655295B958}"/>
                </a:ext>
              </a:extLst>
            </p:cNvPr>
            <p:cNvSpPr/>
            <p:nvPr/>
          </p:nvSpPr>
          <p:spPr>
            <a:xfrm>
              <a:off x="3307302" y="109592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0" name="Oval 29">
              <a:extLst>
                <a:ext uri="{FF2B5EF4-FFF2-40B4-BE49-F238E27FC236}">
                  <a16:creationId xmlns:a16="http://schemas.microsoft.com/office/drawing/2014/main" id="{B54C4440-F81A-3A7F-27E9-725F1CAA06F4}"/>
                </a:ext>
              </a:extLst>
            </p:cNvPr>
            <p:cNvSpPr/>
            <p:nvPr/>
          </p:nvSpPr>
          <p:spPr>
            <a:xfrm>
              <a:off x="41909" y="427975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1" name="Straight Connector 30">
              <a:extLst>
                <a:ext uri="{FF2B5EF4-FFF2-40B4-BE49-F238E27FC236}">
                  <a16:creationId xmlns:a16="http://schemas.microsoft.com/office/drawing/2014/main" id="{37012BB1-0ABB-B4AD-2F57-9C1110B619BB}"/>
                </a:ext>
              </a:extLst>
            </p:cNvPr>
            <p:cNvCxnSpPr>
              <a:cxnSpLocks/>
              <a:stCxn id="25" idx="3"/>
              <a:endCxn id="26" idx="7"/>
            </p:cNvCxnSpPr>
            <p:nvPr/>
          </p:nvCxnSpPr>
          <p:spPr>
            <a:xfrm flipH="1">
              <a:off x="1862327" y="2894791"/>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783DAE3-3D5D-15E4-B689-776BBAEF2CA2}"/>
                </a:ext>
              </a:extLst>
            </p:cNvPr>
            <p:cNvCxnSpPr>
              <a:cxnSpLocks/>
              <a:stCxn id="25" idx="7"/>
              <a:endCxn id="27" idx="3"/>
            </p:cNvCxnSpPr>
            <p:nvPr/>
          </p:nvCxnSpPr>
          <p:spPr>
            <a:xfrm flipV="1">
              <a:off x="2555438" y="2251773"/>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5E6B326-F8D7-83A0-7746-675AF1939561}"/>
                </a:ext>
              </a:extLst>
            </p:cNvPr>
            <p:cNvCxnSpPr>
              <a:stCxn id="28" idx="7"/>
              <a:endCxn id="26" idx="3"/>
            </p:cNvCxnSpPr>
            <p:nvPr/>
          </p:nvCxnSpPr>
          <p:spPr>
            <a:xfrm flipV="1">
              <a:off x="1197072" y="3548353"/>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325648F-1B77-2F45-09C7-4D83E88B0D3C}"/>
                </a:ext>
              </a:extLst>
            </p:cNvPr>
            <p:cNvCxnSpPr>
              <a:cxnSpLocks/>
              <a:stCxn id="30" idx="7"/>
              <a:endCxn id="28" idx="3"/>
            </p:cNvCxnSpPr>
            <p:nvPr/>
          </p:nvCxnSpPr>
          <p:spPr>
            <a:xfrm flipV="1">
              <a:off x="564720" y="4190052"/>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518FA16-BC35-AB0B-3154-ED1E47669354}"/>
                </a:ext>
              </a:extLst>
            </p:cNvPr>
            <p:cNvCxnSpPr>
              <a:cxnSpLocks/>
              <a:stCxn id="29" idx="3"/>
              <a:endCxn id="27" idx="7"/>
            </p:cNvCxnSpPr>
            <p:nvPr/>
          </p:nvCxnSpPr>
          <p:spPr>
            <a:xfrm flipH="1">
              <a:off x="3217604" y="1618737"/>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descr="A binary tree. That is structured as follows:&#10;&#10;root: 7, with left child 3 and right child 10&#10;3: left child is 1, right child is 7&#10;1: left child is 0, it has no right child&#10;0: has no children&#10;7: has no children&#10;10: it has no left child, right child is 16&#10;16: has no children">
            <a:extLst>
              <a:ext uri="{FF2B5EF4-FFF2-40B4-BE49-F238E27FC236}">
                <a16:creationId xmlns:a16="http://schemas.microsoft.com/office/drawing/2014/main" id="{4DE8E303-07A5-0FEA-D6A9-AA75413C8B43}"/>
              </a:ext>
            </a:extLst>
          </p:cNvPr>
          <p:cNvGrpSpPr/>
          <p:nvPr/>
        </p:nvGrpSpPr>
        <p:grpSpPr>
          <a:xfrm>
            <a:off x="5894880" y="334374"/>
            <a:ext cx="4036614" cy="2762801"/>
            <a:chOff x="5413263" y="1203158"/>
            <a:chExt cx="4036614" cy="2762801"/>
          </a:xfrm>
        </p:grpSpPr>
        <p:grpSp>
          <p:nvGrpSpPr>
            <p:cNvPr id="57" name="Group 56">
              <a:extLst>
                <a:ext uri="{FF2B5EF4-FFF2-40B4-BE49-F238E27FC236}">
                  <a16:creationId xmlns:a16="http://schemas.microsoft.com/office/drawing/2014/main" id="{2DE93E5E-47AF-DA70-5553-9B15F4248E19}"/>
                </a:ext>
              </a:extLst>
            </p:cNvPr>
            <p:cNvGrpSpPr/>
            <p:nvPr/>
          </p:nvGrpSpPr>
          <p:grpSpPr>
            <a:xfrm>
              <a:off x="5413263" y="1203158"/>
              <a:ext cx="4036614" cy="2762801"/>
              <a:chOff x="131609" y="2379747"/>
              <a:chExt cx="4036614" cy="2762801"/>
            </a:xfrm>
          </p:grpSpPr>
          <p:sp>
            <p:nvSpPr>
              <p:cNvPr id="58" name="Oval 57">
                <a:extLst>
                  <a:ext uri="{FF2B5EF4-FFF2-40B4-BE49-F238E27FC236}">
                    <a16:creationId xmlns:a16="http://schemas.microsoft.com/office/drawing/2014/main" id="{A0D95083-1032-E089-E0A6-2DDC0645E5CD}"/>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59" name="Oval 58">
                <a:extLst>
                  <a:ext uri="{FF2B5EF4-FFF2-40B4-BE49-F238E27FC236}">
                    <a16:creationId xmlns:a16="http://schemas.microsoft.com/office/drawing/2014/main" id="{540CD5BB-759D-9930-59D7-E866E894F84D}"/>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60" name="Oval 59">
                <a:extLst>
                  <a:ext uri="{FF2B5EF4-FFF2-40B4-BE49-F238E27FC236}">
                    <a16:creationId xmlns:a16="http://schemas.microsoft.com/office/drawing/2014/main" id="{EAFB0B45-1D09-7FB3-2584-B1C055243DC8}"/>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61" name="Oval 60">
                <a:extLst>
                  <a:ext uri="{FF2B5EF4-FFF2-40B4-BE49-F238E27FC236}">
                    <a16:creationId xmlns:a16="http://schemas.microsoft.com/office/drawing/2014/main" id="{8E7364C8-CE67-2CDD-F323-1DB8BA6ED0FC}"/>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62" name="Oval 61">
                <a:extLst>
                  <a:ext uri="{FF2B5EF4-FFF2-40B4-BE49-F238E27FC236}">
                    <a16:creationId xmlns:a16="http://schemas.microsoft.com/office/drawing/2014/main" id="{07B236FA-64A2-FF24-C027-2E1851FDA694}"/>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63" name="Oval 62">
                <a:extLst>
                  <a:ext uri="{FF2B5EF4-FFF2-40B4-BE49-F238E27FC236}">
                    <a16:creationId xmlns:a16="http://schemas.microsoft.com/office/drawing/2014/main" id="{2469DE87-EE49-BE73-3F23-F86634871488}"/>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64" name="Straight Connector 63">
                <a:extLst>
                  <a:ext uri="{FF2B5EF4-FFF2-40B4-BE49-F238E27FC236}">
                    <a16:creationId xmlns:a16="http://schemas.microsoft.com/office/drawing/2014/main" id="{93B9DA36-B4DF-1C20-A4FD-670899389501}"/>
                  </a:ext>
                </a:extLst>
              </p:cNvPr>
              <p:cNvCxnSpPr>
                <a:cxnSpLocks/>
                <a:stCxn id="58" idx="3"/>
                <a:endCxn id="59"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5C94700-070A-B561-8ADC-5D4F8C148F03}"/>
                  </a:ext>
                </a:extLst>
              </p:cNvPr>
              <p:cNvCxnSpPr>
                <a:cxnSpLocks/>
                <a:stCxn id="58" idx="5"/>
                <a:endCxn id="60"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3319A1F-7FEA-B5E1-183D-B46A7BD98F7A}"/>
                  </a:ext>
                </a:extLst>
              </p:cNvPr>
              <p:cNvCxnSpPr>
                <a:stCxn id="61" idx="7"/>
                <a:endCxn id="59"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FDEE638-D040-5710-1D02-39AA593813D4}"/>
                  </a:ext>
                </a:extLst>
              </p:cNvPr>
              <p:cNvCxnSpPr>
                <a:cxnSpLocks/>
                <a:stCxn id="63" idx="7"/>
                <a:endCxn id="61"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4BFAE1A-394A-A2F5-3B40-B82D2E654900}"/>
                  </a:ext>
                </a:extLst>
              </p:cNvPr>
              <p:cNvCxnSpPr>
                <a:stCxn id="62" idx="1"/>
                <a:endCxn id="60"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Oval 68">
              <a:extLst>
                <a:ext uri="{FF2B5EF4-FFF2-40B4-BE49-F238E27FC236}">
                  <a16:creationId xmlns:a16="http://schemas.microsoft.com/office/drawing/2014/main" id="{9FA0846D-5821-0C57-9E29-76E3C1337D8F}"/>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70" name="Straight Connector 69">
              <a:extLst>
                <a:ext uri="{FF2B5EF4-FFF2-40B4-BE49-F238E27FC236}">
                  <a16:creationId xmlns:a16="http://schemas.microsoft.com/office/drawing/2014/main" id="{32250BAC-0A03-1B48-1E20-909F0F10479D}"/>
                </a:ext>
              </a:extLst>
            </p:cNvPr>
            <p:cNvCxnSpPr>
              <a:cxnSpLocks/>
              <a:stCxn id="69" idx="1"/>
              <a:endCxn id="59"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45263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C26A2-4FB5-745F-29D1-E32EF0D72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1197A-AF8F-C7DD-5724-9B7CB1E8D22A}"/>
              </a:ext>
            </a:extLst>
          </p:cNvPr>
          <p:cNvSpPr>
            <a:spLocks noGrp="1"/>
          </p:cNvSpPr>
          <p:nvPr>
            <p:ph type="title"/>
          </p:nvPr>
        </p:nvSpPr>
        <p:spPr/>
        <p:txBody>
          <a:bodyPr/>
          <a:lstStyle/>
          <a:p>
            <a:r>
              <a:rPr lang="en-US" dirty="0"/>
              <a:t>Are these BSTs? (Answers)</a:t>
            </a:r>
          </a:p>
        </p:txBody>
      </p:sp>
      <p:grpSp>
        <p:nvGrpSpPr>
          <p:cNvPr id="46" name="Group 45" descr="A binary tree. That is structured as follows:&#10;&#10;root: 7, with left child 3 and right child 10&#10;3: left child is 1, it has no right child&#10;1: left child is 0, it has no right child&#10;0: has no children&#10;10: it has no left child, right child is 16&#10;16: has no children&#10;&#10;This is a valid binary search tree because all nodes has smaller values to the left and larger values to the right.">
            <a:extLst>
              <a:ext uri="{FF2B5EF4-FFF2-40B4-BE49-F238E27FC236}">
                <a16:creationId xmlns:a16="http://schemas.microsoft.com/office/drawing/2014/main" id="{356AB833-6458-1B48-8F7D-9592D6AB7D65}"/>
              </a:ext>
            </a:extLst>
          </p:cNvPr>
          <p:cNvGrpSpPr/>
          <p:nvPr/>
        </p:nvGrpSpPr>
        <p:grpSpPr>
          <a:xfrm>
            <a:off x="200248" y="1567009"/>
            <a:ext cx="4036614" cy="2762801"/>
            <a:chOff x="200248" y="1567009"/>
            <a:chExt cx="4036614" cy="2762801"/>
          </a:xfrm>
        </p:grpSpPr>
        <p:grpSp>
          <p:nvGrpSpPr>
            <p:cNvPr id="23" name="Group 22" descr="A binary tree. That is structured as follows:&#10;&#10;root: 7, with left child 3 and right child 10&#10;3: left child is 1, it has no right child&#10;1: left child is 0, it has no right child&#10;0: has no children&#10;10: it has no left child, right child is 16&#10;16: has no children">
              <a:extLst>
                <a:ext uri="{FF2B5EF4-FFF2-40B4-BE49-F238E27FC236}">
                  <a16:creationId xmlns:a16="http://schemas.microsoft.com/office/drawing/2014/main" id="{453A04B1-C2EA-E244-D89F-A4CB15EA6802}"/>
                </a:ext>
              </a:extLst>
            </p:cNvPr>
            <p:cNvGrpSpPr/>
            <p:nvPr/>
          </p:nvGrpSpPr>
          <p:grpSpPr>
            <a:xfrm>
              <a:off x="200248" y="1567009"/>
              <a:ext cx="4036614" cy="2762801"/>
              <a:chOff x="131609" y="2379747"/>
              <a:chExt cx="4036614" cy="2762801"/>
            </a:xfrm>
          </p:grpSpPr>
          <p:sp>
            <p:nvSpPr>
              <p:cNvPr id="5" name="Oval 4">
                <a:extLst>
                  <a:ext uri="{FF2B5EF4-FFF2-40B4-BE49-F238E27FC236}">
                    <a16:creationId xmlns:a16="http://schemas.microsoft.com/office/drawing/2014/main" id="{61975F98-891D-8202-7F8D-38B940E05616}"/>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6" name="Oval 5">
                <a:extLst>
                  <a:ext uri="{FF2B5EF4-FFF2-40B4-BE49-F238E27FC236}">
                    <a16:creationId xmlns:a16="http://schemas.microsoft.com/office/drawing/2014/main" id="{8C8859E8-7E38-2B2B-2697-25F89811CA48}"/>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413F9798-46B0-AD0E-7113-E75FDFACA2E3}"/>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 name="Oval 7">
                <a:extLst>
                  <a:ext uri="{FF2B5EF4-FFF2-40B4-BE49-F238E27FC236}">
                    <a16:creationId xmlns:a16="http://schemas.microsoft.com/office/drawing/2014/main" id="{AF08DDF8-6707-964F-40EF-AFB1474E84FA}"/>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1" name="Oval 10">
                <a:extLst>
                  <a:ext uri="{FF2B5EF4-FFF2-40B4-BE49-F238E27FC236}">
                    <a16:creationId xmlns:a16="http://schemas.microsoft.com/office/drawing/2014/main" id="{02FC470B-D9B6-284E-D081-9B3A7E928995}"/>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2" name="Oval 11">
                <a:extLst>
                  <a:ext uri="{FF2B5EF4-FFF2-40B4-BE49-F238E27FC236}">
                    <a16:creationId xmlns:a16="http://schemas.microsoft.com/office/drawing/2014/main" id="{8DAE5710-ACC1-BD8A-E8FD-1C32FD0399BF}"/>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4" name="Straight Connector 13">
                <a:extLst>
                  <a:ext uri="{FF2B5EF4-FFF2-40B4-BE49-F238E27FC236}">
                    <a16:creationId xmlns:a16="http://schemas.microsoft.com/office/drawing/2014/main" id="{420126D2-9406-D960-5985-23D320EFE304}"/>
                  </a:ext>
                </a:extLst>
              </p:cNvPr>
              <p:cNvCxnSpPr>
                <a:cxnSpLocks/>
                <a:stCxn id="5" idx="3"/>
                <a:endCxn id="6"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A14495-6042-BBE6-9593-8E057CD843C4}"/>
                  </a:ext>
                </a:extLst>
              </p:cNvPr>
              <p:cNvCxnSpPr>
                <a:cxnSpLocks/>
                <a:stCxn id="5" idx="5"/>
                <a:endCxn id="7"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30AD208-3B62-732F-17F8-ED049E46E9F8}"/>
                  </a:ext>
                </a:extLst>
              </p:cNvPr>
              <p:cNvCxnSpPr>
                <a:stCxn id="8" idx="7"/>
                <a:endCxn id="6"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DF53C9-6881-85FB-4AE9-B892CA597EDF}"/>
                  </a:ext>
                </a:extLst>
              </p:cNvPr>
              <p:cNvCxnSpPr>
                <a:cxnSpLocks/>
                <a:stCxn id="12" idx="7"/>
                <a:endCxn id="8"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0F9D641-F2BA-02B3-8D57-2D22876D1FCA}"/>
                  </a:ext>
                </a:extLst>
              </p:cNvPr>
              <p:cNvCxnSpPr>
                <a:stCxn id="11" idx="1"/>
                <a:endCxn id="7"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9FA14843-8B82-E220-A96D-74D5AC995278}"/>
                </a:ext>
              </a:extLst>
            </p:cNvPr>
            <p:cNvSpPr txBox="1"/>
            <p:nvPr/>
          </p:nvSpPr>
          <p:spPr>
            <a:xfrm>
              <a:off x="2125743" y="3216329"/>
              <a:ext cx="725070" cy="461665"/>
            </a:xfrm>
            <a:prstGeom prst="rect">
              <a:avLst/>
            </a:prstGeom>
            <a:noFill/>
          </p:spPr>
          <p:txBody>
            <a:bodyPr wrap="none" rtlCol="0">
              <a:spAutoFit/>
            </a:bodyPr>
            <a:lstStyle/>
            <a:p>
              <a:r>
                <a:rPr lang="en-US" sz="2400" dirty="0">
                  <a:solidFill>
                    <a:srgbClr val="00B050"/>
                  </a:solidFill>
                </a:rPr>
                <a:t>YES!</a:t>
              </a:r>
            </a:p>
          </p:txBody>
        </p:sp>
      </p:grpSp>
      <p:grpSp>
        <p:nvGrpSpPr>
          <p:cNvPr id="48" name="Group 47" descr="A binary tree. That is structured as follows:&#10;&#10;root: 7, with left child 3 and right child 10&#10;3: left child is 1, right child is 8&#10;1: left child is 0, it has no right child&#10;0: has no children&#10;8: has no children&#10;10: it has no left child, right child is 16&#10;16: has no children&#10;&#10;This is not a valid binary search tree because the value 8 is in the left subtree of the root node 7. Therefore there is a value to the left of 7 that is not less than 7.">
            <a:extLst>
              <a:ext uri="{FF2B5EF4-FFF2-40B4-BE49-F238E27FC236}">
                <a16:creationId xmlns:a16="http://schemas.microsoft.com/office/drawing/2014/main" id="{7B25513E-4F3A-8916-9979-E2C00DC523F1}"/>
              </a:ext>
            </a:extLst>
          </p:cNvPr>
          <p:cNvGrpSpPr/>
          <p:nvPr/>
        </p:nvGrpSpPr>
        <p:grpSpPr>
          <a:xfrm>
            <a:off x="2376685" y="3800627"/>
            <a:ext cx="4036614" cy="2762801"/>
            <a:chOff x="2376685" y="3800627"/>
            <a:chExt cx="4036614" cy="2762801"/>
          </a:xfrm>
        </p:grpSpPr>
        <p:grpSp>
          <p:nvGrpSpPr>
            <p:cNvPr id="3" name="Group 2" descr="A binary tree. That is structured as follows:&#10;&#10;root: 7, with left child 3 and right child 10&#10;3: left child is 1, right child is 8&#10;1: left child is 0, it has no right child&#10;0: has no children&#10;8: has no children&#10;10: it has no left child, right child is 16&#10;16: has no children">
              <a:extLst>
                <a:ext uri="{FF2B5EF4-FFF2-40B4-BE49-F238E27FC236}">
                  <a16:creationId xmlns:a16="http://schemas.microsoft.com/office/drawing/2014/main" id="{9DC89A72-E2FD-18F7-45AC-B8D63C90A5CC}"/>
                </a:ext>
              </a:extLst>
            </p:cNvPr>
            <p:cNvGrpSpPr/>
            <p:nvPr/>
          </p:nvGrpSpPr>
          <p:grpSpPr>
            <a:xfrm>
              <a:off x="2376685" y="3800627"/>
              <a:ext cx="4036614" cy="2762801"/>
              <a:chOff x="5413263" y="1203158"/>
              <a:chExt cx="4036614" cy="2762801"/>
            </a:xfrm>
          </p:grpSpPr>
          <p:grpSp>
            <p:nvGrpSpPr>
              <p:cNvPr id="4" name="Group 3">
                <a:extLst>
                  <a:ext uri="{FF2B5EF4-FFF2-40B4-BE49-F238E27FC236}">
                    <a16:creationId xmlns:a16="http://schemas.microsoft.com/office/drawing/2014/main" id="{0F548A60-6812-97EE-0C20-DD746BB2DA2C}"/>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E32D0BFB-B8C0-3EC3-5615-53E5278CE536}"/>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6" name="Oval 15">
                  <a:extLst>
                    <a:ext uri="{FF2B5EF4-FFF2-40B4-BE49-F238E27FC236}">
                      <a16:creationId xmlns:a16="http://schemas.microsoft.com/office/drawing/2014/main" id="{2C83FD8F-A883-65C4-F0C9-10E03583B208}"/>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8" name="Oval 17">
                  <a:extLst>
                    <a:ext uri="{FF2B5EF4-FFF2-40B4-BE49-F238E27FC236}">
                      <a16:creationId xmlns:a16="http://schemas.microsoft.com/office/drawing/2014/main" id="{16BD430C-6768-85EE-28F0-E629A94BEA2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0" name="Oval 19">
                  <a:extLst>
                    <a:ext uri="{FF2B5EF4-FFF2-40B4-BE49-F238E27FC236}">
                      <a16:creationId xmlns:a16="http://schemas.microsoft.com/office/drawing/2014/main" id="{C1C56D45-E711-A585-B601-D3FC5CBF2055}"/>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2" name="Oval 21">
                  <a:extLst>
                    <a:ext uri="{FF2B5EF4-FFF2-40B4-BE49-F238E27FC236}">
                      <a16:creationId xmlns:a16="http://schemas.microsoft.com/office/drawing/2014/main" id="{47DB0C9E-0FBD-9ACF-F75C-0E7E25B4B28D}"/>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6" name="Oval 35">
                  <a:extLst>
                    <a:ext uri="{FF2B5EF4-FFF2-40B4-BE49-F238E27FC236}">
                      <a16:creationId xmlns:a16="http://schemas.microsoft.com/office/drawing/2014/main" id="{1A60B005-8698-BF7B-DC5E-CCC5800AFC1C}"/>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7" name="Straight Connector 36">
                  <a:extLst>
                    <a:ext uri="{FF2B5EF4-FFF2-40B4-BE49-F238E27FC236}">
                      <a16:creationId xmlns:a16="http://schemas.microsoft.com/office/drawing/2014/main" id="{F8DA549F-2105-DFEA-45ED-0BD92EB0CF1A}"/>
                    </a:ext>
                  </a:extLst>
                </p:cNvPr>
                <p:cNvCxnSpPr>
                  <a:cxnSpLocks/>
                  <a:stCxn id="13" idx="3"/>
                  <a:endCxn id="16"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42396F3-7D97-8CD3-8D15-64FF79FD0BE7}"/>
                    </a:ext>
                  </a:extLst>
                </p:cNvPr>
                <p:cNvCxnSpPr>
                  <a:cxnSpLocks/>
                  <a:stCxn id="13" idx="5"/>
                  <a:endCxn id="18"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B677736-2296-A3E3-FA8F-0141926DDB44}"/>
                    </a:ext>
                  </a:extLst>
                </p:cNvPr>
                <p:cNvCxnSpPr>
                  <a:stCxn id="20" idx="7"/>
                  <a:endCxn id="16"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DFDC50A-3671-B3E6-1CC2-92377F0FE202}"/>
                    </a:ext>
                  </a:extLst>
                </p:cNvPr>
                <p:cNvCxnSpPr>
                  <a:cxnSpLocks/>
                  <a:stCxn id="36" idx="7"/>
                  <a:endCxn id="20"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2D5ED6F-4B7B-0E3B-50F0-E976FB581FBF}"/>
                    </a:ext>
                  </a:extLst>
                </p:cNvPr>
                <p:cNvCxnSpPr>
                  <a:stCxn id="22" idx="1"/>
                  <a:endCxn id="18"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2440D492-8480-0FF1-6B20-CA1AA7EAA757}"/>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cxnSp>
            <p:nvCxnSpPr>
              <p:cNvPr id="10" name="Straight Connector 9">
                <a:extLst>
                  <a:ext uri="{FF2B5EF4-FFF2-40B4-BE49-F238E27FC236}">
                    <a16:creationId xmlns:a16="http://schemas.microsoft.com/office/drawing/2014/main" id="{54ACA57B-D6BD-DF8E-811F-91ED24B3FCE4}"/>
                  </a:ext>
                </a:extLst>
              </p:cNvPr>
              <p:cNvCxnSpPr>
                <a:cxnSpLocks/>
                <a:stCxn id="9" idx="1"/>
                <a:endCxn id="16"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86D84E5D-5BDB-9B8D-33A3-92717E214B09}"/>
                </a:ext>
              </a:extLst>
            </p:cNvPr>
            <p:cNvSpPr txBox="1"/>
            <p:nvPr/>
          </p:nvSpPr>
          <p:spPr>
            <a:xfrm>
              <a:off x="4395359" y="5743051"/>
              <a:ext cx="688009" cy="461665"/>
            </a:xfrm>
            <a:prstGeom prst="rect">
              <a:avLst/>
            </a:prstGeom>
            <a:noFill/>
          </p:spPr>
          <p:txBody>
            <a:bodyPr wrap="none" rtlCol="0">
              <a:spAutoFit/>
            </a:bodyPr>
            <a:lstStyle/>
            <a:p>
              <a:r>
                <a:rPr lang="en-US" sz="2400" dirty="0">
                  <a:solidFill>
                    <a:srgbClr val="FF0000"/>
                  </a:solidFill>
                </a:rPr>
                <a:t>NO!</a:t>
              </a:r>
            </a:p>
          </p:txBody>
        </p:sp>
      </p:grpSp>
      <p:grpSp>
        <p:nvGrpSpPr>
          <p:cNvPr id="47" name="Group 46" descr="A binary tree. That is structured as follows:&#10;&#10;root: 7, with left child 3 and right child 10&#10;3: left child is 1, right child is 7&#10;1: left child is 0, it has no right child&#10;0: has no children&#10;7: has no children&#10;10: it has no left child, right child is 16&#10;16: has no children&#10;&#10;This is not a valid binary search tree because the value 7 is in the left subtree of the root node 7. Therefore there is a value to the left of 7 that is not less than 7.">
            <a:extLst>
              <a:ext uri="{FF2B5EF4-FFF2-40B4-BE49-F238E27FC236}">
                <a16:creationId xmlns:a16="http://schemas.microsoft.com/office/drawing/2014/main" id="{4D28914F-CC8C-1288-B5FA-8EED4F6505F9}"/>
              </a:ext>
            </a:extLst>
          </p:cNvPr>
          <p:cNvGrpSpPr/>
          <p:nvPr/>
        </p:nvGrpSpPr>
        <p:grpSpPr>
          <a:xfrm>
            <a:off x="5894880" y="334374"/>
            <a:ext cx="4036614" cy="2762801"/>
            <a:chOff x="5894880" y="334374"/>
            <a:chExt cx="4036614" cy="2762801"/>
          </a:xfrm>
        </p:grpSpPr>
        <p:grpSp>
          <p:nvGrpSpPr>
            <p:cNvPr id="73" name="Group 72" descr="A binary tree. That is structured as follows:&#10;&#10;root: 7, with left child 3 and right child 10&#10;3: left child is 1, right child is 7&#10;1: left child is 0, it has no right child&#10;0: has no children&#10;7: has no children&#10;10: it has no left child, right child is 16&#10;16: has no children">
              <a:extLst>
                <a:ext uri="{FF2B5EF4-FFF2-40B4-BE49-F238E27FC236}">
                  <a16:creationId xmlns:a16="http://schemas.microsoft.com/office/drawing/2014/main" id="{1F4E3864-E05B-9E2D-5207-5D78157CC66C}"/>
                </a:ext>
              </a:extLst>
            </p:cNvPr>
            <p:cNvGrpSpPr/>
            <p:nvPr/>
          </p:nvGrpSpPr>
          <p:grpSpPr>
            <a:xfrm>
              <a:off x="5894880" y="334374"/>
              <a:ext cx="4036614" cy="2762801"/>
              <a:chOff x="5413263" y="1203158"/>
              <a:chExt cx="4036614" cy="2762801"/>
            </a:xfrm>
          </p:grpSpPr>
          <p:grpSp>
            <p:nvGrpSpPr>
              <p:cNvPr id="57" name="Group 56">
                <a:extLst>
                  <a:ext uri="{FF2B5EF4-FFF2-40B4-BE49-F238E27FC236}">
                    <a16:creationId xmlns:a16="http://schemas.microsoft.com/office/drawing/2014/main" id="{E6564CB5-08F5-B6D4-25F4-908CC9E20892}"/>
                  </a:ext>
                </a:extLst>
              </p:cNvPr>
              <p:cNvGrpSpPr/>
              <p:nvPr/>
            </p:nvGrpSpPr>
            <p:grpSpPr>
              <a:xfrm>
                <a:off x="5413263" y="1203158"/>
                <a:ext cx="4036614" cy="2762801"/>
                <a:chOff x="131609" y="2379747"/>
                <a:chExt cx="4036614" cy="2762801"/>
              </a:xfrm>
            </p:grpSpPr>
            <p:sp>
              <p:nvSpPr>
                <p:cNvPr id="58" name="Oval 57">
                  <a:extLst>
                    <a:ext uri="{FF2B5EF4-FFF2-40B4-BE49-F238E27FC236}">
                      <a16:creationId xmlns:a16="http://schemas.microsoft.com/office/drawing/2014/main" id="{70E0E773-D941-E9FB-ECAB-9E2594F347A5}"/>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59" name="Oval 58">
                  <a:extLst>
                    <a:ext uri="{FF2B5EF4-FFF2-40B4-BE49-F238E27FC236}">
                      <a16:creationId xmlns:a16="http://schemas.microsoft.com/office/drawing/2014/main" id="{010F3DD9-B5AC-C125-6A32-E9F1742AEA12}"/>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60" name="Oval 59">
                  <a:extLst>
                    <a:ext uri="{FF2B5EF4-FFF2-40B4-BE49-F238E27FC236}">
                      <a16:creationId xmlns:a16="http://schemas.microsoft.com/office/drawing/2014/main" id="{E81C86A7-6962-5D51-1566-CB79BC97E15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61" name="Oval 60">
                  <a:extLst>
                    <a:ext uri="{FF2B5EF4-FFF2-40B4-BE49-F238E27FC236}">
                      <a16:creationId xmlns:a16="http://schemas.microsoft.com/office/drawing/2014/main" id="{7088B366-657F-4961-CCB4-687365715D9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62" name="Oval 61">
                  <a:extLst>
                    <a:ext uri="{FF2B5EF4-FFF2-40B4-BE49-F238E27FC236}">
                      <a16:creationId xmlns:a16="http://schemas.microsoft.com/office/drawing/2014/main" id="{47682597-CE17-230E-0C35-6CE95319ABD8}"/>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63" name="Oval 62">
                  <a:extLst>
                    <a:ext uri="{FF2B5EF4-FFF2-40B4-BE49-F238E27FC236}">
                      <a16:creationId xmlns:a16="http://schemas.microsoft.com/office/drawing/2014/main" id="{6CADE36A-B507-7A78-B42A-FDF89ACF31F9}"/>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64" name="Straight Connector 63">
                  <a:extLst>
                    <a:ext uri="{FF2B5EF4-FFF2-40B4-BE49-F238E27FC236}">
                      <a16:creationId xmlns:a16="http://schemas.microsoft.com/office/drawing/2014/main" id="{7942175B-5423-CB5C-CF77-662897464656}"/>
                    </a:ext>
                  </a:extLst>
                </p:cNvPr>
                <p:cNvCxnSpPr>
                  <a:cxnSpLocks/>
                  <a:stCxn id="58" idx="3"/>
                  <a:endCxn id="59"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8E068DF-509D-EF74-95D9-25EBAF19E606}"/>
                    </a:ext>
                  </a:extLst>
                </p:cNvPr>
                <p:cNvCxnSpPr>
                  <a:cxnSpLocks/>
                  <a:stCxn id="58" idx="5"/>
                  <a:endCxn id="60"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2D85AD6-B773-4AEC-858D-F050932F59CC}"/>
                    </a:ext>
                  </a:extLst>
                </p:cNvPr>
                <p:cNvCxnSpPr>
                  <a:stCxn id="61" idx="7"/>
                  <a:endCxn id="59"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8206712-7606-83E6-8206-8668047AF6D9}"/>
                    </a:ext>
                  </a:extLst>
                </p:cNvPr>
                <p:cNvCxnSpPr>
                  <a:cxnSpLocks/>
                  <a:stCxn id="63" idx="7"/>
                  <a:endCxn id="61"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0E86353-6BB5-C42D-DE90-61338C5FCC20}"/>
                    </a:ext>
                  </a:extLst>
                </p:cNvPr>
                <p:cNvCxnSpPr>
                  <a:stCxn id="62" idx="1"/>
                  <a:endCxn id="60"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Oval 68">
                <a:extLst>
                  <a:ext uri="{FF2B5EF4-FFF2-40B4-BE49-F238E27FC236}">
                    <a16:creationId xmlns:a16="http://schemas.microsoft.com/office/drawing/2014/main" id="{11A2DCB4-18B3-F9ED-E7C0-48650F5457B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70" name="Straight Connector 69">
                <a:extLst>
                  <a:ext uri="{FF2B5EF4-FFF2-40B4-BE49-F238E27FC236}">
                    <a16:creationId xmlns:a16="http://schemas.microsoft.com/office/drawing/2014/main" id="{AB5AC31B-2070-E0E6-2516-330897017ABD}"/>
                  </a:ext>
                </a:extLst>
              </p:cNvPr>
              <p:cNvCxnSpPr>
                <a:cxnSpLocks/>
                <a:stCxn id="69" idx="1"/>
                <a:endCxn id="59"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id="{D0D47C6F-9F68-2F8E-4570-21540402C20E}"/>
                </a:ext>
              </a:extLst>
            </p:cNvPr>
            <p:cNvSpPr txBox="1"/>
            <p:nvPr/>
          </p:nvSpPr>
          <p:spPr>
            <a:xfrm>
              <a:off x="7452581" y="2597196"/>
              <a:ext cx="688009" cy="461665"/>
            </a:xfrm>
            <a:prstGeom prst="rect">
              <a:avLst/>
            </a:prstGeom>
            <a:noFill/>
          </p:spPr>
          <p:txBody>
            <a:bodyPr wrap="none" rtlCol="0">
              <a:spAutoFit/>
            </a:bodyPr>
            <a:lstStyle/>
            <a:p>
              <a:r>
                <a:rPr lang="en-US" sz="2400" dirty="0">
                  <a:solidFill>
                    <a:srgbClr val="FF0000"/>
                  </a:solidFill>
                </a:rPr>
                <a:t>NO!</a:t>
              </a:r>
            </a:p>
          </p:txBody>
        </p:sp>
      </p:grpSp>
      <p:grpSp>
        <p:nvGrpSpPr>
          <p:cNvPr id="49" name="Group 48" descr="A binary tree. That is structured as follows:&#10;&#10;root: 16, left child is 10, it has no right child&#10;10: left child is 7, it has no right child&#10;7: left child is 3, it has no right child&#10;3: left child is 1, it has no right child&#10;1: left child is 0, it has no right child&#10;0: has no children&#10;&#10;This is a valid binary search tree because all nodes has smaller values to the left and larger values to the right.">
            <a:extLst>
              <a:ext uri="{FF2B5EF4-FFF2-40B4-BE49-F238E27FC236}">
                <a16:creationId xmlns:a16="http://schemas.microsoft.com/office/drawing/2014/main" id="{FA1ADB2D-122F-80F0-A5BE-F8993F4E57AF}"/>
              </a:ext>
            </a:extLst>
          </p:cNvPr>
          <p:cNvGrpSpPr/>
          <p:nvPr/>
        </p:nvGrpSpPr>
        <p:grpSpPr>
          <a:xfrm>
            <a:off x="6758024" y="2938268"/>
            <a:ext cx="3877904" cy="3796337"/>
            <a:chOff x="6758024" y="2938268"/>
            <a:chExt cx="3877904" cy="3796337"/>
          </a:xfrm>
        </p:grpSpPr>
        <p:grpSp>
          <p:nvGrpSpPr>
            <p:cNvPr id="24" name="Group 23" descr="A binary tree. That is structured as follows:&#10;&#10;root: 16, left child is 10, it has no right child&#10;10: left child is 7, it has no right child&#10;7: left child is 3, it has no right child&#10;3: left child is 1, it has no right child&#10;1: left child is 0, it has no right child&#10;0: has no children&#10;">
              <a:extLst>
                <a:ext uri="{FF2B5EF4-FFF2-40B4-BE49-F238E27FC236}">
                  <a16:creationId xmlns:a16="http://schemas.microsoft.com/office/drawing/2014/main" id="{ECDD0D67-B2CA-A35C-E9F7-6DBC942C0C79}"/>
                </a:ext>
              </a:extLst>
            </p:cNvPr>
            <p:cNvGrpSpPr/>
            <p:nvPr/>
          </p:nvGrpSpPr>
          <p:grpSpPr>
            <a:xfrm>
              <a:off x="6758024" y="2938268"/>
              <a:ext cx="3877904" cy="3796337"/>
              <a:chOff x="41909" y="1095926"/>
              <a:chExt cx="3877904" cy="3796337"/>
            </a:xfrm>
          </p:grpSpPr>
          <p:sp>
            <p:nvSpPr>
              <p:cNvPr id="25" name="Oval 24">
                <a:extLst>
                  <a:ext uri="{FF2B5EF4-FFF2-40B4-BE49-F238E27FC236}">
                    <a16:creationId xmlns:a16="http://schemas.microsoft.com/office/drawing/2014/main" id="{2C588D0C-FB63-6D3C-0DCE-CE46396E8A29}"/>
                  </a:ext>
                </a:extLst>
              </p:cNvPr>
              <p:cNvSpPr/>
              <p:nvPr/>
            </p:nvSpPr>
            <p:spPr>
              <a:xfrm>
                <a:off x="2032627" y="237198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6" name="Oval 25">
                <a:extLst>
                  <a:ext uri="{FF2B5EF4-FFF2-40B4-BE49-F238E27FC236}">
                    <a16:creationId xmlns:a16="http://schemas.microsoft.com/office/drawing/2014/main" id="{7337781E-6B11-27BB-641C-9A28709F3B8F}"/>
                  </a:ext>
                </a:extLst>
              </p:cNvPr>
              <p:cNvSpPr/>
              <p:nvPr/>
            </p:nvSpPr>
            <p:spPr>
              <a:xfrm>
                <a:off x="1339516" y="302554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7" name="Oval 26">
                <a:extLst>
                  <a:ext uri="{FF2B5EF4-FFF2-40B4-BE49-F238E27FC236}">
                    <a16:creationId xmlns:a16="http://schemas.microsoft.com/office/drawing/2014/main" id="{B13B775D-B7F9-00CD-C376-BB82B204D929}"/>
                  </a:ext>
                </a:extLst>
              </p:cNvPr>
              <p:cNvSpPr/>
              <p:nvPr/>
            </p:nvSpPr>
            <p:spPr>
              <a:xfrm>
                <a:off x="2694793" y="172896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8" name="Oval 27">
                <a:extLst>
                  <a:ext uri="{FF2B5EF4-FFF2-40B4-BE49-F238E27FC236}">
                    <a16:creationId xmlns:a16="http://schemas.microsoft.com/office/drawing/2014/main" id="{175FC41B-0F36-8465-E0A1-A847036D220C}"/>
                  </a:ext>
                </a:extLst>
              </p:cNvPr>
              <p:cNvSpPr/>
              <p:nvPr/>
            </p:nvSpPr>
            <p:spPr>
              <a:xfrm>
                <a:off x="674261" y="366724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9" name="Oval 28">
                <a:extLst>
                  <a:ext uri="{FF2B5EF4-FFF2-40B4-BE49-F238E27FC236}">
                    <a16:creationId xmlns:a16="http://schemas.microsoft.com/office/drawing/2014/main" id="{1FC3A0AA-21B1-2751-C1FC-007C57EBB2DE}"/>
                  </a:ext>
                </a:extLst>
              </p:cNvPr>
              <p:cNvSpPr/>
              <p:nvPr/>
            </p:nvSpPr>
            <p:spPr>
              <a:xfrm>
                <a:off x="3307302" y="109592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0" name="Oval 29">
                <a:extLst>
                  <a:ext uri="{FF2B5EF4-FFF2-40B4-BE49-F238E27FC236}">
                    <a16:creationId xmlns:a16="http://schemas.microsoft.com/office/drawing/2014/main" id="{8B2F5202-B74F-8AA0-4F16-B443AC26DA45}"/>
                  </a:ext>
                </a:extLst>
              </p:cNvPr>
              <p:cNvSpPr/>
              <p:nvPr/>
            </p:nvSpPr>
            <p:spPr>
              <a:xfrm>
                <a:off x="41909" y="427975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1" name="Straight Connector 30">
                <a:extLst>
                  <a:ext uri="{FF2B5EF4-FFF2-40B4-BE49-F238E27FC236}">
                    <a16:creationId xmlns:a16="http://schemas.microsoft.com/office/drawing/2014/main" id="{E1A1AADB-BB68-D3E6-8EA0-76BD74D5FC43}"/>
                  </a:ext>
                </a:extLst>
              </p:cNvPr>
              <p:cNvCxnSpPr>
                <a:cxnSpLocks/>
                <a:stCxn id="25" idx="3"/>
                <a:endCxn id="26" idx="7"/>
              </p:cNvCxnSpPr>
              <p:nvPr/>
            </p:nvCxnSpPr>
            <p:spPr>
              <a:xfrm flipH="1">
                <a:off x="1862327" y="2894791"/>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E6296A-CA1E-A5A3-F5E1-583119455C7E}"/>
                  </a:ext>
                </a:extLst>
              </p:cNvPr>
              <p:cNvCxnSpPr>
                <a:cxnSpLocks/>
                <a:stCxn id="25" idx="7"/>
                <a:endCxn id="27" idx="3"/>
              </p:cNvCxnSpPr>
              <p:nvPr/>
            </p:nvCxnSpPr>
            <p:spPr>
              <a:xfrm flipV="1">
                <a:off x="2555438" y="2251773"/>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5EC04E4-0305-6A77-A644-BA0169CC7633}"/>
                  </a:ext>
                </a:extLst>
              </p:cNvPr>
              <p:cNvCxnSpPr>
                <a:stCxn id="28" idx="7"/>
                <a:endCxn id="26" idx="3"/>
              </p:cNvCxnSpPr>
              <p:nvPr/>
            </p:nvCxnSpPr>
            <p:spPr>
              <a:xfrm flipV="1">
                <a:off x="1197072" y="3548353"/>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5B21896-897B-B371-EB1F-FB97771BC634}"/>
                  </a:ext>
                </a:extLst>
              </p:cNvPr>
              <p:cNvCxnSpPr>
                <a:cxnSpLocks/>
                <a:stCxn id="30" idx="7"/>
                <a:endCxn id="28" idx="3"/>
              </p:cNvCxnSpPr>
              <p:nvPr/>
            </p:nvCxnSpPr>
            <p:spPr>
              <a:xfrm flipV="1">
                <a:off x="564720" y="4190052"/>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767CBB0-16C3-58C0-2C02-1241297E092E}"/>
                  </a:ext>
                </a:extLst>
              </p:cNvPr>
              <p:cNvCxnSpPr>
                <a:cxnSpLocks/>
                <a:stCxn id="29" idx="3"/>
                <a:endCxn id="27" idx="7"/>
              </p:cNvCxnSpPr>
              <p:nvPr/>
            </p:nvCxnSpPr>
            <p:spPr>
              <a:xfrm flipH="1">
                <a:off x="3217604" y="1618737"/>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TextBox 42">
              <a:extLst>
                <a:ext uri="{FF2B5EF4-FFF2-40B4-BE49-F238E27FC236}">
                  <a16:creationId xmlns:a16="http://schemas.microsoft.com/office/drawing/2014/main" id="{7856404A-EBAA-DD85-B7AB-505FD51F0E34}"/>
                </a:ext>
              </a:extLst>
            </p:cNvPr>
            <p:cNvSpPr txBox="1"/>
            <p:nvPr/>
          </p:nvSpPr>
          <p:spPr>
            <a:xfrm>
              <a:off x="9248870" y="4810033"/>
              <a:ext cx="725070" cy="461665"/>
            </a:xfrm>
            <a:prstGeom prst="rect">
              <a:avLst/>
            </a:prstGeom>
            <a:noFill/>
          </p:spPr>
          <p:txBody>
            <a:bodyPr wrap="none" rtlCol="0">
              <a:spAutoFit/>
            </a:bodyPr>
            <a:lstStyle/>
            <a:p>
              <a:r>
                <a:rPr lang="en-US" sz="2400" dirty="0">
                  <a:solidFill>
                    <a:srgbClr val="00B050"/>
                  </a:solidFill>
                </a:rPr>
                <a:t>YES!</a:t>
              </a:r>
            </a:p>
          </p:txBody>
        </p:sp>
      </p:grpSp>
    </p:spTree>
    <p:extLst>
      <p:ext uri="{BB962C8B-B14F-4D97-AF65-F5344CB8AC3E}">
        <p14:creationId xmlns:p14="http://schemas.microsoft.com/office/powerpoint/2010/main" val="305378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B08E2-751D-F879-3C45-BB45A603688F}"/>
              </a:ext>
            </a:extLst>
          </p:cNvPr>
          <p:cNvSpPr>
            <a:spLocks noGrp="1"/>
          </p:cNvSpPr>
          <p:nvPr>
            <p:ph type="title"/>
          </p:nvPr>
        </p:nvSpPr>
        <p:spPr/>
        <p:txBody>
          <a:bodyPr/>
          <a:lstStyle/>
          <a:p>
            <a:r>
              <a:rPr lang="en-US" dirty="0"/>
              <a:t>Aside: Why not use an array?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2A5E47A-18BE-FF51-7E6C-F3393F2D6593}"/>
                  </a:ext>
                </a:extLst>
              </p:cNvPr>
              <p:cNvSpPr>
                <a:spLocks noGrp="1"/>
              </p:cNvSpPr>
              <p:nvPr>
                <p:ph idx="1"/>
              </p:nvPr>
            </p:nvSpPr>
            <p:spPr/>
            <p:txBody>
              <a:bodyPr/>
              <a:lstStyle/>
              <a:p>
                <a:r>
                  <a:rPr lang="en-US" dirty="0"/>
                  <a:t>We represented a heap using an array, finding children/parents by index</a:t>
                </a:r>
              </a:p>
              <a:p>
                <a:r>
                  <a:rPr lang="en-US" dirty="0"/>
                  <a:t>We will represent BSTs with nodes and references. Why?</a:t>
                </a:r>
              </a:p>
              <a:p>
                <a:pPr lvl="1"/>
                <a:r>
                  <a:rPr lang="en-US" dirty="0"/>
                  <a:t>We might have “gaps” in our tree</a:t>
                </a:r>
              </a:p>
              <a:p>
                <a:pPr lvl="1"/>
                <a:r>
                  <a:rPr lang="en-US" dirty="0"/>
                  <a:t>Memory!</a:t>
                </a:r>
              </a:p>
              <a:p>
                <a:pPr lvl="2"/>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oMath>
                </a14:m>
                <a:endParaRPr lang="en-US" b="0" dirty="0"/>
              </a:p>
            </p:txBody>
          </p:sp>
        </mc:Choice>
        <mc:Fallback>
          <p:sp>
            <p:nvSpPr>
              <p:cNvPr id="3" name="Content Placeholder 2">
                <a:extLst>
                  <a:ext uri="{FF2B5EF4-FFF2-40B4-BE49-F238E27FC236}">
                    <a16:creationId xmlns:a16="http://schemas.microsoft.com/office/drawing/2014/main" id="{F2A5E47A-18BE-FF51-7E6C-F3393F2D6593}"/>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2559920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p:txBody>
          <a:bodyPr/>
          <a:lstStyle/>
          <a:p>
            <a:r>
              <a:rPr lang="en-US" dirty="0"/>
              <a:t>Find Operation (recursive)</a:t>
            </a:r>
          </a:p>
        </p:txBody>
      </p:sp>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838200" y="1371600"/>
            <a:ext cx="10515600" cy="5486399"/>
          </a:xfrm>
        </p:spPr>
        <p:txBody>
          <a:bodyPr>
            <a:normAutofit/>
          </a:bodyPr>
          <a:lstStyle/>
          <a:p>
            <a:pPr marL="0" indent="0">
              <a:buNone/>
            </a:pPr>
            <a:r>
              <a:rPr lang="en-US" b="1" dirty="0"/>
              <a:t>find</a:t>
            </a:r>
            <a:r>
              <a:rPr lang="en-US" dirty="0"/>
              <a:t>(key, root):</a:t>
            </a:r>
          </a:p>
          <a:p>
            <a:pPr marL="0" indent="0">
              <a:buNone/>
            </a:pPr>
            <a:r>
              <a:rPr lang="en-US" dirty="0"/>
              <a:t>	IF (root == Null):</a:t>
            </a:r>
          </a:p>
          <a:p>
            <a:pPr marL="0" indent="0">
              <a:buNone/>
            </a:pPr>
            <a:r>
              <a:rPr lang="en-US" dirty="0"/>
              <a:t>		 RETURN Null</a:t>
            </a:r>
          </a:p>
          <a:p>
            <a:pPr marL="0" indent="0">
              <a:buNone/>
            </a:pPr>
            <a:r>
              <a:rPr lang="en-US" dirty="0"/>
              <a:t>	IF (key == </a:t>
            </a:r>
            <a:r>
              <a:rPr lang="en-US" dirty="0" err="1"/>
              <a:t>root.key</a:t>
            </a:r>
            <a:r>
              <a:rPr lang="en-US" dirty="0"/>
              <a:t>):</a:t>
            </a:r>
          </a:p>
          <a:p>
            <a:pPr marL="0" indent="0">
              <a:buNone/>
            </a:pPr>
            <a:r>
              <a:rPr lang="en-US" dirty="0"/>
              <a:t>		 RETURN </a:t>
            </a:r>
            <a:r>
              <a:rPr lang="en-US" dirty="0" err="1"/>
              <a:t>root.value</a:t>
            </a:r>
            <a:endParaRPr lang="en-US" dirty="0"/>
          </a:p>
          <a:p>
            <a:pPr marL="0" indent="0">
              <a:buNone/>
            </a:pPr>
            <a:r>
              <a:rPr lang="en-US" dirty="0"/>
              <a:t>	ELSE IF (key &lt; </a:t>
            </a:r>
            <a:r>
              <a:rPr lang="en-US" dirty="0" err="1"/>
              <a:t>root.key</a:t>
            </a:r>
            <a:r>
              <a:rPr lang="en-US" dirty="0"/>
              <a:t>):</a:t>
            </a:r>
          </a:p>
          <a:p>
            <a:pPr marL="0" indent="0">
              <a:buNone/>
            </a:pPr>
            <a:r>
              <a:rPr lang="en-US" dirty="0"/>
              <a:t>		 RETURN </a:t>
            </a:r>
            <a:r>
              <a:rPr lang="en-US" b="1" dirty="0"/>
              <a:t>find</a:t>
            </a:r>
            <a:r>
              <a:rPr lang="en-US" dirty="0"/>
              <a:t>(key, </a:t>
            </a:r>
            <a:r>
              <a:rPr lang="en-US" dirty="0" err="1"/>
              <a:t>root.left</a:t>
            </a:r>
            <a:r>
              <a:rPr lang="en-US" dirty="0"/>
              <a:t>)</a:t>
            </a:r>
          </a:p>
          <a:p>
            <a:pPr marL="0" indent="0">
              <a:buNone/>
            </a:pPr>
            <a:r>
              <a:rPr lang="en-US" dirty="0"/>
              <a:t>	ELSE IF (key &gt; </a:t>
            </a:r>
            <a:r>
              <a:rPr lang="en-US" dirty="0" err="1"/>
              <a:t>root.key</a:t>
            </a:r>
            <a:r>
              <a:rPr lang="en-US" dirty="0"/>
              <a:t>):</a:t>
            </a:r>
          </a:p>
          <a:p>
            <a:pPr marL="0" indent="0">
              <a:buNone/>
            </a:pPr>
            <a:r>
              <a:rPr lang="en-US" dirty="0"/>
              <a:t>		 RETURN </a:t>
            </a:r>
            <a:r>
              <a:rPr lang="en-US" b="1" dirty="0"/>
              <a:t>find</a:t>
            </a:r>
            <a:r>
              <a:rPr lang="en-US" dirty="0"/>
              <a:t>(key, </a:t>
            </a:r>
            <a:r>
              <a:rPr lang="en-US" dirty="0" err="1"/>
              <a:t>root.right</a:t>
            </a:r>
            <a:r>
              <a:rPr lang="en-US" dirty="0"/>
              <a:t>);</a:t>
            </a:r>
          </a:p>
          <a:p>
            <a:pPr marL="0" indent="0">
              <a:buNone/>
            </a:pPr>
            <a:r>
              <a:rPr lang="en-US" dirty="0"/>
              <a:t>	RETURN Null</a:t>
            </a:r>
          </a:p>
          <a:p>
            <a:pPr marL="0" indent="0">
              <a:buNone/>
            </a:pPr>
            <a:endParaRPr lang="en-US" dirty="0"/>
          </a:p>
        </p:txBody>
      </p:sp>
      <p:grpSp>
        <p:nvGrpSpPr>
          <p:cNvPr id="4" name="Group 3" descr="A binary tree. That is structured as follows:&#10;&#10;root: 7, with left child 3 and right child 10&#10;3: left child is 1, right child is 6&#10;1: left child is 0, it has no right child&#10;0: has no children&#10;6: has no children&#10;10: it has no left child, right child is 16&#10;16: has no children">
            <a:extLst>
              <a:ext uri="{FF2B5EF4-FFF2-40B4-BE49-F238E27FC236}">
                <a16:creationId xmlns:a16="http://schemas.microsoft.com/office/drawing/2014/main" id="{9170735B-03F0-160D-23CF-0D614E00B4D4}"/>
              </a:ext>
            </a:extLst>
          </p:cNvPr>
          <p:cNvGrpSpPr/>
          <p:nvPr/>
        </p:nvGrpSpPr>
        <p:grpSpPr>
          <a:xfrm>
            <a:off x="7713520" y="365125"/>
            <a:ext cx="4036614" cy="2762801"/>
            <a:chOff x="5413263" y="1203158"/>
            <a:chExt cx="4036614" cy="2762801"/>
          </a:xfrm>
        </p:grpSpPr>
        <p:grpSp>
          <p:nvGrpSpPr>
            <p:cNvPr id="5" name="Group 4">
              <a:extLst>
                <a:ext uri="{FF2B5EF4-FFF2-40B4-BE49-F238E27FC236}">
                  <a16:creationId xmlns:a16="http://schemas.microsoft.com/office/drawing/2014/main" id="{F0A1F936-94E3-B970-9075-7FDD968CD1F3}"/>
                </a:ext>
              </a:extLst>
            </p:cNvPr>
            <p:cNvGrpSpPr/>
            <p:nvPr/>
          </p:nvGrpSpPr>
          <p:grpSpPr>
            <a:xfrm>
              <a:off x="5413263" y="1203158"/>
              <a:ext cx="4036614" cy="2762801"/>
              <a:chOff x="131609" y="2379747"/>
              <a:chExt cx="4036614" cy="2762801"/>
            </a:xfrm>
          </p:grpSpPr>
          <p:sp>
            <p:nvSpPr>
              <p:cNvPr id="8" name="Oval 7">
                <a:extLst>
                  <a:ext uri="{FF2B5EF4-FFF2-40B4-BE49-F238E27FC236}">
                    <a16:creationId xmlns:a16="http://schemas.microsoft.com/office/drawing/2014/main" id="{950B02B1-9B98-2BBC-8CE2-98986D25F159}"/>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9" name="Oval 8">
                <a:extLst>
                  <a:ext uri="{FF2B5EF4-FFF2-40B4-BE49-F238E27FC236}">
                    <a16:creationId xmlns:a16="http://schemas.microsoft.com/office/drawing/2014/main" id="{375DB836-C24D-B0D7-C861-32998C858A21}"/>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0" name="Oval 9">
                <a:extLst>
                  <a:ext uri="{FF2B5EF4-FFF2-40B4-BE49-F238E27FC236}">
                    <a16:creationId xmlns:a16="http://schemas.microsoft.com/office/drawing/2014/main" id="{B0170677-49FE-DA4D-C375-3C8BA0C66CF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1" name="Oval 10">
                <a:extLst>
                  <a:ext uri="{FF2B5EF4-FFF2-40B4-BE49-F238E27FC236}">
                    <a16:creationId xmlns:a16="http://schemas.microsoft.com/office/drawing/2014/main" id="{434C13F0-4203-47AB-2431-B2ED32886F9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2" name="Oval 11">
                <a:extLst>
                  <a:ext uri="{FF2B5EF4-FFF2-40B4-BE49-F238E27FC236}">
                    <a16:creationId xmlns:a16="http://schemas.microsoft.com/office/drawing/2014/main" id="{1AFBCF91-BBF7-4271-9169-45F56648DD7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3" name="Oval 12">
                <a:extLst>
                  <a:ext uri="{FF2B5EF4-FFF2-40B4-BE49-F238E27FC236}">
                    <a16:creationId xmlns:a16="http://schemas.microsoft.com/office/drawing/2014/main" id="{5AC532E5-2A85-D663-8446-585A13F92E62}"/>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4" name="Straight Connector 13">
                <a:extLst>
                  <a:ext uri="{FF2B5EF4-FFF2-40B4-BE49-F238E27FC236}">
                    <a16:creationId xmlns:a16="http://schemas.microsoft.com/office/drawing/2014/main" id="{B09125AD-9B5C-7493-9272-2F1DA89CE01F}"/>
                  </a:ext>
                </a:extLst>
              </p:cNvPr>
              <p:cNvCxnSpPr>
                <a:cxnSpLocks/>
                <a:stCxn id="8" idx="3"/>
                <a:endCxn id="9"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93D686-AF2B-E9E1-76F6-D11031779EE4}"/>
                  </a:ext>
                </a:extLst>
              </p:cNvPr>
              <p:cNvCxnSpPr>
                <a:cxnSpLocks/>
                <a:stCxn id="8" idx="5"/>
                <a:endCxn id="10"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7955860-35DB-B2E4-DCE1-B378FA7BC357}"/>
                  </a:ext>
                </a:extLst>
              </p:cNvPr>
              <p:cNvCxnSpPr>
                <a:stCxn id="11" idx="7"/>
                <a:endCxn id="9"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523286C-EC12-D977-43D0-51802A0AC727}"/>
                  </a:ext>
                </a:extLst>
              </p:cNvPr>
              <p:cNvCxnSpPr>
                <a:cxnSpLocks/>
                <a:stCxn id="13" idx="7"/>
                <a:endCxn id="11"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3623BC4-097B-A907-A1CC-F4A3083684DE}"/>
                  </a:ext>
                </a:extLst>
              </p:cNvPr>
              <p:cNvCxnSpPr>
                <a:stCxn id="12" idx="1"/>
                <a:endCxn id="10"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7F637BB8-2207-4532-477F-45453B8D7C43}"/>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7" name="Straight Connector 6">
              <a:extLst>
                <a:ext uri="{FF2B5EF4-FFF2-40B4-BE49-F238E27FC236}">
                  <a16:creationId xmlns:a16="http://schemas.microsoft.com/office/drawing/2014/main" id="{C3B42508-3220-7F2F-F806-D6A321054F05}"/>
                </a:ext>
              </a:extLst>
            </p:cNvPr>
            <p:cNvCxnSpPr>
              <a:cxnSpLocks/>
              <a:stCxn id="6" idx="1"/>
              <a:endCxn id="9"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80917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p:txBody>
          <a:bodyPr/>
          <a:lstStyle/>
          <a:p>
            <a:r>
              <a:rPr lang="en-US" dirty="0"/>
              <a:t>Find Operation (iterative)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838200" y="1371600"/>
                <a:ext cx="10515600" cy="5486399"/>
              </a:xfrm>
            </p:spPr>
            <p:txBody>
              <a:bodyPr>
                <a:normAutofit/>
              </a:bodyPr>
              <a:lstStyle/>
              <a:p>
                <a:pPr marL="0" indent="0">
                  <a:buNone/>
                </a:pPr>
                <a:r>
                  <a:rPr lang="en-US" b="1" dirty="0"/>
                  <a:t>find</a:t>
                </a:r>
                <a:r>
                  <a:rPr lang="en-US" dirty="0"/>
                  <a:t>(key, root):</a:t>
                </a:r>
              </a:p>
              <a:p>
                <a:pPr marL="0" indent="0">
                  <a:buNone/>
                </a:pPr>
                <a:r>
                  <a:rPr lang="en-US" dirty="0"/>
                  <a:t>	WHILE (root </a:t>
                </a:r>
                <a14:m>
                  <m:oMath xmlns:m="http://schemas.openxmlformats.org/officeDocument/2006/math">
                    <m:r>
                      <a:rPr lang="en-US" b="0" i="1" smtClean="0">
                        <a:latin typeface="Cambria Math" panose="02040503050406030204" pitchFamily="18" charset="0"/>
                      </a:rPr>
                      <m:t>≠</m:t>
                    </m:r>
                  </m:oMath>
                </a14:m>
                <a:r>
                  <a:rPr lang="en-US" dirty="0"/>
                  <a:t> Null AND key </a:t>
                </a:r>
                <a14:m>
                  <m:oMath xmlns:m="http://schemas.openxmlformats.org/officeDocument/2006/math">
                    <m:r>
                      <a:rPr lang="en-US" i="1">
                        <a:latin typeface="Cambria Math" panose="02040503050406030204" pitchFamily="18" charset="0"/>
                      </a:rPr>
                      <m:t>≠</m:t>
                    </m:r>
                  </m:oMath>
                </a14:m>
                <a:r>
                  <a:rPr lang="en-US" dirty="0"/>
                  <a:t> </a:t>
                </a:r>
                <a:r>
                  <a:rPr lang="en-US" dirty="0" err="1"/>
                  <a:t>root.key</a:t>
                </a:r>
                <a:r>
                  <a:rPr lang="en-US" dirty="0"/>
                  <a:t>):</a:t>
                </a:r>
              </a:p>
              <a:p>
                <a:pPr marL="0" indent="0">
                  <a:buNone/>
                </a:pPr>
                <a:r>
                  <a:rPr lang="en-US" dirty="0"/>
                  <a:t>		IF (key &lt; </a:t>
                </a:r>
                <a:r>
                  <a:rPr lang="en-US" dirty="0" err="1"/>
                  <a:t>root.key</a:t>
                </a:r>
                <a:r>
                  <a:rPr lang="en-US" dirty="0"/>
                  <a:t>):</a:t>
                </a:r>
              </a:p>
              <a:p>
                <a:pPr marL="0" indent="0">
                  <a:buNone/>
                </a:pPr>
                <a:r>
                  <a:rPr lang="en-US" dirty="0"/>
                  <a:t>			root = </a:t>
                </a:r>
                <a:r>
                  <a:rPr lang="en-US" dirty="0" err="1"/>
                  <a:t>root.left</a:t>
                </a:r>
                <a:endParaRPr lang="en-US" dirty="0"/>
              </a:p>
              <a:p>
                <a:pPr marL="0" indent="0">
                  <a:buNone/>
                </a:pPr>
                <a:r>
                  <a:rPr lang="en-US" dirty="0"/>
                  <a:t>		ELSE IF (key &gt; </a:t>
                </a:r>
                <a:r>
                  <a:rPr lang="en-US" dirty="0" err="1"/>
                  <a:t>root.key</a:t>
                </a:r>
                <a:r>
                  <a:rPr lang="en-US" dirty="0"/>
                  <a:t>):</a:t>
                </a:r>
              </a:p>
              <a:p>
                <a:pPr marL="0" indent="0">
                  <a:buNone/>
                </a:pPr>
                <a:r>
                  <a:rPr lang="en-US" dirty="0"/>
                  <a:t>			root = </a:t>
                </a:r>
                <a:r>
                  <a:rPr lang="en-US" dirty="0" err="1"/>
                  <a:t>root.right</a:t>
                </a:r>
                <a:endParaRPr lang="en-US" dirty="0"/>
              </a:p>
              <a:p>
                <a:pPr marL="0" indent="0">
                  <a:buNone/>
                </a:pPr>
                <a:r>
                  <a:rPr lang="en-US" dirty="0"/>
                  <a:t>	IF (root == Null):</a:t>
                </a:r>
              </a:p>
              <a:p>
                <a:pPr marL="0" indent="0">
                  <a:buNone/>
                </a:pPr>
                <a:r>
                  <a:rPr lang="en-US" dirty="0"/>
                  <a:t>		RETURN Null</a:t>
                </a:r>
              </a:p>
              <a:p>
                <a:pPr marL="0" indent="0">
                  <a:buNone/>
                </a:pPr>
                <a:r>
                  <a:rPr lang="en-US" dirty="0"/>
                  <a:t>	RETURN </a:t>
                </a:r>
                <a:r>
                  <a:rPr lang="en-US" dirty="0" err="1"/>
                  <a:t>root.value</a:t>
                </a:r>
                <a:endParaRPr lang="en-US" dirty="0"/>
              </a:p>
            </p:txBody>
          </p:sp>
        </mc:Choice>
        <mc:Fallback>
          <p:sp>
            <p:nvSpPr>
              <p:cNvPr id="3" name="Content Placeholder 2">
                <a:extLst>
                  <a:ext uri="{FF2B5EF4-FFF2-40B4-BE49-F238E27FC236}">
                    <a16:creationId xmlns:a16="http://schemas.microsoft.com/office/drawing/2014/main" id="{97B143F5-B6CB-752F-1E16-1BC1A8248E2F}"/>
                  </a:ext>
                </a:extLst>
              </p:cNvPr>
              <p:cNvSpPr>
                <a:spLocks noGrp="1" noRot="1" noChangeAspect="1" noMove="1" noResize="1" noEditPoints="1" noAdjustHandles="1" noChangeArrowheads="1" noChangeShapeType="1" noTextEdit="1"/>
              </p:cNvSpPr>
              <p:nvPr>
                <p:ph idx="1"/>
              </p:nvPr>
            </p:nvSpPr>
            <p:spPr>
              <a:xfrm>
                <a:off x="838200" y="1371600"/>
                <a:ext cx="10515600" cy="5486399"/>
              </a:xfrm>
              <a:blipFill>
                <a:blip r:embed="rId2"/>
                <a:stretch>
                  <a:fillRect l="-1206" t="-2083"/>
                </a:stretch>
              </a:blipFill>
            </p:spPr>
            <p:txBody>
              <a:bodyPr/>
              <a:lstStyle/>
              <a:p>
                <a:r>
                  <a:rPr lang="en-US">
                    <a:noFill/>
                  </a:rPr>
                  <a:t> </a:t>
                </a:r>
              </a:p>
            </p:txBody>
          </p:sp>
        </mc:Fallback>
      </mc:AlternateContent>
      <p:grpSp>
        <p:nvGrpSpPr>
          <p:cNvPr id="19" name="Group 18" descr="A binary tree. That is structured as follows:&#10;&#10;root: 7, with left child 3 and right child 10&#10;3: left child is 1, right child is 6&#10;1: left child is 0, it has no right child&#10;0: has no children&#10;6: has no children&#10;10: it has no left child, right child is 16&#10;16: has no children">
            <a:extLst>
              <a:ext uri="{FF2B5EF4-FFF2-40B4-BE49-F238E27FC236}">
                <a16:creationId xmlns:a16="http://schemas.microsoft.com/office/drawing/2014/main" id="{31EB2A25-1ECD-EB2B-9920-CFAC4AB0E972}"/>
              </a:ext>
            </a:extLst>
          </p:cNvPr>
          <p:cNvGrpSpPr/>
          <p:nvPr/>
        </p:nvGrpSpPr>
        <p:grpSpPr>
          <a:xfrm>
            <a:off x="7713520" y="365125"/>
            <a:ext cx="4036614" cy="2762801"/>
            <a:chOff x="5413263" y="1203158"/>
            <a:chExt cx="4036614" cy="2762801"/>
          </a:xfrm>
        </p:grpSpPr>
        <p:grpSp>
          <p:nvGrpSpPr>
            <p:cNvPr id="20" name="Group 19">
              <a:extLst>
                <a:ext uri="{FF2B5EF4-FFF2-40B4-BE49-F238E27FC236}">
                  <a16:creationId xmlns:a16="http://schemas.microsoft.com/office/drawing/2014/main" id="{6772828E-AC75-D921-FEDB-07664596BDE4}"/>
                </a:ext>
              </a:extLst>
            </p:cNvPr>
            <p:cNvGrpSpPr/>
            <p:nvPr/>
          </p:nvGrpSpPr>
          <p:grpSpPr>
            <a:xfrm>
              <a:off x="5413263" y="1203158"/>
              <a:ext cx="4036614" cy="2762801"/>
              <a:chOff x="131609" y="2379747"/>
              <a:chExt cx="4036614" cy="2762801"/>
            </a:xfrm>
          </p:grpSpPr>
          <p:sp>
            <p:nvSpPr>
              <p:cNvPr id="23" name="Oval 22">
                <a:extLst>
                  <a:ext uri="{FF2B5EF4-FFF2-40B4-BE49-F238E27FC236}">
                    <a16:creationId xmlns:a16="http://schemas.microsoft.com/office/drawing/2014/main" id="{DB1F9389-F239-60AC-9962-CF7DA719E8BF}"/>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4" name="Oval 23">
                <a:extLst>
                  <a:ext uri="{FF2B5EF4-FFF2-40B4-BE49-F238E27FC236}">
                    <a16:creationId xmlns:a16="http://schemas.microsoft.com/office/drawing/2014/main" id="{B8D15BBA-2136-20E5-8051-154795BC6055}"/>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5" name="Oval 24">
                <a:extLst>
                  <a:ext uri="{FF2B5EF4-FFF2-40B4-BE49-F238E27FC236}">
                    <a16:creationId xmlns:a16="http://schemas.microsoft.com/office/drawing/2014/main" id="{13336D55-1E1F-C17E-E673-D25F49152D48}"/>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6" name="Oval 25">
                <a:extLst>
                  <a:ext uri="{FF2B5EF4-FFF2-40B4-BE49-F238E27FC236}">
                    <a16:creationId xmlns:a16="http://schemas.microsoft.com/office/drawing/2014/main" id="{89938545-4AC4-C581-E3BD-56C7FD400C82}"/>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7" name="Oval 26">
                <a:extLst>
                  <a:ext uri="{FF2B5EF4-FFF2-40B4-BE49-F238E27FC236}">
                    <a16:creationId xmlns:a16="http://schemas.microsoft.com/office/drawing/2014/main" id="{E03511FE-A07E-CFF8-7B40-9E7897D90073}"/>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28" name="Oval 27">
                <a:extLst>
                  <a:ext uri="{FF2B5EF4-FFF2-40B4-BE49-F238E27FC236}">
                    <a16:creationId xmlns:a16="http://schemas.microsoft.com/office/drawing/2014/main" id="{DB6D8D84-0383-9665-C194-6132575C682F}"/>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29" name="Straight Connector 28">
                <a:extLst>
                  <a:ext uri="{FF2B5EF4-FFF2-40B4-BE49-F238E27FC236}">
                    <a16:creationId xmlns:a16="http://schemas.microsoft.com/office/drawing/2014/main" id="{47C72B6D-E736-99A2-9828-F2D17AAF50EA}"/>
                  </a:ext>
                </a:extLst>
              </p:cNvPr>
              <p:cNvCxnSpPr>
                <a:cxnSpLocks/>
                <a:stCxn id="23" idx="3"/>
                <a:endCxn id="2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E12DB26-62C9-D7D8-5B65-8CE8FAD80964}"/>
                  </a:ext>
                </a:extLst>
              </p:cNvPr>
              <p:cNvCxnSpPr>
                <a:cxnSpLocks/>
                <a:stCxn id="23" idx="5"/>
                <a:endCxn id="2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BDB95E9-4C28-3386-3A0E-2F3BF5DA3BF9}"/>
                  </a:ext>
                </a:extLst>
              </p:cNvPr>
              <p:cNvCxnSpPr>
                <a:stCxn id="26" idx="7"/>
                <a:endCxn id="2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48206F-35D3-EDDA-CD5C-07DC2F5B3FCF}"/>
                  </a:ext>
                </a:extLst>
              </p:cNvPr>
              <p:cNvCxnSpPr>
                <a:cxnSpLocks/>
                <a:stCxn id="28" idx="7"/>
                <a:endCxn id="2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B800FD-68BF-96FC-4078-BFEB954AB5C5}"/>
                  </a:ext>
                </a:extLst>
              </p:cNvPr>
              <p:cNvCxnSpPr>
                <a:stCxn id="27" idx="1"/>
                <a:endCxn id="2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Oval 20">
              <a:extLst>
                <a:ext uri="{FF2B5EF4-FFF2-40B4-BE49-F238E27FC236}">
                  <a16:creationId xmlns:a16="http://schemas.microsoft.com/office/drawing/2014/main" id="{BF6B70B0-C53F-4A6B-1FC5-78F3C3EFDCB0}"/>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22" name="Straight Connector 21">
              <a:extLst>
                <a:ext uri="{FF2B5EF4-FFF2-40B4-BE49-F238E27FC236}">
                  <a16:creationId xmlns:a16="http://schemas.microsoft.com/office/drawing/2014/main" id="{2768A0B8-0231-6074-5710-9A5C4362323C}"/>
                </a:ext>
              </a:extLst>
            </p:cNvPr>
            <p:cNvCxnSpPr>
              <a:cxnSpLocks/>
              <a:stCxn id="21" idx="1"/>
              <a:endCxn id="2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66835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a:xfrm>
            <a:off x="838200" y="314325"/>
            <a:ext cx="10515600" cy="1325563"/>
          </a:xfrm>
        </p:spPr>
        <p:txBody>
          <a:bodyPr/>
          <a:lstStyle/>
          <a:p>
            <a:r>
              <a:rPr lang="en-US" dirty="0"/>
              <a:t>Insert Operation (recursive)</a:t>
            </a:r>
          </a:p>
        </p:txBody>
      </p:sp>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187960" y="1371600"/>
            <a:ext cx="10515600" cy="5486399"/>
          </a:xfrm>
        </p:spPr>
        <p:txBody>
          <a:bodyPr>
            <a:normAutofit/>
          </a:bodyPr>
          <a:lstStyle/>
          <a:p>
            <a:pPr marL="0" indent="0">
              <a:buNone/>
            </a:pPr>
            <a:r>
              <a:rPr lang="en-US" b="1" dirty="0"/>
              <a:t>insert</a:t>
            </a:r>
            <a:r>
              <a:rPr lang="en-US" dirty="0"/>
              <a:t>(key, value, root):</a:t>
            </a:r>
          </a:p>
          <a:p>
            <a:pPr marL="0" indent="0">
              <a:buNone/>
            </a:pPr>
            <a:r>
              <a:rPr lang="en-US" dirty="0"/>
              <a:t>	root = </a:t>
            </a:r>
            <a:r>
              <a:rPr lang="en-US" dirty="0" err="1"/>
              <a:t>insertHelper</a:t>
            </a:r>
            <a:r>
              <a:rPr lang="en-US" dirty="0"/>
              <a:t>(key, value, root)		</a:t>
            </a:r>
          </a:p>
          <a:p>
            <a:pPr marL="0" indent="0">
              <a:buNone/>
            </a:pPr>
            <a:r>
              <a:rPr lang="en-US" b="1" dirty="0" err="1"/>
              <a:t>insertHelper</a:t>
            </a:r>
            <a:r>
              <a:rPr lang="en-US" dirty="0"/>
              <a:t>(key, value, root){</a:t>
            </a:r>
          </a:p>
          <a:p>
            <a:pPr marL="0" indent="0">
              <a:buNone/>
            </a:pPr>
            <a:r>
              <a:rPr lang="en-US" dirty="0"/>
              <a:t>	IF(root == null):</a:t>
            </a:r>
          </a:p>
          <a:p>
            <a:pPr marL="0" indent="0">
              <a:buNone/>
            </a:pPr>
            <a:r>
              <a:rPr lang="en-US" dirty="0"/>
              <a:t>		RETURN new Node(key, value)</a:t>
            </a:r>
          </a:p>
          <a:p>
            <a:pPr marL="0" indent="0">
              <a:buNone/>
            </a:pPr>
            <a:r>
              <a:rPr lang="en-US" dirty="0"/>
              <a:t>	IF (</a:t>
            </a:r>
            <a:r>
              <a:rPr lang="en-US" dirty="0" err="1"/>
              <a:t>root.key</a:t>
            </a:r>
            <a:r>
              <a:rPr lang="en-US" dirty="0"/>
              <a:t> &lt; key):</a:t>
            </a:r>
          </a:p>
          <a:p>
            <a:pPr marL="0" indent="0">
              <a:buNone/>
            </a:pPr>
            <a:r>
              <a:rPr lang="en-US" dirty="0"/>
              <a:t>		</a:t>
            </a:r>
            <a:r>
              <a:rPr lang="en-US" dirty="0" err="1"/>
              <a:t>root.right</a:t>
            </a:r>
            <a:r>
              <a:rPr lang="en-US" dirty="0"/>
              <a:t> = </a:t>
            </a:r>
            <a:r>
              <a:rPr lang="en-US" b="1" dirty="0" err="1"/>
              <a:t>insertHelper</a:t>
            </a:r>
            <a:r>
              <a:rPr lang="en-US" dirty="0"/>
              <a:t>(key, value, </a:t>
            </a:r>
            <a:r>
              <a:rPr lang="en-US" dirty="0" err="1"/>
              <a:t>root.right</a:t>
            </a:r>
            <a:r>
              <a:rPr lang="en-US" dirty="0"/>
              <a:t>)</a:t>
            </a:r>
          </a:p>
          <a:p>
            <a:pPr marL="0" indent="0">
              <a:buNone/>
            </a:pPr>
            <a:r>
              <a:rPr lang="en-US" dirty="0"/>
              <a:t>	ELSE:</a:t>
            </a:r>
          </a:p>
          <a:p>
            <a:pPr marL="0" indent="0">
              <a:buNone/>
            </a:pPr>
            <a:r>
              <a:rPr lang="en-US" dirty="0"/>
              <a:t>		</a:t>
            </a:r>
            <a:r>
              <a:rPr lang="en-US" dirty="0" err="1"/>
              <a:t>root.left</a:t>
            </a:r>
            <a:r>
              <a:rPr lang="en-US" dirty="0"/>
              <a:t> = </a:t>
            </a:r>
            <a:r>
              <a:rPr lang="en-US" b="1" dirty="0" err="1"/>
              <a:t>insertHelper</a:t>
            </a:r>
            <a:r>
              <a:rPr lang="en-US" dirty="0"/>
              <a:t>(key, value, </a:t>
            </a:r>
            <a:r>
              <a:rPr lang="en-US" dirty="0" err="1"/>
              <a:t>root.left</a:t>
            </a:r>
            <a:r>
              <a:rPr lang="en-US" dirty="0"/>
              <a:t>)</a:t>
            </a:r>
          </a:p>
          <a:p>
            <a:pPr marL="0" indent="0">
              <a:buNone/>
            </a:pPr>
            <a:r>
              <a:rPr lang="en-US" dirty="0"/>
              <a:t>	RETURN root</a:t>
            </a:r>
          </a:p>
        </p:txBody>
      </p:sp>
      <p:sp>
        <p:nvSpPr>
          <p:cNvPr id="19" name="TextBox 18">
            <a:extLst>
              <a:ext uri="{FF2B5EF4-FFF2-40B4-BE49-F238E27FC236}">
                <a16:creationId xmlns:a16="http://schemas.microsoft.com/office/drawing/2014/main" id="{C28BCDDF-B493-4857-C77E-F1CA84F2DE5D}"/>
              </a:ext>
            </a:extLst>
          </p:cNvPr>
          <p:cNvSpPr txBox="1"/>
          <p:nvPr/>
        </p:nvSpPr>
        <p:spPr>
          <a:xfrm>
            <a:off x="6956564" y="6312842"/>
            <a:ext cx="51636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Note: Insert happens only at the leaves!</a:t>
            </a:r>
          </a:p>
        </p:txBody>
      </p:sp>
      <p:grpSp>
        <p:nvGrpSpPr>
          <p:cNvPr id="20" name="Group 19" descr="A binary tree. That is structured as follows:&#10;&#10;root: 7, with left child 3 and right child 10&#10;3: left child is 1, right child is 6&#10;1: left child is 0, it has no right child&#10;0: has no children&#10;6: has no children&#10;10: it has no left child, right child is 16&#10;16: has no children">
            <a:extLst>
              <a:ext uri="{FF2B5EF4-FFF2-40B4-BE49-F238E27FC236}">
                <a16:creationId xmlns:a16="http://schemas.microsoft.com/office/drawing/2014/main" id="{274D34E4-776A-7FA3-3BAF-C5BA7780CCA5}"/>
              </a:ext>
            </a:extLst>
          </p:cNvPr>
          <p:cNvGrpSpPr/>
          <p:nvPr/>
        </p:nvGrpSpPr>
        <p:grpSpPr>
          <a:xfrm>
            <a:off x="7713520" y="365125"/>
            <a:ext cx="4036614" cy="2762801"/>
            <a:chOff x="5413263" y="1203158"/>
            <a:chExt cx="4036614" cy="2762801"/>
          </a:xfrm>
        </p:grpSpPr>
        <p:grpSp>
          <p:nvGrpSpPr>
            <p:cNvPr id="21" name="Group 20">
              <a:extLst>
                <a:ext uri="{FF2B5EF4-FFF2-40B4-BE49-F238E27FC236}">
                  <a16:creationId xmlns:a16="http://schemas.microsoft.com/office/drawing/2014/main" id="{4B0D3DC5-3362-5ADA-0A01-95076926F4B3}"/>
                </a:ext>
              </a:extLst>
            </p:cNvPr>
            <p:cNvGrpSpPr/>
            <p:nvPr/>
          </p:nvGrpSpPr>
          <p:grpSpPr>
            <a:xfrm>
              <a:off x="5413263" y="1203158"/>
              <a:ext cx="4036614" cy="2762801"/>
              <a:chOff x="131609" y="2379747"/>
              <a:chExt cx="4036614" cy="2762801"/>
            </a:xfrm>
          </p:grpSpPr>
          <p:sp>
            <p:nvSpPr>
              <p:cNvPr id="24" name="Oval 23">
                <a:extLst>
                  <a:ext uri="{FF2B5EF4-FFF2-40B4-BE49-F238E27FC236}">
                    <a16:creationId xmlns:a16="http://schemas.microsoft.com/office/drawing/2014/main" id="{B0E0EA67-0193-D428-32B8-03642CDA40F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5" name="Oval 24">
                <a:extLst>
                  <a:ext uri="{FF2B5EF4-FFF2-40B4-BE49-F238E27FC236}">
                    <a16:creationId xmlns:a16="http://schemas.microsoft.com/office/drawing/2014/main" id="{0E556205-51EC-2F7F-72BD-50F3D4A72B9B}"/>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6" name="Oval 25">
                <a:extLst>
                  <a:ext uri="{FF2B5EF4-FFF2-40B4-BE49-F238E27FC236}">
                    <a16:creationId xmlns:a16="http://schemas.microsoft.com/office/drawing/2014/main" id="{ACA7613B-5C04-C213-3C9E-E7D3D0C071AE}"/>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7" name="Oval 26">
                <a:extLst>
                  <a:ext uri="{FF2B5EF4-FFF2-40B4-BE49-F238E27FC236}">
                    <a16:creationId xmlns:a16="http://schemas.microsoft.com/office/drawing/2014/main" id="{5318F871-24AB-49CA-BD37-511F54F59B9C}"/>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8" name="Oval 27">
                <a:extLst>
                  <a:ext uri="{FF2B5EF4-FFF2-40B4-BE49-F238E27FC236}">
                    <a16:creationId xmlns:a16="http://schemas.microsoft.com/office/drawing/2014/main" id="{D722E018-A0F8-124B-A6EA-6871F74B90D3}"/>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29" name="Oval 28">
                <a:extLst>
                  <a:ext uri="{FF2B5EF4-FFF2-40B4-BE49-F238E27FC236}">
                    <a16:creationId xmlns:a16="http://schemas.microsoft.com/office/drawing/2014/main" id="{8D6A28EA-721B-D074-11C9-83636AFCA908}"/>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0" name="Straight Connector 29">
                <a:extLst>
                  <a:ext uri="{FF2B5EF4-FFF2-40B4-BE49-F238E27FC236}">
                    <a16:creationId xmlns:a16="http://schemas.microsoft.com/office/drawing/2014/main" id="{614605AF-FB34-C064-7A6E-E72E88D6D4BD}"/>
                  </a:ext>
                </a:extLst>
              </p:cNvPr>
              <p:cNvCxnSpPr>
                <a:cxnSpLocks/>
                <a:stCxn id="24" idx="3"/>
                <a:endCxn id="25"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08B9EE6-3DE8-42C0-58AB-116B7AB79606}"/>
                  </a:ext>
                </a:extLst>
              </p:cNvPr>
              <p:cNvCxnSpPr>
                <a:cxnSpLocks/>
                <a:stCxn id="24" idx="5"/>
                <a:endCxn id="26"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D7BB01-1721-E702-C336-1BDD900AB33F}"/>
                  </a:ext>
                </a:extLst>
              </p:cNvPr>
              <p:cNvCxnSpPr>
                <a:stCxn id="27" idx="7"/>
                <a:endCxn id="25"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6FA1320-DC82-CFF3-5806-09B73ABC2659}"/>
                  </a:ext>
                </a:extLst>
              </p:cNvPr>
              <p:cNvCxnSpPr>
                <a:cxnSpLocks/>
                <a:stCxn id="29" idx="7"/>
                <a:endCxn id="27"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2B0B499-E6F1-8C73-1E56-4FD3C3BFDA1B}"/>
                  </a:ext>
                </a:extLst>
              </p:cNvPr>
              <p:cNvCxnSpPr>
                <a:stCxn id="28" idx="1"/>
                <a:endCxn id="26"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id="{36112722-C489-6E9D-208B-981D0D0B522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23" name="Straight Connector 22">
              <a:extLst>
                <a:ext uri="{FF2B5EF4-FFF2-40B4-BE49-F238E27FC236}">
                  <a16:creationId xmlns:a16="http://schemas.microsoft.com/office/drawing/2014/main" id="{BFF06578-7BC8-6197-DC8B-FA8B3A077FDA}"/>
                </a:ext>
              </a:extLst>
            </p:cNvPr>
            <p:cNvCxnSpPr>
              <a:cxnSpLocks/>
              <a:stCxn id="22" idx="1"/>
              <a:endCxn id="25"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7298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a:xfrm>
            <a:off x="838200" y="314325"/>
            <a:ext cx="10515600" cy="1325563"/>
          </a:xfrm>
        </p:spPr>
        <p:txBody>
          <a:bodyPr/>
          <a:lstStyle/>
          <a:p>
            <a:r>
              <a:rPr lang="en-US" dirty="0"/>
              <a:t>Insert Operation (iterative)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187960" y="1371600"/>
                <a:ext cx="10515600" cy="5486399"/>
              </a:xfrm>
            </p:spPr>
            <p:txBody>
              <a:bodyPr>
                <a:normAutofit fontScale="92500" lnSpcReduction="20000"/>
              </a:bodyPr>
              <a:lstStyle/>
              <a:p>
                <a:pPr marL="0" indent="0">
                  <a:buNone/>
                </a:pPr>
                <a:r>
                  <a:rPr lang="en-US" b="1" dirty="0"/>
                  <a:t>insert</a:t>
                </a:r>
                <a:r>
                  <a:rPr lang="en-US" dirty="0"/>
                  <a:t>(key, value, root):</a:t>
                </a:r>
              </a:p>
              <a:p>
                <a:pPr marL="0" indent="0">
                  <a:buNone/>
                </a:pPr>
                <a:r>
                  <a:rPr lang="en-US" dirty="0"/>
                  <a:t>	IF (root == Null):</a:t>
                </a:r>
              </a:p>
              <a:p>
                <a:pPr marL="0" indent="0">
                  <a:buNone/>
                </a:pPr>
                <a:r>
                  <a:rPr lang="en-US" dirty="0"/>
                  <a:t>		root = new Node(key, value)</a:t>
                </a:r>
              </a:p>
              <a:p>
                <a:pPr marL="0" indent="0">
                  <a:buNone/>
                </a:pPr>
                <a:r>
                  <a:rPr lang="en-US" dirty="0"/>
                  <a:t>	parent = Null</a:t>
                </a:r>
              </a:p>
              <a:p>
                <a:pPr marL="0" indent="0">
                  <a:buNone/>
                </a:pPr>
                <a:r>
                  <a:rPr lang="en-US" dirty="0"/>
                  <a:t>	WHILE (root </a:t>
                </a:r>
                <a14:m>
                  <m:oMath xmlns:m="http://schemas.openxmlformats.org/officeDocument/2006/math">
                    <m:r>
                      <a:rPr lang="en-US" i="1">
                        <a:latin typeface="Cambria Math" panose="02040503050406030204" pitchFamily="18" charset="0"/>
                      </a:rPr>
                      <m:t>≠</m:t>
                    </m:r>
                  </m:oMath>
                </a14:m>
                <a:r>
                  <a:rPr lang="en-US" dirty="0"/>
                  <a:t> Null AND key </a:t>
                </a:r>
                <a14:m>
                  <m:oMath xmlns:m="http://schemas.openxmlformats.org/officeDocument/2006/math">
                    <m:r>
                      <a:rPr lang="en-US" i="1">
                        <a:latin typeface="Cambria Math" panose="02040503050406030204" pitchFamily="18" charset="0"/>
                      </a:rPr>
                      <m:t>≠</m:t>
                    </m:r>
                  </m:oMath>
                </a14:m>
                <a:r>
                  <a:rPr lang="en-US" dirty="0"/>
                  <a:t> </a:t>
                </a:r>
                <a:r>
                  <a:rPr lang="en-US" dirty="0" err="1"/>
                  <a:t>root.key</a:t>
                </a:r>
                <a:r>
                  <a:rPr lang="en-US" dirty="0"/>
                  <a:t>):</a:t>
                </a:r>
              </a:p>
              <a:p>
                <a:pPr marL="0" indent="0">
                  <a:buNone/>
                </a:pPr>
                <a:r>
                  <a:rPr lang="en-US" dirty="0"/>
                  <a:t>		parent = root</a:t>
                </a:r>
              </a:p>
              <a:p>
                <a:pPr marL="0" indent="0">
                  <a:buNone/>
                </a:pPr>
                <a:r>
                  <a:rPr lang="en-US" dirty="0"/>
                  <a:t>		IF (key &lt; </a:t>
                </a:r>
                <a:r>
                  <a:rPr lang="en-US" dirty="0" err="1"/>
                  <a:t>root.key</a:t>
                </a:r>
                <a:r>
                  <a:rPr lang="en-US" dirty="0"/>
                  <a:t>):</a:t>
                </a:r>
              </a:p>
              <a:p>
                <a:pPr marL="0" indent="0">
                  <a:buNone/>
                </a:pPr>
                <a:r>
                  <a:rPr lang="en-US" dirty="0"/>
                  <a:t>			root = </a:t>
                </a:r>
                <a:r>
                  <a:rPr lang="en-US" dirty="0" err="1"/>
                  <a:t>root.left</a:t>
                </a:r>
                <a:endParaRPr lang="en-US" dirty="0"/>
              </a:p>
              <a:p>
                <a:pPr marL="0" indent="0">
                  <a:buNone/>
                </a:pPr>
                <a:r>
                  <a:rPr lang="en-US" dirty="0"/>
                  <a:t>		ELSE IF (key &gt; </a:t>
                </a:r>
                <a:r>
                  <a:rPr lang="en-US" dirty="0" err="1"/>
                  <a:t>root.key</a:t>
                </a:r>
                <a:r>
                  <a:rPr lang="en-US" dirty="0"/>
                  <a:t>):</a:t>
                </a:r>
              </a:p>
              <a:p>
                <a:pPr marL="0" indent="0">
                  <a:buNone/>
                </a:pPr>
                <a:r>
                  <a:rPr lang="en-US" dirty="0"/>
                  <a:t>			root = </a:t>
                </a:r>
                <a:r>
                  <a:rPr lang="en-US" dirty="0" err="1"/>
                  <a:t>root.right</a:t>
                </a:r>
                <a:endParaRPr lang="en-US" dirty="0"/>
              </a:p>
              <a:p>
                <a:pPr marL="0" indent="0">
                  <a:buNone/>
                </a:pPr>
                <a:r>
                  <a:rPr lang="en-US" dirty="0"/>
                  <a:t>	IF (key == </a:t>
                </a:r>
                <a:r>
                  <a:rPr lang="en-US" dirty="0" err="1"/>
                  <a:t>root.key</a:t>
                </a:r>
                <a:r>
                  <a:rPr lang="en-US" dirty="0"/>
                  <a:t>) THEN </a:t>
                </a:r>
                <a:r>
                  <a:rPr lang="en-US" dirty="0" err="1"/>
                  <a:t>root.value</a:t>
                </a:r>
                <a:r>
                  <a:rPr lang="en-US" dirty="0"/>
                  <a:t> = value</a:t>
                </a:r>
              </a:p>
              <a:p>
                <a:pPr marL="0" indent="0">
                  <a:buNone/>
                </a:pPr>
                <a:r>
                  <a:rPr lang="en-US" dirty="0"/>
                  <a:t>	ELSE IF (key &lt; </a:t>
                </a:r>
                <a:r>
                  <a:rPr lang="en-US" dirty="0" err="1"/>
                  <a:t>parent.key</a:t>
                </a:r>
                <a:r>
                  <a:rPr lang="en-US" dirty="0"/>
                  <a:t>) THEN </a:t>
                </a:r>
                <a:r>
                  <a:rPr lang="en-US" dirty="0" err="1"/>
                  <a:t>parent.left</a:t>
                </a:r>
                <a:r>
                  <a:rPr lang="en-US" dirty="0"/>
                  <a:t> = new Node(key, value)</a:t>
                </a:r>
              </a:p>
              <a:p>
                <a:pPr marL="0" indent="0">
                  <a:buNone/>
                </a:pPr>
                <a:r>
                  <a:rPr lang="en-US" dirty="0"/>
                  <a:t>	ELSE: </a:t>
                </a:r>
                <a:r>
                  <a:rPr lang="en-US" dirty="0" err="1"/>
                  <a:t>parent.right</a:t>
                </a:r>
                <a:r>
                  <a:rPr lang="en-US" dirty="0"/>
                  <a:t> = new Node (key, value)</a:t>
                </a:r>
              </a:p>
              <a:p>
                <a:pPr marL="0" indent="0">
                  <a:buNone/>
                </a:pPr>
                <a:endParaRPr lang="en-US" dirty="0"/>
              </a:p>
            </p:txBody>
          </p:sp>
        </mc:Choice>
        <mc:Fallback>
          <p:sp>
            <p:nvSpPr>
              <p:cNvPr id="3" name="Content Placeholder 2">
                <a:extLst>
                  <a:ext uri="{FF2B5EF4-FFF2-40B4-BE49-F238E27FC236}">
                    <a16:creationId xmlns:a16="http://schemas.microsoft.com/office/drawing/2014/main" id="{97B143F5-B6CB-752F-1E16-1BC1A8248E2F}"/>
                  </a:ext>
                </a:extLst>
              </p:cNvPr>
              <p:cNvSpPr>
                <a:spLocks noGrp="1" noRot="1" noChangeAspect="1" noMove="1" noResize="1" noEditPoints="1" noAdjustHandles="1" noChangeArrowheads="1" noChangeShapeType="1" noTextEdit="1"/>
              </p:cNvSpPr>
              <p:nvPr>
                <p:ph idx="1"/>
              </p:nvPr>
            </p:nvSpPr>
            <p:spPr>
              <a:xfrm>
                <a:off x="187960" y="1371600"/>
                <a:ext cx="10515600" cy="5486399"/>
              </a:xfrm>
              <a:blipFill>
                <a:blip r:embed="rId2"/>
                <a:stretch>
                  <a:fillRect l="-965" t="-3009"/>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28BCDDF-B493-4857-C77E-F1CA84F2DE5D}"/>
              </a:ext>
            </a:extLst>
          </p:cNvPr>
          <p:cNvSpPr txBox="1"/>
          <p:nvPr/>
        </p:nvSpPr>
        <p:spPr>
          <a:xfrm>
            <a:off x="6956564" y="6312842"/>
            <a:ext cx="51636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Note: Insert happens only at the leaves!</a:t>
            </a:r>
          </a:p>
        </p:txBody>
      </p:sp>
      <p:grpSp>
        <p:nvGrpSpPr>
          <p:cNvPr id="20" name="Group 19" descr="A binary tree. That is structured as follows:&#10;&#10;root: 7, with left child 3 and right child 10&#10;3: left child is 1, right child is 6&#10;1: left child is 0, it has no right child&#10;0: has no children&#10;6: has no children&#10;10: it has no left child, right child is 16&#10;16: has no children">
            <a:extLst>
              <a:ext uri="{FF2B5EF4-FFF2-40B4-BE49-F238E27FC236}">
                <a16:creationId xmlns:a16="http://schemas.microsoft.com/office/drawing/2014/main" id="{83D5D019-B066-2107-6334-E5E2D235E221}"/>
              </a:ext>
            </a:extLst>
          </p:cNvPr>
          <p:cNvGrpSpPr/>
          <p:nvPr/>
        </p:nvGrpSpPr>
        <p:grpSpPr>
          <a:xfrm>
            <a:off x="7713520" y="365125"/>
            <a:ext cx="4036614" cy="2762801"/>
            <a:chOff x="5413263" y="1203158"/>
            <a:chExt cx="4036614" cy="2762801"/>
          </a:xfrm>
        </p:grpSpPr>
        <p:grpSp>
          <p:nvGrpSpPr>
            <p:cNvPr id="21" name="Group 20">
              <a:extLst>
                <a:ext uri="{FF2B5EF4-FFF2-40B4-BE49-F238E27FC236}">
                  <a16:creationId xmlns:a16="http://schemas.microsoft.com/office/drawing/2014/main" id="{21DA0D54-FEDC-4E30-3203-28696FFB03C1}"/>
                </a:ext>
              </a:extLst>
            </p:cNvPr>
            <p:cNvGrpSpPr/>
            <p:nvPr/>
          </p:nvGrpSpPr>
          <p:grpSpPr>
            <a:xfrm>
              <a:off x="5413263" y="1203158"/>
              <a:ext cx="4036614" cy="2762801"/>
              <a:chOff x="131609" y="2379747"/>
              <a:chExt cx="4036614" cy="2762801"/>
            </a:xfrm>
          </p:grpSpPr>
          <p:sp>
            <p:nvSpPr>
              <p:cNvPr id="24" name="Oval 23">
                <a:extLst>
                  <a:ext uri="{FF2B5EF4-FFF2-40B4-BE49-F238E27FC236}">
                    <a16:creationId xmlns:a16="http://schemas.microsoft.com/office/drawing/2014/main" id="{77AB0C80-9AFD-B76C-3FB2-6AAC1E519B3B}"/>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5" name="Oval 24">
                <a:extLst>
                  <a:ext uri="{FF2B5EF4-FFF2-40B4-BE49-F238E27FC236}">
                    <a16:creationId xmlns:a16="http://schemas.microsoft.com/office/drawing/2014/main" id="{A447F9B5-7296-A5B4-641B-97B1557E92A2}"/>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6" name="Oval 25">
                <a:extLst>
                  <a:ext uri="{FF2B5EF4-FFF2-40B4-BE49-F238E27FC236}">
                    <a16:creationId xmlns:a16="http://schemas.microsoft.com/office/drawing/2014/main" id="{738F4FAA-98C0-FE7B-96EE-44334E4B50CC}"/>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27" name="Oval 26">
                <a:extLst>
                  <a:ext uri="{FF2B5EF4-FFF2-40B4-BE49-F238E27FC236}">
                    <a16:creationId xmlns:a16="http://schemas.microsoft.com/office/drawing/2014/main" id="{EC59364B-9B16-171F-12A6-A7DECDB5CC21}"/>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8" name="Oval 27">
                <a:extLst>
                  <a:ext uri="{FF2B5EF4-FFF2-40B4-BE49-F238E27FC236}">
                    <a16:creationId xmlns:a16="http://schemas.microsoft.com/office/drawing/2014/main" id="{E8B73186-1FF2-74B4-2E8B-3909136BA2D6}"/>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29" name="Oval 28">
                <a:extLst>
                  <a:ext uri="{FF2B5EF4-FFF2-40B4-BE49-F238E27FC236}">
                    <a16:creationId xmlns:a16="http://schemas.microsoft.com/office/drawing/2014/main" id="{AD8E623C-B91D-8379-7B98-30AAD6917AB5}"/>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0" name="Straight Connector 29">
                <a:extLst>
                  <a:ext uri="{FF2B5EF4-FFF2-40B4-BE49-F238E27FC236}">
                    <a16:creationId xmlns:a16="http://schemas.microsoft.com/office/drawing/2014/main" id="{1F78CD79-558E-A83D-A20D-975679928029}"/>
                  </a:ext>
                </a:extLst>
              </p:cNvPr>
              <p:cNvCxnSpPr>
                <a:cxnSpLocks/>
                <a:stCxn id="24" idx="3"/>
                <a:endCxn id="25"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6CDD978-C780-5638-8EDC-7B3A2EB35D78}"/>
                  </a:ext>
                </a:extLst>
              </p:cNvPr>
              <p:cNvCxnSpPr>
                <a:cxnSpLocks/>
                <a:stCxn id="24" idx="5"/>
                <a:endCxn id="26"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A1FDE70-2D80-6DAA-9352-C9B9D685F89E}"/>
                  </a:ext>
                </a:extLst>
              </p:cNvPr>
              <p:cNvCxnSpPr>
                <a:stCxn id="27" idx="7"/>
                <a:endCxn id="25"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C90665B-7DA2-0170-5915-C58815516092}"/>
                  </a:ext>
                </a:extLst>
              </p:cNvPr>
              <p:cNvCxnSpPr>
                <a:cxnSpLocks/>
                <a:stCxn id="29" idx="7"/>
                <a:endCxn id="27"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3945DD7-4F21-1AAF-A7A3-0D0F9A3A70F2}"/>
                  </a:ext>
                </a:extLst>
              </p:cNvPr>
              <p:cNvCxnSpPr>
                <a:stCxn id="28" idx="1"/>
                <a:endCxn id="26"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id="{1916FAD2-D14D-FC27-99DE-B586337B3ECA}"/>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23" name="Straight Connector 22">
              <a:extLst>
                <a:ext uri="{FF2B5EF4-FFF2-40B4-BE49-F238E27FC236}">
                  <a16:creationId xmlns:a16="http://schemas.microsoft.com/office/drawing/2014/main" id="{EDF2F8FF-AB47-15DC-E529-10286FD1A498}"/>
                </a:ext>
              </a:extLst>
            </p:cNvPr>
            <p:cNvCxnSpPr>
              <a:cxnSpLocks/>
              <a:stCxn id="22" idx="1"/>
              <a:endCxn id="25"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5347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a:xfrm>
            <a:off x="375272" y="314854"/>
            <a:ext cx="10515600" cy="1325563"/>
          </a:xfrm>
        </p:spPr>
        <p:txBody>
          <a:bodyPr/>
          <a:lstStyle/>
          <a:p>
            <a:r>
              <a:rPr lang="en-US" dirty="0"/>
              <a:t>Delete Operation (iterative, incomplete)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187960" y="1371600"/>
                <a:ext cx="10515600" cy="5486399"/>
              </a:xfrm>
            </p:spPr>
            <p:txBody>
              <a:bodyPr>
                <a:normAutofit/>
              </a:bodyPr>
              <a:lstStyle/>
              <a:p>
                <a:pPr marL="0" indent="0">
                  <a:buNone/>
                </a:pPr>
                <a:r>
                  <a:rPr lang="en-US" b="1" dirty="0"/>
                  <a:t>delete</a:t>
                </a:r>
                <a:r>
                  <a:rPr lang="en-US" dirty="0"/>
                  <a:t>(key, root):</a:t>
                </a:r>
              </a:p>
              <a:p>
                <a:pPr marL="0" indent="0">
                  <a:buNone/>
                </a:pPr>
                <a:r>
                  <a:rPr lang="en-US" dirty="0"/>
                  <a:t>	WHILE (root </a:t>
                </a:r>
                <a14:m>
                  <m:oMath xmlns:m="http://schemas.openxmlformats.org/officeDocument/2006/math">
                    <m:r>
                      <a:rPr lang="en-US" b="0" i="1" smtClean="0">
                        <a:latin typeface="Cambria Math" panose="02040503050406030204" pitchFamily="18" charset="0"/>
                      </a:rPr>
                      <m:t>≠</m:t>
                    </m:r>
                  </m:oMath>
                </a14:m>
                <a:r>
                  <a:rPr lang="en-US" dirty="0"/>
                  <a:t> Null AND key </a:t>
                </a:r>
                <a14:m>
                  <m:oMath xmlns:m="http://schemas.openxmlformats.org/officeDocument/2006/math">
                    <m:r>
                      <a:rPr lang="en-US" i="1">
                        <a:latin typeface="Cambria Math" panose="02040503050406030204" pitchFamily="18" charset="0"/>
                      </a:rPr>
                      <m:t>≠</m:t>
                    </m:r>
                  </m:oMath>
                </a14:m>
                <a:r>
                  <a:rPr lang="en-US" dirty="0"/>
                  <a:t> </a:t>
                </a:r>
                <a:r>
                  <a:rPr lang="en-US" dirty="0" err="1"/>
                  <a:t>root.key</a:t>
                </a:r>
                <a:r>
                  <a:rPr lang="en-US" dirty="0"/>
                  <a:t>):</a:t>
                </a:r>
              </a:p>
              <a:p>
                <a:pPr marL="0" indent="0">
                  <a:buNone/>
                </a:pPr>
                <a:r>
                  <a:rPr lang="en-US" dirty="0"/>
                  <a:t>		IF (key &lt; </a:t>
                </a:r>
                <a:r>
                  <a:rPr lang="en-US" dirty="0" err="1"/>
                  <a:t>root.key</a:t>
                </a:r>
                <a:r>
                  <a:rPr lang="en-US" dirty="0"/>
                  <a:t>) THEN root = </a:t>
                </a:r>
                <a:r>
                  <a:rPr lang="en-US" dirty="0" err="1"/>
                  <a:t>root.left</a:t>
                </a:r>
                <a:endParaRPr lang="en-US" dirty="0"/>
              </a:p>
              <a:p>
                <a:pPr marL="0" indent="0">
                  <a:buNone/>
                </a:pPr>
                <a:r>
                  <a:rPr lang="en-US" dirty="0"/>
                  <a:t>		ELSE IF (key &gt; </a:t>
                </a:r>
                <a:r>
                  <a:rPr lang="en-US" dirty="0" err="1"/>
                  <a:t>root.key</a:t>
                </a:r>
                <a:r>
                  <a:rPr lang="en-US" dirty="0"/>
                  <a:t>)THEN root = </a:t>
                </a:r>
                <a:r>
                  <a:rPr lang="en-US" dirty="0" err="1"/>
                  <a:t>root.right</a:t>
                </a:r>
                <a:endParaRPr lang="en-US" dirty="0"/>
              </a:p>
              <a:p>
                <a:pPr marL="0" indent="0">
                  <a:buNone/>
                </a:pPr>
                <a:r>
                  <a:rPr lang="en-US" dirty="0"/>
                  <a:t>	IF (root == Null) THEN RETURN</a:t>
                </a:r>
              </a:p>
              <a:p>
                <a:pPr marL="0" indent="0">
                  <a:buNone/>
                </a:pPr>
                <a:r>
                  <a:rPr lang="en-US" dirty="0"/>
                  <a:t>	</a:t>
                </a:r>
                <a:r>
                  <a:rPr lang="en-US" dirty="0">
                    <a:solidFill>
                      <a:srgbClr val="FF0000"/>
                    </a:solidFill>
                  </a:rPr>
                  <a:t>// Now we have found the node to delete, what happens next?</a:t>
                </a:r>
                <a:r>
                  <a:rPr lang="en-US" dirty="0"/>
                  <a:t>	</a:t>
                </a:r>
              </a:p>
              <a:p>
                <a:pPr marL="0" indent="0">
                  <a:buNone/>
                </a:pPr>
                <a:r>
                  <a:rPr lang="en-US" dirty="0"/>
                  <a:t>}</a:t>
                </a:r>
              </a:p>
            </p:txBody>
          </p:sp>
        </mc:Choice>
        <mc:Fallback>
          <p:sp>
            <p:nvSpPr>
              <p:cNvPr id="3" name="Content Placeholder 2">
                <a:extLst>
                  <a:ext uri="{FF2B5EF4-FFF2-40B4-BE49-F238E27FC236}">
                    <a16:creationId xmlns:a16="http://schemas.microsoft.com/office/drawing/2014/main" id="{97B143F5-B6CB-752F-1E16-1BC1A8248E2F}"/>
                  </a:ext>
                </a:extLst>
              </p:cNvPr>
              <p:cNvSpPr>
                <a:spLocks noGrp="1" noRot="1" noChangeAspect="1" noMove="1" noResize="1" noEditPoints="1" noAdjustHandles="1" noChangeArrowheads="1" noChangeShapeType="1" noTextEdit="1"/>
              </p:cNvSpPr>
              <p:nvPr>
                <p:ph idx="1"/>
              </p:nvPr>
            </p:nvSpPr>
            <p:spPr>
              <a:xfrm>
                <a:off x="187960" y="1371600"/>
                <a:ext cx="10515600" cy="5486399"/>
              </a:xfrm>
              <a:blipFill>
                <a:blip r:embed="rId2"/>
                <a:stretch>
                  <a:fillRect l="-1206" t="-2083"/>
                </a:stretch>
              </a:blipFill>
            </p:spPr>
            <p:txBody>
              <a:bodyPr/>
              <a:lstStyle/>
              <a:p>
                <a:r>
                  <a:rPr lang="en-US">
                    <a:noFill/>
                  </a:rPr>
                  <a:t> </a:t>
                </a:r>
              </a:p>
            </p:txBody>
          </p:sp>
        </mc:Fallback>
      </mc:AlternateContent>
      <p:grpSp>
        <p:nvGrpSpPr>
          <p:cNvPr id="30" name="Group 29"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C84246F8-D514-89E9-07BE-E764FD3DDE5E}"/>
              </a:ext>
            </a:extLst>
          </p:cNvPr>
          <p:cNvGrpSpPr/>
          <p:nvPr/>
        </p:nvGrpSpPr>
        <p:grpSpPr>
          <a:xfrm>
            <a:off x="8057509" y="82096"/>
            <a:ext cx="4036614" cy="2762801"/>
            <a:chOff x="8079280" y="365125"/>
            <a:chExt cx="4036614" cy="2762801"/>
          </a:xfrm>
        </p:grpSpPr>
        <p:grpSp>
          <p:nvGrpSpPr>
            <p:cNvPr id="4" name="Group 3">
              <a:extLst>
                <a:ext uri="{FF2B5EF4-FFF2-40B4-BE49-F238E27FC236}">
                  <a16:creationId xmlns:a16="http://schemas.microsoft.com/office/drawing/2014/main" id="{9170735B-03F0-160D-23CF-0D614E00B4D4}"/>
                </a:ext>
              </a:extLst>
            </p:cNvPr>
            <p:cNvGrpSpPr/>
            <p:nvPr/>
          </p:nvGrpSpPr>
          <p:grpSpPr>
            <a:xfrm>
              <a:off x="8079280" y="365125"/>
              <a:ext cx="4036614" cy="2762801"/>
              <a:chOff x="5413263" y="1203158"/>
              <a:chExt cx="4036614" cy="2762801"/>
            </a:xfrm>
          </p:grpSpPr>
          <p:grpSp>
            <p:nvGrpSpPr>
              <p:cNvPr id="5" name="Group 4">
                <a:extLst>
                  <a:ext uri="{FF2B5EF4-FFF2-40B4-BE49-F238E27FC236}">
                    <a16:creationId xmlns:a16="http://schemas.microsoft.com/office/drawing/2014/main" id="{F0A1F936-94E3-B970-9075-7FDD968CD1F3}"/>
                  </a:ext>
                </a:extLst>
              </p:cNvPr>
              <p:cNvGrpSpPr/>
              <p:nvPr/>
            </p:nvGrpSpPr>
            <p:grpSpPr>
              <a:xfrm>
                <a:off x="5413263" y="1203158"/>
                <a:ext cx="4036614" cy="2762801"/>
                <a:chOff x="131609" y="2379747"/>
                <a:chExt cx="4036614" cy="2762801"/>
              </a:xfrm>
            </p:grpSpPr>
            <p:sp>
              <p:nvSpPr>
                <p:cNvPr id="8" name="Oval 7">
                  <a:extLst>
                    <a:ext uri="{FF2B5EF4-FFF2-40B4-BE49-F238E27FC236}">
                      <a16:creationId xmlns:a16="http://schemas.microsoft.com/office/drawing/2014/main" id="{950B02B1-9B98-2BBC-8CE2-98986D25F159}"/>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9" name="Oval 8">
                  <a:extLst>
                    <a:ext uri="{FF2B5EF4-FFF2-40B4-BE49-F238E27FC236}">
                      <a16:creationId xmlns:a16="http://schemas.microsoft.com/office/drawing/2014/main" id="{375DB836-C24D-B0D7-C861-32998C858A21}"/>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0" name="Oval 9">
                  <a:extLst>
                    <a:ext uri="{FF2B5EF4-FFF2-40B4-BE49-F238E27FC236}">
                      <a16:creationId xmlns:a16="http://schemas.microsoft.com/office/drawing/2014/main" id="{B0170677-49FE-DA4D-C375-3C8BA0C66CF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1" name="Oval 10">
                  <a:extLst>
                    <a:ext uri="{FF2B5EF4-FFF2-40B4-BE49-F238E27FC236}">
                      <a16:creationId xmlns:a16="http://schemas.microsoft.com/office/drawing/2014/main" id="{434C13F0-4203-47AB-2431-B2ED32886F9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2" name="Oval 11">
                  <a:extLst>
                    <a:ext uri="{FF2B5EF4-FFF2-40B4-BE49-F238E27FC236}">
                      <a16:creationId xmlns:a16="http://schemas.microsoft.com/office/drawing/2014/main" id="{1AFBCF91-BBF7-4271-9169-45F56648DD7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3" name="Oval 12">
                  <a:extLst>
                    <a:ext uri="{FF2B5EF4-FFF2-40B4-BE49-F238E27FC236}">
                      <a16:creationId xmlns:a16="http://schemas.microsoft.com/office/drawing/2014/main" id="{5AC532E5-2A85-D663-8446-585A13F92E62}"/>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4" name="Straight Connector 13">
                  <a:extLst>
                    <a:ext uri="{FF2B5EF4-FFF2-40B4-BE49-F238E27FC236}">
                      <a16:creationId xmlns:a16="http://schemas.microsoft.com/office/drawing/2014/main" id="{B09125AD-9B5C-7493-9272-2F1DA89CE01F}"/>
                    </a:ext>
                  </a:extLst>
                </p:cNvPr>
                <p:cNvCxnSpPr>
                  <a:cxnSpLocks/>
                  <a:stCxn id="8" idx="3"/>
                  <a:endCxn id="9"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93D686-AF2B-E9E1-76F6-D11031779EE4}"/>
                    </a:ext>
                  </a:extLst>
                </p:cNvPr>
                <p:cNvCxnSpPr>
                  <a:cxnSpLocks/>
                  <a:stCxn id="8" idx="5"/>
                  <a:endCxn id="10"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7955860-35DB-B2E4-DCE1-B378FA7BC357}"/>
                    </a:ext>
                  </a:extLst>
                </p:cNvPr>
                <p:cNvCxnSpPr>
                  <a:stCxn id="11" idx="7"/>
                  <a:endCxn id="9"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523286C-EC12-D977-43D0-51802A0AC727}"/>
                    </a:ext>
                  </a:extLst>
                </p:cNvPr>
                <p:cNvCxnSpPr>
                  <a:cxnSpLocks/>
                  <a:stCxn id="13" idx="7"/>
                  <a:endCxn id="11"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3623BC4-097B-A907-A1CC-F4A3083684DE}"/>
                    </a:ext>
                  </a:extLst>
                </p:cNvPr>
                <p:cNvCxnSpPr>
                  <a:stCxn id="12" idx="1"/>
                  <a:endCxn id="10"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7F637BB8-2207-4532-477F-45453B8D7C43}"/>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7" name="Straight Connector 6">
                <a:extLst>
                  <a:ext uri="{FF2B5EF4-FFF2-40B4-BE49-F238E27FC236}">
                    <a16:creationId xmlns:a16="http://schemas.microsoft.com/office/drawing/2014/main" id="{C3B42508-3220-7F2F-F806-D6A321054F05}"/>
                  </a:ext>
                </a:extLst>
              </p:cNvPr>
              <p:cNvCxnSpPr>
                <a:cxnSpLocks/>
                <a:stCxn id="6" idx="1"/>
                <a:endCxn id="9"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Oval 19">
              <a:extLst>
                <a:ext uri="{FF2B5EF4-FFF2-40B4-BE49-F238E27FC236}">
                  <a16:creationId xmlns:a16="http://schemas.microsoft.com/office/drawing/2014/main" id="{CE3A21A5-2643-9862-95E7-21A8A8044617}"/>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1" name="Oval 20">
              <a:extLst>
                <a:ext uri="{FF2B5EF4-FFF2-40B4-BE49-F238E27FC236}">
                  <a16:creationId xmlns:a16="http://schemas.microsoft.com/office/drawing/2014/main" id="{48A649D9-8400-9565-121B-970C2A8B192B}"/>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22" name="Straight Connector 21">
              <a:extLst>
                <a:ext uri="{FF2B5EF4-FFF2-40B4-BE49-F238E27FC236}">
                  <a16:creationId xmlns:a16="http://schemas.microsoft.com/office/drawing/2014/main" id="{4A1C5561-F71C-BB55-B723-357F94648CC6}"/>
                </a:ext>
              </a:extLst>
            </p:cNvPr>
            <p:cNvCxnSpPr>
              <a:cxnSpLocks/>
              <a:stCxn id="20" idx="7"/>
              <a:endCxn id="6"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E5CEB3B-8BE4-AFAA-1FF9-30DE6145E6CA}"/>
                </a:ext>
              </a:extLst>
            </p:cNvPr>
            <p:cNvCxnSpPr>
              <a:cxnSpLocks/>
              <a:stCxn id="21" idx="1"/>
              <a:endCxn id="6"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5258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6AF61-C0E9-5358-15F9-71C3896ED3AB}"/>
              </a:ext>
            </a:extLst>
          </p:cNvPr>
          <p:cNvSpPr>
            <a:spLocks noGrp="1"/>
          </p:cNvSpPr>
          <p:nvPr>
            <p:ph type="title"/>
          </p:nvPr>
        </p:nvSpPr>
        <p:spPr/>
        <p:txBody>
          <a:bodyPr/>
          <a:lstStyle/>
          <a:p>
            <a:r>
              <a:rPr lang="en-US" dirty="0"/>
              <a:t>Delete – 3 Cases</a:t>
            </a:r>
          </a:p>
        </p:txBody>
      </p:sp>
      <p:sp>
        <p:nvSpPr>
          <p:cNvPr id="3" name="Content Placeholder 2">
            <a:extLst>
              <a:ext uri="{FF2B5EF4-FFF2-40B4-BE49-F238E27FC236}">
                <a16:creationId xmlns:a16="http://schemas.microsoft.com/office/drawing/2014/main" id="{2EBCEAC8-3204-C998-083A-0CA3CB38DCFD}"/>
              </a:ext>
            </a:extLst>
          </p:cNvPr>
          <p:cNvSpPr>
            <a:spLocks noGrp="1"/>
          </p:cNvSpPr>
          <p:nvPr>
            <p:ph idx="1"/>
          </p:nvPr>
        </p:nvSpPr>
        <p:spPr/>
        <p:txBody>
          <a:bodyPr/>
          <a:lstStyle/>
          <a:p>
            <a:r>
              <a:rPr lang="en-US" dirty="0">
                <a:solidFill>
                  <a:srgbClr val="FF0000"/>
                </a:solidFill>
              </a:rPr>
              <a:t>0 Children (i.e. it’s a leaf)</a:t>
            </a:r>
          </a:p>
          <a:p>
            <a:pPr lvl="1"/>
            <a:endParaRPr lang="en-US" dirty="0"/>
          </a:p>
          <a:p>
            <a:r>
              <a:rPr lang="en-US" dirty="0">
                <a:solidFill>
                  <a:srgbClr val="0070C0"/>
                </a:solidFill>
              </a:rPr>
              <a:t>1 Child</a:t>
            </a:r>
          </a:p>
          <a:p>
            <a:pPr lvl="1"/>
            <a:r>
              <a:rPr lang="en-US" dirty="0"/>
              <a:t>Replace the deleted node with its child</a:t>
            </a:r>
          </a:p>
          <a:p>
            <a:r>
              <a:rPr lang="en-US" dirty="0">
                <a:solidFill>
                  <a:schemeClr val="accent2">
                    <a:lumMod val="75000"/>
                  </a:schemeClr>
                </a:solidFill>
              </a:rPr>
              <a:t>2 Children</a:t>
            </a:r>
          </a:p>
          <a:p>
            <a:pPr lvl="1"/>
            <a:r>
              <a:rPr lang="en-US" dirty="0">
                <a:solidFill>
                  <a:schemeClr val="accent2">
                    <a:lumMod val="75000"/>
                  </a:schemeClr>
                </a:solidFill>
              </a:rPr>
              <a:t>Replace the deleted with the largest node to its left or alternatively the smallest node to its right</a:t>
            </a:r>
          </a:p>
          <a:p>
            <a:pPr lvl="1"/>
            <a:endParaRPr lang="en-US" dirty="0"/>
          </a:p>
        </p:txBody>
      </p:sp>
      <p:grpSp>
        <p:nvGrpSpPr>
          <p:cNvPr id="4" name="Group 3"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10;&#10;If the node 5 is deleted then this is the 0 children case&#10;If the node 1 is deleted then this is the 1 child case&#10;If the node 3 is deleted then this is the 2 child case">
            <a:extLst>
              <a:ext uri="{FF2B5EF4-FFF2-40B4-BE49-F238E27FC236}">
                <a16:creationId xmlns:a16="http://schemas.microsoft.com/office/drawing/2014/main" id="{87AC3D59-3E05-191D-A7BF-6AC36E848F5B}"/>
              </a:ext>
            </a:extLst>
          </p:cNvPr>
          <p:cNvGrpSpPr/>
          <p:nvPr/>
        </p:nvGrpSpPr>
        <p:grpSpPr>
          <a:xfrm>
            <a:off x="8079280" y="365125"/>
            <a:ext cx="4036614" cy="2762801"/>
            <a:chOff x="8079280" y="365125"/>
            <a:chExt cx="4036614" cy="2762801"/>
          </a:xfrm>
        </p:grpSpPr>
        <p:grpSp>
          <p:nvGrpSpPr>
            <p:cNvPr id="5" name="Group 4">
              <a:extLst>
                <a:ext uri="{FF2B5EF4-FFF2-40B4-BE49-F238E27FC236}">
                  <a16:creationId xmlns:a16="http://schemas.microsoft.com/office/drawing/2014/main" id="{1333A002-A754-52F5-FA72-68624BE2C8D0}"/>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508219CE-3255-59E4-61D6-419B3BAFB9D7}"/>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2142312F-4523-0F4A-18D6-D202467C630B}"/>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14" name="Oval 13">
                  <a:extLst>
                    <a:ext uri="{FF2B5EF4-FFF2-40B4-BE49-F238E27FC236}">
                      <a16:creationId xmlns:a16="http://schemas.microsoft.com/office/drawing/2014/main" id="{EB78B0BF-9986-AD99-C54F-D7B175C1C6D9}"/>
                    </a:ext>
                  </a:extLst>
                </p:cNvPr>
                <p:cNvSpPr/>
                <p:nvPr/>
              </p:nvSpPr>
              <p:spPr>
                <a:xfrm>
                  <a:off x="1556072" y="3043035"/>
                  <a:ext cx="612511" cy="61251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5" name="Oval 14">
                  <a:extLst>
                    <a:ext uri="{FF2B5EF4-FFF2-40B4-BE49-F238E27FC236}">
                      <a16:creationId xmlns:a16="http://schemas.microsoft.com/office/drawing/2014/main" id="{B7B86446-8709-F970-19FA-1560746A8F8B}"/>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6" name="Oval 15">
                  <a:extLst>
                    <a:ext uri="{FF2B5EF4-FFF2-40B4-BE49-F238E27FC236}">
                      <a16:creationId xmlns:a16="http://schemas.microsoft.com/office/drawing/2014/main" id="{12845EA2-0AD9-0332-93AD-E32D492ACF75}"/>
                    </a:ext>
                  </a:extLst>
                </p:cNvPr>
                <p:cNvSpPr/>
                <p:nvPr/>
              </p:nvSpPr>
              <p:spPr>
                <a:xfrm>
                  <a:off x="820352" y="3799360"/>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7" name="Oval 16">
                  <a:extLst>
                    <a:ext uri="{FF2B5EF4-FFF2-40B4-BE49-F238E27FC236}">
                      <a16:creationId xmlns:a16="http://schemas.microsoft.com/office/drawing/2014/main" id="{45DC21F3-A9FD-FEF7-D158-D2B83E668A9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8" name="Oval 17">
                  <a:extLst>
                    <a:ext uri="{FF2B5EF4-FFF2-40B4-BE49-F238E27FC236}">
                      <a16:creationId xmlns:a16="http://schemas.microsoft.com/office/drawing/2014/main" id="{C2595E8C-ACCE-26C0-95A6-DF31D51FB635}"/>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9" name="Straight Connector 18">
                  <a:extLst>
                    <a:ext uri="{FF2B5EF4-FFF2-40B4-BE49-F238E27FC236}">
                      <a16:creationId xmlns:a16="http://schemas.microsoft.com/office/drawing/2014/main" id="{CB09B76C-5533-8CEE-1C8E-C13D430D6C0A}"/>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6BA5A95-4800-75BA-5CE6-E383F92011EB}"/>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AC4D699-B4C5-E5A7-F3D0-4965AD3CEF52}"/>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BE01189-9D86-9F73-E90F-C51F6D57DB47}"/>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6CAF12A-D2DF-12A3-D54E-B3E2AADBEE87}"/>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9D0412F1-A696-4E74-5C2D-01D272BC7D13}"/>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12" name="Straight Connector 11">
                <a:extLst>
                  <a:ext uri="{FF2B5EF4-FFF2-40B4-BE49-F238E27FC236}">
                    <a16:creationId xmlns:a16="http://schemas.microsoft.com/office/drawing/2014/main" id="{80FEBA68-EB7A-A625-123F-3DFEFE9705FD}"/>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F46FB638-874C-F8CE-DA66-D385D2D1E610}"/>
                </a:ext>
              </a:extLst>
            </p:cNvPr>
            <p:cNvSpPr/>
            <p:nvPr/>
          </p:nvSpPr>
          <p:spPr>
            <a:xfrm>
              <a:off x="9568237" y="2510120"/>
              <a:ext cx="612511" cy="612511"/>
            </a:xfrm>
            <a:prstGeom prst="ellipse">
              <a:avLst/>
            </a:prstGeom>
            <a:solidFill>
              <a:srgbClr val="FF64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7" name="Oval 6">
              <a:extLst>
                <a:ext uri="{FF2B5EF4-FFF2-40B4-BE49-F238E27FC236}">
                  <a16:creationId xmlns:a16="http://schemas.microsoft.com/office/drawing/2014/main" id="{9C35A3DD-4BC9-7373-F046-80248E667B84}"/>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8" name="Straight Connector 7">
              <a:extLst>
                <a:ext uri="{FF2B5EF4-FFF2-40B4-BE49-F238E27FC236}">
                  <a16:creationId xmlns:a16="http://schemas.microsoft.com/office/drawing/2014/main" id="{90A20141-63E4-638D-8E70-95A8CD7079FC}"/>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9F92928-0AF8-46E7-0CF2-997221C964DA}"/>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2148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DD992-8A3B-FA6D-C215-0B6ED397A6A4}"/>
              </a:ext>
            </a:extLst>
          </p:cNvPr>
          <p:cNvSpPr>
            <a:spLocks noGrp="1"/>
          </p:cNvSpPr>
          <p:nvPr>
            <p:ph type="title"/>
          </p:nvPr>
        </p:nvSpPr>
        <p:spPr/>
        <p:txBody>
          <a:bodyPr/>
          <a:lstStyle/>
          <a:p>
            <a:r>
              <a:rPr lang="en-US" dirty="0"/>
              <a:t>Finding the Max and Min</a:t>
            </a:r>
          </a:p>
        </p:txBody>
      </p:sp>
      <p:sp>
        <p:nvSpPr>
          <p:cNvPr id="3" name="Content Placeholder 2">
            <a:extLst>
              <a:ext uri="{FF2B5EF4-FFF2-40B4-BE49-F238E27FC236}">
                <a16:creationId xmlns:a16="http://schemas.microsoft.com/office/drawing/2014/main" id="{4AE004EE-D13B-45D9-058D-3DB66EC3D36A}"/>
              </a:ext>
            </a:extLst>
          </p:cNvPr>
          <p:cNvSpPr>
            <a:spLocks noGrp="1"/>
          </p:cNvSpPr>
          <p:nvPr>
            <p:ph idx="1"/>
          </p:nvPr>
        </p:nvSpPr>
        <p:spPr/>
        <p:txBody>
          <a:bodyPr/>
          <a:lstStyle/>
          <a:p>
            <a:r>
              <a:rPr lang="en-US" dirty="0"/>
              <a:t>Max of a BST:</a:t>
            </a:r>
          </a:p>
          <a:p>
            <a:pPr lvl="1"/>
            <a:r>
              <a:rPr lang="en-US" dirty="0"/>
              <a:t>Right-most Thing</a:t>
            </a:r>
          </a:p>
          <a:p>
            <a:pPr lvl="1"/>
            <a:endParaRPr lang="en-US" dirty="0"/>
          </a:p>
          <a:p>
            <a:pPr marL="457200" lvl="1" indent="0">
              <a:buNone/>
            </a:pPr>
            <a:endParaRPr lang="en-US" dirty="0"/>
          </a:p>
          <a:p>
            <a:r>
              <a:rPr lang="en-US" dirty="0"/>
              <a:t>Min of a BST:</a:t>
            </a:r>
          </a:p>
          <a:p>
            <a:pPr lvl="1"/>
            <a:r>
              <a:rPr lang="en-US" dirty="0"/>
              <a:t>Left-most Thing</a:t>
            </a:r>
          </a:p>
          <a:p>
            <a:pPr marL="457200" lvl="1" indent="0">
              <a:buNone/>
            </a:pPr>
            <a:endParaRPr lang="en-US" dirty="0"/>
          </a:p>
          <a:p>
            <a:pPr lvl="1"/>
            <a:endParaRPr lang="en-US" dirty="0"/>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B317041B-3D3A-8B57-9A2C-1609D76990ED}"/>
                  </a:ext>
                </a:extLst>
              </p:cNvPr>
              <p:cNvSpPr txBox="1"/>
              <p:nvPr/>
            </p:nvSpPr>
            <p:spPr>
              <a:xfrm>
                <a:off x="4450489" y="1515664"/>
                <a:ext cx="3543021"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maxNode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IF (root == Null):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		RETURN Null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WHILE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Null):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root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root.right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RETURN root</a:t>
                </a:r>
              </a:p>
            </p:txBody>
          </p:sp>
        </mc:Choice>
        <mc:Fallback>
          <p:sp>
            <p:nvSpPr>
              <p:cNvPr id="24" name="TextBox 23">
                <a:extLst>
                  <a:ext uri="{FF2B5EF4-FFF2-40B4-BE49-F238E27FC236}">
                    <a16:creationId xmlns:a16="http://schemas.microsoft.com/office/drawing/2014/main" id="{B317041B-3D3A-8B57-9A2C-1609D76990ED}"/>
                  </a:ext>
                </a:extLst>
              </p:cNvPr>
              <p:cNvSpPr txBox="1">
                <a:spLocks noRot="1" noChangeAspect="1" noMove="1" noResize="1" noEditPoints="1" noAdjustHandles="1" noChangeArrowheads="1" noChangeShapeType="1" noTextEdit="1"/>
              </p:cNvSpPr>
              <p:nvPr/>
            </p:nvSpPr>
            <p:spPr>
              <a:xfrm>
                <a:off x="4450489" y="1515664"/>
                <a:ext cx="3543021" cy="1754326"/>
              </a:xfrm>
              <a:prstGeom prst="rect">
                <a:avLst/>
              </a:prstGeom>
              <a:blipFill>
                <a:blip r:embed="rId2"/>
                <a:stretch>
                  <a:fillRect l="-1429" t="-1439" r="-357" b="-43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17A3E0CB-96F1-9F4E-AA9E-AFD3225402CD}"/>
                  </a:ext>
                </a:extLst>
              </p:cNvPr>
              <p:cNvSpPr txBox="1"/>
              <p:nvPr/>
            </p:nvSpPr>
            <p:spPr>
              <a:xfrm>
                <a:off x="4450489" y="4145638"/>
                <a:ext cx="3418052"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minNode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IF (root == Null)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return Null</a:t>
                </a:r>
              </a:p>
              <a:p>
                <a:pPr lvl="0">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WHILE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r>
                      <a:rPr lang="en-US" i="1">
                        <a:solidFill>
                          <a:prstClr val="black"/>
                        </a:solidFill>
                        <a:latin typeface="Cambria Math" panose="02040503050406030204" pitchFamily="18" charset="0"/>
                      </a:rPr>
                      <m:t>≠</m:t>
                    </m:r>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Null):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root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root.left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RETURN root</a:t>
                </a:r>
              </a:p>
            </p:txBody>
          </p:sp>
        </mc:Choice>
        <mc:Fallback>
          <p:sp>
            <p:nvSpPr>
              <p:cNvPr id="25" name="TextBox 24">
                <a:extLst>
                  <a:ext uri="{FF2B5EF4-FFF2-40B4-BE49-F238E27FC236}">
                    <a16:creationId xmlns:a16="http://schemas.microsoft.com/office/drawing/2014/main" id="{17A3E0CB-96F1-9F4E-AA9E-AFD3225402CD}"/>
                  </a:ext>
                </a:extLst>
              </p:cNvPr>
              <p:cNvSpPr txBox="1">
                <a:spLocks noRot="1" noChangeAspect="1" noMove="1" noResize="1" noEditPoints="1" noAdjustHandles="1" noChangeArrowheads="1" noChangeShapeType="1" noTextEdit="1"/>
              </p:cNvSpPr>
              <p:nvPr/>
            </p:nvSpPr>
            <p:spPr>
              <a:xfrm>
                <a:off x="4450489" y="4145638"/>
                <a:ext cx="3418052" cy="1754326"/>
              </a:xfrm>
              <a:prstGeom prst="rect">
                <a:avLst/>
              </a:prstGeom>
              <a:blipFill>
                <a:blip r:embed="rId3"/>
                <a:stretch>
                  <a:fillRect l="-1481" t="-1439" r="-741" b="-5036"/>
                </a:stretch>
              </a:blipFill>
            </p:spPr>
            <p:txBody>
              <a:bodyPr/>
              <a:lstStyle/>
              <a:p>
                <a:r>
                  <a:rPr lang="en-US">
                    <a:noFill/>
                  </a:rPr>
                  <a:t> </a:t>
                </a:r>
              </a:p>
            </p:txBody>
          </p:sp>
        </mc:Fallback>
      </mc:AlternateContent>
      <p:grpSp>
        <p:nvGrpSpPr>
          <p:cNvPr id="26" name="Group 25"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B0B2EAF4-E77D-A648-5A02-A72F82598AA2}"/>
              </a:ext>
            </a:extLst>
          </p:cNvPr>
          <p:cNvGrpSpPr/>
          <p:nvPr/>
        </p:nvGrpSpPr>
        <p:grpSpPr>
          <a:xfrm>
            <a:off x="8079280" y="365125"/>
            <a:ext cx="4036614" cy="2762801"/>
            <a:chOff x="8079280" y="365125"/>
            <a:chExt cx="4036614" cy="2762801"/>
          </a:xfrm>
        </p:grpSpPr>
        <p:grpSp>
          <p:nvGrpSpPr>
            <p:cNvPr id="27" name="Group 26">
              <a:extLst>
                <a:ext uri="{FF2B5EF4-FFF2-40B4-BE49-F238E27FC236}">
                  <a16:creationId xmlns:a16="http://schemas.microsoft.com/office/drawing/2014/main" id="{DCADB971-7CD4-9062-21B5-08EF54AFF8E0}"/>
                </a:ext>
              </a:extLst>
            </p:cNvPr>
            <p:cNvGrpSpPr/>
            <p:nvPr/>
          </p:nvGrpSpPr>
          <p:grpSpPr>
            <a:xfrm>
              <a:off x="8079280" y="365125"/>
              <a:ext cx="4036614" cy="2762801"/>
              <a:chOff x="5413263" y="1203158"/>
              <a:chExt cx="4036614" cy="2762801"/>
            </a:xfrm>
          </p:grpSpPr>
          <p:grpSp>
            <p:nvGrpSpPr>
              <p:cNvPr id="32" name="Group 31">
                <a:extLst>
                  <a:ext uri="{FF2B5EF4-FFF2-40B4-BE49-F238E27FC236}">
                    <a16:creationId xmlns:a16="http://schemas.microsoft.com/office/drawing/2014/main" id="{28899142-CD79-130C-BA4F-063C34FFD0EF}"/>
                  </a:ext>
                </a:extLst>
              </p:cNvPr>
              <p:cNvGrpSpPr/>
              <p:nvPr/>
            </p:nvGrpSpPr>
            <p:grpSpPr>
              <a:xfrm>
                <a:off x="5413263" y="1203158"/>
                <a:ext cx="4036614" cy="2762801"/>
                <a:chOff x="131609" y="2379747"/>
                <a:chExt cx="4036614" cy="2762801"/>
              </a:xfrm>
            </p:grpSpPr>
            <p:sp>
              <p:nvSpPr>
                <p:cNvPr id="35" name="Oval 34">
                  <a:extLst>
                    <a:ext uri="{FF2B5EF4-FFF2-40B4-BE49-F238E27FC236}">
                      <a16:creationId xmlns:a16="http://schemas.microsoft.com/office/drawing/2014/main" id="{4348B3C4-BF89-709B-A972-54D573BD86C2}"/>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6" name="Oval 35">
                  <a:extLst>
                    <a:ext uri="{FF2B5EF4-FFF2-40B4-BE49-F238E27FC236}">
                      <a16:creationId xmlns:a16="http://schemas.microsoft.com/office/drawing/2014/main" id="{83E98062-0BBB-E350-CF14-BB3B4E435444}"/>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7" name="Oval 36">
                  <a:extLst>
                    <a:ext uri="{FF2B5EF4-FFF2-40B4-BE49-F238E27FC236}">
                      <a16:creationId xmlns:a16="http://schemas.microsoft.com/office/drawing/2014/main" id="{12C35DA9-D800-EA8E-5DDA-1A8F42BF1636}"/>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38" name="Oval 37">
                  <a:extLst>
                    <a:ext uri="{FF2B5EF4-FFF2-40B4-BE49-F238E27FC236}">
                      <a16:creationId xmlns:a16="http://schemas.microsoft.com/office/drawing/2014/main" id="{6DF58372-1048-CA1C-3CDD-AADF3C2D064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9" name="Oval 38">
                  <a:extLst>
                    <a:ext uri="{FF2B5EF4-FFF2-40B4-BE49-F238E27FC236}">
                      <a16:creationId xmlns:a16="http://schemas.microsoft.com/office/drawing/2014/main" id="{EFC75933-FB1C-F6DB-0B59-3B1A7761751B}"/>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40" name="Oval 39">
                  <a:extLst>
                    <a:ext uri="{FF2B5EF4-FFF2-40B4-BE49-F238E27FC236}">
                      <a16:creationId xmlns:a16="http://schemas.microsoft.com/office/drawing/2014/main" id="{CB2FBE9B-C604-8ADB-1DE1-C050A4581512}"/>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41" name="Straight Connector 40">
                  <a:extLst>
                    <a:ext uri="{FF2B5EF4-FFF2-40B4-BE49-F238E27FC236}">
                      <a16:creationId xmlns:a16="http://schemas.microsoft.com/office/drawing/2014/main" id="{092574DF-6CDB-F587-AE53-D078DA824B20}"/>
                    </a:ext>
                  </a:extLst>
                </p:cNvPr>
                <p:cNvCxnSpPr>
                  <a:cxnSpLocks/>
                  <a:stCxn id="35" idx="3"/>
                  <a:endCxn id="36"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5DCB9D-A097-9625-F194-E4FF50CADDFE}"/>
                    </a:ext>
                  </a:extLst>
                </p:cNvPr>
                <p:cNvCxnSpPr>
                  <a:cxnSpLocks/>
                  <a:stCxn id="35" idx="5"/>
                  <a:endCxn id="37"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E9FEB35-8F18-5ED1-B7BD-B1D7E4EA9F99}"/>
                    </a:ext>
                  </a:extLst>
                </p:cNvPr>
                <p:cNvCxnSpPr>
                  <a:stCxn id="38" idx="7"/>
                  <a:endCxn id="36"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5B0AFD6-DFAD-3815-AE51-1DE4CFDF9FB1}"/>
                    </a:ext>
                  </a:extLst>
                </p:cNvPr>
                <p:cNvCxnSpPr>
                  <a:cxnSpLocks/>
                  <a:stCxn id="40" idx="7"/>
                  <a:endCxn id="38"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5E339FC-820B-E276-EF24-FB8DED27A768}"/>
                    </a:ext>
                  </a:extLst>
                </p:cNvPr>
                <p:cNvCxnSpPr>
                  <a:stCxn id="39" idx="1"/>
                  <a:endCxn id="37"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Oval 32">
                <a:extLst>
                  <a:ext uri="{FF2B5EF4-FFF2-40B4-BE49-F238E27FC236}">
                    <a16:creationId xmlns:a16="http://schemas.microsoft.com/office/drawing/2014/main" id="{7036FA9B-B239-346B-F52A-98E8FBD66D2C}"/>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34" name="Straight Connector 33">
                <a:extLst>
                  <a:ext uri="{FF2B5EF4-FFF2-40B4-BE49-F238E27FC236}">
                    <a16:creationId xmlns:a16="http://schemas.microsoft.com/office/drawing/2014/main" id="{1823182D-19F0-70C4-3135-EE8C61B8DFFF}"/>
                  </a:ext>
                </a:extLst>
              </p:cNvPr>
              <p:cNvCxnSpPr>
                <a:cxnSpLocks/>
                <a:stCxn id="33" idx="1"/>
                <a:endCxn id="36"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Oval 27">
              <a:extLst>
                <a:ext uri="{FF2B5EF4-FFF2-40B4-BE49-F238E27FC236}">
                  <a16:creationId xmlns:a16="http://schemas.microsoft.com/office/drawing/2014/main" id="{FE168C1E-9CC6-6E63-420A-FB9005445CD4}"/>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9" name="Oval 28">
              <a:extLst>
                <a:ext uri="{FF2B5EF4-FFF2-40B4-BE49-F238E27FC236}">
                  <a16:creationId xmlns:a16="http://schemas.microsoft.com/office/drawing/2014/main" id="{CA74C594-33B0-3A45-3989-37FFD97D13E6}"/>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30" name="Straight Connector 29">
              <a:extLst>
                <a:ext uri="{FF2B5EF4-FFF2-40B4-BE49-F238E27FC236}">
                  <a16:creationId xmlns:a16="http://schemas.microsoft.com/office/drawing/2014/main" id="{86BF65EF-6D6C-84EA-3A1B-33E31603CBAC}"/>
                </a:ext>
              </a:extLst>
            </p:cNvPr>
            <p:cNvCxnSpPr>
              <a:cxnSpLocks/>
              <a:stCxn id="28" idx="7"/>
              <a:endCxn id="33"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28716A-75F9-B153-ABAB-3DA98633BE9B}"/>
                </a:ext>
              </a:extLst>
            </p:cNvPr>
            <p:cNvCxnSpPr>
              <a:cxnSpLocks/>
              <a:stCxn id="29" idx="1"/>
              <a:endCxn id="33"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92177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1EFF-DC2E-DD10-0292-33AAADA21D1C}"/>
              </a:ext>
            </a:extLst>
          </p:cNvPr>
          <p:cNvSpPr>
            <a:spLocks noGrp="1"/>
          </p:cNvSpPr>
          <p:nvPr>
            <p:ph type="title"/>
          </p:nvPr>
        </p:nvSpPr>
        <p:spPr/>
        <p:txBody>
          <a:bodyPr/>
          <a:lstStyle/>
          <a:p>
            <a:r>
              <a:rPr lang="en-US" dirty="0"/>
              <a:t>Floyd’s </a:t>
            </a:r>
            <a:r>
              <a:rPr lang="en-US" dirty="0" err="1"/>
              <a:t>buildHeap</a:t>
            </a:r>
            <a:r>
              <a:rPr lang="en-US" dirty="0"/>
              <a:t> method</a:t>
            </a:r>
          </a:p>
        </p:txBody>
      </p:sp>
      <p:sp>
        <p:nvSpPr>
          <p:cNvPr id="3" name="Content Placeholder 2">
            <a:extLst>
              <a:ext uri="{FF2B5EF4-FFF2-40B4-BE49-F238E27FC236}">
                <a16:creationId xmlns:a16="http://schemas.microsoft.com/office/drawing/2014/main" id="{98CD70E1-83BF-D071-92AA-72F7671FE765}"/>
              </a:ext>
            </a:extLst>
          </p:cNvPr>
          <p:cNvSpPr>
            <a:spLocks noGrp="1"/>
          </p:cNvSpPr>
          <p:nvPr>
            <p:ph idx="1"/>
          </p:nvPr>
        </p:nvSpPr>
        <p:spPr/>
        <p:txBody>
          <a:bodyPr/>
          <a:lstStyle/>
          <a:p>
            <a:r>
              <a:rPr lang="en-US" b="1" dirty="0"/>
              <a:t>Starting from the leaves</a:t>
            </a:r>
            <a:r>
              <a:rPr lang="en-US" dirty="0"/>
              <a:t>, one row at a time, percolate down</a:t>
            </a:r>
          </a:p>
          <a:p>
            <a:endParaRPr lang="en-US" dirty="0"/>
          </a:p>
        </p:txBody>
      </p:sp>
      <p:sp>
        <p:nvSpPr>
          <p:cNvPr id="4" name="TextBox 3">
            <a:extLst>
              <a:ext uri="{FF2B5EF4-FFF2-40B4-BE49-F238E27FC236}">
                <a16:creationId xmlns:a16="http://schemas.microsoft.com/office/drawing/2014/main" id="{0AD2E5B4-7285-3ACB-0CCF-7D5C84D8A06C}"/>
              </a:ext>
            </a:extLst>
          </p:cNvPr>
          <p:cNvSpPr txBox="1"/>
          <p:nvPr/>
        </p:nvSpPr>
        <p:spPr>
          <a:xfrm>
            <a:off x="1188720" y="3262630"/>
            <a:ext cx="3338799" cy="1938992"/>
          </a:xfrm>
          <a:prstGeom prst="rect">
            <a:avLst/>
          </a:prstGeom>
          <a:noFill/>
        </p:spPr>
        <p:txBody>
          <a:bodyPr wrap="none" rtlCol="0">
            <a:spAutoFit/>
          </a:bodyPr>
          <a:lstStyle/>
          <a:p>
            <a:r>
              <a:rPr lang="en-US" sz="2400" b="1"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17598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BD36-B9B4-B904-6568-7F4E476AC4D6}"/>
              </a:ext>
            </a:extLst>
          </p:cNvPr>
          <p:cNvSpPr>
            <a:spLocks noGrp="1"/>
          </p:cNvSpPr>
          <p:nvPr>
            <p:ph type="title"/>
          </p:nvPr>
        </p:nvSpPr>
        <p:spPr>
          <a:xfrm>
            <a:off x="838200" y="314325"/>
            <a:ext cx="10515600" cy="1325563"/>
          </a:xfrm>
        </p:spPr>
        <p:txBody>
          <a:bodyPr/>
          <a:lstStyle/>
          <a:p>
            <a:r>
              <a:rPr lang="en-US" dirty="0"/>
              <a:t>Delete Operation (iterative)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7B143F5-B6CB-752F-1E16-1BC1A8248E2F}"/>
                  </a:ext>
                </a:extLst>
              </p:cNvPr>
              <p:cNvSpPr>
                <a:spLocks noGrp="1"/>
              </p:cNvSpPr>
              <p:nvPr>
                <p:ph idx="1"/>
              </p:nvPr>
            </p:nvSpPr>
            <p:spPr>
              <a:xfrm>
                <a:off x="187959" y="1371600"/>
                <a:ext cx="10893697" cy="5486399"/>
              </a:xfrm>
            </p:spPr>
            <p:txBody>
              <a:bodyPr>
                <a:normAutofit fontScale="85000" lnSpcReduction="10000"/>
              </a:bodyPr>
              <a:lstStyle/>
              <a:p>
                <a:pPr marL="0" indent="0">
                  <a:buNone/>
                </a:pPr>
                <a:r>
                  <a:rPr lang="en-US" b="1" dirty="0"/>
                  <a:t>delete</a:t>
                </a:r>
                <a:r>
                  <a:rPr lang="en-US" dirty="0"/>
                  <a:t>(key, root):</a:t>
                </a:r>
              </a:p>
              <a:p>
                <a:pPr marL="0" indent="0">
                  <a:buNone/>
                </a:pPr>
                <a:r>
                  <a:rPr lang="en-US" dirty="0"/>
                  <a:t>	WHILE (root </a:t>
                </a:r>
                <a14:m>
                  <m:oMath xmlns:m="http://schemas.openxmlformats.org/officeDocument/2006/math">
                    <m:r>
                      <a:rPr lang="en-US" i="1">
                        <a:solidFill>
                          <a:prstClr val="black"/>
                        </a:solidFill>
                        <a:latin typeface="Cambria Math" panose="02040503050406030204" pitchFamily="18" charset="0"/>
                      </a:rPr>
                      <m:t>≠</m:t>
                    </m:r>
                  </m:oMath>
                </a14:m>
                <a:r>
                  <a:rPr lang="en-US" dirty="0"/>
                  <a:t> Null AND key </a:t>
                </a:r>
                <a14:m>
                  <m:oMath xmlns:m="http://schemas.openxmlformats.org/officeDocument/2006/math">
                    <m:r>
                      <a:rPr lang="en-US" i="1">
                        <a:solidFill>
                          <a:prstClr val="black"/>
                        </a:solidFill>
                        <a:latin typeface="Cambria Math" panose="02040503050406030204" pitchFamily="18" charset="0"/>
                      </a:rPr>
                      <m:t>≠</m:t>
                    </m:r>
                  </m:oMath>
                </a14:m>
                <a:r>
                  <a:rPr lang="en-US" dirty="0"/>
                  <a:t> </a:t>
                </a:r>
                <a:r>
                  <a:rPr lang="en-US" dirty="0" err="1"/>
                  <a:t>root.key</a:t>
                </a:r>
                <a:r>
                  <a:rPr lang="en-US" dirty="0"/>
                  <a:t>):</a:t>
                </a:r>
              </a:p>
              <a:p>
                <a:pPr marL="0" indent="0">
                  <a:buNone/>
                </a:pPr>
                <a:r>
                  <a:rPr lang="en-US" dirty="0"/>
                  <a:t>		IF (key &lt; </a:t>
                </a:r>
                <a:r>
                  <a:rPr lang="en-US" dirty="0" err="1"/>
                  <a:t>root.key</a:t>
                </a:r>
                <a:r>
                  <a:rPr lang="en-US" dirty="0"/>
                  <a:t>):</a:t>
                </a:r>
              </a:p>
              <a:p>
                <a:pPr marL="0" indent="0">
                  <a:buNone/>
                </a:pPr>
                <a:r>
                  <a:rPr lang="en-US" dirty="0"/>
                  <a:t>			 root = </a:t>
                </a:r>
                <a:r>
                  <a:rPr lang="en-US" dirty="0" err="1"/>
                  <a:t>root.left</a:t>
                </a:r>
                <a:endParaRPr lang="en-US" dirty="0"/>
              </a:p>
              <a:p>
                <a:pPr marL="0" indent="0">
                  <a:buNone/>
                </a:pPr>
                <a:r>
                  <a:rPr lang="en-US" dirty="0"/>
                  <a:t>		ELSE IF (key &gt; </a:t>
                </a:r>
                <a:r>
                  <a:rPr lang="en-US" dirty="0" err="1"/>
                  <a:t>root.key</a:t>
                </a:r>
                <a:r>
                  <a:rPr lang="en-US" dirty="0"/>
                  <a:t>):</a:t>
                </a:r>
              </a:p>
              <a:p>
                <a:pPr marL="0" indent="0">
                  <a:buNone/>
                </a:pPr>
                <a:r>
                  <a:rPr lang="en-US" dirty="0"/>
                  <a:t>			root = </a:t>
                </a:r>
                <a:r>
                  <a:rPr lang="en-US" dirty="0" err="1"/>
                  <a:t>root.right</a:t>
                </a:r>
                <a:endParaRPr lang="en-US" dirty="0"/>
              </a:p>
              <a:p>
                <a:pPr marL="0" indent="0">
                  <a:buNone/>
                </a:pPr>
                <a:r>
                  <a:rPr lang="en-US" dirty="0"/>
                  <a:t>	IF (root == Null) THEN RETURN</a:t>
                </a:r>
              </a:p>
              <a:p>
                <a:pPr marL="0" indent="0">
                  <a:buNone/>
                </a:pPr>
                <a:r>
                  <a:rPr lang="en-US" dirty="0"/>
                  <a:t>	</a:t>
                </a:r>
                <a:r>
                  <a:rPr lang="en-US" dirty="0">
                    <a:solidFill>
                      <a:srgbClr val="FF0000"/>
                    </a:solidFill>
                  </a:rPr>
                  <a:t>IF (root has no children):</a:t>
                </a:r>
              </a:p>
              <a:p>
                <a:pPr marL="0" indent="0">
                  <a:buNone/>
                </a:pPr>
                <a:r>
                  <a:rPr lang="en-US" dirty="0">
                    <a:solidFill>
                      <a:srgbClr val="FF0000"/>
                    </a:solidFill>
                  </a:rPr>
                  <a:t>		make parent point to Null Instead</a:t>
                </a:r>
              </a:p>
              <a:p>
                <a:pPr marL="0" indent="0">
                  <a:buNone/>
                </a:pPr>
                <a:r>
                  <a:rPr lang="en-US" dirty="0">
                    <a:solidFill>
                      <a:srgbClr val="FF0000"/>
                    </a:solidFill>
                  </a:rPr>
                  <a:t>	IF (root has one child):</a:t>
                </a:r>
              </a:p>
              <a:p>
                <a:pPr marL="0" indent="0">
                  <a:buNone/>
                </a:pPr>
                <a:r>
                  <a:rPr lang="en-US" dirty="0">
                    <a:solidFill>
                      <a:srgbClr val="FF0000"/>
                    </a:solidFill>
                  </a:rPr>
                  <a:t>		make parent point to that child instead</a:t>
                </a:r>
              </a:p>
              <a:p>
                <a:pPr marL="0" indent="0">
                  <a:buNone/>
                </a:pPr>
                <a:r>
                  <a:rPr lang="en-US" dirty="0">
                    <a:solidFill>
                      <a:srgbClr val="FF0000"/>
                    </a:solidFill>
                  </a:rPr>
                  <a:t>	IF (root has two children):</a:t>
                </a:r>
              </a:p>
              <a:p>
                <a:pPr marL="0" indent="0">
                  <a:buNone/>
                </a:pPr>
                <a:r>
                  <a:rPr lang="en-US" dirty="0">
                    <a:solidFill>
                      <a:srgbClr val="FF0000"/>
                    </a:solidFill>
                  </a:rPr>
                  <a:t>		make parent point to either the max from the left or min from the right</a:t>
                </a:r>
              </a:p>
              <a:p>
                <a:pPr marL="0" indent="0">
                  <a:buNone/>
                </a:pPr>
                <a:endParaRPr lang="en-US" dirty="0"/>
              </a:p>
            </p:txBody>
          </p:sp>
        </mc:Choice>
        <mc:Fallback>
          <p:sp>
            <p:nvSpPr>
              <p:cNvPr id="3" name="Content Placeholder 2">
                <a:extLst>
                  <a:ext uri="{FF2B5EF4-FFF2-40B4-BE49-F238E27FC236}">
                    <a16:creationId xmlns:a16="http://schemas.microsoft.com/office/drawing/2014/main" id="{97B143F5-B6CB-752F-1E16-1BC1A8248E2F}"/>
                  </a:ext>
                </a:extLst>
              </p:cNvPr>
              <p:cNvSpPr>
                <a:spLocks noGrp="1" noRot="1" noChangeAspect="1" noMove="1" noResize="1" noEditPoints="1" noAdjustHandles="1" noChangeArrowheads="1" noChangeShapeType="1" noTextEdit="1"/>
              </p:cNvSpPr>
              <p:nvPr>
                <p:ph idx="1"/>
              </p:nvPr>
            </p:nvSpPr>
            <p:spPr>
              <a:xfrm>
                <a:off x="187959" y="1371600"/>
                <a:ext cx="10893697" cy="5486399"/>
              </a:xfrm>
              <a:blipFill>
                <a:blip r:embed="rId2"/>
                <a:stretch>
                  <a:fillRect l="-815" t="-2315" b="-1620"/>
                </a:stretch>
              </a:blipFill>
            </p:spPr>
            <p:txBody>
              <a:bodyPr/>
              <a:lstStyle/>
              <a:p>
                <a:r>
                  <a:rPr lang="en-US">
                    <a:noFill/>
                  </a:rPr>
                  <a:t> </a:t>
                </a:r>
              </a:p>
            </p:txBody>
          </p:sp>
        </mc:Fallback>
      </mc:AlternateContent>
      <p:grpSp>
        <p:nvGrpSpPr>
          <p:cNvPr id="19" name="Group 18"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BA3E1B73-142C-0C2C-D698-D3DA4817FFD9}"/>
              </a:ext>
            </a:extLst>
          </p:cNvPr>
          <p:cNvGrpSpPr/>
          <p:nvPr/>
        </p:nvGrpSpPr>
        <p:grpSpPr>
          <a:xfrm>
            <a:off x="8079280" y="365125"/>
            <a:ext cx="4036614" cy="2762801"/>
            <a:chOff x="8079280" y="365125"/>
            <a:chExt cx="4036614" cy="2762801"/>
          </a:xfrm>
        </p:grpSpPr>
        <p:grpSp>
          <p:nvGrpSpPr>
            <p:cNvPr id="23" name="Group 22">
              <a:extLst>
                <a:ext uri="{FF2B5EF4-FFF2-40B4-BE49-F238E27FC236}">
                  <a16:creationId xmlns:a16="http://schemas.microsoft.com/office/drawing/2014/main" id="{B34979A9-CA63-2D0A-097E-B192FDA195CE}"/>
                </a:ext>
              </a:extLst>
            </p:cNvPr>
            <p:cNvGrpSpPr/>
            <p:nvPr/>
          </p:nvGrpSpPr>
          <p:grpSpPr>
            <a:xfrm>
              <a:off x="8079280" y="365125"/>
              <a:ext cx="4036614" cy="2762801"/>
              <a:chOff x="5413263" y="1203158"/>
              <a:chExt cx="4036614" cy="2762801"/>
            </a:xfrm>
          </p:grpSpPr>
          <p:grpSp>
            <p:nvGrpSpPr>
              <p:cNvPr id="29" name="Group 28">
                <a:extLst>
                  <a:ext uri="{FF2B5EF4-FFF2-40B4-BE49-F238E27FC236}">
                    <a16:creationId xmlns:a16="http://schemas.microsoft.com/office/drawing/2014/main" id="{149D4220-10DC-42B1-D7A8-9A6E2A0D8673}"/>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0095B24B-9C29-F37E-1EFB-8A3F5B865F9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4" name="Oval 33">
                  <a:extLst>
                    <a:ext uri="{FF2B5EF4-FFF2-40B4-BE49-F238E27FC236}">
                      <a16:creationId xmlns:a16="http://schemas.microsoft.com/office/drawing/2014/main" id="{B1BD5A5A-1512-962A-28AE-3FD615A0C135}"/>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5" name="Oval 34">
                  <a:extLst>
                    <a:ext uri="{FF2B5EF4-FFF2-40B4-BE49-F238E27FC236}">
                      <a16:creationId xmlns:a16="http://schemas.microsoft.com/office/drawing/2014/main" id="{33B87344-4817-5996-C025-37173208C8C6}"/>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36" name="Oval 35">
                  <a:extLst>
                    <a:ext uri="{FF2B5EF4-FFF2-40B4-BE49-F238E27FC236}">
                      <a16:creationId xmlns:a16="http://schemas.microsoft.com/office/drawing/2014/main" id="{AA7D699F-CE71-C556-7552-3EE252D30BA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7" name="Oval 36">
                  <a:extLst>
                    <a:ext uri="{FF2B5EF4-FFF2-40B4-BE49-F238E27FC236}">
                      <a16:creationId xmlns:a16="http://schemas.microsoft.com/office/drawing/2014/main" id="{0092CB08-9345-4FBC-AE6F-7421CCA4644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8" name="Oval 37">
                  <a:extLst>
                    <a:ext uri="{FF2B5EF4-FFF2-40B4-BE49-F238E27FC236}">
                      <a16:creationId xmlns:a16="http://schemas.microsoft.com/office/drawing/2014/main" id="{71D6AA7B-A737-B68F-BA7D-4699948FFCF1}"/>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9" name="Straight Connector 38">
                  <a:extLst>
                    <a:ext uri="{FF2B5EF4-FFF2-40B4-BE49-F238E27FC236}">
                      <a16:creationId xmlns:a16="http://schemas.microsoft.com/office/drawing/2014/main" id="{1BF369E5-7422-2056-23B0-4D1B7A24836F}"/>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D294E3D-2756-84A9-B3D4-83B3FD229E91}"/>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E5F96FD-9D04-9437-B9BB-108FD00C9C09}"/>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3761E90-84E3-1A6A-786B-64B562AA1DF8}"/>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79DF7BD-6D72-DB4B-7A80-D6F29C3F6D95}"/>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27277738-02A3-498F-A09B-1AE28E147D4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32" name="Straight Connector 31">
                <a:extLst>
                  <a:ext uri="{FF2B5EF4-FFF2-40B4-BE49-F238E27FC236}">
                    <a16:creationId xmlns:a16="http://schemas.microsoft.com/office/drawing/2014/main" id="{AB4D406B-A5B5-8460-3470-744D98BCE149}"/>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34752E22-28AF-7993-A3DA-3B2E0D31C514}"/>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5" name="Oval 24">
              <a:extLst>
                <a:ext uri="{FF2B5EF4-FFF2-40B4-BE49-F238E27FC236}">
                  <a16:creationId xmlns:a16="http://schemas.microsoft.com/office/drawing/2014/main" id="{986A5F31-FA71-7D01-6740-DF535AE9BA63}"/>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27" name="Straight Connector 26">
              <a:extLst>
                <a:ext uri="{FF2B5EF4-FFF2-40B4-BE49-F238E27FC236}">
                  <a16:creationId xmlns:a16="http://schemas.microsoft.com/office/drawing/2014/main" id="{F4AA7D44-4BC8-CE87-F634-329F95F365FF}"/>
                </a:ext>
              </a:extLst>
            </p:cNvPr>
            <p:cNvCxnSpPr>
              <a:cxnSpLocks/>
              <a:stCxn id="24"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549A231-FB27-6757-1E57-9B47278B69F4}"/>
                </a:ext>
              </a:extLst>
            </p:cNvPr>
            <p:cNvCxnSpPr>
              <a:cxnSpLocks/>
              <a:stCxn id="25" idx="1"/>
              <a:endCxn id="3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1729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768D2-3B25-68DF-253C-F021135BAF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840637-A613-A9E7-519E-9AD94EB6A391}"/>
              </a:ext>
            </a:extLst>
          </p:cNvPr>
          <p:cNvSpPr>
            <a:spLocks noGrp="1"/>
          </p:cNvSpPr>
          <p:nvPr>
            <p:ph type="title"/>
          </p:nvPr>
        </p:nvSpPr>
        <p:spPr>
          <a:xfrm>
            <a:off x="838200" y="314325"/>
            <a:ext cx="10515600" cy="1325563"/>
          </a:xfrm>
        </p:spPr>
        <p:txBody>
          <a:bodyPr/>
          <a:lstStyle/>
          <a:p>
            <a:r>
              <a:rPr lang="en-US" dirty="0"/>
              <a:t>Delete Operation (recursive)</a:t>
            </a:r>
          </a:p>
        </p:txBody>
      </p:sp>
      <p:sp>
        <p:nvSpPr>
          <p:cNvPr id="3" name="Content Placeholder 2">
            <a:extLst>
              <a:ext uri="{FF2B5EF4-FFF2-40B4-BE49-F238E27FC236}">
                <a16:creationId xmlns:a16="http://schemas.microsoft.com/office/drawing/2014/main" id="{FE087991-6266-62EE-BEE3-DDCD294DF06F}"/>
              </a:ext>
            </a:extLst>
          </p:cNvPr>
          <p:cNvSpPr>
            <a:spLocks noGrp="1"/>
          </p:cNvSpPr>
          <p:nvPr>
            <p:ph idx="1"/>
          </p:nvPr>
        </p:nvSpPr>
        <p:spPr>
          <a:xfrm>
            <a:off x="187960" y="1371600"/>
            <a:ext cx="10515600" cy="5486399"/>
          </a:xfrm>
        </p:spPr>
        <p:txBody>
          <a:bodyPr>
            <a:normAutofit lnSpcReduction="10000"/>
          </a:bodyPr>
          <a:lstStyle/>
          <a:p>
            <a:pPr marL="0" indent="0">
              <a:buNone/>
            </a:pPr>
            <a:r>
              <a:rPr lang="en-US" b="1" dirty="0"/>
              <a:t>delete</a:t>
            </a:r>
            <a:r>
              <a:rPr lang="en-US" dirty="0"/>
              <a:t>(key, root){</a:t>
            </a:r>
          </a:p>
          <a:p>
            <a:pPr marL="0" indent="0">
              <a:buNone/>
            </a:pPr>
            <a:r>
              <a:rPr lang="en-US" dirty="0"/>
              <a:t>	IF (root == Null) THEN  RETURN </a:t>
            </a:r>
            <a:r>
              <a:rPr lang="en-US" dirty="0">
                <a:solidFill>
                  <a:srgbClr val="FFC000"/>
                </a:solidFill>
              </a:rPr>
              <a:t>// key not present</a:t>
            </a:r>
          </a:p>
          <a:p>
            <a:pPr marL="0" indent="0">
              <a:buNone/>
            </a:pPr>
            <a:r>
              <a:rPr lang="en-US" dirty="0"/>
              <a:t>	IF (</a:t>
            </a:r>
            <a:r>
              <a:rPr lang="en-US" dirty="0" err="1"/>
              <a:t>root.key</a:t>
            </a:r>
            <a:r>
              <a:rPr lang="en-US" dirty="0"/>
              <a:t> == key):</a:t>
            </a:r>
          </a:p>
          <a:p>
            <a:pPr marL="0" indent="0">
              <a:buNone/>
            </a:pPr>
            <a:r>
              <a:rPr lang="en-US" dirty="0"/>
              <a:t>		</a:t>
            </a:r>
            <a:r>
              <a:rPr lang="en-US" dirty="0">
                <a:solidFill>
                  <a:srgbClr val="FF0000"/>
                </a:solidFill>
              </a:rPr>
              <a:t>IF (root has no children):</a:t>
            </a:r>
          </a:p>
          <a:p>
            <a:pPr marL="0" indent="0">
              <a:buNone/>
            </a:pPr>
            <a:r>
              <a:rPr lang="en-US" dirty="0">
                <a:solidFill>
                  <a:srgbClr val="FF0000"/>
                </a:solidFill>
              </a:rPr>
              <a:t>			RETURN Null</a:t>
            </a:r>
          </a:p>
          <a:p>
            <a:pPr marL="0" indent="0">
              <a:buNone/>
            </a:pPr>
            <a:r>
              <a:rPr lang="en-US" dirty="0">
                <a:solidFill>
                  <a:srgbClr val="FF0000"/>
                </a:solidFill>
              </a:rPr>
              <a:t>		IF (root has one child):</a:t>
            </a:r>
          </a:p>
          <a:p>
            <a:pPr marL="0" indent="0">
              <a:buNone/>
            </a:pPr>
            <a:r>
              <a:rPr lang="en-US" dirty="0">
                <a:solidFill>
                  <a:srgbClr val="FF0000"/>
                </a:solidFill>
              </a:rPr>
              <a:t>			RETURN that child</a:t>
            </a:r>
          </a:p>
          <a:p>
            <a:pPr marL="0" indent="0">
              <a:buNone/>
            </a:pPr>
            <a:r>
              <a:rPr lang="en-US" dirty="0">
                <a:solidFill>
                  <a:srgbClr val="FF0000"/>
                </a:solidFill>
              </a:rPr>
              <a:t>		IF (root has two children) </a:t>
            </a:r>
          </a:p>
          <a:p>
            <a:pPr marL="0" indent="0">
              <a:buNone/>
            </a:pPr>
            <a:r>
              <a:rPr lang="en-US" dirty="0">
                <a:solidFill>
                  <a:srgbClr val="FF0000"/>
                </a:solidFill>
              </a:rPr>
              <a:t>			RETURN </a:t>
            </a:r>
            <a:r>
              <a:rPr lang="en-US" b="1" dirty="0" err="1">
                <a:solidFill>
                  <a:srgbClr val="FF0000"/>
                </a:solidFill>
              </a:rPr>
              <a:t>removeMax</a:t>
            </a:r>
            <a:r>
              <a:rPr lang="en-US" dirty="0">
                <a:solidFill>
                  <a:srgbClr val="FF0000"/>
                </a:solidFill>
              </a:rPr>
              <a:t>(</a:t>
            </a:r>
            <a:r>
              <a:rPr lang="en-US" dirty="0" err="1">
                <a:solidFill>
                  <a:srgbClr val="FF0000"/>
                </a:solidFill>
              </a:rPr>
              <a:t>root.left</a:t>
            </a:r>
            <a:r>
              <a:rPr lang="en-US" dirty="0">
                <a:solidFill>
                  <a:srgbClr val="FF0000"/>
                </a:solidFill>
              </a:rPr>
              <a:t>)</a:t>
            </a:r>
            <a:endParaRPr lang="en-US" dirty="0"/>
          </a:p>
          <a:p>
            <a:pPr marL="0" indent="0">
              <a:buNone/>
            </a:pPr>
            <a:r>
              <a:rPr lang="en-US" dirty="0"/>
              <a:t>	IF (</a:t>
            </a:r>
            <a:r>
              <a:rPr lang="en-US" dirty="0" err="1"/>
              <a:t>root.key</a:t>
            </a:r>
            <a:r>
              <a:rPr lang="en-US" dirty="0"/>
              <a:t> &lt; key): THEN </a:t>
            </a:r>
            <a:r>
              <a:rPr lang="en-US" dirty="0" err="1"/>
              <a:t>root.right</a:t>
            </a:r>
            <a:r>
              <a:rPr lang="en-US" dirty="0"/>
              <a:t> = </a:t>
            </a:r>
            <a:r>
              <a:rPr lang="en-US" b="1" dirty="0"/>
              <a:t>delete</a:t>
            </a:r>
            <a:r>
              <a:rPr lang="en-US" dirty="0"/>
              <a:t>(key, </a:t>
            </a:r>
            <a:r>
              <a:rPr lang="en-US" dirty="0" err="1"/>
              <a:t>root.right</a:t>
            </a:r>
            <a:r>
              <a:rPr lang="en-US" dirty="0"/>
              <a:t>)</a:t>
            </a:r>
          </a:p>
          <a:p>
            <a:pPr marL="0" indent="0">
              <a:buNone/>
            </a:pPr>
            <a:r>
              <a:rPr lang="en-US" dirty="0"/>
              <a:t>	ELSE: </a:t>
            </a:r>
            <a:r>
              <a:rPr lang="en-US" dirty="0" err="1"/>
              <a:t>root.left</a:t>
            </a:r>
            <a:r>
              <a:rPr lang="en-US" dirty="0"/>
              <a:t> = </a:t>
            </a:r>
            <a:r>
              <a:rPr lang="en-US" b="1" dirty="0"/>
              <a:t>delete</a:t>
            </a:r>
            <a:r>
              <a:rPr lang="en-US" dirty="0"/>
              <a:t>(key, </a:t>
            </a:r>
            <a:r>
              <a:rPr lang="en-US" dirty="0" err="1"/>
              <a:t>root.left</a:t>
            </a:r>
            <a:r>
              <a:rPr lang="en-US" dirty="0"/>
              <a:t>)</a:t>
            </a:r>
            <a:endParaRPr lang="en-US" dirty="0">
              <a:solidFill>
                <a:srgbClr val="FF0000"/>
              </a:solidFill>
            </a:endParaRPr>
          </a:p>
          <a:p>
            <a:pPr marL="0" indent="0">
              <a:buNone/>
            </a:pPr>
            <a:endParaRPr lang="en-US" dirty="0"/>
          </a:p>
        </p:txBody>
      </p:sp>
      <p:grpSp>
        <p:nvGrpSpPr>
          <p:cNvPr id="19" name="Group 18"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19612816-577B-ED37-E80E-B0CCC0059496}"/>
              </a:ext>
            </a:extLst>
          </p:cNvPr>
          <p:cNvGrpSpPr/>
          <p:nvPr/>
        </p:nvGrpSpPr>
        <p:grpSpPr>
          <a:xfrm>
            <a:off x="8079280" y="365125"/>
            <a:ext cx="4036614" cy="2762801"/>
            <a:chOff x="8079280" y="365125"/>
            <a:chExt cx="4036614" cy="2762801"/>
          </a:xfrm>
        </p:grpSpPr>
        <p:grpSp>
          <p:nvGrpSpPr>
            <p:cNvPr id="23" name="Group 22">
              <a:extLst>
                <a:ext uri="{FF2B5EF4-FFF2-40B4-BE49-F238E27FC236}">
                  <a16:creationId xmlns:a16="http://schemas.microsoft.com/office/drawing/2014/main" id="{394F2F53-CA8B-F6C1-9DA3-0FD926F743D6}"/>
                </a:ext>
              </a:extLst>
            </p:cNvPr>
            <p:cNvGrpSpPr/>
            <p:nvPr/>
          </p:nvGrpSpPr>
          <p:grpSpPr>
            <a:xfrm>
              <a:off x="8079280" y="365125"/>
              <a:ext cx="4036614" cy="2762801"/>
              <a:chOff x="5413263" y="1203158"/>
              <a:chExt cx="4036614" cy="2762801"/>
            </a:xfrm>
          </p:grpSpPr>
          <p:grpSp>
            <p:nvGrpSpPr>
              <p:cNvPr id="29" name="Group 28">
                <a:extLst>
                  <a:ext uri="{FF2B5EF4-FFF2-40B4-BE49-F238E27FC236}">
                    <a16:creationId xmlns:a16="http://schemas.microsoft.com/office/drawing/2014/main" id="{63F84421-D985-597D-B4A0-BA91771E9882}"/>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B2CF21EF-0DDB-A1B0-7EFF-463320FBA040}"/>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4" name="Oval 33">
                  <a:extLst>
                    <a:ext uri="{FF2B5EF4-FFF2-40B4-BE49-F238E27FC236}">
                      <a16:creationId xmlns:a16="http://schemas.microsoft.com/office/drawing/2014/main" id="{261DC36D-3C6E-190E-63B3-60B24037AF1F}"/>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5" name="Oval 34">
                  <a:extLst>
                    <a:ext uri="{FF2B5EF4-FFF2-40B4-BE49-F238E27FC236}">
                      <a16:creationId xmlns:a16="http://schemas.microsoft.com/office/drawing/2014/main" id="{67615A5A-5038-47DF-BDB2-A3B86C00329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36" name="Oval 35">
                  <a:extLst>
                    <a:ext uri="{FF2B5EF4-FFF2-40B4-BE49-F238E27FC236}">
                      <a16:creationId xmlns:a16="http://schemas.microsoft.com/office/drawing/2014/main" id="{6678E2BD-B2EE-E791-3BCB-3B60AFEEEE5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7" name="Oval 36">
                  <a:extLst>
                    <a:ext uri="{FF2B5EF4-FFF2-40B4-BE49-F238E27FC236}">
                      <a16:creationId xmlns:a16="http://schemas.microsoft.com/office/drawing/2014/main" id="{2D33BF02-A7BB-6144-BFE7-5953D2621C17}"/>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8" name="Oval 37">
                  <a:extLst>
                    <a:ext uri="{FF2B5EF4-FFF2-40B4-BE49-F238E27FC236}">
                      <a16:creationId xmlns:a16="http://schemas.microsoft.com/office/drawing/2014/main" id="{9C728362-FD7A-A0B8-3B64-CF712D152B2D}"/>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9" name="Straight Connector 38">
                  <a:extLst>
                    <a:ext uri="{FF2B5EF4-FFF2-40B4-BE49-F238E27FC236}">
                      <a16:creationId xmlns:a16="http://schemas.microsoft.com/office/drawing/2014/main" id="{BC1D0E83-EC24-E45F-23AA-44734F44D60B}"/>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D513E9B-6BA4-07A8-3579-7089276CDF9B}"/>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BE5CEC4-F886-35DF-26C9-BB05D187843F}"/>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C008032-83D8-748C-0674-AA40BB508825}"/>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AC45F81-E57A-3883-9061-346DCA46001F}"/>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D3A73B08-6CE6-DD4D-7ABA-68C0994724F1}"/>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32" name="Straight Connector 31">
                <a:extLst>
                  <a:ext uri="{FF2B5EF4-FFF2-40B4-BE49-F238E27FC236}">
                    <a16:creationId xmlns:a16="http://schemas.microsoft.com/office/drawing/2014/main" id="{C14247C7-6E99-23E1-292F-26D572FA6C12}"/>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85B908F2-0DCA-5E5B-0E28-ED4B062AD5F8}"/>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5" name="Oval 24">
              <a:extLst>
                <a:ext uri="{FF2B5EF4-FFF2-40B4-BE49-F238E27FC236}">
                  <a16:creationId xmlns:a16="http://schemas.microsoft.com/office/drawing/2014/main" id="{33621753-5968-73F8-5A5C-238219DCD2B9}"/>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27" name="Straight Connector 26">
              <a:extLst>
                <a:ext uri="{FF2B5EF4-FFF2-40B4-BE49-F238E27FC236}">
                  <a16:creationId xmlns:a16="http://schemas.microsoft.com/office/drawing/2014/main" id="{D21FFB40-509E-9CE7-76D8-FF083CCF3C18}"/>
                </a:ext>
              </a:extLst>
            </p:cNvPr>
            <p:cNvCxnSpPr>
              <a:cxnSpLocks/>
              <a:stCxn id="24"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B80C5B-9104-2252-6307-4B924CFE03C0}"/>
                </a:ext>
              </a:extLst>
            </p:cNvPr>
            <p:cNvCxnSpPr>
              <a:cxnSpLocks/>
              <a:stCxn id="25" idx="1"/>
              <a:endCxn id="3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09352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B8EB7-6A92-650F-ABB6-D01E0E9C2947}"/>
              </a:ext>
            </a:extLst>
          </p:cNvPr>
          <p:cNvSpPr>
            <a:spLocks noGrp="1"/>
          </p:cNvSpPr>
          <p:nvPr>
            <p:ph type="title"/>
          </p:nvPr>
        </p:nvSpPr>
        <p:spPr/>
        <p:txBody>
          <a:bodyPr/>
          <a:lstStyle/>
          <a:p>
            <a:r>
              <a:rPr lang="en-US" dirty="0"/>
              <a:t>Worst Case Analysis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4B68B37-F1ED-0BE8-1F25-50E0D4A17222}"/>
                  </a:ext>
                </a:extLst>
              </p:cNvPr>
              <p:cNvSpPr>
                <a:spLocks noGrp="1"/>
              </p:cNvSpPr>
              <p:nvPr>
                <p:ph idx="1"/>
              </p:nvPr>
            </p:nvSpPr>
            <p:spPr/>
            <p:txBody>
              <a:bodyPr/>
              <a:lstStyle/>
              <a:p>
                <a:r>
                  <a:rPr lang="en-US" dirty="0"/>
                  <a:t>For each of Find, insert, Delete:</a:t>
                </a:r>
              </a:p>
              <a:p>
                <a:pPr lvl="1"/>
                <a:r>
                  <a:rPr lang="en-US" dirty="0"/>
                  <a:t>Worst case running time matches height of the tree</a:t>
                </a:r>
              </a:p>
              <a:p>
                <a:r>
                  <a:rPr lang="en-US" dirty="0"/>
                  <a:t>What is the maximum height of a BST with </a:t>
                </a:r>
                <a14:m>
                  <m:oMath xmlns:m="http://schemas.openxmlformats.org/officeDocument/2006/math">
                    <m:r>
                      <a:rPr lang="en-US" b="0" i="1" smtClean="0">
                        <a:latin typeface="Cambria Math" panose="02040503050406030204" pitchFamily="18" charset="0"/>
                      </a:rPr>
                      <m:t>𝑛</m:t>
                    </m:r>
                  </m:oMath>
                </a14:m>
                <a:r>
                  <a:rPr lang="en-US" dirty="0"/>
                  <a:t> nodes?</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64B68B37-F1ED-0BE8-1F25-50E0D4A1722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200959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F468E-2A60-489B-E1DA-978D05AAE888}"/>
              </a:ext>
            </a:extLst>
          </p:cNvPr>
          <p:cNvSpPr>
            <a:spLocks noGrp="1"/>
          </p:cNvSpPr>
          <p:nvPr>
            <p:ph type="title"/>
          </p:nvPr>
        </p:nvSpPr>
        <p:spPr/>
        <p:txBody>
          <a:bodyPr/>
          <a:lstStyle/>
          <a:p>
            <a:r>
              <a:rPr lang="en-US" dirty="0"/>
              <a:t>Improving the worst case</a:t>
            </a:r>
          </a:p>
        </p:txBody>
      </p:sp>
      <p:sp>
        <p:nvSpPr>
          <p:cNvPr id="3" name="Content Placeholder 2">
            <a:extLst>
              <a:ext uri="{FF2B5EF4-FFF2-40B4-BE49-F238E27FC236}">
                <a16:creationId xmlns:a16="http://schemas.microsoft.com/office/drawing/2014/main" id="{3E0CD3BB-6320-6788-1CFA-3AF70EDACD3B}"/>
              </a:ext>
            </a:extLst>
          </p:cNvPr>
          <p:cNvSpPr>
            <a:spLocks noGrp="1"/>
          </p:cNvSpPr>
          <p:nvPr>
            <p:ph idx="1"/>
          </p:nvPr>
        </p:nvSpPr>
        <p:spPr/>
        <p:txBody>
          <a:bodyPr/>
          <a:lstStyle/>
          <a:p>
            <a:r>
              <a:rPr lang="en-US" dirty="0"/>
              <a:t>How can we get a better worst case running time?</a:t>
            </a:r>
          </a:p>
          <a:p>
            <a:pPr lvl="1"/>
            <a:r>
              <a:rPr lang="en-US" dirty="0"/>
              <a:t>Add rules about the shape of our BST</a:t>
            </a:r>
          </a:p>
          <a:p>
            <a:r>
              <a:rPr lang="en-US" dirty="0"/>
              <a:t>AVL Tree</a:t>
            </a:r>
          </a:p>
          <a:p>
            <a:pPr lvl="1"/>
            <a:r>
              <a:rPr lang="en-US" dirty="0"/>
              <a:t>A BST with some shape rules</a:t>
            </a:r>
          </a:p>
          <a:p>
            <a:pPr lvl="2"/>
            <a:r>
              <a:rPr lang="en-US" dirty="0"/>
              <a:t>Algorithms need to change to accommodate those</a:t>
            </a:r>
          </a:p>
        </p:txBody>
      </p:sp>
    </p:spTree>
    <p:extLst>
      <p:ext uri="{BB962C8B-B14F-4D97-AF65-F5344CB8AC3E}">
        <p14:creationId xmlns:p14="http://schemas.microsoft.com/office/powerpoint/2010/main" val="2624880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08BB1-416B-D0E8-3322-4EB4D87AA166}"/>
              </a:ext>
            </a:extLst>
          </p:cNvPr>
          <p:cNvSpPr>
            <a:spLocks noGrp="1"/>
          </p:cNvSpPr>
          <p:nvPr>
            <p:ph type="title"/>
          </p:nvPr>
        </p:nvSpPr>
        <p:spPr/>
        <p:txBody>
          <a:bodyPr/>
          <a:lstStyle/>
          <a:p>
            <a:r>
              <a:rPr lang="en-US" dirty="0"/>
              <a:t>“Balanced” Binary Search Trees</a:t>
            </a:r>
          </a:p>
        </p:txBody>
      </p:sp>
      <p:sp>
        <p:nvSpPr>
          <p:cNvPr id="3" name="Content Placeholder 2">
            <a:extLst>
              <a:ext uri="{FF2B5EF4-FFF2-40B4-BE49-F238E27FC236}">
                <a16:creationId xmlns:a16="http://schemas.microsoft.com/office/drawing/2014/main" id="{70B4F05E-58AF-CEFF-09EC-B606D49F8E70}"/>
              </a:ext>
            </a:extLst>
          </p:cNvPr>
          <p:cNvSpPr>
            <a:spLocks noGrp="1"/>
          </p:cNvSpPr>
          <p:nvPr>
            <p:ph idx="1"/>
          </p:nvPr>
        </p:nvSpPr>
        <p:spPr/>
        <p:txBody>
          <a:bodyPr/>
          <a:lstStyle/>
          <a:p>
            <a:r>
              <a:rPr lang="en-US" dirty="0"/>
              <a:t>We get better running times by having “shorter” trees</a:t>
            </a:r>
          </a:p>
          <a:p>
            <a:r>
              <a:rPr lang="en-US" dirty="0"/>
              <a:t>Trees get tall due to them being “sparse” (many one-child nodes)</a:t>
            </a:r>
          </a:p>
          <a:p>
            <a:r>
              <a:rPr lang="en-US" dirty="0"/>
              <a:t>Idea: modify how we insert/delete to keep the tree more “full”</a:t>
            </a:r>
          </a:p>
          <a:p>
            <a:pPr lvl="1"/>
            <a:r>
              <a:rPr lang="en-US" dirty="0"/>
              <a:t>Encourage Branches!</a:t>
            </a:r>
          </a:p>
          <a:p>
            <a:pPr marL="457200" lvl="1" indent="0">
              <a:buNone/>
            </a:pPr>
            <a:endParaRPr lang="en-US" dirty="0"/>
          </a:p>
        </p:txBody>
      </p:sp>
    </p:spTree>
    <p:extLst>
      <p:ext uri="{BB962C8B-B14F-4D97-AF65-F5344CB8AC3E}">
        <p14:creationId xmlns:p14="http://schemas.microsoft.com/office/powerpoint/2010/main" val="28785837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1: Both Subtrees of Root have same # Nodes</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9300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C94EC-A62C-52C7-9B7D-84BA5D68C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2A070F-7804-F47A-D0B8-0BB74A66AA8B}"/>
              </a:ext>
            </a:extLst>
          </p:cNvPr>
          <p:cNvSpPr>
            <a:spLocks noGrp="1"/>
          </p:cNvSpPr>
          <p:nvPr>
            <p:ph type="title"/>
          </p:nvPr>
        </p:nvSpPr>
        <p:spPr/>
        <p:txBody>
          <a:bodyPr/>
          <a:lstStyle/>
          <a:p>
            <a:r>
              <a:rPr lang="en-US" dirty="0"/>
              <a:t>Idea 1: Both Subtrees of Root have same # Nodes - Issue</a:t>
            </a:r>
          </a:p>
        </p:txBody>
      </p:sp>
      <p:grpSp>
        <p:nvGrpSpPr>
          <p:cNvPr id="78" name="Group 77" descr="A binary search tree where both subtrees of the root have the same number of nodes. In this case, though, there are branches in the tree besides at the root, so the height of the tree is n/2.">
            <a:extLst>
              <a:ext uri="{FF2B5EF4-FFF2-40B4-BE49-F238E27FC236}">
                <a16:creationId xmlns:a16="http://schemas.microsoft.com/office/drawing/2014/main" id="{3A1FB81E-8197-A6BF-E839-2C49D462E581}"/>
              </a:ext>
            </a:extLst>
          </p:cNvPr>
          <p:cNvGrpSpPr/>
          <p:nvPr/>
        </p:nvGrpSpPr>
        <p:grpSpPr>
          <a:xfrm>
            <a:off x="2007119" y="2013929"/>
            <a:ext cx="7034124" cy="3796337"/>
            <a:chOff x="2007119" y="2013929"/>
            <a:chExt cx="7034124" cy="3796337"/>
          </a:xfrm>
        </p:grpSpPr>
        <p:sp>
          <p:nvSpPr>
            <p:cNvPr id="27" name="Oval 26">
              <a:extLst>
                <a:ext uri="{FF2B5EF4-FFF2-40B4-BE49-F238E27FC236}">
                  <a16:creationId xmlns:a16="http://schemas.microsoft.com/office/drawing/2014/main" id="{D9CBA753-B3DB-DD0A-9A4B-280EA2685C65}"/>
                </a:ext>
              </a:extLst>
            </p:cNvPr>
            <p:cNvSpPr/>
            <p:nvPr/>
          </p:nvSpPr>
          <p:spPr>
            <a:xfrm>
              <a:off x="3997837" y="328998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8" name="Oval 27">
              <a:extLst>
                <a:ext uri="{FF2B5EF4-FFF2-40B4-BE49-F238E27FC236}">
                  <a16:creationId xmlns:a16="http://schemas.microsoft.com/office/drawing/2014/main" id="{E71A703B-B312-6FCE-DEC0-1B0048EB0C7B}"/>
                </a:ext>
              </a:extLst>
            </p:cNvPr>
            <p:cNvSpPr/>
            <p:nvPr/>
          </p:nvSpPr>
          <p:spPr>
            <a:xfrm>
              <a:off x="3304726" y="394354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9" name="Oval 28">
              <a:extLst>
                <a:ext uri="{FF2B5EF4-FFF2-40B4-BE49-F238E27FC236}">
                  <a16:creationId xmlns:a16="http://schemas.microsoft.com/office/drawing/2014/main" id="{F5C6457D-05A6-9C91-B7ED-9AD9A7BD36A7}"/>
                </a:ext>
              </a:extLst>
            </p:cNvPr>
            <p:cNvSpPr/>
            <p:nvPr/>
          </p:nvSpPr>
          <p:spPr>
            <a:xfrm>
              <a:off x="4660003" y="264696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30" name="Oval 29">
              <a:extLst>
                <a:ext uri="{FF2B5EF4-FFF2-40B4-BE49-F238E27FC236}">
                  <a16:creationId xmlns:a16="http://schemas.microsoft.com/office/drawing/2014/main" id="{5A053C52-6B21-47EF-523C-E60063E18A6A}"/>
                </a:ext>
              </a:extLst>
            </p:cNvPr>
            <p:cNvSpPr/>
            <p:nvPr/>
          </p:nvSpPr>
          <p:spPr>
            <a:xfrm>
              <a:off x="2639471" y="458524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 name="Oval 30">
              <a:extLst>
                <a:ext uri="{FF2B5EF4-FFF2-40B4-BE49-F238E27FC236}">
                  <a16:creationId xmlns:a16="http://schemas.microsoft.com/office/drawing/2014/main" id="{0ACEEFA4-5C8D-DDF7-C651-D7D501ECE6B0}"/>
                </a:ext>
              </a:extLst>
            </p:cNvPr>
            <p:cNvSpPr/>
            <p:nvPr/>
          </p:nvSpPr>
          <p:spPr>
            <a:xfrm>
              <a:off x="5272512" y="201392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2" name="Oval 31">
              <a:extLst>
                <a:ext uri="{FF2B5EF4-FFF2-40B4-BE49-F238E27FC236}">
                  <a16:creationId xmlns:a16="http://schemas.microsoft.com/office/drawing/2014/main" id="{9832C9D1-478F-D14B-33DE-A32AF1FB6B51}"/>
                </a:ext>
              </a:extLst>
            </p:cNvPr>
            <p:cNvSpPr/>
            <p:nvPr/>
          </p:nvSpPr>
          <p:spPr>
            <a:xfrm>
              <a:off x="2007119"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3" name="Straight Connector 32">
              <a:extLst>
                <a:ext uri="{FF2B5EF4-FFF2-40B4-BE49-F238E27FC236}">
                  <a16:creationId xmlns:a16="http://schemas.microsoft.com/office/drawing/2014/main" id="{A19CB705-EBC3-6AFD-F6AD-3A7A9AD1DCF9}"/>
                </a:ext>
              </a:extLst>
            </p:cNvPr>
            <p:cNvCxnSpPr>
              <a:cxnSpLocks/>
              <a:stCxn id="27" idx="3"/>
              <a:endCxn id="28" idx="7"/>
            </p:cNvCxnSpPr>
            <p:nvPr/>
          </p:nvCxnSpPr>
          <p:spPr>
            <a:xfrm flipH="1">
              <a:off x="3827537" y="3812794"/>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E287ED-E7AF-9A00-8920-BB8AB3DEFE90}"/>
                </a:ext>
              </a:extLst>
            </p:cNvPr>
            <p:cNvCxnSpPr>
              <a:cxnSpLocks/>
              <a:stCxn id="27" idx="7"/>
              <a:endCxn id="29" idx="3"/>
            </p:cNvCxnSpPr>
            <p:nvPr/>
          </p:nvCxnSpPr>
          <p:spPr>
            <a:xfrm flipV="1">
              <a:off x="4520648" y="3169776"/>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6BDC737-CF90-5D10-A718-A1EBEC2D96F2}"/>
                </a:ext>
              </a:extLst>
            </p:cNvPr>
            <p:cNvCxnSpPr>
              <a:stCxn id="30" idx="7"/>
              <a:endCxn id="28" idx="3"/>
            </p:cNvCxnSpPr>
            <p:nvPr/>
          </p:nvCxnSpPr>
          <p:spPr>
            <a:xfrm flipV="1">
              <a:off x="3162282" y="4466356"/>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E9BE49A-AE3B-1EAD-63E4-3BBE544AE0E6}"/>
                </a:ext>
              </a:extLst>
            </p:cNvPr>
            <p:cNvCxnSpPr>
              <a:cxnSpLocks/>
              <a:stCxn id="32" idx="7"/>
              <a:endCxn id="30" idx="3"/>
            </p:cNvCxnSpPr>
            <p:nvPr/>
          </p:nvCxnSpPr>
          <p:spPr>
            <a:xfrm flipV="1">
              <a:off x="2529930" y="5108055"/>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FBD21B4-7338-9E92-75CB-D7BA88A5729B}"/>
                </a:ext>
              </a:extLst>
            </p:cNvPr>
            <p:cNvCxnSpPr>
              <a:cxnSpLocks/>
              <a:stCxn id="31" idx="3"/>
              <a:endCxn id="29" idx="7"/>
            </p:cNvCxnSpPr>
            <p:nvPr/>
          </p:nvCxnSpPr>
          <p:spPr>
            <a:xfrm flipH="1">
              <a:off x="5182814" y="2536740"/>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4815F53F-D2CD-091B-384E-90126A3EB0F2}"/>
                </a:ext>
              </a:extLst>
            </p:cNvPr>
            <p:cNvSpPr/>
            <p:nvPr/>
          </p:nvSpPr>
          <p:spPr>
            <a:xfrm>
              <a:off x="6591199" y="328618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39" name="Oval 38">
              <a:extLst>
                <a:ext uri="{FF2B5EF4-FFF2-40B4-BE49-F238E27FC236}">
                  <a16:creationId xmlns:a16="http://schemas.microsoft.com/office/drawing/2014/main" id="{056172C0-BCC2-8D9C-AD75-563077B69814}"/>
                </a:ext>
              </a:extLst>
            </p:cNvPr>
            <p:cNvSpPr/>
            <p:nvPr/>
          </p:nvSpPr>
          <p:spPr>
            <a:xfrm>
              <a:off x="7203710" y="389869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40" name="Oval 39">
              <a:extLst>
                <a:ext uri="{FF2B5EF4-FFF2-40B4-BE49-F238E27FC236}">
                  <a16:creationId xmlns:a16="http://schemas.microsoft.com/office/drawing/2014/main" id="{355F164F-955E-EA46-FF90-CEA4FDD79FB0}"/>
                </a:ext>
              </a:extLst>
            </p:cNvPr>
            <p:cNvSpPr/>
            <p:nvPr/>
          </p:nvSpPr>
          <p:spPr>
            <a:xfrm>
              <a:off x="5885023" y="264620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41" name="Oval 40">
              <a:extLst>
                <a:ext uri="{FF2B5EF4-FFF2-40B4-BE49-F238E27FC236}">
                  <a16:creationId xmlns:a16="http://schemas.microsoft.com/office/drawing/2014/main" id="{D0CFFDEC-719C-17C2-BA3D-652FCDD50E2B}"/>
                </a:ext>
              </a:extLst>
            </p:cNvPr>
            <p:cNvSpPr/>
            <p:nvPr/>
          </p:nvSpPr>
          <p:spPr>
            <a:xfrm>
              <a:off x="7816221" y="454246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42" name="Oval 41">
              <a:extLst>
                <a:ext uri="{FF2B5EF4-FFF2-40B4-BE49-F238E27FC236}">
                  <a16:creationId xmlns:a16="http://schemas.microsoft.com/office/drawing/2014/main" id="{431E4AC5-FA03-8053-8717-55F28C730838}"/>
                </a:ext>
              </a:extLst>
            </p:cNvPr>
            <p:cNvSpPr/>
            <p:nvPr/>
          </p:nvSpPr>
          <p:spPr>
            <a:xfrm>
              <a:off x="8428732"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21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Connector 42">
              <a:extLst>
                <a:ext uri="{FF2B5EF4-FFF2-40B4-BE49-F238E27FC236}">
                  <a16:creationId xmlns:a16="http://schemas.microsoft.com/office/drawing/2014/main" id="{AB10ADE1-88CA-BC69-5971-EB4D40E58440}"/>
                </a:ext>
              </a:extLst>
            </p:cNvPr>
            <p:cNvCxnSpPr>
              <a:cxnSpLocks/>
              <a:stCxn id="38" idx="5"/>
              <a:endCxn id="39" idx="1"/>
            </p:cNvCxnSpPr>
            <p:nvPr/>
          </p:nvCxnSpPr>
          <p:spPr>
            <a:xfrm>
              <a:off x="7114010" y="3808995"/>
              <a:ext cx="179400"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1A85AE9-3A11-F5AA-9FC2-99E764B1CB1D}"/>
                </a:ext>
              </a:extLst>
            </p:cNvPr>
            <p:cNvCxnSpPr>
              <a:cxnSpLocks/>
              <a:stCxn id="38" idx="1"/>
              <a:endCxn id="40" idx="5"/>
            </p:cNvCxnSpPr>
            <p:nvPr/>
          </p:nvCxnSpPr>
          <p:spPr>
            <a:xfrm flipH="1" flipV="1">
              <a:off x="6407834" y="3169012"/>
              <a:ext cx="273065" cy="206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5A4EDD6-AD4B-62D3-A68C-D85E8B29AFDD}"/>
                </a:ext>
              </a:extLst>
            </p:cNvPr>
            <p:cNvCxnSpPr>
              <a:cxnSpLocks/>
              <a:stCxn id="41" idx="1"/>
              <a:endCxn id="39" idx="5"/>
            </p:cNvCxnSpPr>
            <p:nvPr/>
          </p:nvCxnSpPr>
          <p:spPr>
            <a:xfrm flipH="1" flipV="1">
              <a:off x="7726521" y="4421506"/>
              <a:ext cx="179400" cy="2106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F919F38-95B8-33BA-42A7-13011F49D22D}"/>
                </a:ext>
              </a:extLst>
            </p:cNvPr>
            <p:cNvCxnSpPr>
              <a:cxnSpLocks/>
              <a:stCxn id="42" idx="1"/>
              <a:endCxn id="41" idx="5"/>
            </p:cNvCxnSpPr>
            <p:nvPr/>
          </p:nvCxnSpPr>
          <p:spPr>
            <a:xfrm flipH="1" flipV="1">
              <a:off x="8339032" y="5065280"/>
              <a:ext cx="179400" cy="222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96CD36A-3A71-B3E9-9B81-A31FCDEA5783}"/>
                </a:ext>
              </a:extLst>
            </p:cNvPr>
            <p:cNvCxnSpPr>
              <a:cxnSpLocks/>
              <a:stCxn id="31" idx="5"/>
              <a:endCxn id="40" idx="1"/>
            </p:cNvCxnSpPr>
            <p:nvPr/>
          </p:nvCxnSpPr>
          <p:spPr>
            <a:xfrm>
              <a:off x="5795323" y="2536740"/>
              <a:ext cx="179400" cy="199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6374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2: Both Subtrees of Root have same height</a:t>
            </a:r>
          </a:p>
        </p:txBody>
      </p:sp>
    </p:spTree>
    <p:extLst>
      <p:ext uri="{BB962C8B-B14F-4D97-AF65-F5344CB8AC3E}">
        <p14:creationId xmlns:p14="http://schemas.microsoft.com/office/powerpoint/2010/main" val="1788425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C5FA-BF9C-9D67-4A62-F7EC65F30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3353C-2ADD-A0A9-F430-A53BA3373DCE}"/>
              </a:ext>
            </a:extLst>
          </p:cNvPr>
          <p:cNvSpPr>
            <a:spLocks noGrp="1"/>
          </p:cNvSpPr>
          <p:nvPr>
            <p:ph type="title"/>
          </p:nvPr>
        </p:nvSpPr>
        <p:spPr/>
        <p:txBody>
          <a:bodyPr/>
          <a:lstStyle/>
          <a:p>
            <a:r>
              <a:rPr lang="en-US" dirty="0"/>
              <a:t>Idea 2: Both Subtrees of Root have same height - Issue</a:t>
            </a:r>
          </a:p>
        </p:txBody>
      </p:sp>
      <p:grpSp>
        <p:nvGrpSpPr>
          <p:cNvPr id="4" name="Group 3" descr="A binary search tree where both subtrees of the root have the same height. In this case, though, there are branches in the tree besides at the root, so the height of the tree is n/2.&#10;&#10;This is exactly the same example tree as the previous slide">
            <a:extLst>
              <a:ext uri="{FF2B5EF4-FFF2-40B4-BE49-F238E27FC236}">
                <a16:creationId xmlns:a16="http://schemas.microsoft.com/office/drawing/2014/main" id="{CD4A098E-0DDA-06D1-1ABF-784AA83A4735}"/>
              </a:ext>
            </a:extLst>
          </p:cNvPr>
          <p:cNvGrpSpPr/>
          <p:nvPr/>
        </p:nvGrpSpPr>
        <p:grpSpPr>
          <a:xfrm>
            <a:off x="2007119" y="2013929"/>
            <a:ext cx="7034124" cy="3796337"/>
            <a:chOff x="2007119" y="2013929"/>
            <a:chExt cx="7034124" cy="3796337"/>
          </a:xfrm>
        </p:grpSpPr>
        <p:sp>
          <p:nvSpPr>
            <p:cNvPr id="5" name="Oval 4">
              <a:extLst>
                <a:ext uri="{FF2B5EF4-FFF2-40B4-BE49-F238E27FC236}">
                  <a16:creationId xmlns:a16="http://schemas.microsoft.com/office/drawing/2014/main" id="{992F8F8A-E2D8-3301-2BE5-924577D24EE1}"/>
                </a:ext>
              </a:extLst>
            </p:cNvPr>
            <p:cNvSpPr/>
            <p:nvPr/>
          </p:nvSpPr>
          <p:spPr>
            <a:xfrm>
              <a:off x="3997837" y="328998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6" name="Oval 5">
              <a:extLst>
                <a:ext uri="{FF2B5EF4-FFF2-40B4-BE49-F238E27FC236}">
                  <a16:creationId xmlns:a16="http://schemas.microsoft.com/office/drawing/2014/main" id="{4D3809A5-0750-B354-D2D1-FF67B9D87C09}"/>
                </a:ext>
              </a:extLst>
            </p:cNvPr>
            <p:cNvSpPr/>
            <p:nvPr/>
          </p:nvSpPr>
          <p:spPr>
            <a:xfrm>
              <a:off x="3304726" y="394354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6CCE1D4A-8303-56EB-C08C-D80096490293}"/>
                </a:ext>
              </a:extLst>
            </p:cNvPr>
            <p:cNvSpPr/>
            <p:nvPr/>
          </p:nvSpPr>
          <p:spPr>
            <a:xfrm>
              <a:off x="4660003" y="264696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 name="Oval 7">
              <a:extLst>
                <a:ext uri="{FF2B5EF4-FFF2-40B4-BE49-F238E27FC236}">
                  <a16:creationId xmlns:a16="http://schemas.microsoft.com/office/drawing/2014/main" id="{E394E5B9-E879-937F-B08A-20527C607F04}"/>
                </a:ext>
              </a:extLst>
            </p:cNvPr>
            <p:cNvSpPr/>
            <p:nvPr/>
          </p:nvSpPr>
          <p:spPr>
            <a:xfrm>
              <a:off x="2639471" y="458524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9" name="Oval 8">
              <a:extLst>
                <a:ext uri="{FF2B5EF4-FFF2-40B4-BE49-F238E27FC236}">
                  <a16:creationId xmlns:a16="http://schemas.microsoft.com/office/drawing/2014/main" id="{A501A04B-E5FC-6483-FC9F-234C636286C9}"/>
                </a:ext>
              </a:extLst>
            </p:cNvPr>
            <p:cNvSpPr/>
            <p:nvPr/>
          </p:nvSpPr>
          <p:spPr>
            <a:xfrm>
              <a:off x="5272512" y="201392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0" name="Oval 9">
              <a:extLst>
                <a:ext uri="{FF2B5EF4-FFF2-40B4-BE49-F238E27FC236}">
                  <a16:creationId xmlns:a16="http://schemas.microsoft.com/office/drawing/2014/main" id="{CD13CB15-F6FC-44BA-915C-2778111B714F}"/>
                </a:ext>
              </a:extLst>
            </p:cNvPr>
            <p:cNvSpPr/>
            <p:nvPr/>
          </p:nvSpPr>
          <p:spPr>
            <a:xfrm>
              <a:off x="2007119"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1" name="Straight Connector 10">
              <a:extLst>
                <a:ext uri="{FF2B5EF4-FFF2-40B4-BE49-F238E27FC236}">
                  <a16:creationId xmlns:a16="http://schemas.microsoft.com/office/drawing/2014/main" id="{72EBAFD8-A33C-E2A9-7D03-383AB70EE117}"/>
                </a:ext>
              </a:extLst>
            </p:cNvPr>
            <p:cNvCxnSpPr>
              <a:cxnSpLocks/>
              <a:stCxn id="5" idx="3"/>
              <a:endCxn id="6" idx="7"/>
            </p:cNvCxnSpPr>
            <p:nvPr/>
          </p:nvCxnSpPr>
          <p:spPr>
            <a:xfrm flipH="1">
              <a:off x="3827537" y="3812794"/>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205491-9DE9-9B6F-FDD6-1591A75C3702}"/>
                </a:ext>
              </a:extLst>
            </p:cNvPr>
            <p:cNvCxnSpPr>
              <a:cxnSpLocks/>
              <a:stCxn id="5" idx="7"/>
              <a:endCxn id="7" idx="3"/>
            </p:cNvCxnSpPr>
            <p:nvPr/>
          </p:nvCxnSpPr>
          <p:spPr>
            <a:xfrm flipV="1">
              <a:off x="4520648" y="3169776"/>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F25A9B-8C06-DAE9-1566-BB11249985F2}"/>
                </a:ext>
              </a:extLst>
            </p:cNvPr>
            <p:cNvCxnSpPr>
              <a:stCxn id="8" idx="7"/>
              <a:endCxn id="6" idx="3"/>
            </p:cNvCxnSpPr>
            <p:nvPr/>
          </p:nvCxnSpPr>
          <p:spPr>
            <a:xfrm flipV="1">
              <a:off x="3162282" y="4466356"/>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4CEECB8-3232-EEED-7BEF-C5674FE79198}"/>
                </a:ext>
              </a:extLst>
            </p:cNvPr>
            <p:cNvCxnSpPr>
              <a:cxnSpLocks/>
              <a:stCxn id="10" idx="7"/>
              <a:endCxn id="8" idx="3"/>
            </p:cNvCxnSpPr>
            <p:nvPr/>
          </p:nvCxnSpPr>
          <p:spPr>
            <a:xfrm flipV="1">
              <a:off x="2529930" y="5108055"/>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DA02BE-D3FA-3DBB-87F2-09E72E0E8865}"/>
                </a:ext>
              </a:extLst>
            </p:cNvPr>
            <p:cNvCxnSpPr>
              <a:cxnSpLocks/>
              <a:stCxn id="9" idx="3"/>
              <a:endCxn id="7" idx="7"/>
            </p:cNvCxnSpPr>
            <p:nvPr/>
          </p:nvCxnSpPr>
          <p:spPr>
            <a:xfrm flipH="1">
              <a:off x="5182814" y="2536740"/>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4FFBBE2-6F1C-E62E-EFB2-2CCB72D09265}"/>
                </a:ext>
              </a:extLst>
            </p:cNvPr>
            <p:cNvSpPr/>
            <p:nvPr/>
          </p:nvSpPr>
          <p:spPr>
            <a:xfrm>
              <a:off x="6591199" y="328618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17" name="Oval 16">
              <a:extLst>
                <a:ext uri="{FF2B5EF4-FFF2-40B4-BE49-F238E27FC236}">
                  <a16:creationId xmlns:a16="http://schemas.microsoft.com/office/drawing/2014/main" id="{B4EE2C4C-EBEC-2648-E013-1BB0028AFD62}"/>
                </a:ext>
              </a:extLst>
            </p:cNvPr>
            <p:cNvSpPr/>
            <p:nvPr/>
          </p:nvSpPr>
          <p:spPr>
            <a:xfrm>
              <a:off x="7203710" y="389869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8" name="Oval 17">
              <a:extLst>
                <a:ext uri="{FF2B5EF4-FFF2-40B4-BE49-F238E27FC236}">
                  <a16:creationId xmlns:a16="http://schemas.microsoft.com/office/drawing/2014/main" id="{EBEBC30E-4D4F-509D-571C-33829970FC96}"/>
                </a:ext>
              </a:extLst>
            </p:cNvPr>
            <p:cNvSpPr/>
            <p:nvPr/>
          </p:nvSpPr>
          <p:spPr>
            <a:xfrm>
              <a:off x="5885023" y="264620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19" name="Oval 18">
              <a:extLst>
                <a:ext uri="{FF2B5EF4-FFF2-40B4-BE49-F238E27FC236}">
                  <a16:creationId xmlns:a16="http://schemas.microsoft.com/office/drawing/2014/main" id="{F49A4562-DA61-B2A5-57C4-413645D35C96}"/>
                </a:ext>
              </a:extLst>
            </p:cNvPr>
            <p:cNvSpPr/>
            <p:nvPr/>
          </p:nvSpPr>
          <p:spPr>
            <a:xfrm>
              <a:off x="7816221" y="454246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20" name="Oval 19">
              <a:extLst>
                <a:ext uri="{FF2B5EF4-FFF2-40B4-BE49-F238E27FC236}">
                  <a16:creationId xmlns:a16="http://schemas.microsoft.com/office/drawing/2014/main" id="{D6A91CB1-F3FA-6C6E-E2CC-A16E740B3AE6}"/>
                </a:ext>
              </a:extLst>
            </p:cNvPr>
            <p:cNvSpPr/>
            <p:nvPr/>
          </p:nvSpPr>
          <p:spPr>
            <a:xfrm>
              <a:off x="8428732"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21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A444632-CCAE-FC4F-434B-59E4E58066A0}"/>
                </a:ext>
              </a:extLst>
            </p:cNvPr>
            <p:cNvCxnSpPr>
              <a:cxnSpLocks/>
              <a:stCxn id="16" idx="5"/>
              <a:endCxn id="17" idx="1"/>
            </p:cNvCxnSpPr>
            <p:nvPr/>
          </p:nvCxnSpPr>
          <p:spPr>
            <a:xfrm>
              <a:off x="7114010" y="3808995"/>
              <a:ext cx="179400"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3F61BC4-93CD-4B8A-07AD-5911EEED00A5}"/>
                </a:ext>
              </a:extLst>
            </p:cNvPr>
            <p:cNvCxnSpPr>
              <a:cxnSpLocks/>
              <a:stCxn id="16" idx="1"/>
              <a:endCxn id="18" idx="5"/>
            </p:cNvCxnSpPr>
            <p:nvPr/>
          </p:nvCxnSpPr>
          <p:spPr>
            <a:xfrm flipH="1" flipV="1">
              <a:off x="6407834" y="3169012"/>
              <a:ext cx="273065" cy="206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D30E216-3A8C-72FA-69AB-0A65AD428DAB}"/>
                </a:ext>
              </a:extLst>
            </p:cNvPr>
            <p:cNvCxnSpPr>
              <a:cxnSpLocks/>
              <a:stCxn id="19" idx="1"/>
              <a:endCxn id="17" idx="5"/>
            </p:cNvCxnSpPr>
            <p:nvPr/>
          </p:nvCxnSpPr>
          <p:spPr>
            <a:xfrm flipH="1" flipV="1">
              <a:off x="7726521" y="4421506"/>
              <a:ext cx="179400" cy="2106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9567F18-0F58-2C6E-D164-F4591A654281}"/>
                </a:ext>
              </a:extLst>
            </p:cNvPr>
            <p:cNvCxnSpPr>
              <a:cxnSpLocks/>
              <a:stCxn id="20" idx="1"/>
              <a:endCxn id="19" idx="5"/>
            </p:cNvCxnSpPr>
            <p:nvPr/>
          </p:nvCxnSpPr>
          <p:spPr>
            <a:xfrm flipH="1" flipV="1">
              <a:off x="8339032" y="5065280"/>
              <a:ext cx="179400" cy="222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C309F7B-18F3-4745-5D7E-E38ECD3CB0A5}"/>
                </a:ext>
              </a:extLst>
            </p:cNvPr>
            <p:cNvCxnSpPr>
              <a:cxnSpLocks/>
              <a:stCxn id="9" idx="5"/>
              <a:endCxn id="18" idx="1"/>
            </p:cNvCxnSpPr>
            <p:nvPr/>
          </p:nvCxnSpPr>
          <p:spPr>
            <a:xfrm>
              <a:off x="5795323" y="2536740"/>
              <a:ext cx="179400" cy="199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1792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3: Both Subtrees of every Node have same # Nodes</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34505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15) </a:t>
            </a:r>
          </a:p>
        </p:txBody>
      </p:sp>
      <p:grpSp>
        <p:nvGrpSpPr>
          <p:cNvPr id="4" name="Group 3" descr="The array representation of the heap.&#10;&#10;The items are, in order: 5, 6, 10, 3, 15, 8, 7, 14, 2, 1">
            <a:extLst>
              <a:ext uri="{FF2B5EF4-FFF2-40B4-BE49-F238E27FC236}">
                <a16:creationId xmlns:a16="http://schemas.microsoft.com/office/drawing/2014/main" id="{D2C070FD-E606-FE96-DBE1-D6B50F960BB6}"/>
              </a:ext>
            </a:extLst>
          </p:cNvPr>
          <p:cNvGrpSpPr/>
          <p:nvPr/>
        </p:nvGrpSpPr>
        <p:grpSpPr>
          <a:xfrm>
            <a:off x="5822251" y="2504716"/>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Beginning from the end of the array, we will percolate all of our nodes down. Leaves cannot violate the heap property, so we skip those, and instead begin with the first non-leaf, in this case 15.">
            <a:extLst>
              <a:ext uri="{FF2B5EF4-FFF2-40B4-BE49-F238E27FC236}">
                <a16:creationId xmlns:a16="http://schemas.microsoft.com/office/drawing/2014/main" id="{863756C4-FFEE-45CE-C290-81DC657DB3F1}"/>
              </a:ext>
            </a:extLst>
          </p:cNvPr>
          <p:cNvGrpSpPr/>
          <p:nvPr/>
        </p:nvGrpSpPr>
        <p:grpSpPr>
          <a:xfrm>
            <a:off x="214268"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15</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156993" y="4237971"/>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301792" y="2977294"/>
            <a:ext cx="2571730" cy="646331"/>
          </a:xfrm>
          <a:prstGeom prst="rect">
            <a:avLst/>
          </a:prstGeom>
          <a:noFill/>
        </p:spPr>
        <p:txBody>
          <a:bodyPr wrap="none" rtlCol="0">
            <a:spAutoFit/>
          </a:bodyPr>
          <a:lstStyle/>
          <a:p>
            <a:r>
              <a:rPr lang="en-US" b="1" u="sng" dirty="0">
                <a:solidFill>
                  <a:srgbClr val="FF0000"/>
                </a:solidFill>
              </a:rPr>
              <a:t>Violate Heap Property!</a:t>
            </a:r>
          </a:p>
          <a:p>
            <a:r>
              <a:rPr lang="en-US" dirty="0">
                <a:solidFill>
                  <a:srgbClr val="FF0000"/>
                </a:solidFill>
              </a:rPr>
              <a:t>Nodes bigger than a child</a:t>
            </a:r>
          </a:p>
        </p:txBody>
      </p:sp>
    </p:spTree>
    <p:extLst>
      <p:ext uri="{BB962C8B-B14F-4D97-AF65-F5344CB8AC3E}">
        <p14:creationId xmlns:p14="http://schemas.microsoft.com/office/powerpoint/2010/main" val="3616099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0FB51-56C1-85E6-144F-934B3BAB2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DF058-449F-23A8-BC3C-6BA165C85265}"/>
              </a:ext>
            </a:extLst>
          </p:cNvPr>
          <p:cNvSpPr>
            <a:spLocks noGrp="1"/>
          </p:cNvSpPr>
          <p:nvPr>
            <p:ph type="title"/>
          </p:nvPr>
        </p:nvSpPr>
        <p:spPr/>
        <p:txBody>
          <a:bodyPr/>
          <a:lstStyle/>
          <a:p>
            <a:r>
              <a:rPr lang="en-US" dirty="0"/>
              <a:t>Idea 3: Both Subtrees of every Node have same # Nodes - Issue</a:t>
            </a:r>
          </a:p>
        </p:txBody>
      </p:sp>
      <p:sp>
        <p:nvSpPr>
          <p:cNvPr id="3" name="Content Placeholder 2">
            <a:extLst>
              <a:ext uri="{FF2B5EF4-FFF2-40B4-BE49-F238E27FC236}">
                <a16:creationId xmlns:a16="http://schemas.microsoft.com/office/drawing/2014/main" id="{71EC57CB-419B-D9EC-52DD-2E70706F77DB}"/>
              </a:ext>
            </a:extLst>
          </p:cNvPr>
          <p:cNvSpPr>
            <a:spLocks noGrp="1"/>
          </p:cNvSpPr>
          <p:nvPr>
            <p:ph idx="1"/>
          </p:nvPr>
        </p:nvSpPr>
        <p:spPr/>
        <p:txBody>
          <a:bodyPr/>
          <a:lstStyle/>
          <a:p>
            <a:pPr marL="0" indent="0">
              <a:buNone/>
            </a:pPr>
            <a:r>
              <a:rPr lang="en-US" dirty="0"/>
              <a:t>Not all tree sizes are possible!</a:t>
            </a:r>
          </a:p>
          <a:p>
            <a:pPr marL="0" indent="0">
              <a:buNone/>
            </a:pPr>
            <a:r>
              <a:rPr lang="en-US" dirty="0"/>
              <a:t>For example, cannot have a tree of size 2.</a:t>
            </a:r>
          </a:p>
        </p:txBody>
      </p:sp>
    </p:spTree>
    <p:extLst>
      <p:ext uri="{BB962C8B-B14F-4D97-AF65-F5344CB8AC3E}">
        <p14:creationId xmlns:p14="http://schemas.microsoft.com/office/powerpoint/2010/main" val="3930125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4: Both Subtrees of every Node have same height</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815492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6AD0A-817E-FDC1-F0EE-B9E871DEB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D2CBA-F345-0A51-FEDC-CD36F56B7D59}"/>
              </a:ext>
            </a:extLst>
          </p:cNvPr>
          <p:cNvSpPr>
            <a:spLocks noGrp="1"/>
          </p:cNvSpPr>
          <p:nvPr>
            <p:ph type="title"/>
          </p:nvPr>
        </p:nvSpPr>
        <p:spPr/>
        <p:txBody>
          <a:bodyPr/>
          <a:lstStyle/>
          <a:p>
            <a:r>
              <a:rPr lang="en-US" dirty="0"/>
              <a:t>Idea 4: Both Subtrees of every Node have same height - Issue</a:t>
            </a:r>
          </a:p>
        </p:txBody>
      </p:sp>
      <p:sp>
        <p:nvSpPr>
          <p:cNvPr id="3" name="Content Placeholder 2">
            <a:extLst>
              <a:ext uri="{FF2B5EF4-FFF2-40B4-BE49-F238E27FC236}">
                <a16:creationId xmlns:a16="http://schemas.microsoft.com/office/drawing/2014/main" id="{70788CC2-E276-EE7B-E88E-198E8BCA14EB}"/>
              </a:ext>
            </a:extLst>
          </p:cNvPr>
          <p:cNvSpPr>
            <a:spLocks noGrp="1"/>
          </p:cNvSpPr>
          <p:nvPr>
            <p:ph idx="1"/>
          </p:nvPr>
        </p:nvSpPr>
        <p:spPr/>
        <p:txBody>
          <a:bodyPr/>
          <a:lstStyle/>
          <a:p>
            <a:pPr marL="0" indent="0">
              <a:buNone/>
            </a:pPr>
            <a:r>
              <a:rPr lang="en-US" dirty="0"/>
              <a:t>Not all tree sizes are possible!</a:t>
            </a:r>
          </a:p>
          <a:p>
            <a:pPr marL="0" indent="0">
              <a:buNone/>
            </a:pPr>
            <a:r>
              <a:rPr lang="en-US" dirty="0"/>
              <a:t>For example, cannot have a tree of size 2.</a:t>
            </a:r>
          </a:p>
          <a:p>
            <a:endParaRPr lang="en-US" dirty="0"/>
          </a:p>
        </p:txBody>
      </p:sp>
    </p:spTree>
    <p:extLst>
      <p:ext uri="{BB962C8B-B14F-4D97-AF65-F5344CB8AC3E}">
        <p14:creationId xmlns:p14="http://schemas.microsoft.com/office/powerpoint/2010/main" val="4189971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F296A-CD42-45E7-98AD-FD7A3DA1C0D1}"/>
              </a:ext>
            </a:extLst>
          </p:cNvPr>
          <p:cNvSpPr>
            <a:spLocks noGrp="1"/>
          </p:cNvSpPr>
          <p:nvPr>
            <p:ph type="title"/>
          </p:nvPr>
        </p:nvSpPr>
        <p:spPr/>
        <p:txBody>
          <a:bodyPr/>
          <a:lstStyle/>
          <a:p>
            <a:r>
              <a:rPr lang="en-US" dirty="0"/>
              <a:t>AVL Tree</a:t>
            </a:r>
          </a:p>
        </p:txBody>
      </p:sp>
      <p:sp>
        <p:nvSpPr>
          <p:cNvPr id="3" name="Content Placeholder 2">
            <a:extLst>
              <a:ext uri="{FF2B5EF4-FFF2-40B4-BE49-F238E27FC236}">
                <a16:creationId xmlns:a16="http://schemas.microsoft.com/office/drawing/2014/main" id="{824912D5-9A57-CAC1-DDCB-41C25F19FA31}"/>
              </a:ext>
            </a:extLst>
          </p:cNvPr>
          <p:cNvSpPr>
            <a:spLocks noGrp="1"/>
          </p:cNvSpPr>
          <p:nvPr>
            <p:ph idx="1"/>
          </p:nvPr>
        </p:nvSpPr>
        <p:spPr/>
        <p:txBody>
          <a:bodyPr/>
          <a:lstStyle/>
          <a:p>
            <a:r>
              <a:rPr lang="en-US" dirty="0"/>
              <a:t>A Binary Search tree that maintains that the left and right subtrees of every node have heights that differ by at most one.</a:t>
            </a:r>
          </a:p>
          <a:p>
            <a:pPr lvl="1"/>
            <a:r>
              <a:rPr lang="en-US" dirty="0"/>
              <a:t>height of left subtree and height of right subtree off by at most 1</a:t>
            </a:r>
          </a:p>
          <a:p>
            <a:pPr lvl="1"/>
            <a:r>
              <a:rPr lang="en-US" dirty="0"/>
              <a:t>Not too weak (ensures trees are short)</a:t>
            </a:r>
          </a:p>
          <a:p>
            <a:pPr lvl="1"/>
            <a:r>
              <a:rPr lang="en-US" dirty="0"/>
              <a:t>Not too strong (works for any number of nodes)</a:t>
            </a:r>
          </a:p>
          <a:p>
            <a:pPr lvl="1"/>
            <a:endParaRPr lang="en-US" dirty="0"/>
          </a:p>
          <a:p>
            <a:r>
              <a:rPr lang="en-US" dirty="0"/>
              <a:t>Idea of AVL Tree:</a:t>
            </a:r>
          </a:p>
          <a:p>
            <a:pPr lvl="1"/>
            <a:r>
              <a:rPr lang="en-US" dirty="0"/>
              <a:t>When you insert/delete nodes, if tree is “out of balance” then modify the tree</a:t>
            </a:r>
          </a:p>
          <a:p>
            <a:pPr lvl="1"/>
            <a:r>
              <a:rPr lang="en-US" dirty="0"/>
              <a:t>Modification = “rotation”</a:t>
            </a:r>
          </a:p>
        </p:txBody>
      </p:sp>
    </p:spTree>
    <p:extLst>
      <p:ext uri="{BB962C8B-B14F-4D97-AF65-F5344CB8AC3E}">
        <p14:creationId xmlns:p14="http://schemas.microsoft.com/office/powerpoint/2010/main" val="253067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472F6-F13B-0DF1-EAC1-489ECC3572B3}"/>
              </a:ext>
            </a:extLst>
          </p:cNvPr>
          <p:cNvSpPr>
            <a:spLocks noGrp="1"/>
          </p:cNvSpPr>
          <p:nvPr>
            <p:ph type="title"/>
          </p:nvPr>
        </p:nvSpPr>
        <p:spPr/>
        <p:txBody>
          <a:bodyPr/>
          <a:lstStyle/>
          <a:p>
            <a:r>
              <a:rPr lang="en-US" dirty="0"/>
              <a:t>Is it an AVL Tree?</a:t>
            </a:r>
          </a:p>
        </p:txBody>
      </p:sp>
      <p:grpSp>
        <p:nvGrpSpPr>
          <p:cNvPr id="44" name="Group 43" descr="A binary tree. That is structured as follows:&#10;&#10;root: 9, with left child 3 and right child 10&#10;3: left child is 1, right child is 6&#10;1: left child is 0, it has no right child&#10;0: has no children&#10;6: left child is 5, right child is 7&#10;5: has no children&#10;7: has no children&#10;10: has no children">
            <a:extLst>
              <a:ext uri="{FF2B5EF4-FFF2-40B4-BE49-F238E27FC236}">
                <a16:creationId xmlns:a16="http://schemas.microsoft.com/office/drawing/2014/main" id="{0FC08893-2388-742F-D45D-63DD3B061FF7}"/>
              </a:ext>
            </a:extLst>
          </p:cNvPr>
          <p:cNvGrpSpPr/>
          <p:nvPr/>
        </p:nvGrpSpPr>
        <p:grpSpPr>
          <a:xfrm>
            <a:off x="3248333" y="775823"/>
            <a:ext cx="3424103" cy="2762801"/>
            <a:chOff x="8079280" y="365125"/>
            <a:chExt cx="3424103" cy="2762801"/>
          </a:xfrm>
        </p:grpSpPr>
        <p:grpSp>
          <p:nvGrpSpPr>
            <p:cNvPr id="45" name="Group 44">
              <a:extLst>
                <a:ext uri="{FF2B5EF4-FFF2-40B4-BE49-F238E27FC236}">
                  <a16:creationId xmlns:a16="http://schemas.microsoft.com/office/drawing/2014/main" id="{F1736A0D-A719-101D-1443-26D1F0A4D459}"/>
                </a:ext>
              </a:extLst>
            </p:cNvPr>
            <p:cNvGrpSpPr/>
            <p:nvPr/>
          </p:nvGrpSpPr>
          <p:grpSpPr>
            <a:xfrm>
              <a:off x="8079280" y="365125"/>
              <a:ext cx="3424103" cy="2762801"/>
              <a:chOff x="5413263" y="1203158"/>
              <a:chExt cx="3424103" cy="2762801"/>
            </a:xfrm>
          </p:grpSpPr>
          <p:grpSp>
            <p:nvGrpSpPr>
              <p:cNvPr id="48" name="Group 47">
                <a:extLst>
                  <a:ext uri="{FF2B5EF4-FFF2-40B4-BE49-F238E27FC236}">
                    <a16:creationId xmlns:a16="http://schemas.microsoft.com/office/drawing/2014/main" id="{833BF0D4-1C80-D90C-A05A-3A1DC0B725C8}"/>
                  </a:ext>
                </a:extLst>
              </p:cNvPr>
              <p:cNvGrpSpPr/>
              <p:nvPr/>
            </p:nvGrpSpPr>
            <p:grpSpPr>
              <a:xfrm>
                <a:off x="5413263" y="1203158"/>
                <a:ext cx="3424103" cy="2762801"/>
                <a:chOff x="131609" y="2379747"/>
                <a:chExt cx="3424103" cy="2762801"/>
              </a:xfrm>
            </p:grpSpPr>
            <p:sp>
              <p:nvSpPr>
                <p:cNvPr id="51" name="Oval 50">
                  <a:extLst>
                    <a:ext uri="{FF2B5EF4-FFF2-40B4-BE49-F238E27FC236}">
                      <a16:creationId xmlns:a16="http://schemas.microsoft.com/office/drawing/2014/main" id="{1DE79445-BB58-84F5-ADD5-DEC87E933CC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Oval 51">
                  <a:extLst>
                    <a:ext uri="{FF2B5EF4-FFF2-40B4-BE49-F238E27FC236}">
                      <a16:creationId xmlns:a16="http://schemas.microsoft.com/office/drawing/2014/main" id="{D5FBEDC7-4459-4241-74B9-C25B45F5E924}"/>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3" name="Oval 52">
                  <a:extLst>
                    <a:ext uri="{FF2B5EF4-FFF2-40B4-BE49-F238E27FC236}">
                      <a16:creationId xmlns:a16="http://schemas.microsoft.com/office/drawing/2014/main" id="{11E873FA-A193-775F-E517-22B6C7F8F07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4" name="Oval 53">
                  <a:extLst>
                    <a:ext uri="{FF2B5EF4-FFF2-40B4-BE49-F238E27FC236}">
                      <a16:creationId xmlns:a16="http://schemas.microsoft.com/office/drawing/2014/main" id="{F77CBDA4-D791-6573-555B-1C05112A5A80}"/>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6" name="Oval 55">
                  <a:extLst>
                    <a:ext uri="{FF2B5EF4-FFF2-40B4-BE49-F238E27FC236}">
                      <a16:creationId xmlns:a16="http://schemas.microsoft.com/office/drawing/2014/main" id="{1B93B657-1689-96E9-3CD1-39A6AFDCF784}"/>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57" name="Straight Connector 56">
                  <a:extLst>
                    <a:ext uri="{FF2B5EF4-FFF2-40B4-BE49-F238E27FC236}">
                      <a16:creationId xmlns:a16="http://schemas.microsoft.com/office/drawing/2014/main" id="{211FEF2B-4A3C-2857-705F-C27137816CCA}"/>
                    </a:ext>
                  </a:extLst>
                </p:cNvPr>
                <p:cNvCxnSpPr>
                  <a:cxnSpLocks/>
                  <a:stCxn id="51" idx="3"/>
                  <a:endCxn id="52"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9BCE812-C3F3-290B-21D4-64D41E37BD24}"/>
                    </a:ext>
                  </a:extLst>
                </p:cNvPr>
                <p:cNvCxnSpPr>
                  <a:cxnSpLocks/>
                  <a:stCxn id="51" idx="5"/>
                  <a:endCxn id="53"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F354A69-FB65-CE1F-143E-C254F58D4EE2}"/>
                    </a:ext>
                  </a:extLst>
                </p:cNvPr>
                <p:cNvCxnSpPr>
                  <a:stCxn id="54" idx="7"/>
                  <a:endCxn id="52"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C702CCE-7CE3-ACF3-0CE2-488EA3CA4BF6}"/>
                    </a:ext>
                  </a:extLst>
                </p:cNvPr>
                <p:cNvCxnSpPr>
                  <a:cxnSpLocks/>
                  <a:stCxn id="56" idx="7"/>
                  <a:endCxn id="54"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7960D4F3-55A0-29FD-9364-574982274237}"/>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50" name="Straight Connector 49">
                <a:extLst>
                  <a:ext uri="{FF2B5EF4-FFF2-40B4-BE49-F238E27FC236}">
                    <a16:creationId xmlns:a16="http://schemas.microsoft.com/office/drawing/2014/main" id="{391B0700-4838-780B-291A-426BCA38A292}"/>
                  </a:ext>
                </a:extLst>
              </p:cNvPr>
              <p:cNvCxnSpPr>
                <a:cxnSpLocks/>
                <a:stCxn id="49" idx="1"/>
                <a:endCxn id="52"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Oval 45">
              <a:extLst>
                <a:ext uri="{FF2B5EF4-FFF2-40B4-BE49-F238E27FC236}">
                  <a16:creationId xmlns:a16="http://schemas.microsoft.com/office/drawing/2014/main" id="{3B7D1CCC-9844-B58D-10FD-DEACE3002297}"/>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47" name="Straight Connector 46">
              <a:extLst>
                <a:ext uri="{FF2B5EF4-FFF2-40B4-BE49-F238E27FC236}">
                  <a16:creationId xmlns:a16="http://schemas.microsoft.com/office/drawing/2014/main" id="{4AEA43FC-AAEC-5D17-3A64-602B247A31FE}"/>
                </a:ext>
              </a:extLst>
            </p:cNvPr>
            <p:cNvCxnSpPr>
              <a:cxnSpLocks/>
              <a:stCxn id="46" idx="7"/>
              <a:endCxn id="49"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descr="A binary tree. That is structured as follows:&#10;&#10;root: 9, with left child 3 and right child 10&#10;3: left child is 1, right child is 6&#10;1: left child is 0, it has no right child&#10;0: has no children&#10;6: left child is 5, it has no right child&#10;5: has no children&#10;10: it has no left child, right child is 16&#10;16: has no children&#10;">
            <a:extLst>
              <a:ext uri="{FF2B5EF4-FFF2-40B4-BE49-F238E27FC236}">
                <a16:creationId xmlns:a16="http://schemas.microsoft.com/office/drawing/2014/main" id="{859F6F06-42B4-2D4F-4E64-F28A916FCD8E}"/>
              </a:ext>
            </a:extLst>
          </p:cNvPr>
          <p:cNvGrpSpPr/>
          <p:nvPr/>
        </p:nvGrpSpPr>
        <p:grpSpPr>
          <a:xfrm>
            <a:off x="7614255" y="194375"/>
            <a:ext cx="4036614" cy="2762801"/>
            <a:chOff x="8079280" y="365125"/>
            <a:chExt cx="4036614" cy="2762801"/>
          </a:xfrm>
        </p:grpSpPr>
        <p:grpSp>
          <p:nvGrpSpPr>
            <p:cNvPr id="25" name="Group 24">
              <a:extLst>
                <a:ext uri="{FF2B5EF4-FFF2-40B4-BE49-F238E27FC236}">
                  <a16:creationId xmlns:a16="http://schemas.microsoft.com/office/drawing/2014/main" id="{0E49278E-15F7-4ACF-73F5-AE4768B45266}"/>
                </a:ext>
              </a:extLst>
            </p:cNvPr>
            <p:cNvGrpSpPr/>
            <p:nvPr/>
          </p:nvGrpSpPr>
          <p:grpSpPr>
            <a:xfrm>
              <a:off x="8079280" y="365125"/>
              <a:ext cx="4036614" cy="2762801"/>
              <a:chOff x="5413263" y="1203158"/>
              <a:chExt cx="4036614" cy="2762801"/>
            </a:xfrm>
          </p:grpSpPr>
          <p:grpSp>
            <p:nvGrpSpPr>
              <p:cNvPr id="30" name="Group 29">
                <a:extLst>
                  <a:ext uri="{FF2B5EF4-FFF2-40B4-BE49-F238E27FC236}">
                    <a16:creationId xmlns:a16="http://schemas.microsoft.com/office/drawing/2014/main" id="{C55DBE0B-4748-1E4C-9541-AD320B2A2AA4}"/>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D8F0EF91-F5F4-DD5D-FE6E-31B40A9AC1FE}"/>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4" name="Oval 33">
                  <a:extLst>
                    <a:ext uri="{FF2B5EF4-FFF2-40B4-BE49-F238E27FC236}">
                      <a16:creationId xmlns:a16="http://schemas.microsoft.com/office/drawing/2014/main" id="{B9C2789A-81AF-240E-7951-D8B035D4B1A6}"/>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5" name="Oval 34">
                  <a:extLst>
                    <a:ext uri="{FF2B5EF4-FFF2-40B4-BE49-F238E27FC236}">
                      <a16:creationId xmlns:a16="http://schemas.microsoft.com/office/drawing/2014/main" id="{C5F0A19E-6C85-B11B-1660-E214D2991E0E}"/>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Oval 35">
                  <a:extLst>
                    <a:ext uri="{FF2B5EF4-FFF2-40B4-BE49-F238E27FC236}">
                      <a16:creationId xmlns:a16="http://schemas.microsoft.com/office/drawing/2014/main" id="{F7CC55A5-6AEC-196F-77B3-8C6CFB33D39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7" name="Oval 36">
                  <a:extLst>
                    <a:ext uri="{FF2B5EF4-FFF2-40B4-BE49-F238E27FC236}">
                      <a16:creationId xmlns:a16="http://schemas.microsoft.com/office/drawing/2014/main" id="{6F00F48B-D865-C5B3-BE04-5A5EA58F271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8" name="Oval 37">
                  <a:extLst>
                    <a:ext uri="{FF2B5EF4-FFF2-40B4-BE49-F238E27FC236}">
                      <a16:creationId xmlns:a16="http://schemas.microsoft.com/office/drawing/2014/main" id="{04AF09A6-3DB3-6DC5-9B08-35F67C090287}"/>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39" name="Straight Connector 38">
                  <a:extLst>
                    <a:ext uri="{FF2B5EF4-FFF2-40B4-BE49-F238E27FC236}">
                      <a16:creationId xmlns:a16="http://schemas.microsoft.com/office/drawing/2014/main" id="{9929D1CC-D926-457D-D10B-143825F02C4F}"/>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E919BDA-0900-6F51-8AE4-138A92B2654C}"/>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419E6C1-CA0E-F43A-CF76-1A0FD37DF99E}"/>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C80C6C-CA87-0991-FE96-B02A5C8446BD}"/>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D336028-1575-EB9B-C2C5-E47D29C6B79E}"/>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7854C72C-2029-C4D8-4E58-32F76F1BC1A6}"/>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2" name="Straight Connector 31">
                <a:extLst>
                  <a:ext uri="{FF2B5EF4-FFF2-40B4-BE49-F238E27FC236}">
                    <a16:creationId xmlns:a16="http://schemas.microsoft.com/office/drawing/2014/main" id="{4FE95C4B-7A54-4A81-0651-1BC490B1BF99}"/>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FFE62612-5ADD-9CBC-FA67-EED45768DD9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28" name="Straight Connector 27">
              <a:extLst>
                <a:ext uri="{FF2B5EF4-FFF2-40B4-BE49-F238E27FC236}">
                  <a16:creationId xmlns:a16="http://schemas.microsoft.com/office/drawing/2014/main" id="{547D72AF-E02B-2A3B-0F0F-92115EBC3ED7}"/>
                </a:ext>
              </a:extLst>
            </p:cNvPr>
            <p:cNvCxnSpPr>
              <a:cxnSpLocks/>
              <a:stCxn id="26"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Group 61" descr="A binary tree. That is structured as follows:&#10;&#10;root: 9, with left child 3 and right child 10&#10;3: has no left child, right child is 6&#10;6: left child is 5, it has no right child&#10;5: has no children&#10;10: it has no left child, right child is 16&#10;16: has no children">
            <a:extLst>
              <a:ext uri="{FF2B5EF4-FFF2-40B4-BE49-F238E27FC236}">
                <a16:creationId xmlns:a16="http://schemas.microsoft.com/office/drawing/2014/main" id="{4A1538D4-DB3F-F0C7-08AA-E0235DA7DCDD}"/>
              </a:ext>
            </a:extLst>
          </p:cNvPr>
          <p:cNvGrpSpPr/>
          <p:nvPr/>
        </p:nvGrpSpPr>
        <p:grpSpPr>
          <a:xfrm>
            <a:off x="950879" y="3544785"/>
            <a:ext cx="2612151" cy="2757506"/>
            <a:chOff x="9503743" y="365125"/>
            <a:chExt cx="2612151" cy="2757506"/>
          </a:xfrm>
        </p:grpSpPr>
        <p:grpSp>
          <p:nvGrpSpPr>
            <p:cNvPr id="63" name="Group 62">
              <a:extLst>
                <a:ext uri="{FF2B5EF4-FFF2-40B4-BE49-F238E27FC236}">
                  <a16:creationId xmlns:a16="http://schemas.microsoft.com/office/drawing/2014/main" id="{27CFB66F-9ED2-35C1-3299-FED15AFDAFC5}"/>
                </a:ext>
              </a:extLst>
            </p:cNvPr>
            <p:cNvGrpSpPr/>
            <p:nvPr/>
          </p:nvGrpSpPr>
          <p:grpSpPr>
            <a:xfrm>
              <a:off x="9503743" y="365125"/>
              <a:ext cx="2612151" cy="1930319"/>
              <a:chOff x="6837726" y="1203158"/>
              <a:chExt cx="2612151" cy="1930319"/>
            </a:xfrm>
          </p:grpSpPr>
          <p:grpSp>
            <p:nvGrpSpPr>
              <p:cNvPr id="66" name="Group 65">
                <a:extLst>
                  <a:ext uri="{FF2B5EF4-FFF2-40B4-BE49-F238E27FC236}">
                    <a16:creationId xmlns:a16="http://schemas.microsoft.com/office/drawing/2014/main" id="{069196BE-31FA-F4A1-82AB-1BB164A23454}"/>
                  </a:ext>
                </a:extLst>
              </p:cNvPr>
              <p:cNvGrpSpPr/>
              <p:nvPr/>
            </p:nvGrpSpPr>
            <p:grpSpPr>
              <a:xfrm>
                <a:off x="6837726" y="1203158"/>
                <a:ext cx="2612151" cy="1930319"/>
                <a:chOff x="1556072" y="2379747"/>
                <a:chExt cx="2612151" cy="1930319"/>
              </a:xfrm>
            </p:grpSpPr>
            <p:sp>
              <p:nvSpPr>
                <p:cNvPr id="69" name="Oval 68">
                  <a:extLst>
                    <a:ext uri="{FF2B5EF4-FFF2-40B4-BE49-F238E27FC236}">
                      <a16:creationId xmlns:a16="http://schemas.microsoft.com/office/drawing/2014/main" id="{8F0470A7-2E15-6253-E0E8-9905C1C11D2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0" name="Oval 69">
                  <a:extLst>
                    <a:ext uri="{FF2B5EF4-FFF2-40B4-BE49-F238E27FC236}">
                      <a16:creationId xmlns:a16="http://schemas.microsoft.com/office/drawing/2014/main" id="{7FC6A5A0-3610-1B0B-2F52-E7E941F71673}"/>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Oval 70">
                  <a:extLst>
                    <a:ext uri="{FF2B5EF4-FFF2-40B4-BE49-F238E27FC236}">
                      <a16:creationId xmlns:a16="http://schemas.microsoft.com/office/drawing/2014/main" id="{3AF3B191-9F2E-0D59-5DDB-EAF05869733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3" name="Oval 72">
                  <a:extLst>
                    <a:ext uri="{FF2B5EF4-FFF2-40B4-BE49-F238E27FC236}">
                      <a16:creationId xmlns:a16="http://schemas.microsoft.com/office/drawing/2014/main" id="{58255D38-D5E3-5580-E8CC-03127A6E349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75" name="Straight Connector 74">
                  <a:extLst>
                    <a:ext uri="{FF2B5EF4-FFF2-40B4-BE49-F238E27FC236}">
                      <a16:creationId xmlns:a16="http://schemas.microsoft.com/office/drawing/2014/main" id="{F4FDFEDC-199E-75E7-33CE-AAF0945EDC8C}"/>
                    </a:ext>
                  </a:extLst>
                </p:cNvPr>
                <p:cNvCxnSpPr>
                  <a:cxnSpLocks/>
                  <a:stCxn id="69" idx="3"/>
                  <a:endCxn id="7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CB3BF2C-BA27-2F51-24A8-F788881E359C}"/>
                    </a:ext>
                  </a:extLst>
                </p:cNvPr>
                <p:cNvCxnSpPr>
                  <a:cxnSpLocks/>
                  <a:stCxn id="69" idx="5"/>
                  <a:endCxn id="7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E7B233F-4AB5-0D44-1FA3-83ECC69D5BCE}"/>
                    </a:ext>
                  </a:extLst>
                </p:cNvPr>
                <p:cNvCxnSpPr>
                  <a:stCxn id="73" idx="1"/>
                  <a:endCxn id="7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7" name="Oval 66">
                <a:extLst>
                  <a:ext uri="{FF2B5EF4-FFF2-40B4-BE49-F238E27FC236}">
                    <a16:creationId xmlns:a16="http://schemas.microsoft.com/office/drawing/2014/main" id="{B226864B-C381-4B00-2C1C-E4A9DB3B5B8B}"/>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68" name="Straight Connector 67">
                <a:extLst>
                  <a:ext uri="{FF2B5EF4-FFF2-40B4-BE49-F238E27FC236}">
                    <a16:creationId xmlns:a16="http://schemas.microsoft.com/office/drawing/2014/main" id="{24FCD201-2759-B496-3D9D-11D0A4042338}"/>
                  </a:ext>
                </a:extLst>
              </p:cNvPr>
              <p:cNvCxnSpPr>
                <a:cxnSpLocks/>
                <a:stCxn id="67" idx="1"/>
                <a:endCxn id="70"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 name="Oval 63">
              <a:extLst>
                <a:ext uri="{FF2B5EF4-FFF2-40B4-BE49-F238E27FC236}">
                  <a16:creationId xmlns:a16="http://schemas.microsoft.com/office/drawing/2014/main" id="{6D6B2586-DA4B-8D8C-1582-996ECC02AB3F}"/>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65" name="Straight Connector 64">
              <a:extLst>
                <a:ext uri="{FF2B5EF4-FFF2-40B4-BE49-F238E27FC236}">
                  <a16:creationId xmlns:a16="http://schemas.microsoft.com/office/drawing/2014/main" id="{07DEFAD0-8D4C-290A-0CCF-552C0C5AE42B}"/>
                </a:ext>
              </a:extLst>
            </p:cNvPr>
            <p:cNvCxnSpPr>
              <a:cxnSpLocks/>
              <a:stCxn id="64" idx="7"/>
              <a:endCxn id="67"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7FED6D48-5E24-DB75-D3E3-5C0CADE034A2}"/>
              </a:ext>
            </a:extLst>
          </p:cNvPr>
          <p:cNvGrpSpPr/>
          <p:nvPr/>
        </p:nvGrpSpPr>
        <p:grpSpPr>
          <a:xfrm>
            <a:off x="6506103" y="3683299"/>
            <a:ext cx="4036614" cy="2762801"/>
            <a:chOff x="8079280" y="365125"/>
            <a:chExt cx="4036614" cy="2762801"/>
          </a:xfrm>
        </p:grpSpPr>
        <p:grpSp>
          <p:nvGrpSpPr>
            <p:cNvPr id="5" name="Group 4">
              <a:extLst>
                <a:ext uri="{FF2B5EF4-FFF2-40B4-BE49-F238E27FC236}">
                  <a16:creationId xmlns:a16="http://schemas.microsoft.com/office/drawing/2014/main" id="{26C65F57-BD07-C988-424F-1901022809A5}"/>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0172DECA-9CF4-C026-86F8-572305EFD807}"/>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37FF0475-5D75-CF0C-8136-97716851B36C}"/>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223AC4B6-DB7D-5890-6A64-477F6C6C77B8}"/>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670C748E-BB84-63E7-3213-F881B3FCA272}"/>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6" name="Oval 15">
                  <a:extLst>
                    <a:ext uri="{FF2B5EF4-FFF2-40B4-BE49-F238E27FC236}">
                      <a16:creationId xmlns:a16="http://schemas.microsoft.com/office/drawing/2014/main" id="{5E897EFF-5936-9183-FECD-3B544ACA850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EA79B86E-3CF0-510F-C36F-A7094EAC53C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E9170083-3386-CC9C-2F47-3E3DFFB09367}"/>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6AADA609-CF5E-9A2D-FC7B-2E6E8FF30D5F}"/>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2B2485C-2006-6033-2BAB-D5B86A851849}"/>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43BCBC-FB82-358D-6CAC-1B72D1A66D2E}"/>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15677C-2B5C-0A79-A3E3-444660386785}"/>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E1EA23F-2B79-BEC8-27A7-575927BA69A6}"/>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2B715D8A-7190-742D-28F2-786E284A0C79}"/>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FACD5366-1226-5B29-2497-C3943C29A7D2}"/>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CBF5B753-8D05-CE5A-92EE-C6616E123724}"/>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561E78EB-6045-B14F-AF7D-FA0D62FF5057}"/>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880912B2-A430-F9D7-2FA2-998B5E70FC17}"/>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EA98E0-23E4-F960-98AF-5A2FF311D2E1}"/>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22627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6D083-B54D-058B-9F1C-70C846514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E6A60-9EF8-CC19-2E6D-91930DA469AA}"/>
              </a:ext>
            </a:extLst>
          </p:cNvPr>
          <p:cNvSpPr>
            <a:spLocks noGrp="1"/>
          </p:cNvSpPr>
          <p:nvPr>
            <p:ph type="title"/>
          </p:nvPr>
        </p:nvSpPr>
        <p:spPr>
          <a:xfrm>
            <a:off x="34982" y="-153384"/>
            <a:ext cx="10515600" cy="1325563"/>
          </a:xfrm>
        </p:spPr>
        <p:txBody>
          <a:bodyPr>
            <a:normAutofit/>
          </a:bodyPr>
          <a:lstStyle/>
          <a:p>
            <a:r>
              <a:rPr lang="en-US" sz="4000" dirty="0"/>
              <a:t>Is it an AVL Tree? (Answers)</a:t>
            </a:r>
          </a:p>
        </p:txBody>
      </p:sp>
      <p:sp>
        <p:nvSpPr>
          <p:cNvPr id="61" name="TextBox 60">
            <a:extLst>
              <a:ext uri="{FF2B5EF4-FFF2-40B4-BE49-F238E27FC236}">
                <a16:creationId xmlns:a16="http://schemas.microsoft.com/office/drawing/2014/main" id="{9AABB28F-A9F5-FFDD-EEA4-696DD2BEBF19}"/>
              </a:ext>
            </a:extLst>
          </p:cNvPr>
          <p:cNvSpPr txBox="1"/>
          <p:nvPr/>
        </p:nvSpPr>
        <p:spPr>
          <a:xfrm>
            <a:off x="465206" y="1361806"/>
            <a:ext cx="2295485" cy="923330"/>
          </a:xfrm>
          <a:prstGeom prst="rect">
            <a:avLst/>
          </a:prstGeom>
          <a:noFill/>
          <a:ln w="28575">
            <a:solidFill>
              <a:schemeClr val="accent1"/>
            </a:solidFill>
          </a:ln>
        </p:spPr>
        <p:txBody>
          <a:bodyPr wrap="square" rtlCol="0">
            <a:spAutoFit/>
          </a:bodyPr>
          <a:lstStyle/>
          <a:p>
            <a:r>
              <a:rPr lang="en-US" b="1" dirty="0">
                <a:solidFill>
                  <a:schemeClr val="accent1">
                    <a:lumMod val="75000"/>
                  </a:schemeClr>
                </a:solidFill>
              </a:rPr>
              <a:t>“Problem” Node</a:t>
            </a:r>
          </a:p>
          <a:p>
            <a:r>
              <a:rPr lang="en-US" dirty="0">
                <a:solidFill>
                  <a:schemeClr val="accent1">
                    <a:lumMod val="75000"/>
                  </a:schemeClr>
                </a:solidFill>
              </a:rPr>
              <a:t>Its children’s heights differ by more than 1</a:t>
            </a:r>
          </a:p>
        </p:txBody>
      </p:sp>
      <p:cxnSp>
        <p:nvCxnSpPr>
          <p:cNvPr id="74" name="Straight Arrow Connector 73">
            <a:extLst>
              <a:ext uri="{FF2B5EF4-FFF2-40B4-BE49-F238E27FC236}">
                <a16:creationId xmlns:a16="http://schemas.microsoft.com/office/drawing/2014/main" id="{C8A47E61-B721-8511-73ED-8E0813B8DEA5}"/>
              </a:ext>
              <a:ext uri="{C183D7F6-B498-43B3-948B-1728B52AA6E4}">
                <adec:decorative xmlns:adec="http://schemas.microsoft.com/office/drawing/2017/decorative" val="1"/>
              </a:ext>
            </a:extLst>
          </p:cNvPr>
          <p:cNvCxnSpPr>
            <a:cxnSpLocks/>
            <a:stCxn id="61" idx="3"/>
            <a:endCxn id="51" idx="2"/>
          </p:cNvCxnSpPr>
          <p:nvPr/>
        </p:nvCxnSpPr>
        <p:spPr>
          <a:xfrm flipV="1">
            <a:off x="2760691" y="1082079"/>
            <a:ext cx="2615396" cy="741392"/>
          </a:xfrm>
          <a:prstGeom prst="straightConnector1">
            <a:avLst/>
          </a:prstGeom>
          <a:ln w="3810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4408432B-8D1B-7363-AC02-381CA116EA99}"/>
              </a:ext>
              <a:ext uri="{C183D7F6-B498-43B3-948B-1728B52AA6E4}">
                <adec:decorative xmlns:adec="http://schemas.microsoft.com/office/drawing/2017/decorative" val="1"/>
              </a:ext>
            </a:extLst>
          </p:cNvPr>
          <p:cNvCxnSpPr>
            <a:cxnSpLocks/>
            <a:stCxn id="61" idx="2"/>
            <a:endCxn id="70" idx="0"/>
          </p:cNvCxnSpPr>
          <p:nvPr/>
        </p:nvCxnSpPr>
        <p:spPr>
          <a:xfrm flipH="1">
            <a:off x="1257135" y="2285136"/>
            <a:ext cx="355814" cy="1922937"/>
          </a:xfrm>
          <a:prstGeom prst="straightConnector1">
            <a:avLst/>
          </a:prstGeom>
          <a:ln w="3810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77" name="Group 76" descr="A binary tree. That is structured as follows:&#10;&#10;root: 9, with left child 3 and right child 10&#10;3: left child is 1, right child is 6&#10;1: left child is 0, it has no right child&#10;0: has no children&#10;6: left child is 5, right child is 7&#10;5: has no children&#10;7: has no children&#10;10: has no children&#10;&#10;This is not a valid AVL tree because the left subtree of 9 has height 2 and the right subtree has height 0, making for a difference of more than 1. We say that the node 9 is a &quot;problem node&quot; because its subtrees are not balanced.">
            <a:extLst>
              <a:ext uri="{FF2B5EF4-FFF2-40B4-BE49-F238E27FC236}">
                <a16:creationId xmlns:a16="http://schemas.microsoft.com/office/drawing/2014/main" id="{FED2D6A2-6D4F-2427-2D93-D80FBA5E9294}"/>
              </a:ext>
            </a:extLst>
          </p:cNvPr>
          <p:cNvGrpSpPr/>
          <p:nvPr/>
        </p:nvGrpSpPr>
        <p:grpSpPr>
          <a:xfrm>
            <a:off x="3248333" y="534355"/>
            <a:ext cx="4769179" cy="3004269"/>
            <a:chOff x="3248333" y="534355"/>
            <a:chExt cx="4769179" cy="3004269"/>
          </a:xfrm>
        </p:grpSpPr>
        <p:grpSp>
          <p:nvGrpSpPr>
            <p:cNvPr id="44" name="Group 43">
              <a:extLst>
                <a:ext uri="{FF2B5EF4-FFF2-40B4-BE49-F238E27FC236}">
                  <a16:creationId xmlns:a16="http://schemas.microsoft.com/office/drawing/2014/main" id="{39D27363-3D3C-32E8-696C-D2785DDA379D}"/>
                </a:ext>
              </a:extLst>
            </p:cNvPr>
            <p:cNvGrpSpPr/>
            <p:nvPr/>
          </p:nvGrpSpPr>
          <p:grpSpPr>
            <a:xfrm>
              <a:off x="3248333" y="775823"/>
              <a:ext cx="3424103" cy="2762801"/>
              <a:chOff x="8079280" y="365125"/>
              <a:chExt cx="3424103" cy="2762801"/>
            </a:xfrm>
          </p:grpSpPr>
          <p:grpSp>
            <p:nvGrpSpPr>
              <p:cNvPr id="45" name="Group 44">
                <a:extLst>
                  <a:ext uri="{FF2B5EF4-FFF2-40B4-BE49-F238E27FC236}">
                    <a16:creationId xmlns:a16="http://schemas.microsoft.com/office/drawing/2014/main" id="{E5555162-28A9-AEBD-F2C3-CB4BD139B201}"/>
                  </a:ext>
                </a:extLst>
              </p:cNvPr>
              <p:cNvGrpSpPr/>
              <p:nvPr/>
            </p:nvGrpSpPr>
            <p:grpSpPr>
              <a:xfrm>
                <a:off x="8079280" y="365125"/>
                <a:ext cx="3424103" cy="2762801"/>
                <a:chOff x="5413263" y="1203158"/>
                <a:chExt cx="3424103" cy="2762801"/>
              </a:xfrm>
            </p:grpSpPr>
            <p:grpSp>
              <p:nvGrpSpPr>
                <p:cNvPr id="48" name="Group 47">
                  <a:extLst>
                    <a:ext uri="{FF2B5EF4-FFF2-40B4-BE49-F238E27FC236}">
                      <a16:creationId xmlns:a16="http://schemas.microsoft.com/office/drawing/2014/main" id="{AB970A81-5546-979C-F061-1A50AE1829A7}"/>
                    </a:ext>
                  </a:extLst>
                </p:cNvPr>
                <p:cNvGrpSpPr/>
                <p:nvPr/>
              </p:nvGrpSpPr>
              <p:grpSpPr>
                <a:xfrm>
                  <a:off x="5413263" y="1203158"/>
                  <a:ext cx="3424103" cy="2762801"/>
                  <a:chOff x="131609" y="2379747"/>
                  <a:chExt cx="3424103" cy="2762801"/>
                </a:xfrm>
              </p:grpSpPr>
              <p:sp>
                <p:nvSpPr>
                  <p:cNvPr id="51" name="Oval 50">
                    <a:extLst>
                      <a:ext uri="{FF2B5EF4-FFF2-40B4-BE49-F238E27FC236}">
                        <a16:creationId xmlns:a16="http://schemas.microsoft.com/office/drawing/2014/main" id="{B44B982F-910E-BEBA-EC5B-FAFC556DFDB2}"/>
                      </a:ext>
                    </a:extLst>
                  </p:cNvPr>
                  <p:cNvSpPr/>
                  <p:nvPr/>
                </p:nvSpPr>
                <p:spPr>
                  <a:xfrm>
                    <a:off x="2259363" y="2379747"/>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Oval 51">
                    <a:extLst>
                      <a:ext uri="{FF2B5EF4-FFF2-40B4-BE49-F238E27FC236}">
                        <a16:creationId xmlns:a16="http://schemas.microsoft.com/office/drawing/2014/main" id="{2380CA75-AD77-6683-0BC9-7F2C016D5F1C}"/>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3" name="Oval 52">
                    <a:extLst>
                      <a:ext uri="{FF2B5EF4-FFF2-40B4-BE49-F238E27FC236}">
                        <a16:creationId xmlns:a16="http://schemas.microsoft.com/office/drawing/2014/main" id="{D3042753-F7E9-F5C5-75B9-E6367053EB2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4" name="Oval 53">
                    <a:extLst>
                      <a:ext uri="{FF2B5EF4-FFF2-40B4-BE49-F238E27FC236}">
                        <a16:creationId xmlns:a16="http://schemas.microsoft.com/office/drawing/2014/main" id="{12E8D3CB-288A-18A3-75C2-1C1C4362383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6" name="Oval 55">
                    <a:extLst>
                      <a:ext uri="{FF2B5EF4-FFF2-40B4-BE49-F238E27FC236}">
                        <a16:creationId xmlns:a16="http://schemas.microsoft.com/office/drawing/2014/main" id="{938691F0-1B46-0C00-5685-07E6648962AF}"/>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57" name="Straight Connector 56">
                    <a:extLst>
                      <a:ext uri="{FF2B5EF4-FFF2-40B4-BE49-F238E27FC236}">
                        <a16:creationId xmlns:a16="http://schemas.microsoft.com/office/drawing/2014/main" id="{64164C29-FB40-6241-EEAF-BA4155007881}"/>
                      </a:ext>
                    </a:extLst>
                  </p:cNvPr>
                  <p:cNvCxnSpPr>
                    <a:cxnSpLocks/>
                    <a:stCxn id="51" idx="3"/>
                    <a:endCxn id="52"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87862A3-31B7-516B-409B-6EEE9DC334CF}"/>
                      </a:ext>
                    </a:extLst>
                  </p:cNvPr>
                  <p:cNvCxnSpPr>
                    <a:cxnSpLocks/>
                    <a:stCxn id="51" idx="5"/>
                    <a:endCxn id="53"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66F22DD-94ED-62FA-419D-6A3704EF46F4}"/>
                      </a:ext>
                    </a:extLst>
                  </p:cNvPr>
                  <p:cNvCxnSpPr>
                    <a:stCxn id="54" idx="7"/>
                    <a:endCxn id="52"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E899DEC-198A-EFA6-4A26-83BA99D8F0A1}"/>
                      </a:ext>
                    </a:extLst>
                  </p:cNvPr>
                  <p:cNvCxnSpPr>
                    <a:cxnSpLocks/>
                    <a:stCxn id="56" idx="7"/>
                    <a:endCxn id="54"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00F6329C-0CCA-027A-A5C6-EF2ACB33F89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50" name="Straight Connector 49">
                  <a:extLst>
                    <a:ext uri="{FF2B5EF4-FFF2-40B4-BE49-F238E27FC236}">
                      <a16:creationId xmlns:a16="http://schemas.microsoft.com/office/drawing/2014/main" id="{20DC127A-1C6F-762E-EB07-B117220FFFE9}"/>
                    </a:ext>
                  </a:extLst>
                </p:cNvPr>
                <p:cNvCxnSpPr>
                  <a:cxnSpLocks/>
                  <a:stCxn id="49" idx="1"/>
                  <a:endCxn id="52"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Oval 45">
                <a:extLst>
                  <a:ext uri="{FF2B5EF4-FFF2-40B4-BE49-F238E27FC236}">
                    <a16:creationId xmlns:a16="http://schemas.microsoft.com/office/drawing/2014/main" id="{E76EDC3A-9FC7-1881-08F2-3E94ACE57A45}"/>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47" name="Straight Connector 46">
                <a:extLst>
                  <a:ext uri="{FF2B5EF4-FFF2-40B4-BE49-F238E27FC236}">
                    <a16:creationId xmlns:a16="http://schemas.microsoft.com/office/drawing/2014/main" id="{C121F7C5-006C-BD0F-6B92-F4FF84805015}"/>
                  </a:ext>
                </a:extLst>
              </p:cNvPr>
              <p:cNvCxnSpPr>
                <a:cxnSpLocks/>
                <a:stCxn id="46" idx="7"/>
                <a:endCxn id="49"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54C17867-3513-85D5-D22A-6E9F2CD5ABBE}"/>
                </a:ext>
              </a:extLst>
            </p:cNvPr>
            <p:cNvSpPr txBox="1"/>
            <p:nvPr/>
          </p:nvSpPr>
          <p:spPr>
            <a:xfrm>
              <a:off x="6059925" y="534355"/>
              <a:ext cx="1957587" cy="461665"/>
            </a:xfrm>
            <a:prstGeom prst="rect">
              <a:avLst/>
            </a:prstGeom>
            <a:noFill/>
          </p:spPr>
          <p:txBody>
            <a:bodyPr wrap="none" rtlCol="0">
              <a:spAutoFit/>
            </a:bodyPr>
            <a:lstStyle/>
            <a:p>
              <a:r>
                <a:rPr lang="en-US" sz="2400" dirty="0">
                  <a:solidFill>
                    <a:srgbClr val="FF0000"/>
                  </a:solidFill>
                </a:rPr>
                <a:t>Not Balanced!</a:t>
              </a:r>
            </a:p>
          </p:txBody>
        </p:sp>
      </p:grpSp>
      <p:grpSp>
        <p:nvGrpSpPr>
          <p:cNvPr id="78" name="Group 77" descr="A binary tree. That is structured as follows:&#10;&#10;root: 9, with left child 3 and right child 10&#10;3: left child is 1, right child is 6&#10;1: left child is 0, it has no right child&#10;0: has no children&#10;6: left child is 5, it has no right child&#10;5: has no children&#10;10: it has no left child, right child is 16&#10;16: has no children&#10;&#10;This is a valid AVL tree because every node's subtrees heights differ by 1 or less.">
            <a:extLst>
              <a:ext uri="{FF2B5EF4-FFF2-40B4-BE49-F238E27FC236}">
                <a16:creationId xmlns:a16="http://schemas.microsoft.com/office/drawing/2014/main" id="{1E37061A-60C7-4701-9834-2A4004175503}"/>
              </a:ext>
            </a:extLst>
          </p:cNvPr>
          <p:cNvGrpSpPr/>
          <p:nvPr/>
        </p:nvGrpSpPr>
        <p:grpSpPr>
          <a:xfrm>
            <a:off x="7614255" y="194375"/>
            <a:ext cx="4075955" cy="2807290"/>
            <a:chOff x="7614255" y="194375"/>
            <a:chExt cx="4075955" cy="2807290"/>
          </a:xfrm>
        </p:grpSpPr>
        <p:grpSp>
          <p:nvGrpSpPr>
            <p:cNvPr id="24" name="Group 23">
              <a:extLst>
                <a:ext uri="{FF2B5EF4-FFF2-40B4-BE49-F238E27FC236}">
                  <a16:creationId xmlns:a16="http://schemas.microsoft.com/office/drawing/2014/main" id="{6BA6A0AB-BF20-925F-794F-2D27E92D60A3}"/>
                </a:ext>
              </a:extLst>
            </p:cNvPr>
            <p:cNvGrpSpPr/>
            <p:nvPr/>
          </p:nvGrpSpPr>
          <p:grpSpPr>
            <a:xfrm>
              <a:off x="7614255" y="194375"/>
              <a:ext cx="4036614" cy="2762801"/>
              <a:chOff x="8079280" y="365125"/>
              <a:chExt cx="4036614" cy="2762801"/>
            </a:xfrm>
          </p:grpSpPr>
          <p:grpSp>
            <p:nvGrpSpPr>
              <p:cNvPr id="25" name="Group 24">
                <a:extLst>
                  <a:ext uri="{FF2B5EF4-FFF2-40B4-BE49-F238E27FC236}">
                    <a16:creationId xmlns:a16="http://schemas.microsoft.com/office/drawing/2014/main" id="{6786FF62-F6D6-4AB0-63B1-19DE33ED1E87}"/>
                  </a:ext>
                </a:extLst>
              </p:cNvPr>
              <p:cNvGrpSpPr/>
              <p:nvPr/>
            </p:nvGrpSpPr>
            <p:grpSpPr>
              <a:xfrm>
                <a:off x="8079280" y="365125"/>
                <a:ext cx="4036614" cy="2762801"/>
                <a:chOff x="5413263" y="1203158"/>
                <a:chExt cx="4036614" cy="2762801"/>
              </a:xfrm>
            </p:grpSpPr>
            <p:grpSp>
              <p:nvGrpSpPr>
                <p:cNvPr id="30" name="Group 29">
                  <a:extLst>
                    <a:ext uri="{FF2B5EF4-FFF2-40B4-BE49-F238E27FC236}">
                      <a16:creationId xmlns:a16="http://schemas.microsoft.com/office/drawing/2014/main" id="{56F58DAB-C197-6360-7792-F578DFA7E536}"/>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69115BD3-5BCE-B86B-CEDE-A190E067D47D}"/>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4" name="Oval 33">
                    <a:extLst>
                      <a:ext uri="{FF2B5EF4-FFF2-40B4-BE49-F238E27FC236}">
                        <a16:creationId xmlns:a16="http://schemas.microsoft.com/office/drawing/2014/main" id="{9E149999-AFCF-543E-455B-570A6FC2658F}"/>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5" name="Oval 34">
                    <a:extLst>
                      <a:ext uri="{FF2B5EF4-FFF2-40B4-BE49-F238E27FC236}">
                        <a16:creationId xmlns:a16="http://schemas.microsoft.com/office/drawing/2014/main" id="{6AE5E0AD-CF4B-75E9-8C7A-1159214213B2}"/>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Oval 35">
                    <a:extLst>
                      <a:ext uri="{FF2B5EF4-FFF2-40B4-BE49-F238E27FC236}">
                        <a16:creationId xmlns:a16="http://schemas.microsoft.com/office/drawing/2014/main" id="{2356BE8D-1484-5304-6C54-3B0276AF574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7" name="Oval 36">
                    <a:extLst>
                      <a:ext uri="{FF2B5EF4-FFF2-40B4-BE49-F238E27FC236}">
                        <a16:creationId xmlns:a16="http://schemas.microsoft.com/office/drawing/2014/main" id="{E3A28B2C-E186-AFBC-3022-1095BFF9005F}"/>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8" name="Oval 37">
                    <a:extLst>
                      <a:ext uri="{FF2B5EF4-FFF2-40B4-BE49-F238E27FC236}">
                        <a16:creationId xmlns:a16="http://schemas.microsoft.com/office/drawing/2014/main" id="{F91423AC-490C-ED5F-6778-5EF4A3D8BEF1}"/>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39" name="Straight Connector 38">
                    <a:extLst>
                      <a:ext uri="{FF2B5EF4-FFF2-40B4-BE49-F238E27FC236}">
                        <a16:creationId xmlns:a16="http://schemas.microsoft.com/office/drawing/2014/main" id="{90C38827-1B3A-AD9B-2266-17B3171DE310}"/>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5C2D549-98FB-09D6-AE7F-6AA96FB9BD42}"/>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87537CA-491A-AE5D-6C08-132A9DA4621D}"/>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F2FC09-4878-915E-1827-D0EC57964BEC}"/>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0D29E7C-C59F-7989-CAFB-CA149089DC40}"/>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01B77C09-C96B-745A-4F9F-9816478FEE70}"/>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2" name="Straight Connector 31">
                  <a:extLst>
                    <a:ext uri="{FF2B5EF4-FFF2-40B4-BE49-F238E27FC236}">
                      <a16:creationId xmlns:a16="http://schemas.microsoft.com/office/drawing/2014/main" id="{1B79A0CC-58EA-461C-94F0-2324BAEC3BC1}"/>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0ACDDAB4-B0E8-E567-6D19-E26A38AA55B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28" name="Straight Connector 27">
                <a:extLst>
                  <a:ext uri="{FF2B5EF4-FFF2-40B4-BE49-F238E27FC236}">
                    <a16:creationId xmlns:a16="http://schemas.microsoft.com/office/drawing/2014/main" id="{A77FC101-7DC5-436B-E430-9BF018FEA965}"/>
                  </a:ext>
                </a:extLst>
              </p:cNvPr>
              <p:cNvCxnSpPr>
                <a:cxnSpLocks/>
                <a:stCxn id="26"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0ABD1AC7-858A-D0A4-7B32-D9B1FB0CBE70}"/>
                </a:ext>
              </a:extLst>
            </p:cNvPr>
            <p:cNvSpPr txBox="1"/>
            <p:nvPr/>
          </p:nvSpPr>
          <p:spPr>
            <a:xfrm>
              <a:off x="10264820" y="2540000"/>
              <a:ext cx="1425390" cy="461665"/>
            </a:xfrm>
            <a:prstGeom prst="rect">
              <a:avLst/>
            </a:prstGeom>
            <a:noFill/>
          </p:spPr>
          <p:txBody>
            <a:bodyPr wrap="none" rtlCol="0">
              <a:spAutoFit/>
            </a:bodyPr>
            <a:lstStyle/>
            <a:p>
              <a:r>
                <a:rPr lang="en-US" sz="2400" dirty="0">
                  <a:solidFill>
                    <a:srgbClr val="FF0000"/>
                  </a:solidFill>
                </a:rPr>
                <a:t>Balanced!</a:t>
              </a:r>
            </a:p>
          </p:txBody>
        </p:sp>
      </p:grpSp>
      <p:grpSp>
        <p:nvGrpSpPr>
          <p:cNvPr id="72" name="Group 71" descr="A binary tree. That is structured as follows:&#10;&#10;root: 9, with left child 3 and right child 10&#10;3: has no left child, right child is 6&#10;6: left child is 5, it has no right child&#10;5: has no children&#10;10: it has no left child, right child is 16&#10;16: has no children&#10;&#10;This is not a valid AVL tree because the left subtree of 3 has height -1 and the right subtree has height 1, making for a difference of more than 1. We say that the node 3 is a &quot;problem node&quot; because its subtrees are not balanced.">
            <a:extLst>
              <a:ext uri="{FF2B5EF4-FFF2-40B4-BE49-F238E27FC236}">
                <a16:creationId xmlns:a16="http://schemas.microsoft.com/office/drawing/2014/main" id="{BB617E96-D7D3-4146-AAE2-E8FDC5F5BFC1}"/>
              </a:ext>
            </a:extLst>
          </p:cNvPr>
          <p:cNvGrpSpPr/>
          <p:nvPr/>
        </p:nvGrpSpPr>
        <p:grpSpPr>
          <a:xfrm>
            <a:off x="950879" y="3544785"/>
            <a:ext cx="2948081" cy="2795040"/>
            <a:chOff x="950879" y="3544785"/>
            <a:chExt cx="2948081" cy="2795040"/>
          </a:xfrm>
        </p:grpSpPr>
        <p:grpSp>
          <p:nvGrpSpPr>
            <p:cNvPr id="62" name="Group 61">
              <a:extLst>
                <a:ext uri="{FF2B5EF4-FFF2-40B4-BE49-F238E27FC236}">
                  <a16:creationId xmlns:a16="http://schemas.microsoft.com/office/drawing/2014/main" id="{BC7A89FB-08E8-642E-B3EF-9AC6FE527A42}"/>
                </a:ext>
              </a:extLst>
            </p:cNvPr>
            <p:cNvGrpSpPr/>
            <p:nvPr/>
          </p:nvGrpSpPr>
          <p:grpSpPr>
            <a:xfrm>
              <a:off x="950879" y="3544785"/>
              <a:ext cx="2612151" cy="2757506"/>
              <a:chOff x="9503743" y="365125"/>
              <a:chExt cx="2612151" cy="2757506"/>
            </a:xfrm>
          </p:grpSpPr>
          <p:grpSp>
            <p:nvGrpSpPr>
              <p:cNvPr id="63" name="Group 62">
                <a:extLst>
                  <a:ext uri="{FF2B5EF4-FFF2-40B4-BE49-F238E27FC236}">
                    <a16:creationId xmlns:a16="http://schemas.microsoft.com/office/drawing/2014/main" id="{A56BC58F-7B20-46E4-E4A9-389677C91272}"/>
                  </a:ext>
                </a:extLst>
              </p:cNvPr>
              <p:cNvGrpSpPr/>
              <p:nvPr/>
            </p:nvGrpSpPr>
            <p:grpSpPr>
              <a:xfrm>
                <a:off x="9503743" y="365125"/>
                <a:ext cx="2612151" cy="1930319"/>
                <a:chOff x="6837726" y="1203158"/>
                <a:chExt cx="2612151" cy="1930319"/>
              </a:xfrm>
            </p:grpSpPr>
            <p:grpSp>
              <p:nvGrpSpPr>
                <p:cNvPr id="66" name="Group 65">
                  <a:extLst>
                    <a:ext uri="{FF2B5EF4-FFF2-40B4-BE49-F238E27FC236}">
                      <a16:creationId xmlns:a16="http://schemas.microsoft.com/office/drawing/2014/main" id="{FD895E71-8E91-0BD6-98EC-AC78CC386D60}"/>
                    </a:ext>
                  </a:extLst>
                </p:cNvPr>
                <p:cNvGrpSpPr/>
                <p:nvPr/>
              </p:nvGrpSpPr>
              <p:grpSpPr>
                <a:xfrm>
                  <a:off x="6837726" y="1203158"/>
                  <a:ext cx="2612151" cy="1930319"/>
                  <a:chOff x="1556072" y="2379747"/>
                  <a:chExt cx="2612151" cy="1930319"/>
                </a:xfrm>
              </p:grpSpPr>
              <p:sp>
                <p:nvSpPr>
                  <p:cNvPr id="69" name="Oval 68">
                    <a:extLst>
                      <a:ext uri="{FF2B5EF4-FFF2-40B4-BE49-F238E27FC236}">
                        <a16:creationId xmlns:a16="http://schemas.microsoft.com/office/drawing/2014/main" id="{497ED62B-A82D-0F21-7D3A-41097C01E50D}"/>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0" name="Oval 69">
                    <a:extLst>
                      <a:ext uri="{FF2B5EF4-FFF2-40B4-BE49-F238E27FC236}">
                        <a16:creationId xmlns:a16="http://schemas.microsoft.com/office/drawing/2014/main" id="{FC9EA922-3ADA-822B-7B90-74B530637BFF}"/>
                      </a:ext>
                    </a:extLst>
                  </p:cNvPr>
                  <p:cNvSpPr/>
                  <p:nvPr/>
                </p:nvSpPr>
                <p:spPr>
                  <a:xfrm>
                    <a:off x="1556072" y="3043035"/>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Oval 70">
                    <a:extLst>
                      <a:ext uri="{FF2B5EF4-FFF2-40B4-BE49-F238E27FC236}">
                        <a16:creationId xmlns:a16="http://schemas.microsoft.com/office/drawing/2014/main" id="{2B9142CE-593B-1D9A-915D-AB273E67B10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3" name="Oval 72">
                    <a:extLst>
                      <a:ext uri="{FF2B5EF4-FFF2-40B4-BE49-F238E27FC236}">
                        <a16:creationId xmlns:a16="http://schemas.microsoft.com/office/drawing/2014/main" id="{C98E5B71-1C38-F289-235A-C1F00BB825D5}"/>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75" name="Straight Connector 74">
                    <a:extLst>
                      <a:ext uri="{FF2B5EF4-FFF2-40B4-BE49-F238E27FC236}">
                        <a16:creationId xmlns:a16="http://schemas.microsoft.com/office/drawing/2014/main" id="{26275589-EE23-A1B9-6728-6A2973866D68}"/>
                      </a:ext>
                    </a:extLst>
                  </p:cNvPr>
                  <p:cNvCxnSpPr>
                    <a:cxnSpLocks/>
                    <a:stCxn id="69" idx="3"/>
                    <a:endCxn id="7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E202C90-7DF1-73FA-B13B-1C3139CC6CE7}"/>
                      </a:ext>
                    </a:extLst>
                  </p:cNvPr>
                  <p:cNvCxnSpPr>
                    <a:cxnSpLocks/>
                    <a:stCxn id="69" idx="5"/>
                    <a:endCxn id="7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B9A0D4A-668D-0DDF-D8F3-E922BA9AA868}"/>
                      </a:ext>
                    </a:extLst>
                  </p:cNvPr>
                  <p:cNvCxnSpPr>
                    <a:stCxn id="73" idx="1"/>
                    <a:endCxn id="7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7" name="Oval 66">
                  <a:extLst>
                    <a:ext uri="{FF2B5EF4-FFF2-40B4-BE49-F238E27FC236}">
                      <a16:creationId xmlns:a16="http://schemas.microsoft.com/office/drawing/2014/main" id="{F5C51FAB-C430-D174-7366-A52A4AD3666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68" name="Straight Connector 67">
                  <a:extLst>
                    <a:ext uri="{FF2B5EF4-FFF2-40B4-BE49-F238E27FC236}">
                      <a16:creationId xmlns:a16="http://schemas.microsoft.com/office/drawing/2014/main" id="{F336F9DD-D10A-0DF8-9F2F-FAFE89DBF406}"/>
                    </a:ext>
                  </a:extLst>
                </p:cNvPr>
                <p:cNvCxnSpPr>
                  <a:cxnSpLocks/>
                  <a:stCxn id="67" idx="1"/>
                  <a:endCxn id="70"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 name="Oval 63">
                <a:extLst>
                  <a:ext uri="{FF2B5EF4-FFF2-40B4-BE49-F238E27FC236}">
                    <a16:creationId xmlns:a16="http://schemas.microsoft.com/office/drawing/2014/main" id="{C91A308E-3459-0E58-45D3-7B81CC98A08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65" name="Straight Connector 64">
                <a:extLst>
                  <a:ext uri="{FF2B5EF4-FFF2-40B4-BE49-F238E27FC236}">
                    <a16:creationId xmlns:a16="http://schemas.microsoft.com/office/drawing/2014/main" id="{4B23422E-BC3B-EFAA-861F-264672211BB1}"/>
                  </a:ext>
                </a:extLst>
              </p:cNvPr>
              <p:cNvCxnSpPr>
                <a:cxnSpLocks/>
                <a:stCxn id="64" idx="7"/>
                <a:endCxn id="67"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06C6E91A-33C1-8B28-B015-5FF36CEE5C4E}"/>
                </a:ext>
              </a:extLst>
            </p:cNvPr>
            <p:cNvSpPr txBox="1"/>
            <p:nvPr/>
          </p:nvSpPr>
          <p:spPr>
            <a:xfrm>
              <a:off x="1941373" y="5878160"/>
              <a:ext cx="1957587" cy="461665"/>
            </a:xfrm>
            <a:prstGeom prst="rect">
              <a:avLst/>
            </a:prstGeom>
            <a:noFill/>
          </p:spPr>
          <p:txBody>
            <a:bodyPr wrap="none" rtlCol="0">
              <a:spAutoFit/>
            </a:bodyPr>
            <a:lstStyle/>
            <a:p>
              <a:r>
                <a:rPr lang="en-US" sz="2400" dirty="0">
                  <a:solidFill>
                    <a:srgbClr val="FF0000"/>
                  </a:solidFill>
                </a:rPr>
                <a:t>Not Balanced!</a:t>
              </a:r>
            </a:p>
          </p:txBody>
        </p:sp>
      </p:grpSp>
      <p:grpSp>
        <p:nvGrpSpPr>
          <p:cNvPr id="81" name="Group 80"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10;&#10;This is a valid AVL tree because every node's subtrees heights differ by 1 or less.">
            <a:extLst>
              <a:ext uri="{FF2B5EF4-FFF2-40B4-BE49-F238E27FC236}">
                <a16:creationId xmlns:a16="http://schemas.microsoft.com/office/drawing/2014/main" id="{86A5A351-876F-BBB0-E7DD-06899F856BE1}"/>
              </a:ext>
            </a:extLst>
          </p:cNvPr>
          <p:cNvGrpSpPr/>
          <p:nvPr/>
        </p:nvGrpSpPr>
        <p:grpSpPr>
          <a:xfrm>
            <a:off x="6506103" y="3683299"/>
            <a:ext cx="5244950" cy="2762801"/>
            <a:chOff x="6506103" y="3683299"/>
            <a:chExt cx="5244950" cy="2762801"/>
          </a:xfrm>
        </p:grpSpPr>
        <p:grpSp>
          <p:nvGrpSpPr>
            <p:cNvPr id="4" name="Group 3">
              <a:extLst>
                <a:ext uri="{FF2B5EF4-FFF2-40B4-BE49-F238E27FC236}">
                  <a16:creationId xmlns:a16="http://schemas.microsoft.com/office/drawing/2014/main" id="{1D5F1A1C-6D12-F9F9-D102-FFD875307732}"/>
                </a:ext>
              </a:extLst>
            </p:cNvPr>
            <p:cNvGrpSpPr/>
            <p:nvPr/>
          </p:nvGrpSpPr>
          <p:grpSpPr>
            <a:xfrm>
              <a:off x="6506103" y="3683299"/>
              <a:ext cx="4036614" cy="2762801"/>
              <a:chOff x="8079280" y="365125"/>
              <a:chExt cx="4036614" cy="2762801"/>
            </a:xfrm>
          </p:grpSpPr>
          <p:grpSp>
            <p:nvGrpSpPr>
              <p:cNvPr id="5" name="Group 4">
                <a:extLst>
                  <a:ext uri="{FF2B5EF4-FFF2-40B4-BE49-F238E27FC236}">
                    <a16:creationId xmlns:a16="http://schemas.microsoft.com/office/drawing/2014/main" id="{5D1AE03F-B8F4-7F6C-458C-E3089094B6D9}"/>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54D0B1ED-72F2-7609-EECA-37564A256AE0}"/>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4FC26629-D4A4-4877-2A29-7D449684BB3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8A9CAA12-C15D-5899-FEDE-5C4E04EF67D9}"/>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BD3D70EA-D73F-D234-0A96-3521EC78E73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6" name="Oval 15">
                    <a:extLst>
                      <a:ext uri="{FF2B5EF4-FFF2-40B4-BE49-F238E27FC236}">
                        <a16:creationId xmlns:a16="http://schemas.microsoft.com/office/drawing/2014/main" id="{2BF51135-79A2-6B7B-3EA4-6498001487E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8838633B-0DE2-4529-9896-F83D31001ADB}"/>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BCD958B8-43D7-AEE6-DC88-F7D944231450}"/>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E45CAB59-CED0-40B4-472F-9046412F8365}"/>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98A97B2-948F-2889-BA7D-8D456704AF00}"/>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5651DC2-88DA-C223-3269-422F3F18E96E}"/>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40EA64C-3F5E-953A-66B7-63F68B445995}"/>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883F182-A26D-9CCB-424D-0BFDC522939D}"/>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79BFD85F-7F13-DB15-EC9F-B23C23365BC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96385CDC-5210-4D68-5162-A76E8976B400}"/>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615A614E-2567-2846-785D-40BA47A0CD8D}"/>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AF65CF4E-37B9-80A6-B703-BD24F64EE94A}"/>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239BE171-0FA5-B93B-B646-5380FDCEFF1D}"/>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8035554-CB41-12BC-01C7-0EF1B51BF663}"/>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B690DE21-C1A0-22E0-07FF-9216DF18BE03}"/>
                </a:ext>
              </a:extLst>
            </p:cNvPr>
            <p:cNvSpPr txBox="1"/>
            <p:nvPr/>
          </p:nvSpPr>
          <p:spPr>
            <a:xfrm>
              <a:off x="10325663" y="5840626"/>
              <a:ext cx="1425390" cy="461665"/>
            </a:xfrm>
            <a:prstGeom prst="rect">
              <a:avLst/>
            </a:prstGeom>
            <a:noFill/>
          </p:spPr>
          <p:txBody>
            <a:bodyPr wrap="none" rtlCol="0">
              <a:spAutoFit/>
            </a:bodyPr>
            <a:lstStyle/>
            <a:p>
              <a:r>
                <a:rPr lang="en-US" sz="2400" dirty="0">
                  <a:solidFill>
                    <a:srgbClr val="FF0000"/>
                  </a:solidFill>
                </a:rPr>
                <a:t>Balanced!</a:t>
              </a:r>
            </a:p>
          </p:txBody>
        </p:sp>
      </p:grpSp>
    </p:spTree>
    <p:extLst>
      <p:ext uri="{BB962C8B-B14F-4D97-AF65-F5344CB8AC3E}">
        <p14:creationId xmlns:p14="http://schemas.microsoft.com/office/powerpoint/2010/main" val="1698807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3)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The node 15 was larger than its left child (1), and so we swap 15 with the left child. Now 15 is a leaf and so it no longer violates the heap property. 1 is smaller than its child (now 15), and so it does not violate the heap property either.&#10;&#10;We will next percolate the node 3 down.">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grpSp>
        <p:nvGrpSpPr>
          <p:cNvPr id="4" name="Group 3" descr="The array representation of the heap.&#10;&#10;The items are, in order: 5, 6, 10, 3, 1, 8, 7, 14, 2, 15">
            <a:extLst>
              <a:ext uri="{FF2B5EF4-FFF2-40B4-BE49-F238E27FC236}">
                <a16:creationId xmlns:a16="http://schemas.microsoft.com/office/drawing/2014/main" id="{D2C070FD-E606-FE96-DBE1-D6B50F960BB6}"/>
              </a:ext>
            </a:extLst>
          </p:cNvPr>
          <p:cNvGrpSpPr/>
          <p:nvPr/>
        </p:nvGrpSpPr>
        <p:grpSpPr>
          <a:xfrm>
            <a:off x="5917894" y="2956422"/>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
        <p:nvSpPr>
          <p:cNvPr id="57" name="TextBox 56">
            <a:extLst>
              <a:ext uri="{FF2B5EF4-FFF2-40B4-BE49-F238E27FC236}">
                <a16:creationId xmlns:a16="http://schemas.microsoft.com/office/drawing/2014/main" id="{9E8440DB-C25F-EEF0-74F8-E305D893D7FF}"/>
              </a:ext>
              <a:ext uri="{C183D7F6-B498-43B3-948B-1728B52AA6E4}">
                <adec:decorative xmlns:adec="http://schemas.microsoft.com/office/drawing/2017/decorative" val="1"/>
              </a:ext>
            </a:extLst>
          </p:cNvPr>
          <p:cNvSpPr txBox="1"/>
          <p:nvPr/>
        </p:nvSpPr>
        <p:spPr>
          <a:xfrm>
            <a:off x="301792" y="2977294"/>
            <a:ext cx="2571730" cy="646331"/>
          </a:xfrm>
          <a:prstGeom prst="rect">
            <a:avLst/>
          </a:prstGeom>
          <a:noFill/>
        </p:spPr>
        <p:txBody>
          <a:bodyPr wrap="none" rtlCol="0">
            <a:spAutoFit/>
          </a:bodyPr>
          <a:lstStyle/>
          <a:p>
            <a:r>
              <a:rPr lang="en-US" b="1" u="sng" dirty="0">
                <a:solidFill>
                  <a:srgbClr val="FF0000"/>
                </a:solidFill>
              </a:rPr>
              <a:t>Violate Heap Property!</a:t>
            </a:r>
          </a:p>
          <a:p>
            <a:r>
              <a:rPr lang="en-US" dirty="0">
                <a:solidFill>
                  <a:srgbClr val="FF0000"/>
                </a:solidFill>
              </a:rPr>
              <a:t>Nodes bigger than a child</a:t>
            </a:r>
          </a:p>
        </p:txBody>
      </p:sp>
    </p:spTree>
    <p:extLst>
      <p:ext uri="{BB962C8B-B14F-4D97-AF65-F5344CB8AC3E}">
        <p14:creationId xmlns:p14="http://schemas.microsoft.com/office/powerpoint/2010/main" val="200829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10)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3 is larger than its right child (2) and so we swap 3 with 2. Now 3 is a leaf and so it does not violate the heap property. 2 is smaller than both of its children, so it does not violate the heap property either.&#10;&#10;We will next percolate down on the node 10.">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grpSp>
        <p:nvGrpSpPr>
          <p:cNvPr id="4" name="Group 3" descr="The array representation of the heap.&#10;&#10;The items are, in order: 5, 6, 10, 2, 1, 8, 7, 14, 3, 15">
            <a:extLst>
              <a:ext uri="{FF2B5EF4-FFF2-40B4-BE49-F238E27FC236}">
                <a16:creationId xmlns:a16="http://schemas.microsoft.com/office/drawing/2014/main" id="{D2C070FD-E606-FE96-DBE1-D6B50F960BB6}"/>
              </a:ext>
            </a:extLst>
          </p:cNvPr>
          <p:cNvGrpSpPr/>
          <p:nvPr/>
        </p:nvGrpSpPr>
        <p:grpSpPr>
          <a:xfrm>
            <a:off x="5917894" y="2956422"/>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3784400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6)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10 is larger than both of its child (8 and 7) and so we swap with the smallest child (7). Now 10 is a leaf and so it does not violate the heap property. 7 is smaller than both of its children, so it does not violate the heap property either.&#10;&#10;We will next percolate down on the node 6.">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5, 6, 7, 2, 1, 8, 10, 14, 3, 15">
            <a:extLst>
              <a:ext uri="{FF2B5EF4-FFF2-40B4-BE49-F238E27FC236}">
                <a16:creationId xmlns:a16="http://schemas.microsoft.com/office/drawing/2014/main" id="{A692BF09-9625-2CD5-D834-9D411C339FC6}"/>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54A00ED4-F536-0AB9-0E08-0E85A7AF5CA0}"/>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07054BCB-17D4-6145-EE81-94D54751CF60}"/>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3" name="Rectangle 62">
              <a:extLst>
                <a:ext uri="{FF2B5EF4-FFF2-40B4-BE49-F238E27FC236}">
                  <a16:creationId xmlns:a16="http://schemas.microsoft.com/office/drawing/2014/main" id="{8263B86A-D779-E005-441F-E68D5D169718}"/>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4" name="Rectangle 63">
              <a:extLst>
                <a:ext uri="{FF2B5EF4-FFF2-40B4-BE49-F238E27FC236}">
                  <a16:creationId xmlns:a16="http://schemas.microsoft.com/office/drawing/2014/main" id="{565D459C-DD46-DA9D-AE73-A0F8E35141F7}"/>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A45FA4E8-AB40-20D6-E6C4-BBBFC90E84CA}"/>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6" name="Rectangle 65">
              <a:extLst>
                <a:ext uri="{FF2B5EF4-FFF2-40B4-BE49-F238E27FC236}">
                  <a16:creationId xmlns:a16="http://schemas.microsoft.com/office/drawing/2014/main" id="{32705A64-E13C-C7DC-7ADD-C52FE171C058}"/>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7" name="Rectangle 66">
              <a:extLst>
                <a:ext uri="{FF2B5EF4-FFF2-40B4-BE49-F238E27FC236}">
                  <a16:creationId xmlns:a16="http://schemas.microsoft.com/office/drawing/2014/main" id="{6745DEED-26FF-1618-3199-A90AF1E0C7C0}"/>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6144B196-7789-325D-C2B9-BD9A19D3060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7543B239-41C1-D902-500E-FED3B49ADB8A}"/>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B1F76C89-6568-BD34-1E5A-0DEDAB50A571}"/>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TextBox 70">
              <a:extLst>
                <a:ext uri="{FF2B5EF4-FFF2-40B4-BE49-F238E27FC236}">
                  <a16:creationId xmlns:a16="http://schemas.microsoft.com/office/drawing/2014/main" id="{02604A12-E1BE-7831-AE05-E6FE4B4C25D0}"/>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6C9BFA12-ACCF-83AF-7E1A-3A3E00F0B886}"/>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D85337A7-BCB6-7AD7-78A7-C1021D2744B3}"/>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F392E97B-2C88-19F6-9204-7B4229516B1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FE187CF5-9349-3571-E6B1-FE7BEF78FF76}"/>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2157D87E-2045-9A7E-6F88-F7D351EB35AC}"/>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26D2F156-7B5A-83F2-D1B5-FDF2229AF94F}"/>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2204989F-3585-1CBC-29E4-44BD3B0F92D1}"/>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6B464C4E-7DA9-B615-1058-C4E700278BB9}"/>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9E3BAF1E-0135-FE78-65E5-36F94453EB84}"/>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DFD8513-19E2-27AE-A56D-B4E733BA5CE5}"/>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DC24E26C-88F3-9783-2C3F-A1DAAA8A430E}"/>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371499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5)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6 is larger than both of its children (2 and 1) and so we swap with the smallest child (1). Now 6 is a leaf and so it does not violate the heap property. 1 is smaller than both of its children, so it does not violate the heap property either. However, now the parent of 1 (5) is larger, and so it now violates the heap property.&#10;&#10;We will next percolate down on the node 5.">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6</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5, 1, 7, 2, 6, 8, 10, 14, 3, 15">
            <a:extLst>
              <a:ext uri="{FF2B5EF4-FFF2-40B4-BE49-F238E27FC236}">
                <a16:creationId xmlns:a16="http://schemas.microsoft.com/office/drawing/2014/main" id="{2C5774DF-B400-48EA-E75C-977B776A9E43}"/>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B3150A3B-9022-42A2-5B2E-1CE5227C0E90}"/>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A0D457F5-B8FC-9B1B-CF59-267AA7C6CAD1}"/>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3" name="Rectangle 62">
              <a:extLst>
                <a:ext uri="{FF2B5EF4-FFF2-40B4-BE49-F238E27FC236}">
                  <a16:creationId xmlns:a16="http://schemas.microsoft.com/office/drawing/2014/main" id="{F37F99C7-D197-80FC-CE2A-9749ACEA5F32}"/>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4" name="Rectangle 63">
              <a:extLst>
                <a:ext uri="{FF2B5EF4-FFF2-40B4-BE49-F238E27FC236}">
                  <a16:creationId xmlns:a16="http://schemas.microsoft.com/office/drawing/2014/main" id="{AC3A7B59-3F4B-780B-A5B7-379EEE352714}"/>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7A796C1D-1F8C-B898-946D-41A9E859458F}"/>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6" name="Rectangle 65">
              <a:extLst>
                <a:ext uri="{FF2B5EF4-FFF2-40B4-BE49-F238E27FC236}">
                  <a16:creationId xmlns:a16="http://schemas.microsoft.com/office/drawing/2014/main" id="{B07FAD7A-E9FD-3C85-76FF-28922CDBEFDF}"/>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7" name="Rectangle 66">
              <a:extLst>
                <a:ext uri="{FF2B5EF4-FFF2-40B4-BE49-F238E27FC236}">
                  <a16:creationId xmlns:a16="http://schemas.microsoft.com/office/drawing/2014/main" id="{1D71125A-94A9-4B26-2D5A-F26E11E1BB96}"/>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5DBF9675-314C-9C27-6D45-9FC984ECA75E}"/>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30828B16-7A28-F6FE-9E8E-EE9E59949BA2}"/>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21FFB6FE-84B1-863E-0CF8-7F493D5370BE}"/>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TextBox 70">
              <a:extLst>
                <a:ext uri="{FF2B5EF4-FFF2-40B4-BE49-F238E27FC236}">
                  <a16:creationId xmlns:a16="http://schemas.microsoft.com/office/drawing/2014/main" id="{8FD3811F-4ED0-ABC2-4194-6A5AA32130C6}"/>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927C8162-90B3-6C28-B2BD-05383D4765B4}"/>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5B4DA89A-7C4F-781A-AE68-A2BB348EACF1}"/>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D0347F87-1FB4-4E6C-6F02-2BB9DCF28E8F}"/>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4F8A5E1B-480C-911A-4330-65F59C820E6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EB447A05-9A11-01B3-34A0-EE5CDA0375BD}"/>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026542B8-2871-AF35-B676-609089C5179C}"/>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C0A290D2-48CB-E842-F9D8-A827F3B94AE9}"/>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771DE41D-7C99-168E-4134-F479AEF76DB0}"/>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082306F1-A92C-7C94-B354-96ABE646216D}"/>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8409E0E-C3DC-0906-7FD0-82479DCE3EC5}"/>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71FE915F-7366-1A19-8F64-4F375491EE2B}"/>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1496153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9185</TotalTime>
  <Words>3593</Words>
  <Application>Microsoft Macintosh PowerPoint</Application>
  <PresentationFormat>Widescreen</PresentationFormat>
  <Paragraphs>976</Paragraphs>
  <Slides>55</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55</vt:i4>
      </vt:variant>
    </vt:vector>
  </HeadingPairs>
  <TitlesOfParts>
    <vt:vector size="63" baseType="lpstr">
      <vt:lpstr>Aptos</vt:lpstr>
      <vt:lpstr>Aptos Display</vt:lpstr>
      <vt:lpstr>Arial</vt:lpstr>
      <vt:lpstr>Calibri</vt:lpstr>
      <vt:lpstr>Calibri Light</vt:lpstr>
      <vt:lpstr>Cambria Math</vt:lpstr>
      <vt:lpstr>Office Theme</vt:lpstr>
      <vt:lpstr>1_Office Theme</vt:lpstr>
      <vt:lpstr>CSE 332 Summer 2026 Lecture 6: Heap Wrapup, Dictionaries</vt:lpstr>
      <vt:lpstr>Reminder: Heap Data Structure (for priority queue ADT)</vt:lpstr>
      <vt:lpstr>Building a Heap From “Scratch”</vt:lpstr>
      <vt:lpstr>Floyd’s buildHeap method</vt:lpstr>
      <vt:lpstr>Floyd’s buildHeap method (Percolate 15) </vt:lpstr>
      <vt:lpstr>Floyd’s buildHeap method (Percolate 3) </vt:lpstr>
      <vt:lpstr>Floyd’s buildHeap method (Percolate 10) </vt:lpstr>
      <vt:lpstr>Floyd’s buildHeap method (Percolate 6) </vt:lpstr>
      <vt:lpstr>Floyd’s buildHeap method (Percolate 5) </vt:lpstr>
      <vt:lpstr>Floyd’s buildHeap method (Done)</vt:lpstr>
      <vt:lpstr>How long did this take?</vt:lpstr>
      <vt:lpstr>How long did this take?</vt:lpstr>
      <vt:lpstr>How long did this take?</vt:lpstr>
      <vt:lpstr>A Serious Series Calculation</vt:lpstr>
      <vt:lpstr>A Serious Series Calculation</vt:lpstr>
      <vt:lpstr>A Serious Series Calculation</vt:lpstr>
      <vt:lpstr>A Serious Series Calculation</vt:lpstr>
      <vt:lpstr>A Serious Series Calculation</vt:lpstr>
      <vt:lpstr>A Serious Series Calculation</vt:lpstr>
      <vt:lpstr>A Serious Series Calculation</vt:lpstr>
      <vt:lpstr>Next up: Dictionaries!</vt:lpstr>
      <vt:lpstr>Dictionary (Map) ADT</vt:lpstr>
      <vt:lpstr>Naïve attempts</vt:lpstr>
      <vt:lpstr>Tree “Vocab”</vt:lpstr>
      <vt:lpstr>Tree “Vocab”</vt:lpstr>
      <vt:lpstr>Pre/In/Post Order Trick</vt:lpstr>
      <vt:lpstr>Name that Traversal!</vt:lpstr>
      <vt:lpstr>Name that Traversal! (Answers)</vt:lpstr>
      <vt:lpstr>Binary Search Tree</vt:lpstr>
      <vt:lpstr>Are these BSTs?</vt:lpstr>
      <vt:lpstr>Are these BSTs? (Answers)</vt:lpstr>
      <vt:lpstr>Aside: Why not use an array?</vt:lpstr>
      <vt:lpstr>Find Operation (recursive)</vt:lpstr>
      <vt:lpstr>Find Operation (iterative)</vt:lpstr>
      <vt:lpstr>Insert Operation (recursive)</vt:lpstr>
      <vt:lpstr>Insert Operation (iterative)</vt:lpstr>
      <vt:lpstr>Delete Operation (iterative, incomplete)</vt:lpstr>
      <vt:lpstr>Delete – 3 Cases</vt:lpstr>
      <vt:lpstr>Finding the Max and Min</vt:lpstr>
      <vt:lpstr>Delete Operation (iterative)</vt:lpstr>
      <vt:lpstr>Delete Operation (recursive)</vt:lpstr>
      <vt:lpstr>Worst Case Analysis</vt:lpstr>
      <vt:lpstr>Improving the worst case</vt:lpstr>
      <vt:lpstr>“Balanced” Binary Search Trees</vt:lpstr>
      <vt:lpstr>Idea 1: Both Subtrees of Root have same # Nodes</vt:lpstr>
      <vt:lpstr>Idea 1: Both Subtrees of Root have same # Nodes - Issue</vt:lpstr>
      <vt:lpstr>Idea 2: Both Subtrees of Root have same height</vt:lpstr>
      <vt:lpstr>Idea 2: Both Subtrees of Root have same height - Issue</vt:lpstr>
      <vt:lpstr>Idea 3: Both Subtrees of every Node have same # Nodes</vt:lpstr>
      <vt:lpstr>Idea 3: Both Subtrees of every Node have same # Nodes - Issue</vt:lpstr>
      <vt:lpstr>Idea 4: Both Subtrees of every Node have same height</vt:lpstr>
      <vt:lpstr>Idea 4: Both Subtrees of every Node have same height - Issue</vt:lpstr>
      <vt:lpstr>AVL Tree</vt:lpstr>
      <vt:lpstr>Is it an AVL Tree?</vt:lpstr>
      <vt:lpstr>Is it an AVL Tree?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Brunelle, Nathan J (njb2b)</dc:creator>
  <cp:lastModifiedBy>Michael Whitmeyer</cp:lastModifiedBy>
  <cp:revision>77</cp:revision>
  <dcterms:created xsi:type="dcterms:W3CDTF">2024-06-26T12:44:42Z</dcterms:created>
  <dcterms:modified xsi:type="dcterms:W3CDTF">2026-07-06T07:35:09Z</dcterms:modified>
</cp:coreProperties>
</file>