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449" r:id="rId3"/>
    <p:sldId id="386" r:id="rId4"/>
    <p:sldId id="430" r:id="rId5"/>
    <p:sldId id="424" r:id="rId6"/>
    <p:sldId id="397" r:id="rId7"/>
    <p:sldId id="445" r:id="rId8"/>
    <p:sldId id="443" r:id="rId9"/>
    <p:sldId id="444" r:id="rId10"/>
    <p:sldId id="407" r:id="rId11"/>
    <p:sldId id="411" r:id="rId12"/>
    <p:sldId id="426" r:id="rId13"/>
    <p:sldId id="427" r:id="rId14"/>
    <p:sldId id="412" r:id="rId15"/>
    <p:sldId id="413" r:id="rId16"/>
    <p:sldId id="414" r:id="rId17"/>
    <p:sldId id="415" r:id="rId18"/>
    <p:sldId id="429" r:id="rId19"/>
    <p:sldId id="416" r:id="rId20"/>
    <p:sldId id="446" r:id="rId21"/>
    <p:sldId id="417" r:id="rId22"/>
    <p:sldId id="418" r:id="rId23"/>
    <p:sldId id="447" r:id="rId24"/>
    <p:sldId id="448" r:id="rId25"/>
    <p:sldId id="420" r:id="rId26"/>
    <p:sldId id="421" r:id="rId27"/>
    <p:sldId id="422" r:id="rId28"/>
    <p:sldId id="423" r:id="rId29"/>
    <p:sldId id="409" r:id="rId30"/>
    <p:sldId id="410" r:id="rId31"/>
    <p:sldId id="428" r:id="rId32"/>
  </p:sldIdLst>
  <p:sldSz cx="12192000" cy="6858000"/>
  <p:notesSz cx="6858000" cy="9144000"/>
  <p:embeddedFontLst>
    <p:embeddedFont>
      <p:font typeface="Cambria Math" panose="02040503050406030204" pitchFamily="18" charset="0"/>
      <p:regular r:id="rId34"/>
    </p:embeddedFont>
    <p:embeddedFont>
      <p:font typeface="Consolas" panose="020B0609020204030204" pitchFamily="49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CB46A9-AC64-2107-0D04-23C3E6A0A637}" name="Sarah Brunelle" initials="SB" userId="S::sarah.bland@TNC.ORG::0841f992-6401-4fcf-8797-7495e84da3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55" autoAdjust="0"/>
    <p:restoredTop sz="94597" autoAdjust="0"/>
  </p:normalViewPr>
  <p:slideViewPr>
    <p:cSldViewPr snapToGrid="0">
      <p:cViewPr varScale="1">
        <p:scale>
          <a:sx n="101" d="100"/>
          <a:sy n="101" d="100"/>
        </p:scale>
        <p:origin x="944" y="184"/>
      </p:cViewPr>
      <p:guideLst/>
    </p:cSldViewPr>
  </p:slideViewPr>
  <p:outlineViewPr>
    <p:cViewPr>
      <p:scale>
        <a:sx n="33" d="100"/>
        <a:sy n="33" d="100"/>
      </p:scale>
      <p:origin x="0" y="-250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D1F59-0C63-44D8-BE72-2266A9516CA1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C3430-04EA-4E2B-840E-2DAFF95C6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31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Amortized: “running average”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A50AE-6676-4050-BB67-AE6E697DAE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0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809D29-1373-6246-9F8A-DDFD735F706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1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41DCF-5FA9-3BBE-A6DC-4C4767E77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8AAD4-9F4E-2546-4A20-345BE6926F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68BC9-B242-D863-6297-36224D3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D43E7-A090-881E-D908-BB9CC53DD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DFBC9-B9F9-85A6-26A1-9D7E515D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0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24705-3181-4743-BF72-E5B55E62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9669D-6765-7CD2-C040-D4C5E44BA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5E7B0-5065-8FAA-2D02-01DC4905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87F4E-481E-5CA4-5AC0-EF15EBAF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5C81A-1EC7-F85E-A5DB-0F7CA62E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7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F8F565-D4D2-A972-147D-1A41777B2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13695-1D6C-4A4F-7F94-134666381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AEB8A-EA17-E1E1-8CD3-B7AF8E3F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AF905-A88D-ED4C-DD07-098840D4A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A03B8-DD10-B6B6-6B59-3EB669F3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8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BB011-50E5-247E-0EB3-D47C59C4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71371-A022-A3A5-E49C-D2CCEC4E2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F92F8-B436-FF4B-567C-6CF9F3F68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755B9-83BE-E117-954F-A47925F5B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45716-8D01-8E2F-8276-3A903E60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7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264CF-1BBA-680C-4F96-017144A15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9E9BE-1B28-C587-A2C5-253ECF74E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E3E68-CE19-CACB-1EDD-351F4F9C9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49855-AB14-5CF9-EE88-AB42D1DF4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E2C96-8A85-4C99-39A1-9B9DB31D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6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9EEC-003E-DFFB-2D04-A2E70FE1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FE0F4-58A0-D6D9-6AAC-CD97965C2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E4C68-9C36-2696-B323-CF0642D6D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713B3-5A96-0F1A-CFE7-8563FD24B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D724B-C264-2548-CAFF-305FE7D3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93A13-EBDF-17F2-DF34-5BA3D7932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19F2D-6C68-B3F6-3BC7-2A9EE6BE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A2B36-9CB6-0E61-D14F-48AD642FC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51B63-A4A2-BD66-BF76-72528E69B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F4911-72D8-7120-897F-434F05D8D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354135-3D54-9447-778A-86081F047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52A4A-AE91-8A3A-8DE2-74205F39F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FC667D-AA9E-21BF-66F2-755D86E7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8E628E-2723-30DA-D22D-BFF79CE05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41984-7865-CBC1-7E39-27325050C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41811-B828-6912-5458-2BC9266D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DF831-0A64-24F5-806E-B3EBA5591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FD212-56D6-B7F8-FC27-BC4BF738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6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03B13-E121-53F2-65F9-41E383C5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814793-9D7D-32F8-795A-31644DBAB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6B231-FE15-2561-B700-2506AC71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5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B5398-EEBA-42F4-3948-4DF36A15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000E0-12D7-545A-0B4A-64A8B51A9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585510-3798-210C-EC55-29C449719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698E8-2EE7-873D-A608-9A260F5D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5F347-CF7A-10E6-8DC6-FA1E5DB6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E452D-F82A-718F-94C2-C889F622E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5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E1DDD-DB8D-6429-4235-465780A7B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2B9E5-6756-3695-C94E-93A464783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70C60-CA85-5E67-14F6-3176093E5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25D70-D5F0-5123-66A9-63D9B82E9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7B62A-8600-7CE9-095E-82CDE4E1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8F328-EF42-0E10-9C29-12A53381D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4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BC2B57-F2EC-C92D-BAFA-C36FE7F3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AE8E8-3549-4143-3C3F-38529FA55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2DEB0-3161-B686-27DF-345950BFF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5E12D-E358-B346-0620-4D8545C52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1C4BA-D22A-5462-8F71-6F616DC8F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0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w.edu/33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029F-F4C6-FDAD-6A00-4E30C8EE8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CSE </a:t>
            </a:r>
            <a:r>
              <a:rPr lang="en-US"/>
              <a:t>332 Summer </a:t>
            </a:r>
            <a:r>
              <a:rPr lang="en-US" dirty="0"/>
              <a:t>2026</a:t>
            </a:r>
            <a:br>
              <a:rPr lang="en-US" dirty="0"/>
            </a:br>
            <a:r>
              <a:rPr lang="en-US" dirty="0"/>
              <a:t>Lecture 3: Algorithm Analysis pt.2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6019E-F067-13A3-DC5B-9F49CCFEF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Whitmeyer</a:t>
            </a:r>
          </a:p>
          <a:p>
            <a:r>
              <a:rPr lang="en-US" dirty="0">
                <a:hlinkClick r:id="rId2"/>
              </a:rPr>
              <a:t>http://www.cs.uw.edu/332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4C94-F173-BE79-8469-02F227EC3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Searching in a Sorted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B7A4A-B366-CC17-877C-2EB95A8A5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contains</a:t>
            </a: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(int k, </a:t>
            </a:r>
            <a:r>
              <a:rPr lang="en-US" sz="2400" dirty="0">
                <a:highlight>
                  <a:srgbClr val="FFFFFF"/>
                </a:highlight>
                <a:latin typeface="Consolas" panose="020B0609020204030204" pitchFamily="49" charset="0"/>
              </a:rPr>
              <a:t>List L</a:t>
            </a: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2400" b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2400" b="0" dirty="0" err="1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=0 to </a:t>
            </a:r>
            <a:r>
              <a:rPr lang="en-US" sz="2400" b="0" dirty="0" err="1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L.size</a:t>
            </a:r>
            <a:r>
              <a:rPr lang="en-US" sz="2400" dirty="0"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endParaRPr lang="en-US" sz="2400" b="0" dirty="0"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</a:t>
            </a:r>
            <a:r>
              <a:rPr lang="en-US" sz="2400" b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2400" dirty="0">
                <a:highlight>
                  <a:srgbClr val="FFFFFF"/>
                </a:highlight>
                <a:latin typeface="Consolas" panose="020B0609020204030204" pitchFamily="49" charset="0"/>
              </a:rPr>
              <a:t> L[</a:t>
            </a:r>
            <a:r>
              <a:rPr lang="en-US" sz="2400" dirty="0" err="1"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2400" dirty="0">
                <a:highlight>
                  <a:srgbClr val="FFFFFF"/>
                </a:highlight>
                <a:latin typeface="Consolas" panose="020B0609020204030204" pitchFamily="49" charset="0"/>
              </a:rPr>
              <a:t>] == k:</a:t>
            </a:r>
            <a:endParaRPr lang="en-US" sz="2400" b="0" dirty="0"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    </a:t>
            </a:r>
            <a:r>
              <a:rPr lang="en-US" sz="2400" b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true</a:t>
            </a:r>
          </a:p>
          <a:p>
            <a:pPr marL="0" indent="0">
              <a:buNone/>
            </a:pP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2400" b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sz="2400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false</a:t>
            </a:r>
          </a:p>
        </p:txBody>
      </p:sp>
      <p:grpSp>
        <p:nvGrpSpPr>
          <p:cNvPr id="26" name="Group 25" descr="An example array of length 10">
            <a:extLst>
              <a:ext uri="{FF2B5EF4-FFF2-40B4-BE49-F238E27FC236}">
                <a16:creationId xmlns:a16="http://schemas.microsoft.com/office/drawing/2014/main" id="{3BC88654-239A-44AE-D715-B2925B4A1F94}"/>
              </a:ext>
            </a:extLst>
          </p:cNvPr>
          <p:cNvGrpSpPr/>
          <p:nvPr/>
        </p:nvGrpSpPr>
        <p:grpSpPr>
          <a:xfrm>
            <a:off x="6908800" y="848916"/>
            <a:ext cx="5283200" cy="907778"/>
            <a:chOff x="6908800" y="1040108"/>
            <a:chExt cx="5283200" cy="9077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176971-CE8E-F718-7F77-E9162D17D650}"/>
                </a:ext>
              </a:extLst>
            </p:cNvPr>
            <p:cNvGrpSpPr/>
            <p:nvPr/>
          </p:nvGrpSpPr>
          <p:grpSpPr>
            <a:xfrm>
              <a:off x="6908800" y="1419566"/>
              <a:ext cx="5283200" cy="528320"/>
              <a:chOff x="1681480" y="5462905"/>
              <a:chExt cx="5283200" cy="528320"/>
            </a:xfrm>
            <a:solidFill>
              <a:schemeClr val="bg1"/>
            </a:solidFill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44C80AB-88F8-15C5-0103-53AE186760CB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324360B-2F37-69A1-7E37-A806252CB4F7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0E67EE8-8B93-1B19-5019-F36B0BD7BF61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793D5AC-F3F1-9BA4-E366-21CB89ECB4FE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126A6B-FFB4-A2F6-C119-A222B732EF3F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6CBE4FA-461E-32AF-1F21-B77F03699717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B537B33-5DD0-844B-4DE2-FACCCA75DC39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80871E1-A9B9-68FB-9BE8-F1C631E2D52A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8C3F77D-A3EF-58B8-E3C7-32E1697528F8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9D9353-0FA0-020E-1D1E-349C1C971276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0AD036-AEEA-337E-F743-27B6259BCAC9}"/>
                </a:ext>
              </a:extLst>
            </p:cNvPr>
            <p:cNvGrpSpPr/>
            <p:nvPr/>
          </p:nvGrpSpPr>
          <p:grpSpPr>
            <a:xfrm>
              <a:off x="6908800" y="1040108"/>
              <a:ext cx="5283200" cy="528320"/>
              <a:chOff x="1681480" y="5462905"/>
              <a:chExt cx="5283200" cy="5283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9956A8D-5179-312E-01CA-A027B4BE4CD7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75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53B6828-1075-6CA6-379F-1141B90E248F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79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AADC8C-26C7-2EC0-CFD5-AB850DA464FF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88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D9D694-6129-D6F5-5737-C28073A0DA20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90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4B85989-2371-70E5-8119-C39A6E903CDC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F51CD2F-E989-9A35-F1FE-B6802A86B6F7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CA394E8-3E48-87C4-4E66-B4248B28F3B8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22F7EE1-E438-088D-0E5E-4BFDEA41E50F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95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3332684-95DA-F21A-B08B-027F50B532A6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FDC9D9D-586A-5D6A-EAEB-05E79320B7F2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1965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4C94-F173-BE79-8469-02F227EC3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Faster 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B7A4A-B366-CC17-877C-2EB95A8A5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you think of a faster algorithm to solve this problem?</a:t>
            </a:r>
          </a:p>
        </p:txBody>
      </p:sp>
      <p:grpSp>
        <p:nvGrpSpPr>
          <p:cNvPr id="26" name="Group 25" descr="An example array of length 10">
            <a:extLst>
              <a:ext uri="{FF2B5EF4-FFF2-40B4-BE49-F238E27FC236}">
                <a16:creationId xmlns:a16="http://schemas.microsoft.com/office/drawing/2014/main" id="{3BC88654-239A-44AE-D715-B2925B4A1F94}"/>
              </a:ext>
            </a:extLst>
          </p:cNvPr>
          <p:cNvGrpSpPr/>
          <p:nvPr/>
        </p:nvGrpSpPr>
        <p:grpSpPr>
          <a:xfrm>
            <a:off x="6908800" y="1040108"/>
            <a:ext cx="5283200" cy="907778"/>
            <a:chOff x="6908800" y="1040108"/>
            <a:chExt cx="5283200" cy="9077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176971-CE8E-F718-7F77-E9162D17D650}"/>
                </a:ext>
              </a:extLst>
            </p:cNvPr>
            <p:cNvGrpSpPr/>
            <p:nvPr/>
          </p:nvGrpSpPr>
          <p:grpSpPr>
            <a:xfrm>
              <a:off x="6908800" y="1419566"/>
              <a:ext cx="5283200" cy="528320"/>
              <a:chOff x="1681480" y="5462905"/>
              <a:chExt cx="5283200" cy="528320"/>
            </a:xfrm>
            <a:solidFill>
              <a:schemeClr val="bg1"/>
            </a:solidFill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44C80AB-88F8-15C5-0103-53AE186760CB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324360B-2F37-69A1-7E37-A806252CB4F7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0E67EE8-8B93-1B19-5019-F36B0BD7BF61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793D5AC-F3F1-9BA4-E366-21CB89ECB4FE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126A6B-FFB4-A2F6-C119-A222B732EF3F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6CBE4FA-461E-32AF-1F21-B77F03699717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B537B33-5DD0-844B-4DE2-FACCCA75DC39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80871E1-A9B9-68FB-9BE8-F1C631E2D52A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8C3F77D-A3EF-58B8-E3C7-32E1697528F8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9D9353-0FA0-020E-1D1E-349C1C971276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0AD036-AEEA-337E-F743-27B6259BCAC9}"/>
                </a:ext>
              </a:extLst>
            </p:cNvPr>
            <p:cNvGrpSpPr/>
            <p:nvPr/>
          </p:nvGrpSpPr>
          <p:grpSpPr>
            <a:xfrm>
              <a:off x="6908800" y="1040108"/>
              <a:ext cx="5283200" cy="528320"/>
              <a:chOff x="1681480" y="5462905"/>
              <a:chExt cx="5283200" cy="5283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9956A8D-5179-312E-01CA-A027B4BE4CD7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75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53B6828-1075-6CA6-379F-1141B90E248F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79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AADC8C-26C7-2EC0-CFD5-AB850DA464FF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88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D9D694-6129-D6F5-5737-C28073A0DA20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90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4B85989-2371-70E5-8119-C39A6E903CDC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F51CD2F-E989-9A35-F1FE-B6802A86B6F7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CA394E8-3E48-87C4-4E66-B4248B28F3B8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22F7EE1-E438-088D-0E5E-4BFDEA41E50F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95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3332684-95DA-F21A-B08B-027F50B532A6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FDC9D9D-586A-5D6A-EAEB-05E79320B7F2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9699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4C94-F173-BE79-8469-02F227EC3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B7A4A-B366-CC17-877C-2EB95A8A5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contains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List L, int k):</a:t>
            </a:r>
          </a:p>
          <a:p>
            <a:pPr marL="0" indent="0">
              <a:buNone/>
            </a:pPr>
            <a:r>
              <a:rPr lang="en-US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dirty="0">
                <a:highlight>
                  <a:srgbClr val="FFFFFF"/>
                </a:highlight>
                <a:latin typeface="Consolas" panose="020B0609020204030204" pitchFamily="49" charset="0"/>
              </a:rPr>
              <a:t>start = 0 </a:t>
            </a:r>
          </a:p>
          <a:p>
            <a:pPr marL="0" indent="0">
              <a:buNone/>
            </a:pPr>
            <a:r>
              <a:rPr lang="en-US" dirty="0">
                <a:highlight>
                  <a:srgbClr val="FFFFFF"/>
                </a:highlight>
                <a:latin typeface="Consolas" panose="020B0609020204030204" pitchFamily="49" charset="0"/>
              </a:rPr>
              <a:t>    end = </a:t>
            </a:r>
            <a:r>
              <a:rPr lang="en-US" dirty="0" err="1">
                <a:highlight>
                  <a:srgbClr val="FFFFFF"/>
                </a:highlight>
                <a:latin typeface="Consolas" panose="020B0609020204030204" pitchFamily="49" charset="0"/>
              </a:rPr>
              <a:t>L.size</a:t>
            </a:r>
            <a:r>
              <a:rPr lang="en-US" dirty="0"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endParaRPr lang="en-US" b="0" dirty="0"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while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(start &lt; end): 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mid = start + (end-start)/</a:t>
            </a:r>
            <a:r>
              <a:rPr lang="en-US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L[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mid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== k: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   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endParaRPr lang="en-US" b="0" dirty="0">
              <a:solidFill>
                <a:srgbClr val="000000"/>
              </a:solidFill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L[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mid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&lt; k: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    start = mid+</a:t>
            </a:r>
            <a:r>
              <a:rPr lang="en-US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endParaRPr lang="en-US" b="0" dirty="0">
              <a:solidFill>
                <a:srgbClr val="000000"/>
              </a:solidFill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else:</a:t>
            </a:r>
            <a:endParaRPr lang="en-US" b="0" dirty="0">
              <a:solidFill>
                <a:srgbClr val="000000"/>
              </a:solidFill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    end = mid</a:t>
            </a:r>
          </a:p>
          <a:p>
            <a:pPr marL="0" indent="0">
              <a:buNone/>
            </a:pP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b="0" dirty="0"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false</a:t>
            </a:r>
            <a:endParaRPr lang="en-US" b="0" dirty="0">
              <a:solidFill>
                <a:srgbClr val="000000"/>
              </a:solidFill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b="0" dirty="0">
              <a:solidFill>
                <a:srgbClr val="000000"/>
              </a:solidFill>
              <a:effectLst/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grpSp>
        <p:nvGrpSpPr>
          <p:cNvPr id="26" name="Group 25" descr="An example array of length 10">
            <a:extLst>
              <a:ext uri="{FF2B5EF4-FFF2-40B4-BE49-F238E27FC236}">
                <a16:creationId xmlns:a16="http://schemas.microsoft.com/office/drawing/2014/main" id="{3BC88654-239A-44AE-D715-B2925B4A1F94}"/>
              </a:ext>
            </a:extLst>
          </p:cNvPr>
          <p:cNvGrpSpPr/>
          <p:nvPr/>
        </p:nvGrpSpPr>
        <p:grpSpPr>
          <a:xfrm>
            <a:off x="6908800" y="1040108"/>
            <a:ext cx="5283200" cy="907778"/>
            <a:chOff x="6908800" y="1040108"/>
            <a:chExt cx="5283200" cy="9077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176971-CE8E-F718-7F77-E9162D17D650}"/>
                </a:ext>
              </a:extLst>
            </p:cNvPr>
            <p:cNvGrpSpPr/>
            <p:nvPr/>
          </p:nvGrpSpPr>
          <p:grpSpPr>
            <a:xfrm>
              <a:off x="6908800" y="1419566"/>
              <a:ext cx="5283200" cy="528320"/>
              <a:chOff x="1681480" y="5462905"/>
              <a:chExt cx="5283200" cy="528320"/>
            </a:xfrm>
            <a:solidFill>
              <a:schemeClr val="bg1"/>
            </a:solidFill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44C80AB-88F8-15C5-0103-53AE186760CB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324360B-2F37-69A1-7E37-A806252CB4F7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0E67EE8-8B93-1B19-5019-F36B0BD7BF61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793D5AC-F3F1-9BA4-E366-21CB89ECB4FE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126A6B-FFB4-A2F6-C119-A222B732EF3F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6CBE4FA-461E-32AF-1F21-B77F03699717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B537B33-5DD0-844B-4DE2-FACCCA75DC39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80871E1-A9B9-68FB-9BE8-F1C631E2D52A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8C3F77D-A3EF-58B8-E3C7-32E1697528F8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9D9353-0FA0-020E-1D1E-349C1C971276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0AD036-AEEA-337E-F743-27B6259BCAC9}"/>
                </a:ext>
              </a:extLst>
            </p:cNvPr>
            <p:cNvGrpSpPr/>
            <p:nvPr/>
          </p:nvGrpSpPr>
          <p:grpSpPr>
            <a:xfrm>
              <a:off x="6908800" y="1040108"/>
              <a:ext cx="5283200" cy="528320"/>
              <a:chOff x="1681480" y="5462905"/>
              <a:chExt cx="5283200" cy="5283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9956A8D-5179-312E-01CA-A027B4BE4CD7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75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53B6828-1075-6CA6-379F-1141B90E248F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79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AADC8C-26C7-2EC0-CFD5-AB850DA464FF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88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D9D694-6129-D6F5-5737-C28073A0DA20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90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4B85989-2371-70E5-8119-C39A6E903CDC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F51CD2F-E989-9A35-F1FE-B6802A86B6F7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CA394E8-3E48-87C4-4E66-B4248B28F3B8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22F7EE1-E438-088D-0E5E-4BFDEA41E50F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95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3332684-95DA-F21A-B08B-027F50B532A6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FDC9D9D-586A-5D6A-EAEB-05E79320B7F2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9985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6DFD315-2225-9415-4253-A46A693C987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Why is this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6DFD315-2225-9415-4253-A46A693C98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FDEE10-F003-DFC8-090A-78AFCCF96A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the beginning: </a:t>
                </a:r>
                <a:r>
                  <a:rPr lang="en-US" dirty="0">
                    <a:latin typeface="Consolas" panose="020B0609020204030204" pitchFamily="49" charset="0"/>
                  </a:rPr>
                  <a:t>end-start=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After 1 iteration: </a:t>
                </a:r>
                <a:r>
                  <a:rPr lang="en-US" dirty="0">
                    <a:latin typeface="Consolas" panose="020B0609020204030204" pitchFamily="49" charset="0"/>
                  </a:rPr>
                  <a:t>end-start=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>
                    <a:latin typeface="Consolas" panose="020B0609020204030204" pitchFamily="49" charset="0"/>
                  </a:rPr>
                  <a:t>mid-start = (start+(end-start)/2)-start</a:t>
                </a:r>
              </a:p>
              <a:p>
                <a:pPr lvl="1"/>
                <a:r>
                  <a:rPr lang="en-US" dirty="0">
                    <a:latin typeface="Consolas" panose="020B0609020204030204" pitchFamily="49" charset="0"/>
                  </a:rPr>
                  <a:t>end-mid = end-(start+(end-start)/2)</a:t>
                </a:r>
              </a:p>
              <a:p>
                <a:r>
                  <a:rPr lang="en-US" dirty="0"/>
                  <a:t>Each iteration cuts the “gap” in half!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iterations the size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We stop when the gap is 1</a:t>
                </a:r>
              </a:p>
              <a:p>
                <a:pPr lvl="1"/>
                <a:r>
                  <a:rPr lang="en-US" dirty="0"/>
                  <a:t>Solve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FDEE10-F003-DFC8-090A-78AFCCF96A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3639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66A6-036F-846E-F4AC-15AAFD0E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Time Graphed</a:t>
            </a:r>
          </a:p>
        </p:txBody>
      </p:sp>
      <p:pic>
        <p:nvPicPr>
          <p:cNvPr id="5" name="Picture 4" descr="The same graph, but zoomed out farther so that larger input sizes are visible. From this graph we can see that the previous one was misleading, and after a certain point linear will take more time than log.">
            <a:extLst>
              <a:ext uri="{FF2B5EF4-FFF2-40B4-BE49-F238E27FC236}">
                <a16:creationId xmlns:a16="http://schemas.microsoft.com/office/drawing/2014/main" id="{C6AC8BB0-49B0-7D5E-92DD-CF544CC7D6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6095999" y="1829365"/>
            <a:ext cx="6048478" cy="3748475"/>
          </a:xfrm>
          <a:prstGeom prst="rect">
            <a:avLst/>
          </a:prstGeom>
        </p:spPr>
      </p:pic>
      <p:pic>
        <p:nvPicPr>
          <p:cNvPr id="3" name="Picture 2" descr="A graph showing the running time of a binary search of a list (i.e. log(n)) and a linear search of a list (n). The range of values shown is narrow, ans so binary search appears to take more time for all inputs in the range.">
            <a:extLst>
              <a:ext uri="{FF2B5EF4-FFF2-40B4-BE49-F238E27FC236}">
                <a16:creationId xmlns:a16="http://schemas.microsoft.com/office/drawing/2014/main" id="{55957566-1767-9559-3814-497EED16DC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47522" y="1829365"/>
            <a:ext cx="6048477" cy="37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7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542A1-F3AE-5E9B-5D67-C317DC46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Running Times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10524-FA66-B677-DB0A-E879D6F9F8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I have these algorithms, all of which have the same input/output behavior:</a:t>
                </a:r>
              </a:p>
              <a:p>
                <a:pPr lvl="1"/>
                <a:r>
                  <a:rPr lang="en-US" dirty="0"/>
                  <a:t>Algorithm A’s worst case running time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+900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Algorithm B’s worst case running time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Algorithm C’s worst case running time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Which algorithm is best?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10524-FA66-B677-DB0A-E879D6F9F8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5629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E553192-1741-E7E7-D227-470D609DAE9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81347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Asymptotically comparing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E553192-1741-E7E7-D227-470D609DAE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81347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 descr="A chart depicting how we can asymptotically compare a function f(n) with another function g(n). &#10;&#10;To show f(n) is big-Oh of g(n) we are able to ignore a small number of inputs (up to a value we call n_0, or n-naught) and multiply g(n) by a constant (that we call c_2). We say f(n) to be O(g(n)) provided for all inputs after n_0, f(n) is always below c_2*g(n).&#10;&#10;To show f(n) is big-Omega of g(n) we are able to ignore a small number of inputs (up to a value we call n_0, or n-naught) and multiply g(n) by a constant (that we call c_1). We say f(n) to be Omega(g(n)) provided for all inputs after n_0, f(n) is always amove c_1*g(n).&#10;&#10;If we can do both, then we say f(n) is big-Theta of g(n).">
            <a:extLst>
              <a:ext uri="{FF2B5EF4-FFF2-40B4-BE49-F238E27FC236}">
                <a16:creationId xmlns:a16="http://schemas.microsoft.com/office/drawing/2014/main" id="{1926F536-686E-BD1B-029B-BA2875E072D6}"/>
              </a:ext>
            </a:extLst>
          </p:cNvPr>
          <p:cNvGrpSpPr/>
          <p:nvPr/>
        </p:nvGrpSpPr>
        <p:grpSpPr>
          <a:xfrm>
            <a:off x="821900" y="1150625"/>
            <a:ext cx="9272722" cy="5640781"/>
            <a:chOff x="821900" y="1098075"/>
            <a:chExt cx="9272722" cy="56407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7721600" y="2133600"/>
                  <a:ext cx="237302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)=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𝑂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1600" y="2133600"/>
                  <a:ext cx="2373022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514" r="-514" b="-18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735490" y="2895600"/>
                  <a:ext cx="23575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)=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Θ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5490" y="2895600"/>
                  <a:ext cx="2357505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517" r="-258" b="-18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7719381" y="3653135"/>
                  <a:ext cx="236551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)=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Ω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𝑛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9381" y="3653135"/>
                  <a:ext cx="2365519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258" r="-515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" name="Picture 2" descr="A chart depicting how we can asymptotically compare a function f(n) with another function g(n). &#10;&#10;To show f(n) is big-Oh of g(n) we are able to ignore a small number of inputs (up to a value we call n_0, or n-naught) and multiply g(n) by a constant (that we call c_2). We say f(n) to be O(g(n)) provided for all inputs after n_0, f(n) is always below c_2*g(n).&#10;&#10;To show f(n) is big-Omega of g(n) we are able to ignore a small number of inputs (up to a value we call n_0, or n-naught) and multiply g(n) by a constant (that we call c_1). We say f(n) to be Omega(g(n)) provided for all inputs after n_0, f(n) is always amove c_1*g(n).&#10;&#10;If we can do both, then we say f(n) is big-Theta of g(n).&#10;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990"/>
            <a:stretch/>
          </p:blipFill>
          <p:spPr bwMode="auto">
            <a:xfrm>
              <a:off x="821900" y="1098075"/>
              <a:ext cx="6884343" cy="5640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62497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</a:t>
                </a:r>
                <a:r>
                  <a:rPr lang="en-US" b="1" dirty="0"/>
                  <a:t>set of functions</a:t>
                </a:r>
                <a:r>
                  <a:rPr lang="en-US" dirty="0"/>
                  <a:t> with asymptotic behavior less than or equal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>
                    <a:solidFill>
                      <a:srgbClr val="FF33CC"/>
                    </a:solidFill>
                  </a:rPr>
                  <a:t>Upper-bounded </a:t>
                </a:r>
                <a:r>
                  <a:rPr lang="en-US" dirty="0"/>
                  <a:t>by a constant times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𝑔</m:t>
                    </m:r>
                  </m:oMath>
                </a14:m>
                <a:r>
                  <a:rPr lang="en-US" dirty="0"/>
                  <a:t> for large enough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b="0" i="1" dirty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&gt;0. ∃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&gt;0. 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Ω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</a:t>
                </a:r>
                <a:r>
                  <a:rPr lang="en-US" b="1" dirty="0"/>
                  <a:t>set of functions</a:t>
                </a:r>
                <a:r>
                  <a:rPr lang="en-US" dirty="0"/>
                  <a:t> with asymptotic behavior greater than or equal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>
                    <a:solidFill>
                      <a:srgbClr val="FF33CC"/>
                    </a:solidFill>
                  </a:rPr>
                  <a:t>Lower-bounded </a:t>
                </a:r>
                <a:r>
                  <a:rPr lang="en-US" dirty="0"/>
                  <a:t>by a constant times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𝑔</m:t>
                    </m:r>
                  </m:oMath>
                </a14:m>
                <a:r>
                  <a:rPr lang="en-US" dirty="0"/>
                  <a:t> for large enough values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𝑛</m:t>
                    </m:r>
                  </m:oMath>
                </a14:m>
                <a:endParaRPr lang="en-US" i="1" dirty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≡∃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&gt;0. ∃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&gt;0. 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“</a:t>
                </a:r>
                <a:r>
                  <a:rPr lang="en-US" dirty="0">
                    <a:solidFill>
                      <a:srgbClr val="FF33CC"/>
                    </a:solidFill>
                  </a:rPr>
                  <a:t>Tightly</a:t>
                </a:r>
                <a:r>
                  <a:rPr lang="en-US" dirty="0"/>
                  <a:t>” within constant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𝑔</m:t>
                    </m:r>
                  </m:oMath>
                </a14:m>
                <a:r>
                  <a:rPr lang="en-US" dirty="0"/>
                  <a:t> for large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𝑛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∩</m:t>
                    </m:r>
                    <m:r>
                      <a:rPr lang="en-US" i="1">
                        <a:latin typeface="Cambria Math"/>
                      </a:rPr>
                      <m:t>𝑂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3758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564C020-2384-061C-18C1-14BB89BF209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Idea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564C020-2384-061C-18C1-14BB89BF20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409C80-61B9-4DC9-01AB-659ECF1BCC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409C80-61B9-4DC9-01AB-659ECF1BCC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222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</p:spPr>
            <p:txBody>
              <a:bodyPr anchor="t"/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</a:t>
                </a:r>
                <a:r>
                  <a:rPr lang="en-US" dirty="0"/>
                  <a:t>find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Proof: 	</a:t>
                </a:r>
              </a:p>
              <a:p>
                <a:pPr marL="914400" lvl="2" indent="0">
                  <a:buNone/>
                </a:pPr>
                <a:endParaRPr lang="en-US" b="1" dirty="0"/>
              </a:p>
              <a:p>
                <a:pPr marL="914400" lvl="2" indent="0">
                  <a:buNone/>
                </a:pPr>
                <a:endParaRPr lang="en-US" b="1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  <a:blipFill>
                <a:blip r:embed="rId2"/>
                <a:stretch>
                  <a:fillRect l="-1000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517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8EE9-5D56-5A5F-8EE5-C855A95BC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1E2B8-3319-2621-CDC6-D398D8B94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CC0 due tonight</a:t>
            </a:r>
          </a:p>
          <a:p>
            <a:r>
              <a:rPr lang="en-US" dirty="0"/>
              <a:t>Assignment 1 should be released today</a:t>
            </a:r>
          </a:p>
        </p:txBody>
      </p:sp>
    </p:spTree>
    <p:extLst>
      <p:ext uri="{BB962C8B-B14F-4D97-AF65-F5344CB8AC3E}">
        <p14:creationId xmlns:p14="http://schemas.microsoft.com/office/powerpoint/2010/main" val="1340467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7A6EC-082D-11D1-9F3F-D540292E6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060A5-0D97-3D38-FF74-D85495E97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1 (Scratchwork)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C8A633-7BBC-F3AE-8521-1AD5F0E62E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</p:spPr>
            <p:txBody>
              <a:bodyPr anchor="t"/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</a:t>
                </a:r>
                <a:r>
                  <a:rPr lang="en-US" dirty="0"/>
                  <a:t>find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Scratchwork:</a:t>
                </a:r>
              </a:p>
              <a:p>
                <a:pPr marL="914400" lvl="2" indent="0">
                  <a:buNone/>
                </a:pPr>
                <a:r>
                  <a:rPr lang="en-US" dirty="0"/>
                  <a:t>We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The algebra looks like it might be easier if we select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Now we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+100≤10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Equivalently,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To select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we need to consider what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will cause “add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dirty="0"/>
                  <a:t>” to have less impact than “multiply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”.</a:t>
                </a:r>
              </a:p>
              <a:p>
                <a:pPr marL="914400" lvl="2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≥10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+10≤2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and also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and also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so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Thus it should work to 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C8A633-7BBC-F3AE-8521-1AD5F0E62E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  <a:blipFill>
                <a:blip r:embed="rId2"/>
                <a:stretch>
                  <a:fillRect l="-1000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696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1 (Proof)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</p:spPr>
            <p:txBody>
              <a:bodyPr anchor="t"/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</a:t>
                </a:r>
                <a:r>
                  <a:rPr lang="en-US" dirty="0"/>
                  <a:t>find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Proof: 	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. Show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≥10    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+100≤10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+100≤10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+10≤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≡10≤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≡10≤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	This is True because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dirty="0"/>
                  <a:t> is strictly increasing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&gt;10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  <a:blipFill>
                <a:blip r:embed="rId2"/>
                <a:stretch>
                  <a:fillRect l="-1000" t="-2291" r="-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7011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1430000" cy="4525963"/>
              </a:xfrm>
            </p:spPr>
            <p:txBody>
              <a:bodyPr anchor="t"/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</a:t>
                </a:r>
                <a:r>
                  <a:rPr lang="en-US" dirty="0"/>
                  <a:t>find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1430000" cy="4525963"/>
              </a:xfrm>
              <a:blipFill>
                <a:blip r:embed="rId2"/>
                <a:stretch>
                  <a:fillRect l="-960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9960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AF14A-D064-54E0-6BBF-CF65280EB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2F9BC-8583-F6DE-8ADA-F9EB3C140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2 (Scratchwork)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15BD7A-5944-DE50-FFDA-22BA9A2233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1430000" cy="4525963"/>
              </a:xfrm>
            </p:spPr>
            <p:txBody>
              <a:bodyPr anchor="t">
                <a:normAutofit lnSpcReduction="10000"/>
              </a:bodyPr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</a:t>
                </a:r>
                <a:r>
                  <a:rPr lang="en-US" dirty="0"/>
                  <a:t>find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Scratchwork:</a:t>
                </a:r>
              </a:p>
              <a:p>
                <a:pPr marL="457200" lvl="1" indent="0">
                  <a:buNone/>
                </a:pPr>
                <a:r>
                  <a:rPr lang="en-US" dirty="0"/>
                  <a:t>	we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equivalently,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−50≥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It looks like things might simplify if we pick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Now we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−50≥13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equivalently we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−50≥0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hmmm….. That didn’t work! But, it tells us that to make the left hand side bigger, it needs to be 50 larger than the right! This means we definitely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&lt;13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let’s instead 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US" dirty="0"/>
                  <a:t>, now we need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−50≥12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This simplifies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, so we can 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15BD7A-5944-DE50-FFDA-22BA9A2233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1430000" cy="4525963"/>
              </a:xfrm>
              <a:blipFill>
                <a:blip r:embed="rId2"/>
                <a:stretch>
                  <a:fillRect l="-960" t="-3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150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99128-3B0A-EEBD-AA47-0A2E16E0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2C6BA-B88E-5695-E2EE-A7497F6A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2 (Proof)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E8BD1-7032-7251-5937-38CE9EA5D4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1430000" cy="4525963"/>
              </a:xfrm>
            </p:spPr>
            <p:txBody>
              <a:bodyPr anchor="t"/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</a:t>
                </a:r>
                <a:r>
                  <a:rPr lang="en-US" dirty="0"/>
                  <a:t>find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Proof: </a:t>
                </a: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=50</m:t>
                    </m:r>
                  </m:oMath>
                </a14:m>
                <a:r>
                  <a:rPr lang="en-US" dirty="0"/>
                  <a:t>. show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 we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≥12⋅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Applying algebra: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≥12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−50≥0</m:t>
                    </m:r>
                  </m:oMath>
                </a14:m>
                <a:r>
                  <a:rPr lang="en-US" dirty="0"/>
                  <a:t> (allowed because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dirty="0"/>
                  <a:t> 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:r>
                  <a:rPr lang="en-US" dirty="0"/>
                  <a:t>Because we chose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=50</m:t>
                    </m:r>
                  </m:oMath>
                </a14:m>
                <a:r>
                  <a:rPr lang="en-US" dirty="0"/>
                  <a:t>, the inequality holds for all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E8BD1-7032-7251-5937-38CE9EA5D4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1430000" cy="4525963"/>
              </a:xfrm>
              <a:blipFill>
                <a:blip r:embed="rId2"/>
                <a:stretch>
                  <a:fillRect l="-960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0778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</p:spPr>
            <p:txBody>
              <a:bodyPr anchor="t"/>
              <a:lstStyle/>
              <a:p>
                <a:r>
                  <a:rPr lang="en-US" dirty="0"/>
                  <a:t>Show: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Want to show that there does not exist a pair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74837"/>
                <a:ext cx="10972800" cy="4525963"/>
              </a:xfrm>
              <a:blipFill>
                <a:blip r:embed="rId2"/>
                <a:stretch>
                  <a:fillRect l="-1000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740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 Example 3 (Proof)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To Show: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Technique: Contradiction</a:t>
                </a:r>
              </a:p>
              <a:p>
                <a:pPr lvl="1"/>
                <a:r>
                  <a:rPr lang="en-US" b="1" dirty="0"/>
                  <a:t>Proof:</a:t>
                </a:r>
                <a:r>
                  <a:rPr lang="en-US" dirty="0"/>
                  <a:t> 	Assume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.  Then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𝑐𝑛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		Let us derive constant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. 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, we know: </a:t>
                </a:r>
                <a:br>
                  <a:rPr lang="en-US" dirty="0"/>
                </a:b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	</a:t>
                </a:r>
                <a:br>
                  <a:rPr lang="en-US" dirty="0"/>
                </a:br>
                <a:r>
                  <a:rPr lang="en-US" dirty="0"/>
                  <a:t>	 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		</a:t>
                </a:r>
                <a:br>
                  <a:rPr lang="en-US" dirty="0"/>
                </a:br>
                <a:r>
                  <a:rPr lang="en-US" dirty="0"/>
                  <a:t>		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is lower bounded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cannot be a constant and make this        		True.</a:t>
                </a:r>
                <a:br>
                  <a:rPr lang="en-US" dirty="0"/>
                </a:br>
                <a:r>
                  <a:rPr lang="en-US" dirty="0"/>
                  <a:t>		Contradiction.  Therefore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DE9E742-86D9-924A-813D-0470A2EDFFFC}"/>
              </a:ext>
            </a:extLst>
          </p:cNvPr>
          <p:cNvSpPr txBox="1"/>
          <p:nvPr/>
        </p:nvSpPr>
        <p:spPr>
          <a:xfrm>
            <a:off x="9144000" y="1504146"/>
            <a:ext cx="274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Proof by Contradiction!</a:t>
            </a:r>
          </a:p>
        </p:txBody>
      </p:sp>
    </p:spTree>
    <p:extLst>
      <p:ext uri="{BB962C8B-B14F-4D97-AF65-F5344CB8AC3E}">
        <p14:creationId xmlns:p14="http://schemas.microsoft.com/office/powerpoint/2010/main" val="309123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5DF01-CB08-62DC-1215-866A0F101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Gaining Intuition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40356D-0C36-B454-54CF-5259710738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96125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When doing asymptotic analysis of functions:</a:t>
                </a:r>
              </a:p>
              <a:p>
                <a:pPr lvl="1"/>
                <a:r>
                  <a:rPr lang="en-US" dirty="0"/>
                  <a:t>If multiple expressions are added together, ignore all but the “biggest”</a:t>
                </a:r>
              </a:p>
              <a:p>
                <a:pPr lvl="2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grows asymptotically faster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Ignore all multiplicative constants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for any constant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Ignore bases of logarithms</a:t>
                </a:r>
              </a:p>
              <a:p>
                <a:pPr lvl="1"/>
                <a:r>
                  <a:rPr lang="en-US" dirty="0"/>
                  <a:t>Do NOT ignore:</a:t>
                </a:r>
              </a:p>
              <a:p>
                <a:pPr lvl="2"/>
                <a:r>
                  <a:rPr lang="en-US" dirty="0"/>
                  <a:t>Non-multiplicative and non-additive constants (e.g. in exponents, bases of exponents)</a:t>
                </a:r>
              </a:p>
              <a:p>
                <a:pPr lvl="2"/>
                <a:r>
                  <a:rPr lang="en-US" dirty="0"/>
                  <a:t>Logarithms themselves</a:t>
                </a:r>
              </a:p>
              <a:p>
                <a:r>
                  <a:rPr lang="en-US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 + 5 </m:t>
                    </m:r>
                  </m:oMath>
                </a14:m>
                <a:endParaRPr lang="pt-BR" dirty="0"/>
              </a:p>
              <a:p>
                <a:pPr lvl="1"/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0.5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m:rPr>
                        <m:sty m:val="p"/>
                      </m:rPr>
                      <a:rPr lang="pt-BR" i="1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 + 2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 + 7</m:t>
                    </m:r>
                  </m:oMath>
                </a14:m>
                <a:endParaRPr lang="pt-BR" dirty="0"/>
              </a:p>
              <a:p>
                <a:pPr lvl="1"/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pt-BR" i="1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pt-B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pt-BR" i="1" dirty="0" smtClean="0">
                        <a:latin typeface="Cambria Math" panose="02040503050406030204" pitchFamily="18" charset="0"/>
                      </a:rPr>
                      <m:t>+ 3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pt-BR" dirty="0"/>
              </a:p>
              <a:p>
                <a:pPr lvl="1"/>
                <a:r>
                  <a:rPr lang="pt-BR" dirty="0"/>
                  <a:t> </a:t>
                </a:r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m:rPr>
                        <m:sty m:val="p"/>
                      </m:rPr>
                      <a:rPr lang="pt-BR" i="1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(10</m:t>
                    </m:r>
                    <m:sSup>
                      <m:sSupPr>
                        <m:ctrlPr>
                          <a:rPr lang="pt-B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40356D-0C36-B454-54CF-5259710738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961256"/>
              </a:xfrm>
              <a:blipFill>
                <a:blip r:embed="rId2"/>
                <a:stretch>
                  <a:fillRect l="-928" t="-24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466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8004-4521-2990-7545-99E7189B8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9D13FC-5562-5001-9E77-3F64F8726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Is each of the following True or False?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4+3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t-BR" dirty="0"/>
              </a:p>
              <a:p>
                <a:pPr lvl="1"/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+2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pt-BR" i="1" dirty="0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pt-BR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pt-BR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pt-BR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50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1.1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pt-BR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t-BR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9D13FC-5562-5001-9E77-3F64F8726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76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66FAC-3CF1-21C8-D24E-C2A513888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Categories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529C92-55F1-90A3-C1FE-36A88CEA9C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	“constant”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b="0" dirty="0"/>
                  <a:t> 	“logarithmic”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	“linear”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	“log-linear”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	“quadratic”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	“cubic”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	“polynomial”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	“exponential”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529C92-55F1-90A3-C1FE-36A88CEA9C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607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Time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10972800" cy="4525963"/>
          </a:xfrm>
        </p:spPr>
        <p:txBody>
          <a:bodyPr anchor="t">
            <a:normAutofit/>
          </a:bodyPr>
          <a:lstStyle/>
          <a:p>
            <a:r>
              <a:rPr lang="en-US" dirty="0"/>
              <a:t>Units of “time”</a:t>
            </a:r>
          </a:p>
          <a:p>
            <a:pPr lvl="1"/>
            <a:r>
              <a:rPr lang="en-US" dirty="0"/>
              <a:t>Operations</a:t>
            </a:r>
          </a:p>
          <a:p>
            <a:pPr lvl="2"/>
            <a:r>
              <a:rPr lang="en-US" dirty="0"/>
              <a:t>Whichever operations we pick</a:t>
            </a:r>
          </a:p>
          <a:p>
            <a:r>
              <a:rPr lang="en-US" dirty="0"/>
              <a:t>How do we express running time?</a:t>
            </a:r>
          </a:p>
          <a:p>
            <a:pPr lvl="1"/>
            <a:r>
              <a:rPr lang="en-US" dirty="0"/>
              <a:t>Function</a:t>
            </a:r>
          </a:p>
          <a:p>
            <a:pPr lvl="2"/>
            <a:r>
              <a:rPr lang="en-US" dirty="0"/>
              <a:t>Domain (input): size of the input</a:t>
            </a:r>
          </a:p>
          <a:p>
            <a:pPr lvl="2"/>
            <a:r>
              <a:rPr lang="en-US" dirty="0"/>
              <a:t>Range: count of operations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D1330-4380-45F9-8B45-6212445A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603E-186F-4CC7-B8E2-5FD613D3E28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04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106B-E7F2-6AC4-0CEB-263B34D0A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your running time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B7D0D-89C1-85CB-26AE-4351C262A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Worst-case complexity: </a:t>
            </a:r>
          </a:p>
          <a:p>
            <a:pPr lvl="1"/>
            <a:r>
              <a:rPr lang="en-US" dirty="0"/>
              <a:t>max number of steps algorithm takes on “most challenging” input </a:t>
            </a:r>
          </a:p>
          <a:p>
            <a:r>
              <a:rPr lang="en-US" dirty="0"/>
              <a:t>Best-case complexity: </a:t>
            </a:r>
          </a:p>
          <a:p>
            <a:pPr lvl="1"/>
            <a:r>
              <a:rPr lang="en-US" dirty="0"/>
              <a:t>min number of steps algorithm takes on “easiest” input </a:t>
            </a:r>
          </a:p>
          <a:p>
            <a:r>
              <a:rPr lang="en-US" dirty="0"/>
              <a:t>Average/expected complexity: </a:t>
            </a:r>
          </a:p>
          <a:p>
            <a:pPr lvl="1"/>
            <a:r>
              <a:rPr lang="en-US" dirty="0"/>
              <a:t>avg number of steps algorithm takes on random inputs (context-dependent) </a:t>
            </a:r>
          </a:p>
          <a:p>
            <a:r>
              <a:rPr lang="en-US" dirty="0"/>
              <a:t>Amortized complexity: </a:t>
            </a:r>
          </a:p>
          <a:p>
            <a:pPr lvl="1"/>
            <a:r>
              <a:rPr lang="en-US" dirty="0"/>
              <a:t>max total number of steps algorithm takes on M “most challenging” consecutive inputs, divided by M (i.e., divide the max total sum by M).</a:t>
            </a:r>
          </a:p>
        </p:txBody>
      </p:sp>
    </p:spTree>
    <p:extLst>
      <p:ext uri="{BB962C8B-B14F-4D97-AF65-F5344CB8AC3E}">
        <p14:creationId xmlns:p14="http://schemas.microsoft.com/office/powerpoint/2010/main" val="545482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0072-AB08-4A0C-5E2D-26E006D9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Beware!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8D91F2-5C48-7245-42C5-5BA66D8E1D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Worst case, Best case, amortized are ways to select a function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dirty="0"/>
                  <a:t> are ways to compare functions</a:t>
                </a:r>
              </a:p>
              <a:p>
                <a:r>
                  <a:rPr lang="en-US" dirty="0"/>
                  <a:t>You can mix and match!</a:t>
                </a:r>
              </a:p>
              <a:p>
                <a:r>
                  <a:rPr lang="en-US" dirty="0"/>
                  <a:t>The following statements totally make sense!</a:t>
                </a:r>
              </a:p>
              <a:p>
                <a:pPr lvl="1"/>
                <a:r>
                  <a:rPr lang="en-US" dirty="0"/>
                  <a:t>The worst case running time of my algorithm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best case running time of my algorithm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best case running time of my algorithm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8D91F2-5C48-7245-42C5-5BA66D8E1D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4558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106B-E7F2-6AC4-0CEB-263B34D0A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for your running time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B7D0D-89C1-85CB-26AE-4351C262A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Worst-case complexity: </a:t>
            </a:r>
          </a:p>
          <a:p>
            <a:pPr lvl="1"/>
            <a:r>
              <a:rPr lang="en-US" dirty="0"/>
              <a:t>max number of steps algorithm takes on “most challenging” input </a:t>
            </a:r>
          </a:p>
          <a:p>
            <a:r>
              <a:rPr lang="en-US" dirty="0"/>
              <a:t>Best-case complexity: </a:t>
            </a:r>
          </a:p>
          <a:p>
            <a:pPr lvl="1"/>
            <a:r>
              <a:rPr lang="en-US" dirty="0"/>
              <a:t>min number of steps algorithm takes on “easiest” input </a:t>
            </a:r>
          </a:p>
          <a:p>
            <a:r>
              <a:rPr lang="en-US" dirty="0"/>
              <a:t>Average/expected complexity: </a:t>
            </a:r>
          </a:p>
          <a:p>
            <a:pPr lvl="1"/>
            <a:r>
              <a:rPr lang="en-US" dirty="0"/>
              <a:t>avg number of steps algorithm takes on random inputs (context-dependent) </a:t>
            </a:r>
          </a:p>
          <a:p>
            <a:r>
              <a:rPr lang="en-US" dirty="0"/>
              <a:t>Amortized complexity: </a:t>
            </a:r>
          </a:p>
          <a:p>
            <a:pPr lvl="1"/>
            <a:r>
              <a:rPr lang="en-US" dirty="0"/>
              <a:t>max total number of steps algorithm takes on M “most challenging” consecutive inputs, divided by M (i.e., divide the max total sum by M).</a:t>
            </a:r>
          </a:p>
        </p:txBody>
      </p:sp>
    </p:spTree>
    <p:extLst>
      <p:ext uri="{BB962C8B-B14F-4D97-AF65-F5344CB8AC3E}">
        <p14:creationId xmlns:p14="http://schemas.microsoft.com/office/powerpoint/2010/main" val="2528176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AB2E5-E7E4-2DD3-AA25-FF7C6C288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Case Running Time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CEBC22-87E4-6333-D94C-B591DE7121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If an algorithm has a worst case </a:t>
                </a:r>
                <a:r>
                  <a:rPr lang="en-US" b="1" dirty="0"/>
                  <a:t>running time</a:t>
                </a:r>
                <a:r>
                  <a:rPr lang="en-US" b="0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Among all possible size-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inputs, the “worst” one will do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“</a:t>
                </a:r>
                <a:r>
                  <a:rPr lang="en-US" b="1" dirty="0"/>
                  <a:t>operations</a:t>
                </a:r>
                <a:r>
                  <a:rPr lang="en-US" dirty="0"/>
                  <a:t>”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gives the maximum count of </a:t>
                </a:r>
                <a:r>
                  <a:rPr lang="en-US" b="1" dirty="0"/>
                  <a:t>operations</a:t>
                </a:r>
                <a:r>
                  <a:rPr lang="en-US" dirty="0"/>
                  <a:t> needed from among all inputs of size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CEBC22-87E4-6333-D94C-B591DE7121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8151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BC43-DD63-2B24-550B-B08D8456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Case Running Time – General Guide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6B4E2-CD04-DDD0-E33D-A4B22AE7A8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Add together the time of consecutive statements</a:t>
                </a:r>
              </a:p>
              <a:p>
                <a:r>
                  <a:rPr lang="en-US" dirty="0"/>
                  <a:t>Loops: Sum up the time required through each iteration of the loop</a:t>
                </a:r>
              </a:p>
              <a:p>
                <a:pPr lvl="1"/>
                <a:r>
                  <a:rPr lang="en-US" dirty="0"/>
                  <a:t>If each takes the same time, then [time per loop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number of iterations]</a:t>
                </a:r>
              </a:p>
              <a:p>
                <a:r>
                  <a:rPr lang="en-US" dirty="0"/>
                  <a:t>Conditionals: Sum together the time to check the condition and time of the slowest branch</a:t>
                </a:r>
              </a:p>
              <a:p>
                <a:r>
                  <a:rPr lang="en-US" dirty="0"/>
                  <a:t>Function Calls: Time of the function’s body</a:t>
                </a:r>
              </a:p>
              <a:p>
                <a:r>
                  <a:rPr lang="en-US" dirty="0"/>
                  <a:t>Recursion: Solve a </a:t>
                </a:r>
                <a:r>
                  <a:rPr lang="en-US" dirty="0">
                    <a:solidFill>
                      <a:srgbClr val="FF0000"/>
                    </a:solidFill>
                  </a:rPr>
                  <a:t>recurrence relation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6B4E2-CD04-DDD0-E33D-A4B22AE7A8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398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37711-2C9F-C400-7B2E-F7113BCC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 Analogy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5483E-FA76-F83C-AF97-9517E9B1D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I’d like to park in a lot where they charge $10 per day to park</a:t>
            </a:r>
          </a:p>
          <a:p>
            <a:r>
              <a:rPr lang="en-US" dirty="0"/>
              <a:t>If you are caught in the lot without paying you are given a warning</a:t>
            </a:r>
          </a:p>
          <a:p>
            <a:r>
              <a:rPr lang="en-US" dirty="0"/>
              <a:t>If you get 3 warnings, you are charged a $25 fine, and your warnings reset.</a:t>
            </a:r>
          </a:p>
          <a:p>
            <a:r>
              <a:rPr lang="en-US" dirty="0"/>
              <a:t>Should you actually pay to park?</a:t>
            </a:r>
          </a:p>
          <a:p>
            <a:pPr lvl="1"/>
            <a:r>
              <a:rPr lang="en-US" dirty="0"/>
              <a:t>If you pay every day then you pay an average of $10 per day</a:t>
            </a:r>
          </a:p>
          <a:p>
            <a:pPr lvl="1"/>
            <a:r>
              <a:rPr lang="en-US" dirty="0"/>
              <a:t>If you do not pay then for every three </a:t>
            </a:r>
            <a:r>
              <a:rPr lang="en-US"/>
              <a:t>days parking costs $</a:t>
            </a:r>
            <a:r>
              <a:rPr lang="en-US" dirty="0"/>
              <a:t>0+$0+$25, for an average of $8.33 per day</a:t>
            </a:r>
          </a:p>
          <a:p>
            <a:pPr lvl="2"/>
            <a:r>
              <a:rPr lang="en-US" dirty="0"/>
              <a:t>This is an amortized analysis</a:t>
            </a:r>
          </a:p>
        </p:txBody>
      </p:sp>
    </p:spTree>
    <p:extLst>
      <p:ext uri="{BB962C8B-B14F-4D97-AF65-F5344CB8AC3E}">
        <p14:creationId xmlns:p14="http://schemas.microsoft.com/office/powerpoint/2010/main" val="211086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9A94-1220-2804-63AB-870822DB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- Worst Case Time of Add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E0DF2B-2C50-08CC-5BA6-B5A1FBAD4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35" y="1825625"/>
            <a:ext cx="5670665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add(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value){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== size)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resize();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data[size] = value;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size++;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resize(){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[]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data;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data =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 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data[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 is the worst case running time of add?</a:t>
                </a:r>
              </a:p>
              <a:p>
                <a:pPr lvl="1"/>
                <a:r>
                  <a:rPr lang="en-US" dirty="0"/>
                  <a:t>Input size: size of “this”</a:t>
                </a:r>
              </a:p>
              <a:p>
                <a:pPr lvl="1"/>
                <a:r>
                  <a:rPr lang="en-US" dirty="0"/>
                  <a:t>Operations counted: indexing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8652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9A94-1220-2804-63AB-870822DB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– Amortized Time of Add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D7957-B208-5E47-448C-922F4E817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35" y="1825625"/>
            <a:ext cx="5670665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add(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value){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 size)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    resize();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data[size] = value;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size++;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resize(){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data;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data 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 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</a:t>
            </a:r>
            <a:r>
              <a:rPr lang="en-US" sz="1600" dirty="0">
                <a:solidFill>
                  <a:srgbClr val="098658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1600" dirty="0">
                <a:solidFill>
                  <a:srgbClr val="098658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    data[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 =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highlight>
                <a:srgbClr val="FFFFFF"/>
              </a:highlight>
            </a:endParaRPr>
          </a:p>
        </p:txBody>
      </p:sp>
      <p:grpSp>
        <p:nvGrpSpPr>
          <p:cNvPr id="10" name="Group 9" descr="In the resize method, we double the length of the array using the line:&#10;&#10;data = new int[data.length*2];&#10;&#10;By making the choice to double, we guarantee we will not have to do any more resizing until the size of the ArrayList has double.">
            <a:extLst>
              <a:ext uri="{FF2B5EF4-FFF2-40B4-BE49-F238E27FC236}">
                <a16:creationId xmlns:a16="http://schemas.microsoft.com/office/drawing/2014/main" id="{9C129402-4FE1-5B72-A11C-459E5ABFB08C}"/>
              </a:ext>
            </a:extLst>
          </p:cNvPr>
          <p:cNvGrpSpPr/>
          <p:nvPr/>
        </p:nvGrpSpPr>
        <p:grpSpPr>
          <a:xfrm>
            <a:off x="3603084" y="4899991"/>
            <a:ext cx="2975957" cy="1873574"/>
            <a:chOff x="3603084" y="4899991"/>
            <a:chExt cx="2975957" cy="1873574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CA4A632-C2AC-7864-4F4E-4A5F61D15BA8}"/>
                </a:ext>
              </a:extLst>
            </p:cNvPr>
            <p:cNvCxnSpPr>
              <a:cxnSpLocks/>
              <a:stCxn id="3" idx="0"/>
            </p:cNvCxnSpPr>
            <p:nvPr/>
          </p:nvCxnSpPr>
          <p:spPr>
            <a:xfrm flipH="1" flipV="1">
              <a:off x="3856383" y="4899991"/>
              <a:ext cx="1234680" cy="95024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6D5D4F1-8370-387D-F6D8-21C5C80D4F42}"/>
                </a:ext>
              </a:extLst>
            </p:cNvPr>
            <p:cNvSpPr txBox="1"/>
            <p:nvPr/>
          </p:nvSpPr>
          <p:spPr>
            <a:xfrm>
              <a:off x="3603084" y="5850235"/>
              <a:ext cx="2975957" cy="9233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Every time we resize, we earn </a:t>
              </a:r>
              <a:r>
                <a:rPr lang="en-US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data.length</a:t>
              </a:r>
              <a:r>
                <a:rPr lang="en-US" dirty="0">
                  <a:solidFill>
                    <a:srgbClr val="FF0000"/>
                  </a:solidFill>
                </a:rPr>
                <a:t> more adds before the next resize!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Amortized Analysis Idea:</a:t>
                </a:r>
              </a:p>
              <a:p>
                <a:pPr lvl="1"/>
                <a:r>
                  <a:rPr lang="en-US" dirty="0"/>
                  <a:t>Suppose we have a program that in total does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adds.</a:t>
                </a:r>
              </a:p>
              <a:p>
                <a:pPr lvl="1"/>
                <a:r>
                  <a:rPr lang="en-US" dirty="0"/>
                  <a:t>How much time was spent “on average” across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be the initial size of </a:t>
                </a:r>
                <a:r>
                  <a:rPr lang="en-US" dirty="0">
                    <a:latin typeface="Consolas" panose="020B0609020204030204" pitchFamily="49" charset="0"/>
                  </a:rPr>
                  <a:t>data</a:t>
                </a:r>
              </a:p>
              <a:p>
                <a:pPr lvl="1"/>
                <a:r>
                  <a:rPr lang="en-US" dirty="0"/>
                  <a:t>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 take: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next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next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Overall: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1451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10683</TotalTime>
  <Words>2385</Words>
  <Application>Microsoft Macintosh PowerPoint</Application>
  <PresentationFormat>Widescreen</PresentationFormat>
  <Paragraphs>309</Paragraphs>
  <Slides>31</Slides>
  <Notes>2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Cambria Math</vt:lpstr>
      <vt:lpstr>Arial</vt:lpstr>
      <vt:lpstr>Calibri Light</vt:lpstr>
      <vt:lpstr>Consolas</vt:lpstr>
      <vt:lpstr>Calibri</vt:lpstr>
      <vt:lpstr>Office Theme</vt:lpstr>
      <vt:lpstr>CSE 332 Summer 2026 Lecture 3: Algorithm Analysis pt.2</vt:lpstr>
      <vt:lpstr>Announcements</vt:lpstr>
      <vt:lpstr>Running Time Analysis</vt:lpstr>
      <vt:lpstr>Options for your running time function</vt:lpstr>
      <vt:lpstr>Worst Case Running Time Analysis</vt:lpstr>
      <vt:lpstr>Worst Case Running Time – General Guide</vt:lpstr>
      <vt:lpstr>Amortized Analysis Analogy</vt:lpstr>
      <vt:lpstr>ArrayList - Worst Case Time of Add</vt:lpstr>
      <vt:lpstr>ArrayList – Amortized Time of Add</vt:lpstr>
      <vt:lpstr>Searching in a Sorted List</vt:lpstr>
      <vt:lpstr>Faster way?</vt:lpstr>
      <vt:lpstr>Binary Search</vt:lpstr>
      <vt:lpstr>Why is this log_2⁡n?</vt:lpstr>
      <vt:lpstr>Running Time Graphed</vt:lpstr>
      <vt:lpstr>Comparing Running Times</vt:lpstr>
      <vt:lpstr>Asymptotically comparing f(n) with g(n)</vt:lpstr>
      <vt:lpstr>Asymptotic Notation</vt:lpstr>
      <vt:lpstr>Idea of Θ</vt:lpstr>
      <vt:lpstr>Asymptotic Notation Example 1</vt:lpstr>
      <vt:lpstr>Asymptotic Notation Example 1 (Scratchwork)</vt:lpstr>
      <vt:lpstr>Asymptotic Notation Example 1 (Proof)</vt:lpstr>
      <vt:lpstr>Asymptotic Notation Example 2</vt:lpstr>
      <vt:lpstr>Asymptotic Notation Example 2 (Scratchwork)</vt:lpstr>
      <vt:lpstr>Asymptotic Notation Example 2 (Proof)</vt:lpstr>
      <vt:lpstr>Asymptotic Notation Example 3</vt:lpstr>
      <vt:lpstr>Asymptotic Notation Example 3 (Proof)</vt:lpstr>
      <vt:lpstr>Gaining Intuition</vt:lpstr>
      <vt:lpstr>More Examples</vt:lpstr>
      <vt:lpstr>Common Categories</vt:lpstr>
      <vt:lpstr>Defining your running time function</vt:lpstr>
      <vt:lpstr>Beware!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332 Spring 2026 Lecture 3</dc:title>
  <dc:creator>Nathan Brunelle</dc:creator>
  <cp:lastModifiedBy>Michael Whitmeyer</cp:lastModifiedBy>
  <cp:revision>77</cp:revision>
  <dcterms:created xsi:type="dcterms:W3CDTF">2023-09-26T20:08:20Z</dcterms:created>
  <dcterms:modified xsi:type="dcterms:W3CDTF">2026-06-26T07:16:41Z</dcterms:modified>
</cp:coreProperties>
</file>