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sldIdLst>
    <p:sldId id="256" r:id="rId2"/>
    <p:sldId id="422" r:id="rId3"/>
    <p:sldId id="432" r:id="rId4"/>
    <p:sldId id="434" r:id="rId5"/>
    <p:sldId id="433" r:id="rId6"/>
    <p:sldId id="437" r:id="rId7"/>
    <p:sldId id="435" r:id="rId8"/>
    <p:sldId id="436" r:id="rId9"/>
    <p:sldId id="438" r:id="rId10"/>
    <p:sldId id="439" r:id="rId11"/>
    <p:sldId id="440" r:id="rId12"/>
    <p:sldId id="441" r:id="rId13"/>
    <p:sldId id="442" r:id="rId14"/>
    <p:sldId id="431" r:id="rId15"/>
    <p:sldId id="319" r:id="rId16"/>
    <p:sldId id="316" r:id="rId17"/>
    <p:sldId id="391" r:id="rId18"/>
    <p:sldId id="443" r:id="rId19"/>
    <p:sldId id="448" r:id="rId20"/>
    <p:sldId id="449" r:id="rId21"/>
    <p:sldId id="446" r:id="rId22"/>
    <p:sldId id="445" r:id="rId23"/>
    <p:sldId id="447" r:id="rId24"/>
    <p:sldId id="392" r:id="rId25"/>
    <p:sldId id="423" r:id="rId26"/>
    <p:sldId id="411" r:id="rId27"/>
    <p:sldId id="425" r:id="rId28"/>
    <p:sldId id="426" r:id="rId29"/>
    <p:sldId id="394" r:id="rId30"/>
    <p:sldId id="398" r:id="rId31"/>
    <p:sldId id="427" r:id="rId32"/>
    <p:sldId id="397" r:id="rId33"/>
    <p:sldId id="410" r:id="rId34"/>
    <p:sldId id="421" r:id="rId35"/>
    <p:sldId id="450" r:id="rId36"/>
    <p:sldId id="416" r:id="rId37"/>
    <p:sldId id="415" r:id="rId38"/>
  </p:sldIdLst>
  <p:sldSz cx="12192000" cy="6858000"/>
  <p:notesSz cx="6858000" cy="9144000"/>
  <p:embeddedFontLst>
    <p:embeddedFont>
      <p:font typeface="Cambria Math" panose="02040503050406030204" pitchFamily="18" charset="0"/>
      <p:regular r:id="rId40"/>
    </p:embeddedFont>
    <p:embeddedFont>
      <p:font typeface="Cascadia Code" panose="020B0609020000020004" pitchFamily="34" charset="0"/>
      <p:regular r:id="rId41"/>
      <p:bold r:id="rId42"/>
      <p:italic r:id="rId43"/>
      <p:boldItalic r:id="rId44"/>
    </p:embeddedFont>
    <p:embeddedFont>
      <p:font typeface="Consolas" panose="020B0609020204030204" pitchFamily="49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CB46A9-AC64-2107-0D04-23C3E6A0A637}" name="Sarah Brunelle" initials="SB" userId="S::sarah.bland@TNC.ORG::0841f992-6401-4fcf-8797-7495e84da3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F2BD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6" autoAdjust="0"/>
    <p:restoredTop sz="94614"/>
  </p:normalViewPr>
  <p:slideViewPr>
    <p:cSldViewPr snapToGrid="0">
      <p:cViewPr varScale="1">
        <p:scale>
          <a:sx n="101" d="100"/>
          <a:sy n="101" d="100"/>
        </p:scale>
        <p:origin x="8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DDF0B-ACD3-4CCE-9D96-FD5CAF21C13D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A50AE-6676-4050-BB67-AE6E697D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5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Amortized: “running average”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A50AE-6676-4050-BB67-AE6E697DAE8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0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41DCF-5FA9-3BBE-A6DC-4C4767E77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8AAD4-9F4E-2546-4A20-345BE6926F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68BC9-B242-D863-6297-36224D35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D43E7-A090-881E-D908-BB9CC53DD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DFBC9-B9F9-85A6-26A1-9D7E515D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0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24705-3181-4743-BF72-E5B55E62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9669D-6765-7CD2-C040-D4C5E44BA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5E7B0-5065-8FAA-2D02-01DC4905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87F4E-481E-5CA4-5AC0-EF15EBAF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5C81A-1EC7-F85E-A5DB-0F7CA62E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7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F8F565-D4D2-A972-147D-1A41777B2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13695-1D6C-4A4F-7F94-134666381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AEB8A-EA17-E1E1-8CD3-B7AF8E3F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AF905-A88D-ED4C-DD07-098840D4A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A03B8-DD10-B6B6-6B59-3EB669F3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8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BB011-50E5-247E-0EB3-D47C59C4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71371-A022-A3A5-E49C-D2CCEC4E2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F92F8-B436-FF4B-567C-6CF9F3F68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755B9-83BE-E117-954F-A47925F5B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45716-8D01-8E2F-8276-3A903E60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7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264CF-1BBA-680C-4F96-017144A15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9E9BE-1B28-C587-A2C5-253ECF74E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E3E68-CE19-CACB-1EDD-351F4F9C9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49855-AB14-5CF9-EE88-AB42D1DF4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E2C96-8A85-4C99-39A1-9B9DB31D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6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9EEC-003E-DFFB-2D04-A2E70FE1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FE0F4-58A0-D6D9-6AAC-CD97965C2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E4C68-9C36-2696-B323-CF0642D6D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713B3-5A96-0F1A-CFE7-8563FD24B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D724B-C264-2548-CAFF-305FE7D3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93A13-EBDF-17F2-DF34-5BA3D7932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19F2D-6C68-B3F6-3BC7-2A9EE6BE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A2B36-9CB6-0E61-D14F-48AD642FC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51B63-A4A2-BD66-BF76-72528E69B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F4911-72D8-7120-897F-434F05D8D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354135-3D54-9447-778A-86081F047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52A4A-AE91-8A3A-8DE2-74205F39F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FC667D-AA9E-21BF-66F2-755D86E70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8E628E-2723-30DA-D22D-BFF79CE05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41984-7865-CBC1-7E39-27325050C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41811-B828-6912-5458-2BC9266D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1DF831-0A64-24F5-806E-B3EBA5591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FD212-56D6-B7F8-FC27-BC4BF738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6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03B13-E121-53F2-65F9-41E383C5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814793-9D7D-32F8-795A-31644DBAB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6B231-FE15-2561-B700-2506AC71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5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B5398-EEBA-42F4-3948-4DF36A15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000E0-12D7-545A-0B4A-64A8B51A9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585510-3798-210C-EC55-29C449719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698E8-2EE7-873D-A608-9A260F5D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5F347-CF7A-10E6-8DC6-FA1E5DB6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E452D-F82A-718F-94C2-C889F622E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5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E1DDD-DB8D-6429-4235-465780A7B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2B9E5-6756-3695-C94E-93A464783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70C60-CA85-5E67-14F6-3176093E5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25D70-D5F0-5123-66A9-63D9B82E9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7B62A-8600-7CE9-095E-82CDE4E1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8F328-EF42-0E10-9C29-12A53381D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4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BC2B57-F2EC-C92D-BAFA-C36FE7F3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AE8E8-3549-4143-3C3F-38529FA55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2DEB0-3161-B686-27DF-345950BFF0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93FBE-67AC-4C5C-B62E-CFFDEAF9BE5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5E12D-E358-B346-0620-4D8545C52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1C4BA-D22A-5462-8F71-6F616DC8F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0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w.edu/33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029F-F4C6-FDAD-6A00-4E30C8EE8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CSE 332 Spring 2026</a:t>
            </a:r>
            <a:br>
              <a:rPr lang="en-US" dirty="0"/>
            </a:br>
            <a:r>
              <a:rPr lang="en-US" dirty="0"/>
              <a:t>Lecture 2: Algorithm Analysis pt.1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6019E-F067-13A3-DC5B-9F49CCFEF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Whitmeyer</a:t>
            </a:r>
          </a:p>
          <a:p>
            <a:r>
              <a:rPr lang="en-US" dirty="0">
                <a:hlinkClick r:id="rId2"/>
              </a:rPr>
              <a:t>http://www.cs.uw.edu/332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E92DE-0A1C-EAAF-B8CC-DF978BF30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01D0C-EDFD-6744-D2DE-134875A5B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AD3444-7B45-101B-4EDF-2A8A29E9DD29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F17DDBD-0FC6-A6AF-3616-3E58B803107E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/>
              <a:t>Enqueue(5); Enqueue(8); 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5E0935-7324-9E45-D508-6E0E343E00F2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BD6C3A-28F5-FAA3-A2D9-4A48AD6F6831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C3B3028D-65C2-FBC7-0FAD-65CC84B8374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4920DB93-EC64-F819-1960-C02DCDA8FD16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10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F00EB-946D-C588-689E-E60CCF18D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D7156-016F-085C-D5F4-992CFD22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32A5A7-B2A2-BAA3-7008-F2227C551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88284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A9B0BB0-EC87-C0E4-D916-CBC5F16B278C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>
                <a:solidFill>
                  <a:srgbClr val="FF0000"/>
                </a:solidFill>
              </a:rPr>
              <a:t>Enqueue(5)</a:t>
            </a:r>
            <a:r>
              <a:rPr lang="en-US" dirty="0"/>
              <a:t>; Enqueue(8); 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9306ED-3B4D-DACB-CDE9-66303C09D3A3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16ABB1-CECB-F4AA-F0ED-7C7A133078C8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back=3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24ACBFCE-81DE-D2A2-8736-FDE1258C0E3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9DFCCF67-27F6-75A4-E267-97429BC751C6}"/>
              </a:ext>
            </a:extLst>
          </p:cNvPr>
          <p:cNvCxnSpPr>
            <a:cxnSpLocks/>
          </p:cNvCxnSpPr>
          <p:nvPr/>
        </p:nvCxnSpPr>
        <p:spPr>
          <a:xfrm rot="10800000">
            <a:off x="3189768" y="2345148"/>
            <a:ext cx="990975" cy="283622"/>
          </a:xfrm>
          <a:prstGeom prst="curvedConnector3">
            <a:avLst>
              <a:gd name="adj1" fmla="val 9935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723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F3DE9-8E10-D518-6CEE-4E35E2F6F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7A6C0-034B-3FB3-DA85-88061F4E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36319B-5990-6ABA-2D4F-2E7CD4AB6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165986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2931833-F1F1-14BA-D061-6E1334D6EAF1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/>
              <a:t>Enqueue(5); </a:t>
            </a:r>
            <a:r>
              <a:rPr lang="en-US" dirty="0">
                <a:solidFill>
                  <a:srgbClr val="FF0000"/>
                </a:solidFill>
              </a:rPr>
              <a:t>Enqueue(8)</a:t>
            </a:r>
            <a:r>
              <a:rPr lang="en-US" dirty="0"/>
              <a:t>; 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22666B-712A-CF47-0F16-69A9594BD7D0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212291-9A64-E5F2-CC1B-B5105756D2CF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back=0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B489D4C3-F09B-DF4E-445D-4794D2E84878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29E68D64-D087-7B75-4578-1D417F6DA6E4}"/>
              </a:ext>
            </a:extLst>
          </p:cNvPr>
          <p:cNvCxnSpPr>
            <a:cxnSpLocks/>
          </p:cNvCxnSpPr>
          <p:nvPr/>
        </p:nvCxnSpPr>
        <p:spPr>
          <a:xfrm rot="10800000">
            <a:off x="1881964" y="2345148"/>
            <a:ext cx="2298781" cy="283622"/>
          </a:xfrm>
          <a:prstGeom prst="curvedConnector3">
            <a:avLst>
              <a:gd name="adj1" fmla="val 99953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72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09E21-2E13-18CB-0666-C4834DC4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85E29-299B-07BD-884C-97AD84C2E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8A0324-2F32-77BA-DAF7-4436042B0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452089"/>
              </p:ext>
            </p:extLst>
          </p:nvPr>
        </p:nvGraphicFramePr>
        <p:xfrm>
          <a:off x="1691754" y="1974308"/>
          <a:ext cx="37946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331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3302292796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956705369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739246322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0601844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4D7677E-878A-C040-B4B3-9CADB2C77494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/>
              <a:t>Enqueue(5); Enqueue(8); </a:t>
            </a:r>
            <a:r>
              <a:rPr lang="en-US" dirty="0">
                <a:solidFill>
                  <a:srgbClr val="FF0000"/>
                </a:solidFill>
              </a:rPr>
              <a:t>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CAC7CD-12F7-4D35-51E1-752667ED4BF3}"/>
              </a:ext>
            </a:extLst>
          </p:cNvPr>
          <p:cNvSpPr/>
          <p:nvPr/>
        </p:nvSpPr>
        <p:spPr>
          <a:xfrm>
            <a:off x="5891795" y="1538681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E0841B-C639-9F62-24BC-AD9F2EAEECF7}"/>
              </a:ext>
            </a:extLst>
          </p:cNvPr>
          <p:cNvSpPr/>
          <p:nvPr/>
        </p:nvSpPr>
        <p:spPr>
          <a:xfrm>
            <a:off x="5891795" y="2231971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back=1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2C4E02BA-B151-1ED6-A65C-7F900799F16A}"/>
              </a:ext>
            </a:extLst>
          </p:cNvPr>
          <p:cNvCxnSpPr>
            <a:cxnSpLocks/>
          </p:cNvCxnSpPr>
          <p:nvPr/>
        </p:nvCxnSpPr>
        <p:spPr>
          <a:xfrm rot="10800000" flipV="1">
            <a:off x="4274289" y="1749726"/>
            <a:ext cx="1520461" cy="224399"/>
          </a:xfrm>
          <a:prstGeom prst="curvedConnector3">
            <a:avLst>
              <a:gd name="adj1" fmla="val 9895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E552112C-0253-83D4-19DC-DF98D477A0E1}"/>
              </a:ext>
            </a:extLst>
          </p:cNvPr>
          <p:cNvCxnSpPr>
            <a:cxnSpLocks/>
          </p:cNvCxnSpPr>
          <p:nvPr/>
        </p:nvCxnSpPr>
        <p:spPr>
          <a:xfrm rot="10800000">
            <a:off x="2349796" y="2345149"/>
            <a:ext cx="3444951" cy="196035"/>
          </a:xfrm>
          <a:prstGeom prst="curvedConnector3">
            <a:avLst>
              <a:gd name="adj1" fmla="val 99691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140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3408-2D56-B58E-F959-CF8F6AE71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Resizing “Circular” Array Queue</a:t>
            </a:r>
          </a:p>
        </p:txBody>
      </p:sp>
      <p:grpSp>
        <p:nvGrpSpPr>
          <p:cNvPr id="29" name="Group 28" descr="An illustration of a circular array queue data structure. The elements of the queue are contained in an array. Because the array will not necessarily be occupied starting from index 0, we additionally have a field called &quot;front&quot; that indicates which index of the array contains the first item in the queue, and a field called &quot;back&quot; that indicates which index in teh array contains the last item in the queue.">
            <a:extLst>
              <a:ext uri="{FF2B5EF4-FFF2-40B4-BE49-F238E27FC236}">
                <a16:creationId xmlns:a16="http://schemas.microsoft.com/office/drawing/2014/main" id="{0D4C21AF-AA79-392F-03D4-279329E0F972}"/>
              </a:ext>
            </a:extLst>
          </p:cNvPr>
          <p:cNvGrpSpPr/>
          <p:nvPr/>
        </p:nvGrpSpPr>
        <p:grpSpPr>
          <a:xfrm>
            <a:off x="1300186" y="1266578"/>
            <a:ext cx="6519765" cy="1221610"/>
            <a:chOff x="1300186" y="1403212"/>
            <a:chExt cx="6519765" cy="122161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5512AB-1499-E48B-6D8C-304AAD97F7A2}"/>
                </a:ext>
              </a:extLst>
            </p:cNvPr>
            <p:cNvGrpSpPr/>
            <p:nvPr/>
          </p:nvGrpSpPr>
          <p:grpSpPr>
            <a:xfrm>
              <a:off x="1300186" y="2023513"/>
              <a:ext cx="5283200" cy="528320"/>
              <a:chOff x="1681480" y="5462905"/>
              <a:chExt cx="5283200" cy="528320"/>
            </a:xfrm>
            <a:solidFill>
              <a:schemeClr val="bg1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6B19CF6-6A2A-C1D3-631D-4182EA1285CF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5B71A6C-68A1-64CE-F17B-BF6FB3B097C8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8C66068-5FAB-3D20-0467-A2EF26E40CDF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272AE7-E366-87D6-27B2-5CB35A0A2E9D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F2296D2-437A-44A8-9CE6-19E62D8545D1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FEE2D71-BB8B-6307-DEFC-2C707D090F82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F8C3EC8-D207-C9BC-AF3B-34BA8F2A3D86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98516BA-4D79-F018-3A35-3792D5BA16BA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1EFC881-59FC-EC46-6767-3A59A758D927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ED915B2-758F-CB33-5D15-9D5EBA4EC8C0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8DF4474-60B3-C430-4D19-462F2190B410}"/>
                </a:ext>
              </a:extLst>
            </p:cNvPr>
            <p:cNvGrpSpPr/>
            <p:nvPr/>
          </p:nvGrpSpPr>
          <p:grpSpPr>
            <a:xfrm>
              <a:off x="1300186" y="1644055"/>
              <a:ext cx="5283200" cy="528320"/>
              <a:chOff x="1681480" y="5462905"/>
              <a:chExt cx="5283200" cy="52832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1EFCE-5250-1723-F114-8351794B50FE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C716BC8-F892-38F0-34E4-0F229F2421DC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DD8C1CE-795B-B6D5-812A-2746FF01ECAE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A01BD75-8814-65AB-8F5F-316F1C82E544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39F3ADB-383D-280B-B96B-EFEE14AF981C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D4C4584-EEB5-D541-A430-BF4C19CF179B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B4EE6EE-57C7-E930-E769-D14333D1C2F1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AE60CAA-B899-0819-3473-0296EED20853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225A0A-55C8-3626-F395-47E46232D82B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036E8D9-4E7B-6D69-B1FD-BC29EC101E8B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83D0B77-4258-3DCB-9442-557E7F23A1DF}"/>
                </a:ext>
              </a:extLst>
            </p:cNvPr>
            <p:cNvSpPr/>
            <p:nvPr/>
          </p:nvSpPr>
          <p:spPr>
            <a:xfrm>
              <a:off x="6869991" y="1403212"/>
              <a:ext cx="949960" cy="52832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front=0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7B5C368-7EC9-6CCF-C5F9-C50DE30682A5}"/>
                </a:ext>
              </a:extLst>
            </p:cNvPr>
            <p:cNvSpPr/>
            <p:nvPr/>
          </p:nvSpPr>
          <p:spPr>
            <a:xfrm>
              <a:off x="6869991" y="2096502"/>
              <a:ext cx="949960" cy="5283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back=5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6FFCF-F09D-CE03-F022-D39AD4A97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6" y="2316011"/>
            <a:ext cx="10515600" cy="4351338"/>
          </a:xfrm>
        </p:spPr>
        <p:txBody>
          <a:bodyPr/>
          <a:lstStyle/>
          <a:p>
            <a:r>
              <a:rPr lang="en-US" dirty="0"/>
              <a:t>Queue represented as an array of items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 “front” index to indicate the oldest item in the queue</a:t>
            </a:r>
          </a:p>
          <a:p>
            <a:pPr lvl="1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 “back” index to indicate the most recent item in the queue</a:t>
            </a:r>
          </a:p>
          <a:p>
            <a:r>
              <a:rPr lang="en-US" dirty="0"/>
              <a:t>enqueue Procedure:</a:t>
            </a:r>
          </a:p>
          <a:p>
            <a:endParaRPr lang="en-US" dirty="0"/>
          </a:p>
          <a:p>
            <a:r>
              <a:rPr lang="en-US" dirty="0"/>
              <a:t>dequeue Procedure:</a:t>
            </a:r>
          </a:p>
          <a:p>
            <a:endParaRPr lang="en-US" dirty="0"/>
          </a:p>
          <a:p>
            <a:r>
              <a:rPr lang="en-US" dirty="0" err="1"/>
              <a:t>isEmpty</a:t>
            </a:r>
            <a:r>
              <a:rPr lang="en-US" dirty="0"/>
              <a:t> Procedure: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B77E27-802E-1F52-9A57-028FD4DE4449}"/>
              </a:ext>
            </a:extLst>
          </p:cNvPr>
          <p:cNvSpPr txBox="1"/>
          <p:nvPr/>
        </p:nvSpPr>
        <p:spPr>
          <a:xfrm>
            <a:off x="3864745" y="3590849"/>
            <a:ext cx="5150352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enqueue(x):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</a:t>
            </a:r>
            <a:r>
              <a:rPr lang="en-US" sz="1400" dirty="0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if (size == queue.length-1) then resize()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queue[back] = x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back = (back + 1) % </a:t>
            </a:r>
            <a:r>
              <a:rPr lang="en-US" sz="140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queue.length</a:t>
            </a:r>
            <a:endParaRPr lang="en-US" sz="1400" dirty="0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size = size + 1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541FBE-7B55-F079-E785-ADC053CEC4C6}"/>
              </a:ext>
            </a:extLst>
          </p:cNvPr>
          <p:cNvSpPr txBox="1"/>
          <p:nvPr/>
        </p:nvSpPr>
        <p:spPr>
          <a:xfrm>
            <a:off x="6595918" y="4898924"/>
            <a:ext cx="4313087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dequeue():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// Assumes queue is not empty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first = queue[front]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front = (front + 1) % </a:t>
            </a:r>
            <a:r>
              <a:rPr lang="en-US" sz="140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queue.length</a:t>
            </a:r>
            <a:endParaRPr lang="en-US" sz="1400" dirty="0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size = size - 1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return first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572C5E-B004-807E-80CB-E17C300C1203}"/>
              </a:ext>
            </a:extLst>
          </p:cNvPr>
          <p:cNvSpPr txBox="1"/>
          <p:nvPr/>
        </p:nvSpPr>
        <p:spPr>
          <a:xfrm>
            <a:off x="3677626" y="5817483"/>
            <a:ext cx="249989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isEmpty</a:t>
            </a:r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():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return size == 0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F8A8B4-1F34-29B1-9D95-AB5148C8299F}"/>
              </a:ext>
            </a:extLst>
          </p:cNvPr>
          <p:cNvSpPr txBox="1"/>
          <p:nvPr/>
        </p:nvSpPr>
        <p:spPr>
          <a:xfrm>
            <a:off x="9551511" y="3517208"/>
            <a:ext cx="211775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How do you resize? </a:t>
            </a:r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That’s for Exercise 0!</a:t>
            </a:r>
          </a:p>
        </p:txBody>
      </p:sp>
    </p:spTree>
    <p:extLst>
      <p:ext uri="{BB962C8B-B14F-4D97-AF65-F5344CB8AC3E}">
        <p14:creationId xmlns:p14="http://schemas.microsoft.com/office/powerpoint/2010/main" val="403761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CDBD3-20EE-3FF9-D8ED-C39DD9E2F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9D33E-CB48-EE13-6D30-85C0B0A0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Runtime/Resource Analysis</a:t>
            </a:r>
          </a:p>
        </p:txBody>
      </p:sp>
    </p:spTree>
    <p:extLst>
      <p:ext uri="{BB962C8B-B14F-4D97-AF65-F5344CB8AC3E}">
        <p14:creationId xmlns:p14="http://schemas.microsoft.com/office/powerpoint/2010/main" val="409682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BABBE-1E7E-6C10-BB86-117BA9F80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B71EB-B395-B9D7-EF2C-3D1A75FC5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resource analysis?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59980-D1F3-A29C-74D4-C8F74B280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Allows us to compare </a:t>
            </a:r>
            <a:r>
              <a:rPr lang="en-US" i="1" dirty="0"/>
              <a:t>algorithms, </a:t>
            </a:r>
            <a:r>
              <a:rPr lang="en-US" dirty="0"/>
              <a:t>not implementations</a:t>
            </a:r>
          </a:p>
          <a:p>
            <a:pPr marL="590550" lvl="1" indent="-457200">
              <a:buFont typeface="Arial" panose="020B0604020202020204" pitchFamily="34" charset="0"/>
              <a:buChar char="•"/>
            </a:pPr>
            <a:r>
              <a:rPr lang="en-US" dirty="0"/>
              <a:t>If my implementation on my computer is slower than your implementation on your computer, we </a:t>
            </a:r>
            <a:r>
              <a:rPr lang="en-US" b="1" dirty="0"/>
              <a:t>cannot</a:t>
            </a:r>
            <a:r>
              <a:rPr lang="en-US" dirty="0"/>
              <a:t> conclude your algorithm is better</a:t>
            </a:r>
          </a:p>
          <a:p>
            <a:pPr marL="590550" lvl="1" indent="-457200">
              <a:buFont typeface="Arial" panose="020B0604020202020204" pitchFamily="34" charset="0"/>
              <a:buChar char="•"/>
            </a:pPr>
            <a:r>
              <a:rPr lang="en-US" dirty="0"/>
              <a:t>Using observations couples the algorithm and implementation</a:t>
            </a:r>
          </a:p>
          <a:p>
            <a:r>
              <a:rPr lang="en-US" dirty="0"/>
              <a:t>We can predict an algorithm’s resource use before implementing </a:t>
            </a:r>
          </a:p>
          <a:p>
            <a:r>
              <a:rPr lang="en-US" dirty="0"/>
              <a:t>Understand where the bottlenecks are in our algorithm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360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F07D7-5AA9-FA85-7331-9378AB1A3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74783-DB99-8859-C5B9-A6C36263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for resource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38714-2D6B-73D0-9AB5-513DA2673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37222"/>
          </a:xfrm>
        </p:spPr>
        <p:txBody>
          <a:bodyPr>
            <a:normAutofit/>
          </a:bodyPr>
          <a:lstStyle/>
          <a:p>
            <a:r>
              <a:rPr lang="en-US" dirty="0"/>
              <a:t>End Result: A </a:t>
            </a:r>
            <a:r>
              <a:rPr lang="en-US" i="1" dirty="0"/>
              <a:t>function</a:t>
            </a:r>
            <a:r>
              <a:rPr lang="en-US" dirty="0"/>
              <a:t> which maps the algorithm’s input size to count of resources used</a:t>
            </a:r>
          </a:p>
          <a:p>
            <a:pPr lvl="1"/>
            <a:r>
              <a:rPr lang="en-US" dirty="0"/>
              <a:t>Input of the function: </a:t>
            </a:r>
            <a:r>
              <a:rPr lang="en-US" b="1" dirty="0"/>
              <a:t>sizes</a:t>
            </a:r>
            <a:r>
              <a:rPr lang="en-US" dirty="0"/>
              <a:t> of the input </a:t>
            </a:r>
          </a:p>
          <a:p>
            <a:pPr lvl="2"/>
            <a:r>
              <a:rPr lang="en-US" dirty="0"/>
              <a:t>Number of characters in a string, number of items in a list, number of pixels in an image</a:t>
            </a:r>
          </a:p>
          <a:p>
            <a:pPr lvl="1"/>
            <a:r>
              <a:rPr lang="en-US" dirty="0"/>
              <a:t>Output of the function: </a:t>
            </a:r>
            <a:r>
              <a:rPr lang="en-US" b="1" dirty="0"/>
              <a:t>counts</a:t>
            </a:r>
            <a:r>
              <a:rPr lang="en-US" dirty="0"/>
              <a:t> of resources used</a:t>
            </a:r>
          </a:p>
          <a:p>
            <a:pPr lvl="2"/>
            <a:r>
              <a:rPr lang="en-US" dirty="0"/>
              <a:t>Number of times the algorithm adds two numbers together, number times the algorithm does a &gt; or &lt; comparison, maximum number of bytes of memory the algorithm uses at any time </a:t>
            </a:r>
          </a:p>
          <a:p>
            <a:r>
              <a:rPr lang="en-US" dirty="0"/>
              <a:t>Important note: Make sure you know the “units” of your input and output!</a:t>
            </a:r>
          </a:p>
        </p:txBody>
      </p:sp>
    </p:spTree>
    <p:extLst>
      <p:ext uri="{BB962C8B-B14F-4D97-AF65-F5344CB8AC3E}">
        <p14:creationId xmlns:p14="http://schemas.microsoft.com/office/powerpoint/2010/main" val="3274919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F65CC-0AD5-4970-6094-4F7D5811C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875DA-EADE-AD0C-F808-F1D6356A1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55AB9B-60D4-1E9F-0190-97F6701B0E80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</p:spTree>
    <p:extLst>
      <p:ext uri="{BB962C8B-B14F-4D97-AF65-F5344CB8AC3E}">
        <p14:creationId xmlns:p14="http://schemas.microsoft.com/office/powerpoint/2010/main" val="631868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75763-616D-0EE5-FD4E-8A9824F1A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798F4-1355-E0FE-0D47-221E031A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E6581-FE17-A283-B99A-A65816AB2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B30B591-6F65-389B-C75D-0D1F33978E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B30B591-6F65-389B-C75D-0D1F33978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327" t="-5970" b="-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C34FEAC-9130-81BD-2C15-0FDECEA0ED66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</p:spTree>
    <p:extLst>
      <p:ext uri="{BB962C8B-B14F-4D97-AF65-F5344CB8AC3E}">
        <p14:creationId xmlns:p14="http://schemas.microsoft.com/office/powerpoint/2010/main" val="2858204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38DD4-06E1-4997-10CD-58E9D69CC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BBE2C-C693-B1FE-74D0-68C0E05A9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Exercise 0 released</a:t>
            </a:r>
          </a:p>
          <a:p>
            <a:pPr lvl="1"/>
            <a:r>
              <a:rPr lang="en-US" dirty="0"/>
              <a:t>Due Tuesday 6/30</a:t>
            </a:r>
          </a:p>
          <a:p>
            <a:pPr lvl="1"/>
            <a:r>
              <a:rPr lang="en-US" dirty="0"/>
              <a:t>There are 2 separate </a:t>
            </a:r>
            <a:r>
              <a:rPr lang="en-US" dirty="0" err="1"/>
              <a:t>gradescope</a:t>
            </a:r>
            <a:r>
              <a:rPr lang="en-US" dirty="0"/>
              <a:t> submissions</a:t>
            </a:r>
          </a:p>
          <a:p>
            <a:r>
              <a:rPr lang="en-US" dirty="0"/>
              <a:t>Concept check 0 released</a:t>
            </a:r>
          </a:p>
          <a:p>
            <a:pPr lvl="1"/>
            <a:r>
              <a:rPr lang="en-US" dirty="0"/>
              <a:t>Helps us to get more familiar with each other!</a:t>
            </a:r>
          </a:p>
          <a:p>
            <a:pPr lvl="1"/>
            <a:r>
              <a:rPr lang="en-US" dirty="0" err="1"/>
              <a:t>Gradescope</a:t>
            </a:r>
            <a:r>
              <a:rPr lang="en-US" dirty="0"/>
              <a:t> submission due Friday 6/26</a:t>
            </a:r>
          </a:p>
          <a:p>
            <a:pPr lvl="1"/>
            <a:r>
              <a:rPr lang="en-US" dirty="0"/>
              <a:t>Meet the staff activity due by 7/17</a:t>
            </a:r>
          </a:p>
          <a:p>
            <a:pPr lvl="2"/>
            <a:r>
              <a:rPr lang="en-US" dirty="0"/>
              <a:t>Come to any office hours, chat with us, ask us to mark you off for this</a:t>
            </a:r>
          </a:p>
        </p:txBody>
      </p:sp>
    </p:spTree>
    <p:extLst>
      <p:ext uri="{BB962C8B-B14F-4D97-AF65-F5344CB8AC3E}">
        <p14:creationId xmlns:p14="http://schemas.microsoft.com/office/powerpoint/2010/main" val="3210885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F5090-D2C0-CA3F-48B0-C40B89DD1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08406-8012-6E4D-563C-D0C65ED8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5BBEE-6545-A56F-CC35-B1F9EF7A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EFA87A54-E24D-72D0-3BFE-700393C276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EFA87A54-E24D-72D0-3BFE-700393C27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327" t="-5970" b="-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A73021-BCA5-CC22-DF45-762DDAC6ACA6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C6399D-F20A-16D6-C406-41327DE2FD46}"/>
              </a:ext>
            </a:extLst>
          </p:cNvPr>
          <p:cNvSpPr txBox="1">
            <a:spLocks/>
          </p:cNvSpPr>
          <p:nvPr/>
        </p:nvSpPr>
        <p:spPr>
          <a:xfrm>
            <a:off x="838200" y="4955551"/>
            <a:ext cx="10515600" cy="970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5"/>
                </a:solidFill>
              </a:rPr>
              <a:t>Runtime? </a:t>
            </a:r>
            <a:r>
              <a:rPr lang="en-US" sz="2000" dirty="0">
                <a:solidFill>
                  <a:schemeClr val="accent5"/>
                </a:solidFill>
              </a:rPr>
              <a:t>(assume mod and division are constant time)</a:t>
            </a:r>
          </a:p>
        </p:txBody>
      </p:sp>
    </p:spTree>
    <p:extLst>
      <p:ext uri="{BB962C8B-B14F-4D97-AF65-F5344CB8AC3E}">
        <p14:creationId xmlns:p14="http://schemas.microsoft.com/office/powerpoint/2010/main" val="2864916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9F6EE-BA55-9F1F-E3D7-2D8E75E8B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7589F-E7C0-1B5A-292F-67F6C7A00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257CC-A97D-E757-5807-C787FBACD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B0F70AB-BEA9-44C5-C9C9-8CAE01C26D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6414" y="3214706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B0F70AB-BEA9-44C5-C9C9-8CAE01C26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414" y="3214706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206" t="-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5E7257B-8900-AA70-75F9-13357376F7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955551"/>
                <a:ext cx="10515600" cy="9707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>
                    <a:solidFill>
                      <a:schemeClr val="accent5"/>
                    </a:solidFill>
                  </a:rPr>
                  <a:t>Runtime? </a:t>
                </a:r>
                <a:r>
                  <a:rPr lang="en-US" sz="2000" dirty="0">
                    <a:solidFill>
                      <a:schemeClr val="accent5"/>
                    </a:solidFill>
                  </a:rPr>
                  <a:t>(assume mod and division are constant time).</a:t>
                </a:r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	</a:t>
                </a: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5E7257B-8900-AA70-75F9-13357376F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55551"/>
                <a:ext cx="10515600" cy="970738"/>
              </a:xfrm>
              <a:prstGeom prst="rect">
                <a:avLst/>
              </a:prstGeom>
              <a:blipFill>
                <a:blip r:embed="rId3"/>
                <a:stretch>
                  <a:fillRect l="-1206" t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6A735C0-FEDF-5E8E-4F4A-1EC1741FF4A5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</p:spTree>
    <p:extLst>
      <p:ext uri="{BB962C8B-B14F-4D97-AF65-F5344CB8AC3E}">
        <p14:creationId xmlns:p14="http://schemas.microsoft.com/office/powerpoint/2010/main" val="3070152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6A6BA-4B9A-9BAC-1404-F84F49F9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3E4E-D736-49E8-EEBF-616180A64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A734A-8762-47BD-1AFA-7E23EEBE0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4F31C56-4EB8-D7B7-C414-FF97FD1504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3261688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4F31C56-4EB8-D7B7-C414-FF97FD150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3261688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206" t="-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499842E-1E06-680D-DA56-84308275EE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Input Size: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</m:func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499842E-1E06-680D-DA56-84308275E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  <a:blipFill>
                <a:blip r:embed="rId3"/>
                <a:stretch>
                  <a:fillRect l="-3516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D0A595F-BA45-2F5C-6495-167BCD87C9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>
                    <a:solidFill>
                      <a:schemeClr val="accent5"/>
                    </a:solidFill>
                  </a:rPr>
                  <a:t>Runtime? </a:t>
                </a:r>
                <a:r>
                  <a:rPr lang="en-US" sz="2000" dirty="0">
                    <a:solidFill>
                      <a:schemeClr val="accent5"/>
                    </a:solidFill>
                  </a:rPr>
                  <a:t>(assume mod and division are constant time).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	</a:t>
                </a: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D0A595F-BA45-2F5C-6495-167BCD87C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  <a:blipFill>
                <a:blip r:embed="rId4"/>
                <a:stretch>
                  <a:fillRect l="-1206" t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62DFD9-8096-990B-6075-2620097CA3B9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</p:spTree>
    <p:extLst>
      <p:ext uri="{BB962C8B-B14F-4D97-AF65-F5344CB8AC3E}">
        <p14:creationId xmlns:p14="http://schemas.microsoft.com/office/powerpoint/2010/main" val="3676411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7BA98-3F68-6CC5-51A3-313C97176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4AB84-5EC6-7CA2-755A-5364BB4D1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9EBF4-F949-653E-F6F2-ABF68353B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1762DB3-B9F6-667F-CFB8-6F54DEA26A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2931302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1762DB3-B9F6-667F-CFB8-6F54DEA26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2931302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206" t="-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88D674D-AA55-0653-53E7-09A19841E0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Input Size: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</m:func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88D674D-AA55-0653-53E7-09A19841E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  <a:blipFill>
                <a:blip r:embed="rId3"/>
                <a:stretch>
                  <a:fillRect l="-3516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051110E-8D52-4363-2476-D64D3B16F6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>
                    <a:solidFill>
                      <a:schemeClr val="accent5"/>
                    </a:solidFill>
                  </a:rPr>
                  <a:t>Runtime? </a:t>
                </a:r>
                <a:r>
                  <a:rPr lang="en-US" sz="2000" dirty="0">
                    <a:solidFill>
                      <a:schemeClr val="accent5"/>
                    </a:solidFill>
                  </a:rPr>
                  <a:t>(assume mod and division are constant time).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	</a:t>
                </a: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051110E-8D52-4363-2476-D64D3B16F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  <a:blipFill>
                <a:blip r:embed="rId4"/>
                <a:stretch>
                  <a:fillRect l="-1206" t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A6455DB-DFE2-4D3F-5213-F7F951A038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36264" y="5865777"/>
                <a:ext cx="5459820" cy="8008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Actual Runtime: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√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A6455DB-DFE2-4D3F-5213-F7F951A03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264" y="5865777"/>
                <a:ext cx="5459820" cy="800837"/>
              </a:xfrm>
              <a:prstGeom prst="rect">
                <a:avLst/>
              </a:prstGeom>
              <a:blipFill>
                <a:blip r:embed="rId5"/>
                <a:stretch>
                  <a:fillRect l="-1856" t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055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673A8-8C9E-1A48-51AF-C49EB8C0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 Analysis – Worst Case Running Time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40E513-B2D9-8AE9-0CC5-5596DBF773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 algorithm has a </a:t>
                </a:r>
                <a:r>
                  <a:rPr lang="en-US" b="1" dirty="0"/>
                  <a:t>worst case </a:t>
                </a:r>
                <a:r>
                  <a:rPr lang="en-US" dirty="0"/>
                  <a:t>running time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if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Among all possible size-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inputs, the “worst” one will do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“operations”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i.e.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gives the maximum operation count from among all inputs of size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40E513-B2D9-8AE9-0CC5-5596DBF773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C6185486-35B5-49E4-178A-31FFD0F722C5}"/>
              </a:ext>
            </a:extLst>
          </p:cNvPr>
          <p:cNvGrpSpPr/>
          <p:nvPr/>
        </p:nvGrpSpPr>
        <p:grpSpPr>
          <a:xfrm>
            <a:off x="5091068" y="185083"/>
            <a:ext cx="7177124" cy="3382279"/>
            <a:chOff x="5091068" y="185083"/>
            <a:chExt cx="7177124" cy="338227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06CC50F-CA79-0FF9-B0F4-AA6186DD994B}"/>
                </a:ext>
              </a:extLst>
            </p:cNvPr>
            <p:cNvGrpSpPr/>
            <p:nvPr/>
          </p:nvGrpSpPr>
          <p:grpSpPr>
            <a:xfrm>
              <a:off x="5564372" y="185083"/>
              <a:ext cx="6703820" cy="2313568"/>
              <a:chOff x="5564372" y="185083"/>
              <a:chExt cx="6703820" cy="2313568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78FA49B2-A7FB-9146-C31D-EB4F53926C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8334" y="1027906"/>
                <a:ext cx="2902689" cy="0"/>
              </a:xfrm>
              <a:prstGeom prst="line">
                <a:avLst/>
              </a:prstGeom>
              <a:ln w="5715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2D42BFC9-7250-C177-9195-AA82552C9E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8334" y="2498651"/>
                <a:ext cx="2541182" cy="0"/>
              </a:xfrm>
              <a:prstGeom prst="line">
                <a:avLst/>
              </a:prstGeom>
              <a:ln w="5715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FFD4383-735E-A648-35F1-2E848C376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4372" y="2052176"/>
                <a:ext cx="1867786" cy="0"/>
              </a:xfrm>
              <a:prstGeom prst="line">
                <a:avLst/>
              </a:prstGeom>
              <a:ln w="5715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34134D-25E5-44C1-465B-C561741365C3}"/>
                  </a:ext>
                </a:extLst>
              </p:cNvPr>
              <p:cNvSpPr txBox="1"/>
              <p:nvPr/>
            </p:nvSpPr>
            <p:spPr>
              <a:xfrm>
                <a:off x="8775848" y="185083"/>
                <a:ext cx="140615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solidFill>
                      <a:schemeClr val="accent2"/>
                    </a:solidFill>
                  </a:rPr>
                  <a:t>Space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68D8B49-2A84-1A6D-949B-DF4FAFE9C6B6}"/>
                  </a:ext>
                </a:extLst>
              </p:cNvPr>
              <p:cNvSpPr txBox="1"/>
              <p:nvPr/>
            </p:nvSpPr>
            <p:spPr>
              <a:xfrm>
                <a:off x="6096000" y="1461488"/>
                <a:ext cx="10166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chemeClr val="accent2"/>
                    </a:solidFill>
                  </a:rPr>
                  <a:t>space</a:t>
                </a: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C9BD64C-AA5C-95B0-5B67-AB2FE87C8ED6}"/>
                      </a:ext>
                    </a:extLst>
                  </p:cNvPr>
                  <p:cNvSpPr txBox="1"/>
                  <p:nvPr/>
                </p:nvSpPr>
                <p:spPr>
                  <a:xfrm>
                    <a:off x="8920481" y="1902049"/>
                    <a:ext cx="3347711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chemeClr val="accent2"/>
                        </a:solidFill>
                      </a:rPr>
                      <a:t>use </a:t>
                    </a:r>
                    <a14:m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oMath>
                    </a14:m>
                    <a:r>
                      <a:rPr lang="en-US" sz="2400" dirty="0">
                        <a:solidFill>
                          <a:schemeClr val="accent2"/>
                        </a:solidFill>
                      </a:rPr>
                      <a:t> bits of memory </a:t>
                    </a:r>
                  </a:p>
                </p:txBody>
              </p:sp>
            </mc:Choice>
            <mc:Fallback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C9BD64C-AA5C-95B0-5B67-AB2FE87C8ED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20481" y="1902049"/>
                    <a:ext cx="3347711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652" t="-7895" r="-227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E790820-4659-57A9-FBD3-27B13D840574}"/>
                </a:ext>
              </a:extLst>
            </p:cNvPr>
            <p:cNvCxnSpPr>
              <a:cxnSpLocks/>
            </p:cNvCxnSpPr>
            <p:nvPr/>
          </p:nvCxnSpPr>
          <p:spPr>
            <a:xfrm>
              <a:off x="5162107" y="2885059"/>
              <a:ext cx="1867786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248E43-7971-EE90-19C4-B97B88A50523}"/>
                </a:ext>
              </a:extLst>
            </p:cNvPr>
            <p:cNvSpPr txBox="1"/>
            <p:nvPr/>
          </p:nvSpPr>
          <p:spPr>
            <a:xfrm>
              <a:off x="5091068" y="3044142"/>
              <a:ext cx="23410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2"/>
                  </a:solidFill>
                </a:rPr>
                <a:t>memory usage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0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A1722-D8F7-70FC-8C99-5D21D5944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3A43-CA80-FCA6-5DDA-6E2265BD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 Analysis – Best Case Running Time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96F45-9F9A-5E7C-7028-DE08289BB3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 algorithm has a </a:t>
                </a:r>
                <a:r>
                  <a:rPr lang="en-US" b="1" dirty="0"/>
                  <a:t>best</a:t>
                </a:r>
                <a:r>
                  <a:rPr lang="en-US" dirty="0"/>
                  <a:t> case running time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if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Among all possible size-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inputs, the “</a:t>
                </a:r>
                <a:r>
                  <a:rPr lang="en-US" b="1" dirty="0"/>
                  <a:t>best</a:t>
                </a:r>
                <a:r>
                  <a:rPr lang="en-US" dirty="0"/>
                  <a:t>” one will do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“operations”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i.e.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gives the </a:t>
                </a:r>
                <a:r>
                  <a:rPr lang="en-US" b="1" dirty="0"/>
                  <a:t>minimum</a:t>
                </a:r>
                <a:r>
                  <a:rPr lang="en-US" dirty="0"/>
                  <a:t> operation count from among all inputs of size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96F45-9F9A-5E7C-7028-DE08289BB3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878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4DA2-2ED4-99C7-07C9-2477F8DA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Process From 123/143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9891AE-16E9-91BA-6328-ABD63BDC27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Count the number of “primitive operations”</a:t>
                </a:r>
              </a:p>
              <a:p>
                <a:pPr lvl="1"/>
                <a:r>
                  <a:rPr lang="en-US" dirty="0"/>
                  <a:t>+, -, compare, </a:t>
                </a:r>
                <a:r>
                  <a:rPr lang="en-US" dirty="0" err="1"/>
                  <a:t>arr</a:t>
                </a:r>
                <a:r>
                  <a:rPr lang="en-US" dirty="0"/>
                  <a:t>[</a:t>
                </a:r>
                <a:r>
                  <a:rPr lang="en-US" dirty="0" err="1"/>
                  <a:t>i</a:t>
                </a:r>
                <a:r>
                  <a:rPr lang="en-US" dirty="0"/>
                  <a:t>], </a:t>
                </a:r>
                <a:r>
                  <a:rPr lang="en-US" dirty="0" err="1"/>
                  <a:t>arr.length</a:t>
                </a:r>
                <a:r>
                  <a:rPr lang="en-US" dirty="0"/>
                  <a:t>, </a:t>
                </a:r>
                <a:r>
                  <a:rPr lang="en-US" dirty="0" err="1"/>
                  <a:t>etc</a:t>
                </a:r>
                <a:endParaRPr lang="en-US" dirty="0"/>
              </a:p>
              <a:p>
                <a:r>
                  <a:rPr lang="en-US" dirty="0"/>
                  <a:t>Write that count as an expression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(the input size)</a:t>
                </a:r>
              </a:p>
              <a:p>
                <a:r>
                  <a:rPr lang="en-US" dirty="0"/>
                  <a:t>Put that expression into a “bucket” by ignoring constants and “non-dominant” terms, then put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 )</m:t>
                    </m:r>
                  </m:oMath>
                </a14:m>
                <a:r>
                  <a:rPr lang="en-US" dirty="0"/>
                  <a:t> around it.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−10</m:t>
                    </m:r>
                  </m:oMath>
                </a14:m>
                <a:r>
                  <a:rPr lang="en-US" dirty="0"/>
                  <a:t> ends up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+80</m:t>
                    </m:r>
                  </m:oMath>
                </a14:m>
                <a:r>
                  <a:rPr lang="en-US" dirty="0"/>
                  <a:t> ends up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US" dirty="0"/>
                  <a:t> ends up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9891AE-16E9-91BA-6328-ABD63BDC27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163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B32D1-F253-EA2C-7252-FD6E731EA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92800-6DED-2F7C-D506-D9C5225BD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Process For Us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E204E3-3746-6F63-F37E-E3CE2D8E93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Count the number of </a:t>
                </a:r>
                <a:r>
                  <a:rPr lang="en-US" i="1" dirty="0"/>
                  <a:t>chosen</a:t>
                </a:r>
                <a:r>
                  <a:rPr lang="en-US" dirty="0"/>
                  <a:t> operation(s)</a:t>
                </a:r>
              </a:p>
              <a:p>
                <a:pPr lvl="1"/>
                <a:r>
                  <a:rPr lang="en-US" dirty="0"/>
                  <a:t>Factors to consider when choosing which operation(s) to count</a:t>
                </a:r>
              </a:p>
              <a:p>
                <a:pPr lvl="2"/>
                <a:r>
                  <a:rPr lang="en-US" b="1" dirty="0"/>
                  <a:t>Necessity</a:t>
                </a:r>
                <a:r>
                  <a:rPr lang="en-US" dirty="0"/>
                  <a:t>: should be necessary for solving the problem</a:t>
                </a:r>
              </a:p>
              <a:p>
                <a:pPr lvl="2"/>
                <a:r>
                  <a:rPr lang="en-US" b="1" dirty="0"/>
                  <a:t>Frequency</a:t>
                </a:r>
                <a:r>
                  <a:rPr lang="en-US" dirty="0"/>
                  <a:t>: should be the most frequently done (up to a constant factor)</a:t>
                </a:r>
              </a:p>
              <a:p>
                <a:pPr lvl="2"/>
                <a:r>
                  <a:rPr lang="en-US" b="1" dirty="0"/>
                  <a:t>Magnitude</a:t>
                </a:r>
                <a:r>
                  <a:rPr lang="en-US" dirty="0"/>
                  <a:t>: should be expensive to perform each chosen operation</a:t>
                </a:r>
              </a:p>
              <a:p>
                <a:r>
                  <a:rPr lang="en-US" dirty="0"/>
                  <a:t>Write that count as an expression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(the input size)</a:t>
                </a:r>
              </a:p>
              <a:p>
                <a:r>
                  <a:rPr lang="en-US" dirty="0"/>
                  <a:t>Put an asymptotic bound on it (one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More on this soon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E204E3-3746-6F63-F37E-E3CE2D8E93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0721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33A1F-2F28-72B9-7893-6E4BD4508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E26A-C2F5-7B5B-4759-C1446F45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1 (Questions)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E1733-8A24-7197-0553-9AFFD2032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609601"/>
            <a:ext cx="4956780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myFunction</a:t>
            </a:r>
            <a:r>
              <a:rPr lang="en-US" dirty="0"/>
              <a:t>(List L):</a:t>
            </a:r>
          </a:p>
          <a:p>
            <a:pPr marL="0" indent="0">
              <a:buNone/>
            </a:pPr>
            <a:r>
              <a:rPr lang="en-US" dirty="0"/>
              <a:t>    b = 55 + 5 </a:t>
            </a:r>
          </a:p>
          <a:p>
            <a:pPr marL="0" indent="0">
              <a:buNone/>
            </a:pPr>
            <a:r>
              <a:rPr lang="en-US" dirty="0"/>
              <a:t>    c = b / 3  </a:t>
            </a:r>
          </a:p>
          <a:p>
            <a:pPr marL="0" indent="0">
              <a:buNone/>
            </a:pPr>
            <a:r>
              <a:rPr lang="en-US" dirty="0"/>
              <a:t>    b = c + 100  </a:t>
            </a:r>
          </a:p>
          <a:p>
            <a:pPr marL="0" indent="0">
              <a:buNone/>
            </a:pPr>
            <a:r>
              <a:rPr lang="en-US" dirty="0"/>
              <a:t>    for </a:t>
            </a:r>
            <a:r>
              <a:rPr lang="en-US" dirty="0" err="1"/>
              <a:t>i</a:t>
            </a:r>
            <a:r>
              <a:rPr lang="en-US" dirty="0"/>
              <a:t>=0 to </a:t>
            </a:r>
            <a:r>
              <a:rPr lang="en-US" dirty="0" err="1"/>
              <a:t>L.size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        b = b+1 </a:t>
            </a:r>
          </a:p>
          <a:p>
            <a:pPr marL="0" indent="0">
              <a:buNone/>
            </a:pPr>
            <a:r>
              <a:rPr lang="en-US" dirty="0"/>
              <a:t>    if (b % 2 == 0):  </a:t>
            </a:r>
          </a:p>
          <a:p>
            <a:pPr marL="0" indent="0">
              <a:buNone/>
            </a:pPr>
            <a:r>
              <a:rPr lang="en-US" dirty="0"/>
              <a:t>        c = c + 1</a:t>
            </a:r>
          </a:p>
          <a:p>
            <a:pPr marL="0" indent="0">
              <a:buNone/>
            </a:pPr>
            <a:r>
              <a:rPr lang="en-US" dirty="0"/>
              <a:t>    else:</a:t>
            </a:r>
          </a:p>
          <a:p>
            <a:pPr marL="0" indent="0">
              <a:buNone/>
            </a:pPr>
            <a:r>
              <a:rPr lang="en-US" dirty="0"/>
              <a:t>        for </a:t>
            </a:r>
            <a:r>
              <a:rPr lang="en-US" dirty="0" err="1"/>
              <a:t>i</a:t>
            </a:r>
            <a:r>
              <a:rPr lang="en-US" dirty="0"/>
              <a:t> = 0 to </a:t>
            </a:r>
            <a:r>
              <a:rPr lang="en-US" dirty="0" err="1"/>
              <a:t>L.size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            c = c+1;</a:t>
            </a:r>
          </a:p>
          <a:p>
            <a:pPr marL="0" indent="0">
              <a:buNone/>
            </a:pPr>
            <a:r>
              <a:rPr lang="en-US" dirty="0"/>
              <a:t>    return c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FE405-21FA-86BC-EF0B-7959FD174D9C}"/>
              </a:ext>
            </a:extLst>
          </p:cNvPr>
          <p:cNvSpPr txBox="1"/>
          <p:nvPr/>
        </p:nvSpPr>
        <p:spPr>
          <a:xfrm>
            <a:off x="6096000" y="1223466"/>
            <a:ext cx="581665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Questions to ask: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units of the input size?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operations we’re counting?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 each line: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many times will it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long does it take to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Does this change with different inputs?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Answer: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0548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D16DD-36F5-8C12-841E-7550A341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1 (Answers)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47DF6-6456-9C6C-709D-BEBF2D0F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609600"/>
            <a:ext cx="5031208" cy="6451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myFunction</a:t>
            </a:r>
            <a:r>
              <a:rPr lang="en-US" dirty="0"/>
              <a:t>(List L)</a:t>
            </a:r>
          </a:p>
          <a:p>
            <a:pPr marL="0" indent="0">
              <a:buNone/>
            </a:pPr>
            <a:r>
              <a:rPr lang="en-US" dirty="0"/>
              <a:t>    b = 55 + 5 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c = b / 3  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b = c + 100  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for </a:t>
            </a:r>
            <a:r>
              <a:rPr lang="en-US" dirty="0" err="1"/>
              <a:t>i</a:t>
            </a:r>
            <a:r>
              <a:rPr lang="en-US" dirty="0"/>
              <a:t>=0 to </a:t>
            </a:r>
            <a:r>
              <a:rPr lang="en-US" dirty="0" err="1"/>
              <a:t>L.size</a:t>
            </a:r>
            <a:r>
              <a:rPr lang="en-US" dirty="0"/>
              <a:t>:  </a:t>
            </a:r>
            <a:r>
              <a:rPr lang="en-US" dirty="0">
                <a:solidFill>
                  <a:srgbClr val="FF0000"/>
                </a:solidFill>
              </a:rPr>
              <a:t>} 0</a:t>
            </a:r>
          </a:p>
          <a:p>
            <a:pPr marL="0" indent="0">
              <a:buNone/>
            </a:pPr>
            <a:r>
              <a:rPr lang="en-US" dirty="0"/>
              <a:t>        b = b + 1 </a:t>
            </a:r>
            <a:r>
              <a:rPr lang="en-US" dirty="0">
                <a:solidFill>
                  <a:srgbClr val="FF0000"/>
                </a:solidFill>
              </a:rPr>
              <a:t>} 1, n times</a:t>
            </a:r>
          </a:p>
          <a:p>
            <a:pPr marL="0" indent="0">
              <a:buNone/>
            </a:pPr>
            <a:r>
              <a:rPr lang="en-US" dirty="0"/>
              <a:t>    if (b % 2 == 0):  </a:t>
            </a:r>
            <a:r>
              <a:rPr lang="en-US" dirty="0">
                <a:solidFill>
                  <a:srgbClr val="FF0000"/>
                </a:solidFill>
              </a:rPr>
              <a:t>} 1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 c = c + 1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else:</a:t>
            </a:r>
          </a:p>
          <a:p>
            <a:pPr marL="0" indent="0">
              <a:buNone/>
            </a:pPr>
            <a:r>
              <a:rPr lang="en-US" dirty="0"/>
              <a:t>        for </a:t>
            </a:r>
            <a:r>
              <a:rPr lang="en-US" dirty="0" err="1"/>
              <a:t>i</a:t>
            </a:r>
            <a:r>
              <a:rPr lang="en-US" dirty="0"/>
              <a:t> = 0 to </a:t>
            </a:r>
            <a:r>
              <a:rPr lang="en-US" dirty="0" err="1"/>
              <a:t>L.size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} 0 </a:t>
            </a:r>
          </a:p>
          <a:p>
            <a:pPr marL="0" indent="0">
              <a:buNone/>
            </a:pPr>
            <a:r>
              <a:rPr lang="en-US" dirty="0"/>
              <a:t>            c = c + 1 </a:t>
            </a:r>
            <a:r>
              <a:rPr lang="en-US" dirty="0">
                <a:solidFill>
                  <a:srgbClr val="FF0000"/>
                </a:solidFill>
              </a:rPr>
              <a:t>} 1, n times</a:t>
            </a:r>
          </a:p>
          <a:p>
            <a:pPr marL="0" indent="0">
              <a:buNone/>
            </a:pPr>
            <a:r>
              <a:rPr lang="en-US" dirty="0"/>
              <a:t>    return 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6C7F58-306D-E658-69EC-00881D5C09AB}"/>
                  </a:ext>
                </a:extLst>
              </p:cNvPr>
              <p:cNvSpPr txBox="1"/>
              <p:nvPr/>
            </p:nvSpPr>
            <p:spPr>
              <a:xfrm>
                <a:off x="6096000" y="1223466"/>
                <a:ext cx="5816657" cy="4893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Questions to ask: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units of the input size?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# of items in the list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operations we’re counting?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Arithmetic ops (+-*/) (non-loop vars)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For each line: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many times will it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long does it take to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Does this change with different inputs?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Answer: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/>
                      <m:t>Worst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case</m:t>
                    </m:r>
                    <m:r>
                      <m:rPr>
                        <m:nor/>
                      </m:rPr>
                      <a:rPr lang="en-US" sz="2400" dirty="0"/>
                      <m:t>? 1 + 1 + 1 + </m:t>
                    </m:r>
                    <m:r>
                      <m:rPr>
                        <m:nor/>
                      </m:rPr>
                      <a:rPr lang="en-US" sz="2400" dirty="0"/>
                      <m:t>n</m:t>
                    </m:r>
                    <m:r>
                      <m:rPr>
                        <m:nor/>
                      </m:rPr>
                      <a:rPr lang="en-US" sz="2400" dirty="0"/>
                      <m:t> + 1 + </m:t>
                    </m:r>
                    <m:r>
                      <m:rPr>
                        <m:nor/>
                      </m:rPr>
                      <a:rPr lang="en-US" sz="2400" dirty="0"/>
                      <m:t>n</m:t>
                    </m:r>
                  </m:oMath>
                </a14:m>
                <a:endParaRPr lang="en-US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sz="2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6C7F58-306D-E658-69EC-00881D5C0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223466"/>
                <a:ext cx="5816657" cy="4893647"/>
              </a:xfrm>
              <a:prstGeom prst="rect">
                <a:avLst/>
              </a:prstGeom>
              <a:blipFill>
                <a:blip r:embed="rId2"/>
                <a:stretch>
                  <a:fillRect l="-1747" t="-1036" r="-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203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29869-2F62-09B4-5E60-719E4E019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FACEE5-B205-2E5A-41C0-92DE32619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206991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BF41305-2C06-B351-F806-2C2F87E6BAF2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932037-EF06-4C6E-441E-6FA78A341631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back=0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5187D8C2-4DB0-D8F3-3EAF-553A7EAA448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F82D7F6C-A8CA-9EDB-8516-DBE78378F710}"/>
              </a:ext>
            </a:extLst>
          </p:cNvPr>
          <p:cNvCxnSpPr>
            <a:cxnSpLocks/>
          </p:cNvCxnSpPr>
          <p:nvPr/>
        </p:nvCxnSpPr>
        <p:spPr>
          <a:xfrm rot="10800000">
            <a:off x="1848664" y="2345148"/>
            <a:ext cx="2332077" cy="283622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30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D16DD-36F5-8C12-841E-7550A341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2 (Questions)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47DF6-6456-9C6C-709D-BEBF2D0F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1044654"/>
            <a:ext cx="10515600" cy="6451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beAnnoying</a:t>
            </a:r>
            <a:r>
              <a:rPr lang="en-US" dirty="0"/>
              <a:t>(List L)</a:t>
            </a:r>
          </a:p>
          <a:p>
            <a:pPr marL="0" indent="0">
              <a:buNone/>
            </a:pPr>
            <a:r>
              <a:rPr lang="en-US" dirty="0"/>
              <a:t>    List A = []</a:t>
            </a:r>
          </a:p>
          <a:p>
            <a:pPr marL="0" indent="0">
              <a:buNone/>
            </a:pPr>
            <a:r>
              <a:rPr lang="en-US" dirty="0"/>
              <a:t>    for </a:t>
            </a:r>
            <a:r>
              <a:rPr lang="en-US" dirty="0" err="1"/>
              <a:t>i</a:t>
            </a:r>
            <a:r>
              <a:rPr lang="en-US" dirty="0"/>
              <a:t>=0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L.size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A.append</a:t>
            </a:r>
            <a:r>
              <a:rPr lang="en-US" dirty="0"/>
              <a:t>(L[</a:t>
            </a:r>
            <a:r>
              <a:rPr lang="en-US" dirty="0" err="1"/>
              <a:t>i</a:t>
            </a:r>
            <a:r>
              <a:rPr lang="en-US" dirty="0"/>
              <a:t>])</a:t>
            </a:r>
          </a:p>
          <a:p>
            <a:pPr marL="0" indent="0">
              <a:buNone/>
            </a:pPr>
            <a:r>
              <a:rPr lang="en-US" dirty="0"/>
              <a:t>        for j=0 to </a:t>
            </a:r>
            <a:r>
              <a:rPr lang="en-US" dirty="0" err="1"/>
              <a:t>L.size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            print (“Hi, I’m annoying”)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C7F58-306D-E658-69EC-00881D5C09AB}"/>
              </a:ext>
            </a:extLst>
          </p:cNvPr>
          <p:cNvSpPr txBox="1"/>
          <p:nvPr/>
        </p:nvSpPr>
        <p:spPr>
          <a:xfrm>
            <a:off x="6096000" y="1223466"/>
            <a:ext cx="559505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Questions to ask: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units of the input size?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operations we’re counting?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 each line: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many times will it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long does it take to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Does this change with the input size?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1999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5417A-E6C5-87EA-7920-49532B7D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57A5C-50F3-28D9-983F-19401049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2 (Answers)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E53F75-C222-9FA9-3DC9-6A0B759E33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7480" y="1044654"/>
                <a:ext cx="7627620" cy="645159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beAnnoying</a:t>
                </a:r>
                <a:r>
                  <a:rPr lang="en-US" dirty="0"/>
                  <a:t>(List L)</a:t>
                </a:r>
              </a:p>
              <a:p>
                <a:pPr marL="0" indent="0">
                  <a:buNone/>
                </a:pPr>
                <a:r>
                  <a:rPr lang="en-US" dirty="0"/>
                  <a:t>    List A = [] </a:t>
                </a:r>
                <a:r>
                  <a:rPr lang="en-US" dirty="0">
                    <a:solidFill>
                      <a:srgbClr val="FF0000"/>
                    </a:solidFill>
                  </a:rPr>
                  <a:t>} 1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for </a:t>
                </a:r>
                <a:r>
                  <a:rPr lang="en-US" dirty="0" err="1"/>
                  <a:t>i</a:t>
                </a:r>
                <a:r>
                  <a:rPr lang="en-US" dirty="0"/>
                  <a:t>=0 </a:t>
                </a:r>
                <a:r>
                  <a:rPr lang="en-US" dirty="0" err="1"/>
                  <a:t>i</a:t>
                </a:r>
                <a:r>
                  <a:rPr lang="en-US" dirty="0"/>
                  <a:t> to </a:t>
                </a:r>
                <a:r>
                  <a:rPr lang="en-US" dirty="0" err="1"/>
                  <a:t>L.size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FF0000"/>
                    </a:solidFill>
                  </a:rPr>
                  <a:t>} 0</a:t>
                </a:r>
              </a:p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dirty="0" err="1"/>
                  <a:t>A.append</a:t>
                </a:r>
                <a:r>
                  <a:rPr lang="en-US" dirty="0"/>
                  <a:t>(L[</a:t>
                </a:r>
                <a:r>
                  <a:rPr lang="en-US" dirty="0" err="1"/>
                  <a:t>i</a:t>
                </a:r>
                <a:r>
                  <a:rPr lang="en-US" dirty="0"/>
                  <a:t>]) </a:t>
                </a:r>
                <a:r>
                  <a:rPr lang="en-US" dirty="0">
                    <a:solidFill>
                      <a:srgbClr val="FF0000"/>
                    </a:solidFill>
                  </a:rPr>
                  <a:t>} 1, n times</a:t>
                </a:r>
              </a:p>
              <a:p>
                <a:pPr marL="0" indent="0">
                  <a:buNone/>
                </a:pPr>
                <a:r>
                  <a:rPr lang="en-US" dirty="0"/>
                  <a:t>        for j=0 to </a:t>
                </a:r>
                <a:r>
                  <a:rPr lang="en-US" dirty="0" err="1"/>
                  <a:t>L.size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FF0000"/>
                    </a:solidFill>
                  </a:rPr>
                  <a:t>} 0</a:t>
                </a:r>
              </a:p>
              <a:p>
                <a:pPr marL="0" indent="0">
                  <a:buNone/>
                </a:pPr>
                <a:r>
                  <a:rPr lang="en-US" dirty="0"/>
                  <a:t>            print (“Hi, I’m annoying”) </a:t>
                </a:r>
                <a:r>
                  <a:rPr lang="en-US" dirty="0">
                    <a:solidFill>
                      <a:srgbClr val="FF0000"/>
                    </a:solidFill>
                  </a:rPr>
                  <a:t>} 1,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times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E53F75-C222-9FA9-3DC9-6A0B759E33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7480" y="1044654"/>
                <a:ext cx="7627620" cy="6451599"/>
              </a:xfrm>
              <a:blipFill>
                <a:blip r:embed="rId2"/>
                <a:stretch>
                  <a:fillRect l="-1664" t="-1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431723-5CC5-DB8E-EA72-4108117A5CDA}"/>
                  </a:ext>
                </a:extLst>
              </p:cNvPr>
              <p:cNvSpPr txBox="1"/>
              <p:nvPr/>
            </p:nvSpPr>
            <p:spPr>
              <a:xfrm>
                <a:off x="6596942" y="1044654"/>
                <a:ext cx="5595058" cy="4154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Questions to ask: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units of the input size?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# items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operations we’re counting?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appending, printing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Printing: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For each line: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many times will it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long does it take to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Does this change with the input size?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431723-5CC5-DB8E-EA72-4108117A5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942" y="1044654"/>
                <a:ext cx="5595058" cy="4154984"/>
              </a:xfrm>
              <a:prstGeom prst="rect">
                <a:avLst/>
              </a:prstGeom>
              <a:blipFill>
                <a:blip r:embed="rId3"/>
                <a:stretch>
                  <a:fillRect l="-1810" t="-1220" r="-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0340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BC43-DD63-2B24-550B-B08D8456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Case Running Time – General Guide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6B4E2-CD04-DDD0-E33D-A4B22AE7A8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Add together the time of consecutive statements</a:t>
                </a:r>
              </a:p>
              <a:p>
                <a:r>
                  <a:rPr lang="en-US" dirty="0"/>
                  <a:t>Loops: Sum up the time required through each iteration of the loop</a:t>
                </a:r>
              </a:p>
              <a:p>
                <a:pPr lvl="1"/>
                <a:r>
                  <a:rPr lang="en-US" dirty="0"/>
                  <a:t>If each takes the same time, then [time per loop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number of iterations]</a:t>
                </a:r>
              </a:p>
              <a:p>
                <a:r>
                  <a:rPr lang="en-US" dirty="0"/>
                  <a:t>Conditionals: Sum together the time to check the condition and time of the slowest branch</a:t>
                </a:r>
              </a:p>
              <a:p>
                <a:r>
                  <a:rPr lang="en-US" dirty="0"/>
                  <a:t>Function Calls: Time of the function’s body</a:t>
                </a:r>
              </a:p>
              <a:p>
                <a:r>
                  <a:rPr lang="en-US" dirty="0"/>
                  <a:t>Recursion: Solve a </a:t>
                </a:r>
                <a:r>
                  <a:rPr lang="en-US" dirty="0">
                    <a:solidFill>
                      <a:srgbClr val="FF0000"/>
                    </a:solidFill>
                  </a:rPr>
                  <a:t>recurrence relation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6B4E2-CD04-DDD0-E33D-A4B22AE7A8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3984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0106B-E7F2-6AC4-0CEB-263B34D0A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your running time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B7D0D-89C1-85CB-26AE-4351C262A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50217" cy="4351338"/>
          </a:xfrm>
        </p:spPr>
        <p:txBody>
          <a:bodyPr>
            <a:normAutofit/>
          </a:bodyPr>
          <a:lstStyle/>
          <a:p>
            <a:r>
              <a:rPr lang="en-US" dirty="0"/>
              <a:t>Worst-case complexity: </a:t>
            </a:r>
          </a:p>
          <a:p>
            <a:pPr lvl="1"/>
            <a:r>
              <a:rPr lang="en-US" dirty="0"/>
              <a:t>max number of steps algorithm takes on “most challenging” input </a:t>
            </a:r>
          </a:p>
          <a:p>
            <a:r>
              <a:rPr lang="en-US" dirty="0"/>
              <a:t>Best-case complexity: </a:t>
            </a:r>
          </a:p>
          <a:p>
            <a:pPr lvl="1"/>
            <a:r>
              <a:rPr lang="en-US" dirty="0"/>
              <a:t>min number of steps algorithm takes on “easiest” input </a:t>
            </a:r>
          </a:p>
          <a:p>
            <a:r>
              <a:rPr lang="en-US" dirty="0"/>
              <a:t>Average/expected complexity: </a:t>
            </a:r>
          </a:p>
          <a:p>
            <a:pPr lvl="1"/>
            <a:r>
              <a:rPr lang="en-US" dirty="0"/>
              <a:t>avg number of steps algorithm takes on random inputs (distribution-dependent) </a:t>
            </a:r>
          </a:p>
          <a:p>
            <a:r>
              <a:rPr lang="en-US" dirty="0"/>
              <a:t>Amortized complexity: </a:t>
            </a:r>
          </a:p>
          <a:p>
            <a:pPr lvl="1"/>
            <a:r>
              <a:rPr lang="en-US" dirty="0"/>
              <a:t>max total number of steps algorithm takes on M “most challenging” consecutive inputs, divided by M (i.e., divide the max total sum by M).</a:t>
            </a:r>
          </a:p>
        </p:txBody>
      </p:sp>
    </p:spTree>
    <p:extLst>
      <p:ext uri="{BB962C8B-B14F-4D97-AF65-F5344CB8AC3E}">
        <p14:creationId xmlns:p14="http://schemas.microsoft.com/office/powerpoint/2010/main" val="545482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37711-2C9F-C400-7B2E-F7113BCC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Amortized Analysis Analogy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5483E-FA76-F83C-AF97-9517E9B1D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I’d like to park in a lot where they charge $10 per day to park</a:t>
            </a:r>
          </a:p>
          <a:p>
            <a:r>
              <a:rPr lang="en-US" dirty="0"/>
              <a:t>If you are caught in the lot without paying you are given a warning</a:t>
            </a:r>
          </a:p>
          <a:p>
            <a:r>
              <a:rPr lang="en-US" dirty="0"/>
              <a:t>If you get 3 warnings, you are charged a $25 fine, and your warnings reset.</a:t>
            </a:r>
          </a:p>
          <a:p>
            <a:r>
              <a:rPr lang="en-US" dirty="0"/>
              <a:t>Should you actually pay to park?</a:t>
            </a:r>
          </a:p>
        </p:txBody>
      </p:sp>
    </p:spTree>
    <p:extLst>
      <p:ext uri="{BB962C8B-B14F-4D97-AF65-F5344CB8AC3E}">
        <p14:creationId xmlns:p14="http://schemas.microsoft.com/office/powerpoint/2010/main" val="948737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B84F0-B7D6-C75C-9243-9B4DF540D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D3DEC-97CE-A4DA-2536-C21E4DFC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Amortized Analysis Analogy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26EE8-A215-573F-4BFE-7CF0EF060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I’d like to park in a lot where they charge $10 per day to park</a:t>
            </a:r>
          </a:p>
          <a:p>
            <a:r>
              <a:rPr lang="en-US" dirty="0"/>
              <a:t>If you are caught in the lot without paying you are given a warning</a:t>
            </a:r>
          </a:p>
          <a:p>
            <a:r>
              <a:rPr lang="en-US" dirty="0"/>
              <a:t>If you get 3 warnings, you are charged a $25 fine, and your warnings reset.</a:t>
            </a:r>
          </a:p>
          <a:p>
            <a:r>
              <a:rPr lang="en-US" dirty="0"/>
              <a:t>Should you actually pay to park?</a:t>
            </a:r>
          </a:p>
          <a:p>
            <a:pPr lvl="1"/>
            <a:r>
              <a:rPr lang="en-US" dirty="0"/>
              <a:t>If you pay every day then you pay an average of $10 per day</a:t>
            </a:r>
          </a:p>
          <a:p>
            <a:pPr lvl="1"/>
            <a:r>
              <a:rPr lang="en-US" dirty="0"/>
              <a:t>If you do not pay then for every three days parking costs $0+$0+$25, for an average of $8.33 per day</a:t>
            </a:r>
          </a:p>
          <a:p>
            <a:pPr lvl="2"/>
            <a:r>
              <a:rPr lang="en-US" dirty="0"/>
              <a:t>This is an amortized analysis</a:t>
            </a:r>
          </a:p>
        </p:txBody>
      </p:sp>
    </p:spTree>
    <p:extLst>
      <p:ext uri="{BB962C8B-B14F-4D97-AF65-F5344CB8AC3E}">
        <p14:creationId xmlns:p14="http://schemas.microsoft.com/office/powerpoint/2010/main" val="4066347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9A94-1220-2804-63AB-870822DB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ArrayList</a:t>
            </a:r>
            <a:r>
              <a:rPr lang="en-US" dirty="0"/>
              <a:t> - Worst Case Time of Add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E0DF2B-2C50-08CC-5BA6-B5A1FBAD4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35" y="1825625"/>
            <a:ext cx="5670665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add(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value){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== size)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resize();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data[size] = value;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size++;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private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resize(){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[]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data;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data =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 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data.length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oldData.length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data[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What is the worst case running time of add?</a:t>
                </a:r>
              </a:p>
              <a:p>
                <a:pPr lvl="1"/>
                <a:r>
                  <a:rPr lang="en-US" dirty="0"/>
                  <a:t>Input size: size of “this”</a:t>
                </a:r>
              </a:p>
              <a:p>
                <a:pPr lvl="1"/>
                <a:r>
                  <a:rPr lang="en-US" dirty="0"/>
                  <a:t>Operations counted: indexing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8566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9A94-1220-2804-63AB-870822DB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ArrayList</a:t>
            </a:r>
            <a:r>
              <a:rPr lang="en-US" dirty="0"/>
              <a:t> – Amortized Time of Add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D7957-B208-5E47-448C-922F4E817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35" y="1825625"/>
            <a:ext cx="5670665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add(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value){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== size)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    resize();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data[size] = value;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size++;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resize(){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data;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data 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 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</a:t>
            </a:r>
            <a:r>
              <a:rPr lang="en-US" sz="1600" dirty="0">
                <a:solidFill>
                  <a:srgbClr val="098658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1600" dirty="0">
                <a:solidFill>
                  <a:srgbClr val="098658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    data[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 =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highlight>
                <a:srgbClr val="FFFFFF"/>
              </a:highlight>
            </a:endParaRPr>
          </a:p>
        </p:txBody>
      </p:sp>
      <p:grpSp>
        <p:nvGrpSpPr>
          <p:cNvPr id="10" name="Group 9" descr="In the resize method, we double the length of the array using the line:&#10;&#10;data = new int[data.length*2];&#10;&#10;By making the choice to double, we guarantee we will not have to do any more resizing until the size of the ArrayList has double.">
            <a:extLst>
              <a:ext uri="{FF2B5EF4-FFF2-40B4-BE49-F238E27FC236}">
                <a16:creationId xmlns:a16="http://schemas.microsoft.com/office/drawing/2014/main" id="{9C129402-4FE1-5B72-A11C-459E5ABFB08C}"/>
              </a:ext>
            </a:extLst>
          </p:cNvPr>
          <p:cNvGrpSpPr/>
          <p:nvPr/>
        </p:nvGrpSpPr>
        <p:grpSpPr>
          <a:xfrm>
            <a:off x="3603084" y="4899991"/>
            <a:ext cx="2975957" cy="1873574"/>
            <a:chOff x="3603084" y="4899991"/>
            <a:chExt cx="2975957" cy="1873574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CA4A632-C2AC-7864-4F4E-4A5F61D15BA8}"/>
                </a:ext>
              </a:extLst>
            </p:cNvPr>
            <p:cNvCxnSpPr>
              <a:cxnSpLocks/>
              <a:stCxn id="3" idx="0"/>
            </p:cNvCxnSpPr>
            <p:nvPr/>
          </p:nvCxnSpPr>
          <p:spPr>
            <a:xfrm flipH="1" flipV="1">
              <a:off x="3856383" y="4899991"/>
              <a:ext cx="1234680" cy="95024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6D5D4F1-8370-387D-F6D8-21C5C80D4F42}"/>
                </a:ext>
              </a:extLst>
            </p:cNvPr>
            <p:cNvSpPr txBox="1"/>
            <p:nvPr/>
          </p:nvSpPr>
          <p:spPr>
            <a:xfrm>
              <a:off x="3603084" y="5850235"/>
              <a:ext cx="2975957" cy="9233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Every time we resize, we earn </a:t>
              </a:r>
              <a:r>
                <a:rPr lang="en-US" dirty="0" err="1">
                  <a:solidFill>
                    <a:srgbClr val="FF0000"/>
                  </a:solidFill>
                  <a:latin typeface="Consolas" panose="020B0609020204030204" pitchFamily="49" charset="0"/>
                </a:rPr>
                <a:t>data.length</a:t>
              </a:r>
              <a:r>
                <a:rPr lang="en-US" dirty="0">
                  <a:solidFill>
                    <a:srgbClr val="FF0000"/>
                  </a:solidFill>
                </a:rPr>
                <a:t> more adds before the next resize!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Amortized Analysis Idea:</a:t>
                </a:r>
              </a:p>
              <a:p>
                <a:pPr lvl="1"/>
                <a:r>
                  <a:rPr lang="en-US" dirty="0"/>
                  <a:t>Suppose we have a program that in total does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adds.</a:t>
                </a:r>
              </a:p>
              <a:p>
                <a:pPr lvl="1"/>
                <a:r>
                  <a:rPr lang="en-US" dirty="0"/>
                  <a:t>How much time was spent “on average” across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be the initial size of </a:t>
                </a:r>
                <a:r>
                  <a:rPr lang="en-US" dirty="0">
                    <a:latin typeface="Consolas" panose="020B0609020204030204" pitchFamily="49" charset="0"/>
                  </a:rPr>
                  <a:t>data</a:t>
                </a:r>
              </a:p>
              <a:p>
                <a:pPr lvl="1"/>
                <a:r>
                  <a:rPr lang="en-US" dirty="0"/>
                  <a:t>The 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 take: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next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next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Overall: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86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A0BD4-466F-6701-ED05-6C6581B98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63601-53B0-9092-F01A-DF10068A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8D20AA-0AE8-DAB8-F9B3-788080858612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3C72A8E-2C77-E8EE-A0B8-D8E79FCB0281}"/>
              </a:ext>
            </a:extLst>
          </p:cNvPr>
          <p:cNvSpPr txBox="1"/>
          <p:nvPr/>
        </p:nvSpPr>
        <p:spPr>
          <a:xfrm>
            <a:off x="1212112" y="3136605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E7A5EC-B4C5-A261-87B6-5B999AEB16E4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7DC923-4173-6208-1ADC-A933A724C1D7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back=0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7A5C7402-A0A6-E4CB-B386-CED927122062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0F26E6B8-4E06-77BC-F29C-ABE3F0CC0C8C}"/>
              </a:ext>
            </a:extLst>
          </p:cNvPr>
          <p:cNvCxnSpPr>
            <a:cxnSpLocks/>
          </p:cNvCxnSpPr>
          <p:nvPr/>
        </p:nvCxnSpPr>
        <p:spPr>
          <a:xfrm rot="10800000">
            <a:off x="1848664" y="2345148"/>
            <a:ext cx="2332077" cy="283622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758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D352A-AB47-B412-46DA-3CF16838D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43669-7E32-37AB-6891-C020B8800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05EC00-B58E-C82F-D0B6-CE25E65F2946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2E284B-2847-50A0-1C22-F5D4F84F5EC7}"/>
              </a:ext>
            </a:extLst>
          </p:cNvPr>
          <p:cNvSpPr txBox="1"/>
          <p:nvPr/>
        </p:nvSpPr>
        <p:spPr>
          <a:xfrm>
            <a:off x="1212112" y="3136605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Enqueue(7)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9EEE4B-ECBB-B7A0-AE2A-6996F5AD6E3E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0E3F42-9304-62DC-6F3E-B29171296ADD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</a:t>
            </a:r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03FAEDCF-BCB1-A635-D36F-1F4E7061F11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591BA0D-C01E-E8FE-933C-1AFD4A3F79C2}"/>
              </a:ext>
            </a:extLst>
          </p:cNvPr>
          <p:cNvCxnSpPr>
            <a:cxnSpLocks/>
          </p:cNvCxnSpPr>
          <p:nvPr/>
        </p:nvCxnSpPr>
        <p:spPr>
          <a:xfrm rot="10800000">
            <a:off x="2360428" y="2340334"/>
            <a:ext cx="1820312" cy="288436"/>
          </a:xfrm>
          <a:prstGeom prst="curvedConnector3">
            <a:avLst>
              <a:gd name="adj1" fmla="val 99649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93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8FD01-C290-BCF3-91B6-C176EC524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A3948-3D08-17F7-A0EE-BAF42270C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E722E3B-0A83-CEA9-3C5D-F743FD9EFA83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D9E3781-59FF-B10E-1959-E926F24BF67F}"/>
              </a:ext>
            </a:extLst>
          </p:cNvPr>
          <p:cNvSpPr txBox="1"/>
          <p:nvPr/>
        </p:nvSpPr>
        <p:spPr>
          <a:xfrm>
            <a:off x="1212112" y="3136605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>
                <a:solidFill>
                  <a:srgbClr val="FF0000"/>
                </a:solidFill>
              </a:rPr>
              <a:t>Enqueue(10)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8F006C-BBA8-AE55-512E-AE572DA680E1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25FA7A-F9F7-F785-1772-BCE34EF5FF1A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back=1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3271433E-E19D-F61D-7F48-A4A9D5EF7307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DC3B1F0B-E315-5E02-3CB1-D0F741A9720E}"/>
              </a:ext>
            </a:extLst>
          </p:cNvPr>
          <p:cNvCxnSpPr>
            <a:cxnSpLocks/>
          </p:cNvCxnSpPr>
          <p:nvPr/>
        </p:nvCxnSpPr>
        <p:spPr>
          <a:xfrm rot="10800000">
            <a:off x="2360428" y="2340334"/>
            <a:ext cx="1820312" cy="288436"/>
          </a:xfrm>
          <a:prstGeom prst="curvedConnector3">
            <a:avLst>
              <a:gd name="adj1" fmla="val 99649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2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9B82A-CD47-1F94-AC76-9CAAEF216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B586-271B-FF6F-6291-55C3B1AF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EE5D96-D100-CA28-A432-C5DC5FAE1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659334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F19F8D4-4DED-9C45-0014-C769F57A522C}"/>
              </a:ext>
            </a:extLst>
          </p:cNvPr>
          <p:cNvSpPr txBox="1"/>
          <p:nvPr/>
        </p:nvSpPr>
        <p:spPr>
          <a:xfrm>
            <a:off x="1212112" y="3136605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>
                <a:solidFill>
                  <a:srgbClr val="FF0000"/>
                </a:solidFill>
              </a:rPr>
              <a:t>Enqueue(10)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25FB46-EEE1-FF03-C56B-964145DD1D2B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7C1CC2-14F9-F6E9-4712-1AF1CB3C6C62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</a:t>
            </a:r>
            <a:r>
              <a:rPr lang="en-US" dirty="0">
                <a:solidFill>
                  <a:srgbClr val="E20000"/>
                </a:solidFill>
              </a:rPr>
              <a:t>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F9CDDD3E-12E6-1DE9-B0A2-D30F1CD12B2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1C33B3BF-2FE7-C6A1-2753-789A709B4A29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8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736D2-40D5-4CE7-F48F-C3820AC60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02A53-66E5-0EAD-BCDE-2D59088C4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795094-8E85-1966-E561-05312C9DFADE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27E1D10-8195-E25D-0CD2-B17D10AFF827}"/>
              </a:ext>
            </a:extLst>
          </p:cNvPr>
          <p:cNvSpPr txBox="1"/>
          <p:nvPr/>
        </p:nvSpPr>
        <p:spPr>
          <a:xfrm>
            <a:off x="1212112" y="3136605"/>
            <a:ext cx="1390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>
                <a:solidFill>
                  <a:srgbClr val="E20000"/>
                </a:solidFill>
              </a:rPr>
              <a:t>Dequeue()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73D3C1-8B96-BD37-A764-332A91ECEF35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EC8E10-306B-49BE-CA7D-51DCB75D8990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A9F64999-A31C-454A-F19B-7FCA4BC5E9C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2B0893F5-F550-F7B0-033E-AB9927CEBDC4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947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D2729-9A5C-4128-7742-469D60022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C1CE2-E7C9-623A-F6F5-EFEA749E9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EC0B8F-3C3E-C3F2-387F-5D1A22977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417633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5D1F03-173D-B25E-7AD7-1EA5136A3DD3}"/>
              </a:ext>
            </a:extLst>
          </p:cNvPr>
          <p:cNvSpPr txBox="1"/>
          <p:nvPr/>
        </p:nvSpPr>
        <p:spPr>
          <a:xfrm>
            <a:off x="1212112" y="3136605"/>
            <a:ext cx="1390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>
                <a:solidFill>
                  <a:srgbClr val="E20000"/>
                </a:solidFill>
              </a:rPr>
              <a:t>Dequeue()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B72FA8-49CD-A54F-8C1D-3BFD9FB99431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497257-B231-A280-8722-AE95A582B7A2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FA1AD7E3-ADA5-7DC0-868B-773562EF1F5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92E21127-0CA3-3626-D9EB-D11F5B377220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763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11776</TotalTime>
  <Words>2666</Words>
  <Application>Microsoft Macintosh PowerPoint</Application>
  <PresentationFormat>Widescreen</PresentationFormat>
  <Paragraphs>366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Cambria Math</vt:lpstr>
      <vt:lpstr>Arial</vt:lpstr>
      <vt:lpstr>Aptos</vt:lpstr>
      <vt:lpstr>Calibri Light</vt:lpstr>
      <vt:lpstr>Cascadia Code</vt:lpstr>
      <vt:lpstr>Consolas</vt:lpstr>
      <vt:lpstr>Calibri</vt:lpstr>
      <vt:lpstr>Office Theme</vt:lpstr>
      <vt:lpstr>CSE 332 Spring 2026 Lecture 2: Algorithm Analysis pt.1</vt:lpstr>
      <vt:lpstr>Announcements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Resizing “Circular” Array Queue</vt:lpstr>
      <vt:lpstr>Runtime/Resource Analysis</vt:lpstr>
      <vt:lpstr>Why do resource analysis?</vt:lpstr>
      <vt:lpstr>Process for resource Analysis</vt:lpstr>
      <vt:lpstr>Input Size: Examples</vt:lpstr>
      <vt:lpstr>Input Size: Examples</vt:lpstr>
      <vt:lpstr>Input Size: Examples</vt:lpstr>
      <vt:lpstr>Input Size: Examples</vt:lpstr>
      <vt:lpstr>Input Size: Examples</vt:lpstr>
      <vt:lpstr>Input Size: Examples</vt:lpstr>
      <vt:lpstr>Resource Analysis – Worst Case Running Time</vt:lpstr>
      <vt:lpstr>Resource Analysis – Best Case Running Time</vt:lpstr>
      <vt:lpstr>Analysis Process From 123/143</vt:lpstr>
      <vt:lpstr>Analysis Process For Us</vt:lpstr>
      <vt:lpstr>Worst Case – Example 1 (Questions)</vt:lpstr>
      <vt:lpstr>Worst Case – Example 1 (Answers)</vt:lpstr>
      <vt:lpstr>Worst Case – Example 2 (Questions)</vt:lpstr>
      <vt:lpstr>Worst Case – Example 2 (Answers)</vt:lpstr>
      <vt:lpstr>Worst Case Running Time – General Guide</vt:lpstr>
      <vt:lpstr>Defining your running time function</vt:lpstr>
      <vt:lpstr>Amortized Analysis Analogy</vt:lpstr>
      <vt:lpstr>Amortized Analysis Analogy</vt:lpstr>
      <vt:lpstr>ArrayList - Worst Case Time of Add</vt:lpstr>
      <vt:lpstr>ArrayList – Amortized Time of Add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332 Spring 2026 Lecture 2</dc:title>
  <dc:creator>Nathan Brunelle</dc:creator>
  <cp:lastModifiedBy>Michael Whitmeyer</cp:lastModifiedBy>
  <cp:revision>75</cp:revision>
  <dcterms:created xsi:type="dcterms:W3CDTF">2023-09-26T20:08:20Z</dcterms:created>
  <dcterms:modified xsi:type="dcterms:W3CDTF">2026-06-24T06:16:50Z</dcterms:modified>
</cp:coreProperties>
</file>