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4" r:id="rId3"/>
    <p:sldId id="284" r:id="rId4"/>
    <p:sldId id="286" r:id="rId5"/>
    <p:sldId id="290" r:id="rId6"/>
    <p:sldId id="291" r:id="rId7"/>
    <p:sldId id="293" r:id="rId8"/>
    <p:sldId id="336" r:id="rId9"/>
    <p:sldId id="294" r:id="rId10"/>
    <p:sldId id="295" r:id="rId11"/>
    <p:sldId id="296" r:id="rId12"/>
    <p:sldId id="322" r:id="rId13"/>
    <p:sldId id="298" r:id="rId14"/>
    <p:sldId id="300" r:id="rId15"/>
    <p:sldId id="337" r:id="rId16"/>
    <p:sldId id="301" r:id="rId17"/>
    <p:sldId id="314" r:id="rId18"/>
    <p:sldId id="338" r:id="rId19"/>
    <p:sldId id="315" r:id="rId20"/>
    <p:sldId id="316" r:id="rId21"/>
    <p:sldId id="317" r:id="rId22"/>
    <p:sldId id="318" r:id="rId23"/>
    <p:sldId id="319" r:id="rId24"/>
    <p:sldId id="320" r:id="rId25"/>
    <p:sldId id="339" r:id="rId26"/>
    <p:sldId id="321" r:id="rId27"/>
    <p:sldId id="341" r:id="rId28"/>
    <p:sldId id="342" r:id="rId29"/>
    <p:sldId id="340" r:id="rId30"/>
    <p:sldId id="303" r:id="rId31"/>
    <p:sldId id="308" r:id="rId32"/>
    <p:sldId id="309" r:id="rId33"/>
    <p:sldId id="311" r:id="rId34"/>
    <p:sldId id="312" r:id="rId35"/>
    <p:sldId id="31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94682"/>
  </p:normalViewPr>
  <p:slideViewPr>
    <p:cSldViewPr snapToGrid="0">
      <p:cViewPr varScale="1">
        <p:scale>
          <a:sx n="119" d="100"/>
          <a:sy n="119" d="100"/>
        </p:scale>
        <p:origin x="21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C7DE-17EB-0866-270E-46DB713508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F326B9-1A91-11C0-F387-26A743C7A6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F0A4DB-CE55-9653-8EC7-0B70DB39F0A4}"/>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5" name="Footer Placeholder 4">
            <a:extLst>
              <a:ext uri="{FF2B5EF4-FFF2-40B4-BE49-F238E27FC236}">
                <a16:creationId xmlns:a16="http://schemas.microsoft.com/office/drawing/2014/main" id="{7865CAC5-E4D2-FF0E-061D-D793411AC1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48D38D-74D2-2A95-4558-11AAF4DA567C}"/>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391417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F9545-F13A-3E50-7FD6-396675040A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A5DE06-4F91-57D5-5B15-38B8D6DE0A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7B13B8-244F-21E4-ADA5-21157DE0A1BB}"/>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5" name="Footer Placeholder 4">
            <a:extLst>
              <a:ext uri="{FF2B5EF4-FFF2-40B4-BE49-F238E27FC236}">
                <a16:creationId xmlns:a16="http://schemas.microsoft.com/office/drawing/2014/main" id="{EC5F0CBE-AE42-A734-0936-381ED43F4D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CE85B-2E3D-8414-6E6B-B8BB7542771D}"/>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3451091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77609F-9EF3-00A1-3121-72626E106C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8ECEB3-7CDE-FEB7-FA22-5F4E5FF905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0C6C57-6168-A348-D172-E48F883AA73F}"/>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5" name="Footer Placeholder 4">
            <a:extLst>
              <a:ext uri="{FF2B5EF4-FFF2-40B4-BE49-F238E27FC236}">
                <a16:creationId xmlns:a16="http://schemas.microsoft.com/office/drawing/2014/main" id="{27CE8210-0E41-DF78-C0DA-02B71D005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F092E-87B7-3C5F-99AA-D32DB789EFF0}"/>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25768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2EE65-B981-ED3E-DE62-0FD43565BC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8DEBEB-E0FB-65BF-00F9-0A3452D916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2F8F71-EFC6-1628-4C67-D6C78B763422}"/>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5" name="Footer Placeholder 4">
            <a:extLst>
              <a:ext uri="{FF2B5EF4-FFF2-40B4-BE49-F238E27FC236}">
                <a16:creationId xmlns:a16="http://schemas.microsoft.com/office/drawing/2014/main" id="{43FC692B-D6ED-128D-11C1-D3B68462E8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C68C91-B76A-C25D-84A9-34D45DC38F54}"/>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2750627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15BD6-C781-89E1-669D-C44801E7DF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419FC5-E908-834E-F282-E74610CB93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A64E8B-1570-B099-DE8B-9DF1A55080C0}"/>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5" name="Footer Placeholder 4">
            <a:extLst>
              <a:ext uri="{FF2B5EF4-FFF2-40B4-BE49-F238E27FC236}">
                <a16:creationId xmlns:a16="http://schemas.microsoft.com/office/drawing/2014/main" id="{1EB6D62B-2CF0-D3C3-2FDE-34167666B8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FA14B6-2F15-3A90-217D-A3AF8545F27D}"/>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2049340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EAF3B-D5A9-BD98-522C-3E1557DA8D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0C01EF-F3B5-3FEE-22E6-601D516989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884707-8DCD-2861-A538-AF36B08BC1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7D3CBE-08E6-D08E-89F1-70D7545F59D2}"/>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6" name="Footer Placeholder 5">
            <a:extLst>
              <a:ext uri="{FF2B5EF4-FFF2-40B4-BE49-F238E27FC236}">
                <a16:creationId xmlns:a16="http://schemas.microsoft.com/office/drawing/2014/main" id="{65115A63-33E8-B9F7-9BAC-41BD56EE26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7591E5-ED79-FBFE-15C1-D276CC2BD399}"/>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1667083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0A074-92AA-E602-6D57-2584D4B1D8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947AC5-686F-22E0-71AC-314554FE11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A5DCF1-CA82-777C-B221-F54B2F912B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B2A0FC-9AB0-E7D6-44F4-3972203D57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F38D4C-EEF8-E480-505D-5DAA8C9459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436887-F738-B892-BB8B-ECC3BBDE6F59}"/>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8" name="Footer Placeholder 7">
            <a:extLst>
              <a:ext uri="{FF2B5EF4-FFF2-40B4-BE49-F238E27FC236}">
                <a16:creationId xmlns:a16="http://schemas.microsoft.com/office/drawing/2014/main" id="{F8BF5AF5-B7A6-B8A8-9D29-48C5C2C82D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939A39-232F-C5FF-0480-211FBEEFF0F7}"/>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2748523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F7B41-C3B3-EAF1-D8E3-6D30D0BAEC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F24984-0738-6925-D6CC-23D5882332AB}"/>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4" name="Footer Placeholder 3">
            <a:extLst>
              <a:ext uri="{FF2B5EF4-FFF2-40B4-BE49-F238E27FC236}">
                <a16:creationId xmlns:a16="http://schemas.microsoft.com/office/drawing/2014/main" id="{76BF8785-9340-F45F-7B54-E5CEADCE8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B3CD42-9CEE-C29E-7CF0-F7BD1AC63E33}"/>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274949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A32461-7F89-9A01-8621-01E9A1BCD16A}"/>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3" name="Footer Placeholder 2">
            <a:extLst>
              <a:ext uri="{FF2B5EF4-FFF2-40B4-BE49-F238E27FC236}">
                <a16:creationId xmlns:a16="http://schemas.microsoft.com/office/drawing/2014/main" id="{4E6CA2B0-F26C-6246-D514-BF4DFBF395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8AD013-C085-821D-1712-CA2F10405AF1}"/>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1857855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A4C72-C23E-2997-2775-C6773E11E6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85C858-A3D1-A563-A507-FB19799739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FD462B-902B-222B-F5C0-34E05B7A51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48205C-409A-1AD0-4634-2F23DABF700E}"/>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6" name="Footer Placeholder 5">
            <a:extLst>
              <a:ext uri="{FF2B5EF4-FFF2-40B4-BE49-F238E27FC236}">
                <a16:creationId xmlns:a16="http://schemas.microsoft.com/office/drawing/2014/main" id="{1208D7B0-44BE-F8B8-2D80-DC06CAA39D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34924B-7FAB-9493-6D7A-DC46247DA67F}"/>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295993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39210-F15E-BCAF-F16E-C79D75CBB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022565-13DB-D887-438A-16171EF2F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5E7B5C-07A4-C06A-8D11-A490ADD33C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3D351D-9087-3CA0-BB48-97D01F70AB49}"/>
              </a:ext>
            </a:extLst>
          </p:cNvPr>
          <p:cNvSpPr>
            <a:spLocks noGrp="1"/>
          </p:cNvSpPr>
          <p:nvPr>
            <p:ph type="dt" sz="half" idx="10"/>
          </p:nvPr>
        </p:nvSpPr>
        <p:spPr/>
        <p:txBody>
          <a:bodyPr/>
          <a:lstStyle/>
          <a:p>
            <a:fld id="{2CE9C321-7DCE-2649-B4BD-669E273CB54C}" type="datetimeFigureOut">
              <a:rPr lang="en-US" smtClean="0"/>
              <a:t>8/9/26</a:t>
            </a:fld>
            <a:endParaRPr lang="en-US"/>
          </a:p>
        </p:txBody>
      </p:sp>
      <p:sp>
        <p:nvSpPr>
          <p:cNvPr id="6" name="Footer Placeholder 5">
            <a:extLst>
              <a:ext uri="{FF2B5EF4-FFF2-40B4-BE49-F238E27FC236}">
                <a16:creationId xmlns:a16="http://schemas.microsoft.com/office/drawing/2014/main" id="{76F6D8E8-20D9-C34E-1FA0-CF6DF3E3AB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8B0997-2F64-6106-3EC5-547CB96DC0A6}"/>
              </a:ext>
            </a:extLst>
          </p:cNvPr>
          <p:cNvSpPr>
            <a:spLocks noGrp="1"/>
          </p:cNvSpPr>
          <p:nvPr>
            <p:ph type="sldNum" sz="quarter" idx="12"/>
          </p:nvPr>
        </p:nvSpPr>
        <p:spPr/>
        <p:txBody>
          <a:bodyPr/>
          <a:lstStyle/>
          <a:p>
            <a:fld id="{0A7E6510-C436-EE42-9878-8AF7AECC7883}" type="slidenum">
              <a:rPr lang="en-US" smtClean="0"/>
              <a:t>‹#›</a:t>
            </a:fld>
            <a:endParaRPr lang="en-US"/>
          </a:p>
        </p:txBody>
      </p:sp>
    </p:spTree>
    <p:extLst>
      <p:ext uri="{BB962C8B-B14F-4D97-AF65-F5344CB8AC3E}">
        <p14:creationId xmlns:p14="http://schemas.microsoft.com/office/powerpoint/2010/main" val="161567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5CC31A-E2D5-7194-AD14-CAF4595638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AC41DE-CEBC-923E-45AA-8EC207C67D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BA4C37-F72C-D168-BA35-C8A1C7D012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CE9C321-7DCE-2649-B4BD-669E273CB54C}" type="datetimeFigureOut">
              <a:rPr lang="en-US" smtClean="0"/>
              <a:t>8/9/26</a:t>
            </a:fld>
            <a:endParaRPr lang="en-US"/>
          </a:p>
        </p:txBody>
      </p:sp>
      <p:sp>
        <p:nvSpPr>
          <p:cNvPr id="5" name="Footer Placeholder 4">
            <a:extLst>
              <a:ext uri="{FF2B5EF4-FFF2-40B4-BE49-F238E27FC236}">
                <a16:creationId xmlns:a16="http://schemas.microsoft.com/office/drawing/2014/main" id="{029BCEEE-AE31-B8CD-8971-56D50F5E5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86F842E-9DAD-D125-12FF-70D5C61EC7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7E6510-C436-EE42-9878-8AF7AECC7883}" type="slidenum">
              <a:rPr lang="en-US" smtClean="0"/>
              <a:t>‹#›</a:t>
            </a:fld>
            <a:endParaRPr lang="en-US"/>
          </a:p>
        </p:txBody>
      </p:sp>
    </p:spTree>
    <p:extLst>
      <p:ext uri="{BB962C8B-B14F-4D97-AF65-F5344CB8AC3E}">
        <p14:creationId xmlns:p14="http://schemas.microsoft.com/office/powerpoint/2010/main" val="1993809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cs.uw.edu/332"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a:xfrm>
            <a:off x="1523999" y="1122363"/>
            <a:ext cx="9959163" cy="2387600"/>
          </a:xfrm>
        </p:spPr>
        <p:txBody>
          <a:bodyPr>
            <a:normAutofit/>
          </a:bodyPr>
          <a:lstStyle/>
          <a:p>
            <a:r>
              <a:rPr lang="en-US" dirty="0"/>
              <a:t>CSE 332 Summer 2026</a:t>
            </a:r>
            <a:br>
              <a:rPr lang="en-US" dirty="0"/>
            </a:br>
            <a:r>
              <a:rPr lang="en-US" dirty="0"/>
              <a:t>Lecture 20: Concurrency 2</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2"/>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04874-7598-75F3-A2CC-FBE80781CD1C}"/>
              </a:ext>
            </a:extLst>
          </p:cNvPr>
          <p:cNvSpPr>
            <a:spLocks noGrp="1"/>
          </p:cNvSpPr>
          <p:nvPr>
            <p:ph type="title"/>
          </p:nvPr>
        </p:nvSpPr>
        <p:spPr>
          <a:xfrm>
            <a:off x="838200" y="365125"/>
            <a:ext cx="4805636" cy="1325563"/>
          </a:xfrm>
        </p:spPr>
        <p:txBody>
          <a:bodyPr/>
          <a:lstStyle/>
          <a:p>
            <a:r>
              <a:rPr lang="en-US" dirty="0"/>
              <a:t>Bad Interleaving - Peek and </a:t>
            </a:r>
            <a:r>
              <a:rPr lang="en-US" dirty="0" err="1"/>
              <a:t>isEmpty</a:t>
            </a:r>
            <a:endParaRPr lang="en-US" dirty="0"/>
          </a:p>
        </p:txBody>
      </p:sp>
      <p:grpSp>
        <p:nvGrpSpPr>
          <p:cNvPr id="3" name="Group 2" descr="Thread 1 calls: &#10;peek()&#10;&#10;Thread 2 calls:&#10;push(x);&#10;boolean b = isEmpty();&#10;">
            <a:extLst>
              <a:ext uri="{FF2B5EF4-FFF2-40B4-BE49-F238E27FC236}">
                <a16:creationId xmlns:a16="http://schemas.microsoft.com/office/drawing/2014/main" id="{6DEF2A0E-3D0F-FC15-BC0E-D6E272B5D85C}"/>
              </a:ext>
            </a:extLst>
          </p:cNvPr>
          <p:cNvGrpSpPr/>
          <p:nvPr/>
        </p:nvGrpSpPr>
        <p:grpSpPr>
          <a:xfrm>
            <a:off x="3478179" y="1865651"/>
            <a:ext cx="5899501" cy="1163320"/>
            <a:chOff x="3478179" y="1865651"/>
            <a:chExt cx="5899501" cy="1163320"/>
          </a:xfrm>
        </p:grpSpPr>
        <p:sp>
          <p:nvSpPr>
            <p:cNvPr id="4" name="Rectangle 3">
              <a:extLst>
                <a:ext uri="{FF2B5EF4-FFF2-40B4-BE49-F238E27FC236}">
                  <a16:creationId xmlns:a16="http://schemas.microsoft.com/office/drawing/2014/main" id="{65D818AA-EFE4-7F48-8EF7-33057CEB31CC}"/>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peek();</a:t>
              </a:r>
            </a:p>
          </p:txBody>
        </p:sp>
        <p:sp>
          <p:nvSpPr>
            <p:cNvPr id="5" name="TextBox 4">
              <a:extLst>
                <a:ext uri="{FF2B5EF4-FFF2-40B4-BE49-F238E27FC236}">
                  <a16:creationId xmlns:a16="http://schemas.microsoft.com/office/drawing/2014/main" id="{8EFBA55D-D713-BF6A-8ED2-33DA599C57B9}"/>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sp>
          <p:nvSpPr>
            <p:cNvPr id="6" name="Rectangle 5">
              <a:extLst>
                <a:ext uri="{FF2B5EF4-FFF2-40B4-BE49-F238E27FC236}">
                  <a16:creationId xmlns:a16="http://schemas.microsoft.com/office/drawing/2014/main" id="{519B78A1-0032-E1E0-0BA8-5D5E4C8B0F5B}"/>
                </a:ext>
              </a:extLst>
            </p:cNvPr>
            <p:cNvSpPr/>
            <p:nvPr/>
          </p:nvSpPr>
          <p:spPr>
            <a:xfrm>
              <a:off x="6878319" y="2172832"/>
              <a:ext cx="2499361"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push(x);</a:t>
              </a:r>
              <a:br>
                <a:rPr lang="en-US" dirty="0">
                  <a:solidFill>
                    <a:schemeClr val="tx1"/>
                  </a:solidFill>
                </a:rPr>
              </a:br>
              <a:r>
                <a:rPr lang="en-US" dirty="0" err="1">
                  <a:solidFill>
                    <a:schemeClr val="tx1"/>
                  </a:solidFill>
                </a:rPr>
                <a:t>boolean</a:t>
              </a:r>
              <a:r>
                <a:rPr lang="en-US" dirty="0">
                  <a:solidFill>
                    <a:schemeClr val="tx1"/>
                  </a:solidFill>
                </a:rPr>
                <a:t> b = </a:t>
              </a:r>
              <a:r>
                <a:rPr lang="en-US" dirty="0" err="1">
                  <a:solidFill>
                    <a:schemeClr val="tx1"/>
                  </a:solidFill>
                </a:rPr>
                <a:t>isEmpty</a:t>
              </a:r>
              <a:r>
                <a:rPr lang="en-US" dirty="0">
                  <a:solidFill>
                    <a:schemeClr val="tx1"/>
                  </a:solidFill>
                </a:rPr>
                <a:t>();</a:t>
              </a:r>
            </a:p>
          </p:txBody>
        </p:sp>
        <p:sp>
          <p:nvSpPr>
            <p:cNvPr id="7" name="TextBox 6">
              <a:extLst>
                <a:ext uri="{FF2B5EF4-FFF2-40B4-BE49-F238E27FC236}">
                  <a16:creationId xmlns:a16="http://schemas.microsoft.com/office/drawing/2014/main" id="{EB8721B4-28B3-5EE4-95FD-F71534E5B6AC}"/>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grpSp>
        <p:nvGrpSpPr>
          <p:cNvPr id="11" name="Group 10" descr="Consider the interleaving:&#10;&#10;Thread 2 calls push(x);&#10;&#10;Thread 1 calls:&#10;ans = pop();&#10;&#10;Thread 2 calls:&#10;boolean b = isEmpty();&#10;&#10;Thread 1 calls:&#10;push(ans)&#10;return ans;">
            <a:extLst>
              <a:ext uri="{FF2B5EF4-FFF2-40B4-BE49-F238E27FC236}">
                <a16:creationId xmlns:a16="http://schemas.microsoft.com/office/drawing/2014/main" id="{25AC2037-087F-5F67-59AD-C07A090ADBCB}"/>
              </a:ext>
            </a:extLst>
          </p:cNvPr>
          <p:cNvGrpSpPr/>
          <p:nvPr/>
        </p:nvGrpSpPr>
        <p:grpSpPr>
          <a:xfrm>
            <a:off x="2864289" y="3437615"/>
            <a:ext cx="6786878" cy="2424706"/>
            <a:chOff x="2864289" y="3437615"/>
            <a:chExt cx="6786878" cy="2424706"/>
          </a:xfrm>
        </p:grpSpPr>
        <p:sp>
          <p:nvSpPr>
            <p:cNvPr id="8" name="Rectangle 7">
              <a:extLst>
                <a:ext uri="{FF2B5EF4-FFF2-40B4-BE49-F238E27FC236}">
                  <a16:creationId xmlns:a16="http://schemas.microsoft.com/office/drawing/2014/main" id="{DF26526B-ABE2-8331-53E8-2718273955D5}"/>
                </a:ext>
              </a:extLst>
            </p:cNvPr>
            <p:cNvSpPr/>
            <p:nvPr/>
          </p:nvSpPr>
          <p:spPr>
            <a:xfrm>
              <a:off x="2864289" y="3437615"/>
              <a:ext cx="3393439" cy="242470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endParaRPr lang="fr-FR" dirty="0">
                <a:solidFill>
                  <a:schemeClr val="tx1"/>
                </a:solidFill>
              </a:endParaRPr>
            </a:p>
            <a:p>
              <a:pPr marL="0" indent="0">
                <a:buNone/>
              </a:pPr>
              <a:r>
                <a:rPr lang="fr-FR" dirty="0">
                  <a:solidFill>
                    <a:schemeClr val="tx1"/>
                  </a:solidFill>
                </a:rPr>
                <a:t>E ans = pop();</a:t>
              </a:r>
            </a:p>
            <a:p>
              <a:pPr marL="0" indent="0">
                <a:buNone/>
              </a:pPr>
              <a:r>
                <a:rPr lang="fr-FR" dirty="0">
                  <a:solidFill>
                    <a:schemeClr val="tx1"/>
                  </a:solidFill>
                </a:rPr>
                <a:t> </a:t>
              </a:r>
            </a:p>
            <a:p>
              <a:pPr marL="0" indent="0">
                <a:buNone/>
              </a:pPr>
              <a:r>
                <a:rPr lang="fr-FR" dirty="0">
                  <a:solidFill>
                    <a:schemeClr val="tx1"/>
                  </a:solidFill>
                </a:rPr>
                <a:t>push(ans); </a:t>
              </a:r>
            </a:p>
            <a:p>
              <a:pPr marL="0" indent="0">
                <a:buNone/>
              </a:pPr>
              <a:r>
                <a:rPr lang="fr-FR" dirty="0">
                  <a:solidFill>
                    <a:schemeClr val="tx1"/>
                  </a:solidFill>
                </a:rPr>
                <a:t>return ans; </a:t>
              </a:r>
              <a:endParaRPr lang="en-US" dirty="0">
                <a:solidFill>
                  <a:schemeClr val="tx1"/>
                </a:solidFill>
              </a:endParaRPr>
            </a:p>
          </p:txBody>
        </p:sp>
        <p:sp>
          <p:nvSpPr>
            <p:cNvPr id="9" name="Rectangle 8">
              <a:extLst>
                <a:ext uri="{FF2B5EF4-FFF2-40B4-BE49-F238E27FC236}">
                  <a16:creationId xmlns:a16="http://schemas.microsoft.com/office/drawing/2014/main" id="{7B3ADA93-4C40-AD42-D3C8-F3A19358B1E7}"/>
                </a:ext>
              </a:extLst>
            </p:cNvPr>
            <p:cNvSpPr/>
            <p:nvPr/>
          </p:nvSpPr>
          <p:spPr>
            <a:xfrm>
              <a:off x="6257728" y="3437615"/>
              <a:ext cx="3393439" cy="242470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en-US" dirty="0">
                  <a:solidFill>
                    <a:schemeClr val="tx1"/>
                  </a:solidFill>
                </a:rPr>
                <a:t>push(x);</a:t>
              </a:r>
            </a:p>
            <a:p>
              <a:pPr marL="0" indent="0">
                <a:buNone/>
              </a:pPr>
              <a:endParaRPr lang="en-US" dirty="0">
                <a:solidFill>
                  <a:schemeClr val="tx1"/>
                </a:solidFill>
              </a:endParaRPr>
            </a:p>
            <a:p>
              <a:r>
                <a:rPr lang="en-US" dirty="0" err="1">
                  <a:solidFill>
                    <a:schemeClr val="tx1"/>
                  </a:solidFill>
                </a:rPr>
                <a:t>boolean</a:t>
              </a:r>
              <a:r>
                <a:rPr lang="en-US" dirty="0">
                  <a:solidFill>
                    <a:schemeClr val="tx1"/>
                  </a:solidFill>
                </a:rPr>
                <a:t> b = </a:t>
              </a:r>
              <a:r>
                <a:rPr lang="en-US" dirty="0" err="1">
                  <a:solidFill>
                    <a:schemeClr val="tx1"/>
                  </a:solidFill>
                </a:rPr>
                <a:t>isEmpty</a:t>
              </a:r>
              <a:r>
                <a:rPr lang="en-US" dirty="0">
                  <a:solidFill>
                    <a:schemeClr val="tx1"/>
                  </a:solidFill>
                </a:rPr>
                <a:t>();</a:t>
              </a:r>
            </a:p>
          </p:txBody>
        </p:sp>
      </p:grpSp>
      <p:sp>
        <p:nvSpPr>
          <p:cNvPr id="10" name="TextBox 9">
            <a:extLst>
              <a:ext uri="{FF2B5EF4-FFF2-40B4-BE49-F238E27FC236}">
                <a16:creationId xmlns:a16="http://schemas.microsoft.com/office/drawing/2014/main" id="{C6DB5831-0F18-E385-D329-3B1A55566C6B}"/>
              </a:ext>
            </a:extLst>
          </p:cNvPr>
          <p:cNvSpPr txBox="1"/>
          <p:nvPr/>
        </p:nvSpPr>
        <p:spPr>
          <a:xfrm>
            <a:off x="7664661" y="438190"/>
            <a:ext cx="4527339" cy="923330"/>
          </a:xfrm>
          <a:prstGeom prst="rect">
            <a:avLst/>
          </a:prstGeom>
          <a:noFill/>
        </p:spPr>
        <p:txBody>
          <a:bodyPr wrap="square" rtlCol="0">
            <a:spAutoFit/>
          </a:bodyPr>
          <a:lstStyle/>
          <a:p>
            <a:r>
              <a:rPr lang="en-US" b="1" dirty="0"/>
              <a:t>Expected Behavior:</a:t>
            </a:r>
          </a:p>
          <a:p>
            <a:r>
              <a:rPr lang="en-US" dirty="0"/>
              <a:t>We push but never pop, so the stack should not be empty.</a:t>
            </a:r>
          </a:p>
        </p:txBody>
      </p:sp>
    </p:spTree>
    <p:extLst>
      <p:ext uri="{BB962C8B-B14F-4D97-AF65-F5344CB8AC3E}">
        <p14:creationId xmlns:p14="http://schemas.microsoft.com/office/powerpoint/2010/main" val="1587360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04874-7598-75F3-A2CC-FBE80781CD1C}"/>
              </a:ext>
            </a:extLst>
          </p:cNvPr>
          <p:cNvSpPr>
            <a:spLocks noGrp="1"/>
          </p:cNvSpPr>
          <p:nvPr>
            <p:ph type="title"/>
          </p:nvPr>
        </p:nvSpPr>
        <p:spPr>
          <a:xfrm>
            <a:off x="838200" y="365125"/>
            <a:ext cx="3716108" cy="1325563"/>
          </a:xfrm>
        </p:spPr>
        <p:txBody>
          <a:bodyPr/>
          <a:lstStyle/>
          <a:p>
            <a:r>
              <a:rPr lang="en-US" dirty="0"/>
              <a:t>Challenge - Peek and Push</a:t>
            </a:r>
          </a:p>
        </p:txBody>
      </p:sp>
      <p:grpSp>
        <p:nvGrpSpPr>
          <p:cNvPr id="11" name="Group 10" descr="Thread 1 calls:&#10;peek();&#10;&#10;Thread 2 calls:&#10;push(x);&#10;push(y);&#10;System.out.println(pop());&#10;System.out.println(pop());&#10;">
            <a:extLst>
              <a:ext uri="{FF2B5EF4-FFF2-40B4-BE49-F238E27FC236}">
                <a16:creationId xmlns:a16="http://schemas.microsoft.com/office/drawing/2014/main" id="{F0B1AE8E-95C8-BC5D-50A1-9BF0D0094D26}"/>
              </a:ext>
            </a:extLst>
          </p:cNvPr>
          <p:cNvGrpSpPr/>
          <p:nvPr/>
        </p:nvGrpSpPr>
        <p:grpSpPr>
          <a:xfrm>
            <a:off x="3478179" y="1865651"/>
            <a:ext cx="5899502" cy="1436349"/>
            <a:chOff x="3478179" y="1865651"/>
            <a:chExt cx="5899502" cy="1436349"/>
          </a:xfrm>
        </p:grpSpPr>
        <p:sp>
          <p:nvSpPr>
            <p:cNvPr id="4" name="Rectangle 3">
              <a:extLst>
                <a:ext uri="{FF2B5EF4-FFF2-40B4-BE49-F238E27FC236}">
                  <a16:creationId xmlns:a16="http://schemas.microsoft.com/office/drawing/2014/main" id="{65D818AA-EFE4-7F48-8EF7-33057CEB31CC}"/>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peek();</a:t>
              </a:r>
            </a:p>
          </p:txBody>
        </p:sp>
        <p:sp>
          <p:nvSpPr>
            <p:cNvPr id="5" name="TextBox 4">
              <a:extLst>
                <a:ext uri="{FF2B5EF4-FFF2-40B4-BE49-F238E27FC236}">
                  <a16:creationId xmlns:a16="http://schemas.microsoft.com/office/drawing/2014/main" id="{8EFBA55D-D713-BF6A-8ED2-33DA599C57B9}"/>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sp>
          <p:nvSpPr>
            <p:cNvPr id="6" name="Rectangle 5">
              <a:extLst>
                <a:ext uri="{FF2B5EF4-FFF2-40B4-BE49-F238E27FC236}">
                  <a16:creationId xmlns:a16="http://schemas.microsoft.com/office/drawing/2014/main" id="{519B78A1-0032-E1E0-0BA8-5D5E4C8B0F5B}"/>
                </a:ext>
              </a:extLst>
            </p:cNvPr>
            <p:cNvSpPr/>
            <p:nvPr/>
          </p:nvSpPr>
          <p:spPr>
            <a:xfrm>
              <a:off x="6548167" y="2172832"/>
              <a:ext cx="2829514" cy="1129168"/>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push(x);</a:t>
              </a:r>
            </a:p>
            <a:p>
              <a:r>
                <a:rPr lang="en-US" dirty="0">
                  <a:solidFill>
                    <a:schemeClr val="tx1"/>
                  </a:solidFill>
                </a:rPr>
                <a:t>push(y);</a:t>
              </a:r>
              <a:br>
                <a:rPr lang="en-US" dirty="0">
                  <a:solidFill>
                    <a:schemeClr val="tx1"/>
                  </a:solidFill>
                </a:rPr>
              </a:br>
              <a:r>
                <a:rPr lang="en-US" dirty="0" err="1">
                  <a:solidFill>
                    <a:schemeClr val="tx1"/>
                  </a:solidFill>
                </a:rPr>
                <a:t>System.out.println</a:t>
              </a:r>
              <a:r>
                <a:rPr lang="en-US" dirty="0">
                  <a:solidFill>
                    <a:schemeClr val="tx1"/>
                  </a:solidFill>
                </a:rPr>
                <a:t>(pop()); </a:t>
              </a:r>
              <a:br>
                <a:rPr lang="en-US" dirty="0">
                  <a:solidFill>
                    <a:schemeClr val="tx1"/>
                  </a:solidFill>
                </a:rPr>
              </a:br>
              <a:r>
                <a:rPr lang="en-US" dirty="0" err="1">
                  <a:solidFill>
                    <a:schemeClr val="tx1"/>
                  </a:solidFill>
                </a:rPr>
                <a:t>System.out.println</a:t>
              </a:r>
              <a:r>
                <a:rPr lang="en-US" dirty="0">
                  <a:solidFill>
                    <a:schemeClr val="tx1"/>
                  </a:solidFill>
                </a:rPr>
                <a:t>(pop());</a:t>
              </a:r>
            </a:p>
          </p:txBody>
        </p:sp>
        <p:sp>
          <p:nvSpPr>
            <p:cNvPr id="7" name="TextBox 6">
              <a:extLst>
                <a:ext uri="{FF2B5EF4-FFF2-40B4-BE49-F238E27FC236}">
                  <a16:creationId xmlns:a16="http://schemas.microsoft.com/office/drawing/2014/main" id="{EB8721B4-28B3-5EE4-95FD-F71534E5B6AC}"/>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grpSp>
        <p:nvGrpSpPr>
          <p:cNvPr id="12" name="Group 11" descr="Identify your own interleaving which results in the items from the stack being printed in FIFO order rather than LIFO order. The lines of code that need to be interleaved are as follows.&#10;&#10;Thread 1:&#10;E ans = pop();&#10;push(ans);&#10;return ans;&#10;&#10;Thread 2:&#10;push(x);&#10;push(y);&#10;System.out.println(pop());&#10;System.out.println(pop());">
            <a:extLst>
              <a:ext uri="{FF2B5EF4-FFF2-40B4-BE49-F238E27FC236}">
                <a16:creationId xmlns:a16="http://schemas.microsoft.com/office/drawing/2014/main" id="{1F197541-7C10-F56E-6F28-E1133C8CF66F}"/>
              </a:ext>
            </a:extLst>
          </p:cNvPr>
          <p:cNvGrpSpPr/>
          <p:nvPr/>
        </p:nvGrpSpPr>
        <p:grpSpPr>
          <a:xfrm>
            <a:off x="2864289" y="3437615"/>
            <a:ext cx="6786878" cy="2424706"/>
            <a:chOff x="2864289" y="3437615"/>
            <a:chExt cx="6786878" cy="2424706"/>
          </a:xfrm>
        </p:grpSpPr>
        <p:sp>
          <p:nvSpPr>
            <p:cNvPr id="8" name="Rectangle 7">
              <a:extLst>
                <a:ext uri="{FF2B5EF4-FFF2-40B4-BE49-F238E27FC236}">
                  <a16:creationId xmlns:a16="http://schemas.microsoft.com/office/drawing/2014/main" id="{DF26526B-ABE2-8331-53E8-2718273955D5}"/>
                </a:ext>
              </a:extLst>
            </p:cNvPr>
            <p:cNvSpPr/>
            <p:nvPr/>
          </p:nvSpPr>
          <p:spPr>
            <a:xfrm>
              <a:off x="2864289" y="3437615"/>
              <a:ext cx="3393439" cy="242470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fr-FR" dirty="0">
                  <a:solidFill>
                    <a:schemeClr val="tx1"/>
                  </a:solidFill>
                </a:rPr>
                <a:t>E ans = pop();</a:t>
              </a:r>
            </a:p>
            <a:p>
              <a:pPr marL="0" indent="0">
                <a:buNone/>
              </a:pPr>
              <a:r>
                <a:rPr lang="fr-FR" dirty="0">
                  <a:solidFill>
                    <a:schemeClr val="tx1"/>
                  </a:solidFill>
                </a:rPr>
                <a:t>push(ans); </a:t>
              </a:r>
            </a:p>
            <a:p>
              <a:pPr marL="0" indent="0">
                <a:buNone/>
              </a:pPr>
              <a:r>
                <a:rPr lang="fr-FR" dirty="0">
                  <a:solidFill>
                    <a:schemeClr val="tx1"/>
                  </a:solidFill>
                </a:rPr>
                <a:t>return ans; </a:t>
              </a:r>
              <a:endParaRPr lang="en-US" dirty="0">
                <a:solidFill>
                  <a:schemeClr val="tx1"/>
                </a:solidFill>
              </a:endParaRPr>
            </a:p>
          </p:txBody>
        </p:sp>
        <p:sp>
          <p:nvSpPr>
            <p:cNvPr id="9" name="Rectangle 8">
              <a:extLst>
                <a:ext uri="{FF2B5EF4-FFF2-40B4-BE49-F238E27FC236}">
                  <a16:creationId xmlns:a16="http://schemas.microsoft.com/office/drawing/2014/main" id="{7B3ADA93-4C40-AD42-D3C8-F3A19358B1E7}"/>
                </a:ext>
              </a:extLst>
            </p:cNvPr>
            <p:cNvSpPr/>
            <p:nvPr/>
          </p:nvSpPr>
          <p:spPr>
            <a:xfrm>
              <a:off x="6257728" y="3437615"/>
              <a:ext cx="3393439" cy="242470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push(x);</a:t>
              </a:r>
            </a:p>
            <a:p>
              <a:r>
                <a:rPr lang="en-US" dirty="0">
                  <a:solidFill>
                    <a:schemeClr val="tx1"/>
                  </a:solidFill>
                </a:rPr>
                <a:t>push(y);</a:t>
              </a:r>
              <a:br>
                <a:rPr lang="en-US" dirty="0">
                  <a:solidFill>
                    <a:schemeClr val="tx1"/>
                  </a:solidFill>
                </a:rPr>
              </a:br>
              <a:r>
                <a:rPr lang="en-US" dirty="0" err="1">
                  <a:solidFill>
                    <a:schemeClr val="tx1"/>
                  </a:solidFill>
                </a:rPr>
                <a:t>System.out.println</a:t>
              </a:r>
              <a:r>
                <a:rPr lang="en-US" dirty="0">
                  <a:solidFill>
                    <a:schemeClr val="tx1"/>
                  </a:solidFill>
                </a:rPr>
                <a:t>(pop()); </a:t>
              </a:r>
              <a:br>
                <a:rPr lang="en-US" dirty="0">
                  <a:solidFill>
                    <a:schemeClr val="tx1"/>
                  </a:solidFill>
                </a:rPr>
              </a:br>
              <a:r>
                <a:rPr lang="en-US" dirty="0" err="1">
                  <a:solidFill>
                    <a:schemeClr val="tx1"/>
                  </a:solidFill>
                </a:rPr>
                <a:t>System.out.println</a:t>
              </a:r>
              <a:r>
                <a:rPr lang="en-US" dirty="0">
                  <a:solidFill>
                    <a:schemeClr val="tx1"/>
                  </a:solidFill>
                </a:rPr>
                <a:t>(pop());</a:t>
              </a:r>
            </a:p>
          </p:txBody>
        </p:sp>
      </p:grpSp>
      <p:sp>
        <p:nvSpPr>
          <p:cNvPr id="10" name="TextBox 9">
            <a:extLst>
              <a:ext uri="{FF2B5EF4-FFF2-40B4-BE49-F238E27FC236}">
                <a16:creationId xmlns:a16="http://schemas.microsoft.com/office/drawing/2014/main" id="{C6DB5831-0F18-E385-D329-3B1A55566C6B}"/>
              </a:ext>
            </a:extLst>
          </p:cNvPr>
          <p:cNvSpPr txBox="1"/>
          <p:nvPr/>
        </p:nvSpPr>
        <p:spPr>
          <a:xfrm>
            <a:off x="7664661" y="438190"/>
            <a:ext cx="4527339" cy="646331"/>
          </a:xfrm>
          <a:prstGeom prst="rect">
            <a:avLst/>
          </a:prstGeom>
          <a:noFill/>
        </p:spPr>
        <p:txBody>
          <a:bodyPr wrap="square" rtlCol="0">
            <a:spAutoFit/>
          </a:bodyPr>
          <a:lstStyle/>
          <a:p>
            <a:r>
              <a:rPr lang="en-US" b="1" dirty="0"/>
              <a:t>Expected Behavior:</a:t>
            </a:r>
          </a:p>
          <a:p>
            <a:r>
              <a:rPr lang="en-US" dirty="0"/>
              <a:t>Items from a stack are popped in LIFO order</a:t>
            </a:r>
          </a:p>
        </p:txBody>
      </p:sp>
    </p:spTree>
    <p:extLst>
      <p:ext uri="{BB962C8B-B14F-4D97-AF65-F5344CB8AC3E}">
        <p14:creationId xmlns:p14="http://schemas.microsoft.com/office/powerpoint/2010/main" val="965725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04874-7598-75F3-A2CC-FBE80781CD1C}"/>
              </a:ext>
            </a:extLst>
          </p:cNvPr>
          <p:cNvSpPr>
            <a:spLocks noGrp="1"/>
          </p:cNvSpPr>
          <p:nvPr>
            <p:ph type="title"/>
          </p:nvPr>
        </p:nvSpPr>
        <p:spPr>
          <a:xfrm>
            <a:off x="838200" y="365125"/>
            <a:ext cx="4991100" cy="1325563"/>
          </a:xfrm>
        </p:spPr>
        <p:txBody>
          <a:bodyPr/>
          <a:lstStyle/>
          <a:p>
            <a:r>
              <a:rPr lang="en-US" dirty="0"/>
              <a:t>Bad Interleaving - Peek and Push</a:t>
            </a:r>
          </a:p>
        </p:txBody>
      </p:sp>
      <p:grpSp>
        <p:nvGrpSpPr>
          <p:cNvPr id="3" name="Group 2" descr="Thread 1 calls:&#10;peek();&#10;&#10;Thread 2 calls:&#10;push(x);&#10;push(y);&#10;System.out.println(pop());&#10;System.out.println(pop());&#10;">
            <a:extLst>
              <a:ext uri="{FF2B5EF4-FFF2-40B4-BE49-F238E27FC236}">
                <a16:creationId xmlns:a16="http://schemas.microsoft.com/office/drawing/2014/main" id="{6BEECA69-9E42-DB69-9B40-1FE580C8DF3A}"/>
              </a:ext>
            </a:extLst>
          </p:cNvPr>
          <p:cNvGrpSpPr/>
          <p:nvPr/>
        </p:nvGrpSpPr>
        <p:grpSpPr>
          <a:xfrm>
            <a:off x="3478179" y="1865651"/>
            <a:ext cx="5899502" cy="1436349"/>
            <a:chOff x="3478179" y="1865651"/>
            <a:chExt cx="5899502" cy="1436349"/>
          </a:xfrm>
        </p:grpSpPr>
        <p:sp>
          <p:nvSpPr>
            <p:cNvPr id="4" name="Rectangle 3">
              <a:extLst>
                <a:ext uri="{FF2B5EF4-FFF2-40B4-BE49-F238E27FC236}">
                  <a16:creationId xmlns:a16="http://schemas.microsoft.com/office/drawing/2014/main" id="{65D818AA-EFE4-7F48-8EF7-33057CEB31CC}"/>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peek();</a:t>
              </a:r>
            </a:p>
          </p:txBody>
        </p:sp>
        <p:sp>
          <p:nvSpPr>
            <p:cNvPr id="5" name="TextBox 4">
              <a:extLst>
                <a:ext uri="{FF2B5EF4-FFF2-40B4-BE49-F238E27FC236}">
                  <a16:creationId xmlns:a16="http://schemas.microsoft.com/office/drawing/2014/main" id="{8EFBA55D-D713-BF6A-8ED2-33DA599C57B9}"/>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sp>
          <p:nvSpPr>
            <p:cNvPr id="6" name="Rectangle 5">
              <a:extLst>
                <a:ext uri="{FF2B5EF4-FFF2-40B4-BE49-F238E27FC236}">
                  <a16:creationId xmlns:a16="http://schemas.microsoft.com/office/drawing/2014/main" id="{519B78A1-0032-E1E0-0BA8-5D5E4C8B0F5B}"/>
                </a:ext>
              </a:extLst>
            </p:cNvPr>
            <p:cNvSpPr/>
            <p:nvPr/>
          </p:nvSpPr>
          <p:spPr>
            <a:xfrm>
              <a:off x="6548167" y="2172832"/>
              <a:ext cx="2829514" cy="1129168"/>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push(x);</a:t>
              </a:r>
            </a:p>
            <a:p>
              <a:r>
                <a:rPr lang="en-US" dirty="0">
                  <a:solidFill>
                    <a:schemeClr val="tx1"/>
                  </a:solidFill>
                </a:rPr>
                <a:t>push(y);</a:t>
              </a:r>
              <a:br>
                <a:rPr lang="en-US" dirty="0">
                  <a:solidFill>
                    <a:schemeClr val="tx1"/>
                  </a:solidFill>
                </a:rPr>
              </a:br>
              <a:r>
                <a:rPr lang="en-US" dirty="0" err="1">
                  <a:solidFill>
                    <a:schemeClr val="tx1"/>
                  </a:solidFill>
                </a:rPr>
                <a:t>System.out.println</a:t>
              </a:r>
              <a:r>
                <a:rPr lang="en-US" dirty="0">
                  <a:solidFill>
                    <a:schemeClr val="tx1"/>
                  </a:solidFill>
                </a:rPr>
                <a:t>(pop()); </a:t>
              </a:r>
              <a:br>
                <a:rPr lang="en-US" dirty="0">
                  <a:solidFill>
                    <a:schemeClr val="tx1"/>
                  </a:solidFill>
                </a:rPr>
              </a:br>
              <a:r>
                <a:rPr lang="en-US" dirty="0" err="1">
                  <a:solidFill>
                    <a:schemeClr val="tx1"/>
                  </a:solidFill>
                </a:rPr>
                <a:t>System.out.println</a:t>
              </a:r>
              <a:r>
                <a:rPr lang="en-US" dirty="0">
                  <a:solidFill>
                    <a:schemeClr val="tx1"/>
                  </a:solidFill>
                </a:rPr>
                <a:t>(pop());</a:t>
              </a:r>
            </a:p>
          </p:txBody>
        </p:sp>
        <p:sp>
          <p:nvSpPr>
            <p:cNvPr id="7" name="TextBox 6">
              <a:extLst>
                <a:ext uri="{FF2B5EF4-FFF2-40B4-BE49-F238E27FC236}">
                  <a16:creationId xmlns:a16="http://schemas.microsoft.com/office/drawing/2014/main" id="{EB8721B4-28B3-5EE4-95FD-F71534E5B6AC}"/>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grpSp>
        <p:nvGrpSpPr>
          <p:cNvPr id="11" name="Group 10" descr="An interleaving that works:&#10;&#10;Thread 2:&#10;push(x)&#10;&#10;Thread 1:&#10;E ans = pop();&#10;&#10;Thread 2:&#10;push(y)&#10;&#10;Thread 1:&#10;push(ans);&#10;return ans;&#10;&#10;Thread 2:&#10;System.out.println(pop());&#10;System.out.println(pop());">
            <a:extLst>
              <a:ext uri="{FF2B5EF4-FFF2-40B4-BE49-F238E27FC236}">
                <a16:creationId xmlns:a16="http://schemas.microsoft.com/office/drawing/2014/main" id="{9A77C807-BBC4-9585-9184-877AA7DD9DC4}"/>
              </a:ext>
            </a:extLst>
          </p:cNvPr>
          <p:cNvGrpSpPr/>
          <p:nvPr/>
        </p:nvGrpSpPr>
        <p:grpSpPr>
          <a:xfrm>
            <a:off x="2864289" y="3437615"/>
            <a:ext cx="6786878" cy="2424706"/>
            <a:chOff x="2864289" y="3437615"/>
            <a:chExt cx="6786878" cy="2424706"/>
          </a:xfrm>
        </p:grpSpPr>
        <p:sp>
          <p:nvSpPr>
            <p:cNvPr id="8" name="Rectangle 7">
              <a:extLst>
                <a:ext uri="{FF2B5EF4-FFF2-40B4-BE49-F238E27FC236}">
                  <a16:creationId xmlns:a16="http://schemas.microsoft.com/office/drawing/2014/main" id="{DF26526B-ABE2-8331-53E8-2718273955D5}"/>
                </a:ext>
              </a:extLst>
            </p:cNvPr>
            <p:cNvSpPr/>
            <p:nvPr/>
          </p:nvSpPr>
          <p:spPr>
            <a:xfrm>
              <a:off x="2864289" y="3437615"/>
              <a:ext cx="3393439" cy="242470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endParaRPr lang="fr-FR" dirty="0">
                <a:solidFill>
                  <a:schemeClr val="tx1"/>
                </a:solidFill>
              </a:endParaRPr>
            </a:p>
            <a:p>
              <a:pPr marL="0" indent="0">
                <a:buNone/>
              </a:pPr>
              <a:r>
                <a:rPr lang="fr-FR" dirty="0">
                  <a:solidFill>
                    <a:schemeClr val="tx1"/>
                  </a:solidFill>
                </a:rPr>
                <a:t>E ans = pop();</a:t>
              </a:r>
            </a:p>
            <a:p>
              <a:pPr marL="0" indent="0">
                <a:buNone/>
              </a:pPr>
              <a:endParaRPr lang="fr-FR" dirty="0">
                <a:solidFill>
                  <a:schemeClr val="tx1"/>
                </a:solidFill>
              </a:endParaRPr>
            </a:p>
            <a:p>
              <a:pPr marL="0" indent="0">
                <a:buNone/>
              </a:pPr>
              <a:r>
                <a:rPr lang="fr-FR" dirty="0">
                  <a:solidFill>
                    <a:schemeClr val="tx1"/>
                  </a:solidFill>
                </a:rPr>
                <a:t>push(ans); </a:t>
              </a:r>
            </a:p>
            <a:p>
              <a:pPr marL="0" indent="0">
                <a:buNone/>
              </a:pPr>
              <a:r>
                <a:rPr lang="fr-FR" dirty="0">
                  <a:solidFill>
                    <a:schemeClr val="tx1"/>
                  </a:solidFill>
                </a:rPr>
                <a:t>return ans; </a:t>
              </a:r>
              <a:endParaRPr lang="en-US" dirty="0">
                <a:solidFill>
                  <a:schemeClr val="tx1"/>
                </a:solidFill>
              </a:endParaRPr>
            </a:p>
          </p:txBody>
        </p:sp>
        <p:sp>
          <p:nvSpPr>
            <p:cNvPr id="9" name="Rectangle 8">
              <a:extLst>
                <a:ext uri="{FF2B5EF4-FFF2-40B4-BE49-F238E27FC236}">
                  <a16:creationId xmlns:a16="http://schemas.microsoft.com/office/drawing/2014/main" id="{7B3ADA93-4C40-AD42-D3C8-F3A19358B1E7}"/>
                </a:ext>
              </a:extLst>
            </p:cNvPr>
            <p:cNvSpPr/>
            <p:nvPr/>
          </p:nvSpPr>
          <p:spPr>
            <a:xfrm>
              <a:off x="6257728" y="3437615"/>
              <a:ext cx="3393439" cy="242470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push(x);</a:t>
              </a:r>
            </a:p>
            <a:p>
              <a:endParaRPr lang="en-US" dirty="0">
                <a:solidFill>
                  <a:schemeClr val="tx1"/>
                </a:solidFill>
              </a:endParaRPr>
            </a:p>
            <a:p>
              <a:r>
                <a:rPr lang="en-US" dirty="0">
                  <a:solidFill>
                    <a:schemeClr val="tx1"/>
                  </a:solidFill>
                </a:rPr>
                <a:t>push(y);</a:t>
              </a:r>
            </a:p>
            <a:p>
              <a:endParaRPr lang="en-US" dirty="0">
                <a:solidFill>
                  <a:schemeClr val="tx1"/>
                </a:solidFill>
              </a:endParaRPr>
            </a:p>
            <a:p>
              <a:br>
                <a:rPr lang="en-US" dirty="0">
                  <a:solidFill>
                    <a:schemeClr val="tx1"/>
                  </a:solidFill>
                </a:rPr>
              </a:br>
              <a:r>
                <a:rPr lang="en-US" dirty="0" err="1">
                  <a:solidFill>
                    <a:schemeClr val="tx1"/>
                  </a:solidFill>
                </a:rPr>
                <a:t>System.out.println</a:t>
              </a:r>
              <a:r>
                <a:rPr lang="en-US" dirty="0">
                  <a:solidFill>
                    <a:schemeClr val="tx1"/>
                  </a:solidFill>
                </a:rPr>
                <a:t>(pop()); </a:t>
              </a:r>
              <a:br>
                <a:rPr lang="en-US" dirty="0">
                  <a:solidFill>
                    <a:schemeClr val="tx1"/>
                  </a:solidFill>
                </a:rPr>
              </a:br>
              <a:r>
                <a:rPr lang="en-US" dirty="0" err="1">
                  <a:solidFill>
                    <a:schemeClr val="tx1"/>
                  </a:solidFill>
                </a:rPr>
                <a:t>System.out.println</a:t>
              </a:r>
              <a:r>
                <a:rPr lang="en-US" dirty="0">
                  <a:solidFill>
                    <a:schemeClr val="tx1"/>
                  </a:solidFill>
                </a:rPr>
                <a:t>(pop());</a:t>
              </a:r>
            </a:p>
          </p:txBody>
        </p:sp>
      </p:grpSp>
      <p:sp>
        <p:nvSpPr>
          <p:cNvPr id="10" name="TextBox 9">
            <a:extLst>
              <a:ext uri="{FF2B5EF4-FFF2-40B4-BE49-F238E27FC236}">
                <a16:creationId xmlns:a16="http://schemas.microsoft.com/office/drawing/2014/main" id="{C6DB5831-0F18-E385-D329-3B1A55566C6B}"/>
              </a:ext>
            </a:extLst>
          </p:cNvPr>
          <p:cNvSpPr txBox="1"/>
          <p:nvPr/>
        </p:nvSpPr>
        <p:spPr>
          <a:xfrm>
            <a:off x="7664661" y="438190"/>
            <a:ext cx="4527339" cy="646331"/>
          </a:xfrm>
          <a:prstGeom prst="rect">
            <a:avLst/>
          </a:prstGeom>
          <a:noFill/>
        </p:spPr>
        <p:txBody>
          <a:bodyPr wrap="square" rtlCol="0">
            <a:spAutoFit/>
          </a:bodyPr>
          <a:lstStyle/>
          <a:p>
            <a:r>
              <a:rPr lang="en-US" b="1" dirty="0"/>
              <a:t>Expected Behavior:</a:t>
            </a:r>
          </a:p>
          <a:p>
            <a:r>
              <a:rPr lang="en-US" dirty="0"/>
              <a:t>Items from a stack are popped in LIFO order</a:t>
            </a:r>
          </a:p>
        </p:txBody>
      </p:sp>
    </p:spTree>
    <p:extLst>
      <p:ext uri="{BB962C8B-B14F-4D97-AF65-F5344CB8AC3E}">
        <p14:creationId xmlns:p14="http://schemas.microsoft.com/office/powerpoint/2010/main" val="3173336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1BC9A-E478-17F8-5899-39FDB3564710}"/>
              </a:ext>
            </a:extLst>
          </p:cNvPr>
          <p:cNvSpPr>
            <a:spLocks noGrp="1"/>
          </p:cNvSpPr>
          <p:nvPr>
            <p:ph type="title"/>
          </p:nvPr>
        </p:nvSpPr>
        <p:spPr>
          <a:xfrm>
            <a:off x="838200" y="-285115"/>
            <a:ext cx="10515600" cy="1325563"/>
          </a:xfrm>
        </p:spPr>
        <p:txBody>
          <a:bodyPr/>
          <a:lstStyle/>
          <a:p>
            <a:r>
              <a:rPr lang="en-US" dirty="0"/>
              <a:t>How to fix this?</a:t>
            </a:r>
          </a:p>
        </p:txBody>
      </p:sp>
      <p:sp>
        <p:nvSpPr>
          <p:cNvPr id="4" name="Content Placeholder 2">
            <a:extLst>
              <a:ext uri="{FF2B5EF4-FFF2-40B4-BE49-F238E27FC236}">
                <a16:creationId xmlns:a16="http://schemas.microsoft.com/office/drawing/2014/main" id="{93B72D53-59E5-7978-BE83-F146F8617078}"/>
              </a:ext>
            </a:extLst>
          </p:cNvPr>
          <p:cNvSpPr>
            <a:spLocks noGrp="1"/>
          </p:cNvSpPr>
          <p:nvPr>
            <p:ph idx="1"/>
          </p:nvPr>
        </p:nvSpPr>
        <p:spPr>
          <a:xfrm>
            <a:off x="838200" y="1127760"/>
            <a:ext cx="10515600" cy="5730240"/>
          </a:xfrm>
        </p:spPr>
        <p:txBody>
          <a:bodyPr>
            <a:normAutofit lnSpcReduction="10000"/>
          </a:bodyPr>
          <a:lstStyle/>
          <a:p>
            <a:pPr marL="0" indent="0">
              <a:buNone/>
            </a:pPr>
            <a:r>
              <a:rPr lang="en-US" dirty="0"/>
              <a:t>class Stack { </a:t>
            </a:r>
          </a:p>
          <a:p>
            <a:pPr marL="0" indent="0">
              <a:buNone/>
            </a:pPr>
            <a:r>
              <a:rPr lang="en-US" dirty="0"/>
              <a:t>	private E[] array = (E[])new Object[SIZE]; </a:t>
            </a:r>
          </a:p>
          <a:p>
            <a:pPr marL="0" indent="0">
              <a:buNone/>
            </a:pPr>
            <a:r>
              <a:rPr lang="en-US" dirty="0"/>
              <a:t>	private int end = -1; </a:t>
            </a:r>
          </a:p>
          <a:p>
            <a:pPr marL="0" indent="0">
              <a:buNone/>
            </a:pPr>
            <a:r>
              <a:rPr lang="en-US" dirty="0"/>
              <a:t>	synchronized </a:t>
            </a:r>
            <a:r>
              <a:rPr lang="en-US" dirty="0" err="1"/>
              <a:t>boolean</a:t>
            </a:r>
            <a:r>
              <a:rPr lang="en-US" dirty="0"/>
              <a:t> </a:t>
            </a:r>
            <a:r>
              <a:rPr lang="en-US" dirty="0" err="1"/>
              <a:t>isEmpty</a:t>
            </a:r>
            <a:r>
              <a:rPr lang="en-US" dirty="0"/>
              <a:t>() { … } </a:t>
            </a:r>
          </a:p>
          <a:p>
            <a:pPr marL="0" indent="0">
              <a:buNone/>
            </a:pPr>
            <a:r>
              <a:rPr lang="en-US" dirty="0"/>
              <a:t>	synchronized void push(E </a:t>
            </a:r>
            <a:r>
              <a:rPr lang="en-US" dirty="0" err="1"/>
              <a:t>val</a:t>
            </a:r>
            <a:r>
              <a:rPr lang="en-US" dirty="0"/>
              <a:t>) { … } </a:t>
            </a:r>
          </a:p>
          <a:p>
            <a:pPr marL="0" indent="0">
              <a:buNone/>
            </a:pPr>
            <a:r>
              <a:rPr lang="en-US" dirty="0"/>
              <a:t>	synchronized E pop() { … } </a:t>
            </a:r>
          </a:p>
          <a:p>
            <a:pPr marL="0" indent="0">
              <a:buNone/>
            </a:pPr>
            <a:r>
              <a:rPr lang="en-US" dirty="0"/>
              <a:t>	E peek(){</a:t>
            </a:r>
          </a:p>
          <a:p>
            <a:pPr marL="0" indent="0">
              <a:buNone/>
            </a:pPr>
            <a:r>
              <a:rPr lang="en-US" dirty="0"/>
              <a:t>		</a:t>
            </a:r>
            <a:r>
              <a:rPr lang="fr-FR" dirty="0"/>
              <a:t>E ans = pop(); </a:t>
            </a:r>
          </a:p>
          <a:p>
            <a:pPr marL="0" indent="0">
              <a:buNone/>
            </a:pPr>
            <a:r>
              <a:rPr lang="fr-FR" dirty="0"/>
              <a:t>		push(ans); </a:t>
            </a:r>
          </a:p>
          <a:p>
            <a:pPr marL="0" indent="0">
              <a:buNone/>
            </a:pPr>
            <a:r>
              <a:rPr lang="fr-FR" dirty="0"/>
              <a:t>		return ans; </a:t>
            </a:r>
            <a:endParaRPr lang="en-US" dirty="0"/>
          </a:p>
          <a:p>
            <a:pPr marL="0" indent="0">
              <a:buNone/>
            </a:pPr>
            <a:r>
              <a:rPr lang="en-US" dirty="0"/>
              <a:t>	}</a:t>
            </a:r>
          </a:p>
          <a:p>
            <a:pPr marL="0" indent="0">
              <a:buNone/>
            </a:pPr>
            <a:r>
              <a:rPr lang="en-US" dirty="0"/>
              <a:t>} </a:t>
            </a:r>
          </a:p>
        </p:txBody>
      </p:sp>
      <p:sp>
        <p:nvSpPr>
          <p:cNvPr id="5" name="TextBox 4">
            <a:extLst>
              <a:ext uri="{FF2B5EF4-FFF2-40B4-BE49-F238E27FC236}">
                <a16:creationId xmlns:a16="http://schemas.microsoft.com/office/drawing/2014/main" id="{69039135-EC9C-1AB3-29DF-5A9347DD46EF}"/>
              </a:ext>
            </a:extLst>
          </p:cNvPr>
          <p:cNvSpPr txBox="1"/>
          <p:nvPr/>
        </p:nvSpPr>
        <p:spPr>
          <a:xfrm>
            <a:off x="7906871" y="690880"/>
            <a:ext cx="4141693" cy="461665"/>
          </a:xfrm>
          <a:prstGeom prst="rect">
            <a:avLst/>
          </a:prstGeom>
          <a:noFill/>
          <a:ln>
            <a:solidFill>
              <a:srgbClr val="FF0000"/>
            </a:solidFill>
          </a:ln>
        </p:spPr>
        <p:txBody>
          <a:bodyPr wrap="square" rtlCol="0">
            <a:spAutoFit/>
          </a:bodyPr>
          <a:lstStyle/>
          <a:p>
            <a:r>
              <a:rPr lang="en-US" sz="2400" dirty="0">
                <a:solidFill>
                  <a:srgbClr val="FF0000"/>
                </a:solidFill>
              </a:rPr>
              <a:t>Make a bigger critical section</a:t>
            </a:r>
          </a:p>
        </p:txBody>
      </p:sp>
    </p:spTree>
    <p:extLst>
      <p:ext uri="{BB962C8B-B14F-4D97-AF65-F5344CB8AC3E}">
        <p14:creationId xmlns:p14="http://schemas.microsoft.com/office/powerpoint/2010/main" val="206291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1BC9A-E478-17F8-5899-39FDB3564710}"/>
              </a:ext>
            </a:extLst>
          </p:cNvPr>
          <p:cNvSpPr>
            <a:spLocks noGrp="1"/>
          </p:cNvSpPr>
          <p:nvPr>
            <p:ph type="title"/>
          </p:nvPr>
        </p:nvSpPr>
        <p:spPr>
          <a:xfrm>
            <a:off x="838200" y="-285115"/>
            <a:ext cx="10515600" cy="1325563"/>
          </a:xfrm>
        </p:spPr>
        <p:txBody>
          <a:bodyPr/>
          <a:lstStyle/>
          <a:p>
            <a:r>
              <a:rPr lang="en-US" dirty="0"/>
              <a:t>Fixed!</a:t>
            </a:r>
          </a:p>
        </p:txBody>
      </p:sp>
      <p:sp>
        <p:nvSpPr>
          <p:cNvPr id="4" name="Content Placeholder 2">
            <a:extLst>
              <a:ext uri="{FF2B5EF4-FFF2-40B4-BE49-F238E27FC236}">
                <a16:creationId xmlns:a16="http://schemas.microsoft.com/office/drawing/2014/main" id="{93B72D53-59E5-7978-BE83-F146F8617078}"/>
              </a:ext>
            </a:extLst>
          </p:cNvPr>
          <p:cNvSpPr>
            <a:spLocks noGrp="1"/>
          </p:cNvSpPr>
          <p:nvPr>
            <p:ph idx="1"/>
          </p:nvPr>
        </p:nvSpPr>
        <p:spPr>
          <a:xfrm>
            <a:off x="838200" y="1127760"/>
            <a:ext cx="10515600" cy="5730240"/>
          </a:xfrm>
        </p:spPr>
        <p:txBody>
          <a:bodyPr>
            <a:normAutofit lnSpcReduction="10000"/>
          </a:bodyPr>
          <a:lstStyle/>
          <a:p>
            <a:pPr marL="0" indent="0">
              <a:buNone/>
            </a:pPr>
            <a:r>
              <a:rPr lang="en-US" dirty="0"/>
              <a:t>class Stack { </a:t>
            </a:r>
          </a:p>
          <a:p>
            <a:pPr marL="0" indent="0">
              <a:buNone/>
            </a:pPr>
            <a:r>
              <a:rPr lang="en-US" dirty="0"/>
              <a:t>	private E[] array = (E[])new Object[SIZE]; </a:t>
            </a:r>
          </a:p>
          <a:p>
            <a:pPr marL="0" indent="0">
              <a:buNone/>
            </a:pPr>
            <a:r>
              <a:rPr lang="en-US" dirty="0"/>
              <a:t>	private int end = -1; </a:t>
            </a:r>
          </a:p>
          <a:p>
            <a:pPr marL="0" indent="0">
              <a:buNone/>
            </a:pPr>
            <a:r>
              <a:rPr lang="en-US" dirty="0"/>
              <a:t>	synchronized </a:t>
            </a:r>
            <a:r>
              <a:rPr lang="en-US" dirty="0" err="1"/>
              <a:t>boolean</a:t>
            </a:r>
            <a:r>
              <a:rPr lang="en-US" dirty="0"/>
              <a:t> </a:t>
            </a:r>
            <a:r>
              <a:rPr lang="en-US" dirty="0" err="1"/>
              <a:t>isEmpty</a:t>
            </a:r>
            <a:r>
              <a:rPr lang="en-US" dirty="0"/>
              <a:t>() { … } </a:t>
            </a:r>
          </a:p>
          <a:p>
            <a:pPr marL="0" indent="0">
              <a:buNone/>
            </a:pPr>
            <a:r>
              <a:rPr lang="en-US" dirty="0"/>
              <a:t>	synchronized void push(E </a:t>
            </a:r>
            <a:r>
              <a:rPr lang="en-US" dirty="0" err="1"/>
              <a:t>val</a:t>
            </a:r>
            <a:r>
              <a:rPr lang="en-US" dirty="0"/>
              <a:t>) { … } </a:t>
            </a:r>
          </a:p>
          <a:p>
            <a:pPr marL="0" indent="0">
              <a:buNone/>
            </a:pPr>
            <a:r>
              <a:rPr lang="en-US" dirty="0"/>
              <a:t>	synchronized E pop() { … } </a:t>
            </a:r>
          </a:p>
          <a:p>
            <a:pPr marL="0" indent="0">
              <a:buNone/>
            </a:pPr>
            <a:r>
              <a:rPr lang="en-US" dirty="0"/>
              <a:t>	</a:t>
            </a:r>
            <a:r>
              <a:rPr lang="en-US" dirty="0">
                <a:solidFill>
                  <a:srgbClr val="FF0000"/>
                </a:solidFill>
              </a:rPr>
              <a:t>synchronized</a:t>
            </a:r>
            <a:r>
              <a:rPr lang="en-US" dirty="0"/>
              <a:t> E peek(){</a:t>
            </a:r>
          </a:p>
          <a:p>
            <a:pPr marL="0" indent="0">
              <a:buNone/>
            </a:pPr>
            <a:r>
              <a:rPr lang="en-US" dirty="0"/>
              <a:t>		</a:t>
            </a:r>
            <a:r>
              <a:rPr lang="fr-FR" dirty="0"/>
              <a:t>E ans = pop(); </a:t>
            </a:r>
          </a:p>
          <a:p>
            <a:pPr marL="0" indent="0">
              <a:buNone/>
            </a:pPr>
            <a:r>
              <a:rPr lang="fr-FR" dirty="0"/>
              <a:t>		push(ans); </a:t>
            </a:r>
          </a:p>
          <a:p>
            <a:pPr marL="0" indent="0">
              <a:buNone/>
            </a:pPr>
            <a:r>
              <a:rPr lang="fr-FR" dirty="0"/>
              <a:t>		return ans; </a:t>
            </a:r>
            <a:endParaRPr lang="en-US" dirty="0"/>
          </a:p>
          <a:p>
            <a:pPr marL="0" indent="0">
              <a:buNone/>
            </a:pPr>
            <a:r>
              <a:rPr lang="en-US" dirty="0"/>
              <a:t>	}</a:t>
            </a:r>
          </a:p>
          <a:p>
            <a:pPr marL="0" indent="0">
              <a:buNone/>
            </a:pPr>
            <a:r>
              <a:rPr lang="en-US" dirty="0"/>
              <a:t>} </a:t>
            </a:r>
          </a:p>
        </p:txBody>
      </p:sp>
      <p:sp>
        <p:nvSpPr>
          <p:cNvPr id="5" name="TextBox 4">
            <a:extLst>
              <a:ext uri="{FF2B5EF4-FFF2-40B4-BE49-F238E27FC236}">
                <a16:creationId xmlns:a16="http://schemas.microsoft.com/office/drawing/2014/main" id="{69039135-EC9C-1AB3-29DF-5A9347DD46EF}"/>
              </a:ext>
            </a:extLst>
          </p:cNvPr>
          <p:cNvSpPr txBox="1"/>
          <p:nvPr/>
        </p:nvSpPr>
        <p:spPr>
          <a:xfrm>
            <a:off x="8087360" y="690880"/>
            <a:ext cx="3811300" cy="461665"/>
          </a:xfrm>
          <a:prstGeom prst="rect">
            <a:avLst/>
          </a:prstGeom>
          <a:noFill/>
          <a:ln>
            <a:solidFill>
              <a:srgbClr val="FF0000"/>
            </a:solidFill>
          </a:ln>
        </p:spPr>
        <p:txBody>
          <a:bodyPr wrap="none" rtlCol="0">
            <a:spAutoFit/>
          </a:bodyPr>
          <a:lstStyle/>
          <a:p>
            <a:r>
              <a:rPr lang="en-US" sz="2400" dirty="0">
                <a:solidFill>
                  <a:srgbClr val="FF0000"/>
                </a:solidFill>
              </a:rPr>
              <a:t>Make a bigger critical section</a:t>
            </a:r>
          </a:p>
        </p:txBody>
      </p:sp>
    </p:spTree>
    <p:extLst>
      <p:ext uri="{BB962C8B-B14F-4D97-AF65-F5344CB8AC3E}">
        <p14:creationId xmlns:p14="http://schemas.microsoft.com/office/powerpoint/2010/main" val="818060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FC0FD-FE24-3183-97A2-7FBAFF09B4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38088A-BF4E-34CD-036B-84D864E0C920}"/>
              </a:ext>
            </a:extLst>
          </p:cNvPr>
          <p:cNvSpPr>
            <a:spLocks noGrp="1"/>
          </p:cNvSpPr>
          <p:nvPr>
            <p:ph type="title"/>
          </p:nvPr>
        </p:nvSpPr>
        <p:spPr>
          <a:xfrm>
            <a:off x="838200" y="-285115"/>
            <a:ext cx="10515600" cy="1325563"/>
          </a:xfrm>
        </p:spPr>
        <p:txBody>
          <a:bodyPr/>
          <a:lstStyle/>
          <a:p>
            <a:r>
              <a:rPr lang="en-US" dirty="0"/>
              <a:t>Did this fix it?</a:t>
            </a:r>
          </a:p>
        </p:txBody>
      </p:sp>
      <p:sp>
        <p:nvSpPr>
          <p:cNvPr id="4" name="Content Placeholder 2">
            <a:extLst>
              <a:ext uri="{FF2B5EF4-FFF2-40B4-BE49-F238E27FC236}">
                <a16:creationId xmlns:a16="http://schemas.microsoft.com/office/drawing/2014/main" id="{1A4A421F-7EB8-8054-0E72-2059BAC93B80}"/>
              </a:ext>
            </a:extLst>
          </p:cNvPr>
          <p:cNvSpPr>
            <a:spLocks noGrp="1"/>
          </p:cNvSpPr>
          <p:nvPr>
            <p:ph idx="1"/>
          </p:nvPr>
        </p:nvSpPr>
        <p:spPr>
          <a:xfrm>
            <a:off x="838200" y="1127760"/>
            <a:ext cx="10515600" cy="5730240"/>
          </a:xfrm>
        </p:spPr>
        <p:txBody>
          <a:bodyPr>
            <a:normAutofit/>
          </a:bodyPr>
          <a:lstStyle/>
          <a:p>
            <a:pPr marL="0" indent="0">
              <a:buNone/>
            </a:pPr>
            <a:r>
              <a:rPr lang="en-US" dirty="0"/>
              <a:t>class Stack { </a:t>
            </a:r>
          </a:p>
          <a:p>
            <a:pPr marL="0" indent="0">
              <a:buNone/>
            </a:pPr>
            <a:r>
              <a:rPr lang="en-US" dirty="0"/>
              <a:t>	private E[] array = (E[])new Object[SIZE]; </a:t>
            </a:r>
          </a:p>
          <a:p>
            <a:pPr marL="0" indent="0">
              <a:buNone/>
            </a:pPr>
            <a:r>
              <a:rPr lang="en-US" dirty="0"/>
              <a:t>	private int end = -1; </a:t>
            </a:r>
          </a:p>
          <a:p>
            <a:pPr marL="0" indent="0">
              <a:buNone/>
            </a:pPr>
            <a:r>
              <a:rPr lang="en-US" dirty="0"/>
              <a:t>	synchronized </a:t>
            </a:r>
            <a:r>
              <a:rPr lang="en-US" dirty="0" err="1"/>
              <a:t>boolean</a:t>
            </a:r>
            <a:r>
              <a:rPr lang="en-US" dirty="0"/>
              <a:t> </a:t>
            </a:r>
            <a:r>
              <a:rPr lang="en-US" dirty="0" err="1"/>
              <a:t>isEmpty</a:t>
            </a:r>
            <a:r>
              <a:rPr lang="en-US" dirty="0"/>
              <a:t>() { … } </a:t>
            </a:r>
          </a:p>
          <a:p>
            <a:pPr marL="0" indent="0">
              <a:buNone/>
            </a:pPr>
            <a:r>
              <a:rPr lang="en-US" dirty="0"/>
              <a:t>	synchronized void push(E </a:t>
            </a:r>
            <a:r>
              <a:rPr lang="en-US" dirty="0" err="1"/>
              <a:t>val</a:t>
            </a:r>
            <a:r>
              <a:rPr lang="en-US" dirty="0"/>
              <a:t>) { … } </a:t>
            </a:r>
          </a:p>
          <a:p>
            <a:pPr marL="0" indent="0">
              <a:buNone/>
            </a:pPr>
            <a:r>
              <a:rPr lang="en-US" dirty="0"/>
              <a:t>	synchronized E pop() { … } </a:t>
            </a:r>
          </a:p>
          <a:p>
            <a:pPr marL="0" indent="0">
              <a:buNone/>
            </a:pPr>
            <a:r>
              <a:rPr lang="en-US" dirty="0"/>
              <a:t>	E peek(){</a:t>
            </a:r>
          </a:p>
          <a:p>
            <a:pPr marL="0" indent="0">
              <a:buNone/>
            </a:pPr>
            <a:r>
              <a:rPr lang="en-US" dirty="0"/>
              <a:t>		return array[end];</a:t>
            </a:r>
          </a:p>
          <a:p>
            <a:pPr marL="0" indent="0">
              <a:buNone/>
            </a:pPr>
            <a:r>
              <a:rPr lang="en-US" dirty="0"/>
              <a:t>	}</a:t>
            </a:r>
          </a:p>
          <a:p>
            <a:pPr marL="0" indent="0">
              <a:buNone/>
            </a:pPr>
            <a:r>
              <a:rPr lang="en-US" dirty="0"/>
              <a:t>} </a:t>
            </a:r>
          </a:p>
        </p:txBody>
      </p:sp>
    </p:spTree>
    <p:extLst>
      <p:ext uri="{BB962C8B-B14F-4D97-AF65-F5344CB8AC3E}">
        <p14:creationId xmlns:p14="http://schemas.microsoft.com/office/powerpoint/2010/main" val="222209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1BC9A-E478-17F8-5899-39FDB3564710}"/>
              </a:ext>
            </a:extLst>
          </p:cNvPr>
          <p:cNvSpPr>
            <a:spLocks noGrp="1"/>
          </p:cNvSpPr>
          <p:nvPr>
            <p:ph type="title"/>
          </p:nvPr>
        </p:nvSpPr>
        <p:spPr>
          <a:xfrm>
            <a:off x="838200" y="-285115"/>
            <a:ext cx="10515600" cy="1325563"/>
          </a:xfrm>
        </p:spPr>
        <p:txBody>
          <a:bodyPr/>
          <a:lstStyle/>
          <a:p>
            <a:r>
              <a:rPr lang="en-US" dirty="0"/>
              <a:t>Did this fix it?</a:t>
            </a:r>
          </a:p>
        </p:txBody>
      </p:sp>
      <p:sp>
        <p:nvSpPr>
          <p:cNvPr id="4" name="Content Placeholder 2">
            <a:extLst>
              <a:ext uri="{FF2B5EF4-FFF2-40B4-BE49-F238E27FC236}">
                <a16:creationId xmlns:a16="http://schemas.microsoft.com/office/drawing/2014/main" id="{93B72D53-59E5-7978-BE83-F146F8617078}"/>
              </a:ext>
            </a:extLst>
          </p:cNvPr>
          <p:cNvSpPr>
            <a:spLocks noGrp="1"/>
          </p:cNvSpPr>
          <p:nvPr>
            <p:ph idx="1"/>
          </p:nvPr>
        </p:nvSpPr>
        <p:spPr>
          <a:xfrm>
            <a:off x="838200" y="1127760"/>
            <a:ext cx="10515600" cy="5730240"/>
          </a:xfrm>
        </p:spPr>
        <p:txBody>
          <a:bodyPr>
            <a:normAutofit/>
          </a:bodyPr>
          <a:lstStyle/>
          <a:p>
            <a:pPr marL="0" indent="0">
              <a:buNone/>
            </a:pPr>
            <a:r>
              <a:rPr lang="en-US" dirty="0"/>
              <a:t>class Stack { </a:t>
            </a:r>
          </a:p>
          <a:p>
            <a:pPr marL="0" indent="0">
              <a:buNone/>
            </a:pPr>
            <a:r>
              <a:rPr lang="en-US" dirty="0"/>
              <a:t>	private E[] array = (E[])new Object[SIZE]; </a:t>
            </a:r>
          </a:p>
          <a:p>
            <a:pPr marL="0" indent="0">
              <a:buNone/>
            </a:pPr>
            <a:r>
              <a:rPr lang="en-US" dirty="0"/>
              <a:t>	private int end = -1; </a:t>
            </a:r>
          </a:p>
          <a:p>
            <a:pPr marL="0" indent="0">
              <a:buNone/>
            </a:pPr>
            <a:r>
              <a:rPr lang="en-US" dirty="0"/>
              <a:t>	synchronized </a:t>
            </a:r>
            <a:r>
              <a:rPr lang="en-US" dirty="0" err="1"/>
              <a:t>boolean</a:t>
            </a:r>
            <a:r>
              <a:rPr lang="en-US" dirty="0"/>
              <a:t> </a:t>
            </a:r>
            <a:r>
              <a:rPr lang="en-US" dirty="0" err="1"/>
              <a:t>isEmpty</a:t>
            </a:r>
            <a:r>
              <a:rPr lang="en-US" dirty="0"/>
              <a:t>() { … } </a:t>
            </a:r>
          </a:p>
          <a:p>
            <a:pPr marL="0" indent="0">
              <a:buNone/>
            </a:pPr>
            <a:r>
              <a:rPr lang="en-US" dirty="0"/>
              <a:t>	synchronized void push(E </a:t>
            </a:r>
            <a:r>
              <a:rPr lang="en-US" dirty="0" err="1"/>
              <a:t>val</a:t>
            </a:r>
            <a:r>
              <a:rPr lang="en-US" dirty="0"/>
              <a:t>) { … } </a:t>
            </a:r>
          </a:p>
          <a:p>
            <a:pPr marL="0" indent="0">
              <a:buNone/>
            </a:pPr>
            <a:r>
              <a:rPr lang="en-US" dirty="0"/>
              <a:t>	synchronized E pop() { … } </a:t>
            </a:r>
          </a:p>
          <a:p>
            <a:pPr marL="0" indent="0">
              <a:buNone/>
            </a:pPr>
            <a:r>
              <a:rPr lang="en-US" dirty="0"/>
              <a:t>	E peek(){</a:t>
            </a:r>
          </a:p>
          <a:p>
            <a:pPr marL="0" indent="0">
              <a:buNone/>
            </a:pPr>
            <a:r>
              <a:rPr lang="en-US" dirty="0"/>
              <a:t>		return array[end];</a:t>
            </a:r>
          </a:p>
          <a:p>
            <a:pPr marL="0" indent="0">
              <a:buNone/>
            </a:pPr>
            <a:r>
              <a:rPr lang="en-US" dirty="0"/>
              <a:t>	}</a:t>
            </a:r>
          </a:p>
          <a:p>
            <a:pPr marL="0" indent="0">
              <a:buNone/>
            </a:pPr>
            <a:r>
              <a:rPr lang="en-US" dirty="0"/>
              <a:t>} </a:t>
            </a:r>
          </a:p>
        </p:txBody>
      </p:sp>
      <p:sp>
        <p:nvSpPr>
          <p:cNvPr id="3" name="TextBox 2">
            <a:extLst>
              <a:ext uri="{FF2B5EF4-FFF2-40B4-BE49-F238E27FC236}">
                <a16:creationId xmlns:a16="http://schemas.microsoft.com/office/drawing/2014/main" id="{B28770E1-80A0-988D-5BDB-B8758C3C4D0A}"/>
              </a:ext>
            </a:extLst>
          </p:cNvPr>
          <p:cNvSpPr txBox="1"/>
          <p:nvPr/>
        </p:nvSpPr>
        <p:spPr>
          <a:xfrm>
            <a:off x="7832436" y="690880"/>
            <a:ext cx="4359564" cy="1200329"/>
          </a:xfrm>
          <a:prstGeom prst="rect">
            <a:avLst/>
          </a:prstGeom>
          <a:noFill/>
          <a:ln>
            <a:solidFill>
              <a:srgbClr val="FF0000"/>
            </a:solidFill>
          </a:ln>
        </p:spPr>
        <p:txBody>
          <a:bodyPr wrap="square" rtlCol="0">
            <a:spAutoFit/>
          </a:bodyPr>
          <a:lstStyle/>
          <a:p>
            <a:r>
              <a:rPr lang="en-US" sz="2400" dirty="0">
                <a:solidFill>
                  <a:srgbClr val="FF0000"/>
                </a:solidFill>
              </a:rPr>
              <a:t>No! Now it has a data race!</a:t>
            </a:r>
          </a:p>
          <a:p>
            <a:endParaRPr lang="en-US" sz="2400" dirty="0">
              <a:solidFill>
                <a:srgbClr val="FF0000"/>
              </a:solidFill>
            </a:endParaRPr>
          </a:p>
          <a:p>
            <a:r>
              <a:rPr lang="en-US" sz="2400" dirty="0">
                <a:solidFill>
                  <a:srgbClr val="FF0000"/>
                </a:solidFill>
              </a:rPr>
              <a:t>Push/pop will be changing end!</a:t>
            </a:r>
          </a:p>
        </p:txBody>
      </p:sp>
    </p:spTree>
    <p:extLst>
      <p:ext uri="{BB962C8B-B14F-4D97-AF65-F5344CB8AC3E}">
        <p14:creationId xmlns:p14="http://schemas.microsoft.com/office/powerpoint/2010/main" val="175820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BED13-22A1-8328-2908-CCDB1D5CC9B6}"/>
              </a:ext>
            </a:extLst>
          </p:cNvPr>
          <p:cNvSpPr>
            <a:spLocks noGrp="1"/>
          </p:cNvSpPr>
          <p:nvPr>
            <p:ph type="title"/>
          </p:nvPr>
        </p:nvSpPr>
        <p:spPr/>
        <p:txBody>
          <a:bodyPr/>
          <a:lstStyle/>
          <a:p>
            <a:r>
              <a:rPr lang="en-US" dirty="0"/>
              <a:t>Deadlock</a:t>
            </a:r>
          </a:p>
        </p:txBody>
      </p:sp>
      <p:sp>
        <p:nvSpPr>
          <p:cNvPr id="3" name="Content Placeholder 2">
            <a:extLst>
              <a:ext uri="{FF2B5EF4-FFF2-40B4-BE49-F238E27FC236}">
                <a16:creationId xmlns:a16="http://schemas.microsoft.com/office/drawing/2014/main" id="{4F0910F9-037F-8B63-FA98-ED21F813EFEA}"/>
              </a:ext>
            </a:extLst>
          </p:cNvPr>
          <p:cNvSpPr>
            <a:spLocks noGrp="1"/>
          </p:cNvSpPr>
          <p:nvPr>
            <p:ph idx="1"/>
          </p:nvPr>
        </p:nvSpPr>
        <p:spPr/>
        <p:txBody>
          <a:bodyPr/>
          <a:lstStyle/>
          <a:p>
            <a:r>
              <a:rPr lang="en-US" dirty="0"/>
              <a:t>Occurs when two or more threads are mutually blocking each other</a:t>
            </a:r>
          </a:p>
          <a:p>
            <a:r>
              <a:rPr lang="en-US" dirty="0"/>
              <a:t>T1 is blocked by T2, which is blocked by T3, …, Tn is blocked by T1</a:t>
            </a:r>
          </a:p>
          <a:p>
            <a:pPr lvl="1"/>
            <a:r>
              <a:rPr lang="en-US" dirty="0"/>
              <a:t>A cycle of blocking</a:t>
            </a:r>
          </a:p>
          <a:p>
            <a:pPr lvl="1"/>
            <a:endParaRPr lang="en-US" dirty="0"/>
          </a:p>
          <a:p>
            <a:r>
              <a:rPr lang="en-US" dirty="0"/>
              <a:t>Three requirements for deadlock:</a:t>
            </a:r>
          </a:p>
          <a:p>
            <a:pPr lvl="1"/>
            <a:r>
              <a:rPr lang="en-US" dirty="0"/>
              <a:t>Multiple threads each need to acquire </a:t>
            </a:r>
            <a:r>
              <a:rPr lang="en-US" b="1" dirty="0"/>
              <a:t>multiple locks</a:t>
            </a:r>
          </a:p>
          <a:p>
            <a:pPr lvl="1"/>
            <a:r>
              <a:rPr lang="en-US" dirty="0"/>
              <a:t>The locks need to be </a:t>
            </a:r>
            <a:r>
              <a:rPr lang="en-US" b="1" dirty="0"/>
              <a:t>held at the same time </a:t>
            </a:r>
            <a:r>
              <a:rPr lang="en-US" dirty="0"/>
              <a:t>by the threads</a:t>
            </a:r>
          </a:p>
          <a:p>
            <a:pPr lvl="1"/>
            <a:r>
              <a:rPr lang="en-US" dirty="0"/>
              <a:t>The locks may be </a:t>
            </a:r>
            <a:r>
              <a:rPr lang="en-US" b="1" dirty="0"/>
              <a:t>acquired in multiple orders</a:t>
            </a:r>
          </a:p>
        </p:txBody>
      </p:sp>
    </p:spTree>
    <p:extLst>
      <p:ext uri="{BB962C8B-B14F-4D97-AF65-F5344CB8AC3E}">
        <p14:creationId xmlns:p14="http://schemas.microsoft.com/office/powerpoint/2010/main" val="414271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7806B-AA09-E3BC-9439-4A90F231A845}"/>
              </a:ext>
            </a:extLst>
          </p:cNvPr>
          <p:cNvSpPr>
            <a:spLocks noGrp="1"/>
          </p:cNvSpPr>
          <p:nvPr>
            <p:ph type="title"/>
          </p:nvPr>
        </p:nvSpPr>
        <p:spPr/>
        <p:txBody>
          <a:bodyPr/>
          <a:lstStyle/>
          <a:p>
            <a:r>
              <a:rPr lang="en-US" dirty="0"/>
              <a:t>Analogy – Need the Phone to Dance, Need the Book to Speak</a:t>
            </a:r>
          </a:p>
        </p:txBody>
      </p:sp>
      <p:sp>
        <p:nvSpPr>
          <p:cNvPr id="3" name="Text Placeholder 2">
            <a:extLst>
              <a:ext uri="{FF2B5EF4-FFF2-40B4-BE49-F238E27FC236}">
                <a16:creationId xmlns:a16="http://schemas.microsoft.com/office/drawing/2014/main" id="{8A3FC2DB-42D2-D392-C86B-4DA2D8013478}"/>
              </a:ext>
            </a:extLst>
          </p:cNvPr>
          <p:cNvSpPr>
            <a:spLocks noGrp="1"/>
          </p:cNvSpPr>
          <p:nvPr>
            <p:ph type="body" idx="1"/>
          </p:nvPr>
        </p:nvSpPr>
        <p:spPr/>
        <p:txBody>
          <a:bodyPr/>
          <a:lstStyle/>
          <a:p>
            <a:r>
              <a:rPr lang="en-US" u="sng" dirty="0"/>
              <a:t>Michael</a:t>
            </a:r>
          </a:p>
        </p:txBody>
      </p:sp>
      <p:sp>
        <p:nvSpPr>
          <p:cNvPr id="4" name="Content Placeholder 3">
            <a:extLst>
              <a:ext uri="{FF2B5EF4-FFF2-40B4-BE49-F238E27FC236}">
                <a16:creationId xmlns:a16="http://schemas.microsoft.com/office/drawing/2014/main" id="{29C49F5F-E0C1-4C63-DA47-E3CA354E9CA6}"/>
              </a:ext>
            </a:extLst>
          </p:cNvPr>
          <p:cNvSpPr>
            <a:spLocks noGrp="1"/>
          </p:cNvSpPr>
          <p:nvPr>
            <p:ph sz="half" idx="2"/>
          </p:nvPr>
        </p:nvSpPr>
        <p:spPr/>
        <p:txBody>
          <a:bodyPr/>
          <a:lstStyle/>
          <a:p>
            <a:pPr marL="0" indent="0">
              <a:buNone/>
            </a:pPr>
            <a:r>
              <a:rPr lang="en-US" b="1" dirty="0"/>
              <a:t>Acquire the phone</a:t>
            </a:r>
          </a:p>
          <a:p>
            <a:pPr marL="0" indent="0">
              <a:buNone/>
            </a:pPr>
            <a:r>
              <a:rPr lang="en-US" dirty="0"/>
              <a:t>Do a little dance move</a:t>
            </a:r>
          </a:p>
          <a:p>
            <a:pPr marL="0" indent="0">
              <a:buNone/>
            </a:pPr>
            <a:r>
              <a:rPr lang="en-US" b="1" dirty="0"/>
              <a:t>Acquire the book</a:t>
            </a:r>
          </a:p>
          <a:p>
            <a:pPr marL="0" indent="0">
              <a:buNone/>
            </a:pPr>
            <a:r>
              <a:rPr lang="en-US" dirty="0"/>
              <a:t>Spell my last name</a:t>
            </a:r>
          </a:p>
          <a:p>
            <a:pPr marL="0" indent="0">
              <a:buNone/>
            </a:pPr>
            <a:r>
              <a:rPr lang="en-US" b="1" dirty="0"/>
              <a:t>Release the book</a:t>
            </a:r>
          </a:p>
          <a:p>
            <a:pPr marL="0" indent="0">
              <a:buNone/>
            </a:pPr>
            <a:r>
              <a:rPr lang="en-US" b="1" dirty="0"/>
              <a:t>Release the phone</a:t>
            </a:r>
          </a:p>
          <a:p>
            <a:pPr marL="0" indent="0">
              <a:buNone/>
            </a:pPr>
            <a:endParaRPr lang="en-US" dirty="0"/>
          </a:p>
          <a:p>
            <a:pPr marL="0" indent="0">
              <a:buNone/>
            </a:pPr>
            <a:endParaRPr lang="en-US" dirty="0"/>
          </a:p>
          <a:p>
            <a:pPr marL="0" indent="0">
              <a:buNone/>
            </a:pPr>
            <a:endParaRPr lang="en-US" dirty="0"/>
          </a:p>
        </p:txBody>
      </p:sp>
      <p:sp>
        <p:nvSpPr>
          <p:cNvPr id="5" name="Text Placeholder 4">
            <a:extLst>
              <a:ext uri="{FF2B5EF4-FFF2-40B4-BE49-F238E27FC236}">
                <a16:creationId xmlns:a16="http://schemas.microsoft.com/office/drawing/2014/main" id="{B9BD5885-92D3-99C5-CC0A-7A9133BAF205}"/>
              </a:ext>
            </a:extLst>
          </p:cNvPr>
          <p:cNvSpPr>
            <a:spLocks noGrp="1"/>
          </p:cNvSpPr>
          <p:nvPr>
            <p:ph type="body" sz="quarter" idx="3"/>
          </p:nvPr>
        </p:nvSpPr>
        <p:spPr/>
        <p:txBody>
          <a:bodyPr/>
          <a:lstStyle/>
          <a:p>
            <a:r>
              <a:rPr lang="en-US" u="sng" dirty="0"/>
              <a:t>Volunteer</a:t>
            </a:r>
          </a:p>
        </p:txBody>
      </p:sp>
      <p:sp>
        <p:nvSpPr>
          <p:cNvPr id="6" name="Content Placeholder 5">
            <a:extLst>
              <a:ext uri="{FF2B5EF4-FFF2-40B4-BE49-F238E27FC236}">
                <a16:creationId xmlns:a16="http://schemas.microsoft.com/office/drawing/2014/main" id="{99FA7DC8-21A2-0233-AA56-2E62F17B38AB}"/>
              </a:ext>
            </a:extLst>
          </p:cNvPr>
          <p:cNvSpPr>
            <a:spLocks noGrp="1"/>
          </p:cNvSpPr>
          <p:nvPr>
            <p:ph sz="quarter" idx="4"/>
          </p:nvPr>
        </p:nvSpPr>
        <p:spPr/>
        <p:txBody>
          <a:bodyPr/>
          <a:lstStyle/>
          <a:p>
            <a:pPr marL="0" indent="0">
              <a:buNone/>
            </a:pPr>
            <a:r>
              <a:rPr lang="en-US" b="1" dirty="0"/>
              <a:t>Acquire the book</a:t>
            </a:r>
          </a:p>
          <a:p>
            <a:pPr marL="0" indent="0">
              <a:buNone/>
            </a:pPr>
            <a:r>
              <a:rPr lang="en-US" dirty="0"/>
              <a:t>Spell your last name </a:t>
            </a:r>
          </a:p>
          <a:p>
            <a:pPr marL="0" indent="0">
              <a:buNone/>
            </a:pPr>
            <a:r>
              <a:rPr lang="en-US" b="1" dirty="0"/>
              <a:t>Acquire the phone</a:t>
            </a:r>
          </a:p>
          <a:p>
            <a:pPr marL="0" indent="0">
              <a:buNone/>
            </a:pPr>
            <a:r>
              <a:rPr lang="en-US" dirty="0"/>
              <a:t>Do a little dance move</a:t>
            </a:r>
          </a:p>
          <a:p>
            <a:pPr marL="0" indent="0">
              <a:buNone/>
            </a:pPr>
            <a:r>
              <a:rPr lang="en-US" b="1" dirty="0"/>
              <a:t>Release the phone</a:t>
            </a:r>
          </a:p>
          <a:p>
            <a:pPr marL="0" indent="0">
              <a:buNone/>
            </a:pPr>
            <a:r>
              <a:rPr lang="en-US" b="1" dirty="0"/>
              <a:t>Release the book</a:t>
            </a:r>
          </a:p>
        </p:txBody>
      </p:sp>
    </p:spTree>
    <p:extLst>
      <p:ext uri="{BB962C8B-B14F-4D97-AF65-F5344CB8AC3E}">
        <p14:creationId xmlns:p14="http://schemas.microsoft.com/office/powerpoint/2010/main" val="2655257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AB745-D356-74D1-E331-F346B65979EE}"/>
              </a:ext>
            </a:extLst>
          </p:cNvPr>
          <p:cNvSpPr>
            <a:spLocks noGrp="1"/>
          </p:cNvSpPr>
          <p:nvPr>
            <p:ph type="title"/>
          </p:nvPr>
        </p:nvSpPr>
        <p:spPr/>
        <p:txBody>
          <a:bodyPr/>
          <a:lstStyle/>
          <a:p>
            <a:r>
              <a:rPr lang="en-US" dirty="0"/>
              <a:t>Bank Account</a:t>
            </a:r>
          </a:p>
        </p:txBody>
      </p:sp>
      <p:sp>
        <p:nvSpPr>
          <p:cNvPr id="3" name="Content Placeholder 2">
            <a:extLst>
              <a:ext uri="{FF2B5EF4-FFF2-40B4-BE49-F238E27FC236}">
                <a16:creationId xmlns:a16="http://schemas.microsoft.com/office/drawing/2014/main" id="{7C1628D0-6B82-E387-27DA-5147E3588812}"/>
              </a:ext>
            </a:extLst>
          </p:cNvPr>
          <p:cNvSpPr>
            <a:spLocks noGrp="1"/>
          </p:cNvSpPr>
          <p:nvPr>
            <p:ph idx="1"/>
          </p:nvPr>
        </p:nvSpPr>
        <p:spPr/>
        <p:txBody>
          <a:bodyPr>
            <a:normAutofit lnSpcReduction="10000"/>
          </a:bodyPr>
          <a:lstStyle/>
          <a:p>
            <a:pPr marL="0" indent="0">
              <a:buNone/>
            </a:pPr>
            <a:r>
              <a:rPr lang="en-US" dirty="0"/>
              <a:t>class </a:t>
            </a:r>
            <a:r>
              <a:rPr lang="en-US" dirty="0" err="1"/>
              <a:t>BankAccount</a:t>
            </a:r>
            <a:r>
              <a:rPr lang="en-US" dirty="0"/>
              <a:t> { </a:t>
            </a:r>
          </a:p>
          <a:p>
            <a:pPr marL="0" indent="0">
              <a:buNone/>
            </a:pPr>
            <a:r>
              <a:rPr lang="en-US" dirty="0"/>
              <a:t>	… </a:t>
            </a:r>
          </a:p>
          <a:p>
            <a:pPr marL="0" indent="0">
              <a:buNone/>
            </a:pPr>
            <a:r>
              <a:rPr lang="en-US" dirty="0"/>
              <a:t>	synchronized void withdraw(int amt) {…} </a:t>
            </a:r>
          </a:p>
          <a:p>
            <a:pPr marL="0" indent="0">
              <a:buNone/>
            </a:pPr>
            <a:r>
              <a:rPr lang="en-US" dirty="0"/>
              <a:t>	synchronized void deposit(int amt) {…} </a:t>
            </a:r>
          </a:p>
          <a:p>
            <a:pPr marL="0" indent="0">
              <a:buNone/>
            </a:pPr>
            <a:r>
              <a:rPr lang="en-US" dirty="0"/>
              <a:t>	synchronized void </a:t>
            </a:r>
            <a:r>
              <a:rPr lang="en-US" dirty="0" err="1"/>
              <a:t>transferTo</a:t>
            </a:r>
            <a:r>
              <a:rPr lang="en-US" dirty="0"/>
              <a:t>(int amt, </a:t>
            </a:r>
            <a:r>
              <a:rPr lang="en-US" dirty="0" err="1"/>
              <a:t>BankAccount</a:t>
            </a:r>
            <a:r>
              <a:rPr lang="en-US" dirty="0"/>
              <a:t> a) {</a:t>
            </a:r>
          </a:p>
          <a:p>
            <a:pPr marL="0" indent="0">
              <a:buNone/>
            </a:pPr>
            <a:r>
              <a:rPr lang="en-US" dirty="0"/>
              <a:t>		 </a:t>
            </a:r>
            <a:r>
              <a:rPr lang="en-US" dirty="0" err="1"/>
              <a:t>this.withdraw</a:t>
            </a:r>
            <a:r>
              <a:rPr lang="en-US" dirty="0"/>
              <a:t>(amt); </a:t>
            </a:r>
          </a:p>
          <a:p>
            <a:pPr marL="0" indent="0">
              <a:buNone/>
            </a:pPr>
            <a:r>
              <a:rPr lang="en-US" dirty="0"/>
              <a:t>		</a:t>
            </a:r>
            <a:r>
              <a:rPr lang="en-US" dirty="0" err="1"/>
              <a:t>a.deposit</a:t>
            </a:r>
            <a:r>
              <a:rPr lang="en-US" dirty="0"/>
              <a:t>(amt); </a:t>
            </a:r>
          </a:p>
          <a:p>
            <a:pPr marL="0" indent="0">
              <a:buNone/>
            </a:pPr>
            <a:r>
              <a:rPr lang="en-US" dirty="0"/>
              <a:t>	} </a:t>
            </a:r>
          </a:p>
          <a:p>
            <a:pPr marL="0" indent="0">
              <a:buNone/>
            </a:pPr>
            <a:r>
              <a:rPr lang="en-US" dirty="0"/>
              <a:t>} </a:t>
            </a:r>
          </a:p>
        </p:txBody>
      </p:sp>
    </p:spTree>
    <p:extLst>
      <p:ext uri="{BB962C8B-B14F-4D97-AF65-F5344CB8AC3E}">
        <p14:creationId xmlns:p14="http://schemas.microsoft.com/office/powerpoint/2010/main" val="2224490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AEEC-82A4-7735-C350-4DA0E1BBE1BE}"/>
              </a:ext>
            </a:extLst>
          </p:cNvPr>
          <p:cNvSpPr>
            <a:spLocks noGrp="1"/>
          </p:cNvSpPr>
          <p:nvPr>
            <p:ph type="title"/>
          </p:nvPr>
        </p:nvSpPr>
        <p:spPr/>
        <p:txBody>
          <a:bodyPr/>
          <a:lstStyle/>
          <a:p>
            <a:r>
              <a:rPr lang="en-US" dirty="0"/>
              <a:t>Last Time: Locks</a:t>
            </a:r>
          </a:p>
        </p:txBody>
      </p:sp>
      <p:sp>
        <p:nvSpPr>
          <p:cNvPr id="3" name="Content Placeholder 2">
            <a:extLst>
              <a:ext uri="{FF2B5EF4-FFF2-40B4-BE49-F238E27FC236}">
                <a16:creationId xmlns:a16="http://schemas.microsoft.com/office/drawing/2014/main" id="{7D9594BA-009A-BCE3-1087-2A0C36A4391A}"/>
              </a:ext>
            </a:extLst>
          </p:cNvPr>
          <p:cNvSpPr>
            <a:spLocks noGrp="1"/>
          </p:cNvSpPr>
          <p:nvPr>
            <p:ph idx="1"/>
          </p:nvPr>
        </p:nvSpPr>
        <p:spPr>
          <a:xfrm>
            <a:off x="838200" y="1825624"/>
            <a:ext cx="10515600" cy="5032375"/>
          </a:xfrm>
        </p:spPr>
        <p:txBody>
          <a:bodyPr/>
          <a:lstStyle/>
          <a:p>
            <a:r>
              <a:rPr lang="en-US" b="1" dirty="0"/>
              <a:t>Mutual Exclusion Lock</a:t>
            </a:r>
            <a:r>
              <a:rPr lang="en-US" dirty="0"/>
              <a:t> (called a Mutex or Lock)</a:t>
            </a:r>
          </a:p>
          <a:p>
            <a:r>
              <a:rPr lang="en-US" dirty="0"/>
              <a:t>We define a </a:t>
            </a:r>
            <a:r>
              <a:rPr lang="en-US" b="1" dirty="0"/>
              <a:t>Lock</a:t>
            </a:r>
            <a:r>
              <a:rPr lang="en-US" dirty="0"/>
              <a:t> to be an ADT with operations:</a:t>
            </a:r>
          </a:p>
          <a:p>
            <a:pPr lvl="1"/>
            <a:r>
              <a:rPr lang="en-US" dirty="0"/>
              <a:t>New: </a:t>
            </a:r>
          </a:p>
          <a:p>
            <a:pPr lvl="2"/>
            <a:r>
              <a:rPr lang="en-US" dirty="0"/>
              <a:t>make a new lock, initially “not held”</a:t>
            </a:r>
          </a:p>
          <a:p>
            <a:pPr lvl="1"/>
            <a:r>
              <a:rPr lang="en-US" dirty="0"/>
              <a:t>Acquire:</a:t>
            </a:r>
          </a:p>
          <a:p>
            <a:pPr lvl="2"/>
            <a:r>
              <a:rPr lang="en-US" dirty="0"/>
              <a:t>If lock is not held, mark it as “held”</a:t>
            </a:r>
          </a:p>
          <a:p>
            <a:pPr lvl="3"/>
            <a:r>
              <a:rPr lang="en-US" dirty="0"/>
              <a:t>These two steps always done together in a way that cannot be interrupted!</a:t>
            </a:r>
          </a:p>
          <a:p>
            <a:pPr lvl="2"/>
            <a:r>
              <a:rPr lang="en-US" dirty="0"/>
              <a:t>If lock is held, pause until it is marked as “not held”</a:t>
            </a:r>
          </a:p>
          <a:p>
            <a:pPr lvl="1"/>
            <a:r>
              <a:rPr lang="en-US" dirty="0"/>
              <a:t>Release:</a:t>
            </a:r>
          </a:p>
          <a:p>
            <a:pPr lvl="2"/>
            <a:r>
              <a:rPr lang="en-US" dirty="0"/>
              <a:t>Mark the lock as “not held”</a:t>
            </a:r>
          </a:p>
        </p:txBody>
      </p:sp>
    </p:spTree>
    <p:extLst>
      <p:ext uri="{BB962C8B-B14F-4D97-AF65-F5344CB8AC3E}">
        <p14:creationId xmlns:p14="http://schemas.microsoft.com/office/powerpoint/2010/main" val="2056654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04874-7598-75F3-A2CC-FBE80781CD1C}"/>
              </a:ext>
            </a:extLst>
          </p:cNvPr>
          <p:cNvSpPr>
            <a:spLocks noGrp="1"/>
          </p:cNvSpPr>
          <p:nvPr>
            <p:ph type="title"/>
          </p:nvPr>
        </p:nvSpPr>
        <p:spPr/>
        <p:txBody>
          <a:bodyPr/>
          <a:lstStyle/>
          <a:p>
            <a:r>
              <a:rPr lang="en-US" dirty="0"/>
              <a:t>Deadlock Example – Locking Order</a:t>
            </a:r>
          </a:p>
        </p:txBody>
      </p:sp>
      <p:grpSp>
        <p:nvGrpSpPr>
          <p:cNvPr id="9" name="Group 8" descr="Consider that we have 2 threads. Thread 1 is trying to transfer 1 dollar from account x to account y. Thread 2 is trying to transfer 1 dollar from account y to account x;">
            <a:extLst>
              <a:ext uri="{FF2B5EF4-FFF2-40B4-BE49-F238E27FC236}">
                <a16:creationId xmlns:a16="http://schemas.microsoft.com/office/drawing/2014/main" id="{845DF299-0AB6-D627-167F-B54B828E9E41}"/>
              </a:ext>
            </a:extLst>
          </p:cNvPr>
          <p:cNvGrpSpPr/>
          <p:nvPr/>
        </p:nvGrpSpPr>
        <p:grpSpPr>
          <a:xfrm>
            <a:off x="3478179" y="1865651"/>
            <a:ext cx="5899502" cy="1163320"/>
            <a:chOff x="3478179" y="1865651"/>
            <a:chExt cx="5899502" cy="1163320"/>
          </a:xfrm>
        </p:grpSpPr>
        <p:sp>
          <p:nvSpPr>
            <p:cNvPr id="4" name="Rectangle 3">
              <a:extLst>
                <a:ext uri="{FF2B5EF4-FFF2-40B4-BE49-F238E27FC236}">
                  <a16:creationId xmlns:a16="http://schemas.microsoft.com/office/drawing/2014/main" id="{65D818AA-EFE4-7F48-8EF7-33057CEB31CC}"/>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x.transferTo</a:t>
              </a:r>
              <a:r>
                <a:rPr lang="en-US" dirty="0">
                  <a:solidFill>
                    <a:schemeClr val="tx1"/>
                  </a:solidFill>
                </a:rPr>
                <a:t>(1,y);</a:t>
              </a:r>
            </a:p>
          </p:txBody>
        </p:sp>
        <p:sp>
          <p:nvSpPr>
            <p:cNvPr id="5" name="TextBox 4">
              <a:extLst>
                <a:ext uri="{FF2B5EF4-FFF2-40B4-BE49-F238E27FC236}">
                  <a16:creationId xmlns:a16="http://schemas.microsoft.com/office/drawing/2014/main" id="{8EFBA55D-D713-BF6A-8ED2-33DA599C57B9}"/>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sp>
          <p:nvSpPr>
            <p:cNvPr id="6" name="Rectangle 5">
              <a:extLst>
                <a:ext uri="{FF2B5EF4-FFF2-40B4-BE49-F238E27FC236}">
                  <a16:creationId xmlns:a16="http://schemas.microsoft.com/office/drawing/2014/main" id="{519B78A1-0032-E1E0-0BA8-5D5E4C8B0F5B}"/>
                </a:ext>
              </a:extLst>
            </p:cNvPr>
            <p:cNvSpPr/>
            <p:nvPr/>
          </p:nvSpPr>
          <p:spPr>
            <a:xfrm>
              <a:off x="6548167" y="2172832"/>
              <a:ext cx="2829514"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y.transferTo</a:t>
              </a:r>
              <a:r>
                <a:rPr lang="en-US" dirty="0">
                  <a:solidFill>
                    <a:schemeClr val="tx1"/>
                  </a:solidFill>
                </a:rPr>
                <a:t>(1,x);</a:t>
              </a:r>
            </a:p>
          </p:txBody>
        </p:sp>
        <p:sp>
          <p:nvSpPr>
            <p:cNvPr id="7" name="TextBox 6">
              <a:extLst>
                <a:ext uri="{FF2B5EF4-FFF2-40B4-BE49-F238E27FC236}">
                  <a16:creationId xmlns:a16="http://schemas.microsoft.com/office/drawing/2014/main" id="{EB8721B4-28B3-5EE4-95FD-F71534E5B6AC}"/>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grpSp>
        <p:nvGrpSpPr>
          <p:cNvPr id="10" name="Group 9" descr="Thread 1 will need to acquire locks in the following order:&#10;acquire lock for account x because transferTo is synchronized&#10;acquire lock for account y because deposit is synchronized&#10;release lock for account y after deposit&#10;release lock for account x at end of transferTo&#10;&#10;Thread 2 will need to acquire locks in the following order:&#10;acquire lock for account y because transferTo is synchronized&#10;acquire lock for account x because deposit is synchronized&#10;release lock for account x after deposit&#10;release lock for account y at end of transferTo&#10;&#10;&#10;">
            <a:extLst>
              <a:ext uri="{FF2B5EF4-FFF2-40B4-BE49-F238E27FC236}">
                <a16:creationId xmlns:a16="http://schemas.microsoft.com/office/drawing/2014/main" id="{78001FD6-EDE9-E678-3E8E-B6EE0887CCC0}"/>
              </a:ext>
            </a:extLst>
          </p:cNvPr>
          <p:cNvGrpSpPr/>
          <p:nvPr/>
        </p:nvGrpSpPr>
        <p:grpSpPr>
          <a:xfrm>
            <a:off x="355600" y="3437614"/>
            <a:ext cx="11804258" cy="3267985"/>
            <a:chOff x="355600" y="3437614"/>
            <a:chExt cx="11804258" cy="3267985"/>
          </a:xfrm>
        </p:grpSpPr>
        <p:sp>
          <p:nvSpPr>
            <p:cNvPr id="8" name="Rectangle 7">
              <a:extLst>
                <a:ext uri="{FF2B5EF4-FFF2-40B4-BE49-F238E27FC236}">
                  <a16:creationId xmlns:a16="http://schemas.microsoft.com/office/drawing/2014/main" id="{DF26526B-ABE2-8331-53E8-2718273955D5}"/>
                </a:ext>
              </a:extLst>
            </p:cNvPr>
            <p:cNvSpPr/>
            <p:nvPr/>
          </p:nvSpPr>
          <p:spPr>
            <a:xfrm>
              <a:off x="355600" y="3437614"/>
              <a:ext cx="5902129" cy="326798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dirty="0">
                  <a:solidFill>
                    <a:schemeClr val="tx1"/>
                  </a:solidFill>
                </a:rPr>
                <a:t>acquire lock for account x</a:t>
              </a:r>
              <a:r>
                <a:rPr lang="en-US" dirty="0">
                  <a:solidFill>
                    <a:schemeClr val="tx1"/>
                  </a:solidFill>
                </a:rPr>
                <a:t> b/c </a:t>
              </a:r>
              <a:r>
                <a:rPr lang="en-US" dirty="0" err="1">
                  <a:solidFill>
                    <a:schemeClr val="tx1"/>
                  </a:solidFill>
                </a:rPr>
                <a:t>transferTo</a:t>
              </a:r>
              <a:r>
                <a:rPr lang="en-US" dirty="0">
                  <a:solidFill>
                    <a:schemeClr val="tx1"/>
                  </a:solidFill>
                </a:rPr>
                <a:t> is synchronized</a:t>
              </a:r>
            </a:p>
            <a:p>
              <a:pPr marL="0" indent="0">
                <a:buNone/>
              </a:pPr>
              <a:r>
                <a:rPr lang="en-US" b="1" dirty="0">
                  <a:solidFill>
                    <a:schemeClr val="tx1"/>
                  </a:solidFill>
                </a:rPr>
                <a:t>acquire lock for account y</a:t>
              </a:r>
              <a:r>
                <a:rPr lang="en-US" dirty="0">
                  <a:solidFill>
                    <a:schemeClr val="tx1"/>
                  </a:solidFill>
                </a:rPr>
                <a:t> b/c deposit is synchronized</a:t>
              </a:r>
            </a:p>
            <a:p>
              <a:pPr marL="0" indent="0">
                <a:buNone/>
              </a:pPr>
              <a:r>
                <a:rPr lang="en-US" b="1" dirty="0">
                  <a:solidFill>
                    <a:schemeClr val="tx1"/>
                  </a:solidFill>
                </a:rPr>
                <a:t>release lock for account y</a:t>
              </a:r>
              <a:r>
                <a:rPr lang="en-US" dirty="0">
                  <a:solidFill>
                    <a:schemeClr val="tx1"/>
                  </a:solidFill>
                </a:rPr>
                <a:t> after deposit</a:t>
              </a:r>
            </a:p>
            <a:p>
              <a:pPr marL="0" indent="0">
                <a:buNone/>
              </a:pPr>
              <a:r>
                <a:rPr lang="en-US" b="1" dirty="0">
                  <a:solidFill>
                    <a:schemeClr val="tx1"/>
                  </a:solidFill>
                </a:rPr>
                <a:t>release lock for account x </a:t>
              </a:r>
              <a:r>
                <a:rPr lang="en-US" dirty="0">
                  <a:solidFill>
                    <a:schemeClr val="tx1"/>
                  </a:solidFill>
                </a:rPr>
                <a:t>at end of </a:t>
              </a:r>
              <a:r>
                <a:rPr lang="en-US" dirty="0" err="1">
                  <a:solidFill>
                    <a:schemeClr val="tx1"/>
                  </a:solidFill>
                </a:rPr>
                <a:t>transferTo</a:t>
              </a:r>
              <a:endParaRPr lang="en-US" b="1" dirty="0">
                <a:solidFill>
                  <a:schemeClr val="tx1"/>
                </a:solidFill>
              </a:endParaRPr>
            </a:p>
          </p:txBody>
        </p:sp>
        <p:sp>
          <p:nvSpPr>
            <p:cNvPr id="3" name="Rectangle 2">
              <a:extLst>
                <a:ext uri="{FF2B5EF4-FFF2-40B4-BE49-F238E27FC236}">
                  <a16:creationId xmlns:a16="http://schemas.microsoft.com/office/drawing/2014/main" id="{275182F8-642A-68C5-38B4-4E1AD6C388B6}"/>
                </a:ext>
              </a:extLst>
            </p:cNvPr>
            <p:cNvSpPr/>
            <p:nvPr/>
          </p:nvSpPr>
          <p:spPr>
            <a:xfrm>
              <a:off x="6257729" y="3437614"/>
              <a:ext cx="5902129" cy="326798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dirty="0">
                  <a:solidFill>
                    <a:schemeClr val="tx1"/>
                  </a:solidFill>
                </a:rPr>
                <a:t>acquire lock for account y</a:t>
              </a:r>
              <a:r>
                <a:rPr lang="en-US" dirty="0">
                  <a:solidFill>
                    <a:schemeClr val="tx1"/>
                  </a:solidFill>
                </a:rPr>
                <a:t> b/c </a:t>
              </a:r>
              <a:r>
                <a:rPr lang="en-US" dirty="0" err="1">
                  <a:solidFill>
                    <a:schemeClr val="tx1"/>
                  </a:solidFill>
                </a:rPr>
                <a:t>transferTo</a:t>
              </a:r>
              <a:r>
                <a:rPr lang="en-US" dirty="0">
                  <a:solidFill>
                    <a:schemeClr val="tx1"/>
                  </a:solidFill>
                </a:rPr>
                <a:t> is synchronized</a:t>
              </a:r>
            </a:p>
            <a:p>
              <a:pPr marL="0" indent="0">
                <a:buNone/>
              </a:pPr>
              <a:r>
                <a:rPr lang="en-US" b="1" dirty="0">
                  <a:solidFill>
                    <a:schemeClr val="tx1"/>
                  </a:solidFill>
                </a:rPr>
                <a:t>acquire lock for account x</a:t>
              </a:r>
              <a:r>
                <a:rPr lang="en-US" dirty="0">
                  <a:solidFill>
                    <a:schemeClr val="tx1"/>
                  </a:solidFill>
                </a:rPr>
                <a:t> b/c deposit is synchronized</a:t>
              </a:r>
            </a:p>
            <a:p>
              <a:pPr marL="0" indent="0">
                <a:buNone/>
              </a:pPr>
              <a:r>
                <a:rPr lang="en-US" b="1" dirty="0">
                  <a:solidFill>
                    <a:schemeClr val="tx1"/>
                  </a:solidFill>
                </a:rPr>
                <a:t>release lock for account x</a:t>
              </a:r>
              <a:r>
                <a:rPr lang="en-US" dirty="0">
                  <a:solidFill>
                    <a:schemeClr val="tx1"/>
                  </a:solidFill>
                </a:rPr>
                <a:t> after deposit</a:t>
              </a:r>
            </a:p>
            <a:p>
              <a:pPr marL="0" indent="0">
                <a:buNone/>
              </a:pPr>
              <a:r>
                <a:rPr lang="en-US" b="1" dirty="0">
                  <a:solidFill>
                    <a:schemeClr val="tx1"/>
                  </a:solidFill>
                </a:rPr>
                <a:t>release lock for account y</a:t>
              </a:r>
              <a:r>
                <a:rPr lang="en-US" dirty="0">
                  <a:solidFill>
                    <a:schemeClr val="tx1"/>
                  </a:solidFill>
                </a:rPr>
                <a:t> at end of </a:t>
              </a:r>
              <a:r>
                <a:rPr lang="en-US" dirty="0" err="1">
                  <a:solidFill>
                    <a:schemeClr val="tx1"/>
                  </a:solidFill>
                </a:rPr>
                <a:t>transferTo</a:t>
              </a:r>
              <a:endParaRPr lang="en-US" dirty="0">
                <a:solidFill>
                  <a:schemeClr val="tx1"/>
                </a:solidFill>
              </a:endParaRPr>
            </a:p>
          </p:txBody>
        </p:sp>
      </p:grpSp>
    </p:spTree>
    <p:extLst>
      <p:ext uri="{BB962C8B-B14F-4D97-AF65-F5344CB8AC3E}">
        <p14:creationId xmlns:p14="http://schemas.microsoft.com/office/powerpoint/2010/main" val="2870858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04874-7598-75F3-A2CC-FBE80781CD1C}"/>
              </a:ext>
            </a:extLst>
          </p:cNvPr>
          <p:cNvSpPr>
            <a:spLocks noGrp="1"/>
          </p:cNvSpPr>
          <p:nvPr>
            <p:ph type="title"/>
          </p:nvPr>
        </p:nvSpPr>
        <p:spPr/>
        <p:txBody>
          <a:bodyPr/>
          <a:lstStyle/>
          <a:p>
            <a:r>
              <a:rPr lang="en-US" dirty="0"/>
              <a:t>Deadlock Example – Deadlock Interleaving</a:t>
            </a:r>
          </a:p>
        </p:txBody>
      </p:sp>
      <p:grpSp>
        <p:nvGrpSpPr>
          <p:cNvPr id="14" name="Group 13" descr="The following interleaving results in deadlock:&#10;&#10;Thread 1 acquires the lock for x&#10;Thread 2 acquires the lock for y&#10;Thread 1 acquires the lock for y&#10;Thread 2 acquires the lock for x">
            <a:extLst>
              <a:ext uri="{FF2B5EF4-FFF2-40B4-BE49-F238E27FC236}">
                <a16:creationId xmlns:a16="http://schemas.microsoft.com/office/drawing/2014/main" id="{50C50177-2F70-EDE7-0CA9-14BCAAEFDB9C}"/>
              </a:ext>
            </a:extLst>
          </p:cNvPr>
          <p:cNvGrpSpPr/>
          <p:nvPr/>
        </p:nvGrpSpPr>
        <p:grpSpPr>
          <a:xfrm>
            <a:off x="355600" y="3437614"/>
            <a:ext cx="11804258" cy="3267985"/>
            <a:chOff x="355600" y="3437614"/>
            <a:chExt cx="11804258" cy="3267985"/>
          </a:xfrm>
        </p:grpSpPr>
        <p:sp>
          <p:nvSpPr>
            <p:cNvPr id="8" name="Rectangle 7">
              <a:extLst>
                <a:ext uri="{FF2B5EF4-FFF2-40B4-BE49-F238E27FC236}">
                  <a16:creationId xmlns:a16="http://schemas.microsoft.com/office/drawing/2014/main" id="{DF26526B-ABE2-8331-53E8-2718273955D5}"/>
                </a:ext>
              </a:extLst>
            </p:cNvPr>
            <p:cNvSpPr/>
            <p:nvPr/>
          </p:nvSpPr>
          <p:spPr>
            <a:xfrm>
              <a:off x="355600" y="3437614"/>
              <a:ext cx="5902129" cy="326798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b="1" dirty="0">
                  <a:solidFill>
                    <a:schemeClr val="tx1"/>
                  </a:solidFill>
                </a:rPr>
                <a:t>acquire lock for account x</a:t>
              </a:r>
              <a:r>
                <a:rPr lang="en-US" dirty="0">
                  <a:solidFill>
                    <a:schemeClr val="tx1"/>
                  </a:solidFill>
                </a:rPr>
                <a:t> b/c </a:t>
              </a:r>
              <a:r>
                <a:rPr lang="en-US" dirty="0" err="1">
                  <a:solidFill>
                    <a:schemeClr val="tx1"/>
                  </a:solidFill>
                </a:rPr>
                <a:t>transferTo</a:t>
              </a:r>
              <a:r>
                <a:rPr lang="en-US" dirty="0">
                  <a:solidFill>
                    <a:schemeClr val="tx1"/>
                  </a:solidFill>
                </a:rPr>
                <a:t> is synchronized</a:t>
              </a:r>
            </a:p>
            <a:p>
              <a:endParaRPr lang="en-US" dirty="0">
                <a:solidFill>
                  <a:schemeClr val="tx1"/>
                </a:solidFill>
              </a:endParaRPr>
            </a:p>
            <a:p>
              <a:pPr marL="0" indent="0">
                <a:buNone/>
              </a:pPr>
              <a:r>
                <a:rPr lang="en-US" b="1" dirty="0">
                  <a:solidFill>
                    <a:schemeClr val="tx1"/>
                  </a:solidFill>
                </a:rPr>
                <a:t>acquire lock for account y</a:t>
              </a:r>
              <a:r>
                <a:rPr lang="en-US" dirty="0">
                  <a:solidFill>
                    <a:schemeClr val="tx1"/>
                  </a:solidFill>
                </a:rPr>
                <a:t> b/c deposit is synchronized</a:t>
              </a:r>
            </a:p>
            <a:p>
              <a:pPr marL="0" indent="0">
                <a:buNone/>
              </a:pPr>
              <a:endParaRPr lang="en-US" b="1" dirty="0">
                <a:solidFill>
                  <a:schemeClr val="tx1"/>
                </a:solidFill>
              </a:endParaRPr>
            </a:p>
            <a:p>
              <a:pPr marL="0" indent="0">
                <a:buNone/>
              </a:pPr>
              <a:r>
                <a:rPr lang="en-US" b="1" dirty="0">
                  <a:solidFill>
                    <a:schemeClr val="tx1"/>
                  </a:solidFill>
                </a:rPr>
                <a:t>release lock for account y</a:t>
              </a:r>
              <a:r>
                <a:rPr lang="en-US" dirty="0">
                  <a:solidFill>
                    <a:schemeClr val="tx1"/>
                  </a:solidFill>
                </a:rPr>
                <a:t> after </a:t>
              </a:r>
              <a:r>
                <a:rPr lang="en-US" dirty="0" err="1">
                  <a:solidFill>
                    <a:schemeClr val="tx1"/>
                  </a:solidFill>
                </a:rPr>
                <a:t>depost</a:t>
              </a:r>
              <a:endParaRPr lang="en-US" dirty="0">
                <a:solidFill>
                  <a:schemeClr val="tx1"/>
                </a:solidFill>
              </a:endParaRPr>
            </a:p>
            <a:p>
              <a:pPr marL="0" indent="0">
                <a:buNone/>
              </a:pPr>
              <a:endParaRPr lang="en-US" dirty="0">
                <a:solidFill>
                  <a:schemeClr val="tx1"/>
                </a:solidFill>
              </a:endParaRPr>
            </a:p>
            <a:p>
              <a:pPr marL="0" indent="0">
                <a:buNone/>
              </a:pPr>
              <a:r>
                <a:rPr lang="en-US" b="1" dirty="0">
                  <a:solidFill>
                    <a:schemeClr val="tx1"/>
                  </a:solidFill>
                </a:rPr>
                <a:t>release lock for account x </a:t>
              </a:r>
              <a:r>
                <a:rPr lang="en-US" dirty="0">
                  <a:solidFill>
                    <a:schemeClr val="tx1"/>
                  </a:solidFill>
                </a:rPr>
                <a:t>at end of </a:t>
              </a:r>
              <a:r>
                <a:rPr lang="en-US" dirty="0" err="1">
                  <a:solidFill>
                    <a:schemeClr val="tx1"/>
                  </a:solidFill>
                </a:rPr>
                <a:t>transferTo</a:t>
              </a:r>
              <a:endParaRPr lang="en-US" b="1" dirty="0">
                <a:solidFill>
                  <a:schemeClr val="tx1"/>
                </a:solidFill>
              </a:endParaRPr>
            </a:p>
          </p:txBody>
        </p:sp>
        <p:sp>
          <p:nvSpPr>
            <p:cNvPr id="3" name="Rectangle 2">
              <a:extLst>
                <a:ext uri="{FF2B5EF4-FFF2-40B4-BE49-F238E27FC236}">
                  <a16:creationId xmlns:a16="http://schemas.microsoft.com/office/drawing/2014/main" id="{275182F8-642A-68C5-38B4-4E1AD6C388B6}"/>
                </a:ext>
              </a:extLst>
            </p:cNvPr>
            <p:cNvSpPr/>
            <p:nvPr/>
          </p:nvSpPr>
          <p:spPr>
            <a:xfrm>
              <a:off x="6257729" y="3437614"/>
              <a:ext cx="5902129" cy="326798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b="1" dirty="0">
                <a:solidFill>
                  <a:schemeClr val="tx1"/>
                </a:solidFill>
              </a:endParaRPr>
            </a:p>
            <a:p>
              <a:r>
                <a:rPr lang="en-US" b="1" dirty="0">
                  <a:solidFill>
                    <a:schemeClr val="tx1"/>
                  </a:solidFill>
                </a:rPr>
                <a:t>acquire lock for account y</a:t>
              </a:r>
              <a:r>
                <a:rPr lang="en-US" dirty="0">
                  <a:solidFill>
                    <a:schemeClr val="tx1"/>
                  </a:solidFill>
                </a:rPr>
                <a:t> b/c </a:t>
              </a:r>
              <a:r>
                <a:rPr lang="en-US" dirty="0" err="1">
                  <a:solidFill>
                    <a:schemeClr val="tx1"/>
                  </a:solidFill>
                </a:rPr>
                <a:t>transferTo</a:t>
              </a:r>
              <a:r>
                <a:rPr lang="en-US" dirty="0">
                  <a:solidFill>
                    <a:schemeClr val="tx1"/>
                  </a:solidFill>
                </a:rPr>
                <a:t> is synchronized</a:t>
              </a:r>
            </a:p>
            <a:p>
              <a:pPr marL="0" indent="0">
                <a:buNone/>
              </a:pPr>
              <a:endParaRPr lang="en-US" b="1" dirty="0">
                <a:solidFill>
                  <a:schemeClr val="tx1"/>
                </a:solidFill>
              </a:endParaRPr>
            </a:p>
            <a:p>
              <a:pPr marL="0" indent="0">
                <a:buNone/>
              </a:pPr>
              <a:r>
                <a:rPr lang="en-US" b="1" dirty="0">
                  <a:solidFill>
                    <a:schemeClr val="tx1"/>
                  </a:solidFill>
                </a:rPr>
                <a:t>acquire lock for account x</a:t>
              </a:r>
              <a:r>
                <a:rPr lang="en-US" dirty="0">
                  <a:solidFill>
                    <a:schemeClr val="tx1"/>
                  </a:solidFill>
                </a:rPr>
                <a:t> b/c deposit is synchronized</a:t>
              </a:r>
            </a:p>
            <a:p>
              <a:pPr marL="0" indent="0">
                <a:buNone/>
              </a:pPr>
              <a:endParaRPr lang="en-US" dirty="0">
                <a:solidFill>
                  <a:schemeClr val="tx1"/>
                </a:solidFill>
              </a:endParaRPr>
            </a:p>
            <a:p>
              <a:pPr marL="0" indent="0">
                <a:buNone/>
              </a:pPr>
              <a:r>
                <a:rPr lang="en-US" b="1" dirty="0">
                  <a:solidFill>
                    <a:schemeClr val="tx1"/>
                  </a:solidFill>
                </a:rPr>
                <a:t>release lock for account x</a:t>
              </a:r>
              <a:r>
                <a:rPr lang="en-US" dirty="0">
                  <a:solidFill>
                    <a:schemeClr val="tx1"/>
                  </a:solidFill>
                </a:rPr>
                <a:t> after deposit</a:t>
              </a:r>
            </a:p>
            <a:p>
              <a:pPr marL="0" indent="0">
                <a:buNone/>
              </a:pPr>
              <a:endParaRPr lang="en-US" dirty="0">
                <a:solidFill>
                  <a:schemeClr val="tx1"/>
                </a:solidFill>
              </a:endParaRPr>
            </a:p>
            <a:p>
              <a:pPr marL="0" indent="0">
                <a:buNone/>
              </a:pPr>
              <a:r>
                <a:rPr lang="en-US" b="1" dirty="0">
                  <a:solidFill>
                    <a:schemeClr val="tx1"/>
                  </a:solidFill>
                </a:rPr>
                <a:t>release lock for account y</a:t>
              </a:r>
              <a:r>
                <a:rPr lang="en-US" dirty="0">
                  <a:solidFill>
                    <a:schemeClr val="tx1"/>
                  </a:solidFill>
                </a:rPr>
                <a:t> at end of </a:t>
              </a:r>
              <a:r>
                <a:rPr lang="en-US" dirty="0" err="1">
                  <a:solidFill>
                    <a:schemeClr val="tx1"/>
                  </a:solidFill>
                </a:rPr>
                <a:t>transferTo</a:t>
              </a:r>
              <a:endParaRPr lang="en-US" dirty="0">
                <a:solidFill>
                  <a:schemeClr val="tx1"/>
                </a:solidFill>
              </a:endParaRPr>
            </a:p>
          </p:txBody>
        </p:sp>
      </p:grpSp>
      <p:grpSp>
        <p:nvGrpSpPr>
          <p:cNvPr id="9" name="Group 8" descr="Consider that we have 2 threads. Thread 1 is trying to transfer 1 dollar from account x to account y. Thread 2 is trying to transfer 1 dollar from account y to account x;">
            <a:extLst>
              <a:ext uri="{FF2B5EF4-FFF2-40B4-BE49-F238E27FC236}">
                <a16:creationId xmlns:a16="http://schemas.microsoft.com/office/drawing/2014/main" id="{03EBD216-3781-2977-73B0-C4DB91A5B723}"/>
              </a:ext>
            </a:extLst>
          </p:cNvPr>
          <p:cNvGrpSpPr/>
          <p:nvPr/>
        </p:nvGrpSpPr>
        <p:grpSpPr>
          <a:xfrm>
            <a:off x="3478179" y="1865651"/>
            <a:ext cx="5899502" cy="1163320"/>
            <a:chOff x="3478179" y="1865651"/>
            <a:chExt cx="5899502" cy="1163320"/>
          </a:xfrm>
        </p:grpSpPr>
        <p:sp>
          <p:nvSpPr>
            <p:cNvPr id="10" name="Rectangle 9">
              <a:extLst>
                <a:ext uri="{FF2B5EF4-FFF2-40B4-BE49-F238E27FC236}">
                  <a16:creationId xmlns:a16="http://schemas.microsoft.com/office/drawing/2014/main" id="{B470148F-4F03-FC2C-B98C-9B39CE2C20D6}"/>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x.transferTo</a:t>
              </a:r>
              <a:r>
                <a:rPr lang="en-US" dirty="0">
                  <a:solidFill>
                    <a:schemeClr val="tx1"/>
                  </a:solidFill>
                </a:rPr>
                <a:t>(1,y);</a:t>
              </a:r>
            </a:p>
          </p:txBody>
        </p:sp>
        <p:sp>
          <p:nvSpPr>
            <p:cNvPr id="11" name="TextBox 10">
              <a:extLst>
                <a:ext uri="{FF2B5EF4-FFF2-40B4-BE49-F238E27FC236}">
                  <a16:creationId xmlns:a16="http://schemas.microsoft.com/office/drawing/2014/main" id="{D69097FB-1EA7-B1A8-94FA-0F5BA012F65E}"/>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sp>
          <p:nvSpPr>
            <p:cNvPr id="12" name="Rectangle 11">
              <a:extLst>
                <a:ext uri="{FF2B5EF4-FFF2-40B4-BE49-F238E27FC236}">
                  <a16:creationId xmlns:a16="http://schemas.microsoft.com/office/drawing/2014/main" id="{358216B1-9290-9BF5-2A35-CB8C0DE87933}"/>
                </a:ext>
              </a:extLst>
            </p:cNvPr>
            <p:cNvSpPr/>
            <p:nvPr/>
          </p:nvSpPr>
          <p:spPr>
            <a:xfrm>
              <a:off x="6548167" y="2172832"/>
              <a:ext cx="2829514"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y.transferTo</a:t>
              </a:r>
              <a:r>
                <a:rPr lang="en-US" dirty="0">
                  <a:solidFill>
                    <a:schemeClr val="tx1"/>
                  </a:solidFill>
                </a:rPr>
                <a:t>(1,x);</a:t>
              </a:r>
            </a:p>
          </p:txBody>
        </p:sp>
        <p:sp>
          <p:nvSpPr>
            <p:cNvPr id="13" name="TextBox 12">
              <a:extLst>
                <a:ext uri="{FF2B5EF4-FFF2-40B4-BE49-F238E27FC236}">
                  <a16:creationId xmlns:a16="http://schemas.microsoft.com/office/drawing/2014/main" id="{3918B957-4021-7D25-B236-BFE7D8499A94}"/>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spTree>
    <p:extLst>
      <p:ext uri="{BB962C8B-B14F-4D97-AF65-F5344CB8AC3E}">
        <p14:creationId xmlns:p14="http://schemas.microsoft.com/office/powerpoint/2010/main" val="2316966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6E02C-5673-38D6-4439-D43D5A72E8ED}"/>
              </a:ext>
            </a:extLst>
          </p:cNvPr>
          <p:cNvSpPr>
            <a:spLocks noGrp="1"/>
          </p:cNvSpPr>
          <p:nvPr>
            <p:ph type="title"/>
          </p:nvPr>
        </p:nvSpPr>
        <p:spPr/>
        <p:txBody>
          <a:bodyPr/>
          <a:lstStyle/>
          <a:p>
            <a:r>
              <a:rPr lang="en-US" dirty="0"/>
              <a:t>Resolving Deadlocks</a:t>
            </a:r>
          </a:p>
        </p:txBody>
      </p:sp>
      <p:sp>
        <p:nvSpPr>
          <p:cNvPr id="3" name="Content Placeholder 2">
            <a:extLst>
              <a:ext uri="{FF2B5EF4-FFF2-40B4-BE49-F238E27FC236}">
                <a16:creationId xmlns:a16="http://schemas.microsoft.com/office/drawing/2014/main" id="{B0A0BB86-88A0-A30B-3F0C-216BDA9EB984}"/>
              </a:ext>
            </a:extLst>
          </p:cNvPr>
          <p:cNvSpPr>
            <a:spLocks noGrp="1"/>
          </p:cNvSpPr>
          <p:nvPr>
            <p:ph idx="1"/>
          </p:nvPr>
        </p:nvSpPr>
        <p:spPr/>
        <p:txBody>
          <a:bodyPr>
            <a:normAutofit lnSpcReduction="10000"/>
          </a:bodyPr>
          <a:lstStyle/>
          <a:p>
            <a:r>
              <a:rPr lang="en-US" dirty="0"/>
              <a:t>Option 1: Address the “multiple locks” requirement</a:t>
            </a:r>
          </a:p>
          <a:p>
            <a:pPr lvl="1"/>
            <a:r>
              <a:rPr lang="en-US" dirty="0"/>
              <a:t>Have a coarser lock granularity</a:t>
            </a:r>
          </a:p>
          <a:p>
            <a:pPr lvl="1"/>
            <a:r>
              <a:rPr lang="en-US" dirty="0"/>
              <a:t>E.g. one lock for ALL bank accounts</a:t>
            </a:r>
          </a:p>
          <a:p>
            <a:r>
              <a:rPr lang="en-US" dirty="0"/>
              <a:t>Option 2: Address the “held at the same time” requirement</a:t>
            </a:r>
          </a:p>
          <a:p>
            <a:pPr lvl="1"/>
            <a:r>
              <a:rPr lang="en-US" dirty="0"/>
              <a:t>Have a finer critical section so that only one lock is needed at a time</a:t>
            </a:r>
          </a:p>
          <a:p>
            <a:pPr lvl="1"/>
            <a:r>
              <a:rPr lang="en-US" dirty="0"/>
              <a:t>E.g. instead of a synchronized </a:t>
            </a:r>
            <a:r>
              <a:rPr lang="en-US" dirty="0" err="1"/>
              <a:t>transferTo</a:t>
            </a:r>
            <a:r>
              <a:rPr lang="en-US" dirty="0"/>
              <a:t>, have the withdraw and deposit steps locked separately</a:t>
            </a:r>
          </a:p>
          <a:p>
            <a:r>
              <a:rPr lang="en-US" dirty="0"/>
              <a:t>Option 3: Address the “acquired in multiple orders” requirement</a:t>
            </a:r>
          </a:p>
          <a:p>
            <a:pPr lvl="1"/>
            <a:r>
              <a:rPr lang="en-US" dirty="0"/>
              <a:t>Force the threads to always acquire the locks in the same order</a:t>
            </a:r>
          </a:p>
          <a:p>
            <a:pPr lvl="1"/>
            <a:r>
              <a:rPr lang="en-US" dirty="0"/>
              <a:t>E.g. make </a:t>
            </a:r>
            <a:r>
              <a:rPr lang="en-US" dirty="0" err="1"/>
              <a:t>transferTo</a:t>
            </a:r>
            <a:r>
              <a:rPr lang="en-US" dirty="0"/>
              <a:t> acquire both locks before doing either the withdraw or deposit, make sure both threads agree on the order to </a:t>
            </a:r>
            <a:r>
              <a:rPr lang="en-US" dirty="0" err="1"/>
              <a:t>aquire</a:t>
            </a:r>
            <a:endParaRPr lang="en-US" dirty="0"/>
          </a:p>
          <a:p>
            <a:pPr lvl="1"/>
            <a:endParaRPr lang="en-US" dirty="0"/>
          </a:p>
        </p:txBody>
      </p:sp>
    </p:spTree>
    <p:extLst>
      <p:ext uri="{BB962C8B-B14F-4D97-AF65-F5344CB8AC3E}">
        <p14:creationId xmlns:p14="http://schemas.microsoft.com/office/powerpoint/2010/main" val="4289393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AB745-D356-74D1-E331-F346B65979EE}"/>
              </a:ext>
            </a:extLst>
          </p:cNvPr>
          <p:cNvSpPr>
            <a:spLocks noGrp="1"/>
          </p:cNvSpPr>
          <p:nvPr>
            <p:ph type="title"/>
          </p:nvPr>
        </p:nvSpPr>
        <p:spPr/>
        <p:txBody>
          <a:bodyPr/>
          <a:lstStyle/>
          <a:p>
            <a:r>
              <a:rPr lang="en-US" dirty="0"/>
              <a:t>Option 1: Coarser Locking</a:t>
            </a:r>
          </a:p>
        </p:txBody>
      </p:sp>
      <p:sp>
        <p:nvSpPr>
          <p:cNvPr id="3" name="Content Placeholder 2">
            <a:extLst>
              <a:ext uri="{FF2B5EF4-FFF2-40B4-BE49-F238E27FC236}">
                <a16:creationId xmlns:a16="http://schemas.microsoft.com/office/drawing/2014/main" id="{7C1628D0-6B82-E387-27DA-5147E3588812}"/>
              </a:ext>
            </a:extLst>
          </p:cNvPr>
          <p:cNvSpPr>
            <a:spLocks noGrp="1"/>
          </p:cNvSpPr>
          <p:nvPr>
            <p:ph idx="1"/>
          </p:nvPr>
        </p:nvSpPr>
        <p:spPr/>
        <p:txBody>
          <a:bodyPr>
            <a:normAutofit fontScale="77500" lnSpcReduction="20000"/>
          </a:bodyPr>
          <a:lstStyle/>
          <a:p>
            <a:pPr marL="0" indent="0">
              <a:buNone/>
            </a:pPr>
            <a:r>
              <a:rPr lang="en-US" dirty="0">
                <a:solidFill>
                  <a:srgbClr val="FF0000"/>
                </a:solidFill>
              </a:rPr>
              <a:t>static final Object BANK = new Object();</a:t>
            </a:r>
          </a:p>
          <a:p>
            <a:pPr marL="0" indent="0">
              <a:buNone/>
            </a:pPr>
            <a:r>
              <a:rPr lang="en-US" dirty="0"/>
              <a:t>class </a:t>
            </a:r>
            <a:r>
              <a:rPr lang="en-US" dirty="0" err="1"/>
              <a:t>BankAccount</a:t>
            </a:r>
            <a:r>
              <a:rPr lang="en-US" dirty="0"/>
              <a:t> { </a:t>
            </a:r>
          </a:p>
          <a:p>
            <a:pPr marL="0" indent="0">
              <a:buNone/>
            </a:pPr>
            <a:r>
              <a:rPr lang="en-US" dirty="0"/>
              <a:t>	… </a:t>
            </a:r>
          </a:p>
          <a:p>
            <a:pPr marL="0" indent="0">
              <a:buNone/>
            </a:pPr>
            <a:r>
              <a:rPr lang="en-US" dirty="0"/>
              <a:t>	synchronized void withdraw(int amt) {…} </a:t>
            </a:r>
          </a:p>
          <a:p>
            <a:pPr marL="0" indent="0">
              <a:buNone/>
            </a:pPr>
            <a:r>
              <a:rPr lang="en-US" dirty="0"/>
              <a:t>	synchronized void deposit(int amt) {…} </a:t>
            </a:r>
          </a:p>
          <a:p>
            <a:pPr marL="0" indent="0">
              <a:buNone/>
            </a:pPr>
            <a:r>
              <a:rPr lang="en-US" dirty="0"/>
              <a:t>	void </a:t>
            </a:r>
            <a:r>
              <a:rPr lang="en-US" dirty="0" err="1"/>
              <a:t>transferTo</a:t>
            </a:r>
            <a:r>
              <a:rPr lang="en-US" dirty="0"/>
              <a:t>(int amt, </a:t>
            </a:r>
            <a:r>
              <a:rPr lang="en-US" dirty="0" err="1"/>
              <a:t>BankAccount</a:t>
            </a:r>
            <a:r>
              <a:rPr lang="en-US" dirty="0"/>
              <a:t> a) {</a:t>
            </a:r>
          </a:p>
          <a:p>
            <a:pPr marL="0" indent="0">
              <a:buNone/>
            </a:pPr>
            <a:r>
              <a:rPr lang="en-US" dirty="0"/>
              <a:t>		</a:t>
            </a:r>
            <a:r>
              <a:rPr lang="en-US" dirty="0">
                <a:solidFill>
                  <a:srgbClr val="FF0000"/>
                </a:solidFill>
              </a:rPr>
              <a:t>synchronized(BANK){</a:t>
            </a:r>
          </a:p>
          <a:p>
            <a:pPr marL="0" indent="0">
              <a:buNone/>
            </a:pPr>
            <a:r>
              <a:rPr lang="en-US" dirty="0"/>
              <a:t>			</a:t>
            </a:r>
            <a:r>
              <a:rPr lang="en-US" dirty="0" err="1"/>
              <a:t>this.withdraw</a:t>
            </a:r>
            <a:r>
              <a:rPr lang="en-US" dirty="0"/>
              <a:t>(amt); </a:t>
            </a:r>
          </a:p>
          <a:p>
            <a:pPr marL="0" indent="0">
              <a:buNone/>
            </a:pPr>
            <a:r>
              <a:rPr lang="en-US" dirty="0"/>
              <a:t>			</a:t>
            </a:r>
            <a:r>
              <a:rPr lang="en-US" dirty="0" err="1"/>
              <a:t>a.deposit</a:t>
            </a:r>
            <a:r>
              <a:rPr lang="en-US" dirty="0"/>
              <a:t>(amt);</a:t>
            </a:r>
          </a:p>
          <a:p>
            <a:pPr marL="0" indent="0">
              <a:buNone/>
            </a:pPr>
            <a:r>
              <a:rPr lang="en-US" dirty="0"/>
              <a:t>		</a:t>
            </a:r>
            <a:r>
              <a:rPr lang="en-US" dirty="0">
                <a:solidFill>
                  <a:srgbClr val="FF0000"/>
                </a:solidFill>
              </a:rPr>
              <a:t>}</a:t>
            </a:r>
            <a:r>
              <a:rPr lang="en-US" dirty="0"/>
              <a:t> </a:t>
            </a:r>
          </a:p>
          <a:p>
            <a:pPr marL="0" indent="0">
              <a:buNone/>
            </a:pPr>
            <a:r>
              <a:rPr lang="en-US" dirty="0"/>
              <a:t>	} </a:t>
            </a:r>
          </a:p>
          <a:p>
            <a:pPr marL="0" indent="0">
              <a:buNone/>
            </a:pPr>
            <a:r>
              <a:rPr lang="en-US" dirty="0"/>
              <a:t>} </a:t>
            </a:r>
          </a:p>
        </p:txBody>
      </p:sp>
    </p:spTree>
    <p:extLst>
      <p:ext uri="{BB962C8B-B14F-4D97-AF65-F5344CB8AC3E}">
        <p14:creationId xmlns:p14="http://schemas.microsoft.com/office/powerpoint/2010/main" val="2135221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AB745-D356-74D1-E331-F346B65979EE}"/>
              </a:ext>
            </a:extLst>
          </p:cNvPr>
          <p:cNvSpPr>
            <a:spLocks noGrp="1"/>
          </p:cNvSpPr>
          <p:nvPr>
            <p:ph type="title"/>
          </p:nvPr>
        </p:nvSpPr>
        <p:spPr/>
        <p:txBody>
          <a:bodyPr/>
          <a:lstStyle/>
          <a:p>
            <a:r>
              <a:rPr lang="en-US" dirty="0"/>
              <a:t>Option 2: Finer Critical Section</a:t>
            </a:r>
          </a:p>
        </p:txBody>
      </p:sp>
      <p:sp>
        <p:nvSpPr>
          <p:cNvPr id="3" name="Content Placeholder 2">
            <a:extLst>
              <a:ext uri="{FF2B5EF4-FFF2-40B4-BE49-F238E27FC236}">
                <a16:creationId xmlns:a16="http://schemas.microsoft.com/office/drawing/2014/main" id="{7C1628D0-6B82-E387-27DA-5147E3588812}"/>
              </a:ext>
            </a:extLst>
          </p:cNvPr>
          <p:cNvSpPr>
            <a:spLocks noGrp="1"/>
          </p:cNvSpPr>
          <p:nvPr>
            <p:ph idx="1"/>
          </p:nvPr>
        </p:nvSpPr>
        <p:spPr>
          <a:xfrm>
            <a:off x="838200" y="1825624"/>
            <a:ext cx="10515600" cy="5113655"/>
          </a:xfrm>
        </p:spPr>
        <p:txBody>
          <a:bodyPr>
            <a:normAutofit fontScale="85000" lnSpcReduction="20000"/>
          </a:bodyPr>
          <a:lstStyle/>
          <a:p>
            <a:pPr marL="0" indent="0">
              <a:buNone/>
            </a:pPr>
            <a:r>
              <a:rPr lang="en-US" dirty="0"/>
              <a:t>class </a:t>
            </a:r>
            <a:r>
              <a:rPr lang="en-US" dirty="0" err="1"/>
              <a:t>BankAccount</a:t>
            </a:r>
            <a:r>
              <a:rPr lang="en-US" dirty="0"/>
              <a:t> { </a:t>
            </a:r>
          </a:p>
          <a:p>
            <a:pPr marL="0" indent="0">
              <a:buNone/>
            </a:pPr>
            <a:r>
              <a:rPr lang="en-US" dirty="0"/>
              <a:t>	… </a:t>
            </a:r>
          </a:p>
          <a:p>
            <a:pPr marL="0" indent="0">
              <a:buNone/>
            </a:pPr>
            <a:r>
              <a:rPr lang="en-US" dirty="0"/>
              <a:t>	synchronized void withdraw(int amt) {…} </a:t>
            </a:r>
          </a:p>
          <a:p>
            <a:pPr marL="0" indent="0">
              <a:buNone/>
            </a:pPr>
            <a:r>
              <a:rPr lang="en-US" dirty="0"/>
              <a:t>	synchronized void deposit(int amt) {…} </a:t>
            </a:r>
          </a:p>
          <a:p>
            <a:pPr marL="0" indent="0">
              <a:buNone/>
            </a:pPr>
            <a:r>
              <a:rPr lang="en-US" dirty="0"/>
              <a:t>	void </a:t>
            </a:r>
            <a:r>
              <a:rPr lang="en-US" dirty="0" err="1"/>
              <a:t>transferTo</a:t>
            </a:r>
            <a:r>
              <a:rPr lang="en-US" dirty="0"/>
              <a:t>(int amt, </a:t>
            </a:r>
            <a:r>
              <a:rPr lang="en-US" dirty="0" err="1"/>
              <a:t>BankAccount</a:t>
            </a:r>
            <a:r>
              <a:rPr lang="en-US" dirty="0"/>
              <a:t> a) {</a:t>
            </a:r>
          </a:p>
          <a:p>
            <a:pPr marL="0" indent="0">
              <a:buNone/>
            </a:pPr>
            <a:r>
              <a:rPr lang="en-US" dirty="0"/>
              <a:t>		synchronized(this){</a:t>
            </a:r>
          </a:p>
          <a:p>
            <a:pPr marL="0" indent="0">
              <a:buNone/>
            </a:pPr>
            <a:r>
              <a:rPr lang="en-US" dirty="0"/>
              <a:t>			</a:t>
            </a:r>
            <a:r>
              <a:rPr lang="en-US" dirty="0" err="1"/>
              <a:t>this.withdraw</a:t>
            </a:r>
            <a:r>
              <a:rPr lang="en-US" dirty="0"/>
              <a:t>(amt); </a:t>
            </a:r>
          </a:p>
          <a:p>
            <a:pPr marL="0" indent="0">
              <a:buNone/>
            </a:pPr>
            <a:r>
              <a:rPr lang="en-US" dirty="0"/>
              <a:t>		}</a:t>
            </a:r>
          </a:p>
          <a:p>
            <a:pPr marL="0" indent="0">
              <a:buNone/>
            </a:pPr>
            <a:r>
              <a:rPr lang="en-US" dirty="0"/>
              <a:t>		synchronized(a){</a:t>
            </a:r>
          </a:p>
          <a:p>
            <a:pPr marL="0" indent="0">
              <a:buNone/>
            </a:pPr>
            <a:r>
              <a:rPr lang="en-US" dirty="0"/>
              <a:t>			</a:t>
            </a:r>
            <a:r>
              <a:rPr lang="en-US" dirty="0" err="1"/>
              <a:t>a.deposit</a:t>
            </a:r>
            <a:r>
              <a:rPr lang="en-US" dirty="0"/>
              <a:t>(amt);</a:t>
            </a:r>
          </a:p>
          <a:p>
            <a:pPr marL="0" indent="0">
              <a:buNone/>
            </a:pPr>
            <a:r>
              <a:rPr lang="en-US" dirty="0"/>
              <a:t>		} </a:t>
            </a:r>
          </a:p>
          <a:p>
            <a:pPr marL="0" indent="0">
              <a:buNone/>
            </a:pPr>
            <a:r>
              <a:rPr lang="en-US" dirty="0"/>
              <a:t>	} </a:t>
            </a:r>
          </a:p>
          <a:p>
            <a:pPr marL="0" indent="0">
              <a:buNone/>
            </a:pPr>
            <a:r>
              <a:rPr lang="en-US" dirty="0"/>
              <a:t>} </a:t>
            </a:r>
          </a:p>
        </p:txBody>
      </p:sp>
    </p:spTree>
    <p:extLst>
      <p:ext uri="{BB962C8B-B14F-4D97-AF65-F5344CB8AC3E}">
        <p14:creationId xmlns:p14="http://schemas.microsoft.com/office/powerpoint/2010/main" val="272183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73A1E-4411-FBBA-5056-BDBBB2543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5B5A2D-F4F6-D92F-F6AF-509E592333B9}"/>
              </a:ext>
            </a:extLst>
          </p:cNvPr>
          <p:cNvSpPr>
            <a:spLocks noGrp="1"/>
          </p:cNvSpPr>
          <p:nvPr>
            <p:ph type="title"/>
          </p:nvPr>
        </p:nvSpPr>
        <p:spPr/>
        <p:txBody>
          <a:bodyPr/>
          <a:lstStyle/>
          <a:p>
            <a:r>
              <a:rPr lang="en-US" dirty="0"/>
              <a:t>Option 2: Finer Critical Section</a:t>
            </a:r>
          </a:p>
        </p:txBody>
      </p:sp>
      <p:sp>
        <p:nvSpPr>
          <p:cNvPr id="3" name="Content Placeholder 2">
            <a:extLst>
              <a:ext uri="{FF2B5EF4-FFF2-40B4-BE49-F238E27FC236}">
                <a16:creationId xmlns:a16="http://schemas.microsoft.com/office/drawing/2014/main" id="{CAB8CADF-6FFF-1F97-857D-BFC1EFD9A743}"/>
              </a:ext>
            </a:extLst>
          </p:cNvPr>
          <p:cNvSpPr>
            <a:spLocks noGrp="1"/>
          </p:cNvSpPr>
          <p:nvPr>
            <p:ph idx="1"/>
          </p:nvPr>
        </p:nvSpPr>
        <p:spPr>
          <a:xfrm>
            <a:off x="838200" y="1825624"/>
            <a:ext cx="10515600" cy="5113655"/>
          </a:xfrm>
        </p:spPr>
        <p:txBody>
          <a:bodyPr>
            <a:normAutofit fontScale="85000" lnSpcReduction="20000"/>
          </a:bodyPr>
          <a:lstStyle/>
          <a:p>
            <a:pPr marL="0" indent="0">
              <a:buNone/>
            </a:pPr>
            <a:r>
              <a:rPr lang="en-US" dirty="0"/>
              <a:t>class </a:t>
            </a:r>
            <a:r>
              <a:rPr lang="en-US" dirty="0" err="1"/>
              <a:t>BankAccount</a:t>
            </a:r>
            <a:r>
              <a:rPr lang="en-US" dirty="0"/>
              <a:t> { </a:t>
            </a:r>
          </a:p>
          <a:p>
            <a:pPr marL="0" indent="0">
              <a:buNone/>
            </a:pPr>
            <a:r>
              <a:rPr lang="en-US" dirty="0"/>
              <a:t>	… </a:t>
            </a:r>
          </a:p>
          <a:p>
            <a:pPr marL="0" indent="0">
              <a:buNone/>
            </a:pPr>
            <a:r>
              <a:rPr lang="en-US" dirty="0"/>
              <a:t>	synchronized void withdraw(int amt) {…} </a:t>
            </a:r>
          </a:p>
          <a:p>
            <a:pPr marL="0" indent="0">
              <a:buNone/>
            </a:pPr>
            <a:r>
              <a:rPr lang="en-US" dirty="0"/>
              <a:t>	synchronized void deposit(int amt) {…} </a:t>
            </a:r>
          </a:p>
          <a:p>
            <a:pPr marL="0" indent="0">
              <a:buNone/>
            </a:pPr>
            <a:r>
              <a:rPr lang="en-US" dirty="0"/>
              <a:t>	void </a:t>
            </a:r>
            <a:r>
              <a:rPr lang="en-US" dirty="0" err="1"/>
              <a:t>transferTo</a:t>
            </a:r>
            <a:r>
              <a:rPr lang="en-US" dirty="0"/>
              <a:t>(int amt, </a:t>
            </a:r>
            <a:r>
              <a:rPr lang="en-US" dirty="0" err="1"/>
              <a:t>BankAccount</a:t>
            </a:r>
            <a:r>
              <a:rPr lang="en-US" dirty="0"/>
              <a:t> a) {</a:t>
            </a:r>
          </a:p>
          <a:p>
            <a:pPr marL="0" indent="0">
              <a:buNone/>
            </a:pPr>
            <a:r>
              <a:rPr lang="en-US" dirty="0"/>
              <a:t>		</a:t>
            </a:r>
            <a:r>
              <a:rPr lang="en-US" dirty="0">
                <a:solidFill>
                  <a:srgbClr val="FF0000"/>
                </a:solidFill>
              </a:rPr>
              <a:t>synchronized(this){</a:t>
            </a:r>
          </a:p>
          <a:p>
            <a:pPr marL="0" indent="0">
              <a:buNone/>
            </a:pPr>
            <a:r>
              <a:rPr lang="en-US" dirty="0"/>
              <a:t>			</a:t>
            </a:r>
            <a:r>
              <a:rPr lang="en-US" dirty="0" err="1"/>
              <a:t>this.withdraw</a:t>
            </a:r>
            <a:r>
              <a:rPr lang="en-US" dirty="0"/>
              <a:t>(amt); </a:t>
            </a:r>
          </a:p>
          <a:p>
            <a:pPr marL="0" indent="0">
              <a:buNone/>
            </a:pPr>
            <a:r>
              <a:rPr lang="en-US" dirty="0"/>
              <a:t>		</a:t>
            </a:r>
            <a:r>
              <a:rPr lang="en-US" dirty="0">
                <a:solidFill>
                  <a:srgbClr val="FF0000"/>
                </a:solidFill>
              </a:rPr>
              <a:t>}</a:t>
            </a:r>
          </a:p>
          <a:p>
            <a:pPr marL="0" indent="0">
              <a:buNone/>
            </a:pPr>
            <a:r>
              <a:rPr lang="en-US" dirty="0"/>
              <a:t>		</a:t>
            </a:r>
            <a:r>
              <a:rPr lang="en-US" dirty="0">
                <a:solidFill>
                  <a:srgbClr val="FF0000"/>
                </a:solidFill>
              </a:rPr>
              <a:t>synchronized(a){</a:t>
            </a:r>
          </a:p>
          <a:p>
            <a:pPr marL="0" indent="0">
              <a:buNone/>
            </a:pPr>
            <a:r>
              <a:rPr lang="en-US" dirty="0"/>
              <a:t>			</a:t>
            </a:r>
            <a:r>
              <a:rPr lang="en-US" dirty="0" err="1"/>
              <a:t>a.deposit</a:t>
            </a:r>
            <a:r>
              <a:rPr lang="en-US" dirty="0"/>
              <a:t>(amt);</a:t>
            </a:r>
          </a:p>
          <a:p>
            <a:pPr marL="0" indent="0">
              <a:buNone/>
            </a:pPr>
            <a:r>
              <a:rPr lang="en-US" dirty="0"/>
              <a:t>		</a:t>
            </a:r>
            <a:r>
              <a:rPr lang="en-US" dirty="0">
                <a:solidFill>
                  <a:srgbClr val="FF0000"/>
                </a:solidFill>
              </a:rPr>
              <a:t>} </a:t>
            </a:r>
          </a:p>
          <a:p>
            <a:pPr marL="0" indent="0">
              <a:buNone/>
            </a:pPr>
            <a:r>
              <a:rPr lang="en-US" dirty="0"/>
              <a:t>	} </a:t>
            </a:r>
          </a:p>
          <a:p>
            <a:pPr marL="0" indent="0">
              <a:buNone/>
            </a:pPr>
            <a:r>
              <a:rPr lang="en-US" dirty="0"/>
              <a:t>} </a:t>
            </a:r>
          </a:p>
        </p:txBody>
      </p:sp>
      <p:sp>
        <p:nvSpPr>
          <p:cNvPr id="4" name="TextBox 3">
            <a:extLst>
              <a:ext uri="{FF2B5EF4-FFF2-40B4-BE49-F238E27FC236}">
                <a16:creationId xmlns:a16="http://schemas.microsoft.com/office/drawing/2014/main" id="{50CF95AA-56AA-1A08-3370-CEFB46996245}"/>
              </a:ext>
            </a:extLst>
          </p:cNvPr>
          <p:cNvSpPr txBox="1"/>
          <p:nvPr/>
        </p:nvSpPr>
        <p:spPr>
          <a:xfrm>
            <a:off x="7046259" y="4518212"/>
            <a:ext cx="3629648" cy="369332"/>
          </a:xfrm>
          <a:prstGeom prst="rect">
            <a:avLst/>
          </a:prstGeom>
          <a:noFill/>
        </p:spPr>
        <p:txBody>
          <a:bodyPr wrap="none" rtlCol="0">
            <a:spAutoFit/>
          </a:bodyPr>
          <a:lstStyle/>
          <a:p>
            <a:r>
              <a:rPr lang="en-US" dirty="0">
                <a:solidFill>
                  <a:srgbClr val="FF0000"/>
                </a:solidFill>
              </a:rPr>
              <a:t>(Redundant code, just to highlight) </a:t>
            </a:r>
          </a:p>
        </p:txBody>
      </p:sp>
    </p:spTree>
    <p:extLst>
      <p:ext uri="{BB962C8B-B14F-4D97-AF65-F5344CB8AC3E}">
        <p14:creationId xmlns:p14="http://schemas.microsoft.com/office/powerpoint/2010/main" val="1094788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AB745-D356-74D1-E331-F346B65979EE}"/>
              </a:ext>
            </a:extLst>
          </p:cNvPr>
          <p:cNvSpPr>
            <a:spLocks noGrp="1"/>
          </p:cNvSpPr>
          <p:nvPr>
            <p:ph type="title"/>
          </p:nvPr>
        </p:nvSpPr>
        <p:spPr>
          <a:xfrm>
            <a:off x="838200" y="-193675"/>
            <a:ext cx="10515600" cy="1325563"/>
          </a:xfrm>
        </p:spPr>
        <p:txBody>
          <a:bodyPr/>
          <a:lstStyle/>
          <a:p>
            <a:r>
              <a:rPr lang="en-US" dirty="0"/>
              <a:t>Option 3: First Get All Locks In A Fixed Order</a:t>
            </a:r>
          </a:p>
        </p:txBody>
      </p:sp>
      <p:sp>
        <p:nvSpPr>
          <p:cNvPr id="3" name="Content Placeholder 2">
            <a:extLst>
              <a:ext uri="{FF2B5EF4-FFF2-40B4-BE49-F238E27FC236}">
                <a16:creationId xmlns:a16="http://schemas.microsoft.com/office/drawing/2014/main" id="{7C1628D0-6B82-E387-27DA-5147E3588812}"/>
              </a:ext>
            </a:extLst>
          </p:cNvPr>
          <p:cNvSpPr>
            <a:spLocks noGrp="1"/>
          </p:cNvSpPr>
          <p:nvPr>
            <p:ph idx="1"/>
          </p:nvPr>
        </p:nvSpPr>
        <p:spPr>
          <a:xfrm>
            <a:off x="838200" y="751840"/>
            <a:ext cx="10515600" cy="6187439"/>
          </a:xfrm>
        </p:spPr>
        <p:txBody>
          <a:bodyPr>
            <a:normAutofit fontScale="62500" lnSpcReduction="20000"/>
          </a:bodyPr>
          <a:lstStyle/>
          <a:p>
            <a:pPr marL="0" indent="0">
              <a:buNone/>
            </a:pPr>
            <a:r>
              <a:rPr lang="en-US" dirty="0"/>
              <a:t>class </a:t>
            </a:r>
            <a:r>
              <a:rPr lang="en-US" dirty="0" err="1"/>
              <a:t>BankAccount</a:t>
            </a:r>
            <a:r>
              <a:rPr lang="en-US" dirty="0"/>
              <a:t> { </a:t>
            </a:r>
          </a:p>
          <a:p>
            <a:pPr marL="0" indent="0">
              <a:buNone/>
            </a:pPr>
            <a:r>
              <a:rPr lang="en-US" dirty="0"/>
              <a:t>	… </a:t>
            </a:r>
          </a:p>
          <a:p>
            <a:pPr marL="0" indent="0">
              <a:buNone/>
            </a:pPr>
            <a:r>
              <a:rPr lang="en-US" dirty="0"/>
              <a:t>	synchronized void withdraw(int amt) {…} </a:t>
            </a:r>
          </a:p>
          <a:p>
            <a:pPr marL="0" indent="0">
              <a:buNone/>
            </a:pPr>
            <a:r>
              <a:rPr lang="en-US" dirty="0"/>
              <a:t>	synchronized void deposit(int amt) {…} </a:t>
            </a:r>
          </a:p>
          <a:p>
            <a:pPr marL="0" indent="0">
              <a:buNone/>
            </a:pPr>
            <a:r>
              <a:rPr lang="en-US" dirty="0"/>
              <a:t>	void </a:t>
            </a:r>
            <a:r>
              <a:rPr lang="en-US" dirty="0" err="1"/>
              <a:t>transferTo</a:t>
            </a:r>
            <a:r>
              <a:rPr lang="en-US" dirty="0"/>
              <a:t>(int amt, </a:t>
            </a:r>
            <a:r>
              <a:rPr lang="en-US" dirty="0" err="1"/>
              <a:t>BankAccount</a:t>
            </a:r>
            <a:r>
              <a:rPr lang="en-US" dirty="0"/>
              <a:t> a) {</a:t>
            </a:r>
          </a:p>
          <a:p>
            <a:pPr marL="0" indent="0">
              <a:buNone/>
            </a:pPr>
            <a:r>
              <a:rPr lang="en-US" dirty="0"/>
              <a:t>		</a:t>
            </a:r>
            <a:r>
              <a:rPr lang="en-US" b="1" dirty="0"/>
              <a:t>if (</a:t>
            </a:r>
            <a:r>
              <a:rPr lang="en-US" b="1" dirty="0" err="1"/>
              <a:t>this.acctNum</a:t>
            </a:r>
            <a:r>
              <a:rPr lang="en-US" b="1" dirty="0"/>
              <a:t> &lt; </a:t>
            </a:r>
            <a:r>
              <a:rPr lang="en-US" b="1" dirty="0" err="1"/>
              <a:t>a.acctNum</a:t>
            </a:r>
            <a:r>
              <a:rPr lang="en-US" b="1" dirty="0"/>
              <a:t>){</a:t>
            </a:r>
          </a:p>
          <a:p>
            <a:pPr marL="0" indent="0">
              <a:buNone/>
            </a:pPr>
            <a:r>
              <a:rPr lang="en-US" dirty="0"/>
              <a:t>			synchronized(this){</a:t>
            </a:r>
          </a:p>
          <a:p>
            <a:pPr marL="0" indent="0">
              <a:buNone/>
            </a:pPr>
            <a:r>
              <a:rPr lang="en-US" dirty="0"/>
              <a:t>				synchronized(a){ </a:t>
            </a:r>
          </a:p>
          <a:p>
            <a:pPr marL="0" indent="0">
              <a:buNone/>
            </a:pPr>
            <a:r>
              <a:rPr lang="en-US" dirty="0"/>
              <a:t>					</a:t>
            </a:r>
            <a:r>
              <a:rPr lang="en-US" dirty="0" err="1"/>
              <a:t>this.withdraw</a:t>
            </a:r>
            <a:r>
              <a:rPr lang="en-US" dirty="0"/>
              <a:t>(amt); </a:t>
            </a:r>
          </a:p>
          <a:p>
            <a:pPr marL="0" indent="0">
              <a:buNone/>
            </a:pPr>
            <a:r>
              <a:rPr lang="en-US" dirty="0"/>
              <a:t>					</a:t>
            </a:r>
            <a:r>
              <a:rPr lang="en-US" dirty="0" err="1"/>
              <a:t>a.deposit</a:t>
            </a:r>
            <a:r>
              <a:rPr lang="en-US" dirty="0"/>
              <a:t>(amt);</a:t>
            </a:r>
          </a:p>
          <a:p>
            <a:pPr marL="0" indent="0">
              <a:buNone/>
            </a:pPr>
            <a:r>
              <a:rPr lang="en-US" dirty="0"/>
              <a:t>		} } }</a:t>
            </a:r>
          </a:p>
          <a:p>
            <a:pPr marL="0" indent="0">
              <a:buNone/>
            </a:pPr>
            <a:r>
              <a:rPr lang="en-US" dirty="0"/>
              <a:t>		</a:t>
            </a:r>
            <a:r>
              <a:rPr lang="en-US" b="1" dirty="0"/>
              <a:t>else {</a:t>
            </a:r>
          </a:p>
          <a:p>
            <a:pPr marL="0" indent="0">
              <a:buNone/>
            </a:pPr>
            <a:r>
              <a:rPr lang="en-US" dirty="0"/>
              <a:t>			synchronized(a){</a:t>
            </a:r>
          </a:p>
          <a:p>
            <a:pPr marL="0" indent="0">
              <a:buNone/>
            </a:pPr>
            <a:r>
              <a:rPr lang="en-US" dirty="0"/>
              <a:t>				synchronized(this){ </a:t>
            </a:r>
          </a:p>
          <a:p>
            <a:pPr marL="0" indent="0">
              <a:buNone/>
            </a:pPr>
            <a:r>
              <a:rPr lang="en-US" dirty="0"/>
              <a:t>					</a:t>
            </a:r>
            <a:r>
              <a:rPr lang="en-US" dirty="0" err="1"/>
              <a:t>this.withdraw</a:t>
            </a:r>
            <a:r>
              <a:rPr lang="en-US" dirty="0"/>
              <a:t>(amt); </a:t>
            </a:r>
          </a:p>
          <a:p>
            <a:pPr marL="0" indent="0">
              <a:buNone/>
            </a:pPr>
            <a:r>
              <a:rPr lang="en-US" dirty="0"/>
              <a:t>					</a:t>
            </a:r>
            <a:r>
              <a:rPr lang="en-US" dirty="0" err="1"/>
              <a:t>a.deposit</a:t>
            </a:r>
            <a:r>
              <a:rPr lang="en-US" dirty="0"/>
              <a:t>(amt);</a:t>
            </a:r>
          </a:p>
          <a:p>
            <a:pPr marL="0" indent="0">
              <a:buNone/>
            </a:pPr>
            <a:r>
              <a:rPr lang="en-US" dirty="0"/>
              <a:t>		} } }		</a:t>
            </a:r>
          </a:p>
          <a:p>
            <a:pPr marL="0" indent="0">
              <a:buNone/>
            </a:pPr>
            <a:r>
              <a:rPr lang="en-US" dirty="0"/>
              <a:t>	} </a:t>
            </a:r>
          </a:p>
          <a:p>
            <a:pPr marL="0" indent="0">
              <a:buNone/>
            </a:pPr>
            <a:r>
              <a:rPr lang="en-US" dirty="0"/>
              <a:t>} </a:t>
            </a:r>
          </a:p>
        </p:txBody>
      </p:sp>
    </p:spTree>
    <p:extLst>
      <p:ext uri="{BB962C8B-B14F-4D97-AF65-F5344CB8AC3E}">
        <p14:creationId xmlns:p14="http://schemas.microsoft.com/office/powerpoint/2010/main" val="4218861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712FC-E1FF-2295-AB9A-2D6DE867416D}"/>
              </a:ext>
            </a:extLst>
          </p:cNvPr>
          <p:cNvSpPr>
            <a:spLocks noGrp="1"/>
          </p:cNvSpPr>
          <p:nvPr>
            <p:ph type="title"/>
          </p:nvPr>
        </p:nvSpPr>
        <p:spPr/>
        <p:txBody>
          <a:bodyPr/>
          <a:lstStyle/>
          <a:p>
            <a:r>
              <a:rPr lang="en-US" dirty="0"/>
              <a:t>Warning! Deadlock is Tricky!</a:t>
            </a:r>
          </a:p>
        </p:txBody>
      </p:sp>
      <p:sp>
        <p:nvSpPr>
          <p:cNvPr id="5" name="TextBox 4">
            <a:extLst>
              <a:ext uri="{FF2B5EF4-FFF2-40B4-BE49-F238E27FC236}">
                <a16:creationId xmlns:a16="http://schemas.microsoft.com/office/drawing/2014/main" id="{0738C1B9-7B80-14AB-0A5E-9A8520D7AEC5}"/>
              </a:ext>
            </a:extLst>
          </p:cNvPr>
          <p:cNvSpPr txBox="1"/>
          <p:nvPr/>
        </p:nvSpPr>
        <p:spPr>
          <a:xfrm>
            <a:off x="749147" y="1690688"/>
            <a:ext cx="8397607" cy="3693319"/>
          </a:xfrm>
          <a:prstGeom prst="rect">
            <a:avLst/>
          </a:prstGeom>
          <a:noFill/>
        </p:spPr>
        <p:txBody>
          <a:bodyPr wrap="square">
            <a:spAutoFit/>
          </a:bodyPr>
          <a:lstStyle/>
          <a:p>
            <a:r>
              <a:rPr lang="en-US" dirty="0"/>
              <a:t>public class </a:t>
            </a:r>
            <a:r>
              <a:rPr lang="en-US" dirty="0" err="1"/>
              <a:t>ParallelArrayList</a:t>
            </a:r>
            <a:r>
              <a:rPr lang="en-US" dirty="0"/>
              <a:t>{ </a:t>
            </a:r>
          </a:p>
          <a:p>
            <a:r>
              <a:rPr lang="en-US" dirty="0"/>
              <a:t>	// Suppose other methods and fields are here.</a:t>
            </a:r>
          </a:p>
          <a:p>
            <a:pPr lvl="2"/>
            <a:r>
              <a:rPr lang="en-US" dirty="0"/>
              <a:t>public void </a:t>
            </a:r>
            <a:r>
              <a:rPr lang="en-US" b="1" dirty="0"/>
              <a:t>swap</a:t>
            </a:r>
            <a:r>
              <a:rPr lang="en-US" dirty="0"/>
              <a:t>(int x, int y){ </a:t>
            </a:r>
          </a:p>
          <a:p>
            <a:pPr lvl="2"/>
            <a:r>
              <a:rPr lang="en-US" dirty="0"/>
              <a:t>	Object </a:t>
            </a:r>
            <a:r>
              <a:rPr lang="en-US" dirty="0" err="1"/>
              <a:t>xObj</a:t>
            </a:r>
            <a:r>
              <a:rPr lang="en-US" dirty="0"/>
              <a:t> = get(x); </a:t>
            </a:r>
          </a:p>
          <a:p>
            <a:pPr lvl="2"/>
            <a:r>
              <a:rPr lang="en-US" dirty="0"/>
              <a:t>	Object </a:t>
            </a:r>
            <a:r>
              <a:rPr lang="en-US" dirty="0" err="1"/>
              <a:t>yObj</a:t>
            </a:r>
            <a:r>
              <a:rPr lang="en-US" dirty="0"/>
              <a:t> = get(y); </a:t>
            </a:r>
          </a:p>
          <a:p>
            <a:pPr lvl="2"/>
            <a:r>
              <a:rPr lang="en-US" dirty="0"/>
              <a:t>	if(x &lt; y){ </a:t>
            </a:r>
          </a:p>
          <a:p>
            <a:pPr lvl="2"/>
            <a:r>
              <a:rPr lang="en-US" dirty="0"/>
              <a:t>		synchronized(</a:t>
            </a:r>
            <a:r>
              <a:rPr lang="en-US" dirty="0" err="1"/>
              <a:t>xObj</a:t>
            </a:r>
            <a:r>
              <a:rPr lang="en-US" dirty="0"/>
              <a:t>){ </a:t>
            </a:r>
          </a:p>
          <a:p>
            <a:pPr lvl="2"/>
            <a:r>
              <a:rPr lang="en-US" dirty="0"/>
              <a:t>			synchronized(</a:t>
            </a:r>
            <a:r>
              <a:rPr lang="en-US" dirty="0" err="1"/>
              <a:t>yObj</a:t>
            </a:r>
            <a:r>
              <a:rPr lang="en-US" dirty="0"/>
              <a:t>){ </a:t>
            </a:r>
          </a:p>
          <a:p>
            <a:pPr lvl="2"/>
            <a:r>
              <a:rPr lang="en-US" dirty="0"/>
              <a:t>				set(a, </a:t>
            </a:r>
            <a:r>
              <a:rPr lang="en-US" dirty="0" err="1"/>
              <a:t>yObj</a:t>
            </a:r>
            <a:r>
              <a:rPr lang="en-US" dirty="0"/>
              <a:t>); set(b, </a:t>
            </a:r>
            <a:r>
              <a:rPr lang="en-US" dirty="0" err="1"/>
              <a:t>xObj</a:t>
            </a:r>
            <a:r>
              <a:rPr lang="en-US" dirty="0"/>
              <a:t>); } } } </a:t>
            </a:r>
          </a:p>
          <a:p>
            <a:pPr lvl="2"/>
            <a:r>
              <a:rPr lang="en-US" dirty="0"/>
              <a:t>	else{ </a:t>
            </a:r>
          </a:p>
          <a:p>
            <a:pPr lvl="2"/>
            <a:r>
              <a:rPr lang="en-US" dirty="0"/>
              <a:t>		synchronized(</a:t>
            </a:r>
            <a:r>
              <a:rPr lang="en-US" dirty="0" err="1"/>
              <a:t>yObj</a:t>
            </a:r>
            <a:r>
              <a:rPr lang="en-US" dirty="0"/>
              <a:t>){ </a:t>
            </a:r>
          </a:p>
          <a:p>
            <a:pPr lvl="2"/>
            <a:r>
              <a:rPr lang="en-US" dirty="0"/>
              <a:t>			synchronized(</a:t>
            </a:r>
            <a:r>
              <a:rPr lang="en-US" dirty="0" err="1"/>
              <a:t>xObj</a:t>
            </a:r>
            <a:r>
              <a:rPr lang="en-US" dirty="0"/>
              <a:t>){ </a:t>
            </a:r>
          </a:p>
          <a:p>
            <a:pPr lvl="2"/>
            <a:r>
              <a:rPr lang="en-US" dirty="0"/>
              <a:t>				set(a, </a:t>
            </a:r>
            <a:r>
              <a:rPr lang="en-US" dirty="0" err="1"/>
              <a:t>yObj</a:t>
            </a:r>
            <a:r>
              <a:rPr lang="en-US" dirty="0"/>
              <a:t>); set(b, </a:t>
            </a:r>
            <a:r>
              <a:rPr lang="en-US" dirty="0" err="1"/>
              <a:t>xObj</a:t>
            </a:r>
            <a:r>
              <a:rPr lang="en-US" dirty="0"/>
              <a:t>); } } } }</a:t>
            </a:r>
          </a:p>
        </p:txBody>
      </p:sp>
      <p:sp>
        <p:nvSpPr>
          <p:cNvPr id="6" name="TextBox 5">
            <a:extLst>
              <a:ext uri="{FF2B5EF4-FFF2-40B4-BE49-F238E27FC236}">
                <a16:creationId xmlns:a16="http://schemas.microsoft.com/office/drawing/2014/main" id="{2CF23297-6F49-32AA-4834-E42C68FBC7A9}"/>
              </a:ext>
            </a:extLst>
          </p:cNvPr>
          <p:cNvSpPr txBox="1"/>
          <p:nvPr/>
        </p:nvSpPr>
        <p:spPr>
          <a:xfrm>
            <a:off x="8043293" y="1924769"/>
            <a:ext cx="960519" cy="461665"/>
          </a:xfrm>
          <a:prstGeom prst="rect">
            <a:avLst/>
          </a:prstGeom>
          <a:noFill/>
          <a:ln>
            <a:solidFill>
              <a:srgbClr val="FF0000"/>
            </a:solidFill>
          </a:ln>
        </p:spPr>
        <p:txBody>
          <a:bodyPr wrap="none" rtlCol="0">
            <a:spAutoFit/>
          </a:bodyPr>
          <a:lstStyle/>
          <a:p>
            <a:r>
              <a:rPr lang="en-US" sz="2400" dirty="0">
                <a:solidFill>
                  <a:srgbClr val="FF0000"/>
                </a:solidFill>
              </a:rPr>
              <a:t>Issue?</a:t>
            </a:r>
          </a:p>
        </p:txBody>
      </p:sp>
    </p:spTree>
    <p:extLst>
      <p:ext uri="{BB962C8B-B14F-4D97-AF65-F5344CB8AC3E}">
        <p14:creationId xmlns:p14="http://schemas.microsoft.com/office/powerpoint/2010/main" val="1020522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6247D-D9CA-B387-93F9-83D0AB5A9D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0E71F-FCA3-15D7-08E7-948D9CCC6AF1}"/>
              </a:ext>
            </a:extLst>
          </p:cNvPr>
          <p:cNvSpPr>
            <a:spLocks noGrp="1"/>
          </p:cNvSpPr>
          <p:nvPr>
            <p:ph type="title"/>
          </p:nvPr>
        </p:nvSpPr>
        <p:spPr/>
        <p:txBody>
          <a:bodyPr/>
          <a:lstStyle/>
          <a:p>
            <a:r>
              <a:rPr lang="en-US" dirty="0"/>
              <a:t>Tricky Deadlock</a:t>
            </a:r>
          </a:p>
        </p:txBody>
      </p:sp>
      <p:grpSp>
        <p:nvGrpSpPr>
          <p:cNvPr id="14" name="Group 13" descr="The following interleaving results in deadlock:&#10;&#10;Thread 1 acquires the lock for x&#10;Thread 2 acquires the lock for y&#10;Thread 1 acquires the lock for y&#10;Thread 2 acquires the lock for x">
            <a:extLst>
              <a:ext uri="{FF2B5EF4-FFF2-40B4-BE49-F238E27FC236}">
                <a16:creationId xmlns:a16="http://schemas.microsoft.com/office/drawing/2014/main" id="{F197D368-3B8D-DC33-D154-343B0C0C7FA2}"/>
              </a:ext>
            </a:extLst>
          </p:cNvPr>
          <p:cNvGrpSpPr/>
          <p:nvPr/>
        </p:nvGrpSpPr>
        <p:grpSpPr>
          <a:xfrm>
            <a:off x="355600" y="3437614"/>
            <a:ext cx="6780305" cy="3338604"/>
            <a:chOff x="355600" y="3437614"/>
            <a:chExt cx="6780305" cy="3338604"/>
          </a:xfrm>
        </p:grpSpPr>
        <p:sp>
          <p:nvSpPr>
            <p:cNvPr id="8" name="Rectangle 7">
              <a:extLst>
                <a:ext uri="{FF2B5EF4-FFF2-40B4-BE49-F238E27FC236}">
                  <a16:creationId xmlns:a16="http://schemas.microsoft.com/office/drawing/2014/main" id="{392CE23B-7D7B-908B-16E0-E2022D21B52E}"/>
                </a:ext>
              </a:extLst>
            </p:cNvPr>
            <p:cNvSpPr/>
            <p:nvPr/>
          </p:nvSpPr>
          <p:spPr>
            <a:xfrm>
              <a:off x="355600" y="3437614"/>
              <a:ext cx="3122579" cy="326798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b="1" dirty="0">
                <a:solidFill>
                  <a:schemeClr val="tx1"/>
                </a:solidFill>
              </a:endParaRPr>
            </a:p>
            <a:p>
              <a:endParaRPr lang="en-US" b="1" dirty="0">
                <a:solidFill>
                  <a:schemeClr val="tx1"/>
                </a:solidFill>
              </a:endParaRPr>
            </a:p>
            <a:p>
              <a:endParaRPr lang="en-US" b="1" dirty="0">
                <a:solidFill>
                  <a:schemeClr val="tx1"/>
                </a:solidFill>
              </a:endParaRPr>
            </a:p>
            <a:p>
              <a:endParaRPr lang="en-US" b="1" dirty="0">
                <a:solidFill>
                  <a:schemeClr val="tx1"/>
                </a:solidFill>
              </a:endParaRPr>
            </a:p>
            <a:p>
              <a:r>
                <a:rPr lang="en-US" dirty="0" err="1">
                  <a:solidFill>
                    <a:schemeClr val="tx1"/>
                  </a:solidFill>
                </a:rPr>
                <a:t>cObj</a:t>
              </a:r>
              <a:r>
                <a:rPr lang="en-US" dirty="0">
                  <a:solidFill>
                    <a:schemeClr val="tx1"/>
                  </a:solidFill>
                </a:rPr>
                <a:t> = get(a); </a:t>
              </a:r>
              <a:r>
                <a:rPr lang="en-US" dirty="0">
                  <a:solidFill>
                    <a:srgbClr val="FF0000"/>
                  </a:solidFill>
                </a:rPr>
                <a:t>\\ got swapped!</a:t>
              </a:r>
              <a:endParaRPr lang="en-US" dirty="0">
                <a:solidFill>
                  <a:schemeClr val="tx1"/>
                </a:solidFill>
              </a:endParaRPr>
            </a:p>
            <a:p>
              <a:r>
                <a:rPr lang="en-US" dirty="0" err="1">
                  <a:solidFill>
                    <a:schemeClr val="tx1"/>
                  </a:solidFill>
                </a:rPr>
                <a:t>bObj</a:t>
              </a:r>
              <a:r>
                <a:rPr lang="en-US" dirty="0">
                  <a:solidFill>
                    <a:schemeClr val="tx1"/>
                  </a:solidFill>
                </a:rPr>
                <a:t> = get(b);</a:t>
              </a:r>
            </a:p>
            <a:p>
              <a:r>
                <a:rPr lang="en-US" b="1" dirty="0">
                  <a:solidFill>
                    <a:schemeClr val="tx1"/>
                  </a:solidFill>
                </a:rPr>
                <a:t>Acquire lock for </a:t>
              </a:r>
              <a:r>
                <a:rPr lang="en-US" b="1" dirty="0" err="1">
                  <a:solidFill>
                    <a:schemeClr val="tx1"/>
                  </a:solidFill>
                </a:rPr>
                <a:t>cObj</a:t>
              </a:r>
              <a:endParaRPr lang="en-US" b="1" dirty="0">
                <a:solidFill>
                  <a:schemeClr val="tx1"/>
                </a:solidFill>
              </a:endParaRPr>
            </a:p>
            <a:p>
              <a:endParaRPr lang="en-US" b="1" dirty="0">
                <a:solidFill>
                  <a:schemeClr val="tx1"/>
                </a:solidFill>
              </a:endParaRPr>
            </a:p>
            <a:p>
              <a:r>
                <a:rPr lang="en-US" b="1" dirty="0">
                  <a:solidFill>
                    <a:schemeClr val="tx1"/>
                  </a:solidFill>
                </a:rPr>
                <a:t>Wait for </a:t>
              </a:r>
              <a:r>
                <a:rPr lang="en-US" b="1" dirty="0" err="1">
                  <a:solidFill>
                    <a:schemeClr val="tx1"/>
                  </a:solidFill>
                </a:rPr>
                <a:t>bObj</a:t>
              </a:r>
              <a:r>
                <a:rPr lang="en-US" b="1" dirty="0">
                  <a:solidFill>
                    <a:schemeClr val="tx1"/>
                  </a:solidFill>
                </a:rPr>
                <a:t> lock</a:t>
              </a:r>
            </a:p>
            <a:p>
              <a:endParaRPr lang="en-US" b="1" dirty="0">
                <a:solidFill>
                  <a:schemeClr val="tx1"/>
                </a:solidFill>
              </a:endParaRPr>
            </a:p>
          </p:txBody>
        </p:sp>
        <p:sp>
          <p:nvSpPr>
            <p:cNvPr id="3" name="Rectangle 2">
              <a:extLst>
                <a:ext uri="{FF2B5EF4-FFF2-40B4-BE49-F238E27FC236}">
                  <a16:creationId xmlns:a16="http://schemas.microsoft.com/office/drawing/2014/main" id="{8D70E70B-8296-605B-8021-91B84DD43B1D}"/>
                </a:ext>
              </a:extLst>
            </p:cNvPr>
            <p:cNvSpPr/>
            <p:nvPr/>
          </p:nvSpPr>
          <p:spPr>
            <a:xfrm>
              <a:off x="4016245" y="3508233"/>
              <a:ext cx="3119660" cy="326798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dirty="0" err="1">
                  <a:solidFill>
                    <a:schemeClr val="tx1"/>
                  </a:solidFill>
                </a:rPr>
                <a:t>bObj</a:t>
              </a:r>
              <a:r>
                <a:rPr lang="en-US" dirty="0">
                  <a:solidFill>
                    <a:schemeClr val="tx1"/>
                  </a:solidFill>
                </a:rPr>
                <a:t> = get(b);</a:t>
              </a:r>
            </a:p>
            <a:p>
              <a:r>
                <a:rPr lang="en-US" dirty="0" err="1">
                  <a:solidFill>
                    <a:schemeClr val="tx1"/>
                  </a:solidFill>
                </a:rPr>
                <a:t>cObj</a:t>
              </a:r>
              <a:r>
                <a:rPr lang="en-US" dirty="0">
                  <a:solidFill>
                    <a:schemeClr val="tx1"/>
                  </a:solidFill>
                </a:rPr>
                <a:t> = get(c);</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b="1" dirty="0">
                  <a:solidFill>
                    <a:schemeClr val="tx1"/>
                  </a:solidFill>
                </a:rPr>
                <a:t>Acquire lock for </a:t>
              </a:r>
              <a:r>
                <a:rPr lang="en-US" b="1" dirty="0" err="1">
                  <a:solidFill>
                    <a:schemeClr val="tx1"/>
                  </a:solidFill>
                </a:rPr>
                <a:t>bObj</a:t>
              </a:r>
              <a:endParaRPr lang="en-US" b="1" dirty="0">
                <a:solidFill>
                  <a:schemeClr val="tx1"/>
                </a:solidFill>
              </a:endParaRPr>
            </a:p>
            <a:p>
              <a:endParaRPr lang="en-US" b="1" dirty="0">
                <a:solidFill>
                  <a:schemeClr val="tx1"/>
                </a:solidFill>
              </a:endParaRPr>
            </a:p>
            <a:p>
              <a:r>
                <a:rPr lang="en-US" b="1" dirty="0">
                  <a:solidFill>
                    <a:schemeClr val="tx1"/>
                  </a:solidFill>
                </a:rPr>
                <a:t>Wait for </a:t>
              </a:r>
              <a:r>
                <a:rPr lang="en-US" b="1" dirty="0" err="1">
                  <a:solidFill>
                    <a:schemeClr val="tx1"/>
                  </a:solidFill>
                </a:rPr>
                <a:t>cObj</a:t>
              </a:r>
              <a:r>
                <a:rPr lang="en-US" b="1" dirty="0">
                  <a:solidFill>
                    <a:schemeClr val="tx1"/>
                  </a:solidFill>
                </a:rPr>
                <a:t> lock</a:t>
              </a:r>
            </a:p>
          </p:txBody>
        </p:sp>
      </p:grpSp>
      <p:grpSp>
        <p:nvGrpSpPr>
          <p:cNvPr id="9" name="Group 8" descr="Consider that we have 2 threads. Thread 1 is trying to transfer 1 dollar from account x to account y. Thread 2 is trying to transfer 1 dollar from account y to account x;">
            <a:extLst>
              <a:ext uri="{FF2B5EF4-FFF2-40B4-BE49-F238E27FC236}">
                <a16:creationId xmlns:a16="http://schemas.microsoft.com/office/drawing/2014/main" id="{53D28295-ADA9-215C-6125-B6FDB3898DD8}"/>
              </a:ext>
            </a:extLst>
          </p:cNvPr>
          <p:cNvGrpSpPr/>
          <p:nvPr/>
        </p:nvGrpSpPr>
        <p:grpSpPr>
          <a:xfrm>
            <a:off x="939489" y="1982491"/>
            <a:ext cx="9563996" cy="1163320"/>
            <a:chOff x="939489" y="1982491"/>
            <a:chExt cx="9563996" cy="1163320"/>
          </a:xfrm>
        </p:grpSpPr>
        <p:sp>
          <p:nvSpPr>
            <p:cNvPr id="10" name="Rectangle 9">
              <a:extLst>
                <a:ext uri="{FF2B5EF4-FFF2-40B4-BE49-F238E27FC236}">
                  <a16:creationId xmlns:a16="http://schemas.microsoft.com/office/drawing/2014/main" id="{8014C4F1-E137-7AA7-9CB6-9C5DA41256E1}"/>
                </a:ext>
              </a:extLst>
            </p:cNvPr>
            <p:cNvSpPr/>
            <p:nvPr/>
          </p:nvSpPr>
          <p:spPr>
            <a:xfrm>
              <a:off x="939489" y="228967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swap(a, b);</a:t>
              </a:r>
            </a:p>
          </p:txBody>
        </p:sp>
        <p:sp>
          <p:nvSpPr>
            <p:cNvPr id="11" name="TextBox 10">
              <a:extLst>
                <a:ext uri="{FF2B5EF4-FFF2-40B4-BE49-F238E27FC236}">
                  <a16:creationId xmlns:a16="http://schemas.microsoft.com/office/drawing/2014/main" id="{AE63E037-66ED-7259-2C32-F168CBA182EE}"/>
                </a:ext>
              </a:extLst>
            </p:cNvPr>
            <p:cNvSpPr txBox="1"/>
            <p:nvPr/>
          </p:nvSpPr>
          <p:spPr>
            <a:xfrm>
              <a:off x="939490" y="1982491"/>
              <a:ext cx="1076128" cy="369332"/>
            </a:xfrm>
            <a:prstGeom prst="rect">
              <a:avLst/>
            </a:prstGeom>
            <a:noFill/>
          </p:spPr>
          <p:txBody>
            <a:bodyPr wrap="none" rtlCol="0">
              <a:spAutoFit/>
            </a:bodyPr>
            <a:lstStyle/>
            <a:p>
              <a:r>
                <a:rPr lang="en-US" dirty="0"/>
                <a:t>Thread 1:</a:t>
              </a:r>
            </a:p>
          </p:txBody>
        </p:sp>
        <p:sp>
          <p:nvSpPr>
            <p:cNvPr id="12" name="Rectangle 11">
              <a:extLst>
                <a:ext uri="{FF2B5EF4-FFF2-40B4-BE49-F238E27FC236}">
                  <a16:creationId xmlns:a16="http://schemas.microsoft.com/office/drawing/2014/main" id="{DAEA73C9-FA6D-152A-8453-EC6D4435828D}"/>
                </a:ext>
              </a:extLst>
            </p:cNvPr>
            <p:cNvSpPr/>
            <p:nvPr/>
          </p:nvSpPr>
          <p:spPr>
            <a:xfrm>
              <a:off x="7673971" y="2289672"/>
              <a:ext cx="2829514"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swap(a, c);</a:t>
              </a:r>
            </a:p>
          </p:txBody>
        </p:sp>
        <p:sp>
          <p:nvSpPr>
            <p:cNvPr id="13" name="TextBox 12">
              <a:extLst>
                <a:ext uri="{FF2B5EF4-FFF2-40B4-BE49-F238E27FC236}">
                  <a16:creationId xmlns:a16="http://schemas.microsoft.com/office/drawing/2014/main" id="{275E786A-AF81-8677-CDC0-125B545263E9}"/>
                </a:ext>
              </a:extLst>
            </p:cNvPr>
            <p:cNvSpPr txBox="1"/>
            <p:nvPr/>
          </p:nvSpPr>
          <p:spPr>
            <a:xfrm>
              <a:off x="8004124" y="1982491"/>
              <a:ext cx="1076128" cy="369332"/>
            </a:xfrm>
            <a:prstGeom prst="rect">
              <a:avLst/>
            </a:prstGeom>
            <a:noFill/>
          </p:spPr>
          <p:txBody>
            <a:bodyPr wrap="none" rtlCol="0">
              <a:spAutoFit/>
            </a:bodyPr>
            <a:lstStyle/>
            <a:p>
              <a:r>
                <a:rPr lang="en-US" dirty="0"/>
                <a:t>Thread 3:</a:t>
              </a:r>
            </a:p>
          </p:txBody>
        </p:sp>
      </p:grpSp>
      <p:sp>
        <p:nvSpPr>
          <p:cNvPr id="4" name="TextBox 3">
            <a:extLst>
              <a:ext uri="{FF2B5EF4-FFF2-40B4-BE49-F238E27FC236}">
                <a16:creationId xmlns:a16="http://schemas.microsoft.com/office/drawing/2014/main" id="{81717212-95C3-22A0-CE7D-A1C82E98C6E4}"/>
              </a:ext>
            </a:extLst>
          </p:cNvPr>
          <p:cNvSpPr txBox="1"/>
          <p:nvPr/>
        </p:nvSpPr>
        <p:spPr>
          <a:xfrm>
            <a:off x="507666" y="1496319"/>
            <a:ext cx="1808508" cy="369332"/>
          </a:xfrm>
          <a:prstGeom prst="rect">
            <a:avLst/>
          </a:prstGeom>
          <a:noFill/>
        </p:spPr>
        <p:txBody>
          <a:bodyPr wrap="none" rtlCol="0">
            <a:spAutoFit/>
          </a:bodyPr>
          <a:lstStyle/>
          <a:p>
            <a:r>
              <a:rPr lang="en-US" dirty="0"/>
              <a:t>Suppose a &lt; b &lt; c</a:t>
            </a:r>
          </a:p>
        </p:txBody>
      </p:sp>
      <p:sp>
        <p:nvSpPr>
          <p:cNvPr id="5" name="Rectangle 4">
            <a:extLst>
              <a:ext uri="{FF2B5EF4-FFF2-40B4-BE49-F238E27FC236}">
                <a16:creationId xmlns:a16="http://schemas.microsoft.com/office/drawing/2014/main" id="{08898781-105C-14AA-FD70-DE734EDF247F}"/>
              </a:ext>
            </a:extLst>
          </p:cNvPr>
          <p:cNvSpPr/>
          <p:nvPr/>
        </p:nvSpPr>
        <p:spPr>
          <a:xfrm>
            <a:off x="4259065" y="228967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swap(b, c);</a:t>
            </a:r>
          </a:p>
        </p:txBody>
      </p:sp>
      <p:sp>
        <p:nvSpPr>
          <p:cNvPr id="6" name="TextBox 5">
            <a:extLst>
              <a:ext uri="{FF2B5EF4-FFF2-40B4-BE49-F238E27FC236}">
                <a16:creationId xmlns:a16="http://schemas.microsoft.com/office/drawing/2014/main" id="{6176528F-593B-4A6E-8390-3059E367F149}"/>
              </a:ext>
            </a:extLst>
          </p:cNvPr>
          <p:cNvSpPr txBox="1"/>
          <p:nvPr/>
        </p:nvSpPr>
        <p:spPr>
          <a:xfrm>
            <a:off x="4259066" y="1982491"/>
            <a:ext cx="1076128" cy="369332"/>
          </a:xfrm>
          <a:prstGeom prst="rect">
            <a:avLst/>
          </a:prstGeom>
          <a:noFill/>
        </p:spPr>
        <p:txBody>
          <a:bodyPr wrap="none" rtlCol="0">
            <a:spAutoFit/>
          </a:bodyPr>
          <a:lstStyle/>
          <a:p>
            <a:r>
              <a:rPr lang="en-US" dirty="0"/>
              <a:t>Thread 2:</a:t>
            </a:r>
          </a:p>
        </p:txBody>
      </p:sp>
      <p:sp>
        <p:nvSpPr>
          <p:cNvPr id="7" name="Rectangle 6">
            <a:extLst>
              <a:ext uri="{FF2B5EF4-FFF2-40B4-BE49-F238E27FC236}">
                <a16:creationId xmlns:a16="http://schemas.microsoft.com/office/drawing/2014/main" id="{A56B7FBF-7C0C-31EF-485C-41945400E881}"/>
              </a:ext>
            </a:extLst>
          </p:cNvPr>
          <p:cNvSpPr/>
          <p:nvPr/>
        </p:nvSpPr>
        <p:spPr>
          <a:xfrm>
            <a:off x="7673971" y="3508232"/>
            <a:ext cx="3119660" cy="326798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dirty="0">
              <a:solidFill>
                <a:schemeClr val="tx1"/>
              </a:solidFill>
            </a:endParaRPr>
          </a:p>
          <a:p>
            <a:endParaRPr lang="en-US" dirty="0">
              <a:solidFill>
                <a:schemeClr val="tx1"/>
              </a:solidFill>
            </a:endParaRPr>
          </a:p>
          <a:p>
            <a:r>
              <a:rPr lang="en-US" dirty="0">
                <a:solidFill>
                  <a:schemeClr val="tx1"/>
                </a:solidFill>
              </a:rPr>
              <a:t>swap(a, c);</a:t>
            </a:r>
          </a:p>
        </p:txBody>
      </p:sp>
    </p:spTree>
    <p:extLst>
      <p:ext uri="{BB962C8B-B14F-4D97-AF65-F5344CB8AC3E}">
        <p14:creationId xmlns:p14="http://schemas.microsoft.com/office/powerpoint/2010/main" val="3544132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DDC32-363C-A7B2-9158-23C6725B863B}"/>
              </a:ext>
            </a:extLst>
          </p:cNvPr>
          <p:cNvSpPr>
            <a:spLocks noGrp="1"/>
          </p:cNvSpPr>
          <p:nvPr>
            <p:ph type="title"/>
          </p:nvPr>
        </p:nvSpPr>
        <p:spPr/>
        <p:txBody>
          <a:bodyPr/>
          <a:lstStyle/>
          <a:p>
            <a:r>
              <a:rPr lang="en-US" dirty="0"/>
              <a:t>Parallelism/Concurrency Discussion</a:t>
            </a:r>
          </a:p>
        </p:txBody>
      </p:sp>
    </p:spTree>
    <p:extLst>
      <p:ext uri="{BB962C8B-B14F-4D97-AF65-F5344CB8AC3E}">
        <p14:creationId xmlns:p14="http://schemas.microsoft.com/office/powerpoint/2010/main" val="2494938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71D8-BB83-76BB-E6F8-6835C329DB1F}"/>
              </a:ext>
            </a:extLst>
          </p:cNvPr>
          <p:cNvSpPr>
            <a:spLocks noGrp="1"/>
          </p:cNvSpPr>
          <p:nvPr>
            <p:ph type="title"/>
          </p:nvPr>
        </p:nvSpPr>
        <p:spPr/>
        <p:txBody>
          <a:bodyPr/>
          <a:lstStyle/>
          <a:p>
            <a:r>
              <a:rPr lang="en-US" dirty="0"/>
              <a:t>How this looks in Java</a:t>
            </a:r>
          </a:p>
        </p:txBody>
      </p:sp>
      <p:sp>
        <p:nvSpPr>
          <p:cNvPr id="7" name="Content Placeholder 2">
            <a:extLst>
              <a:ext uri="{FF2B5EF4-FFF2-40B4-BE49-F238E27FC236}">
                <a16:creationId xmlns:a16="http://schemas.microsoft.com/office/drawing/2014/main" id="{620E0194-851C-428D-58B7-7789AF790558}"/>
              </a:ext>
            </a:extLst>
          </p:cNvPr>
          <p:cNvSpPr>
            <a:spLocks noGrp="1"/>
          </p:cNvSpPr>
          <p:nvPr>
            <p:ph idx="1"/>
          </p:nvPr>
        </p:nvSpPr>
        <p:spPr>
          <a:xfrm>
            <a:off x="274320" y="1330960"/>
            <a:ext cx="11917680" cy="5527039"/>
          </a:xfrm>
        </p:spPr>
        <p:txBody>
          <a:bodyPr>
            <a:normAutofit fontScale="62500" lnSpcReduction="20000"/>
          </a:bodyPr>
          <a:lstStyle/>
          <a:p>
            <a:pPr marL="0" indent="0">
              <a:buNone/>
            </a:pPr>
            <a:r>
              <a:rPr lang="en-US" dirty="0" err="1">
                <a:solidFill>
                  <a:srgbClr val="FF0000"/>
                </a:solidFill>
              </a:rPr>
              <a:t>java.util.concurrent.locks.ReentrantLock</a:t>
            </a:r>
            <a:r>
              <a:rPr lang="en-US" dirty="0">
                <a:solidFill>
                  <a:srgbClr val="FF0000"/>
                </a:solidFill>
              </a:rPr>
              <a:t>; </a:t>
            </a:r>
          </a:p>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private </a:t>
            </a:r>
            <a:r>
              <a:rPr lang="en-US" dirty="0" err="1">
                <a:solidFill>
                  <a:srgbClr val="FF0000"/>
                </a:solidFill>
              </a:rPr>
              <a:t>ReentrantLock</a:t>
            </a:r>
            <a:r>
              <a:rPr lang="en-US" dirty="0">
                <a:solidFill>
                  <a:srgbClr val="FF0000"/>
                </a:solidFill>
              </a:rPr>
              <a:t> </a:t>
            </a:r>
            <a:r>
              <a:rPr lang="en-US" dirty="0" err="1">
                <a:solidFill>
                  <a:srgbClr val="FF0000"/>
                </a:solidFill>
              </a:rPr>
              <a:t>lck</a:t>
            </a:r>
            <a:r>
              <a:rPr lang="en-US" dirty="0">
                <a:solidFill>
                  <a:srgbClr val="FF0000"/>
                </a:solidFill>
              </a:rPr>
              <a:t> = new </a:t>
            </a:r>
            <a:r>
              <a:rPr lang="en-US" dirty="0" err="1">
                <a:solidFill>
                  <a:srgbClr val="FF0000"/>
                </a:solidFill>
              </a:rPr>
              <a:t>ReentrantLock</a:t>
            </a:r>
            <a:r>
              <a:rPr lang="en-US" dirty="0">
                <a:solidFill>
                  <a:srgbClr val="FF0000"/>
                </a:solidFill>
              </a:rPr>
              <a:t>();</a:t>
            </a:r>
          </a:p>
          <a:p>
            <a:pPr marL="0" indent="0">
              <a:buNone/>
            </a:pPr>
            <a:r>
              <a:rPr lang="en-US" dirty="0"/>
              <a:t>	int </a:t>
            </a:r>
            <a:r>
              <a:rPr lang="en-US" dirty="0" err="1"/>
              <a:t>setBalance</a:t>
            </a:r>
            <a:r>
              <a:rPr lang="en-US" dirty="0"/>
              <a:t>(int x) { </a:t>
            </a:r>
          </a:p>
          <a:p>
            <a:pPr marL="0" indent="0">
              <a:buNone/>
            </a:pPr>
            <a:r>
              <a:rPr lang="en-US" dirty="0"/>
              <a:t>		try{</a:t>
            </a:r>
          </a:p>
          <a:p>
            <a:pPr marL="0" indent="0">
              <a:buNone/>
            </a:pPr>
            <a:r>
              <a:rPr lang="en-US" dirty="0"/>
              <a:t>			</a:t>
            </a:r>
            <a:r>
              <a:rPr lang="en-US" dirty="0" err="1">
                <a:solidFill>
                  <a:srgbClr val="FF0000"/>
                </a:solidFill>
              </a:rPr>
              <a:t>lk.lock</a:t>
            </a:r>
            <a:r>
              <a:rPr lang="en-US" dirty="0">
                <a:solidFill>
                  <a:srgbClr val="FF0000"/>
                </a:solidFill>
              </a:rPr>
              <a:t>();</a:t>
            </a:r>
          </a:p>
          <a:p>
            <a:pPr marL="0" indent="0">
              <a:buNone/>
            </a:pPr>
            <a:r>
              <a:rPr lang="en-US" dirty="0"/>
              <a:t>			balance = x; }</a:t>
            </a:r>
          </a:p>
          <a:p>
            <a:pPr marL="0" indent="0">
              <a:buNone/>
            </a:pPr>
            <a:r>
              <a:rPr lang="en-US" dirty="0"/>
              <a:t>		finally{ </a:t>
            </a:r>
            <a:r>
              <a:rPr lang="en-US" dirty="0" err="1">
                <a:solidFill>
                  <a:srgbClr val="FF0000"/>
                </a:solidFill>
              </a:rPr>
              <a:t>lk.unlock</a:t>
            </a:r>
            <a:r>
              <a:rPr lang="en-US" dirty="0">
                <a:solidFill>
                  <a:srgbClr val="FF0000"/>
                </a:solidFill>
              </a:rPr>
              <a:t>(); </a:t>
            </a:r>
            <a:r>
              <a:rPr lang="en-US" dirty="0"/>
              <a:t>} } </a:t>
            </a:r>
          </a:p>
          <a:p>
            <a:pPr marL="0" indent="0">
              <a:buNone/>
            </a:pPr>
            <a:r>
              <a:rPr lang="en-US" dirty="0"/>
              <a:t>	void withdraw(int amount) { </a:t>
            </a:r>
          </a:p>
          <a:p>
            <a:pPr marL="0" indent="0">
              <a:buNone/>
            </a:pPr>
            <a:r>
              <a:rPr lang="en-US" dirty="0"/>
              <a:t>		try{</a:t>
            </a:r>
          </a:p>
          <a:p>
            <a:pPr marL="0" indent="0">
              <a:buNone/>
            </a:pPr>
            <a:r>
              <a:rPr lang="en-US" dirty="0"/>
              <a:t>			</a:t>
            </a:r>
            <a:r>
              <a:rPr lang="en-US" dirty="0" err="1">
                <a:solidFill>
                  <a:srgbClr val="FF0000"/>
                </a:solidFill>
              </a:rPr>
              <a:t>lk.lock</a:t>
            </a:r>
            <a:r>
              <a:rPr lang="en-US" dirty="0">
                <a:solidFill>
                  <a:srgbClr val="FF0000"/>
                </a:solidFill>
              </a:rPr>
              <a:t>(); </a:t>
            </a:r>
          </a:p>
          <a:p>
            <a:pPr marL="0" indent="0">
              <a:buNone/>
            </a:pPr>
            <a:r>
              <a:rPr lang="en-US" dirty="0"/>
              <a:t>			int b = </a:t>
            </a:r>
            <a:r>
              <a:rPr lang="en-US" dirty="0" err="1"/>
              <a:t>getBalance</a:t>
            </a:r>
            <a:r>
              <a:rPr lang="en-US" dirty="0"/>
              <a:t>();</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a:t>
            </a:r>
          </a:p>
          <a:p>
            <a:pPr marL="0" indent="0">
              <a:buNone/>
            </a:pPr>
            <a:r>
              <a:rPr lang="en-US" dirty="0"/>
              <a:t>		finally {</a:t>
            </a:r>
            <a:r>
              <a:rPr lang="en-US" dirty="0">
                <a:solidFill>
                  <a:srgbClr val="FF0000"/>
                </a:solidFill>
              </a:rPr>
              <a:t> </a:t>
            </a:r>
            <a:r>
              <a:rPr lang="en-US" dirty="0" err="1">
                <a:solidFill>
                  <a:srgbClr val="FF0000"/>
                </a:solidFill>
              </a:rPr>
              <a:t>lk.unlock</a:t>
            </a:r>
            <a:r>
              <a:rPr lang="en-US" dirty="0">
                <a:solidFill>
                  <a:srgbClr val="FF0000"/>
                </a:solidFill>
              </a:rPr>
              <a:t>(); </a:t>
            </a:r>
            <a:r>
              <a:rPr lang="en-US" dirty="0"/>
              <a:t>}</a:t>
            </a:r>
            <a:r>
              <a:rPr lang="en-US" dirty="0">
                <a:solidFill>
                  <a:srgbClr val="FF0000"/>
                </a:solidFill>
              </a:rPr>
              <a:t> </a:t>
            </a:r>
            <a:r>
              <a:rPr lang="en-US" dirty="0"/>
              <a:t>}} </a:t>
            </a:r>
          </a:p>
        </p:txBody>
      </p:sp>
    </p:spTree>
    <p:extLst>
      <p:ext uri="{BB962C8B-B14F-4D97-AF65-F5344CB8AC3E}">
        <p14:creationId xmlns:p14="http://schemas.microsoft.com/office/powerpoint/2010/main" val="2058339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5F9FC-FCC2-7595-4DA6-972C382C3A6F}"/>
              </a:ext>
            </a:extLst>
          </p:cNvPr>
          <p:cNvSpPr>
            <a:spLocks noGrp="1"/>
          </p:cNvSpPr>
          <p:nvPr>
            <p:ph type="title"/>
          </p:nvPr>
        </p:nvSpPr>
        <p:spPr/>
        <p:txBody>
          <a:bodyPr/>
          <a:lstStyle/>
          <a:p>
            <a:r>
              <a:rPr lang="en-US" dirty="0"/>
              <a:t>Memory Categories</a:t>
            </a:r>
          </a:p>
        </p:txBody>
      </p:sp>
      <p:sp>
        <p:nvSpPr>
          <p:cNvPr id="3" name="Content Placeholder 2">
            <a:extLst>
              <a:ext uri="{FF2B5EF4-FFF2-40B4-BE49-F238E27FC236}">
                <a16:creationId xmlns:a16="http://schemas.microsoft.com/office/drawing/2014/main" id="{754EF2E3-1391-65DE-BDE7-03579C50B3AD}"/>
              </a:ext>
            </a:extLst>
          </p:cNvPr>
          <p:cNvSpPr>
            <a:spLocks noGrp="1"/>
          </p:cNvSpPr>
          <p:nvPr>
            <p:ph idx="1"/>
          </p:nvPr>
        </p:nvSpPr>
        <p:spPr/>
        <p:txBody>
          <a:bodyPr/>
          <a:lstStyle/>
          <a:p>
            <a:pPr marL="0" indent="0">
              <a:buNone/>
            </a:pPr>
            <a:r>
              <a:rPr lang="en-US" dirty="0"/>
              <a:t>All memory must fit one of three categories:</a:t>
            </a:r>
          </a:p>
          <a:p>
            <a:pPr marL="514350" indent="-514350">
              <a:buFont typeface="+mj-lt"/>
              <a:buAutoNum type="arabicPeriod"/>
            </a:pPr>
            <a:r>
              <a:rPr lang="en-US" dirty="0"/>
              <a:t>Thread Local: Each thread has its own copy</a:t>
            </a:r>
          </a:p>
          <a:p>
            <a:pPr marL="514350" indent="-514350">
              <a:buFont typeface="+mj-lt"/>
              <a:buAutoNum type="arabicPeriod"/>
            </a:pPr>
            <a:r>
              <a:rPr lang="en-US" dirty="0"/>
              <a:t>Shared and Immutable: There is just one copy, but nothing will ever write to it</a:t>
            </a:r>
          </a:p>
          <a:p>
            <a:pPr marL="514350" indent="-514350">
              <a:buFont typeface="+mj-lt"/>
              <a:buAutoNum type="arabicPeriod"/>
            </a:pPr>
            <a:r>
              <a:rPr lang="en-US" dirty="0"/>
              <a:t>Shared and Mutable: There is just one copy, it may change</a:t>
            </a:r>
          </a:p>
          <a:p>
            <a:pPr lvl="1"/>
            <a:r>
              <a:rPr lang="en-US" dirty="0">
                <a:solidFill>
                  <a:srgbClr val="FF0000"/>
                </a:solidFill>
              </a:rPr>
              <a:t>Requires Synchronization!</a:t>
            </a:r>
          </a:p>
        </p:txBody>
      </p:sp>
    </p:spTree>
    <p:extLst>
      <p:ext uri="{BB962C8B-B14F-4D97-AF65-F5344CB8AC3E}">
        <p14:creationId xmlns:p14="http://schemas.microsoft.com/office/powerpoint/2010/main" val="3791496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7CE9F-71A4-091E-38F4-0E9AC18DD935}"/>
              </a:ext>
            </a:extLst>
          </p:cNvPr>
          <p:cNvSpPr>
            <a:spLocks noGrp="1"/>
          </p:cNvSpPr>
          <p:nvPr>
            <p:ph type="title"/>
          </p:nvPr>
        </p:nvSpPr>
        <p:spPr/>
        <p:txBody>
          <a:bodyPr/>
          <a:lstStyle/>
          <a:p>
            <a:r>
              <a:rPr lang="en-US" dirty="0"/>
              <a:t>Lock Granularity</a:t>
            </a:r>
          </a:p>
        </p:txBody>
      </p:sp>
      <p:sp>
        <p:nvSpPr>
          <p:cNvPr id="3" name="Content Placeholder 2">
            <a:extLst>
              <a:ext uri="{FF2B5EF4-FFF2-40B4-BE49-F238E27FC236}">
                <a16:creationId xmlns:a16="http://schemas.microsoft.com/office/drawing/2014/main" id="{11D0479E-F96C-37FB-4532-C0B632D59348}"/>
              </a:ext>
            </a:extLst>
          </p:cNvPr>
          <p:cNvSpPr>
            <a:spLocks noGrp="1"/>
          </p:cNvSpPr>
          <p:nvPr>
            <p:ph idx="1"/>
          </p:nvPr>
        </p:nvSpPr>
        <p:spPr/>
        <p:txBody>
          <a:bodyPr/>
          <a:lstStyle/>
          <a:p>
            <a:r>
              <a:rPr lang="en-US" dirty="0"/>
              <a:t>Coarse Grained: Fewer locks guarding more things each</a:t>
            </a:r>
          </a:p>
          <a:p>
            <a:pPr lvl="1"/>
            <a:r>
              <a:rPr lang="en-US" dirty="0"/>
              <a:t>One lock for an entire data structure</a:t>
            </a:r>
          </a:p>
          <a:p>
            <a:pPr lvl="1"/>
            <a:r>
              <a:rPr lang="en-US" dirty="0"/>
              <a:t>One lock shared by multiple objects (e.g. one lock for all bank accounts)</a:t>
            </a:r>
          </a:p>
          <a:p>
            <a:r>
              <a:rPr lang="en-US" dirty="0"/>
              <a:t>Fine Grained: More locks guarding fewer things each</a:t>
            </a:r>
          </a:p>
          <a:p>
            <a:pPr lvl="1"/>
            <a:r>
              <a:rPr lang="en-US" dirty="0"/>
              <a:t>One lock per data structure location (e.g. array index)</a:t>
            </a:r>
          </a:p>
          <a:p>
            <a:pPr lvl="1"/>
            <a:r>
              <a:rPr lang="en-US" dirty="0"/>
              <a:t>One lock per object or per field in one object (e.g. one lock for each account)</a:t>
            </a:r>
          </a:p>
          <a:p>
            <a:r>
              <a:rPr lang="en-US" dirty="0"/>
              <a:t>Note: there’s really a continuum between them…</a:t>
            </a:r>
          </a:p>
        </p:txBody>
      </p:sp>
    </p:spTree>
    <p:extLst>
      <p:ext uri="{BB962C8B-B14F-4D97-AF65-F5344CB8AC3E}">
        <p14:creationId xmlns:p14="http://schemas.microsoft.com/office/powerpoint/2010/main" val="362613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4CA6-1854-5021-AEEB-6D4AA75E491A}"/>
              </a:ext>
            </a:extLst>
          </p:cNvPr>
          <p:cNvSpPr>
            <a:spLocks noGrp="1"/>
          </p:cNvSpPr>
          <p:nvPr>
            <p:ph type="title"/>
          </p:nvPr>
        </p:nvSpPr>
        <p:spPr/>
        <p:txBody>
          <a:bodyPr/>
          <a:lstStyle/>
          <a:p>
            <a:r>
              <a:rPr lang="en-US" dirty="0"/>
              <a:t>Example: Separate Chaining </a:t>
            </a:r>
            <a:r>
              <a:rPr lang="en-US" dirty="0" err="1"/>
              <a:t>Hashtable</a:t>
            </a:r>
            <a:endParaRPr lang="en-US" dirty="0"/>
          </a:p>
        </p:txBody>
      </p:sp>
      <p:sp>
        <p:nvSpPr>
          <p:cNvPr id="3" name="Content Placeholder 2">
            <a:extLst>
              <a:ext uri="{FF2B5EF4-FFF2-40B4-BE49-F238E27FC236}">
                <a16:creationId xmlns:a16="http://schemas.microsoft.com/office/drawing/2014/main" id="{14C75089-EBD9-F387-17F4-29696B6BFC47}"/>
              </a:ext>
            </a:extLst>
          </p:cNvPr>
          <p:cNvSpPr>
            <a:spLocks noGrp="1"/>
          </p:cNvSpPr>
          <p:nvPr>
            <p:ph idx="1"/>
          </p:nvPr>
        </p:nvSpPr>
        <p:spPr/>
        <p:txBody>
          <a:bodyPr/>
          <a:lstStyle/>
          <a:p>
            <a:r>
              <a:rPr lang="en-US" dirty="0"/>
              <a:t>Coarse-grained: One lock for the entire </a:t>
            </a:r>
            <a:r>
              <a:rPr lang="en-US" dirty="0" err="1"/>
              <a:t>hashtable</a:t>
            </a:r>
            <a:r>
              <a:rPr lang="en-US" dirty="0"/>
              <a:t> </a:t>
            </a:r>
          </a:p>
          <a:p>
            <a:r>
              <a:rPr lang="en-US" dirty="0"/>
              <a:t>Fine-grained: One lock for each bucket </a:t>
            </a:r>
          </a:p>
          <a:p>
            <a:r>
              <a:rPr lang="en-US" dirty="0"/>
              <a:t>Which supports more parallelism in insert and find?</a:t>
            </a:r>
          </a:p>
          <a:p>
            <a:r>
              <a:rPr lang="en-US" dirty="0"/>
              <a:t>Which makes rehashing easier?</a:t>
            </a:r>
          </a:p>
          <a:p>
            <a:r>
              <a:rPr lang="en-US" dirty="0"/>
              <a:t>What happens if you want to have a size field?</a:t>
            </a:r>
          </a:p>
        </p:txBody>
      </p:sp>
    </p:spTree>
    <p:extLst>
      <p:ext uri="{BB962C8B-B14F-4D97-AF65-F5344CB8AC3E}">
        <p14:creationId xmlns:p14="http://schemas.microsoft.com/office/powerpoint/2010/main" val="2450249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C1A01-CF23-81CE-05E5-CE64EE39AB47}"/>
              </a:ext>
            </a:extLst>
          </p:cNvPr>
          <p:cNvSpPr>
            <a:spLocks noGrp="1"/>
          </p:cNvSpPr>
          <p:nvPr>
            <p:ph type="title"/>
          </p:nvPr>
        </p:nvSpPr>
        <p:spPr/>
        <p:txBody>
          <a:bodyPr/>
          <a:lstStyle/>
          <a:p>
            <a:r>
              <a:rPr lang="en-US" dirty="0"/>
              <a:t>Tradeoffs</a:t>
            </a:r>
          </a:p>
        </p:txBody>
      </p:sp>
      <p:sp>
        <p:nvSpPr>
          <p:cNvPr id="3" name="Content Placeholder 2">
            <a:extLst>
              <a:ext uri="{FF2B5EF4-FFF2-40B4-BE49-F238E27FC236}">
                <a16:creationId xmlns:a16="http://schemas.microsoft.com/office/drawing/2014/main" id="{A7168F36-3486-B957-F723-92EF8DB083C5}"/>
              </a:ext>
            </a:extLst>
          </p:cNvPr>
          <p:cNvSpPr>
            <a:spLocks noGrp="1"/>
          </p:cNvSpPr>
          <p:nvPr>
            <p:ph idx="1"/>
          </p:nvPr>
        </p:nvSpPr>
        <p:spPr/>
        <p:txBody>
          <a:bodyPr>
            <a:normAutofit fontScale="92500"/>
          </a:bodyPr>
          <a:lstStyle/>
          <a:p>
            <a:r>
              <a:rPr lang="en-US" dirty="0"/>
              <a:t>Coarse-Grained Locking:</a:t>
            </a:r>
          </a:p>
          <a:p>
            <a:pPr lvl="1"/>
            <a:r>
              <a:rPr lang="en-US" dirty="0"/>
              <a:t>Simpler to implement and avoid race conditions</a:t>
            </a:r>
          </a:p>
          <a:p>
            <a:pPr lvl="1"/>
            <a:r>
              <a:rPr lang="en-US" dirty="0"/>
              <a:t>Faster/easier to implement operations that access multiple locations (because all guarded by the same lock) </a:t>
            </a:r>
          </a:p>
          <a:p>
            <a:pPr lvl="1"/>
            <a:r>
              <a:rPr lang="en-US" dirty="0"/>
              <a:t>Much easier for operations that modify data-structure shape</a:t>
            </a:r>
          </a:p>
          <a:p>
            <a:r>
              <a:rPr lang="en-US" dirty="0"/>
              <a:t>Fine-Grained Locking:</a:t>
            </a:r>
          </a:p>
          <a:p>
            <a:pPr lvl="1"/>
            <a:r>
              <a:rPr lang="en-US" dirty="0"/>
              <a:t>More simultaneous access (performance when coarse grained would lead to unnecessary blocking) </a:t>
            </a:r>
          </a:p>
          <a:p>
            <a:pPr lvl="1"/>
            <a:r>
              <a:rPr lang="en-US" dirty="0"/>
              <a:t>Can make multi-location operations more difficult: say, rotations in an AVL tree</a:t>
            </a:r>
          </a:p>
          <a:p>
            <a:r>
              <a:rPr lang="en-US" dirty="0"/>
              <a:t>Guideline:</a:t>
            </a:r>
          </a:p>
          <a:p>
            <a:pPr lvl="1"/>
            <a:r>
              <a:rPr lang="en-US" dirty="0"/>
              <a:t>Start with coarse-grained, make finer only as necessary to improve performance</a:t>
            </a:r>
          </a:p>
        </p:txBody>
      </p:sp>
    </p:spTree>
    <p:extLst>
      <p:ext uri="{BB962C8B-B14F-4D97-AF65-F5344CB8AC3E}">
        <p14:creationId xmlns:p14="http://schemas.microsoft.com/office/powerpoint/2010/main" val="652732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DD581-6E2B-54C1-90F9-E93A6CB5F51C}"/>
              </a:ext>
            </a:extLst>
          </p:cNvPr>
          <p:cNvSpPr>
            <a:spLocks noGrp="1"/>
          </p:cNvSpPr>
          <p:nvPr>
            <p:ph type="title"/>
          </p:nvPr>
        </p:nvSpPr>
        <p:spPr/>
        <p:txBody>
          <a:bodyPr/>
          <a:lstStyle/>
          <a:p>
            <a:r>
              <a:rPr lang="en-US" dirty="0"/>
              <a:t>Atomicity</a:t>
            </a:r>
          </a:p>
        </p:txBody>
      </p:sp>
      <p:sp>
        <p:nvSpPr>
          <p:cNvPr id="3" name="Content Placeholder 2">
            <a:extLst>
              <a:ext uri="{FF2B5EF4-FFF2-40B4-BE49-F238E27FC236}">
                <a16:creationId xmlns:a16="http://schemas.microsoft.com/office/drawing/2014/main" id="{BDA661FC-6A57-8CB3-802A-294E8FE1CCA2}"/>
              </a:ext>
            </a:extLst>
          </p:cNvPr>
          <p:cNvSpPr>
            <a:spLocks noGrp="1"/>
          </p:cNvSpPr>
          <p:nvPr>
            <p:ph idx="1"/>
          </p:nvPr>
        </p:nvSpPr>
        <p:spPr/>
        <p:txBody>
          <a:bodyPr>
            <a:normAutofit lnSpcReduction="10000"/>
          </a:bodyPr>
          <a:lstStyle/>
          <a:p>
            <a:r>
              <a:rPr lang="en-US" dirty="0"/>
              <a:t>Atomic: indivisible</a:t>
            </a:r>
          </a:p>
          <a:p>
            <a:r>
              <a:rPr lang="en-US" dirty="0"/>
              <a:t>Atomic operation: one that should be thought of as a single step</a:t>
            </a:r>
          </a:p>
          <a:p>
            <a:r>
              <a:rPr lang="en-US" dirty="0"/>
              <a:t>Some sequences of operations should behave as if they are one unit</a:t>
            </a:r>
          </a:p>
          <a:p>
            <a:pPr lvl="1"/>
            <a:r>
              <a:rPr lang="en-US" dirty="0"/>
              <a:t>Between two operations you may need to avoid exposing an intermediate state</a:t>
            </a:r>
          </a:p>
          <a:p>
            <a:pPr lvl="1"/>
            <a:r>
              <a:rPr lang="en-US" dirty="0"/>
              <a:t>Usually ADT operations should be atomic </a:t>
            </a:r>
          </a:p>
          <a:p>
            <a:pPr lvl="2"/>
            <a:r>
              <a:rPr lang="en-US" dirty="0"/>
              <a:t>You don’t want another thread trying to do an insert while another thread is rotating the AVL tree</a:t>
            </a:r>
          </a:p>
          <a:p>
            <a:r>
              <a:rPr lang="en-US" dirty="0"/>
              <a:t>Think first in terms of what operations need to be atomic</a:t>
            </a:r>
          </a:p>
          <a:p>
            <a:pPr lvl="1"/>
            <a:r>
              <a:rPr lang="en-US" dirty="0"/>
              <a:t>Design critical sections and locking granularity based on these decisions</a:t>
            </a:r>
          </a:p>
        </p:txBody>
      </p:sp>
    </p:spTree>
    <p:extLst>
      <p:ext uri="{BB962C8B-B14F-4D97-AF65-F5344CB8AC3E}">
        <p14:creationId xmlns:p14="http://schemas.microsoft.com/office/powerpoint/2010/main" val="2493469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51513-6257-4293-7965-2B7E9E3AD1BD}"/>
              </a:ext>
            </a:extLst>
          </p:cNvPr>
          <p:cNvSpPr>
            <a:spLocks noGrp="1"/>
          </p:cNvSpPr>
          <p:nvPr>
            <p:ph type="title"/>
          </p:nvPr>
        </p:nvSpPr>
        <p:spPr/>
        <p:txBody>
          <a:bodyPr/>
          <a:lstStyle/>
          <a:p>
            <a:r>
              <a:rPr lang="en-US" dirty="0"/>
              <a:t>Use Pre-Tested Code</a:t>
            </a:r>
          </a:p>
        </p:txBody>
      </p:sp>
      <p:sp>
        <p:nvSpPr>
          <p:cNvPr id="3" name="Content Placeholder 2">
            <a:extLst>
              <a:ext uri="{FF2B5EF4-FFF2-40B4-BE49-F238E27FC236}">
                <a16:creationId xmlns:a16="http://schemas.microsoft.com/office/drawing/2014/main" id="{0632C62B-845C-D299-42D4-0CD1A84A5023}"/>
              </a:ext>
            </a:extLst>
          </p:cNvPr>
          <p:cNvSpPr>
            <a:spLocks noGrp="1"/>
          </p:cNvSpPr>
          <p:nvPr>
            <p:ph idx="1"/>
          </p:nvPr>
        </p:nvSpPr>
        <p:spPr/>
        <p:txBody>
          <a:bodyPr/>
          <a:lstStyle/>
          <a:p>
            <a:r>
              <a:rPr lang="en-US" dirty="0"/>
              <a:t>Whenever possible, use built-in libraries!</a:t>
            </a:r>
          </a:p>
          <a:p>
            <a:r>
              <a:rPr lang="en-US" dirty="0"/>
              <a:t>Other people have already invested tons of effort into making things both efficient and correct, use their work when you can!</a:t>
            </a:r>
          </a:p>
          <a:p>
            <a:pPr lvl="1"/>
            <a:r>
              <a:rPr lang="en-US" dirty="0"/>
              <a:t>Especially true for concurrent data structures</a:t>
            </a:r>
          </a:p>
          <a:p>
            <a:pPr lvl="1"/>
            <a:r>
              <a:rPr lang="en-US" dirty="0"/>
              <a:t>Use thread-safe data structures when available</a:t>
            </a:r>
          </a:p>
          <a:p>
            <a:pPr lvl="2"/>
            <a:r>
              <a:rPr lang="en-US" dirty="0"/>
              <a:t>E.g. Java has </a:t>
            </a:r>
            <a:r>
              <a:rPr lang="en-US" b="1" dirty="0" err="1"/>
              <a:t>ConcurrentHashMap</a:t>
            </a:r>
            <a:r>
              <a:rPr lang="en-US" b="1" dirty="0"/>
              <a:t>!</a:t>
            </a:r>
          </a:p>
        </p:txBody>
      </p:sp>
    </p:spTree>
    <p:extLst>
      <p:ext uri="{BB962C8B-B14F-4D97-AF65-F5344CB8AC3E}">
        <p14:creationId xmlns:p14="http://schemas.microsoft.com/office/powerpoint/2010/main" val="370651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37D58-1DA9-784D-0759-EB28C46B759D}"/>
              </a:ext>
            </a:extLst>
          </p:cNvPr>
          <p:cNvSpPr>
            <a:spLocks noGrp="1"/>
          </p:cNvSpPr>
          <p:nvPr>
            <p:ph type="title"/>
          </p:nvPr>
        </p:nvSpPr>
        <p:spPr/>
        <p:txBody>
          <a:bodyPr/>
          <a:lstStyle/>
          <a:p>
            <a:r>
              <a:rPr lang="en-US" dirty="0"/>
              <a:t>Back Account Using Synchronize (version 1)</a:t>
            </a:r>
          </a:p>
        </p:txBody>
      </p:sp>
      <p:sp>
        <p:nvSpPr>
          <p:cNvPr id="3" name="Content Placeholder 2">
            <a:extLst>
              <a:ext uri="{FF2B5EF4-FFF2-40B4-BE49-F238E27FC236}">
                <a16:creationId xmlns:a16="http://schemas.microsoft.com/office/drawing/2014/main" id="{B88121EE-3382-3078-E980-D1DD61192F34}"/>
              </a:ext>
            </a:extLst>
          </p:cNvPr>
          <p:cNvSpPr>
            <a:spLocks noGrp="1"/>
          </p:cNvSpPr>
          <p:nvPr>
            <p:ph idx="1"/>
          </p:nvPr>
        </p:nvSpPr>
        <p:spPr>
          <a:xfrm>
            <a:off x="838200" y="1249680"/>
            <a:ext cx="10515600" cy="5537200"/>
          </a:xfrm>
        </p:spPr>
        <p:txBody>
          <a:bodyPr>
            <a:normAutofit fontScale="700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private Object </a:t>
            </a:r>
            <a:r>
              <a:rPr lang="en-US" dirty="0" err="1">
                <a:solidFill>
                  <a:srgbClr val="FF0000"/>
                </a:solidFill>
              </a:rPr>
              <a:t>lk</a:t>
            </a:r>
            <a:r>
              <a:rPr lang="en-US" dirty="0">
                <a:solidFill>
                  <a:srgbClr val="FF0000"/>
                </a:solidFill>
              </a:rPr>
              <a:t> = new Object(); </a:t>
            </a:r>
          </a:p>
          <a:p>
            <a:pPr marL="0" indent="0">
              <a:buNone/>
            </a:pPr>
            <a:r>
              <a:rPr lang="en-US" dirty="0"/>
              <a:t>	int </a:t>
            </a:r>
            <a:r>
              <a:rPr lang="en-US" dirty="0" err="1"/>
              <a:t>getBalance</a:t>
            </a:r>
            <a:r>
              <a:rPr lang="en-US" dirty="0"/>
              <a:t>() { </a:t>
            </a:r>
          </a:p>
          <a:p>
            <a:pPr marL="0" indent="0">
              <a:buNone/>
            </a:pPr>
            <a:r>
              <a:rPr lang="en-US" dirty="0"/>
              <a:t>		</a:t>
            </a:r>
            <a:r>
              <a:rPr lang="en-US" dirty="0">
                <a:solidFill>
                  <a:srgbClr val="FF0000"/>
                </a:solidFill>
              </a:rPr>
              <a:t>synchronized (</a:t>
            </a:r>
            <a:r>
              <a:rPr lang="en-US" dirty="0" err="1">
                <a:solidFill>
                  <a:srgbClr val="FF0000"/>
                </a:solidFill>
              </a:rPr>
              <a:t>lk</a:t>
            </a:r>
            <a:r>
              <a:rPr lang="en-US" dirty="0">
                <a:solidFill>
                  <a:srgbClr val="FF0000"/>
                </a:solidFill>
              </a:rPr>
              <a:t>) { return balance; } </a:t>
            </a:r>
          </a:p>
          <a:p>
            <a:pPr marL="0" indent="0">
              <a:buNone/>
            </a:pPr>
            <a:r>
              <a:rPr lang="en-US" dirty="0"/>
              <a:t>	} </a:t>
            </a:r>
          </a:p>
          <a:p>
            <a:pPr marL="0" indent="0">
              <a:buNone/>
            </a:pPr>
            <a:r>
              <a:rPr lang="en-US" dirty="0"/>
              <a:t>	void </a:t>
            </a:r>
            <a:r>
              <a:rPr lang="en-US" dirty="0" err="1"/>
              <a:t>setBalance</a:t>
            </a:r>
            <a:r>
              <a:rPr lang="en-US" dirty="0"/>
              <a:t>(int x) { </a:t>
            </a:r>
          </a:p>
          <a:p>
            <a:pPr marL="0" indent="0">
              <a:buNone/>
            </a:pPr>
            <a:r>
              <a:rPr lang="en-US" dirty="0"/>
              <a:t>		</a:t>
            </a:r>
            <a:r>
              <a:rPr lang="en-US" dirty="0">
                <a:solidFill>
                  <a:srgbClr val="FF0000"/>
                </a:solidFill>
              </a:rPr>
              <a:t>synchronized (</a:t>
            </a:r>
            <a:r>
              <a:rPr lang="en-US" dirty="0" err="1">
                <a:solidFill>
                  <a:srgbClr val="FF0000"/>
                </a:solidFill>
              </a:rPr>
              <a:t>lk</a:t>
            </a:r>
            <a:r>
              <a:rPr lang="en-US" dirty="0">
                <a:solidFill>
                  <a:srgbClr val="FF0000"/>
                </a:solidFill>
              </a:rPr>
              <a:t>) { balance = x; } </a:t>
            </a:r>
          </a:p>
          <a:p>
            <a:pPr marL="0" indent="0">
              <a:buNone/>
            </a:pPr>
            <a:r>
              <a:rPr lang="en-US" dirty="0"/>
              <a:t>	} </a:t>
            </a:r>
          </a:p>
          <a:p>
            <a:pPr marL="0" indent="0">
              <a:buNone/>
            </a:pPr>
            <a:r>
              <a:rPr lang="en-US" dirty="0"/>
              <a:t>	void withdraw(int amount) { </a:t>
            </a:r>
          </a:p>
          <a:p>
            <a:pPr marL="0" indent="0">
              <a:buNone/>
            </a:pPr>
            <a:r>
              <a:rPr lang="en-US" dirty="0"/>
              <a:t>		</a:t>
            </a:r>
            <a:r>
              <a:rPr lang="en-US" dirty="0">
                <a:solidFill>
                  <a:srgbClr val="FF0000"/>
                </a:solidFill>
              </a:rPr>
              <a:t>synchronized (</a:t>
            </a:r>
            <a:r>
              <a:rPr lang="en-US" dirty="0" err="1">
                <a:solidFill>
                  <a:srgbClr val="FF0000"/>
                </a:solidFill>
              </a:rPr>
              <a:t>lk</a:t>
            </a:r>
            <a:r>
              <a:rPr lang="en-US" dirty="0">
                <a:solidFill>
                  <a:srgbClr val="FF0000"/>
                </a:solidFill>
              </a:rPr>
              <a:t>) { </a:t>
            </a:r>
          </a:p>
          <a:p>
            <a:pPr marL="0" indent="0">
              <a:buNone/>
            </a:pPr>
            <a:r>
              <a:rPr lang="en-US" dirty="0"/>
              <a:t>			int b = </a:t>
            </a:r>
            <a:r>
              <a:rPr lang="en-US" dirty="0" err="1"/>
              <a:t>getBalance</a:t>
            </a:r>
            <a:r>
              <a:rPr lang="en-US" dirty="0"/>
              <a:t>(); </a:t>
            </a:r>
          </a:p>
          <a:p>
            <a:pPr marL="0" indent="0">
              <a:buNone/>
            </a:pPr>
            <a:r>
              <a:rPr lang="en-US" dirty="0"/>
              <a:t>			if (amount &gt; b) </a:t>
            </a:r>
          </a:p>
          <a:p>
            <a:pPr marL="0" indent="0">
              <a:buNone/>
            </a:pPr>
            <a:r>
              <a:rPr lang="en-US" dirty="0"/>
              <a:t>				throw new Exception(); </a:t>
            </a:r>
          </a:p>
          <a:p>
            <a:pPr marL="0" indent="0">
              <a:buNone/>
            </a:pPr>
            <a:r>
              <a:rPr lang="en-US" dirty="0"/>
              <a:t>			</a:t>
            </a:r>
            <a:r>
              <a:rPr lang="en-US" dirty="0" err="1"/>
              <a:t>setBalance</a:t>
            </a:r>
            <a:r>
              <a:rPr lang="en-US" dirty="0"/>
              <a:t>(b – amount); } }</a:t>
            </a:r>
          </a:p>
          <a:p>
            <a:pPr marL="0" indent="0">
              <a:buNone/>
            </a:pPr>
            <a:r>
              <a:rPr lang="en-US" dirty="0"/>
              <a:t>}</a:t>
            </a:r>
          </a:p>
        </p:txBody>
      </p:sp>
    </p:spTree>
    <p:extLst>
      <p:ext uri="{BB962C8B-B14F-4D97-AF65-F5344CB8AC3E}">
        <p14:creationId xmlns:p14="http://schemas.microsoft.com/office/powerpoint/2010/main" val="2047923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37D58-1DA9-784D-0759-EB28C46B759D}"/>
              </a:ext>
            </a:extLst>
          </p:cNvPr>
          <p:cNvSpPr>
            <a:spLocks noGrp="1"/>
          </p:cNvSpPr>
          <p:nvPr>
            <p:ph type="title"/>
          </p:nvPr>
        </p:nvSpPr>
        <p:spPr/>
        <p:txBody>
          <a:bodyPr/>
          <a:lstStyle/>
          <a:p>
            <a:r>
              <a:rPr lang="en-US" dirty="0"/>
              <a:t>Back Account Using Synchronize (Final)</a:t>
            </a:r>
          </a:p>
        </p:txBody>
      </p:sp>
      <p:sp>
        <p:nvSpPr>
          <p:cNvPr id="3" name="Content Placeholder 2">
            <a:extLst>
              <a:ext uri="{FF2B5EF4-FFF2-40B4-BE49-F238E27FC236}">
                <a16:creationId xmlns:a16="http://schemas.microsoft.com/office/drawing/2014/main" id="{B88121EE-3382-3078-E980-D1DD61192F34}"/>
              </a:ext>
            </a:extLst>
          </p:cNvPr>
          <p:cNvSpPr>
            <a:spLocks noGrp="1"/>
          </p:cNvSpPr>
          <p:nvPr>
            <p:ph idx="1"/>
          </p:nvPr>
        </p:nvSpPr>
        <p:spPr>
          <a:xfrm>
            <a:off x="838200" y="1249680"/>
            <a:ext cx="10515600" cy="5537200"/>
          </a:xfrm>
        </p:spPr>
        <p:txBody>
          <a:bodyPr>
            <a:normAutofit lnSpcReduction="1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synchronized</a:t>
            </a:r>
            <a:r>
              <a:rPr lang="en-US" dirty="0"/>
              <a:t> int </a:t>
            </a:r>
            <a:r>
              <a:rPr lang="en-US" dirty="0" err="1"/>
              <a:t>getBalance</a:t>
            </a:r>
            <a:r>
              <a:rPr lang="en-US" dirty="0"/>
              <a:t>() { return balance; } </a:t>
            </a:r>
          </a:p>
          <a:p>
            <a:pPr marL="0" indent="0">
              <a:buNone/>
            </a:pPr>
            <a:r>
              <a:rPr lang="en-US" dirty="0"/>
              <a:t>	</a:t>
            </a:r>
            <a:r>
              <a:rPr lang="en-US" dirty="0">
                <a:solidFill>
                  <a:srgbClr val="FF0000"/>
                </a:solidFill>
              </a:rPr>
              <a:t>synchronized </a:t>
            </a:r>
            <a:r>
              <a:rPr lang="en-US" dirty="0"/>
              <a:t>void </a:t>
            </a:r>
            <a:r>
              <a:rPr lang="en-US" dirty="0" err="1"/>
              <a:t>setBalance</a:t>
            </a:r>
            <a:r>
              <a:rPr lang="en-US" dirty="0"/>
              <a:t>(int x) { balance = x; } </a:t>
            </a:r>
          </a:p>
          <a:p>
            <a:pPr marL="0" indent="0">
              <a:buNone/>
            </a:pPr>
            <a:r>
              <a:rPr lang="en-US" dirty="0"/>
              <a:t>	</a:t>
            </a:r>
            <a:r>
              <a:rPr lang="en-US" dirty="0">
                <a:solidFill>
                  <a:srgbClr val="FF0000"/>
                </a:solidFill>
              </a:rPr>
              <a:t>synchronized </a:t>
            </a:r>
            <a:r>
              <a:rPr lang="en-US" dirty="0"/>
              <a:t>void withdraw(int amount) { </a:t>
            </a:r>
          </a:p>
          <a:p>
            <a:pPr marL="0" indent="0">
              <a:buNone/>
            </a:pPr>
            <a:r>
              <a:rPr lang="en-US" dirty="0"/>
              <a:t>		int b = </a:t>
            </a:r>
            <a:r>
              <a:rPr lang="en-US" dirty="0" err="1"/>
              <a:t>getBalance</a:t>
            </a:r>
            <a:r>
              <a:rPr lang="en-US" dirty="0"/>
              <a:t>(); </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 </a:t>
            </a:r>
          </a:p>
          <a:p>
            <a:pPr marL="0" indent="0">
              <a:buNone/>
            </a:pPr>
            <a:r>
              <a:rPr lang="en-US" dirty="0"/>
              <a:t>	// other operations like deposit (which would use synchronized) </a:t>
            </a:r>
          </a:p>
          <a:p>
            <a:pPr marL="0" indent="0">
              <a:buNone/>
            </a:pPr>
            <a:r>
              <a:rPr lang="en-US" dirty="0"/>
              <a:t>} </a:t>
            </a:r>
          </a:p>
        </p:txBody>
      </p:sp>
    </p:spTree>
    <p:extLst>
      <p:ext uri="{BB962C8B-B14F-4D97-AF65-F5344CB8AC3E}">
        <p14:creationId xmlns:p14="http://schemas.microsoft.com/office/powerpoint/2010/main" val="2315189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98ECE-174A-7C43-2874-DBA6552F7288}"/>
              </a:ext>
            </a:extLst>
          </p:cNvPr>
          <p:cNvSpPr>
            <a:spLocks noGrp="1"/>
          </p:cNvSpPr>
          <p:nvPr>
            <p:ph type="title"/>
          </p:nvPr>
        </p:nvSpPr>
        <p:spPr>
          <a:xfrm>
            <a:off x="838200" y="14148"/>
            <a:ext cx="10515600" cy="1325563"/>
          </a:xfrm>
        </p:spPr>
        <p:txBody>
          <a:bodyPr/>
          <a:lstStyle/>
          <a:p>
            <a:r>
              <a:rPr lang="en-US" dirty="0"/>
              <a:t>Concurrency Races</a:t>
            </a:r>
          </a:p>
        </p:txBody>
      </p:sp>
      <p:sp>
        <p:nvSpPr>
          <p:cNvPr id="3" name="Content Placeholder 2">
            <a:extLst>
              <a:ext uri="{FF2B5EF4-FFF2-40B4-BE49-F238E27FC236}">
                <a16:creationId xmlns:a16="http://schemas.microsoft.com/office/drawing/2014/main" id="{F240260B-B93F-B6B0-8B30-28A9E355254B}"/>
              </a:ext>
            </a:extLst>
          </p:cNvPr>
          <p:cNvSpPr>
            <a:spLocks noGrp="1"/>
          </p:cNvSpPr>
          <p:nvPr>
            <p:ph idx="1"/>
          </p:nvPr>
        </p:nvSpPr>
        <p:spPr>
          <a:xfrm>
            <a:off x="397163" y="1052945"/>
            <a:ext cx="11360727" cy="5708073"/>
          </a:xfrm>
        </p:spPr>
        <p:txBody>
          <a:bodyPr>
            <a:normAutofit fontScale="92500" lnSpcReduction="10000"/>
          </a:bodyPr>
          <a:lstStyle/>
          <a:p>
            <a:r>
              <a:rPr lang="en-US" b="1" dirty="0"/>
              <a:t>Race Condition:</a:t>
            </a:r>
          </a:p>
          <a:p>
            <a:pPr lvl="1"/>
            <a:r>
              <a:rPr lang="en-US" dirty="0"/>
              <a:t>Occurs when the computation result depends on scheduling (how threads are interleaved) </a:t>
            </a:r>
          </a:p>
          <a:p>
            <a:pPr lvl="1"/>
            <a:r>
              <a:rPr lang="en-US" b="1" dirty="0"/>
              <a:t>Example:</a:t>
            </a:r>
            <a:r>
              <a:rPr lang="en-US" dirty="0"/>
              <a:t> Two threads call withdraw. Different schedules cause different threads to see the Exception (withdraw(100) vs. withdraw(75)).</a:t>
            </a:r>
          </a:p>
          <a:p>
            <a:r>
              <a:rPr lang="en-US" b="1" dirty="0"/>
              <a:t>Data Race: </a:t>
            </a:r>
          </a:p>
          <a:p>
            <a:pPr lvl="1"/>
            <a:r>
              <a:rPr lang="en-US" dirty="0"/>
              <a:t>Either:</a:t>
            </a:r>
          </a:p>
          <a:p>
            <a:pPr lvl="2"/>
            <a:r>
              <a:rPr lang="en-US" sz="2400" dirty="0"/>
              <a:t>There is the potential for two threads to be writing to a variable in parallel</a:t>
            </a:r>
          </a:p>
          <a:p>
            <a:pPr lvl="2"/>
            <a:r>
              <a:rPr lang="en-US" sz="2400" dirty="0"/>
              <a:t>There is the potential for one thread to be reading a variable while another writes to it</a:t>
            </a:r>
            <a:endParaRPr lang="en-US" dirty="0"/>
          </a:p>
          <a:p>
            <a:pPr lvl="1"/>
            <a:r>
              <a:rPr lang="en-US" b="1" dirty="0"/>
              <a:t>Example:</a:t>
            </a:r>
            <a:r>
              <a:rPr lang="en-US" dirty="0"/>
              <a:t> Two different threads attempt to change the same object in the shared heap</a:t>
            </a:r>
          </a:p>
          <a:p>
            <a:r>
              <a:rPr lang="en-US" b="1" dirty="0"/>
              <a:t>Bad Interleaving:</a:t>
            </a:r>
          </a:p>
          <a:p>
            <a:pPr lvl="1"/>
            <a:r>
              <a:rPr lang="en-US" dirty="0"/>
              <a:t>An error due to a race condition other than a data race</a:t>
            </a:r>
          </a:p>
          <a:p>
            <a:pPr lvl="2"/>
            <a:r>
              <a:rPr lang="en-US" dirty="0"/>
              <a:t>It’s a race condition the results in behavior our specification says in incorrect</a:t>
            </a:r>
          </a:p>
          <a:p>
            <a:pPr lvl="1"/>
            <a:r>
              <a:rPr lang="en-US" dirty="0"/>
              <a:t>Usually it looks like exposing a “bad” intermediate state</a:t>
            </a:r>
          </a:p>
          <a:p>
            <a:pPr lvl="1"/>
            <a:r>
              <a:rPr lang="en-US" b="1" dirty="0"/>
              <a:t>Example:</a:t>
            </a:r>
            <a:r>
              <a:rPr lang="en-US" dirty="0"/>
              <a:t> Two threads insert into a hash table. One thread computes the index, the other resizes the table. Now the index might be incorrect. </a:t>
            </a:r>
          </a:p>
        </p:txBody>
      </p:sp>
    </p:spTree>
    <p:extLst>
      <p:ext uri="{BB962C8B-B14F-4D97-AF65-F5344CB8AC3E}">
        <p14:creationId xmlns:p14="http://schemas.microsoft.com/office/powerpoint/2010/main" val="10981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0D77A-A12E-2519-D945-648888DF91B0}"/>
              </a:ext>
            </a:extLst>
          </p:cNvPr>
          <p:cNvSpPr>
            <a:spLocks noGrp="1"/>
          </p:cNvSpPr>
          <p:nvPr>
            <p:ph type="title"/>
          </p:nvPr>
        </p:nvSpPr>
        <p:spPr>
          <a:xfrm>
            <a:off x="838200" y="0"/>
            <a:ext cx="10515600" cy="1325563"/>
          </a:xfrm>
        </p:spPr>
        <p:txBody>
          <a:bodyPr/>
          <a:lstStyle/>
          <a:p>
            <a:r>
              <a:rPr lang="en-US" dirty="0"/>
              <a:t>Example: Weird Stack</a:t>
            </a:r>
          </a:p>
        </p:txBody>
      </p:sp>
      <p:sp>
        <p:nvSpPr>
          <p:cNvPr id="3" name="Content Placeholder 2">
            <a:extLst>
              <a:ext uri="{FF2B5EF4-FFF2-40B4-BE49-F238E27FC236}">
                <a16:creationId xmlns:a16="http://schemas.microsoft.com/office/drawing/2014/main" id="{2731184E-3E3D-8777-2AB8-6154021FA2E4}"/>
              </a:ext>
            </a:extLst>
          </p:cNvPr>
          <p:cNvSpPr>
            <a:spLocks noGrp="1"/>
          </p:cNvSpPr>
          <p:nvPr>
            <p:ph idx="1"/>
          </p:nvPr>
        </p:nvSpPr>
        <p:spPr>
          <a:xfrm>
            <a:off x="838200" y="1127760"/>
            <a:ext cx="10515600" cy="5730240"/>
          </a:xfrm>
        </p:spPr>
        <p:txBody>
          <a:bodyPr>
            <a:normAutofit lnSpcReduction="10000"/>
          </a:bodyPr>
          <a:lstStyle/>
          <a:p>
            <a:pPr marL="0" indent="0">
              <a:buNone/>
            </a:pPr>
            <a:r>
              <a:rPr lang="en-US" dirty="0"/>
              <a:t>class Stack { </a:t>
            </a:r>
          </a:p>
          <a:p>
            <a:pPr marL="0" indent="0">
              <a:buNone/>
            </a:pPr>
            <a:r>
              <a:rPr lang="en-US" dirty="0"/>
              <a:t>	private E[] array = (E[])new Object[SIZE]; </a:t>
            </a:r>
          </a:p>
          <a:p>
            <a:pPr marL="0" indent="0">
              <a:buNone/>
            </a:pPr>
            <a:r>
              <a:rPr lang="en-US" dirty="0"/>
              <a:t>	private int end = -1; </a:t>
            </a:r>
          </a:p>
          <a:p>
            <a:pPr marL="0" indent="0">
              <a:buNone/>
            </a:pPr>
            <a:r>
              <a:rPr lang="en-US" dirty="0"/>
              <a:t>	synchronized </a:t>
            </a:r>
            <a:r>
              <a:rPr lang="en-US" dirty="0" err="1"/>
              <a:t>boolean</a:t>
            </a:r>
            <a:r>
              <a:rPr lang="en-US" dirty="0"/>
              <a:t> </a:t>
            </a:r>
            <a:r>
              <a:rPr lang="en-US" dirty="0" err="1"/>
              <a:t>isEmpty</a:t>
            </a:r>
            <a:r>
              <a:rPr lang="en-US" dirty="0"/>
              <a:t>() { … } </a:t>
            </a:r>
          </a:p>
          <a:p>
            <a:pPr marL="0" indent="0">
              <a:buNone/>
            </a:pPr>
            <a:r>
              <a:rPr lang="en-US" dirty="0"/>
              <a:t>	synchronized void push(E </a:t>
            </a:r>
            <a:r>
              <a:rPr lang="en-US" dirty="0" err="1"/>
              <a:t>val</a:t>
            </a:r>
            <a:r>
              <a:rPr lang="en-US" dirty="0"/>
              <a:t>) { … } </a:t>
            </a:r>
          </a:p>
          <a:p>
            <a:pPr marL="0" indent="0">
              <a:buNone/>
            </a:pPr>
            <a:r>
              <a:rPr lang="en-US" dirty="0"/>
              <a:t>	synchronized E pop() { … } </a:t>
            </a:r>
          </a:p>
          <a:p>
            <a:pPr marL="0" indent="0">
              <a:buNone/>
            </a:pPr>
            <a:r>
              <a:rPr lang="en-US" dirty="0"/>
              <a:t>	E </a:t>
            </a:r>
            <a:r>
              <a:rPr lang="en-US" b="1" dirty="0"/>
              <a:t>peek</a:t>
            </a:r>
            <a:r>
              <a:rPr lang="en-US" dirty="0"/>
              <a:t>(){</a:t>
            </a:r>
          </a:p>
          <a:p>
            <a:pPr marL="0" indent="0">
              <a:buNone/>
            </a:pPr>
            <a:r>
              <a:rPr lang="en-US" dirty="0"/>
              <a:t>		</a:t>
            </a:r>
            <a:r>
              <a:rPr lang="fr-FR" dirty="0"/>
              <a:t>E ans = pop(); </a:t>
            </a:r>
          </a:p>
          <a:p>
            <a:pPr marL="0" indent="0">
              <a:buNone/>
            </a:pPr>
            <a:r>
              <a:rPr lang="fr-FR" dirty="0"/>
              <a:t>		push(ans); </a:t>
            </a:r>
          </a:p>
          <a:p>
            <a:pPr marL="0" indent="0">
              <a:buNone/>
            </a:pPr>
            <a:r>
              <a:rPr lang="fr-FR" dirty="0"/>
              <a:t>		return ans; </a:t>
            </a:r>
            <a:endParaRPr lang="en-US" dirty="0"/>
          </a:p>
          <a:p>
            <a:pPr marL="0" indent="0">
              <a:buNone/>
            </a:pPr>
            <a:r>
              <a:rPr lang="en-US" dirty="0"/>
              <a:t>	}</a:t>
            </a:r>
          </a:p>
          <a:p>
            <a:pPr marL="0" indent="0">
              <a:buNone/>
            </a:pPr>
            <a:r>
              <a:rPr lang="en-US" dirty="0"/>
              <a:t>} </a:t>
            </a:r>
          </a:p>
        </p:txBody>
      </p:sp>
      <p:sp>
        <p:nvSpPr>
          <p:cNvPr id="4" name="TextBox 3">
            <a:extLst>
              <a:ext uri="{FF2B5EF4-FFF2-40B4-BE49-F238E27FC236}">
                <a16:creationId xmlns:a16="http://schemas.microsoft.com/office/drawing/2014/main" id="{AD7F7C49-A9B0-D71B-2293-78AC65711059}"/>
              </a:ext>
            </a:extLst>
          </p:cNvPr>
          <p:cNvSpPr txBox="1"/>
          <p:nvPr/>
        </p:nvSpPr>
        <p:spPr>
          <a:xfrm>
            <a:off x="7631953" y="552103"/>
            <a:ext cx="4119880" cy="461665"/>
          </a:xfrm>
          <a:prstGeom prst="rect">
            <a:avLst/>
          </a:prstGeom>
          <a:noFill/>
          <a:ln>
            <a:solidFill>
              <a:srgbClr val="FF0000"/>
            </a:solidFill>
          </a:ln>
        </p:spPr>
        <p:txBody>
          <a:bodyPr wrap="square" rtlCol="0">
            <a:spAutoFit/>
          </a:bodyPr>
          <a:lstStyle/>
          <a:p>
            <a:r>
              <a:rPr lang="en-US" sz="2400" dirty="0">
                <a:solidFill>
                  <a:srgbClr val="FF0000"/>
                </a:solidFill>
              </a:rPr>
              <a:t>Critical sections of this code?</a:t>
            </a:r>
          </a:p>
        </p:txBody>
      </p:sp>
      <p:sp>
        <p:nvSpPr>
          <p:cNvPr id="5" name="TextBox 4">
            <a:extLst>
              <a:ext uri="{FF2B5EF4-FFF2-40B4-BE49-F238E27FC236}">
                <a16:creationId xmlns:a16="http://schemas.microsoft.com/office/drawing/2014/main" id="{C8A934F2-A181-FFC7-E085-1D914C88C7D4}"/>
              </a:ext>
            </a:extLst>
          </p:cNvPr>
          <p:cNvSpPr txBox="1"/>
          <p:nvPr/>
        </p:nvSpPr>
        <p:spPr>
          <a:xfrm>
            <a:off x="8675444" y="1569614"/>
            <a:ext cx="2343655" cy="461665"/>
          </a:xfrm>
          <a:prstGeom prst="rect">
            <a:avLst/>
          </a:prstGeom>
          <a:noFill/>
          <a:ln>
            <a:solidFill>
              <a:srgbClr val="FF0000"/>
            </a:solidFill>
          </a:ln>
        </p:spPr>
        <p:txBody>
          <a:bodyPr wrap="none" rtlCol="0">
            <a:spAutoFit/>
          </a:bodyPr>
          <a:lstStyle/>
          <a:p>
            <a:r>
              <a:rPr lang="en-US" sz="2400" dirty="0">
                <a:solidFill>
                  <a:srgbClr val="FF0000"/>
                </a:solidFill>
              </a:rPr>
              <a:t>.peek() is.. weird</a:t>
            </a:r>
          </a:p>
        </p:txBody>
      </p:sp>
      <p:sp>
        <p:nvSpPr>
          <p:cNvPr id="6" name="TextBox 5">
            <a:extLst>
              <a:ext uri="{FF2B5EF4-FFF2-40B4-BE49-F238E27FC236}">
                <a16:creationId xmlns:a16="http://schemas.microsoft.com/office/drawing/2014/main" id="{105575F2-31E7-3F31-10AC-C1DC75186AF5}"/>
              </a:ext>
            </a:extLst>
          </p:cNvPr>
          <p:cNvSpPr txBox="1"/>
          <p:nvPr/>
        </p:nvSpPr>
        <p:spPr>
          <a:xfrm>
            <a:off x="7842493" y="3630116"/>
            <a:ext cx="3909340" cy="461665"/>
          </a:xfrm>
          <a:prstGeom prst="rect">
            <a:avLst/>
          </a:prstGeom>
          <a:noFill/>
          <a:ln>
            <a:solidFill>
              <a:srgbClr val="FF0000"/>
            </a:solidFill>
          </a:ln>
        </p:spPr>
        <p:txBody>
          <a:bodyPr wrap="none" rtlCol="0">
            <a:spAutoFit/>
          </a:bodyPr>
          <a:lstStyle/>
          <a:p>
            <a:r>
              <a:rPr lang="en-US" sz="2400" dirty="0">
                <a:solidFill>
                  <a:srgbClr val="FF0000"/>
                </a:solidFill>
              </a:rPr>
              <a:t>Race condition? Data Race?</a:t>
            </a:r>
          </a:p>
        </p:txBody>
      </p:sp>
    </p:spTree>
    <p:extLst>
      <p:ext uri="{BB962C8B-B14F-4D97-AF65-F5344CB8AC3E}">
        <p14:creationId xmlns:p14="http://schemas.microsoft.com/office/powerpoint/2010/main" val="881664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DABED-FC58-1B03-048A-19E1A971A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9A9F99-C319-6183-5B10-5E2F36F6CFEB}"/>
              </a:ext>
            </a:extLst>
          </p:cNvPr>
          <p:cNvSpPr>
            <a:spLocks noGrp="1"/>
          </p:cNvSpPr>
          <p:nvPr>
            <p:ph type="title"/>
          </p:nvPr>
        </p:nvSpPr>
        <p:spPr/>
        <p:txBody>
          <a:bodyPr/>
          <a:lstStyle/>
          <a:p>
            <a:r>
              <a:rPr lang="en-US" dirty="0"/>
              <a:t>Two Peeks Break LIFO Order</a:t>
            </a:r>
          </a:p>
        </p:txBody>
      </p:sp>
      <p:grpSp>
        <p:nvGrpSpPr>
          <p:cNvPr id="3" name="Group 2" descr="We have 2 threads both calling peek on a shared stack. The peek operates by popping off the top element, saving its value, pushing that value back onto the stack, the returning the value.">
            <a:extLst>
              <a:ext uri="{FF2B5EF4-FFF2-40B4-BE49-F238E27FC236}">
                <a16:creationId xmlns:a16="http://schemas.microsoft.com/office/drawing/2014/main" id="{D62347D9-8952-216E-1D2A-A04DAE6A99E8}"/>
              </a:ext>
            </a:extLst>
          </p:cNvPr>
          <p:cNvGrpSpPr/>
          <p:nvPr/>
        </p:nvGrpSpPr>
        <p:grpSpPr>
          <a:xfrm>
            <a:off x="3478179" y="1865651"/>
            <a:ext cx="5899501" cy="1163320"/>
            <a:chOff x="3478179" y="1865651"/>
            <a:chExt cx="5899501" cy="1163320"/>
          </a:xfrm>
        </p:grpSpPr>
        <p:sp>
          <p:nvSpPr>
            <p:cNvPr id="4" name="Rectangle 3">
              <a:extLst>
                <a:ext uri="{FF2B5EF4-FFF2-40B4-BE49-F238E27FC236}">
                  <a16:creationId xmlns:a16="http://schemas.microsoft.com/office/drawing/2014/main" id="{A299D9A3-9914-01AF-96F7-48F7C3C82C53}"/>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E ans = pop();</a:t>
              </a:r>
            </a:p>
            <a:p>
              <a:r>
                <a:rPr lang="fr-FR" dirty="0">
                  <a:solidFill>
                    <a:schemeClr val="tx1"/>
                  </a:solidFill>
                </a:rPr>
                <a:t>push(ans); </a:t>
              </a:r>
            </a:p>
            <a:p>
              <a:r>
                <a:rPr lang="fr-FR" dirty="0">
                  <a:solidFill>
                    <a:schemeClr val="tx1"/>
                  </a:solidFill>
                </a:rPr>
                <a:t>return ans;</a:t>
              </a:r>
              <a:endParaRPr lang="en-US" dirty="0">
                <a:solidFill>
                  <a:schemeClr val="tx1"/>
                </a:solidFill>
              </a:endParaRPr>
            </a:p>
          </p:txBody>
        </p:sp>
        <p:sp>
          <p:nvSpPr>
            <p:cNvPr id="5" name="TextBox 4">
              <a:extLst>
                <a:ext uri="{FF2B5EF4-FFF2-40B4-BE49-F238E27FC236}">
                  <a16:creationId xmlns:a16="http://schemas.microsoft.com/office/drawing/2014/main" id="{559CFE3B-7878-8C9D-BF13-BD426649936C}"/>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sp>
          <p:nvSpPr>
            <p:cNvPr id="6" name="Rectangle 5">
              <a:extLst>
                <a:ext uri="{FF2B5EF4-FFF2-40B4-BE49-F238E27FC236}">
                  <a16:creationId xmlns:a16="http://schemas.microsoft.com/office/drawing/2014/main" id="{EDE62BD0-463C-1DCB-EF49-5A3FD44E6D3F}"/>
                </a:ext>
              </a:extLst>
            </p:cNvPr>
            <p:cNvSpPr/>
            <p:nvPr/>
          </p:nvSpPr>
          <p:spPr>
            <a:xfrm>
              <a:off x="6878319" y="2172832"/>
              <a:ext cx="2499361"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E ans = pop();</a:t>
              </a:r>
            </a:p>
            <a:p>
              <a:r>
                <a:rPr lang="fr-FR" dirty="0">
                  <a:solidFill>
                    <a:schemeClr val="tx1"/>
                  </a:solidFill>
                </a:rPr>
                <a:t>push(ans); </a:t>
              </a:r>
            </a:p>
            <a:p>
              <a:r>
                <a:rPr lang="fr-FR" dirty="0">
                  <a:solidFill>
                    <a:schemeClr val="tx1"/>
                  </a:solidFill>
                </a:rPr>
                <a:t>return ans;</a:t>
              </a:r>
              <a:endParaRPr lang="en-US" dirty="0">
                <a:solidFill>
                  <a:schemeClr val="tx1"/>
                </a:solidFill>
              </a:endParaRPr>
            </a:p>
          </p:txBody>
        </p:sp>
        <p:sp>
          <p:nvSpPr>
            <p:cNvPr id="7" name="TextBox 6">
              <a:extLst>
                <a:ext uri="{FF2B5EF4-FFF2-40B4-BE49-F238E27FC236}">
                  <a16:creationId xmlns:a16="http://schemas.microsoft.com/office/drawing/2014/main" id="{705184C2-B0C7-D9B8-F4BB-CE27730DFF96}"/>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grpSp>
        <p:nvGrpSpPr>
          <p:cNvPr id="10" name="Group 9" descr="Consider the following interleaving:&#10;&#10;First Thread 1 calls:&#10;ans = pop();&#10;&#10;Then Thead 2 calls:&#10;ans = pop();&#10;&#10;Then Thread 1 calls:&#10;push(ans);&#10;return ans;&#10;&#10;Finally Thread 2 calls:&#10;push(ans);&#10;return ans;">
            <a:extLst>
              <a:ext uri="{FF2B5EF4-FFF2-40B4-BE49-F238E27FC236}">
                <a16:creationId xmlns:a16="http://schemas.microsoft.com/office/drawing/2014/main" id="{CC23C7D1-C659-B9A6-B78C-2492B6E9CEE3}"/>
              </a:ext>
            </a:extLst>
          </p:cNvPr>
          <p:cNvGrpSpPr/>
          <p:nvPr/>
        </p:nvGrpSpPr>
        <p:grpSpPr>
          <a:xfrm>
            <a:off x="2864289" y="3437615"/>
            <a:ext cx="6786878" cy="2424706"/>
            <a:chOff x="2864289" y="3437615"/>
            <a:chExt cx="6786878" cy="2424706"/>
          </a:xfrm>
        </p:grpSpPr>
        <p:sp>
          <p:nvSpPr>
            <p:cNvPr id="8" name="Rectangle 7">
              <a:extLst>
                <a:ext uri="{FF2B5EF4-FFF2-40B4-BE49-F238E27FC236}">
                  <a16:creationId xmlns:a16="http://schemas.microsoft.com/office/drawing/2014/main" id="{CF30B527-2773-B825-D04E-300DF91EA384}"/>
                </a:ext>
              </a:extLst>
            </p:cNvPr>
            <p:cNvSpPr/>
            <p:nvPr/>
          </p:nvSpPr>
          <p:spPr>
            <a:xfrm>
              <a:off x="2864289" y="3437615"/>
              <a:ext cx="3393439" cy="242470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fr-FR" dirty="0">
                  <a:solidFill>
                    <a:schemeClr val="tx1"/>
                  </a:solidFill>
                </a:rPr>
                <a:t>E ans = pop();</a:t>
              </a:r>
            </a:p>
            <a:p>
              <a:pPr marL="0" indent="0">
                <a:buNone/>
              </a:pPr>
              <a:r>
                <a:rPr lang="fr-FR" dirty="0">
                  <a:solidFill>
                    <a:schemeClr val="tx1"/>
                  </a:solidFill>
                </a:rPr>
                <a:t> </a:t>
              </a:r>
            </a:p>
            <a:p>
              <a:pPr marL="0" indent="0">
                <a:buNone/>
              </a:pPr>
              <a:r>
                <a:rPr lang="fr-FR" dirty="0">
                  <a:solidFill>
                    <a:schemeClr val="tx1"/>
                  </a:solidFill>
                </a:rPr>
                <a:t>push(ans); </a:t>
              </a:r>
            </a:p>
            <a:p>
              <a:pPr marL="0" indent="0">
                <a:buNone/>
              </a:pPr>
              <a:r>
                <a:rPr lang="fr-FR" dirty="0">
                  <a:solidFill>
                    <a:schemeClr val="tx1"/>
                  </a:solidFill>
                </a:rPr>
                <a:t>return ans; </a:t>
              </a:r>
              <a:endParaRPr lang="en-US" dirty="0">
                <a:solidFill>
                  <a:schemeClr val="tx1"/>
                </a:solidFill>
              </a:endParaRPr>
            </a:p>
          </p:txBody>
        </p:sp>
        <p:sp>
          <p:nvSpPr>
            <p:cNvPr id="9" name="Rectangle 8">
              <a:extLst>
                <a:ext uri="{FF2B5EF4-FFF2-40B4-BE49-F238E27FC236}">
                  <a16:creationId xmlns:a16="http://schemas.microsoft.com/office/drawing/2014/main" id="{DD19CF3D-8C79-8ECE-BA54-AEF4FF39558A}"/>
                </a:ext>
              </a:extLst>
            </p:cNvPr>
            <p:cNvSpPr/>
            <p:nvPr/>
          </p:nvSpPr>
          <p:spPr>
            <a:xfrm>
              <a:off x="6257728" y="3437615"/>
              <a:ext cx="3393439" cy="242470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fr-FR" dirty="0">
                <a:solidFill>
                  <a:schemeClr val="tx1"/>
                </a:solidFill>
              </a:endParaRPr>
            </a:p>
            <a:p>
              <a:r>
                <a:rPr lang="fr-FR" dirty="0">
                  <a:solidFill>
                    <a:schemeClr val="tx1"/>
                  </a:solidFill>
                </a:rPr>
                <a:t>E ans = pop();</a:t>
              </a:r>
            </a:p>
            <a:p>
              <a:endParaRPr lang="fr-FR" dirty="0">
                <a:solidFill>
                  <a:schemeClr val="tx1"/>
                </a:solidFill>
              </a:endParaRPr>
            </a:p>
            <a:p>
              <a:endParaRPr lang="fr-FR" dirty="0">
                <a:solidFill>
                  <a:schemeClr val="tx1"/>
                </a:solidFill>
              </a:endParaRPr>
            </a:p>
            <a:p>
              <a:r>
                <a:rPr lang="fr-FR" dirty="0">
                  <a:solidFill>
                    <a:schemeClr val="tx1"/>
                  </a:solidFill>
                </a:rPr>
                <a:t>push(ans); </a:t>
              </a:r>
            </a:p>
            <a:p>
              <a:r>
                <a:rPr lang="fr-FR" dirty="0">
                  <a:solidFill>
                    <a:schemeClr val="tx1"/>
                  </a:solidFill>
                </a:rPr>
                <a:t>return ans;</a:t>
              </a:r>
              <a:endParaRPr lang="en-US" dirty="0">
                <a:solidFill>
                  <a:schemeClr val="tx1"/>
                </a:solidFill>
              </a:endParaRPr>
            </a:p>
          </p:txBody>
        </p:sp>
      </p:grpSp>
    </p:spTree>
    <p:extLst>
      <p:ext uri="{BB962C8B-B14F-4D97-AF65-F5344CB8AC3E}">
        <p14:creationId xmlns:p14="http://schemas.microsoft.com/office/powerpoint/2010/main" val="3194971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0D77A-A12E-2519-D945-648888DF91B0}"/>
              </a:ext>
            </a:extLst>
          </p:cNvPr>
          <p:cNvSpPr>
            <a:spLocks noGrp="1"/>
          </p:cNvSpPr>
          <p:nvPr>
            <p:ph type="title"/>
          </p:nvPr>
        </p:nvSpPr>
        <p:spPr>
          <a:xfrm>
            <a:off x="838200" y="0"/>
            <a:ext cx="10515600" cy="1325563"/>
          </a:xfrm>
        </p:spPr>
        <p:txBody>
          <a:bodyPr/>
          <a:lstStyle/>
          <a:p>
            <a:r>
              <a:rPr lang="en-US" dirty="0"/>
              <a:t>Race Condition, including a </a:t>
            </a:r>
            <a:r>
              <a:rPr lang="en-US" dirty="0">
                <a:solidFill>
                  <a:srgbClr val="FF0000"/>
                </a:solidFill>
              </a:rPr>
              <a:t>Data Race</a:t>
            </a:r>
          </a:p>
        </p:txBody>
      </p:sp>
      <p:sp>
        <p:nvSpPr>
          <p:cNvPr id="3" name="Content Placeholder 2">
            <a:extLst>
              <a:ext uri="{FF2B5EF4-FFF2-40B4-BE49-F238E27FC236}">
                <a16:creationId xmlns:a16="http://schemas.microsoft.com/office/drawing/2014/main" id="{2731184E-3E3D-8777-2AB8-6154021FA2E4}"/>
              </a:ext>
            </a:extLst>
          </p:cNvPr>
          <p:cNvSpPr>
            <a:spLocks noGrp="1"/>
          </p:cNvSpPr>
          <p:nvPr>
            <p:ph idx="1"/>
          </p:nvPr>
        </p:nvSpPr>
        <p:spPr>
          <a:xfrm>
            <a:off x="838200" y="1127760"/>
            <a:ext cx="10515600" cy="5730240"/>
          </a:xfrm>
        </p:spPr>
        <p:txBody>
          <a:bodyPr>
            <a:normAutofit fontScale="92500" lnSpcReduction="20000"/>
          </a:bodyPr>
          <a:lstStyle/>
          <a:p>
            <a:pPr marL="0" indent="0">
              <a:buNone/>
            </a:pPr>
            <a:r>
              <a:rPr lang="en-US" dirty="0"/>
              <a:t>class Stack { </a:t>
            </a:r>
          </a:p>
          <a:p>
            <a:pPr marL="0" indent="0">
              <a:buNone/>
            </a:pPr>
            <a:r>
              <a:rPr lang="en-US" dirty="0"/>
              <a:t>	private E[] array = (E[])new Object[SIZE]; </a:t>
            </a:r>
          </a:p>
          <a:p>
            <a:pPr marL="0" indent="0">
              <a:buNone/>
            </a:pPr>
            <a:r>
              <a:rPr lang="en-US" dirty="0"/>
              <a:t>	private int index = -1; </a:t>
            </a:r>
          </a:p>
          <a:p>
            <a:pPr marL="0" indent="0">
              <a:buNone/>
            </a:pPr>
            <a:r>
              <a:rPr lang="en-US" dirty="0"/>
              <a:t>	synchronized </a:t>
            </a:r>
            <a:r>
              <a:rPr lang="en-US" dirty="0" err="1"/>
              <a:t>boolean</a:t>
            </a:r>
            <a:r>
              <a:rPr lang="en-US" dirty="0"/>
              <a:t> </a:t>
            </a:r>
            <a:r>
              <a:rPr lang="en-US" dirty="0" err="1"/>
              <a:t>isEmpty</a:t>
            </a:r>
            <a:r>
              <a:rPr lang="en-US" dirty="0"/>
              <a:t>() { … } </a:t>
            </a:r>
          </a:p>
          <a:p>
            <a:pPr marL="0" indent="0">
              <a:buNone/>
            </a:pPr>
            <a:r>
              <a:rPr lang="en-US" dirty="0"/>
              <a:t>	synchronized void push(E </a:t>
            </a:r>
            <a:r>
              <a:rPr lang="en-US" dirty="0" err="1"/>
              <a:t>val</a:t>
            </a:r>
            <a:r>
              <a:rPr lang="en-US" dirty="0"/>
              <a:t>) { … } </a:t>
            </a:r>
          </a:p>
          <a:p>
            <a:pPr marL="0" indent="0">
              <a:buNone/>
            </a:pPr>
            <a:r>
              <a:rPr lang="en-US" dirty="0"/>
              <a:t>	synchronized E pop() { … } </a:t>
            </a:r>
          </a:p>
          <a:p>
            <a:pPr marL="0" indent="0">
              <a:buNone/>
            </a:pPr>
            <a:r>
              <a:rPr lang="en-US" dirty="0"/>
              <a:t>	E peek(){</a:t>
            </a:r>
          </a:p>
          <a:p>
            <a:pPr marL="0" indent="0">
              <a:buNone/>
            </a:pPr>
            <a:r>
              <a:rPr lang="en-US" dirty="0"/>
              <a:t>		</a:t>
            </a:r>
            <a:r>
              <a:rPr lang="en-US" dirty="0" err="1">
                <a:solidFill>
                  <a:srgbClr val="FF0000"/>
                </a:solidFill>
              </a:rPr>
              <a:t>System.out.println</a:t>
            </a:r>
            <a:r>
              <a:rPr lang="en-US" dirty="0">
                <a:solidFill>
                  <a:srgbClr val="FF0000"/>
                </a:solidFill>
              </a:rPr>
              <a:t>(end); // this line creates a data race</a:t>
            </a:r>
          </a:p>
          <a:p>
            <a:pPr marL="0" indent="0">
              <a:buNone/>
            </a:pPr>
            <a:r>
              <a:rPr lang="en-US" dirty="0"/>
              <a:t>		</a:t>
            </a:r>
            <a:r>
              <a:rPr lang="fr-FR" dirty="0"/>
              <a:t>E ans = pop(); </a:t>
            </a:r>
          </a:p>
          <a:p>
            <a:pPr marL="0" indent="0">
              <a:buNone/>
            </a:pPr>
            <a:r>
              <a:rPr lang="fr-FR" dirty="0"/>
              <a:t>		push(ans); </a:t>
            </a:r>
          </a:p>
          <a:p>
            <a:pPr marL="0" indent="0">
              <a:buNone/>
            </a:pPr>
            <a:r>
              <a:rPr lang="fr-FR" dirty="0"/>
              <a:t>		return ans; </a:t>
            </a:r>
            <a:endParaRPr lang="en-US" dirty="0"/>
          </a:p>
          <a:p>
            <a:pPr marL="0" indent="0">
              <a:buNone/>
            </a:pPr>
            <a:r>
              <a:rPr lang="en-US" dirty="0"/>
              <a:t>	}</a:t>
            </a:r>
          </a:p>
          <a:p>
            <a:pPr marL="0" indent="0">
              <a:buNone/>
            </a:pPr>
            <a:r>
              <a:rPr lang="en-US" dirty="0"/>
              <a:t>} </a:t>
            </a:r>
          </a:p>
        </p:txBody>
      </p:sp>
    </p:spTree>
    <p:extLst>
      <p:ext uri="{BB962C8B-B14F-4D97-AF65-F5344CB8AC3E}">
        <p14:creationId xmlns:p14="http://schemas.microsoft.com/office/powerpoint/2010/main" val="22177479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TotalTime>
  <Words>2984</Words>
  <Application>Microsoft Macintosh PowerPoint</Application>
  <PresentationFormat>Widescreen</PresentationFormat>
  <Paragraphs>454</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Aptos</vt:lpstr>
      <vt:lpstr>Aptos Display</vt:lpstr>
      <vt:lpstr>Arial</vt:lpstr>
      <vt:lpstr>Office Theme</vt:lpstr>
      <vt:lpstr>CSE 332 Summer 2026 Lecture 20: Concurrency 2</vt:lpstr>
      <vt:lpstr>Last Time: Locks</vt:lpstr>
      <vt:lpstr>How this looks in Java</vt:lpstr>
      <vt:lpstr>Back Account Using Synchronize (version 1)</vt:lpstr>
      <vt:lpstr>Back Account Using Synchronize (Final)</vt:lpstr>
      <vt:lpstr>Concurrency Races</vt:lpstr>
      <vt:lpstr>Example: Weird Stack</vt:lpstr>
      <vt:lpstr>Two Peeks Break LIFO Order</vt:lpstr>
      <vt:lpstr>Race Condition, including a Data Race</vt:lpstr>
      <vt:lpstr>Bad Interleaving - Peek and isEmpty</vt:lpstr>
      <vt:lpstr>Challenge - Peek and Push</vt:lpstr>
      <vt:lpstr>Bad Interleaving - Peek and Push</vt:lpstr>
      <vt:lpstr>How to fix this?</vt:lpstr>
      <vt:lpstr>Fixed!</vt:lpstr>
      <vt:lpstr>Did this fix it?</vt:lpstr>
      <vt:lpstr>Did this fix it?</vt:lpstr>
      <vt:lpstr>Deadlock</vt:lpstr>
      <vt:lpstr>Analogy – Need the Phone to Dance, Need the Book to Speak</vt:lpstr>
      <vt:lpstr>Bank Account</vt:lpstr>
      <vt:lpstr>Deadlock Example – Locking Order</vt:lpstr>
      <vt:lpstr>Deadlock Example – Deadlock Interleaving</vt:lpstr>
      <vt:lpstr>Resolving Deadlocks</vt:lpstr>
      <vt:lpstr>Option 1: Coarser Locking</vt:lpstr>
      <vt:lpstr>Option 2: Finer Critical Section</vt:lpstr>
      <vt:lpstr>Option 2: Finer Critical Section</vt:lpstr>
      <vt:lpstr>Option 3: First Get All Locks In A Fixed Order</vt:lpstr>
      <vt:lpstr>Warning! Deadlock is Tricky!</vt:lpstr>
      <vt:lpstr>Tricky Deadlock</vt:lpstr>
      <vt:lpstr>Parallelism/Concurrency Discussion</vt:lpstr>
      <vt:lpstr>Memory Categories</vt:lpstr>
      <vt:lpstr>Lock Granularity</vt:lpstr>
      <vt:lpstr>Example: Separate Chaining Hashtable</vt:lpstr>
      <vt:lpstr>Tradeoffs</vt:lpstr>
      <vt:lpstr>Atomicity</vt:lpstr>
      <vt:lpstr>Use Pre-Tested Code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Whitmeyer</dc:creator>
  <cp:lastModifiedBy>Michael Whitmeyer</cp:lastModifiedBy>
  <cp:revision>18</cp:revision>
  <dcterms:created xsi:type="dcterms:W3CDTF">2026-08-10T06:46:46Z</dcterms:created>
  <dcterms:modified xsi:type="dcterms:W3CDTF">2026-08-10T08:12:35Z</dcterms:modified>
</cp:coreProperties>
</file>