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7" r:id="rId2"/>
    <p:sldId id="411" r:id="rId3"/>
    <p:sldId id="412" r:id="rId4"/>
    <p:sldId id="413" r:id="rId5"/>
    <p:sldId id="416" r:id="rId6"/>
    <p:sldId id="415" r:id="rId7"/>
    <p:sldId id="434" r:id="rId8"/>
    <p:sldId id="414" r:id="rId9"/>
    <p:sldId id="417" r:id="rId10"/>
    <p:sldId id="418" r:id="rId11"/>
    <p:sldId id="419" r:id="rId12"/>
    <p:sldId id="421" r:id="rId13"/>
    <p:sldId id="435" r:id="rId14"/>
    <p:sldId id="423" r:id="rId15"/>
    <p:sldId id="422" r:id="rId16"/>
    <p:sldId id="437" r:id="rId17"/>
    <p:sldId id="430" r:id="rId18"/>
    <p:sldId id="438" r:id="rId19"/>
    <p:sldId id="399" r:id="rId20"/>
    <p:sldId id="400" r:id="rId21"/>
    <p:sldId id="401" r:id="rId22"/>
    <p:sldId id="402" r:id="rId23"/>
    <p:sldId id="403" r:id="rId24"/>
    <p:sldId id="409" r:id="rId25"/>
    <p:sldId id="405" r:id="rId26"/>
    <p:sldId id="406" r:id="rId27"/>
    <p:sldId id="410" r:id="rId28"/>
    <p:sldId id="408" r:id="rId29"/>
    <p:sldId id="440" r:id="rId30"/>
    <p:sldId id="258" r:id="rId31"/>
    <p:sldId id="259" r:id="rId32"/>
    <p:sldId id="327" r:id="rId33"/>
    <p:sldId id="328" r:id="rId34"/>
    <p:sldId id="329" r:id="rId35"/>
    <p:sldId id="330" r:id="rId36"/>
    <p:sldId id="331" r:id="rId37"/>
    <p:sldId id="264" r:id="rId38"/>
    <p:sldId id="260" r:id="rId39"/>
    <p:sldId id="332" r:id="rId40"/>
    <p:sldId id="33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682"/>
  </p:normalViewPr>
  <p:slideViewPr>
    <p:cSldViewPr snapToGrid="0">
      <p:cViewPr varScale="1">
        <p:scale>
          <a:sx n="119" d="100"/>
          <a:sy n="119" d="100"/>
        </p:scale>
        <p:origin x="21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66A988-8407-A947-ABD1-D0A718756E3D}" type="datetimeFigureOut">
              <a:rPr lang="en-US" smtClean="0"/>
              <a:t>8/4/26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A4B224-F036-A74A-971A-EA8E16FA9270}" type="slidenum">
              <a:rPr lang="en-US" smtClean="0"/>
              <a:t>‹#›</a:t>
            </a:fld>
            <a:endParaRPr lang="en-US"/>
          </a:p>
        </p:txBody>
      </p:sp>
    </p:spTree>
    <p:extLst>
      <p:ext uri="{BB962C8B-B14F-4D97-AF65-F5344CB8AC3E}">
        <p14:creationId xmlns:p14="http://schemas.microsoft.com/office/powerpoint/2010/main" val="2759703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3CF96-7072-72F0-8243-22ED3C2BDD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EDB40F-890B-00DD-CF1A-0DA85E455995}"/>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846D4EA6-2911-9018-A97C-3221AA66E075}"/>
                  </a:ext>
                </a:extLst>
              </p:cNvPr>
              <p:cNvSpPr>
                <a:spLocks noGrp="1"/>
              </p:cNvSpPr>
              <p:nvPr>
                <p:ph type="body" idx="1"/>
              </p:nvPr>
            </p:nvSpPr>
            <p:spPr/>
            <p:txBody>
              <a:bodyPr/>
              <a:lstStyle/>
              <a:p>
                <a:r>
                  <a:rPr lang="en-US" dirty="0"/>
                  <a:t>Suppose 2/3 of your program is parallelizable, but 1/3 is not.</a:t>
                </a:r>
              </a:p>
              <a:p>
                <a:pPr lvl="1"/>
                <a14:m>
                  <m:oMathPara xmlns:m="http://schemas.openxmlformats.org/officeDocument/2006/math">
                    <m:oMath>
                      <m:r>
                        <a:rPr lang="en-US" b="0" i="1" smtClean="0">
                          <a:latin typeface="Cambria Math" panose="02040503050406030204" pitchFamily="18" charset="0"/>
                        </a:rPr>
                        <m:t>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oMath>
                  </m:oMathPara>
                </a14:m>
                <a:endParaRPr lang="en-US" dirty="0"/>
              </a:p>
              <a:p>
                <a:pPr lvl="1"/>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r>
                        <a:rPr lang="en-US" b="0" i="1" smtClean="0">
                          <a:latin typeface="Cambria Math" panose="02040503050406030204" pitchFamily="18" charset="0"/>
                        </a:rPr>
                        <m:t>=1</m:t>
                      </m:r>
                    </m:oMath>
                  </m:oMathPara>
                </a14:m>
                <a:endParaRPr lang="en-US" dirty="0"/>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r>
                            <a:rPr lang="en-US" b="0" i="1" smtClean="0">
                              <a:latin typeface="Cambria Math" panose="02040503050406030204" pitchFamily="18" charset="0"/>
                            </a:rPr>
                            <m:t>𝑆</m:t>
                          </m:r>
                        </m:num>
                        <m:den>
                          <m:r>
                            <a:rPr lang="en-US" b="0" i="1" smtClean="0">
                              <a:latin typeface="Cambria Math" panose="02040503050406030204" pitchFamily="18" charset="0"/>
                            </a:rPr>
                            <m:t>𝑃</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2/3</m:t>
                          </m:r>
                        </m:num>
                        <m:den>
                          <m:r>
                            <a:rPr lang="en-US" b="0" i="1" smtClean="0">
                              <a:latin typeface="Cambria Math" panose="02040503050406030204" pitchFamily="18" charset="0"/>
                            </a:rPr>
                            <m:t>𝑃</m:t>
                          </m:r>
                        </m:den>
                      </m:f>
                    </m:oMath>
                  </m:oMathPara>
                </a14:m>
                <a:endParaRPr lang="en-US" dirty="0"/>
              </a:p>
              <a:p>
                <a:r>
                  <a:rPr lang="en-US" dirty="0"/>
                  <a:t>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oMath>
                </a14:m>
                <a:r>
                  <a:rPr lang="en-US" dirty="0"/>
                  <a:t> is 100 seconds:</a:t>
                </a:r>
              </a:p>
              <a:p>
                <a:pPr lvl="1"/>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r>
                        <a:rPr lang="en-US" b="0" i="1" smtClean="0">
                          <a:latin typeface="Cambria Math" panose="02040503050406030204" pitchFamily="18" charset="0"/>
                        </a:rPr>
                        <m:t>=33+</m:t>
                      </m:r>
                      <m:f>
                        <m:fPr>
                          <m:ctrlPr>
                            <a:rPr lang="en-US" b="0" i="1" smtClean="0">
                              <a:latin typeface="Cambria Math" panose="02040503050406030204" pitchFamily="18" charset="0"/>
                            </a:rPr>
                          </m:ctrlPr>
                        </m:fPr>
                        <m:num>
                          <m:r>
                            <a:rPr lang="en-US" b="0" i="1" smtClean="0">
                              <a:latin typeface="Cambria Math" panose="02040503050406030204" pitchFamily="18" charset="0"/>
                            </a:rPr>
                            <m:t>67</m:t>
                          </m:r>
                        </m:num>
                        <m:den>
                          <m:r>
                            <a:rPr lang="en-US" b="0" i="1" smtClean="0">
                              <a:latin typeface="Cambria Math" panose="02040503050406030204" pitchFamily="18" charset="0"/>
                            </a:rPr>
                            <m:t>𝑃</m:t>
                          </m:r>
                        </m:den>
                      </m:f>
                    </m:oMath>
                  </m:oMathPara>
                </a14:m>
                <a:endParaRPr lang="en-US" dirty="0"/>
              </a:p>
              <a:p>
                <a:pPr lvl="1"/>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3</m:t>
                          </m:r>
                        </m:sub>
                      </m:sSub>
                      <m:r>
                        <a:rPr lang="en-US" b="0" i="1" smtClean="0">
                          <a:latin typeface="Cambria Math" panose="02040503050406030204" pitchFamily="18" charset="0"/>
                        </a:rPr>
                        <m:t>=33+</m:t>
                      </m:r>
                      <m:f>
                        <m:fPr>
                          <m:ctrlPr>
                            <a:rPr lang="en-US" b="0" i="1" smtClean="0">
                              <a:latin typeface="Cambria Math" panose="02040503050406030204" pitchFamily="18" charset="0"/>
                            </a:rPr>
                          </m:ctrlPr>
                        </m:fPr>
                        <m:num>
                          <m:r>
                            <a:rPr lang="en-US" b="0" i="1" smtClean="0">
                              <a:latin typeface="Cambria Math" panose="02040503050406030204" pitchFamily="18" charset="0"/>
                            </a:rPr>
                            <m:t>67</m:t>
                          </m:r>
                        </m:num>
                        <m:den>
                          <m:r>
                            <a:rPr lang="en-US" b="0" i="1" smtClean="0">
                              <a:latin typeface="Cambria Math" panose="02040503050406030204" pitchFamily="18" charset="0"/>
                            </a:rPr>
                            <m:t>3</m:t>
                          </m:r>
                        </m:den>
                      </m:f>
                      <m:r>
                        <a:rPr lang="en-US" b="0" i="1" smtClean="0">
                          <a:latin typeface="Cambria Math" panose="02040503050406030204" pitchFamily="18" charset="0"/>
                        </a:rPr>
                        <m:t>=33+22=55</m:t>
                      </m:r>
                    </m:oMath>
                  </m:oMathPara>
                </a14:m>
                <a:endParaRPr lang="en-US" dirty="0"/>
              </a:p>
              <a:p>
                <a:pPr lvl="1"/>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6</m:t>
                          </m:r>
                        </m:sub>
                      </m:sSub>
                      <m:r>
                        <a:rPr lang="en-US" b="0" i="1" smtClean="0">
                          <a:latin typeface="Cambria Math" panose="02040503050406030204" pitchFamily="18" charset="0"/>
                        </a:rPr>
                        <m:t>=33+</m:t>
                      </m:r>
                      <m:f>
                        <m:fPr>
                          <m:ctrlPr>
                            <a:rPr lang="en-US" b="0" i="1" smtClean="0">
                              <a:latin typeface="Cambria Math" panose="02040503050406030204" pitchFamily="18" charset="0"/>
                            </a:rPr>
                          </m:ctrlPr>
                        </m:fPr>
                        <m:num>
                          <m:r>
                            <a:rPr lang="en-US" b="0" i="1" smtClean="0">
                              <a:latin typeface="Cambria Math" panose="02040503050406030204" pitchFamily="18" charset="0"/>
                            </a:rPr>
                            <m:t>67</m:t>
                          </m:r>
                        </m:num>
                        <m:den>
                          <m:r>
                            <a:rPr lang="en-US" b="0" i="1" smtClean="0">
                              <a:latin typeface="Cambria Math" panose="02040503050406030204" pitchFamily="18" charset="0"/>
                            </a:rPr>
                            <m:t>6</m:t>
                          </m:r>
                        </m:den>
                      </m:f>
                      <m:r>
                        <a:rPr lang="en-US" b="0" i="1" smtClean="0">
                          <a:latin typeface="Cambria Math" panose="02040503050406030204" pitchFamily="18" charset="0"/>
                        </a:rPr>
                        <m:t>=33+11=44</m:t>
                      </m:r>
                    </m:oMath>
                  </m:oMathPara>
                </a14:m>
                <a:endParaRPr lang="en-US" dirty="0"/>
              </a:p>
              <a:p>
                <a:pPr lvl="1"/>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12</m:t>
                          </m:r>
                        </m:sub>
                      </m:sSub>
                      <m:r>
                        <a:rPr lang="en-US" b="0" i="1" smtClean="0">
                          <a:latin typeface="Cambria Math" panose="02040503050406030204" pitchFamily="18" charset="0"/>
                        </a:rPr>
                        <m:t>=33+</m:t>
                      </m:r>
                      <m:f>
                        <m:fPr>
                          <m:ctrlPr>
                            <a:rPr lang="en-US" b="0" i="1" smtClean="0">
                              <a:latin typeface="Cambria Math" panose="02040503050406030204" pitchFamily="18" charset="0"/>
                            </a:rPr>
                          </m:ctrlPr>
                        </m:fPr>
                        <m:num>
                          <m:r>
                            <a:rPr lang="en-US" b="0" i="1" smtClean="0">
                              <a:latin typeface="Cambria Math" panose="02040503050406030204" pitchFamily="18" charset="0"/>
                            </a:rPr>
                            <m:t>67</m:t>
                          </m:r>
                        </m:num>
                        <m:den>
                          <m:r>
                            <a:rPr lang="en-US" b="0" i="1" smtClean="0">
                              <a:latin typeface="Cambria Math" panose="02040503050406030204" pitchFamily="18" charset="0"/>
                            </a:rPr>
                            <m:t>12</m:t>
                          </m:r>
                        </m:den>
                      </m:f>
                      <m:r>
                        <a:rPr lang="en-US" b="0" i="1" smtClean="0">
                          <a:latin typeface="Cambria Math" panose="02040503050406030204" pitchFamily="18" charset="0"/>
                        </a:rPr>
                        <m:t>=33+5.5=38.5</m:t>
                      </m:r>
                    </m:oMath>
                  </m:oMathPara>
                </a14:m>
                <a:endParaRPr lang="en-US" dirty="0"/>
              </a:p>
              <a:p>
                <a:pPr marL="457200" lvl="1" indent="0">
                  <a:buNone/>
                </a:pPr>
                <a:endParaRPr lang="en-US" dirty="0"/>
              </a:p>
              <a:p>
                <a:pPr lvl="1"/>
                <a:endParaRPr lang="en-US" dirty="0"/>
              </a:p>
              <a:p>
                <a:endParaRPr lang="en-US" dirty="0"/>
              </a:p>
            </p:txBody>
          </p:sp>
        </mc:Choice>
        <mc:Fallback xmlns="">
          <p:sp>
            <p:nvSpPr>
              <p:cNvPr id="3" name="Notes Placeholder 2"/>
              <p:cNvSpPr>
                <a:spLocks noGrp="1"/>
              </p:cNvSpPr>
              <p:nvPr>
                <p:ph type="body" idx="1"/>
              </p:nvPr>
            </p:nvSpPr>
            <p:spPr/>
            <p:txBody>
              <a:bodyPr/>
              <a:lstStyle/>
              <a:p>
                <a:r>
                  <a:rPr lang="en-US" dirty="0"/>
                  <a:t>Suppose 2/3 of your program is parallelizable, but 1/3 is not.</a:t>
                </a:r>
              </a:p>
              <a:p>
                <a:pPr lvl="1"/>
                <a:r>
                  <a:rPr lang="en-US" b="0" i="0">
                    <a:latin typeface="Cambria Math" panose="02040503050406030204" pitchFamily="18" charset="0"/>
                  </a:rPr>
                  <a:t>𝑆=1/3</a:t>
                </a:r>
                <a:endParaRPr lang="en-US" dirty="0"/>
              </a:p>
              <a:p>
                <a:pPr lvl="1"/>
                <a:r>
                  <a:rPr lang="en-US" b="0" i="0">
                    <a:latin typeface="Cambria Math" panose="02040503050406030204" pitchFamily="18" charset="0"/>
                  </a:rPr>
                  <a:t>𝑇_1=2/3+1/3=1</a:t>
                </a:r>
                <a:endParaRPr lang="en-US" dirty="0"/>
              </a:p>
              <a:p>
                <a:r>
                  <a:rPr lang="en-US" b="0" i="0">
                    <a:latin typeface="Cambria Math" panose="02040503050406030204" pitchFamily="18" charset="0"/>
                  </a:rPr>
                  <a:t>𝑇_𝑃=𝑆+(1−𝑆)/𝑃=1/3+(2/3)/𝑃</a:t>
                </a:r>
                <a:endParaRPr lang="en-US" dirty="0"/>
              </a:p>
              <a:p>
                <a:r>
                  <a:rPr lang="en-US" dirty="0"/>
                  <a:t>If </a:t>
                </a:r>
                <a:r>
                  <a:rPr lang="en-US" b="0" i="0">
                    <a:latin typeface="Cambria Math" panose="02040503050406030204" pitchFamily="18" charset="0"/>
                  </a:rPr>
                  <a:t>𝑇_1</a:t>
                </a:r>
                <a:r>
                  <a:rPr lang="en-US" dirty="0"/>
                  <a:t> is 100 seconds:</a:t>
                </a:r>
              </a:p>
              <a:p>
                <a:pPr lvl="1"/>
                <a:r>
                  <a:rPr lang="en-US" b="0" i="0">
                    <a:latin typeface="Cambria Math" panose="02040503050406030204" pitchFamily="18" charset="0"/>
                  </a:rPr>
                  <a:t>𝑇_𝑃=33+67/𝑃</a:t>
                </a:r>
                <a:endParaRPr lang="en-US" dirty="0"/>
              </a:p>
              <a:p>
                <a:pPr lvl="1"/>
                <a:r>
                  <a:rPr lang="en-US" b="0" i="0">
                    <a:latin typeface="Cambria Math" panose="02040503050406030204" pitchFamily="18" charset="0"/>
                  </a:rPr>
                  <a:t>𝑇_3=33+67/3=33+22=55</a:t>
                </a:r>
                <a:endParaRPr lang="en-US" dirty="0"/>
              </a:p>
              <a:p>
                <a:pPr lvl="1"/>
                <a:r>
                  <a:rPr lang="en-US" b="0" i="0">
                    <a:latin typeface="Cambria Math" panose="02040503050406030204" pitchFamily="18" charset="0"/>
                  </a:rPr>
                  <a:t>𝑇_6=33+67/6=33+11=44</a:t>
                </a:r>
                <a:endParaRPr lang="en-US" dirty="0"/>
              </a:p>
              <a:p>
                <a:pPr lvl="1"/>
                <a:r>
                  <a:rPr lang="en-US" b="0" i="0">
                    <a:latin typeface="Cambria Math" panose="02040503050406030204" pitchFamily="18" charset="0"/>
                  </a:rPr>
                  <a:t>𝑇_12=33+67/12=33+5.5=38.5</a:t>
                </a:r>
                <a:endParaRPr lang="en-US" dirty="0"/>
              </a:p>
              <a:p>
                <a:pPr marL="457200" lvl="1" indent="0">
                  <a:buNone/>
                </a:pPr>
                <a:endParaRPr lang="en-US" dirty="0"/>
              </a:p>
              <a:p>
                <a:pPr lvl="1"/>
                <a:endParaRPr lang="en-US" dirty="0"/>
              </a:p>
              <a:p>
                <a:endParaRPr lang="en-US" dirty="0"/>
              </a:p>
            </p:txBody>
          </p:sp>
        </mc:Fallback>
      </mc:AlternateContent>
      <p:sp>
        <p:nvSpPr>
          <p:cNvPr id="4" name="Slide Number Placeholder 3">
            <a:extLst>
              <a:ext uri="{FF2B5EF4-FFF2-40B4-BE49-F238E27FC236}">
                <a16:creationId xmlns:a16="http://schemas.microsoft.com/office/drawing/2014/main" id="{4D46F925-33F5-634C-0FFA-7C7E17D119E6}"/>
              </a:ext>
            </a:extLst>
          </p:cNvPr>
          <p:cNvSpPr>
            <a:spLocks noGrp="1"/>
          </p:cNvSpPr>
          <p:nvPr>
            <p:ph type="sldNum" sz="quarter" idx="5"/>
          </p:nvPr>
        </p:nvSpPr>
        <p:spPr/>
        <p:txBody>
          <a:bodyPr/>
          <a:lstStyle/>
          <a:p>
            <a:fld id="{BB5D18E6-9E63-4992-9A8D-FDC205913259}" type="slidenum">
              <a:rPr lang="en-US" smtClean="0"/>
              <a:t>27</a:t>
            </a:fld>
            <a:endParaRPr lang="en-US"/>
          </a:p>
        </p:txBody>
      </p:sp>
    </p:spTree>
    <p:extLst>
      <p:ext uri="{BB962C8B-B14F-4D97-AF65-F5344CB8AC3E}">
        <p14:creationId xmlns:p14="http://schemas.microsoft.com/office/powerpoint/2010/main" val="3739365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A7683-A7D3-AAEB-DF7E-23817971AB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259C88-FCF5-A93F-CAC6-9F170BE8F0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96162A-8B68-44B8-381D-32E5692BF2EB}"/>
              </a:ext>
            </a:extLst>
          </p:cNvPr>
          <p:cNvSpPr>
            <a:spLocks noGrp="1"/>
          </p:cNvSpPr>
          <p:nvPr>
            <p:ph type="dt" sz="half" idx="10"/>
          </p:nvPr>
        </p:nvSpPr>
        <p:spPr/>
        <p:txBody>
          <a:bodyPr/>
          <a:lstStyle/>
          <a:p>
            <a:fld id="{36F4FBC2-F52E-114C-994F-F0FFB2CDCE35}" type="datetimeFigureOut">
              <a:rPr lang="en-US" smtClean="0"/>
              <a:t>8/4/26</a:t>
            </a:fld>
            <a:endParaRPr lang="en-US"/>
          </a:p>
        </p:txBody>
      </p:sp>
      <p:sp>
        <p:nvSpPr>
          <p:cNvPr id="5" name="Footer Placeholder 4">
            <a:extLst>
              <a:ext uri="{FF2B5EF4-FFF2-40B4-BE49-F238E27FC236}">
                <a16:creationId xmlns:a16="http://schemas.microsoft.com/office/drawing/2014/main" id="{4AA4CF56-F91E-C9C4-3516-D48B10C4E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6C6AE1-05D5-8141-0824-7F8CE3E103B9}"/>
              </a:ext>
            </a:extLst>
          </p:cNvPr>
          <p:cNvSpPr>
            <a:spLocks noGrp="1"/>
          </p:cNvSpPr>
          <p:nvPr>
            <p:ph type="sldNum" sz="quarter" idx="12"/>
          </p:nvPr>
        </p:nvSpPr>
        <p:spPr/>
        <p:txBody>
          <a:bodyPr/>
          <a:lstStyle/>
          <a:p>
            <a:fld id="{B96B97E8-1006-C844-8F4D-13477F631747}" type="slidenum">
              <a:rPr lang="en-US" smtClean="0"/>
              <a:t>‹#›</a:t>
            </a:fld>
            <a:endParaRPr lang="en-US"/>
          </a:p>
        </p:txBody>
      </p:sp>
    </p:spTree>
    <p:extLst>
      <p:ext uri="{BB962C8B-B14F-4D97-AF65-F5344CB8AC3E}">
        <p14:creationId xmlns:p14="http://schemas.microsoft.com/office/powerpoint/2010/main" val="3290763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2AFFB-130C-E911-17AE-57A74FD9AD4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04C2096-AAC7-68BF-D695-B140E40798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EF695D-71DF-6049-FFB9-586419DF3D8D}"/>
              </a:ext>
            </a:extLst>
          </p:cNvPr>
          <p:cNvSpPr>
            <a:spLocks noGrp="1"/>
          </p:cNvSpPr>
          <p:nvPr>
            <p:ph type="dt" sz="half" idx="10"/>
          </p:nvPr>
        </p:nvSpPr>
        <p:spPr/>
        <p:txBody>
          <a:bodyPr/>
          <a:lstStyle/>
          <a:p>
            <a:fld id="{36F4FBC2-F52E-114C-994F-F0FFB2CDCE35}" type="datetimeFigureOut">
              <a:rPr lang="en-US" smtClean="0"/>
              <a:t>8/4/26</a:t>
            </a:fld>
            <a:endParaRPr lang="en-US"/>
          </a:p>
        </p:txBody>
      </p:sp>
      <p:sp>
        <p:nvSpPr>
          <p:cNvPr id="5" name="Footer Placeholder 4">
            <a:extLst>
              <a:ext uri="{FF2B5EF4-FFF2-40B4-BE49-F238E27FC236}">
                <a16:creationId xmlns:a16="http://schemas.microsoft.com/office/drawing/2014/main" id="{FD717DEE-AEA5-7E91-9748-BF58DB5CA2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D9FB64-C100-2D33-DD1B-422E3B7D4AAF}"/>
              </a:ext>
            </a:extLst>
          </p:cNvPr>
          <p:cNvSpPr>
            <a:spLocks noGrp="1"/>
          </p:cNvSpPr>
          <p:nvPr>
            <p:ph type="sldNum" sz="quarter" idx="12"/>
          </p:nvPr>
        </p:nvSpPr>
        <p:spPr/>
        <p:txBody>
          <a:bodyPr/>
          <a:lstStyle/>
          <a:p>
            <a:fld id="{B96B97E8-1006-C844-8F4D-13477F631747}" type="slidenum">
              <a:rPr lang="en-US" smtClean="0"/>
              <a:t>‹#›</a:t>
            </a:fld>
            <a:endParaRPr lang="en-US"/>
          </a:p>
        </p:txBody>
      </p:sp>
    </p:spTree>
    <p:extLst>
      <p:ext uri="{BB962C8B-B14F-4D97-AF65-F5344CB8AC3E}">
        <p14:creationId xmlns:p14="http://schemas.microsoft.com/office/powerpoint/2010/main" val="2833767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EA45E2-9382-1B4F-0123-FA7B8AAEFE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EAA9ED-6BE9-2946-6EE8-D78C5A92CA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ACBD98-37C5-FADD-31A1-C0C1DC7AEEB7}"/>
              </a:ext>
            </a:extLst>
          </p:cNvPr>
          <p:cNvSpPr>
            <a:spLocks noGrp="1"/>
          </p:cNvSpPr>
          <p:nvPr>
            <p:ph type="dt" sz="half" idx="10"/>
          </p:nvPr>
        </p:nvSpPr>
        <p:spPr/>
        <p:txBody>
          <a:bodyPr/>
          <a:lstStyle/>
          <a:p>
            <a:fld id="{36F4FBC2-F52E-114C-994F-F0FFB2CDCE35}" type="datetimeFigureOut">
              <a:rPr lang="en-US" smtClean="0"/>
              <a:t>8/4/26</a:t>
            </a:fld>
            <a:endParaRPr lang="en-US"/>
          </a:p>
        </p:txBody>
      </p:sp>
      <p:sp>
        <p:nvSpPr>
          <p:cNvPr id="5" name="Footer Placeholder 4">
            <a:extLst>
              <a:ext uri="{FF2B5EF4-FFF2-40B4-BE49-F238E27FC236}">
                <a16:creationId xmlns:a16="http://schemas.microsoft.com/office/drawing/2014/main" id="{7307380C-196E-C693-6FEF-98EE2B286E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481655-DDDC-F71A-82D5-EC15AA3B68ED}"/>
              </a:ext>
            </a:extLst>
          </p:cNvPr>
          <p:cNvSpPr>
            <a:spLocks noGrp="1"/>
          </p:cNvSpPr>
          <p:nvPr>
            <p:ph type="sldNum" sz="quarter" idx="12"/>
          </p:nvPr>
        </p:nvSpPr>
        <p:spPr/>
        <p:txBody>
          <a:bodyPr/>
          <a:lstStyle/>
          <a:p>
            <a:fld id="{B96B97E8-1006-C844-8F4D-13477F631747}" type="slidenum">
              <a:rPr lang="en-US" smtClean="0"/>
              <a:t>‹#›</a:t>
            </a:fld>
            <a:endParaRPr lang="en-US"/>
          </a:p>
        </p:txBody>
      </p:sp>
    </p:spTree>
    <p:extLst>
      <p:ext uri="{BB962C8B-B14F-4D97-AF65-F5344CB8AC3E}">
        <p14:creationId xmlns:p14="http://schemas.microsoft.com/office/powerpoint/2010/main" val="3221265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DA317-1D29-44D0-2097-195DCDE34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FCB361-1F88-5018-5C5F-DDE415769B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DF73C3-7B88-3314-0EBB-9B624F71EA03}"/>
              </a:ext>
            </a:extLst>
          </p:cNvPr>
          <p:cNvSpPr>
            <a:spLocks noGrp="1"/>
          </p:cNvSpPr>
          <p:nvPr>
            <p:ph type="dt" sz="half" idx="10"/>
          </p:nvPr>
        </p:nvSpPr>
        <p:spPr/>
        <p:txBody>
          <a:bodyPr/>
          <a:lstStyle/>
          <a:p>
            <a:fld id="{36F4FBC2-F52E-114C-994F-F0FFB2CDCE35}" type="datetimeFigureOut">
              <a:rPr lang="en-US" smtClean="0"/>
              <a:t>8/4/26</a:t>
            </a:fld>
            <a:endParaRPr lang="en-US"/>
          </a:p>
        </p:txBody>
      </p:sp>
      <p:sp>
        <p:nvSpPr>
          <p:cNvPr id="5" name="Footer Placeholder 4">
            <a:extLst>
              <a:ext uri="{FF2B5EF4-FFF2-40B4-BE49-F238E27FC236}">
                <a16:creationId xmlns:a16="http://schemas.microsoft.com/office/drawing/2014/main" id="{F9D4881E-BA8A-A863-E072-B91FA703D7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52E248-CFF7-D569-6219-1C5A29FFB9F7}"/>
              </a:ext>
            </a:extLst>
          </p:cNvPr>
          <p:cNvSpPr>
            <a:spLocks noGrp="1"/>
          </p:cNvSpPr>
          <p:nvPr>
            <p:ph type="sldNum" sz="quarter" idx="12"/>
          </p:nvPr>
        </p:nvSpPr>
        <p:spPr/>
        <p:txBody>
          <a:bodyPr/>
          <a:lstStyle/>
          <a:p>
            <a:fld id="{B96B97E8-1006-C844-8F4D-13477F631747}" type="slidenum">
              <a:rPr lang="en-US" smtClean="0"/>
              <a:t>‹#›</a:t>
            </a:fld>
            <a:endParaRPr lang="en-US"/>
          </a:p>
        </p:txBody>
      </p:sp>
    </p:spTree>
    <p:extLst>
      <p:ext uri="{BB962C8B-B14F-4D97-AF65-F5344CB8AC3E}">
        <p14:creationId xmlns:p14="http://schemas.microsoft.com/office/powerpoint/2010/main" val="2376418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D25A1-BA77-BAA7-298F-6B7C26C78D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907C86-12BA-668B-35C0-92EDA003008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22EFD3-20BF-9F76-4C95-36C1C4073E88}"/>
              </a:ext>
            </a:extLst>
          </p:cNvPr>
          <p:cNvSpPr>
            <a:spLocks noGrp="1"/>
          </p:cNvSpPr>
          <p:nvPr>
            <p:ph type="dt" sz="half" idx="10"/>
          </p:nvPr>
        </p:nvSpPr>
        <p:spPr/>
        <p:txBody>
          <a:bodyPr/>
          <a:lstStyle/>
          <a:p>
            <a:fld id="{36F4FBC2-F52E-114C-994F-F0FFB2CDCE35}" type="datetimeFigureOut">
              <a:rPr lang="en-US" smtClean="0"/>
              <a:t>8/4/26</a:t>
            </a:fld>
            <a:endParaRPr lang="en-US"/>
          </a:p>
        </p:txBody>
      </p:sp>
      <p:sp>
        <p:nvSpPr>
          <p:cNvPr id="5" name="Footer Placeholder 4">
            <a:extLst>
              <a:ext uri="{FF2B5EF4-FFF2-40B4-BE49-F238E27FC236}">
                <a16:creationId xmlns:a16="http://schemas.microsoft.com/office/drawing/2014/main" id="{DA6E0C32-58A4-7928-801F-ED72B5417E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36E53F-C365-E8B8-CE87-9DEDAC23CF55}"/>
              </a:ext>
            </a:extLst>
          </p:cNvPr>
          <p:cNvSpPr>
            <a:spLocks noGrp="1"/>
          </p:cNvSpPr>
          <p:nvPr>
            <p:ph type="sldNum" sz="quarter" idx="12"/>
          </p:nvPr>
        </p:nvSpPr>
        <p:spPr/>
        <p:txBody>
          <a:bodyPr/>
          <a:lstStyle/>
          <a:p>
            <a:fld id="{B96B97E8-1006-C844-8F4D-13477F631747}" type="slidenum">
              <a:rPr lang="en-US" smtClean="0"/>
              <a:t>‹#›</a:t>
            </a:fld>
            <a:endParaRPr lang="en-US"/>
          </a:p>
        </p:txBody>
      </p:sp>
    </p:spTree>
    <p:extLst>
      <p:ext uri="{BB962C8B-B14F-4D97-AF65-F5344CB8AC3E}">
        <p14:creationId xmlns:p14="http://schemas.microsoft.com/office/powerpoint/2010/main" val="393004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22FEE-44F3-A84E-42AF-B7782FF780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04EC36-26EA-40C0-6E0C-A3C0AF8586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2F3C88-6755-9577-9797-38418C3591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6BFE5F-C5A6-C351-4312-B8D6B3D7F73B}"/>
              </a:ext>
            </a:extLst>
          </p:cNvPr>
          <p:cNvSpPr>
            <a:spLocks noGrp="1"/>
          </p:cNvSpPr>
          <p:nvPr>
            <p:ph type="dt" sz="half" idx="10"/>
          </p:nvPr>
        </p:nvSpPr>
        <p:spPr/>
        <p:txBody>
          <a:bodyPr/>
          <a:lstStyle/>
          <a:p>
            <a:fld id="{36F4FBC2-F52E-114C-994F-F0FFB2CDCE35}" type="datetimeFigureOut">
              <a:rPr lang="en-US" smtClean="0"/>
              <a:t>8/4/26</a:t>
            </a:fld>
            <a:endParaRPr lang="en-US"/>
          </a:p>
        </p:txBody>
      </p:sp>
      <p:sp>
        <p:nvSpPr>
          <p:cNvPr id="6" name="Footer Placeholder 5">
            <a:extLst>
              <a:ext uri="{FF2B5EF4-FFF2-40B4-BE49-F238E27FC236}">
                <a16:creationId xmlns:a16="http://schemas.microsoft.com/office/drawing/2014/main" id="{F28439EC-EF46-DD5D-DD6C-BCC13F40D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9825CE-5C14-84B2-9EB3-256C0798E86E}"/>
              </a:ext>
            </a:extLst>
          </p:cNvPr>
          <p:cNvSpPr>
            <a:spLocks noGrp="1"/>
          </p:cNvSpPr>
          <p:nvPr>
            <p:ph type="sldNum" sz="quarter" idx="12"/>
          </p:nvPr>
        </p:nvSpPr>
        <p:spPr/>
        <p:txBody>
          <a:bodyPr/>
          <a:lstStyle/>
          <a:p>
            <a:fld id="{B96B97E8-1006-C844-8F4D-13477F631747}" type="slidenum">
              <a:rPr lang="en-US" smtClean="0"/>
              <a:t>‹#›</a:t>
            </a:fld>
            <a:endParaRPr lang="en-US"/>
          </a:p>
        </p:txBody>
      </p:sp>
    </p:spTree>
    <p:extLst>
      <p:ext uri="{BB962C8B-B14F-4D97-AF65-F5344CB8AC3E}">
        <p14:creationId xmlns:p14="http://schemas.microsoft.com/office/powerpoint/2010/main" val="2720076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E3967-B4B8-B382-B9E3-67AC45AE9C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1A20FF-0809-C6E8-2443-802B87566F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0DD86D-056B-085A-265E-692D490839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5690CF-8CCD-278E-757C-3FD2A75705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439C0F-90DF-4E54-96C8-13E7984A88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0CFE20-EF4E-0931-6C6F-751EADC76F24}"/>
              </a:ext>
            </a:extLst>
          </p:cNvPr>
          <p:cNvSpPr>
            <a:spLocks noGrp="1"/>
          </p:cNvSpPr>
          <p:nvPr>
            <p:ph type="dt" sz="half" idx="10"/>
          </p:nvPr>
        </p:nvSpPr>
        <p:spPr/>
        <p:txBody>
          <a:bodyPr/>
          <a:lstStyle/>
          <a:p>
            <a:fld id="{36F4FBC2-F52E-114C-994F-F0FFB2CDCE35}" type="datetimeFigureOut">
              <a:rPr lang="en-US" smtClean="0"/>
              <a:t>8/4/26</a:t>
            </a:fld>
            <a:endParaRPr lang="en-US"/>
          </a:p>
        </p:txBody>
      </p:sp>
      <p:sp>
        <p:nvSpPr>
          <p:cNvPr id="8" name="Footer Placeholder 7">
            <a:extLst>
              <a:ext uri="{FF2B5EF4-FFF2-40B4-BE49-F238E27FC236}">
                <a16:creationId xmlns:a16="http://schemas.microsoft.com/office/drawing/2014/main" id="{F526594F-79C4-2DF5-C6D3-FC05121798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D83F11-6C86-04BE-23FB-B2412C08DD56}"/>
              </a:ext>
            </a:extLst>
          </p:cNvPr>
          <p:cNvSpPr>
            <a:spLocks noGrp="1"/>
          </p:cNvSpPr>
          <p:nvPr>
            <p:ph type="sldNum" sz="quarter" idx="12"/>
          </p:nvPr>
        </p:nvSpPr>
        <p:spPr/>
        <p:txBody>
          <a:bodyPr/>
          <a:lstStyle/>
          <a:p>
            <a:fld id="{B96B97E8-1006-C844-8F4D-13477F631747}" type="slidenum">
              <a:rPr lang="en-US" smtClean="0"/>
              <a:t>‹#›</a:t>
            </a:fld>
            <a:endParaRPr lang="en-US"/>
          </a:p>
        </p:txBody>
      </p:sp>
    </p:spTree>
    <p:extLst>
      <p:ext uri="{BB962C8B-B14F-4D97-AF65-F5344CB8AC3E}">
        <p14:creationId xmlns:p14="http://schemas.microsoft.com/office/powerpoint/2010/main" val="3800705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C7902-6D46-82C3-70D5-D86D5E540A2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31AF1B-6386-06B0-9DCD-ABE62F80A34B}"/>
              </a:ext>
            </a:extLst>
          </p:cNvPr>
          <p:cNvSpPr>
            <a:spLocks noGrp="1"/>
          </p:cNvSpPr>
          <p:nvPr>
            <p:ph type="dt" sz="half" idx="10"/>
          </p:nvPr>
        </p:nvSpPr>
        <p:spPr/>
        <p:txBody>
          <a:bodyPr/>
          <a:lstStyle/>
          <a:p>
            <a:fld id="{36F4FBC2-F52E-114C-994F-F0FFB2CDCE35}" type="datetimeFigureOut">
              <a:rPr lang="en-US" smtClean="0"/>
              <a:t>8/4/26</a:t>
            </a:fld>
            <a:endParaRPr lang="en-US"/>
          </a:p>
        </p:txBody>
      </p:sp>
      <p:sp>
        <p:nvSpPr>
          <p:cNvPr id="4" name="Footer Placeholder 3">
            <a:extLst>
              <a:ext uri="{FF2B5EF4-FFF2-40B4-BE49-F238E27FC236}">
                <a16:creationId xmlns:a16="http://schemas.microsoft.com/office/drawing/2014/main" id="{97F49550-9BDF-93FD-7BF0-DD6A4623117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655952-BD6C-F462-289C-9A2BD54C59AE}"/>
              </a:ext>
            </a:extLst>
          </p:cNvPr>
          <p:cNvSpPr>
            <a:spLocks noGrp="1"/>
          </p:cNvSpPr>
          <p:nvPr>
            <p:ph type="sldNum" sz="quarter" idx="12"/>
          </p:nvPr>
        </p:nvSpPr>
        <p:spPr/>
        <p:txBody>
          <a:bodyPr/>
          <a:lstStyle/>
          <a:p>
            <a:fld id="{B96B97E8-1006-C844-8F4D-13477F631747}" type="slidenum">
              <a:rPr lang="en-US" smtClean="0"/>
              <a:t>‹#›</a:t>
            </a:fld>
            <a:endParaRPr lang="en-US"/>
          </a:p>
        </p:txBody>
      </p:sp>
    </p:spTree>
    <p:extLst>
      <p:ext uri="{BB962C8B-B14F-4D97-AF65-F5344CB8AC3E}">
        <p14:creationId xmlns:p14="http://schemas.microsoft.com/office/powerpoint/2010/main" val="2026891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7A736-BB25-E81D-EB7B-244D5FD3B2CB}"/>
              </a:ext>
            </a:extLst>
          </p:cNvPr>
          <p:cNvSpPr>
            <a:spLocks noGrp="1"/>
          </p:cNvSpPr>
          <p:nvPr>
            <p:ph type="dt" sz="half" idx="10"/>
          </p:nvPr>
        </p:nvSpPr>
        <p:spPr/>
        <p:txBody>
          <a:bodyPr/>
          <a:lstStyle/>
          <a:p>
            <a:fld id="{36F4FBC2-F52E-114C-994F-F0FFB2CDCE35}" type="datetimeFigureOut">
              <a:rPr lang="en-US" smtClean="0"/>
              <a:t>8/4/26</a:t>
            </a:fld>
            <a:endParaRPr lang="en-US"/>
          </a:p>
        </p:txBody>
      </p:sp>
      <p:sp>
        <p:nvSpPr>
          <p:cNvPr id="3" name="Footer Placeholder 2">
            <a:extLst>
              <a:ext uri="{FF2B5EF4-FFF2-40B4-BE49-F238E27FC236}">
                <a16:creationId xmlns:a16="http://schemas.microsoft.com/office/drawing/2014/main" id="{D9D0A628-2569-C783-C673-DC6D1E6119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5FFF7A4-F29E-EB76-CE3D-F744A0031507}"/>
              </a:ext>
            </a:extLst>
          </p:cNvPr>
          <p:cNvSpPr>
            <a:spLocks noGrp="1"/>
          </p:cNvSpPr>
          <p:nvPr>
            <p:ph type="sldNum" sz="quarter" idx="12"/>
          </p:nvPr>
        </p:nvSpPr>
        <p:spPr/>
        <p:txBody>
          <a:bodyPr/>
          <a:lstStyle/>
          <a:p>
            <a:fld id="{B96B97E8-1006-C844-8F4D-13477F631747}" type="slidenum">
              <a:rPr lang="en-US" smtClean="0"/>
              <a:t>‹#›</a:t>
            </a:fld>
            <a:endParaRPr lang="en-US"/>
          </a:p>
        </p:txBody>
      </p:sp>
    </p:spTree>
    <p:extLst>
      <p:ext uri="{BB962C8B-B14F-4D97-AF65-F5344CB8AC3E}">
        <p14:creationId xmlns:p14="http://schemas.microsoft.com/office/powerpoint/2010/main" val="755553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DC0C3-F1BE-F674-8750-541E6FC295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F86CA2-5538-2C37-3791-23A10EE993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1A6246-5263-E6C0-5FEA-DB3452C985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2AB006-FCFD-8416-DD62-5DE5C1FA5232}"/>
              </a:ext>
            </a:extLst>
          </p:cNvPr>
          <p:cNvSpPr>
            <a:spLocks noGrp="1"/>
          </p:cNvSpPr>
          <p:nvPr>
            <p:ph type="dt" sz="half" idx="10"/>
          </p:nvPr>
        </p:nvSpPr>
        <p:spPr/>
        <p:txBody>
          <a:bodyPr/>
          <a:lstStyle/>
          <a:p>
            <a:fld id="{36F4FBC2-F52E-114C-994F-F0FFB2CDCE35}" type="datetimeFigureOut">
              <a:rPr lang="en-US" smtClean="0"/>
              <a:t>8/4/26</a:t>
            </a:fld>
            <a:endParaRPr lang="en-US"/>
          </a:p>
        </p:txBody>
      </p:sp>
      <p:sp>
        <p:nvSpPr>
          <p:cNvPr id="6" name="Footer Placeholder 5">
            <a:extLst>
              <a:ext uri="{FF2B5EF4-FFF2-40B4-BE49-F238E27FC236}">
                <a16:creationId xmlns:a16="http://schemas.microsoft.com/office/drawing/2014/main" id="{7BBF4B0D-DBF6-704E-1AB5-B10925C4DA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C888C7-70A4-8BB2-A570-2FE94CDCA477}"/>
              </a:ext>
            </a:extLst>
          </p:cNvPr>
          <p:cNvSpPr>
            <a:spLocks noGrp="1"/>
          </p:cNvSpPr>
          <p:nvPr>
            <p:ph type="sldNum" sz="quarter" idx="12"/>
          </p:nvPr>
        </p:nvSpPr>
        <p:spPr/>
        <p:txBody>
          <a:bodyPr/>
          <a:lstStyle/>
          <a:p>
            <a:fld id="{B96B97E8-1006-C844-8F4D-13477F631747}" type="slidenum">
              <a:rPr lang="en-US" smtClean="0"/>
              <a:t>‹#›</a:t>
            </a:fld>
            <a:endParaRPr lang="en-US"/>
          </a:p>
        </p:txBody>
      </p:sp>
    </p:spTree>
    <p:extLst>
      <p:ext uri="{BB962C8B-B14F-4D97-AF65-F5344CB8AC3E}">
        <p14:creationId xmlns:p14="http://schemas.microsoft.com/office/powerpoint/2010/main" val="3113528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4825D-41B8-E9E9-40E4-34E768CE92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3029DE-873E-61C1-0058-439277B21F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AFCD2-D221-A3F1-95C5-802DBBDF2C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C13628-0D83-3F43-37F6-CDE022658689}"/>
              </a:ext>
            </a:extLst>
          </p:cNvPr>
          <p:cNvSpPr>
            <a:spLocks noGrp="1"/>
          </p:cNvSpPr>
          <p:nvPr>
            <p:ph type="dt" sz="half" idx="10"/>
          </p:nvPr>
        </p:nvSpPr>
        <p:spPr/>
        <p:txBody>
          <a:bodyPr/>
          <a:lstStyle/>
          <a:p>
            <a:fld id="{36F4FBC2-F52E-114C-994F-F0FFB2CDCE35}" type="datetimeFigureOut">
              <a:rPr lang="en-US" smtClean="0"/>
              <a:t>8/4/26</a:t>
            </a:fld>
            <a:endParaRPr lang="en-US"/>
          </a:p>
        </p:txBody>
      </p:sp>
      <p:sp>
        <p:nvSpPr>
          <p:cNvPr id="6" name="Footer Placeholder 5">
            <a:extLst>
              <a:ext uri="{FF2B5EF4-FFF2-40B4-BE49-F238E27FC236}">
                <a16:creationId xmlns:a16="http://schemas.microsoft.com/office/drawing/2014/main" id="{DE0DE78E-1D90-E55A-4BC8-EDF3005490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891A66-5977-2545-DE8F-75BB6F6D1BAA}"/>
              </a:ext>
            </a:extLst>
          </p:cNvPr>
          <p:cNvSpPr>
            <a:spLocks noGrp="1"/>
          </p:cNvSpPr>
          <p:nvPr>
            <p:ph type="sldNum" sz="quarter" idx="12"/>
          </p:nvPr>
        </p:nvSpPr>
        <p:spPr/>
        <p:txBody>
          <a:bodyPr/>
          <a:lstStyle/>
          <a:p>
            <a:fld id="{B96B97E8-1006-C844-8F4D-13477F631747}" type="slidenum">
              <a:rPr lang="en-US" smtClean="0"/>
              <a:t>‹#›</a:t>
            </a:fld>
            <a:endParaRPr lang="en-US"/>
          </a:p>
        </p:txBody>
      </p:sp>
    </p:spTree>
    <p:extLst>
      <p:ext uri="{BB962C8B-B14F-4D97-AF65-F5344CB8AC3E}">
        <p14:creationId xmlns:p14="http://schemas.microsoft.com/office/powerpoint/2010/main" val="4102859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CFA7BA-DE55-AE3D-0821-73040F1C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E717B16-97EE-EC2D-C8C4-B9E0C3FE00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7342DA-51BD-A159-CB06-3C591D5C4F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6F4FBC2-F52E-114C-994F-F0FFB2CDCE35}" type="datetimeFigureOut">
              <a:rPr lang="en-US" smtClean="0"/>
              <a:t>8/4/26</a:t>
            </a:fld>
            <a:endParaRPr lang="en-US"/>
          </a:p>
        </p:txBody>
      </p:sp>
      <p:sp>
        <p:nvSpPr>
          <p:cNvPr id="5" name="Footer Placeholder 4">
            <a:extLst>
              <a:ext uri="{FF2B5EF4-FFF2-40B4-BE49-F238E27FC236}">
                <a16:creationId xmlns:a16="http://schemas.microsoft.com/office/drawing/2014/main" id="{5FC6E8D9-B1B0-3DE0-B6F5-74A5D1B9DE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61F96AE-7C5C-03EB-C812-67052A22EC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96B97E8-1006-C844-8F4D-13477F631747}" type="slidenum">
              <a:rPr lang="en-US" smtClean="0"/>
              <a:t>‹#›</a:t>
            </a:fld>
            <a:endParaRPr lang="en-US"/>
          </a:p>
        </p:txBody>
      </p:sp>
    </p:spTree>
    <p:extLst>
      <p:ext uri="{BB962C8B-B14F-4D97-AF65-F5344CB8AC3E}">
        <p14:creationId xmlns:p14="http://schemas.microsoft.com/office/powerpoint/2010/main" val="1103803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cs.uw.edu/332"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029F-F4C6-FDAD-6A00-4E30C8EE848F}"/>
              </a:ext>
            </a:extLst>
          </p:cNvPr>
          <p:cNvSpPr>
            <a:spLocks noGrp="1"/>
          </p:cNvSpPr>
          <p:nvPr>
            <p:ph type="ctrTitle"/>
          </p:nvPr>
        </p:nvSpPr>
        <p:spPr>
          <a:xfrm>
            <a:off x="1523999" y="1122363"/>
            <a:ext cx="9959163" cy="2387600"/>
          </a:xfrm>
        </p:spPr>
        <p:txBody>
          <a:bodyPr>
            <a:normAutofit fontScale="90000"/>
          </a:bodyPr>
          <a:lstStyle/>
          <a:p>
            <a:r>
              <a:rPr lang="en-US" dirty="0"/>
              <a:t>CSE 332 Summer 2026</a:t>
            </a:r>
            <a:br>
              <a:rPr lang="en-US" dirty="0"/>
            </a:br>
            <a:r>
              <a:rPr lang="en-US" dirty="0"/>
              <a:t>Lecture 18: Parallel Prefix Sum, Parallel Runtime</a:t>
            </a:r>
          </a:p>
        </p:txBody>
      </p:sp>
      <p:sp>
        <p:nvSpPr>
          <p:cNvPr id="3" name="Subtitle 2">
            <a:extLst>
              <a:ext uri="{FF2B5EF4-FFF2-40B4-BE49-F238E27FC236}">
                <a16:creationId xmlns:a16="http://schemas.microsoft.com/office/drawing/2014/main" id="{AB96019E-F067-13A3-DC5B-9F49CCFEF437}"/>
              </a:ext>
            </a:extLst>
          </p:cNvPr>
          <p:cNvSpPr>
            <a:spLocks noGrp="1"/>
          </p:cNvSpPr>
          <p:nvPr>
            <p:ph type="subTitle" idx="1"/>
          </p:nvPr>
        </p:nvSpPr>
        <p:spPr/>
        <p:txBody>
          <a:bodyPr/>
          <a:lstStyle/>
          <a:p>
            <a:r>
              <a:rPr lang="en-US" dirty="0"/>
              <a:t>Michael Whitmeyer</a:t>
            </a:r>
          </a:p>
          <a:p>
            <a:r>
              <a:rPr lang="en-US" dirty="0">
                <a:hlinkClick r:id="rId2"/>
              </a:rPr>
              <a:t>http://www.cs.uw.edu/332</a:t>
            </a:r>
            <a:endParaRPr lang="en-US" dirty="0"/>
          </a:p>
          <a:p>
            <a:endParaRPr lang="en-US" dirty="0"/>
          </a:p>
          <a:p>
            <a:endParaRPr lang="en-US" dirty="0"/>
          </a:p>
        </p:txBody>
      </p:sp>
    </p:spTree>
    <p:extLst>
      <p:ext uri="{BB962C8B-B14F-4D97-AF65-F5344CB8AC3E}">
        <p14:creationId xmlns:p14="http://schemas.microsoft.com/office/powerpoint/2010/main" val="39733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0FB8C274-5CCA-301E-3A75-99E01DE18B10}"/>
              </a:ext>
            </a:extLst>
          </p:cNvPr>
          <p:cNvGrpSpPr/>
          <p:nvPr/>
        </p:nvGrpSpPr>
        <p:grpSpPr>
          <a:xfrm>
            <a:off x="695960" y="1239266"/>
            <a:ext cx="10800080" cy="5100574"/>
            <a:chOff x="279400" y="1371600"/>
            <a:chExt cx="11358880" cy="5364480"/>
          </a:xfrm>
        </p:grpSpPr>
        <p:sp>
          <p:nvSpPr>
            <p:cNvPr id="4" name="Rectangle 3">
              <a:extLst>
                <a:ext uri="{FF2B5EF4-FFF2-40B4-BE49-F238E27FC236}">
                  <a16:creationId xmlns:a16="http://schemas.microsoft.com/office/drawing/2014/main" id="{3562E9D3-5A43-0B4C-9F22-6A8A0E9E55D1}"/>
                </a:ext>
              </a:extLst>
            </p:cNvPr>
            <p:cNvSpPr/>
            <p:nvPr/>
          </p:nvSpPr>
          <p:spPr>
            <a:xfrm>
              <a:off x="5374640" y="13716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[0,8) </a:t>
              </a:r>
            </a:p>
            <a:p>
              <a:r>
                <a:rPr lang="en-US" sz="1600" dirty="0">
                  <a:solidFill>
                    <a:schemeClr val="tx1"/>
                  </a:solidFill>
                </a:rPr>
                <a:t>sum: 81</a:t>
              </a:r>
            </a:p>
            <a:p>
              <a:r>
                <a:rPr lang="en-US" sz="1600" dirty="0" err="1">
                  <a:solidFill>
                    <a:schemeClr val="tx1"/>
                  </a:solidFill>
                </a:rPr>
                <a:t>leftSum</a:t>
              </a:r>
              <a:r>
                <a:rPr lang="en-US" sz="1600" dirty="0">
                  <a:solidFill>
                    <a:schemeClr val="tx1"/>
                  </a:solidFill>
                </a:rPr>
                <a:t>:</a:t>
              </a:r>
            </a:p>
          </p:txBody>
        </p:sp>
        <p:sp>
          <p:nvSpPr>
            <p:cNvPr id="14" name="Rectangle 13">
              <a:extLst>
                <a:ext uri="{FF2B5EF4-FFF2-40B4-BE49-F238E27FC236}">
                  <a16:creationId xmlns:a16="http://schemas.microsoft.com/office/drawing/2014/main" id="{A43480E1-8D7B-7A87-1CB0-8AA630393EA1}"/>
                </a:ext>
              </a:extLst>
            </p:cNvPr>
            <p:cNvSpPr/>
            <p:nvPr/>
          </p:nvSpPr>
          <p:spPr>
            <a:xfrm>
              <a:off x="10160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[0,2) </a:t>
              </a:r>
            </a:p>
            <a:p>
              <a:r>
                <a:rPr lang="en-US" sz="1600" dirty="0">
                  <a:solidFill>
                    <a:schemeClr val="tx1"/>
                  </a:solidFill>
                </a:rPr>
                <a:t>sum: 26</a:t>
              </a:r>
            </a:p>
            <a:p>
              <a:r>
                <a:rPr lang="en-US" sz="1600" dirty="0" err="1">
                  <a:solidFill>
                    <a:schemeClr val="tx1"/>
                  </a:solidFill>
                </a:rPr>
                <a:t>leftSum</a:t>
              </a:r>
              <a:r>
                <a:rPr lang="en-US" sz="1600" dirty="0">
                  <a:solidFill>
                    <a:schemeClr val="tx1"/>
                  </a:solidFill>
                </a:rPr>
                <a:t>:</a:t>
              </a:r>
            </a:p>
          </p:txBody>
        </p:sp>
        <p:sp>
          <p:nvSpPr>
            <p:cNvPr id="15" name="Rectangle 14">
              <a:extLst>
                <a:ext uri="{FF2B5EF4-FFF2-40B4-BE49-F238E27FC236}">
                  <a16:creationId xmlns:a16="http://schemas.microsoft.com/office/drawing/2014/main" id="{ADEF5900-69A4-8B39-AEFB-E6337AB7EE37}"/>
                </a:ext>
              </a:extLst>
            </p:cNvPr>
            <p:cNvSpPr/>
            <p:nvPr/>
          </p:nvSpPr>
          <p:spPr>
            <a:xfrm>
              <a:off x="39420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[2,4) </a:t>
              </a:r>
            </a:p>
            <a:p>
              <a:r>
                <a:rPr lang="en-US" sz="1600" dirty="0">
                  <a:solidFill>
                    <a:schemeClr val="tx1"/>
                  </a:solidFill>
                </a:rPr>
                <a:t>sum: 22</a:t>
              </a:r>
            </a:p>
            <a:p>
              <a:r>
                <a:rPr lang="en-US" sz="1600" dirty="0" err="1">
                  <a:solidFill>
                    <a:schemeClr val="tx1"/>
                  </a:solidFill>
                </a:rPr>
                <a:t>leftSum</a:t>
              </a:r>
              <a:r>
                <a:rPr lang="en-US" sz="1600" dirty="0">
                  <a:solidFill>
                    <a:schemeClr val="tx1"/>
                  </a:solidFill>
                </a:rPr>
                <a:t>:</a:t>
              </a:r>
            </a:p>
          </p:txBody>
        </p:sp>
        <p:sp>
          <p:nvSpPr>
            <p:cNvPr id="18" name="Rectangle 17">
              <a:extLst>
                <a:ext uri="{FF2B5EF4-FFF2-40B4-BE49-F238E27FC236}">
                  <a16:creationId xmlns:a16="http://schemas.microsoft.com/office/drawing/2014/main" id="{0D93F352-E053-F85C-5474-99A3CC5B2D8D}"/>
                </a:ext>
              </a:extLst>
            </p:cNvPr>
            <p:cNvSpPr/>
            <p:nvPr/>
          </p:nvSpPr>
          <p:spPr>
            <a:xfrm>
              <a:off x="240792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[0,4) </a:t>
              </a:r>
            </a:p>
            <a:p>
              <a:r>
                <a:rPr lang="en-US" sz="1600" dirty="0">
                  <a:solidFill>
                    <a:schemeClr val="tx1"/>
                  </a:solidFill>
                </a:rPr>
                <a:t>sum: 48</a:t>
              </a:r>
            </a:p>
            <a:p>
              <a:r>
                <a:rPr lang="en-US" sz="1600" dirty="0" err="1">
                  <a:solidFill>
                    <a:schemeClr val="tx1"/>
                  </a:solidFill>
                </a:rPr>
                <a:t>leftSum</a:t>
              </a:r>
              <a:r>
                <a:rPr lang="en-US" sz="1600" dirty="0">
                  <a:solidFill>
                    <a:schemeClr val="tx1"/>
                  </a:solidFill>
                </a:rPr>
                <a:t>:</a:t>
              </a:r>
            </a:p>
          </p:txBody>
        </p:sp>
        <p:sp>
          <p:nvSpPr>
            <p:cNvPr id="19" name="Rectangle 18">
              <a:extLst>
                <a:ext uri="{FF2B5EF4-FFF2-40B4-BE49-F238E27FC236}">
                  <a16:creationId xmlns:a16="http://schemas.microsoft.com/office/drawing/2014/main" id="{93098F5D-9C41-8DE2-BC72-49FAC45F4C0E}"/>
                </a:ext>
              </a:extLst>
            </p:cNvPr>
            <p:cNvSpPr/>
            <p:nvPr/>
          </p:nvSpPr>
          <p:spPr>
            <a:xfrm>
              <a:off x="823976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[4,8) </a:t>
              </a:r>
            </a:p>
            <a:p>
              <a:r>
                <a:rPr lang="en-US" sz="1600" dirty="0">
                  <a:solidFill>
                    <a:schemeClr val="tx1"/>
                  </a:solidFill>
                </a:rPr>
                <a:t>sum: 33</a:t>
              </a:r>
            </a:p>
            <a:p>
              <a:r>
                <a:rPr lang="en-US" sz="1600" dirty="0" err="1">
                  <a:solidFill>
                    <a:schemeClr val="tx1"/>
                  </a:solidFill>
                </a:rPr>
                <a:t>leftSum</a:t>
              </a:r>
              <a:r>
                <a:rPr lang="en-US" sz="1600" dirty="0">
                  <a:solidFill>
                    <a:schemeClr val="tx1"/>
                  </a:solidFill>
                </a:rPr>
                <a:t>:</a:t>
              </a:r>
            </a:p>
          </p:txBody>
        </p:sp>
        <p:sp>
          <p:nvSpPr>
            <p:cNvPr id="20" name="Rectangle 19">
              <a:extLst>
                <a:ext uri="{FF2B5EF4-FFF2-40B4-BE49-F238E27FC236}">
                  <a16:creationId xmlns:a16="http://schemas.microsoft.com/office/drawing/2014/main" id="{9C687C96-5038-20AF-AC40-28D35E780016}"/>
                </a:ext>
              </a:extLst>
            </p:cNvPr>
            <p:cNvSpPr/>
            <p:nvPr/>
          </p:nvSpPr>
          <p:spPr>
            <a:xfrm>
              <a:off x="68072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[4,6) </a:t>
              </a:r>
            </a:p>
            <a:p>
              <a:r>
                <a:rPr lang="en-US" sz="1600" dirty="0">
                  <a:solidFill>
                    <a:schemeClr val="tx1"/>
                  </a:solidFill>
                </a:rPr>
                <a:t>sum: 10</a:t>
              </a:r>
            </a:p>
            <a:p>
              <a:r>
                <a:rPr lang="en-US" sz="1600" dirty="0" err="1">
                  <a:solidFill>
                    <a:schemeClr val="tx1"/>
                  </a:solidFill>
                </a:rPr>
                <a:t>leftSum</a:t>
              </a:r>
              <a:r>
                <a:rPr lang="en-US" sz="1600" dirty="0">
                  <a:solidFill>
                    <a:schemeClr val="tx1"/>
                  </a:solidFill>
                </a:rPr>
                <a:t>:</a:t>
              </a:r>
            </a:p>
          </p:txBody>
        </p:sp>
        <p:sp>
          <p:nvSpPr>
            <p:cNvPr id="21" name="Rectangle 20">
              <a:extLst>
                <a:ext uri="{FF2B5EF4-FFF2-40B4-BE49-F238E27FC236}">
                  <a16:creationId xmlns:a16="http://schemas.microsoft.com/office/drawing/2014/main" id="{9910CE0F-0D67-D684-20ED-9236C0C0FD40}"/>
                </a:ext>
              </a:extLst>
            </p:cNvPr>
            <p:cNvSpPr/>
            <p:nvPr/>
          </p:nvSpPr>
          <p:spPr>
            <a:xfrm>
              <a:off x="96316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[6,8) </a:t>
              </a:r>
            </a:p>
            <a:p>
              <a:r>
                <a:rPr lang="en-US" sz="1600" dirty="0">
                  <a:solidFill>
                    <a:schemeClr val="tx1"/>
                  </a:solidFill>
                </a:rPr>
                <a:t>sum: 23 </a:t>
              </a:r>
            </a:p>
            <a:p>
              <a:r>
                <a:rPr lang="en-US" sz="1600" dirty="0" err="1">
                  <a:solidFill>
                    <a:schemeClr val="tx1"/>
                  </a:solidFill>
                </a:rPr>
                <a:t>leftSum</a:t>
              </a:r>
              <a:r>
                <a:rPr lang="en-US" sz="1600" dirty="0">
                  <a:solidFill>
                    <a:schemeClr val="tx1"/>
                  </a:solidFill>
                </a:rPr>
                <a:t>:</a:t>
              </a:r>
            </a:p>
          </p:txBody>
        </p:sp>
        <p:sp>
          <p:nvSpPr>
            <p:cNvPr id="22" name="Rectangle 21">
              <a:extLst>
                <a:ext uri="{FF2B5EF4-FFF2-40B4-BE49-F238E27FC236}">
                  <a16:creationId xmlns:a16="http://schemas.microsoft.com/office/drawing/2014/main" id="{F46255A2-00FE-2C2E-16B6-A7682A88B8D1}"/>
                </a:ext>
              </a:extLst>
            </p:cNvPr>
            <p:cNvSpPr/>
            <p:nvPr/>
          </p:nvSpPr>
          <p:spPr>
            <a:xfrm>
              <a:off x="2794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[0,1) </a:t>
              </a:r>
            </a:p>
            <a:p>
              <a:r>
                <a:rPr lang="en-US" sz="1600" dirty="0">
                  <a:solidFill>
                    <a:schemeClr val="tx1"/>
                  </a:solidFill>
                </a:rPr>
                <a:t>sum: 10</a:t>
              </a:r>
            </a:p>
            <a:p>
              <a:r>
                <a:rPr lang="en-US" sz="1600" dirty="0" err="1">
                  <a:solidFill>
                    <a:schemeClr val="tx1"/>
                  </a:solidFill>
                </a:rPr>
                <a:t>leftSum</a:t>
              </a:r>
              <a:r>
                <a:rPr lang="en-US" sz="1600" dirty="0">
                  <a:solidFill>
                    <a:schemeClr val="tx1"/>
                  </a:solidFill>
                </a:rPr>
                <a:t>:</a:t>
              </a:r>
            </a:p>
          </p:txBody>
        </p:sp>
        <p:sp>
          <p:nvSpPr>
            <p:cNvPr id="23" name="Rectangle 22">
              <a:extLst>
                <a:ext uri="{FF2B5EF4-FFF2-40B4-BE49-F238E27FC236}">
                  <a16:creationId xmlns:a16="http://schemas.microsoft.com/office/drawing/2014/main" id="{CC6D19EC-5C4C-6773-E95E-B3DB6B020E95}"/>
                </a:ext>
              </a:extLst>
            </p:cNvPr>
            <p:cNvSpPr/>
            <p:nvPr/>
          </p:nvSpPr>
          <p:spPr>
            <a:xfrm>
              <a:off x="17729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[1,2) </a:t>
              </a:r>
            </a:p>
            <a:p>
              <a:r>
                <a:rPr lang="en-US" sz="1600" dirty="0">
                  <a:solidFill>
                    <a:schemeClr val="tx1"/>
                  </a:solidFill>
                </a:rPr>
                <a:t>sum: 16 </a:t>
              </a:r>
            </a:p>
            <a:p>
              <a:r>
                <a:rPr lang="en-US" sz="1600" dirty="0" err="1">
                  <a:solidFill>
                    <a:schemeClr val="tx1"/>
                  </a:solidFill>
                </a:rPr>
                <a:t>leftSum</a:t>
              </a:r>
              <a:r>
                <a:rPr lang="en-US" sz="1600" dirty="0">
                  <a:solidFill>
                    <a:schemeClr val="tx1"/>
                  </a:solidFill>
                </a:rPr>
                <a:t>:</a:t>
              </a:r>
            </a:p>
          </p:txBody>
        </p:sp>
        <p:sp>
          <p:nvSpPr>
            <p:cNvPr id="26" name="Rectangle 25">
              <a:extLst>
                <a:ext uri="{FF2B5EF4-FFF2-40B4-BE49-F238E27FC236}">
                  <a16:creationId xmlns:a16="http://schemas.microsoft.com/office/drawing/2014/main" id="{FC156EFA-F92C-3595-EB8C-E23E5A4C04C2}"/>
                </a:ext>
              </a:extLst>
            </p:cNvPr>
            <p:cNvSpPr/>
            <p:nvPr/>
          </p:nvSpPr>
          <p:spPr>
            <a:xfrm>
              <a:off x="31851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[2,3) </a:t>
              </a:r>
            </a:p>
            <a:p>
              <a:r>
                <a:rPr lang="en-US" sz="1600" dirty="0">
                  <a:solidFill>
                    <a:schemeClr val="tx1"/>
                  </a:solidFill>
                </a:rPr>
                <a:t>sum: 4</a:t>
              </a:r>
            </a:p>
            <a:p>
              <a:r>
                <a:rPr lang="en-US" sz="1600" dirty="0" err="1">
                  <a:solidFill>
                    <a:schemeClr val="tx1"/>
                  </a:solidFill>
                </a:rPr>
                <a:t>leftSum</a:t>
              </a:r>
              <a:r>
                <a:rPr lang="en-US" sz="1600" dirty="0">
                  <a:solidFill>
                    <a:schemeClr val="tx1"/>
                  </a:solidFill>
                </a:rPr>
                <a:t>:</a:t>
              </a:r>
            </a:p>
          </p:txBody>
        </p:sp>
        <p:sp>
          <p:nvSpPr>
            <p:cNvPr id="27" name="Rectangle 26">
              <a:extLst>
                <a:ext uri="{FF2B5EF4-FFF2-40B4-BE49-F238E27FC236}">
                  <a16:creationId xmlns:a16="http://schemas.microsoft.com/office/drawing/2014/main" id="{FA19BC7B-6948-FD9D-1182-92F275A4C74A}"/>
                </a:ext>
              </a:extLst>
            </p:cNvPr>
            <p:cNvSpPr/>
            <p:nvPr/>
          </p:nvSpPr>
          <p:spPr>
            <a:xfrm>
              <a:off x="46786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[3,4) </a:t>
              </a:r>
            </a:p>
            <a:p>
              <a:r>
                <a:rPr lang="en-US" sz="1600" dirty="0">
                  <a:solidFill>
                    <a:schemeClr val="tx1"/>
                  </a:solidFill>
                </a:rPr>
                <a:t>sum: 18</a:t>
              </a:r>
            </a:p>
            <a:p>
              <a:r>
                <a:rPr lang="en-US" sz="1600" dirty="0" err="1">
                  <a:solidFill>
                    <a:schemeClr val="tx1"/>
                  </a:solidFill>
                </a:rPr>
                <a:t>leftSum</a:t>
              </a:r>
              <a:r>
                <a:rPr lang="en-US" sz="1600" dirty="0">
                  <a:solidFill>
                    <a:schemeClr val="tx1"/>
                  </a:solidFill>
                </a:rPr>
                <a:t>:</a:t>
              </a:r>
            </a:p>
          </p:txBody>
        </p:sp>
        <p:sp>
          <p:nvSpPr>
            <p:cNvPr id="28" name="Rectangle 27">
              <a:extLst>
                <a:ext uri="{FF2B5EF4-FFF2-40B4-BE49-F238E27FC236}">
                  <a16:creationId xmlns:a16="http://schemas.microsoft.com/office/drawing/2014/main" id="{FFB7EB36-DD30-F6B8-3C04-6EF3BCAE2931}"/>
                </a:ext>
              </a:extLst>
            </p:cNvPr>
            <p:cNvSpPr/>
            <p:nvPr/>
          </p:nvSpPr>
          <p:spPr>
            <a:xfrm>
              <a:off x="60706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[4,5) </a:t>
              </a:r>
            </a:p>
            <a:p>
              <a:r>
                <a:rPr lang="en-US" sz="1600" dirty="0">
                  <a:solidFill>
                    <a:schemeClr val="tx1"/>
                  </a:solidFill>
                </a:rPr>
                <a:t>sum: 8</a:t>
              </a:r>
            </a:p>
            <a:p>
              <a:r>
                <a:rPr lang="en-US" sz="1600" dirty="0" err="1">
                  <a:solidFill>
                    <a:schemeClr val="tx1"/>
                  </a:solidFill>
                </a:rPr>
                <a:t>leftSum</a:t>
              </a:r>
              <a:r>
                <a:rPr lang="en-US" sz="1600" dirty="0">
                  <a:solidFill>
                    <a:schemeClr val="tx1"/>
                  </a:solidFill>
                </a:rPr>
                <a:t>:</a:t>
              </a:r>
            </a:p>
          </p:txBody>
        </p:sp>
        <p:sp>
          <p:nvSpPr>
            <p:cNvPr id="29" name="Rectangle 28">
              <a:extLst>
                <a:ext uri="{FF2B5EF4-FFF2-40B4-BE49-F238E27FC236}">
                  <a16:creationId xmlns:a16="http://schemas.microsoft.com/office/drawing/2014/main" id="{51E75AC7-C883-F267-6281-8E4967E509EC}"/>
                </a:ext>
              </a:extLst>
            </p:cNvPr>
            <p:cNvSpPr/>
            <p:nvPr/>
          </p:nvSpPr>
          <p:spPr>
            <a:xfrm>
              <a:off x="75641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[5,6) </a:t>
              </a:r>
            </a:p>
            <a:p>
              <a:r>
                <a:rPr lang="en-US" sz="1600" dirty="0">
                  <a:solidFill>
                    <a:schemeClr val="tx1"/>
                  </a:solidFill>
                </a:rPr>
                <a:t>sum: 2</a:t>
              </a:r>
            </a:p>
            <a:p>
              <a:r>
                <a:rPr lang="en-US" sz="1600" dirty="0" err="1">
                  <a:solidFill>
                    <a:schemeClr val="tx1"/>
                  </a:solidFill>
                </a:rPr>
                <a:t>leftSum</a:t>
              </a:r>
              <a:r>
                <a:rPr lang="en-US" sz="1600" dirty="0">
                  <a:solidFill>
                    <a:schemeClr val="tx1"/>
                  </a:solidFill>
                </a:rPr>
                <a:t>:</a:t>
              </a:r>
            </a:p>
          </p:txBody>
        </p:sp>
        <p:sp>
          <p:nvSpPr>
            <p:cNvPr id="30" name="Rectangle 29">
              <a:extLst>
                <a:ext uri="{FF2B5EF4-FFF2-40B4-BE49-F238E27FC236}">
                  <a16:creationId xmlns:a16="http://schemas.microsoft.com/office/drawing/2014/main" id="{D1CEC3F4-5565-D1F1-C697-93A80469D8CA}"/>
                </a:ext>
              </a:extLst>
            </p:cNvPr>
            <p:cNvSpPr/>
            <p:nvPr/>
          </p:nvSpPr>
          <p:spPr>
            <a:xfrm>
              <a:off x="88747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[6,7) </a:t>
              </a:r>
            </a:p>
            <a:p>
              <a:r>
                <a:rPr lang="en-US" sz="1600" dirty="0">
                  <a:solidFill>
                    <a:schemeClr val="tx1"/>
                  </a:solidFill>
                </a:rPr>
                <a:t>sum: 14</a:t>
              </a:r>
            </a:p>
            <a:p>
              <a:r>
                <a:rPr lang="en-US" sz="1600" dirty="0" err="1">
                  <a:solidFill>
                    <a:schemeClr val="tx1"/>
                  </a:solidFill>
                </a:rPr>
                <a:t>leftSum</a:t>
              </a:r>
              <a:r>
                <a:rPr lang="en-US" sz="1600" dirty="0">
                  <a:solidFill>
                    <a:schemeClr val="tx1"/>
                  </a:solidFill>
                </a:rPr>
                <a:t>:</a:t>
              </a:r>
            </a:p>
          </p:txBody>
        </p:sp>
        <p:sp>
          <p:nvSpPr>
            <p:cNvPr id="31" name="Rectangle 30">
              <a:extLst>
                <a:ext uri="{FF2B5EF4-FFF2-40B4-BE49-F238E27FC236}">
                  <a16:creationId xmlns:a16="http://schemas.microsoft.com/office/drawing/2014/main" id="{29C44A18-A92B-9BA6-7CDB-DF3DF9D8C9F7}"/>
                </a:ext>
              </a:extLst>
            </p:cNvPr>
            <p:cNvSpPr/>
            <p:nvPr/>
          </p:nvSpPr>
          <p:spPr>
            <a:xfrm>
              <a:off x="103682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[7,8) </a:t>
              </a:r>
            </a:p>
            <a:p>
              <a:r>
                <a:rPr lang="en-US" sz="1600" dirty="0">
                  <a:solidFill>
                    <a:schemeClr val="tx1"/>
                  </a:solidFill>
                </a:rPr>
                <a:t>sum: 9</a:t>
              </a:r>
            </a:p>
            <a:p>
              <a:r>
                <a:rPr lang="en-US" sz="1600" dirty="0" err="1">
                  <a:solidFill>
                    <a:schemeClr val="tx1"/>
                  </a:solidFill>
                </a:rPr>
                <a:t>leftSum</a:t>
              </a:r>
              <a:r>
                <a:rPr lang="en-US" sz="1600" dirty="0">
                  <a:solidFill>
                    <a:schemeClr val="tx1"/>
                  </a:solidFill>
                </a:rPr>
                <a:t>:</a:t>
              </a:r>
            </a:p>
          </p:txBody>
        </p:sp>
        <p:cxnSp>
          <p:nvCxnSpPr>
            <p:cNvPr id="33" name="Straight Arrow Connector 32">
              <a:extLst>
                <a:ext uri="{FF2B5EF4-FFF2-40B4-BE49-F238E27FC236}">
                  <a16:creationId xmlns:a16="http://schemas.microsoft.com/office/drawing/2014/main" id="{67850F2A-A812-9FE3-D3F0-1C5DA9117AAB}"/>
                </a:ext>
              </a:extLst>
            </p:cNvPr>
            <p:cNvCxnSpPr>
              <a:cxnSpLocks/>
              <a:stCxn id="4" idx="1"/>
              <a:endCxn id="18" idx="0"/>
            </p:cNvCxnSpPr>
            <p:nvPr/>
          </p:nvCxnSpPr>
          <p:spPr>
            <a:xfrm flipH="1">
              <a:off x="3042920" y="2006600"/>
              <a:ext cx="23317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E836CBC-8972-F382-5521-69C2D95B0B86}"/>
                </a:ext>
              </a:extLst>
            </p:cNvPr>
            <p:cNvCxnSpPr>
              <a:cxnSpLocks/>
              <a:stCxn id="4" idx="3"/>
              <a:endCxn id="19" idx="0"/>
            </p:cNvCxnSpPr>
            <p:nvPr/>
          </p:nvCxnSpPr>
          <p:spPr>
            <a:xfrm>
              <a:off x="6644640" y="2006600"/>
              <a:ext cx="22301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2B1B5D0-E486-0606-42EF-9C25EB13D118}"/>
                </a:ext>
              </a:extLst>
            </p:cNvPr>
            <p:cNvCxnSpPr>
              <a:cxnSpLocks/>
              <a:stCxn id="18" idx="3"/>
              <a:endCxn id="15" idx="0"/>
            </p:cNvCxnSpPr>
            <p:nvPr/>
          </p:nvCxnSpPr>
          <p:spPr>
            <a:xfrm>
              <a:off x="3677920" y="3378200"/>
              <a:ext cx="8991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471E203-D8D6-ED6B-0BB9-1F5B4984C865}"/>
                </a:ext>
              </a:extLst>
            </p:cNvPr>
            <p:cNvCxnSpPr>
              <a:cxnSpLocks/>
              <a:stCxn id="18" idx="1"/>
              <a:endCxn id="14" idx="0"/>
            </p:cNvCxnSpPr>
            <p:nvPr/>
          </p:nvCxnSpPr>
          <p:spPr>
            <a:xfrm flipH="1">
              <a:off x="165100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A96F7C9E-5197-2DCC-60EB-CD332D7224BB}"/>
                </a:ext>
              </a:extLst>
            </p:cNvPr>
            <p:cNvCxnSpPr>
              <a:cxnSpLocks/>
              <a:stCxn id="19" idx="1"/>
              <a:endCxn id="20" idx="0"/>
            </p:cNvCxnSpPr>
            <p:nvPr/>
          </p:nvCxnSpPr>
          <p:spPr>
            <a:xfrm flipH="1">
              <a:off x="7442200" y="3378200"/>
              <a:ext cx="7975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DC60E03-4514-77BC-2D96-D36F9478A4FE}"/>
                </a:ext>
              </a:extLst>
            </p:cNvPr>
            <p:cNvCxnSpPr>
              <a:cxnSpLocks/>
              <a:stCxn id="19" idx="3"/>
              <a:endCxn id="21" idx="0"/>
            </p:cNvCxnSpPr>
            <p:nvPr/>
          </p:nvCxnSpPr>
          <p:spPr>
            <a:xfrm>
              <a:off x="950976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F874BD4-A39C-D4E1-A1D2-25C6FBE85D5E}"/>
                </a:ext>
              </a:extLst>
            </p:cNvPr>
            <p:cNvCxnSpPr>
              <a:cxnSpLocks/>
              <a:stCxn id="14" idx="1"/>
              <a:endCxn id="22" idx="0"/>
            </p:cNvCxnSpPr>
            <p:nvPr/>
          </p:nvCxnSpPr>
          <p:spPr>
            <a:xfrm flipH="1">
              <a:off x="9144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5F81EA6-BDB5-057A-9119-165E82FAADB7}"/>
                </a:ext>
              </a:extLst>
            </p:cNvPr>
            <p:cNvCxnSpPr>
              <a:cxnSpLocks/>
              <a:stCxn id="14" idx="3"/>
              <a:endCxn id="23" idx="0"/>
            </p:cNvCxnSpPr>
            <p:nvPr/>
          </p:nvCxnSpPr>
          <p:spPr>
            <a:xfrm>
              <a:off x="22860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9A4C740-9B31-A37C-3B27-2D416FA0022C}"/>
                </a:ext>
              </a:extLst>
            </p:cNvPr>
            <p:cNvCxnSpPr>
              <a:cxnSpLocks/>
              <a:stCxn id="15" idx="1"/>
              <a:endCxn id="26" idx="0"/>
            </p:cNvCxnSpPr>
            <p:nvPr/>
          </p:nvCxnSpPr>
          <p:spPr>
            <a:xfrm flipH="1">
              <a:off x="38201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C8EAFCB7-337E-6080-3E02-B582D0349335}"/>
                </a:ext>
              </a:extLst>
            </p:cNvPr>
            <p:cNvCxnSpPr>
              <a:cxnSpLocks/>
              <a:stCxn id="15" idx="3"/>
              <a:endCxn id="27" idx="0"/>
            </p:cNvCxnSpPr>
            <p:nvPr/>
          </p:nvCxnSpPr>
          <p:spPr>
            <a:xfrm>
              <a:off x="52120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0A1EBD00-5EB5-8CEF-2660-D4AE712A1753}"/>
                </a:ext>
              </a:extLst>
            </p:cNvPr>
            <p:cNvCxnSpPr>
              <a:cxnSpLocks/>
              <a:stCxn id="20" idx="1"/>
              <a:endCxn id="28" idx="0"/>
            </p:cNvCxnSpPr>
            <p:nvPr/>
          </p:nvCxnSpPr>
          <p:spPr>
            <a:xfrm flipH="1">
              <a:off x="67056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4B654E8-4CAB-D9E6-A724-B7D9AC1B3BC3}"/>
                </a:ext>
              </a:extLst>
            </p:cNvPr>
            <p:cNvCxnSpPr>
              <a:cxnSpLocks/>
              <a:stCxn id="20" idx="3"/>
              <a:endCxn id="29" idx="0"/>
            </p:cNvCxnSpPr>
            <p:nvPr/>
          </p:nvCxnSpPr>
          <p:spPr>
            <a:xfrm>
              <a:off x="80772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4851EAFF-26BC-0981-AD50-DE20C0E1D625}"/>
                </a:ext>
              </a:extLst>
            </p:cNvPr>
            <p:cNvCxnSpPr>
              <a:cxnSpLocks/>
              <a:stCxn id="21" idx="1"/>
              <a:endCxn id="30" idx="0"/>
            </p:cNvCxnSpPr>
            <p:nvPr/>
          </p:nvCxnSpPr>
          <p:spPr>
            <a:xfrm flipH="1">
              <a:off x="95097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3DD4F70C-8814-99A3-AA89-D791D0D03CDE}"/>
                </a:ext>
              </a:extLst>
            </p:cNvPr>
            <p:cNvCxnSpPr>
              <a:cxnSpLocks/>
              <a:stCxn id="21" idx="3"/>
              <a:endCxn id="31" idx="0"/>
            </p:cNvCxnSpPr>
            <p:nvPr/>
          </p:nvCxnSpPr>
          <p:spPr>
            <a:xfrm>
              <a:off x="109016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0" name="TextBox 79">
            <a:extLst>
              <a:ext uri="{FF2B5EF4-FFF2-40B4-BE49-F238E27FC236}">
                <a16:creationId xmlns:a16="http://schemas.microsoft.com/office/drawing/2014/main" id="{4CBE2527-7E2B-9DAA-6275-F61167D54814}"/>
              </a:ext>
            </a:extLst>
          </p:cNvPr>
          <p:cNvSpPr txBox="1"/>
          <p:nvPr/>
        </p:nvSpPr>
        <p:spPr>
          <a:xfrm>
            <a:off x="37527" y="1009992"/>
            <a:ext cx="5087906" cy="1200329"/>
          </a:xfrm>
          <a:prstGeom prst="rect">
            <a:avLst/>
          </a:prstGeom>
          <a:noFill/>
        </p:spPr>
        <p:txBody>
          <a:bodyPr wrap="square" rtlCol="0">
            <a:spAutoFit/>
          </a:bodyPr>
          <a:lstStyle/>
          <a:p>
            <a:r>
              <a:rPr lang="en-US" dirty="0"/>
              <a:t>If this is a left child:</a:t>
            </a:r>
          </a:p>
          <a:p>
            <a:r>
              <a:rPr lang="en-US" dirty="0"/>
              <a:t>	</a:t>
            </a:r>
            <a:r>
              <a:rPr lang="en-US" dirty="0" err="1"/>
              <a:t>leftSum</a:t>
            </a:r>
            <a:r>
              <a:rPr lang="en-US" dirty="0"/>
              <a:t> = </a:t>
            </a:r>
            <a:r>
              <a:rPr lang="en-US" dirty="0" err="1"/>
              <a:t>parent.leftSum</a:t>
            </a:r>
            <a:endParaRPr lang="en-US" dirty="0"/>
          </a:p>
          <a:p>
            <a:r>
              <a:rPr lang="en-US" dirty="0"/>
              <a:t>If this is a right child:</a:t>
            </a:r>
          </a:p>
          <a:p>
            <a:r>
              <a:rPr lang="en-US" dirty="0"/>
              <a:t>	</a:t>
            </a:r>
            <a:r>
              <a:rPr lang="en-US" dirty="0" err="1"/>
              <a:t>leftSum</a:t>
            </a:r>
            <a:r>
              <a:rPr lang="en-US" dirty="0"/>
              <a:t> = </a:t>
            </a:r>
            <a:r>
              <a:rPr lang="en-US" dirty="0" err="1"/>
              <a:t>parent.leftSum</a:t>
            </a:r>
            <a:r>
              <a:rPr lang="en-US" dirty="0"/>
              <a:t> + </a:t>
            </a:r>
            <a:r>
              <a:rPr lang="en-US" dirty="0" err="1"/>
              <a:t>sibling.sum</a:t>
            </a:r>
            <a:endParaRPr lang="en-US" dirty="0"/>
          </a:p>
        </p:txBody>
      </p:sp>
      <p:grpSp>
        <p:nvGrpSpPr>
          <p:cNvPr id="81" name="Group 80">
            <a:extLst>
              <a:ext uri="{FF2B5EF4-FFF2-40B4-BE49-F238E27FC236}">
                <a16:creationId xmlns:a16="http://schemas.microsoft.com/office/drawing/2014/main" id="{6C764B31-F14D-144A-64AA-02CECD9C9599}"/>
              </a:ext>
            </a:extLst>
          </p:cNvPr>
          <p:cNvGrpSpPr/>
          <p:nvPr/>
        </p:nvGrpSpPr>
        <p:grpSpPr>
          <a:xfrm>
            <a:off x="6298864" y="83846"/>
            <a:ext cx="5763813" cy="1720798"/>
            <a:chOff x="6679091" y="83846"/>
            <a:chExt cx="5383586" cy="1720798"/>
          </a:xfrm>
        </p:grpSpPr>
        <p:grpSp>
          <p:nvGrpSpPr>
            <p:cNvPr id="82" name="Group 81">
              <a:extLst>
                <a:ext uri="{FF2B5EF4-FFF2-40B4-BE49-F238E27FC236}">
                  <a16:creationId xmlns:a16="http://schemas.microsoft.com/office/drawing/2014/main" id="{3A8F509B-5922-7F9E-995E-F648A59F3142}"/>
                </a:ext>
              </a:extLst>
            </p:cNvPr>
            <p:cNvGrpSpPr/>
            <p:nvPr/>
          </p:nvGrpSpPr>
          <p:grpSpPr>
            <a:xfrm>
              <a:off x="7562943" y="83846"/>
              <a:ext cx="4499734" cy="562558"/>
              <a:chOff x="6392545" y="364404"/>
              <a:chExt cx="5726090" cy="715878"/>
            </a:xfrm>
          </p:grpSpPr>
          <p:grpSp>
            <p:nvGrpSpPr>
              <p:cNvPr id="105" name="Group 104">
                <a:extLst>
                  <a:ext uri="{FF2B5EF4-FFF2-40B4-BE49-F238E27FC236}">
                    <a16:creationId xmlns:a16="http://schemas.microsoft.com/office/drawing/2014/main" id="{7C5DA8C2-ED00-0771-6A70-6B46D1E04D52}"/>
                  </a:ext>
                </a:extLst>
              </p:cNvPr>
              <p:cNvGrpSpPr/>
              <p:nvPr/>
            </p:nvGrpSpPr>
            <p:grpSpPr>
              <a:xfrm>
                <a:off x="6392545" y="365125"/>
                <a:ext cx="4295776" cy="715157"/>
                <a:chOff x="7967980" y="4321811"/>
                <a:chExt cx="2258060" cy="375920"/>
              </a:xfrm>
            </p:grpSpPr>
            <p:sp>
              <p:nvSpPr>
                <p:cNvPr id="108" name="Rectangle 107">
                  <a:extLst>
                    <a:ext uri="{FF2B5EF4-FFF2-40B4-BE49-F238E27FC236}">
                      <a16:creationId xmlns:a16="http://schemas.microsoft.com/office/drawing/2014/main" id="{23491F06-ACA1-B644-B5B3-643409F04D41}"/>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109" name="Rectangle 108">
                  <a:extLst>
                    <a:ext uri="{FF2B5EF4-FFF2-40B4-BE49-F238E27FC236}">
                      <a16:creationId xmlns:a16="http://schemas.microsoft.com/office/drawing/2014/main" id="{82C2D274-B83E-31DD-3CB2-8BB08DF900FF}"/>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110" name="Rectangle 109">
                  <a:extLst>
                    <a:ext uri="{FF2B5EF4-FFF2-40B4-BE49-F238E27FC236}">
                      <a16:creationId xmlns:a16="http://schemas.microsoft.com/office/drawing/2014/main" id="{DF077E85-2C0C-DE46-8C03-F158768117E8}"/>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111" name="Rectangle 110">
                  <a:extLst>
                    <a:ext uri="{FF2B5EF4-FFF2-40B4-BE49-F238E27FC236}">
                      <a16:creationId xmlns:a16="http://schemas.microsoft.com/office/drawing/2014/main" id="{ABADACF7-F3CF-FB08-E8AD-63D9F718DC8C}"/>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112" name="Rectangle 111">
                  <a:extLst>
                    <a:ext uri="{FF2B5EF4-FFF2-40B4-BE49-F238E27FC236}">
                      <a16:creationId xmlns:a16="http://schemas.microsoft.com/office/drawing/2014/main" id="{AD333151-5F5E-595C-50E0-943EFED43AD1}"/>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113" name="Rectangle 112">
                  <a:extLst>
                    <a:ext uri="{FF2B5EF4-FFF2-40B4-BE49-F238E27FC236}">
                      <a16:creationId xmlns:a16="http://schemas.microsoft.com/office/drawing/2014/main" id="{9008FAF8-1292-A2E2-F711-E2FFC9EBF71E}"/>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sp>
            <p:nvSpPr>
              <p:cNvPr id="106" name="Rectangle 105">
                <a:extLst>
                  <a:ext uri="{FF2B5EF4-FFF2-40B4-BE49-F238E27FC236}">
                    <a16:creationId xmlns:a16="http://schemas.microsoft.com/office/drawing/2014/main" id="{FABF957C-1B56-1E22-FB1C-7A3BDC5277B1}"/>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sp>
            <p:nvSpPr>
              <p:cNvPr id="107" name="Rectangle 106">
                <a:extLst>
                  <a:ext uri="{FF2B5EF4-FFF2-40B4-BE49-F238E27FC236}">
                    <a16:creationId xmlns:a16="http://schemas.microsoft.com/office/drawing/2014/main" id="{89BEC2D9-2988-B502-3C6C-A2DB97C9B26C}"/>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9</a:t>
                </a:r>
              </a:p>
            </p:txBody>
          </p:sp>
        </p:grpSp>
        <p:grpSp>
          <p:nvGrpSpPr>
            <p:cNvPr id="83" name="Group 82">
              <a:extLst>
                <a:ext uri="{FF2B5EF4-FFF2-40B4-BE49-F238E27FC236}">
                  <a16:creationId xmlns:a16="http://schemas.microsoft.com/office/drawing/2014/main" id="{E9E50DA6-316F-5753-D102-A743F9CE068C}"/>
                </a:ext>
              </a:extLst>
            </p:cNvPr>
            <p:cNvGrpSpPr/>
            <p:nvPr/>
          </p:nvGrpSpPr>
          <p:grpSpPr>
            <a:xfrm>
              <a:off x="7562943" y="773982"/>
              <a:ext cx="4499734" cy="562558"/>
              <a:chOff x="6392545" y="364404"/>
              <a:chExt cx="5726090" cy="715878"/>
            </a:xfrm>
          </p:grpSpPr>
          <p:grpSp>
            <p:nvGrpSpPr>
              <p:cNvPr id="96" name="Group 95">
                <a:extLst>
                  <a:ext uri="{FF2B5EF4-FFF2-40B4-BE49-F238E27FC236}">
                    <a16:creationId xmlns:a16="http://schemas.microsoft.com/office/drawing/2014/main" id="{1B330370-B3FD-0DD6-888F-F35C1428E044}"/>
                  </a:ext>
                </a:extLst>
              </p:cNvPr>
              <p:cNvGrpSpPr/>
              <p:nvPr/>
            </p:nvGrpSpPr>
            <p:grpSpPr>
              <a:xfrm>
                <a:off x="6392545" y="365125"/>
                <a:ext cx="4295776" cy="715157"/>
                <a:chOff x="7967980" y="4321811"/>
                <a:chExt cx="2258060" cy="375920"/>
              </a:xfrm>
            </p:grpSpPr>
            <p:sp>
              <p:nvSpPr>
                <p:cNvPr id="99" name="Rectangle 98">
                  <a:extLst>
                    <a:ext uri="{FF2B5EF4-FFF2-40B4-BE49-F238E27FC236}">
                      <a16:creationId xmlns:a16="http://schemas.microsoft.com/office/drawing/2014/main" id="{F1FDD9C0-F599-DE16-1F69-8C24F99BA8A3}"/>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0" name="Rectangle 99">
                  <a:extLst>
                    <a:ext uri="{FF2B5EF4-FFF2-40B4-BE49-F238E27FC236}">
                      <a16:creationId xmlns:a16="http://schemas.microsoft.com/office/drawing/2014/main" id="{194782E6-2A21-7F05-48F7-6A2DD7A77C7C}"/>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1" name="Rectangle 100">
                  <a:extLst>
                    <a:ext uri="{FF2B5EF4-FFF2-40B4-BE49-F238E27FC236}">
                      <a16:creationId xmlns:a16="http://schemas.microsoft.com/office/drawing/2014/main" id="{03B1BDFF-9249-D172-E239-4D5D385E2121}"/>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2" name="Rectangle 101">
                  <a:extLst>
                    <a:ext uri="{FF2B5EF4-FFF2-40B4-BE49-F238E27FC236}">
                      <a16:creationId xmlns:a16="http://schemas.microsoft.com/office/drawing/2014/main" id="{3C8D8D64-BCCF-5129-B54F-2BA2B86D786E}"/>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3" name="Rectangle 102">
                  <a:extLst>
                    <a:ext uri="{FF2B5EF4-FFF2-40B4-BE49-F238E27FC236}">
                      <a16:creationId xmlns:a16="http://schemas.microsoft.com/office/drawing/2014/main" id="{7F35E7FE-A6A3-51AD-5945-F950199951F5}"/>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4" name="Rectangle 103">
                  <a:extLst>
                    <a:ext uri="{FF2B5EF4-FFF2-40B4-BE49-F238E27FC236}">
                      <a16:creationId xmlns:a16="http://schemas.microsoft.com/office/drawing/2014/main" id="{F0CF5F02-6A7C-F225-C7B9-92C6A6713159}"/>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grpSp>
          <p:sp>
            <p:nvSpPr>
              <p:cNvPr id="97" name="Rectangle 96">
                <a:extLst>
                  <a:ext uri="{FF2B5EF4-FFF2-40B4-BE49-F238E27FC236}">
                    <a16:creationId xmlns:a16="http://schemas.microsoft.com/office/drawing/2014/main" id="{99811097-8C8F-A89C-5A2F-D0EB07FFB60B}"/>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98" name="Rectangle 97">
                <a:extLst>
                  <a:ext uri="{FF2B5EF4-FFF2-40B4-BE49-F238E27FC236}">
                    <a16:creationId xmlns:a16="http://schemas.microsoft.com/office/drawing/2014/main" id="{24E7E67B-16FD-17A9-51F9-425D1109D599}"/>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grpSp>
        <p:sp>
          <p:nvSpPr>
            <p:cNvPr id="84" name="TextBox 83">
              <a:extLst>
                <a:ext uri="{FF2B5EF4-FFF2-40B4-BE49-F238E27FC236}">
                  <a16:creationId xmlns:a16="http://schemas.microsoft.com/office/drawing/2014/main" id="{94F203A5-6E4B-E23B-8EEA-700A9E284B3B}"/>
                </a:ext>
              </a:extLst>
            </p:cNvPr>
            <p:cNvSpPr txBox="1"/>
            <p:nvPr/>
          </p:nvSpPr>
          <p:spPr>
            <a:xfrm>
              <a:off x="6816635" y="180459"/>
              <a:ext cx="742511" cy="369332"/>
            </a:xfrm>
            <a:prstGeom prst="rect">
              <a:avLst/>
            </a:prstGeom>
            <a:noFill/>
          </p:spPr>
          <p:txBody>
            <a:bodyPr wrap="none" rtlCol="0">
              <a:spAutoFit/>
            </a:bodyPr>
            <a:lstStyle/>
            <a:p>
              <a:r>
                <a:rPr lang="en-US" dirty="0"/>
                <a:t>Input:</a:t>
              </a:r>
            </a:p>
          </p:txBody>
        </p:sp>
        <p:sp>
          <p:nvSpPr>
            <p:cNvPr id="85" name="TextBox 84">
              <a:extLst>
                <a:ext uri="{FF2B5EF4-FFF2-40B4-BE49-F238E27FC236}">
                  <a16:creationId xmlns:a16="http://schemas.microsoft.com/office/drawing/2014/main" id="{8C24E453-355F-1444-2CC1-9BC31203D7E6}"/>
                </a:ext>
              </a:extLst>
            </p:cNvPr>
            <p:cNvSpPr txBox="1"/>
            <p:nvPr/>
          </p:nvSpPr>
          <p:spPr>
            <a:xfrm>
              <a:off x="6679091" y="839788"/>
              <a:ext cx="918841" cy="369332"/>
            </a:xfrm>
            <a:prstGeom prst="rect">
              <a:avLst/>
            </a:prstGeom>
            <a:noFill/>
          </p:spPr>
          <p:txBody>
            <a:bodyPr wrap="none" rtlCol="0">
              <a:spAutoFit/>
            </a:bodyPr>
            <a:lstStyle/>
            <a:p>
              <a:r>
                <a:rPr lang="en-US" dirty="0"/>
                <a:t>Output:</a:t>
              </a:r>
            </a:p>
          </p:txBody>
        </p:sp>
        <p:grpSp>
          <p:nvGrpSpPr>
            <p:cNvPr id="86" name="Group 85">
              <a:extLst>
                <a:ext uri="{FF2B5EF4-FFF2-40B4-BE49-F238E27FC236}">
                  <a16:creationId xmlns:a16="http://schemas.microsoft.com/office/drawing/2014/main" id="{7BACBD43-F174-06CA-6927-33F35B9FEF70}"/>
                </a:ext>
              </a:extLst>
            </p:cNvPr>
            <p:cNvGrpSpPr/>
            <p:nvPr/>
          </p:nvGrpSpPr>
          <p:grpSpPr>
            <a:xfrm>
              <a:off x="7562943" y="1242086"/>
              <a:ext cx="4499734" cy="562558"/>
              <a:chOff x="6392545" y="364404"/>
              <a:chExt cx="5726090" cy="715878"/>
            </a:xfrm>
            <a:noFill/>
          </p:grpSpPr>
          <p:grpSp>
            <p:nvGrpSpPr>
              <p:cNvPr id="87" name="Group 86">
                <a:extLst>
                  <a:ext uri="{FF2B5EF4-FFF2-40B4-BE49-F238E27FC236}">
                    <a16:creationId xmlns:a16="http://schemas.microsoft.com/office/drawing/2014/main" id="{D0E89D0A-1C21-34EC-92A2-21667C842ACC}"/>
                  </a:ext>
                </a:extLst>
              </p:cNvPr>
              <p:cNvGrpSpPr/>
              <p:nvPr/>
            </p:nvGrpSpPr>
            <p:grpSpPr>
              <a:xfrm>
                <a:off x="6392545" y="365125"/>
                <a:ext cx="4295776" cy="715157"/>
                <a:chOff x="7967980" y="4321811"/>
                <a:chExt cx="2258060" cy="375920"/>
              </a:xfrm>
              <a:grpFill/>
            </p:grpSpPr>
            <p:sp>
              <p:nvSpPr>
                <p:cNvPr id="90" name="Rectangle 89">
                  <a:extLst>
                    <a:ext uri="{FF2B5EF4-FFF2-40B4-BE49-F238E27FC236}">
                      <a16:creationId xmlns:a16="http://schemas.microsoft.com/office/drawing/2014/main" id="{AC4B1651-6E66-DA98-5918-4B5C12EABD43}"/>
                    </a:ext>
                  </a:extLst>
                </p:cNvPr>
                <p:cNvSpPr/>
                <p:nvPr/>
              </p:nvSpPr>
              <p:spPr>
                <a:xfrm>
                  <a:off x="79679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0</a:t>
                  </a:r>
                </a:p>
              </p:txBody>
            </p:sp>
            <p:sp>
              <p:nvSpPr>
                <p:cNvPr id="91" name="Rectangle 90">
                  <a:extLst>
                    <a:ext uri="{FF2B5EF4-FFF2-40B4-BE49-F238E27FC236}">
                      <a16:creationId xmlns:a16="http://schemas.microsoft.com/office/drawing/2014/main" id="{D35C7752-77E4-AE15-AE86-9DBABCF320D1}"/>
                    </a:ext>
                  </a:extLst>
                </p:cNvPr>
                <p:cNvSpPr/>
                <p:nvPr/>
              </p:nvSpPr>
              <p:spPr>
                <a:xfrm>
                  <a:off x="83439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1</a:t>
                  </a:r>
                </a:p>
              </p:txBody>
            </p:sp>
            <p:sp>
              <p:nvSpPr>
                <p:cNvPr id="92" name="Rectangle 91">
                  <a:extLst>
                    <a:ext uri="{FF2B5EF4-FFF2-40B4-BE49-F238E27FC236}">
                      <a16:creationId xmlns:a16="http://schemas.microsoft.com/office/drawing/2014/main" id="{49911842-0853-5C73-56B5-2EF192E70D27}"/>
                    </a:ext>
                  </a:extLst>
                </p:cNvPr>
                <p:cNvSpPr/>
                <p:nvPr/>
              </p:nvSpPr>
              <p:spPr>
                <a:xfrm>
                  <a:off x="872236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2</a:t>
                  </a:r>
                </a:p>
              </p:txBody>
            </p:sp>
            <p:sp>
              <p:nvSpPr>
                <p:cNvPr id="93" name="Rectangle 92">
                  <a:extLst>
                    <a:ext uri="{FF2B5EF4-FFF2-40B4-BE49-F238E27FC236}">
                      <a16:creationId xmlns:a16="http://schemas.microsoft.com/office/drawing/2014/main" id="{FBF51EA9-CD8F-9B3A-ED3C-EF9D2896EF2A}"/>
                    </a:ext>
                  </a:extLst>
                </p:cNvPr>
                <p:cNvSpPr/>
                <p:nvPr/>
              </p:nvSpPr>
              <p:spPr>
                <a:xfrm>
                  <a:off x="90982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3</a:t>
                  </a:r>
                </a:p>
              </p:txBody>
            </p:sp>
            <p:sp>
              <p:nvSpPr>
                <p:cNvPr id="94" name="Rectangle 93">
                  <a:extLst>
                    <a:ext uri="{FF2B5EF4-FFF2-40B4-BE49-F238E27FC236}">
                      <a16:creationId xmlns:a16="http://schemas.microsoft.com/office/drawing/2014/main" id="{BE794E87-3D44-41C7-FCE8-9C29A5CFD387}"/>
                    </a:ext>
                  </a:extLst>
                </p:cNvPr>
                <p:cNvSpPr/>
                <p:nvPr/>
              </p:nvSpPr>
              <p:spPr>
                <a:xfrm>
                  <a:off x="94742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4</a:t>
                  </a:r>
                </a:p>
              </p:txBody>
            </p:sp>
            <p:sp>
              <p:nvSpPr>
                <p:cNvPr id="95" name="Rectangle 94">
                  <a:extLst>
                    <a:ext uri="{FF2B5EF4-FFF2-40B4-BE49-F238E27FC236}">
                      <a16:creationId xmlns:a16="http://schemas.microsoft.com/office/drawing/2014/main" id="{10D4778D-293C-008F-F3A3-0C708A86CE9C}"/>
                    </a:ext>
                  </a:extLst>
                </p:cNvPr>
                <p:cNvSpPr/>
                <p:nvPr/>
              </p:nvSpPr>
              <p:spPr>
                <a:xfrm>
                  <a:off x="985012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5</a:t>
                  </a:r>
                </a:p>
              </p:txBody>
            </p:sp>
          </p:grpSp>
          <p:sp>
            <p:nvSpPr>
              <p:cNvPr id="88" name="Rectangle 87">
                <a:extLst>
                  <a:ext uri="{FF2B5EF4-FFF2-40B4-BE49-F238E27FC236}">
                    <a16:creationId xmlns:a16="http://schemas.microsoft.com/office/drawing/2014/main" id="{BF66EB00-8DA6-5A73-8D23-5195825581D5}"/>
                  </a:ext>
                </a:extLst>
              </p:cNvPr>
              <p:cNvSpPr/>
              <p:nvPr/>
            </p:nvSpPr>
            <p:spPr>
              <a:xfrm>
                <a:off x="10688320"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6</a:t>
                </a:r>
              </a:p>
            </p:txBody>
          </p:sp>
          <p:sp>
            <p:nvSpPr>
              <p:cNvPr id="89" name="Rectangle 88">
                <a:extLst>
                  <a:ext uri="{FF2B5EF4-FFF2-40B4-BE49-F238E27FC236}">
                    <a16:creationId xmlns:a16="http://schemas.microsoft.com/office/drawing/2014/main" id="{65A52735-84EC-BD7D-C873-294F8D7FD971}"/>
                  </a:ext>
                </a:extLst>
              </p:cNvPr>
              <p:cNvSpPr/>
              <p:nvPr/>
            </p:nvSpPr>
            <p:spPr>
              <a:xfrm>
                <a:off x="11403478"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7</a:t>
                </a:r>
              </a:p>
            </p:txBody>
          </p:sp>
        </p:grpSp>
      </p:grpSp>
      <p:sp>
        <p:nvSpPr>
          <p:cNvPr id="6" name="Title 1">
            <a:extLst>
              <a:ext uri="{FF2B5EF4-FFF2-40B4-BE49-F238E27FC236}">
                <a16:creationId xmlns:a16="http://schemas.microsoft.com/office/drawing/2014/main" id="{82DE2B71-2137-FC75-AD03-2EE10B6B9708}"/>
              </a:ext>
            </a:extLst>
          </p:cNvPr>
          <p:cNvSpPr txBox="1">
            <a:spLocks/>
          </p:cNvSpPr>
          <p:nvPr/>
        </p:nvSpPr>
        <p:spPr>
          <a:xfrm>
            <a:off x="838200" y="-10223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Step 2: fill in leftSum </a:t>
            </a:r>
            <a:br>
              <a:rPr lang="en-US"/>
            </a:br>
            <a:r>
              <a:rPr lang="en-US"/>
              <a:t>		and Output</a:t>
            </a:r>
            <a:endParaRPr lang="en-US" dirty="0"/>
          </a:p>
        </p:txBody>
      </p:sp>
    </p:spTree>
    <p:extLst>
      <p:ext uri="{BB962C8B-B14F-4D97-AF65-F5344CB8AC3E}">
        <p14:creationId xmlns:p14="http://schemas.microsoft.com/office/powerpoint/2010/main" val="4001969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0FB8C274-5CCA-301E-3A75-99E01DE18B10}"/>
              </a:ext>
            </a:extLst>
          </p:cNvPr>
          <p:cNvGrpSpPr/>
          <p:nvPr/>
        </p:nvGrpSpPr>
        <p:grpSpPr>
          <a:xfrm>
            <a:off x="828040" y="1239266"/>
            <a:ext cx="10800080" cy="5100574"/>
            <a:chOff x="279400" y="1371600"/>
            <a:chExt cx="11358880" cy="5364480"/>
          </a:xfrm>
        </p:grpSpPr>
        <p:sp>
          <p:nvSpPr>
            <p:cNvPr id="4" name="Rectangle 3">
              <a:extLst>
                <a:ext uri="{FF2B5EF4-FFF2-40B4-BE49-F238E27FC236}">
                  <a16:creationId xmlns:a16="http://schemas.microsoft.com/office/drawing/2014/main" id="{3562E9D3-5A43-0B4C-9F22-6A8A0E9E55D1}"/>
                </a:ext>
              </a:extLst>
            </p:cNvPr>
            <p:cNvSpPr/>
            <p:nvPr/>
          </p:nvSpPr>
          <p:spPr>
            <a:xfrm>
              <a:off x="5374640" y="13716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[0,8) </a:t>
              </a:r>
            </a:p>
            <a:p>
              <a:r>
                <a:rPr lang="en-US" sz="1600" dirty="0">
                  <a:solidFill>
                    <a:schemeClr val="tx1"/>
                  </a:solidFill>
                </a:rPr>
                <a:t>sum: 81</a:t>
              </a:r>
            </a:p>
            <a:p>
              <a:r>
                <a:rPr lang="en-US" sz="1600" dirty="0" err="1">
                  <a:solidFill>
                    <a:schemeClr val="tx1"/>
                  </a:solidFill>
                </a:rPr>
                <a:t>leftSum</a:t>
              </a:r>
              <a:r>
                <a:rPr lang="en-US" sz="1600" dirty="0">
                  <a:solidFill>
                    <a:schemeClr val="tx1"/>
                  </a:solidFill>
                </a:rPr>
                <a:t>: 0</a:t>
              </a:r>
            </a:p>
          </p:txBody>
        </p:sp>
        <p:sp>
          <p:nvSpPr>
            <p:cNvPr id="14" name="Rectangle 13">
              <a:extLst>
                <a:ext uri="{FF2B5EF4-FFF2-40B4-BE49-F238E27FC236}">
                  <a16:creationId xmlns:a16="http://schemas.microsoft.com/office/drawing/2014/main" id="{A43480E1-8D7B-7A87-1CB0-8AA630393EA1}"/>
                </a:ext>
              </a:extLst>
            </p:cNvPr>
            <p:cNvSpPr/>
            <p:nvPr/>
          </p:nvSpPr>
          <p:spPr>
            <a:xfrm>
              <a:off x="10160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[0,2) </a:t>
              </a:r>
            </a:p>
            <a:p>
              <a:r>
                <a:rPr lang="en-US" sz="1600" dirty="0">
                  <a:solidFill>
                    <a:schemeClr val="tx1"/>
                  </a:solidFill>
                </a:rPr>
                <a:t>sum: 26</a:t>
              </a:r>
            </a:p>
            <a:p>
              <a:r>
                <a:rPr lang="en-US" sz="1600" dirty="0" err="1">
                  <a:solidFill>
                    <a:schemeClr val="tx1"/>
                  </a:solidFill>
                </a:rPr>
                <a:t>leftSum</a:t>
              </a:r>
              <a:r>
                <a:rPr lang="en-US" sz="1600" dirty="0">
                  <a:solidFill>
                    <a:schemeClr val="tx1"/>
                  </a:solidFill>
                </a:rPr>
                <a:t>: 0</a:t>
              </a:r>
            </a:p>
          </p:txBody>
        </p:sp>
        <p:sp>
          <p:nvSpPr>
            <p:cNvPr id="15" name="Rectangle 14">
              <a:extLst>
                <a:ext uri="{FF2B5EF4-FFF2-40B4-BE49-F238E27FC236}">
                  <a16:creationId xmlns:a16="http://schemas.microsoft.com/office/drawing/2014/main" id="{ADEF5900-69A4-8B39-AEFB-E6337AB7EE37}"/>
                </a:ext>
              </a:extLst>
            </p:cNvPr>
            <p:cNvSpPr/>
            <p:nvPr/>
          </p:nvSpPr>
          <p:spPr>
            <a:xfrm>
              <a:off x="39420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[2,4) </a:t>
              </a:r>
            </a:p>
            <a:p>
              <a:r>
                <a:rPr lang="en-US" sz="1600" dirty="0">
                  <a:solidFill>
                    <a:schemeClr val="tx1"/>
                  </a:solidFill>
                </a:rPr>
                <a:t>sum: 22</a:t>
              </a:r>
            </a:p>
            <a:p>
              <a:r>
                <a:rPr lang="en-US" sz="1600" dirty="0" err="1">
                  <a:solidFill>
                    <a:schemeClr val="tx1"/>
                  </a:solidFill>
                </a:rPr>
                <a:t>leftSum</a:t>
              </a:r>
              <a:r>
                <a:rPr lang="en-US" sz="1600" dirty="0">
                  <a:solidFill>
                    <a:schemeClr val="tx1"/>
                  </a:solidFill>
                </a:rPr>
                <a:t>: 26</a:t>
              </a:r>
            </a:p>
          </p:txBody>
        </p:sp>
        <p:sp>
          <p:nvSpPr>
            <p:cNvPr id="18" name="Rectangle 17">
              <a:extLst>
                <a:ext uri="{FF2B5EF4-FFF2-40B4-BE49-F238E27FC236}">
                  <a16:creationId xmlns:a16="http://schemas.microsoft.com/office/drawing/2014/main" id="{0D93F352-E053-F85C-5474-99A3CC5B2D8D}"/>
                </a:ext>
              </a:extLst>
            </p:cNvPr>
            <p:cNvSpPr/>
            <p:nvPr/>
          </p:nvSpPr>
          <p:spPr>
            <a:xfrm>
              <a:off x="240792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[0,4) </a:t>
              </a:r>
            </a:p>
            <a:p>
              <a:r>
                <a:rPr lang="en-US" sz="1600" dirty="0">
                  <a:solidFill>
                    <a:schemeClr val="tx1"/>
                  </a:solidFill>
                </a:rPr>
                <a:t>sum: 48</a:t>
              </a:r>
            </a:p>
            <a:p>
              <a:r>
                <a:rPr lang="en-US" sz="1600" dirty="0" err="1">
                  <a:solidFill>
                    <a:schemeClr val="tx1"/>
                  </a:solidFill>
                </a:rPr>
                <a:t>leftSum</a:t>
              </a:r>
              <a:r>
                <a:rPr lang="en-US" sz="1600" dirty="0">
                  <a:solidFill>
                    <a:schemeClr val="tx1"/>
                  </a:solidFill>
                </a:rPr>
                <a:t>: 0</a:t>
              </a:r>
            </a:p>
          </p:txBody>
        </p:sp>
        <p:sp>
          <p:nvSpPr>
            <p:cNvPr id="19" name="Rectangle 18">
              <a:extLst>
                <a:ext uri="{FF2B5EF4-FFF2-40B4-BE49-F238E27FC236}">
                  <a16:creationId xmlns:a16="http://schemas.microsoft.com/office/drawing/2014/main" id="{93098F5D-9C41-8DE2-BC72-49FAC45F4C0E}"/>
                </a:ext>
              </a:extLst>
            </p:cNvPr>
            <p:cNvSpPr/>
            <p:nvPr/>
          </p:nvSpPr>
          <p:spPr>
            <a:xfrm>
              <a:off x="823976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[4,8) </a:t>
              </a:r>
            </a:p>
            <a:p>
              <a:r>
                <a:rPr lang="en-US" sz="1600" dirty="0">
                  <a:solidFill>
                    <a:schemeClr val="tx1"/>
                  </a:solidFill>
                </a:rPr>
                <a:t>sum: 33</a:t>
              </a:r>
            </a:p>
            <a:p>
              <a:r>
                <a:rPr lang="en-US" sz="1600" dirty="0" err="1">
                  <a:solidFill>
                    <a:schemeClr val="tx1"/>
                  </a:solidFill>
                </a:rPr>
                <a:t>leftSum</a:t>
              </a:r>
              <a:r>
                <a:rPr lang="en-US" sz="1600" dirty="0">
                  <a:solidFill>
                    <a:schemeClr val="tx1"/>
                  </a:solidFill>
                </a:rPr>
                <a:t>: 48</a:t>
              </a:r>
            </a:p>
          </p:txBody>
        </p:sp>
        <p:sp>
          <p:nvSpPr>
            <p:cNvPr id="20" name="Rectangle 19">
              <a:extLst>
                <a:ext uri="{FF2B5EF4-FFF2-40B4-BE49-F238E27FC236}">
                  <a16:creationId xmlns:a16="http://schemas.microsoft.com/office/drawing/2014/main" id="{9C687C96-5038-20AF-AC40-28D35E780016}"/>
                </a:ext>
              </a:extLst>
            </p:cNvPr>
            <p:cNvSpPr/>
            <p:nvPr/>
          </p:nvSpPr>
          <p:spPr>
            <a:xfrm>
              <a:off x="68072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[4,6) </a:t>
              </a:r>
            </a:p>
            <a:p>
              <a:r>
                <a:rPr lang="en-US" sz="1600" dirty="0">
                  <a:solidFill>
                    <a:schemeClr val="tx1"/>
                  </a:solidFill>
                </a:rPr>
                <a:t>sum: 10</a:t>
              </a:r>
            </a:p>
            <a:p>
              <a:r>
                <a:rPr lang="en-US" sz="1600" dirty="0" err="1">
                  <a:solidFill>
                    <a:schemeClr val="tx1"/>
                  </a:solidFill>
                </a:rPr>
                <a:t>leftSum</a:t>
              </a:r>
              <a:r>
                <a:rPr lang="en-US" sz="1600" dirty="0">
                  <a:solidFill>
                    <a:schemeClr val="tx1"/>
                  </a:solidFill>
                </a:rPr>
                <a:t>: 48</a:t>
              </a:r>
            </a:p>
          </p:txBody>
        </p:sp>
        <p:sp>
          <p:nvSpPr>
            <p:cNvPr id="21" name="Rectangle 20">
              <a:extLst>
                <a:ext uri="{FF2B5EF4-FFF2-40B4-BE49-F238E27FC236}">
                  <a16:creationId xmlns:a16="http://schemas.microsoft.com/office/drawing/2014/main" id="{9910CE0F-0D67-D684-20ED-9236C0C0FD40}"/>
                </a:ext>
              </a:extLst>
            </p:cNvPr>
            <p:cNvSpPr/>
            <p:nvPr/>
          </p:nvSpPr>
          <p:spPr>
            <a:xfrm>
              <a:off x="96316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[6,8) </a:t>
              </a:r>
            </a:p>
            <a:p>
              <a:r>
                <a:rPr lang="en-US" sz="1600" dirty="0">
                  <a:solidFill>
                    <a:schemeClr val="tx1"/>
                  </a:solidFill>
                </a:rPr>
                <a:t>sum: 23 </a:t>
              </a:r>
            </a:p>
            <a:p>
              <a:r>
                <a:rPr lang="en-US" sz="1600" dirty="0" err="1">
                  <a:solidFill>
                    <a:schemeClr val="tx1"/>
                  </a:solidFill>
                </a:rPr>
                <a:t>leftSum</a:t>
              </a:r>
              <a:r>
                <a:rPr lang="en-US" sz="1600" dirty="0">
                  <a:solidFill>
                    <a:schemeClr val="tx1"/>
                  </a:solidFill>
                </a:rPr>
                <a:t>: 58</a:t>
              </a:r>
            </a:p>
          </p:txBody>
        </p:sp>
        <p:sp>
          <p:nvSpPr>
            <p:cNvPr id="22" name="Rectangle 21">
              <a:extLst>
                <a:ext uri="{FF2B5EF4-FFF2-40B4-BE49-F238E27FC236}">
                  <a16:creationId xmlns:a16="http://schemas.microsoft.com/office/drawing/2014/main" id="{F46255A2-00FE-2C2E-16B6-A7682A88B8D1}"/>
                </a:ext>
              </a:extLst>
            </p:cNvPr>
            <p:cNvSpPr/>
            <p:nvPr/>
          </p:nvSpPr>
          <p:spPr>
            <a:xfrm>
              <a:off x="2794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[0,1) </a:t>
              </a:r>
            </a:p>
            <a:p>
              <a:r>
                <a:rPr lang="en-US" sz="1600" dirty="0">
                  <a:solidFill>
                    <a:schemeClr val="tx1"/>
                  </a:solidFill>
                </a:rPr>
                <a:t>sum: 10</a:t>
              </a:r>
            </a:p>
            <a:p>
              <a:r>
                <a:rPr lang="en-US" sz="1600" dirty="0" err="1">
                  <a:solidFill>
                    <a:schemeClr val="tx1"/>
                  </a:solidFill>
                </a:rPr>
                <a:t>leftSum</a:t>
              </a:r>
              <a:r>
                <a:rPr lang="en-US" sz="1600" dirty="0">
                  <a:solidFill>
                    <a:schemeClr val="tx1"/>
                  </a:solidFill>
                </a:rPr>
                <a:t>: 0</a:t>
              </a:r>
            </a:p>
          </p:txBody>
        </p:sp>
        <p:sp>
          <p:nvSpPr>
            <p:cNvPr id="23" name="Rectangle 22">
              <a:extLst>
                <a:ext uri="{FF2B5EF4-FFF2-40B4-BE49-F238E27FC236}">
                  <a16:creationId xmlns:a16="http://schemas.microsoft.com/office/drawing/2014/main" id="{CC6D19EC-5C4C-6773-E95E-B3DB6B020E95}"/>
                </a:ext>
              </a:extLst>
            </p:cNvPr>
            <p:cNvSpPr/>
            <p:nvPr/>
          </p:nvSpPr>
          <p:spPr>
            <a:xfrm>
              <a:off x="17729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[1,2) </a:t>
              </a:r>
            </a:p>
            <a:p>
              <a:r>
                <a:rPr lang="en-US" sz="1600" dirty="0">
                  <a:solidFill>
                    <a:schemeClr val="tx1"/>
                  </a:solidFill>
                </a:rPr>
                <a:t>sum: 16 </a:t>
              </a:r>
            </a:p>
            <a:p>
              <a:r>
                <a:rPr lang="en-US" sz="1600" dirty="0" err="1">
                  <a:solidFill>
                    <a:schemeClr val="tx1"/>
                  </a:solidFill>
                </a:rPr>
                <a:t>leftSum</a:t>
              </a:r>
              <a:r>
                <a:rPr lang="en-US" sz="1600" dirty="0">
                  <a:solidFill>
                    <a:schemeClr val="tx1"/>
                  </a:solidFill>
                </a:rPr>
                <a:t>: 10</a:t>
              </a:r>
            </a:p>
          </p:txBody>
        </p:sp>
        <p:sp>
          <p:nvSpPr>
            <p:cNvPr id="26" name="Rectangle 25">
              <a:extLst>
                <a:ext uri="{FF2B5EF4-FFF2-40B4-BE49-F238E27FC236}">
                  <a16:creationId xmlns:a16="http://schemas.microsoft.com/office/drawing/2014/main" id="{FC156EFA-F92C-3595-EB8C-E23E5A4C04C2}"/>
                </a:ext>
              </a:extLst>
            </p:cNvPr>
            <p:cNvSpPr/>
            <p:nvPr/>
          </p:nvSpPr>
          <p:spPr>
            <a:xfrm>
              <a:off x="31851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[2,3) </a:t>
              </a:r>
            </a:p>
            <a:p>
              <a:r>
                <a:rPr lang="en-US" sz="1600" dirty="0">
                  <a:solidFill>
                    <a:schemeClr val="tx1"/>
                  </a:solidFill>
                </a:rPr>
                <a:t>sum: 4</a:t>
              </a:r>
            </a:p>
            <a:p>
              <a:r>
                <a:rPr lang="en-US" sz="1600" dirty="0" err="1">
                  <a:solidFill>
                    <a:schemeClr val="tx1"/>
                  </a:solidFill>
                </a:rPr>
                <a:t>leftSum</a:t>
              </a:r>
              <a:r>
                <a:rPr lang="en-US" sz="1600" dirty="0">
                  <a:solidFill>
                    <a:schemeClr val="tx1"/>
                  </a:solidFill>
                </a:rPr>
                <a:t>: 26</a:t>
              </a:r>
            </a:p>
          </p:txBody>
        </p:sp>
        <p:sp>
          <p:nvSpPr>
            <p:cNvPr id="27" name="Rectangle 26">
              <a:extLst>
                <a:ext uri="{FF2B5EF4-FFF2-40B4-BE49-F238E27FC236}">
                  <a16:creationId xmlns:a16="http://schemas.microsoft.com/office/drawing/2014/main" id="{FA19BC7B-6948-FD9D-1182-92F275A4C74A}"/>
                </a:ext>
              </a:extLst>
            </p:cNvPr>
            <p:cNvSpPr/>
            <p:nvPr/>
          </p:nvSpPr>
          <p:spPr>
            <a:xfrm>
              <a:off x="46786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[3,4) </a:t>
              </a:r>
            </a:p>
            <a:p>
              <a:r>
                <a:rPr lang="en-US" sz="1600" dirty="0">
                  <a:solidFill>
                    <a:schemeClr val="tx1"/>
                  </a:solidFill>
                </a:rPr>
                <a:t>sum: 18</a:t>
              </a:r>
            </a:p>
            <a:p>
              <a:r>
                <a:rPr lang="en-US" sz="1600" dirty="0" err="1">
                  <a:solidFill>
                    <a:schemeClr val="tx1"/>
                  </a:solidFill>
                </a:rPr>
                <a:t>leftSum</a:t>
              </a:r>
              <a:r>
                <a:rPr lang="en-US" sz="1600" dirty="0">
                  <a:solidFill>
                    <a:schemeClr val="tx1"/>
                  </a:solidFill>
                </a:rPr>
                <a:t>: 30</a:t>
              </a:r>
            </a:p>
          </p:txBody>
        </p:sp>
        <p:sp>
          <p:nvSpPr>
            <p:cNvPr id="28" name="Rectangle 27">
              <a:extLst>
                <a:ext uri="{FF2B5EF4-FFF2-40B4-BE49-F238E27FC236}">
                  <a16:creationId xmlns:a16="http://schemas.microsoft.com/office/drawing/2014/main" id="{FFB7EB36-DD30-F6B8-3C04-6EF3BCAE2931}"/>
                </a:ext>
              </a:extLst>
            </p:cNvPr>
            <p:cNvSpPr/>
            <p:nvPr/>
          </p:nvSpPr>
          <p:spPr>
            <a:xfrm>
              <a:off x="60706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[4,5) </a:t>
              </a:r>
            </a:p>
            <a:p>
              <a:r>
                <a:rPr lang="en-US" sz="1600" dirty="0">
                  <a:solidFill>
                    <a:schemeClr val="tx1"/>
                  </a:solidFill>
                </a:rPr>
                <a:t>sum: 8</a:t>
              </a:r>
            </a:p>
            <a:p>
              <a:r>
                <a:rPr lang="en-US" sz="1600" dirty="0" err="1">
                  <a:solidFill>
                    <a:schemeClr val="tx1"/>
                  </a:solidFill>
                </a:rPr>
                <a:t>leftSum</a:t>
              </a:r>
              <a:r>
                <a:rPr lang="en-US" sz="1600" dirty="0">
                  <a:solidFill>
                    <a:schemeClr val="tx1"/>
                  </a:solidFill>
                </a:rPr>
                <a:t>: 48</a:t>
              </a:r>
            </a:p>
          </p:txBody>
        </p:sp>
        <p:sp>
          <p:nvSpPr>
            <p:cNvPr id="29" name="Rectangle 28">
              <a:extLst>
                <a:ext uri="{FF2B5EF4-FFF2-40B4-BE49-F238E27FC236}">
                  <a16:creationId xmlns:a16="http://schemas.microsoft.com/office/drawing/2014/main" id="{51E75AC7-C883-F267-6281-8E4967E509EC}"/>
                </a:ext>
              </a:extLst>
            </p:cNvPr>
            <p:cNvSpPr/>
            <p:nvPr/>
          </p:nvSpPr>
          <p:spPr>
            <a:xfrm>
              <a:off x="75641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[5,6) </a:t>
              </a:r>
            </a:p>
            <a:p>
              <a:r>
                <a:rPr lang="en-US" sz="1600" dirty="0">
                  <a:solidFill>
                    <a:schemeClr val="tx1"/>
                  </a:solidFill>
                </a:rPr>
                <a:t>sum: 2</a:t>
              </a:r>
            </a:p>
            <a:p>
              <a:r>
                <a:rPr lang="en-US" sz="1600" dirty="0" err="1">
                  <a:solidFill>
                    <a:schemeClr val="tx1"/>
                  </a:solidFill>
                </a:rPr>
                <a:t>leftSum</a:t>
              </a:r>
              <a:r>
                <a:rPr lang="en-US" sz="1600" dirty="0">
                  <a:solidFill>
                    <a:schemeClr val="tx1"/>
                  </a:solidFill>
                </a:rPr>
                <a:t>: 56</a:t>
              </a:r>
            </a:p>
          </p:txBody>
        </p:sp>
        <p:sp>
          <p:nvSpPr>
            <p:cNvPr id="30" name="Rectangle 29">
              <a:extLst>
                <a:ext uri="{FF2B5EF4-FFF2-40B4-BE49-F238E27FC236}">
                  <a16:creationId xmlns:a16="http://schemas.microsoft.com/office/drawing/2014/main" id="{D1CEC3F4-5565-D1F1-C697-93A80469D8CA}"/>
                </a:ext>
              </a:extLst>
            </p:cNvPr>
            <p:cNvSpPr/>
            <p:nvPr/>
          </p:nvSpPr>
          <p:spPr>
            <a:xfrm>
              <a:off x="88747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[6,7) </a:t>
              </a:r>
            </a:p>
            <a:p>
              <a:r>
                <a:rPr lang="en-US" sz="1600" dirty="0">
                  <a:solidFill>
                    <a:schemeClr val="tx1"/>
                  </a:solidFill>
                </a:rPr>
                <a:t>sum: 14</a:t>
              </a:r>
            </a:p>
            <a:p>
              <a:r>
                <a:rPr lang="en-US" sz="1600" dirty="0" err="1">
                  <a:solidFill>
                    <a:schemeClr val="tx1"/>
                  </a:solidFill>
                </a:rPr>
                <a:t>leftSum</a:t>
              </a:r>
              <a:r>
                <a:rPr lang="en-US" sz="1600" dirty="0">
                  <a:solidFill>
                    <a:schemeClr val="tx1"/>
                  </a:solidFill>
                </a:rPr>
                <a:t>: 58</a:t>
              </a:r>
            </a:p>
          </p:txBody>
        </p:sp>
        <p:sp>
          <p:nvSpPr>
            <p:cNvPr id="31" name="Rectangle 30">
              <a:extLst>
                <a:ext uri="{FF2B5EF4-FFF2-40B4-BE49-F238E27FC236}">
                  <a16:creationId xmlns:a16="http://schemas.microsoft.com/office/drawing/2014/main" id="{29C44A18-A92B-9BA6-7CDB-DF3DF9D8C9F7}"/>
                </a:ext>
              </a:extLst>
            </p:cNvPr>
            <p:cNvSpPr/>
            <p:nvPr/>
          </p:nvSpPr>
          <p:spPr>
            <a:xfrm>
              <a:off x="103682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[7,8) </a:t>
              </a:r>
            </a:p>
            <a:p>
              <a:r>
                <a:rPr lang="en-US" sz="1600" dirty="0">
                  <a:solidFill>
                    <a:schemeClr val="tx1"/>
                  </a:solidFill>
                </a:rPr>
                <a:t>sum: 9</a:t>
              </a:r>
            </a:p>
            <a:p>
              <a:r>
                <a:rPr lang="en-US" sz="1600" dirty="0" err="1">
                  <a:solidFill>
                    <a:schemeClr val="tx1"/>
                  </a:solidFill>
                </a:rPr>
                <a:t>leftSum</a:t>
              </a:r>
              <a:r>
                <a:rPr lang="en-US" sz="1600" dirty="0">
                  <a:solidFill>
                    <a:schemeClr val="tx1"/>
                  </a:solidFill>
                </a:rPr>
                <a:t>: 72</a:t>
              </a:r>
            </a:p>
          </p:txBody>
        </p:sp>
        <p:cxnSp>
          <p:nvCxnSpPr>
            <p:cNvPr id="33" name="Straight Arrow Connector 32">
              <a:extLst>
                <a:ext uri="{FF2B5EF4-FFF2-40B4-BE49-F238E27FC236}">
                  <a16:creationId xmlns:a16="http://schemas.microsoft.com/office/drawing/2014/main" id="{67850F2A-A812-9FE3-D3F0-1C5DA9117AAB}"/>
                </a:ext>
              </a:extLst>
            </p:cNvPr>
            <p:cNvCxnSpPr>
              <a:cxnSpLocks/>
              <a:stCxn id="4" idx="1"/>
              <a:endCxn id="18" idx="0"/>
            </p:cNvCxnSpPr>
            <p:nvPr/>
          </p:nvCxnSpPr>
          <p:spPr>
            <a:xfrm flipH="1">
              <a:off x="3042920" y="2006600"/>
              <a:ext cx="23317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E836CBC-8972-F382-5521-69C2D95B0B86}"/>
                </a:ext>
              </a:extLst>
            </p:cNvPr>
            <p:cNvCxnSpPr>
              <a:cxnSpLocks/>
              <a:stCxn id="4" idx="3"/>
              <a:endCxn id="19" idx="0"/>
            </p:cNvCxnSpPr>
            <p:nvPr/>
          </p:nvCxnSpPr>
          <p:spPr>
            <a:xfrm>
              <a:off x="6644640" y="2006600"/>
              <a:ext cx="22301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2B1B5D0-E486-0606-42EF-9C25EB13D118}"/>
                </a:ext>
              </a:extLst>
            </p:cNvPr>
            <p:cNvCxnSpPr>
              <a:cxnSpLocks/>
              <a:stCxn id="18" idx="3"/>
              <a:endCxn id="15" idx="0"/>
            </p:cNvCxnSpPr>
            <p:nvPr/>
          </p:nvCxnSpPr>
          <p:spPr>
            <a:xfrm>
              <a:off x="3677920" y="3378200"/>
              <a:ext cx="8991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471E203-D8D6-ED6B-0BB9-1F5B4984C865}"/>
                </a:ext>
              </a:extLst>
            </p:cNvPr>
            <p:cNvCxnSpPr>
              <a:cxnSpLocks/>
              <a:stCxn id="18" idx="1"/>
              <a:endCxn id="14" idx="0"/>
            </p:cNvCxnSpPr>
            <p:nvPr/>
          </p:nvCxnSpPr>
          <p:spPr>
            <a:xfrm flipH="1">
              <a:off x="165100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A96F7C9E-5197-2DCC-60EB-CD332D7224BB}"/>
                </a:ext>
              </a:extLst>
            </p:cNvPr>
            <p:cNvCxnSpPr>
              <a:cxnSpLocks/>
              <a:stCxn id="19" idx="1"/>
              <a:endCxn id="20" idx="0"/>
            </p:cNvCxnSpPr>
            <p:nvPr/>
          </p:nvCxnSpPr>
          <p:spPr>
            <a:xfrm flipH="1">
              <a:off x="7442200" y="3378200"/>
              <a:ext cx="7975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DC60E03-4514-77BC-2D96-D36F9478A4FE}"/>
                </a:ext>
              </a:extLst>
            </p:cNvPr>
            <p:cNvCxnSpPr>
              <a:cxnSpLocks/>
              <a:stCxn id="19" idx="3"/>
              <a:endCxn id="21" idx="0"/>
            </p:cNvCxnSpPr>
            <p:nvPr/>
          </p:nvCxnSpPr>
          <p:spPr>
            <a:xfrm>
              <a:off x="950976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F874BD4-A39C-D4E1-A1D2-25C6FBE85D5E}"/>
                </a:ext>
              </a:extLst>
            </p:cNvPr>
            <p:cNvCxnSpPr>
              <a:cxnSpLocks/>
              <a:stCxn id="14" idx="1"/>
              <a:endCxn id="22" idx="0"/>
            </p:cNvCxnSpPr>
            <p:nvPr/>
          </p:nvCxnSpPr>
          <p:spPr>
            <a:xfrm flipH="1">
              <a:off x="9144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5F81EA6-BDB5-057A-9119-165E82FAADB7}"/>
                </a:ext>
              </a:extLst>
            </p:cNvPr>
            <p:cNvCxnSpPr>
              <a:cxnSpLocks/>
              <a:stCxn id="14" idx="3"/>
              <a:endCxn id="23" idx="0"/>
            </p:cNvCxnSpPr>
            <p:nvPr/>
          </p:nvCxnSpPr>
          <p:spPr>
            <a:xfrm>
              <a:off x="22860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9A4C740-9B31-A37C-3B27-2D416FA0022C}"/>
                </a:ext>
              </a:extLst>
            </p:cNvPr>
            <p:cNvCxnSpPr>
              <a:cxnSpLocks/>
              <a:stCxn id="15" idx="1"/>
              <a:endCxn id="26" idx="0"/>
            </p:cNvCxnSpPr>
            <p:nvPr/>
          </p:nvCxnSpPr>
          <p:spPr>
            <a:xfrm flipH="1">
              <a:off x="38201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C8EAFCB7-337E-6080-3E02-B582D0349335}"/>
                </a:ext>
              </a:extLst>
            </p:cNvPr>
            <p:cNvCxnSpPr>
              <a:cxnSpLocks/>
              <a:stCxn id="15" idx="3"/>
              <a:endCxn id="27" idx="0"/>
            </p:cNvCxnSpPr>
            <p:nvPr/>
          </p:nvCxnSpPr>
          <p:spPr>
            <a:xfrm>
              <a:off x="52120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0A1EBD00-5EB5-8CEF-2660-D4AE712A1753}"/>
                </a:ext>
              </a:extLst>
            </p:cNvPr>
            <p:cNvCxnSpPr>
              <a:cxnSpLocks/>
              <a:stCxn id="20" idx="1"/>
              <a:endCxn id="28" idx="0"/>
            </p:cNvCxnSpPr>
            <p:nvPr/>
          </p:nvCxnSpPr>
          <p:spPr>
            <a:xfrm flipH="1">
              <a:off x="67056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4B654E8-4CAB-D9E6-A724-B7D9AC1B3BC3}"/>
                </a:ext>
              </a:extLst>
            </p:cNvPr>
            <p:cNvCxnSpPr>
              <a:cxnSpLocks/>
              <a:stCxn id="20" idx="3"/>
              <a:endCxn id="29" idx="0"/>
            </p:cNvCxnSpPr>
            <p:nvPr/>
          </p:nvCxnSpPr>
          <p:spPr>
            <a:xfrm>
              <a:off x="80772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4851EAFF-26BC-0981-AD50-DE20C0E1D625}"/>
                </a:ext>
              </a:extLst>
            </p:cNvPr>
            <p:cNvCxnSpPr>
              <a:cxnSpLocks/>
              <a:stCxn id="21" idx="1"/>
              <a:endCxn id="30" idx="0"/>
            </p:cNvCxnSpPr>
            <p:nvPr/>
          </p:nvCxnSpPr>
          <p:spPr>
            <a:xfrm flipH="1">
              <a:off x="95097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3DD4F70C-8814-99A3-AA89-D791D0D03CDE}"/>
                </a:ext>
              </a:extLst>
            </p:cNvPr>
            <p:cNvCxnSpPr>
              <a:cxnSpLocks/>
              <a:stCxn id="21" idx="3"/>
              <a:endCxn id="31" idx="0"/>
            </p:cNvCxnSpPr>
            <p:nvPr/>
          </p:nvCxnSpPr>
          <p:spPr>
            <a:xfrm>
              <a:off x="109016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0" name="TextBox 79">
            <a:extLst>
              <a:ext uri="{FF2B5EF4-FFF2-40B4-BE49-F238E27FC236}">
                <a16:creationId xmlns:a16="http://schemas.microsoft.com/office/drawing/2014/main" id="{4CBE2527-7E2B-9DAA-6275-F61167D54814}"/>
              </a:ext>
            </a:extLst>
          </p:cNvPr>
          <p:cNvSpPr txBox="1"/>
          <p:nvPr/>
        </p:nvSpPr>
        <p:spPr>
          <a:xfrm>
            <a:off x="0" y="856344"/>
            <a:ext cx="5087906" cy="2308324"/>
          </a:xfrm>
          <a:prstGeom prst="rect">
            <a:avLst/>
          </a:prstGeom>
          <a:noFill/>
        </p:spPr>
        <p:txBody>
          <a:bodyPr wrap="square" rtlCol="0">
            <a:spAutoFit/>
          </a:bodyPr>
          <a:lstStyle/>
          <a:p>
            <a:r>
              <a:rPr lang="en-US" dirty="0"/>
              <a:t>If this is a left child:</a:t>
            </a:r>
          </a:p>
          <a:p>
            <a:r>
              <a:rPr lang="en-US" dirty="0"/>
              <a:t>	</a:t>
            </a:r>
            <a:r>
              <a:rPr lang="en-US" dirty="0" err="1"/>
              <a:t>leftSum</a:t>
            </a:r>
            <a:r>
              <a:rPr lang="en-US" dirty="0"/>
              <a:t> = </a:t>
            </a:r>
            <a:r>
              <a:rPr lang="en-US" dirty="0" err="1"/>
              <a:t>parent.leftSum</a:t>
            </a:r>
            <a:endParaRPr lang="en-US" dirty="0"/>
          </a:p>
          <a:p>
            <a:r>
              <a:rPr lang="en-US" dirty="0"/>
              <a:t>If this is a right child:</a:t>
            </a:r>
          </a:p>
          <a:p>
            <a:r>
              <a:rPr lang="en-US" dirty="0"/>
              <a:t>	</a:t>
            </a:r>
            <a:r>
              <a:rPr lang="en-US" dirty="0" err="1"/>
              <a:t>leftSum</a:t>
            </a:r>
            <a:r>
              <a:rPr lang="en-US" dirty="0"/>
              <a:t> = </a:t>
            </a:r>
            <a:r>
              <a:rPr lang="en-US" dirty="0" err="1"/>
              <a:t>parent.leftSum</a:t>
            </a:r>
            <a:r>
              <a:rPr lang="en-US" dirty="0"/>
              <a:t> + </a:t>
            </a:r>
            <a:r>
              <a:rPr lang="en-US" dirty="0" err="1"/>
              <a:t>sibling.sum</a:t>
            </a:r>
            <a:endParaRPr lang="en-US" dirty="0"/>
          </a:p>
          <a:p>
            <a:endParaRPr lang="en-US" dirty="0"/>
          </a:p>
          <a:p>
            <a:r>
              <a:rPr lang="en-US" dirty="0"/>
              <a:t>For the leaves:</a:t>
            </a:r>
          </a:p>
          <a:p>
            <a:r>
              <a:rPr lang="en-US" dirty="0"/>
              <a:t>	use </a:t>
            </a:r>
            <a:r>
              <a:rPr lang="en-US" dirty="0" err="1"/>
              <a:t>leftSum+sum</a:t>
            </a:r>
            <a:r>
              <a:rPr lang="en-US" dirty="0"/>
              <a:t> </a:t>
            </a:r>
          </a:p>
          <a:p>
            <a:r>
              <a:rPr lang="en-US" dirty="0"/>
              <a:t>	to complete output</a:t>
            </a:r>
          </a:p>
        </p:txBody>
      </p:sp>
      <p:grpSp>
        <p:nvGrpSpPr>
          <p:cNvPr id="81" name="Group 80">
            <a:extLst>
              <a:ext uri="{FF2B5EF4-FFF2-40B4-BE49-F238E27FC236}">
                <a16:creationId xmlns:a16="http://schemas.microsoft.com/office/drawing/2014/main" id="{6C764B31-F14D-144A-64AA-02CECD9C9599}"/>
              </a:ext>
            </a:extLst>
          </p:cNvPr>
          <p:cNvGrpSpPr/>
          <p:nvPr/>
        </p:nvGrpSpPr>
        <p:grpSpPr>
          <a:xfrm>
            <a:off x="6334342" y="83846"/>
            <a:ext cx="5728335" cy="1720798"/>
            <a:chOff x="6679091" y="83846"/>
            <a:chExt cx="5383586" cy="1720798"/>
          </a:xfrm>
        </p:grpSpPr>
        <p:grpSp>
          <p:nvGrpSpPr>
            <p:cNvPr id="82" name="Group 81">
              <a:extLst>
                <a:ext uri="{FF2B5EF4-FFF2-40B4-BE49-F238E27FC236}">
                  <a16:creationId xmlns:a16="http://schemas.microsoft.com/office/drawing/2014/main" id="{3A8F509B-5922-7F9E-995E-F648A59F3142}"/>
                </a:ext>
              </a:extLst>
            </p:cNvPr>
            <p:cNvGrpSpPr/>
            <p:nvPr/>
          </p:nvGrpSpPr>
          <p:grpSpPr>
            <a:xfrm>
              <a:off x="7562943" y="83846"/>
              <a:ext cx="4499734" cy="562558"/>
              <a:chOff x="6392545" y="364404"/>
              <a:chExt cx="5726090" cy="715878"/>
            </a:xfrm>
          </p:grpSpPr>
          <p:grpSp>
            <p:nvGrpSpPr>
              <p:cNvPr id="105" name="Group 104">
                <a:extLst>
                  <a:ext uri="{FF2B5EF4-FFF2-40B4-BE49-F238E27FC236}">
                    <a16:creationId xmlns:a16="http://schemas.microsoft.com/office/drawing/2014/main" id="{7C5DA8C2-ED00-0771-6A70-6B46D1E04D52}"/>
                  </a:ext>
                </a:extLst>
              </p:cNvPr>
              <p:cNvGrpSpPr/>
              <p:nvPr/>
            </p:nvGrpSpPr>
            <p:grpSpPr>
              <a:xfrm>
                <a:off x="6392545" y="365125"/>
                <a:ext cx="4295776" cy="715157"/>
                <a:chOff x="7967980" y="4321811"/>
                <a:chExt cx="2258060" cy="375920"/>
              </a:xfrm>
            </p:grpSpPr>
            <p:sp>
              <p:nvSpPr>
                <p:cNvPr id="108" name="Rectangle 107">
                  <a:extLst>
                    <a:ext uri="{FF2B5EF4-FFF2-40B4-BE49-F238E27FC236}">
                      <a16:creationId xmlns:a16="http://schemas.microsoft.com/office/drawing/2014/main" id="{23491F06-ACA1-B644-B5B3-643409F04D41}"/>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109" name="Rectangle 108">
                  <a:extLst>
                    <a:ext uri="{FF2B5EF4-FFF2-40B4-BE49-F238E27FC236}">
                      <a16:creationId xmlns:a16="http://schemas.microsoft.com/office/drawing/2014/main" id="{82C2D274-B83E-31DD-3CB2-8BB08DF900FF}"/>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110" name="Rectangle 109">
                  <a:extLst>
                    <a:ext uri="{FF2B5EF4-FFF2-40B4-BE49-F238E27FC236}">
                      <a16:creationId xmlns:a16="http://schemas.microsoft.com/office/drawing/2014/main" id="{DF077E85-2C0C-DE46-8C03-F158768117E8}"/>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111" name="Rectangle 110">
                  <a:extLst>
                    <a:ext uri="{FF2B5EF4-FFF2-40B4-BE49-F238E27FC236}">
                      <a16:creationId xmlns:a16="http://schemas.microsoft.com/office/drawing/2014/main" id="{ABADACF7-F3CF-FB08-E8AD-63D9F718DC8C}"/>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112" name="Rectangle 111">
                  <a:extLst>
                    <a:ext uri="{FF2B5EF4-FFF2-40B4-BE49-F238E27FC236}">
                      <a16:creationId xmlns:a16="http://schemas.microsoft.com/office/drawing/2014/main" id="{AD333151-5F5E-595C-50E0-943EFED43AD1}"/>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113" name="Rectangle 112">
                  <a:extLst>
                    <a:ext uri="{FF2B5EF4-FFF2-40B4-BE49-F238E27FC236}">
                      <a16:creationId xmlns:a16="http://schemas.microsoft.com/office/drawing/2014/main" id="{9008FAF8-1292-A2E2-F711-E2FFC9EBF71E}"/>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sp>
            <p:nvSpPr>
              <p:cNvPr id="106" name="Rectangle 105">
                <a:extLst>
                  <a:ext uri="{FF2B5EF4-FFF2-40B4-BE49-F238E27FC236}">
                    <a16:creationId xmlns:a16="http://schemas.microsoft.com/office/drawing/2014/main" id="{FABF957C-1B56-1E22-FB1C-7A3BDC5277B1}"/>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sp>
            <p:nvSpPr>
              <p:cNvPr id="107" name="Rectangle 106">
                <a:extLst>
                  <a:ext uri="{FF2B5EF4-FFF2-40B4-BE49-F238E27FC236}">
                    <a16:creationId xmlns:a16="http://schemas.microsoft.com/office/drawing/2014/main" id="{89BEC2D9-2988-B502-3C6C-A2DB97C9B26C}"/>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9</a:t>
                </a:r>
              </a:p>
            </p:txBody>
          </p:sp>
        </p:grpSp>
        <p:grpSp>
          <p:nvGrpSpPr>
            <p:cNvPr id="83" name="Group 82">
              <a:extLst>
                <a:ext uri="{FF2B5EF4-FFF2-40B4-BE49-F238E27FC236}">
                  <a16:creationId xmlns:a16="http://schemas.microsoft.com/office/drawing/2014/main" id="{E9E50DA6-316F-5753-D102-A743F9CE068C}"/>
                </a:ext>
              </a:extLst>
            </p:cNvPr>
            <p:cNvGrpSpPr/>
            <p:nvPr/>
          </p:nvGrpSpPr>
          <p:grpSpPr>
            <a:xfrm>
              <a:off x="7562943" y="773982"/>
              <a:ext cx="4499734" cy="562558"/>
              <a:chOff x="6392545" y="364404"/>
              <a:chExt cx="5726090" cy="715878"/>
            </a:xfrm>
          </p:grpSpPr>
          <p:grpSp>
            <p:nvGrpSpPr>
              <p:cNvPr id="96" name="Group 95">
                <a:extLst>
                  <a:ext uri="{FF2B5EF4-FFF2-40B4-BE49-F238E27FC236}">
                    <a16:creationId xmlns:a16="http://schemas.microsoft.com/office/drawing/2014/main" id="{1B330370-B3FD-0DD6-888F-F35C1428E044}"/>
                  </a:ext>
                </a:extLst>
              </p:cNvPr>
              <p:cNvGrpSpPr/>
              <p:nvPr/>
            </p:nvGrpSpPr>
            <p:grpSpPr>
              <a:xfrm>
                <a:off x="6392545" y="365125"/>
                <a:ext cx="4295776" cy="715157"/>
                <a:chOff x="7967980" y="4321811"/>
                <a:chExt cx="2258060" cy="375920"/>
              </a:xfrm>
            </p:grpSpPr>
            <p:sp>
              <p:nvSpPr>
                <p:cNvPr id="99" name="Rectangle 98">
                  <a:extLst>
                    <a:ext uri="{FF2B5EF4-FFF2-40B4-BE49-F238E27FC236}">
                      <a16:creationId xmlns:a16="http://schemas.microsoft.com/office/drawing/2014/main" id="{F1FDD9C0-F599-DE16-1F69-8C24F99BA8A3}"/>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0" name="Rectangle 99">
                  <a:extLst>
                    <a:ext uri="{FF2B5EF4-FFF2-40B4-BE49-F238E27FC236}">
                      <a16:creationId xmlns:a16="http://schemas.microsoft.com/office/drawing/2014/main" id="{194782E6-2A21-7F05-48F7-6A2DD7A77C7C}"/>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1" name="Rectangle 100">
                  <a:extLst>
                    <a:ext uri="{FF2B5EF4-FFF2-40B4-BE49-F238E27FC236}">
                      <a16:creationId xmlns:a16="http://schemas.microsoft.com/office/drawing/2014/main" id="{03B1BDFF-9249-D172-E239-4D5D385E2121}"/>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2" name="Rectangle 101">
                  <a:extLst>
                    <a:ext uri="{FF2B5EF4-FFF2-40B4-BE49-F238E27FC236}">
                      <a16:creationId xmlns:a16="http://schemas.microsoft.com/office/drawing/2014/main" id="{3C8D8D64-BCCF-5129-B54F-2BA2B86D786E}"/>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3" name="Rectangle 102">
                  <a:extLst>
                    <a:ext uri="{FF2B5EF4-FFF2-40B4-BE49-F238E27FC236}">
                      <a16:creationId xmlns:a16="http://schemas.microsoft.com/office/drawing/2014/main" id="{7F35E7FE-A6A3-51AD-5945-F950199951F5}"/>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4" name="Rectangle 103">
                  <a:extLst>
                    <a:ext uri="{FF2B5EF4-FFF2-40B4-BE49-F238E27FC236}">
                      <a16:creationId xmlns:a16="http://schemas.microsoft.com/office/drawing/2014/main" id="{F0CF5F02-6A7C-F225-C7B9-92C6A6713159}"/>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grpSp>
          <p:sp>
            <p:nvSpPr>
              <p:cNvPr id="97" name="Rectangle 96">
                <a:extLst>
                  <a:ext uri="{FF2B5EF4-FFF2-40B4-BE49-F238E27FC236}">
                    <a16:creationId xmlns:a16="http://schemas.microsoft.com/office/drawing/2014/main" id="{99811097-8C8F-A89C-5A2F-D0EB07FFB60B}"/>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98" name="Rectangle 97">
                <a:extLst>
                  <a:ext uri="{FF2B5EF4-FFF2-40B4-BE49-F238E27FC236}">
                    <a16:creationId xmlns:a16="http://schemas.microsoft.com/office/drawing/2014/main" id="{24E7E67B-16FD-17A9-51F9-425D1109D599}"/>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grpSp>
        <p:sp>
          <p:nvSpPr>
            <p:cNvPr id="84" name="TextBox 83">
              <a:extLst>
                <a:ext uri="{FF2B5EF4-FFF2-40B4-BE49-F238E27FC236}">
                  <a16:creationId xmlns:a16="http://schemas.microsoft.com/office/drawing/2014/main" id="{94F203A5-6E4B-E23B-8EEA-700A9E284B3B}"/>
                </a:ext>
              </a:extLst>
            </p:cNvPr>
            <p:cNvSpPr txBox="1"/>
            <p:nvPr/>
          </p:nvSpPr>
          <p:spPr>
            <a:xfrm>
              <a:off x="6816635" y="180459"/>
              <a:ext cx="742511" cy="369332"/>
            </a:xfrm>
            <a:prstGeom prst="rect">
              <a:avLst/>
            </a:prstGeom>
            <a:noFill/>
          </p:spPr>
          <p:txBody>
            <a:bodyPr wrap="none" rtlCol="0">
              <a:spAutoFit/>
            </a:bodyPr>
            <a:lstStyle/>
            <a:p>
              <a:r>
                <a:rPr lang="en-US" dirty="0"/>
                <a:t>Input:</a:t>
              </a:r>
            </a:p>
          </p:txBody>
        </p:sp>
        <p:sp>
          <p:nvSpPr>
            <p:cNvPr id="85" name="TextBox 84">
              <a:extLst>
                <a:ext uri="{FF2B5EF4-FFF2-40B4-BE49-F238E27FC236}">
                  <a16:creationId xmlns:a16="http://schemas.microsoft.com/office/drawing/2014/main" id="{8C24E453-355F-1444-2CC1-9BC31203D7E6}"/>
                </a:ext>
              </a:extLst>
            </p:cNvPr>
            <p:cNvSpPr txBox="1"/>
            <p:nvPr/>
          </p:nvSpPr>
          <p:spPr>
            <a:xfrm>
              <a:off x="6679091" y="839788"/>
              <a:ext cx="918841" cy="369332"/>
            </a:xfrm>
            <a:prstGeom prst="rect">
              <a:avLst/>
            </a:prstGeom>
            <a:noFill/>
          </p:spPr>
          <p:txBody>
            <a:bodyPr wrap="none" rtlCol="0">
              <a:spAutoFit/>
            </a:bodyPr>
            <a:lstStyle/>
            <a:p>
              <a:r>
                <a:rPr lang="en-US" dirty="0"/>
                <a:t>Output:</a:t>
              </a:r>
            </a:p>
          </p:txBody>
        </p:sp>
        <p:grpSp>
          <p:nvGrpSpPr>
            <p:cNvPr id="86" name="Group 85">
              <a:extLst>
                <a:ext uri="{FF2B5EF4-FFF2-40B4-BE49-F238E27FC236}">
                  <a16:creationId xmlns:a16="http://schemas.microsoft.com/office/drawing/2014/main" id="{7BACBD43-F174-06CA-6927-33F35B9FEF70}"/>
                </a:ext>
              </a:extLst>
            </p:cNvPr>
            <p:cNvGrpSpPr/>
            <p:nvPr/>
          </p:nvGrpSpPr>
          <p:grpSpPr>
            <a:xfrm>
              <a:off x="7562943" y="1242086"/>
              <a:ext cx="4499734" cy="562558"/>
              <a:chOff x="6392545" y="364404"/>
              <a:chExt cx="5726090" cy="715878"/>
            </a:xfrm>
            <a:noFill/>
          </p:grpSpPr>
          <p:grpSp>
            <p:nvGrpSpPr>
              <p:cNvPr id="87" name="Group 86">
                <a:extLst>
                  <a:ext uri="{FF2B5EF4-FFF2-40B4-BE49-F238E27FC236}">
                    <a16:creationId xmlns:a16="http://schemas.microsoft.com/office/drawing/2014/main" id="{D0E89D0A-1C21-34EC-92A2-21667C842ACC}"/>
                  </a:ext>
                </a:extLst>
              </p:cNvPr>
              <p:cNvGrpSpPr/>
              <p:nvPr/>
            </p:nvGrpSpPr>
            <p:grpSpPr>
              <a:xfrm>
                <a:off x="6392545" y="365125"/>
                <a:ext cx="4295776" cy="715157"/>
                <a:chOff x="7967980" y="4321811"/>
                <a:chExt cx="2258060" cy="375920"/>
              </a:xfrm>
              <a:grpFill/>
            </p:grpSpPr>
            <p:sp>
              <p:nvSpPr>
                <p:cNvPr id="90" name="Rectangle 89">
                  <a:extLst>
                    <a:ext uri="{FF2B5EF4-FFF2-40B4-BE49-F238E27FC236}">
                      <a16:creationId xmlns:a16="http://schemas.microsoft.com/office/drawing/2014/main" id="{AC4B1651-6E66-DA98-5918-4B5C12EABD43}"/>
                    </a:ext>
                  </a:extLst>
                </p:cNvPr>
                <p:cNvSpPr/>
                <p:nvPr/>
              </p:nvSpPr>
              <p:spPr>
                <a:xfrm>
                  <a:off x="79679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0</a:t>
                  </a:r>
                </a:p>
              </p:txBody>
            </p:sp>
            <p:sp>
              <p:nvSpPr>
                <p:cNvPr id="91" name="Rectangle 90">
                  <a:extLst>
                    <a:ext uri="{FF2B5EF4-FFF2-40B4-BE49-F238E27FC236}">
                      <a16:creationId xmlns:a16="http://schemas.microsoft.com/office/drawing/2014/main" id="{D35C7752-77E4-AE15-AE86-9DBABCF320D1}"/>
                    </a:ext>
                  </a:extLst>
                </p:cNvPr>
                <p:cNvSpPr/>
                <p:nvPr/>
              </p:nvSpPr>
              <p:spPr>
                <a:xfrm>
                  <a:off x="83439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1</a:t>
                  </a:r>
                </a:p>
              </p:txBody>
            </p:sp>
            <p:sp>
              <p:nvSpPr>
                <p:cNvPr id="92" name="Rectangle 91">
                  <a:extLst>
                    <a:ext uri="{FF2B5EF4-FFF2-40B4-BE49-F238E27FC236}">
                      <a16:creationId xmlns:a16="http://schemas.microsoft.com/office/drawing/2014/main" id="{49911842-0853-5C73-56B5-2EF192E70D27}"/>
                    </a:ext>
                  </a:extLst>
                </p:cNvPr>
                <p:cNvSpPr/>
                <p:nvPr/>
              </p:nvSpPr>
              <p:spPr>
                <a:xfrm>
                  <a:off x="872236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2</a:t>
                  </a:r>
                </a:p>
              </p:txBody>
            </p:sp>
            <p:sp>
              <p:nvSpPr>
                <p:cNvPr id="93" name="Rectangle 92">
                  <a:extLst>
                    <a:ext uri="{FF2B5EF4-FFF2-40B4-BE49-F238E27FC236}">
                      <a16:creationId xmlns:a16="http://schemas.microsoft.com/office/drawing/2014/main" id="{FBF51EA9-CD8F-9B3A-ED3C-EF9D2896EF2A}"/>
                    </a:ext>
                  </a:extLst>
                </p:cNvPr>
                <p:cNvSpPr/>
                <p:nvPr/>
              </p:nvSpPr>
              <p:spPr>
                <a:xfrm>
                  <a:off x="90982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3</a:t>
                  </a:r>
                </a:p>
              </p:txBody>
            </p:sp>
            <p:sp>
              <p:nvSpPr>
                <p:cNvPr id="94" name="Rectangle 93">
                  <a:extLst>
                    <a:ext uri="{FF2B5EF4-FFF2-40B4-BE49-F238E27FC236}">
                      <a16:creationId xmlns:a16="http://schemas.microsoft.com/office/drawing/2014/main" id="{BE794E87-3D44-41C7-FCE8-9C29A5CFD387}"/>
                    </a:ext>
                  </a:extLst>
                </p:cNvPr>
                <p:cNvSpPr/>
                <p:nvPr/>
              </p:nvSpPr>
              <p:spPr>
                <a:xfrm>
                  <a:off x="94742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4</a:t>
                  </a:r>
                </a:p>
              </p:txBody>
            </p:sp>
            <p:sp>
              <p:nvSpPr>
                <p:cNvPr id="95" name="Rectangle 94">
                  <a:extLst>
                    <a:ext uri="{FF2B5EF4-FFF2-40B4-BE49-F238E27FC236}">
                      <a16:creationId xmlns:a16="http://schemas.microsoft.com/office/drawing/2014/main" id="{10D4778D-293C-008F-F3A3-0C708A86CE9C}"/>
                    </a:ext>
                  </a:extLst>
                </p:cNvPr>
                <p:cNvSpPr/>
                <p:nvPr/>
              </p:nvSpPr>
              <p:spPr>
                <a:xfrm>
                  <a:off x="985012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5</a:t>
                  </a:r>
                </a:p>
              </p:txBody>
            </p:sp>
          </p:grpSp>
          <p:sp>
            <p:nvSpPr>
              <p:cNvPr id="88" name="Rectangle 87">
                <a:extLst>
                  <a:ext uri="{FF2B5EF4-FFF2-40B4-BE49-F238E27FC236}">
                    <a16:creationId xmlns:a16="http://schemas.microsoft.com/office/drawing/2014/main" id="{BF66EB00-8DA6-5A73-8D23-5195825581D5}"/>
                  </a:ext>
                </a:extLst>
              </p:cNvPr>
              <p:cNvSpPr/>
              <p:nvPr/>
            </p:nvSpPr>
            <p:spPr>
              <a:xfrm>
                <a:off x="10688320"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6</a:t>
                </a:r>
              </a:p>
            </p:txBody>
          </p:sp>
          <p:sp>
            <p:nvSpPr>
              <p:cNvPr id="89" name="Rectangle 88">
                <a:extLst>
                  <a:ext uri="{FF2B5EF4-FFF2-40B4-BE49-F238E27FC236}">
                    <a16:creationId xmlns:a16="http://schemas.microsoft.com/office/drawing/2014/main" id="{65A52735-84EC-BD7D-C873-294F8D7FD971}"/>
                  </a:ext>
                </a:extLst>
              </p:cNvPr>
              <p:cNvSpPr/>
              <p:nvPr/>
            </p:nvSpPr>
            <p:spPr>
              <a:xfrm>
                <a:off x="11403478"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7</a:t>
                </a:r>
              </a:p>
            </p:txBody>
          </p:sp>
        </p:grpSp>
      </p:grpSp>
      <p:sp>
        <p:nvSpPr>
          <p:cNvPr id="6" name="Title 1">
            <a:extLst>
              <a:ext uri="{FF2B5EF4-FFF2-40B4-BE49-F238E27FC236}">
                <a16:creationId xmlns:a16="http://schemas.microsoft.com/office/drawing/2014/main" id="{CA221016-9FE9-6F35-BCAC-F0D337A43B7C}"/>
              </a:ext>
            </a:extLst>
          </p:cNvPr>
          <p:cNvSpPr>
            <a:spLocks noGrp="1"/>
          </p:cNvSpPr>
          <p:nvPr>
            <p:ph type="title"/>
          </p:nvPr>
        </p:nvSpPr>
        <p:spPr>
          <a:xfrm>
            <a:off x="838200" y="-102235"/>
            <a:ext cx="10515600" cy="1325563"/>
          </a:xfrm>
        </p:spPr>
        <p:txBody>
          <a:bodyPr/>
          <a:lstStyle/>
          <a:p>
            <a:r>
              <a:rPr lang="en-US" dirty="0"/>
              <a:t>Step 2: fill in </a:t>
            </a:r>
            <a:r>
              <a:rPr lang="en-US" dirty="0" err="1"/>
              <a:t>leftSum</a:t>
            </a:r>
            <a:r>
              <a:rPr lang="en-US" dirty="0"/>
              <a:t> </a:t>
            </a:r>
            <a:br>
              <a:rPr lang="en-US" dirty="0"/>
            </a:br>
            <a:r>
              <a:rPr lang="en-US" dirty="0"/>
              <a:t>		and Output</a:t>
            </a:r>
          </a:p>
        </p:txBody>
      </p:sp>
    </p:spTree>
    <p:extLst>
      <p:ext uri="{BB962C8B-B14F-4D97-AF65-F5344CB8AC3E}">
        <p14:creationId xmlns:p14="http://schemas.microsoft.com/office/powerpoint/2010/main" val="1132450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A221016-9FE9-6F35-BCAC-F0D337A43B7C}"/>
              </a:ext>
            </a:extLst>
          </p:cNvPr>
          <p:cNvSpPr>
            <a:spLocks noGrp="1"/>
          </p:cNvSpPr>
          <p:nvPr>
            <p:ph type="title"/>
          </p:nvPr>
        </p:nvSpPr>
        <p:spPr>
          <a:xfrm>
            <a:off x="838200" y="-102235"/>
            <a:ext cx="10515600" cy="1325563"/>
          </a:xfrm>
        </p:spPr>
        <p:txBody>
          <a:bodyPr/>
          <a:lstStyle/>
          <a:p>
            <a:r>
              <a:rPr lang="en-US" dirty="0"/>
              <a:t>Step 2: fill in </a:t>
            </a:r>
            <a:r>
              <a:rPr lang="en-US" dirty="0" err="1"/>
              <a:t>leftSum</a:t>
            </a:r>
            <a:r>
              <a:rPr lang="en-US" dirty="0"/>
              <a:t> </a:t>
            </a:r>
            <a:br>
              <a:rPr lang="en-US" dirty="0"/>
            </a:br>
            <a:r>
              <a:rPr lang="en-US" dirty="0"/>
              <a:t>		and Output</a:t>
            </a:r>
          </a:p>
        </p:txBody>
      </p:sp>
      <p:grpSp>
        <p:nvGrpSpPr>
          <p:cNvPr id="78" name="Group 77">
            <a:extLst>
              <a:ext uri="{FF2B5EF4-FFF2-40B4-BE49-F238E27FC236}">
                <a16:creationId xmlns:a16="http://schemas.microsoft.com/office/drawing/2014/main" id="{0FB8C274-5CCA-301E-3A75-99E01DE18B10}"/>
              </a:ext>
            </a:extLst>
          </p:cNvPr>
          <p:cNvGrpSpPr/>
          <p:nvPr/>
        </p:nvGrpSpPr>
        <p:grpSpPr>
          <a:xfrm>
            <a:off x="828040" y="1239266"/>
            <a:ext cx="10800080" cy="5100574"/>
            <a:chOff x="279400" y="1371600"/>
            <a:chExt cx="11358880" cy="5364480"/>
          </a:xfrm>
        </p:grpSpPr>
        <p:sp>
          <p:nvSpPr>
            <p:cNvPr id="4" name="Rectangle 3">
              <a:extLst>
                <a:ext uri="{FF2B5EF4-FFF2-40B4-BE49-F238E27FC236}">
                  <a16:creationId xmlns:a16="http://schemas.microsoft.com/office/drawing/2014/main" id="{3562E9D3-5A43-0B4C-9F22-6A8A0E9E55D1}"/>
                </a:ext>
              </a:extLst>
            </p:cNvPr>
            <p:cNvSpPr/>
            <p:nvPr/>
          </p:nvSpPr>
          <p:spPr>
            <a:xfrm>
              <a:off x="5374640" y="13716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[0,8) </a:t>
              </a:r>
            </a:p>
            <a:p>
              <a:r>
                <a:rPr lang="en-US" sz="1600" dirty="0">
                  <a:solidFill>
                    <a:schemeClr val="tx1"/>
                  </a:solidFill>
                </a:rPr>
                <a:t>sum: 81</a:t>
              </a:r>
            </a:p>
            <a:p>
              <a:r>
                <a:rPr lang="en-US" sz="1600" dirty="0" err="1">
                  <a:solidFill>
                    <a:schemeClr val="tx1"/>
                  </a:solidFill>
                </a:rPr>
                <a:t>leftSum</a:t>
              </a:r>
              <a:r>
                <a:rPr lang="en-US" sz="1600" dirty="0">
                  <a:solidFill>
                    <a:schemeClr val="tx1"/>
                  </a:solidFill>
                </a:rPr>
                <a:t>: 0</a:t>
              </a:r>
            </a:p>
          </p:txBody>
        </p:sp>
        <p:sp>
          <p:nvSpPr>
            <p:cNvPr id="14" name="Rectangle 13">
              <a:extLst>
                <a:ext uri="{FF2B5EF4-FFF2-40B4-BE49-F238E27FC236}">
                  <a16:creationId xmlns:a16="http://schemas.microsoft.com/office/drawing/2014/main" id="{A43480E1-8D7B-7A87-1CB0-8AA630393EA1}"/>
                </a:ext>
              </a:extLst>
            </p:cNvPr>
            <p:cNvSpPr/>
            <p:nvPr/>
          </p:nvSpPr>
          <p:spPr>
            <a:xfrm>
              <a:off x="10160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[0,2) </a:t>
              </a:r>
            </a:p>
            <a:p>
              <a:r>
                <a:rPr lang="en-US" sz="1600" dirty="0">
                  <a:solidFill>
                    <a:schemeClr val="tx1"/>
                  </a:solidFill>
                </a:rPr>
                <a:t>sum: 26</a:t>
              </a:r>
            </a:p>
            <a:p>
              <a:r>
                <a:rPr lang="en-US" sz="1600" dirty="0" err="1">
                  <a:solidFill>
                    <a:schemeClr val="tx1"/>
                  </a:solidFill>
                </a:rPr>
                <a:t>leftSum</a:t>
              </a:r>
              <a:r>
                <a:rPr lang="en-US" sz="1600" dirty="0">
                  <a:solidFill>
                    <a:schemeClr val="tx1"/>
                  </a:solidFill>
                </a:rPr>
                <a:t>: 0</a:t>
              </a:r>
            </a:p>
          </p:txBody>
        </p:sp>
        <p:sp>
          <p:nvSpPr>
            <p:cNvPr id="15" name="Rectangle 14">
              <a:extLst>
                <a:ext uri="{FF2B5EF4-FFF2-40B4-BE49-F238E27FC236}">
                  <a16:creationId xmlns:a16="http://schemas.microsoft.com/office/drawing/2014/main" id="{ADEF5900-69A4-8B39-AEFB-E6337AB7EE37}"/>
                </a:ext>
              </a:extLst>
            </p:cNvPr>
            <p:cNvSpPr/>
            <p:nvPr/>
          </p:nvSpPr>
          <p:spPr>
            <a:xfrm>
              <a:off x="39420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[2,4) </a:t>
              </a:r>
            </a:p>
            <a:p>
              <a:r>
                <a:rPr lang="en-US" sz="1600" dirty="0">
                  <a:solidFill>
                    <a:schemeClr val="tx1"/>
                  </a:solidFill>
                </a:rPr>
                <a:t>sum: 22</a:t>
              </a:r>
            </a:p>
            <a:p>
              <a:r>
                <a:rPr lang="en-US" sz="1600" dirty="0" err="1">
                  <a:solidFill>
                    <a:schemeClr val="tx1"/>
                  </a:solidFill>
                </a:rPr>
                <a:t>leftSum</a:t>
              </a:r>
              <a:r>
                <a:rPr lang="en-US" sz="1600" dirty="0">
                  <a:solidFill>
                    <a:schemeClr val="tx1"/>
                  </a:solidFill>
                </a:rPr>
                <a:t>: 26</a:t>
              </a:r>
            </a:p>
          </p:txBody>
        </p:sp>
        <p:sp>
          <p:nvSpPr>
            <p:cNvPr id="18" name="Rectangle 17">
              <a:extLst>
                <a:ext uri="{FF2B5EF4-FFF2-40B4-BE49-F238E27FC236}">
                  <a16:creationId xmlns:a16="http://schemas.microsoft.com/office/drawing/2014/main" id="{0D93F352-E053-F85C-5474-99A3CC5B2D8D}"/>
                </a:ext>
              </a:extLst>
            </p:cNvPr>
            <p:cNvSpPr/>
            <p:nvPr/>
          </p:nvSpPr>
          <p:spPr>
            <a:xfrm>
              <a:off x="240792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[0,4) </a:t>
              </a:r>
            </a:p>
            <a:p>
              <a:r>
                <a:rPr lang="en-US" sz="1600" dirty="0">
                  <a:solidFill>
                    <a:schemeClr val="tx1"/>
                  </a:solidFill>
                </a:rPr>
                <a:t>sum: 48</a:t>
              </a:r>
            </a:p>
            <a:p>
              <a:r>
                <a:rPr lang="en-US" sz="1600" dirty="0" err="1">
                  <a:solidFill>
                    <a:schemeClr val="tx1"/>
                  </a:solidFill>
                </a:rPr>
                <a:t>leftSum</a:t>
              </a:r>
              <a:r>
                <a:rPr lang="en-US" sz="1600" dirty="0">
                  <a:solidFill>
                    <a:schemeClr val="tx1"/>
                  </a:solidFill>
                </a:rPr>
                <a:t>: 0</a:t>
              </a:r>
            </a:p>
          </p:txBody>
        </p:sp>
        <p:sp>
          <p:nvSpPr>
            <p:cNvPr id="19" name="Rectangle 18">
              <a:extLst>
                <a:ext uri="{FF2B5EF4-FFF2-40B4-BE49-F238E27FC236}">
                  <a16:creationId xmlns:a16="http://schemas.microsoft.com/office/drawing/2014/main" id="{93098F5D-9C41-8DE2-BC72-49FAC45F4C0E}"/>
                </a:ext>
              </a:extLst>
            </p:cNvPr>
            <p:cNvSpPr/>
            <p:nvPr/>
          </p:nvSpPr>
          <p:spPr>
            <a:xfrm>
              <a:off x="823976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[4,8) </a:t>
              </a:r>
            </a:p>
            <a:p>
              <a:r>
                <a:rPr lang="en-US" sz="1600" dirty="0">
                  <a:solidFill>
                    <a:schemeClr val="tx1"/>
                  </a:solidFill>
                </a:rPr>
                <a:t>sum: 33</a:t>
              </a:r>
            </a:p>
            <a:p>
              <a:r>
                <a:rPr lang="en-US" sz="1600" dirty="0" err="1">
                  <a:solidFill>
                    <a:schemeClr val="tx1"/>
                  </a:solidFill>
                </a:rPr>
                <a:t>leftSum</a:t>
              </a:r>
              <a:r>
                <a:rPr lang="en-US" sz="1600" dirty="0">
                  <a:solidFill>
                    <a:schemeClr val="tx1"/>
                  </a:solidFill>
                </a:rPr>
                <a:t>: 48</a:t>
              </a:r>
            </a:p>
          </p:txBody>
        </p:sp>
        <p:sp>
          <p:nvSpPr>
            <p:cNvPr id="20" name="Rectangle 19">
              <a:extLst>
                <a:ext uri="{FF2B5EF4-FFF2-40B4-BE49-F238E27FC236}">
                  <a16:creationId xmlns:a16="http://schemas.microsoft.com/office/drawing/2014/main" id="{9C687C96-5038-20AF-AC40-28D35E780016}"/>
                </a:ext>
              </a:extLst>
            </p:cNvPr>
            <p:cNvSpPr/>
            <p:nvPr/>
          </p:nvSpPr>
          <p:spPr>
            <a:xfrm>
              <a:off x="68072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[4,6) </a:t>
              </a:r>
            </a:p>
            <a:p>
              <a:r>
                <a:rPr lang="en-US" sz="1600" dirty="0">
                  <a:solidFill>
                    <a:schemeClr val="tx1"/>
                  </a:solidFill>
                </a:rPr>
                <a:t>sum: 10</a:t>
              </a:r>
            </a:p>
            <a:p>
              <a:r>
                <a:rPr lang="en-US" sz="1600" dirty="0" err="1">
                  <a:solidFill>
                    <a:schemeClr val="tx1"/>
                  </a:solidFill>
                </a:rPr>
                <a:t>leftSum</a:t>
              </a:r>
              <a:r>
                <a:rPr lang="en-US" sz="1600" dirty="0">
                  <a:solidFill>
                    <a:schemeClr val="tx1"/>
                  </a:solidFill>
                </a:rPr>
                <a:t>: 48</a:t>
              </a:r>
            </a:p>
          </p:txBody>
        </p:sp>
        <p:sp>
          <p:nvSpPr>
            <p:cNvPr id="21" name="Rectangle 20">
              <a:extLst>
                <a:ext uri="{FF2B5EF4-FFF2-40B4-BE49-F238E27FC236}">
                  <a16:creationId xmlns:a16="http://schemas.microsoft.com/office/drawing/2014/main" id="{9910CE0F-0D67-D684-20ED-9236C0C0FD40}"/>
                </a:ext>
              </a:extLst>
            </p:cNvPr>
            <p:cNvSpPr/>
            <p:nvPr/>
          </p:nvSpPr>
          <p:spPr>
            <a:xfrm>
              <a:off x="96316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[6,8) </a:t>
              </a:r>
            </a:p>
            <a:p>
              <a:r>
                <a:rPr lang="en-US" sz="1600" dirty="0">
                  <a:solidFill>
                    <a:schemeClr val="tx1"/>
                  </a:solidFill>
                </a:rPr>
                <a:t>sum: 23 </a:t>
              </a:r>
            </a:p>
            <a:p>
              <a:r>
                <a:rPr lang="en-US" sz="1600" dirty="0" err="1">
                  <a:solidFill>
                    <a:schemeClr val="tx1"/>
                  </a:solidFill>
                </a:rPr>
                <a:t>leftSum</a:t>
              </a:r>
              <a:r>
                <a:rPr lang="en-US" sz="1600" dirty="0">
                  <a:solidFill>
                    <a:schemeClr val="tx1"/>
                  </a:solidFill>
                </a:rPr>
                <a:t>: 58</a:t>
              </a:r>
            </a:p>
          </p:txBody>
        </p:sp>
        <p:sp>
          <p:nvSpPr>
            <p:cNvPr id="22" name="Rectangle 21">
              <a:extLst>
                <a:ext uri="{FF2B5EF4-FFF2-40B4-BE49-F238E27FC236}">
                  <a16:creationId xmlns:a16="http://schemas.microsoft.com/office/drawing/2014/main" id="{F46255A2-00FE-2C2E-16B6-A7682A88B8D1}"/>
                </a:ext>
              </a:extLst>
            </p:cNvPr>
            <p:cNvSpPr/>
            <p:nvPr/>
          </p:nvSpPr>
          <p:spPr>
            <a:xfrm>
              <a:off x="2794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[0,1) </a:t>
              </a:r>
            </a:p>
            <a:p>
              <a:r>
                <a:rPr lang="en-US" sz="1600" dirty="0">
                  <a:solidFill>
                    <a:schemeClr val="tx1"/>
                  </a:solidFill>
                </a:rPr>
                <a:t>sum: 10</a:t>
              </a:r>
            </a:p>
            <a:p>
              <a:r>
                <a:rPr lang="en-US" sz="1600" dirty="0" err="1">
                  <a:solidFill>
                    <a:schemeClr val="tx1"/>
                  </a:solidFill>
                </a:rPr>
                <a:t>leftSum</a:t>
              </a:r>
              <a:r>
                <a:rPr lang="en-US" sz="1600" dirty="0">
                  <a:solidFill>
                    <a:schemeClr val="tx1"/>
                  </a:solidFill>
                </a:rPr>
                <a:t>: 0</a:t>
              </a:r>
            </a:p>
          </p:txBody>
        </p:sp>
        <p:sp>
          <p:nvSpPr>
            <p:cNvPr id="23" name="Rectangle 22">
              <a:extLst>
                <a:ext uri="{FF2B5EF4-FFF2-40B4-BE49-F238E27FC236}">
                  <a16:creationId xmlns:a16="http://schemas.microsoft.com/office/drawing/2014/main" id="{CC6D19EC-5C4C-6773-E95E-B3DB6B020E95}"/>
                </a:ext>
              </a:extLst>
            </p:cNvPr>
            <p:cNvSpPr/>
            <p:nvPr/>
          </p:nvSpPr>
          <p:spPr>
            <a:xfrm>
              <a:off x="17729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[1,2) </a:t>
              </a:r>
            </a:p>
            <a:p>
              <a:r>
                <a:rPr lang="en-US" sz="1600" dirty="0">
                  <a:solidFill>
                    <a:schemeClr val="tx1"/>
                  </a:solidFill>
                </a:rPr>
                <a:t>sum: 16 </a:t>
              </a:r>
            </a:p>
            <a:p>
              <a:r>
                <a:rPr lang="en-US" sz="1600" dirty="0" err="1">
                  <a:solidFill>
                    <a:schemeClr val="tx1"/>
                  </a:solidFill>
                </a:rPr>
                <a:t>leftSum</a:t>
              </a:r>
              <a:r>
                <a:rPr lang="en-US" sz="1600" dirty="0">
                  <a:solidFill>
                    <a:schemeClr val="tx1"/>
                  </a:solidFill>
                </a:rPr>
                <a:t>: 10</a:t>
              </a:r>
            </a:p>
          </p:txBody>
        </p:sp>
        <p:sp>
          <p:nvSpPr>
            <p:cNvPr id="26" name="Rectangle 25">
              <a:extLst>
                <a:ext uri="{FF2B5EF4-FFF2-40B4-BE49-F238E27FC236}">
                  <a16:creationId xmlns:a16="http://schemas.microsoft.com/office/drawing/2014/main" id="{FC156EFA-F92C-3595-EB8C-E23E5A4C04C2}"/>
                </a:ext>
              </a:extLst>
            </p:cNvPr>
            <p:cNvSpPr/>
            <p:nvPr/>
          </p:nvSpPr>
          <p:spPr>
            <a:xfrm>
              <a:off x="31851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[2,3) </a:t>
              </a:r>
            </a:p>
            <a:p>
              <a:r>
                <a:rPr lang="en-US" sz="1600" dirty="0">
                  <a:solidFill>
                    <a:schemeClr val="tx1"/>
                  </a:solidFill>
                </a:rPr>
                <a:t>sum: 4</a:t>
              </a:r>
            </a:p>
            <a:p>
              <a:r>
                <a:rPr lang="en-US" sz="1600" dirty="0" err="1">
                  <a:solidFill>
                    <a:schemeClr val="tx1"/>
                  </a:solidFill>
                </a:rPr>
                <a:t>leftSum</a:t>
              </a:r>
              <a:r>
                <a:rPr lang="en-US" sz="1600" dirty="0">
                  <a:solidFill>
                    <a:schemeClr val="tx1"/>
                  </a:solidFill>
                </a:rPr>
                <a:t>: 26</a:t>
              </a:r>
            </a:p>
          </p:txBody>
        </p:sp>
        <p:sp>
          <p:nvSpPr>
            <p:cNvPr id="27" name="Rectangle 26">
              <a:extLst>
                <a:ext uri="{FF2B5EF4-FFF2-40B4-BE49-F238E27FC236}">
                  <a16:creationId xmlns:a16="http://schemas.microsoft.com/office/drawing/2014/main" id="{FA19BC7B-6948-FD9D-1182-92F275A4C74A}"/>
                </a:ext>
              </a:extLst>
            </p:cNvPr>
            <p:cNvSpPr/>
            <p:nvPr/>
          </p:nvSpPr>
          <p:spPr>
            <a:xfrm>
              <a:off x="46786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[3,4) </a:t>
              </a:r>
            </a:p>
            <a:p>
              <a:r>
                <a:rPr lang="en-US" sz="1600" dirty="0">
                  <a:solidFill>
                    <a:schemeClr val="tx1"/>
                  </a:solidFill>
                </a:rPr>
                <a:t>sum: 18</a:t>
              </a:r>
            </a:p>
            <a:p>
              <a:r>
                <a:rPr lang="en-US" sz="1600" dirty="0" err="1">
                  <a:solidFill>
                    <a:schemeClr val="tx1"/>
                  </a:solidFill>
                </a:rPr>
                <a:t>leftSum</a:t>
              </a:r>
              <a:r>
                <a:rPr lang="en-US" sz="1600" dirty="0">
                  <a:solidFill>
                    <a:schemeClr val="tx1"/>
                  </a:solidFill>
                </a:rPr>
                <a:t>: 30</a:t>
              </a:r>
            </a:p>
          </p:txBody>
        </p:sp>
        <p:sp>
          <p:nvSpPr>
            <p:cNvPr id="28" name="Rectangle 27">
              <a:extLst>
                <a:ext uri="{FF2B5EF4-FFF2-40B4-BE49-F238E27FC236}">
                  <a16:creationId xmlns:a16="http://schemas.microsoft.com/office/drawing/2014/main" id="{FFB7EB36-DD30-F6B8-3C04-6EF3BCAE2931}"/>
                </a:ext>
              </a:extLst>
            </p:cNvPr>
            <p:cNvSpPr/>
            <p:nvPr/>
          </p:nvSpPr>
          <p:spPr>
            <a:xfrm>
              <a:off x="60706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[4,5) </a:t>
              </a:r>
            </a:p>
            <a:p>
              <a:r>
                <a:rPr lang="en-US" sz="1600" dirty="0">
                  <a:solidFill>
                    <a:schemeClr val="tx1"/>
                  </a:solidFill>
                </a:rPr>
                <a:t>sum: 8</a:t>
              </a:r>
            </a:p>
            <a:p>
              <a:r>
                <a:rPr lang="en-US" sz="1600" dirty="0" err="1">
                  <a:solidFill>
                    <a:schemeClr val="tx1"/>
                  </a:solidFill>
                </a:rPr>
                <a:t>leftSum</a:t>
              </a:r>
              <a:r>
                <a:rPr lang="en-US" sz="1600" dirty="0">
                  <a:solidFill>
                    <a:schemeClr val="tx1"/>
                  </a:solidFill>
                </a:rPr>
                <a:t>: 48</a:t>
              </a:r>
            </a:p>
          </p:txBody>
        </p:sp>
        <p:sp>
          <p:nvSpPr>
            <p:cNvPr id="29" name="Rectangle 28">
              <a:extLst>
                <a:ext uri="{FF2B5EF4-FFF2-40B4-BE49-F238E27FC236}">
                  <a16:creationId xmlns:a16="http://schemas.microsoft.com/office/drawing/2014/main" id="{51E75AC7-C883-F267-6281-8E4967E509EC}"/>
                </a:ext>
              </a:extLst>
            </p:cNvPr>
            <p:cNvSpPr/>
            <p:nvPr/>
          </p:nvSpPr>
          <p:spPr>
            <a:xfrm>
              <a:off x="75641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[5,6) </a:t>
              </a:r>
            </a:p>
            <a:p>
              <a:r>
                <a:rPr lang="en-US" sz="1600" dirty="0">
                  <a:solidFill>
                    <a:schemeClr val="tx1"/>
                  </a:solidFill>
                </a:rPr>
                <a:t>sum: 2</a:t>
              </a:r>
            </a:p>
            <a:p>
              <a:r>
                <a:rPr lang="en-US" sz="1600" dirty="0" err="1">
                  <a:solidFill>
                    <a:schemeClr val="tx1"/>
                  </a:solidFill>
                </a:rPr>
                <a:t>leftSum</a:t>
              </a:r>
              <a:r>
                <a:rPr lang="en-US" sz="1600" dirty="0">
                  <a:solidFill>
                    <a:schemeClr val="tx1"/>
                  </a:solidFill>
                </a:rPr>
                <a:t>: 56</a:t>
              </a:r>
            </a:p>
          </p:txBody>
        </p:sp>
        <p:sp>
          <p:nvSpPr>
            <p:cNvPr id="30" name="Rectangle 29">
              <a:extLst>
                <a:ext uri="{FF2B5EF4-FFF2-40B4-BE49-F238E27FC236}">
                  <a16:creationId xmlns:a16="http://schemas.microsoft.com/office/drawing/2014/main" id="{D1CEC3F4-5565-D1F1-C697-93A80469D8CA}"/>
                </a:ext>
              </a:extLst>
            </p:cNvPr>
            <p:cNvSpPr/>
            <p:nvPr/>
          </p:nvSpPr>
          <p:spPr>
            <a:xfrm>
              <a:off x="88747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[6,7) </a:t>
              </a:r>
            </a:p>
            <a:p>
              <a:r>
                <a:rPr lang="en-US" sz="1600" dirty="0">
                  <a:solidFill>
                    <a:schemeClr val="tx1"/>
                  </a:solidFill>
                </a:rPr>
                <a:t>sum: 14</a:t>
              </a:r>
            </a:p>
            <a:p>
              <a:r>
                <a:rPr lang="en-US" sz="1600" dirty="0" err="1">
                  <a:solidFill>
                    <a:schemeClr val="tx1"/>
                  </a:solidFill>
                </a:rPr>
                <a:t>leftSum</a:t>
              </a:r>
              <a:r>
                <a:rPr lang="en-US" sz="1600" dirty="0">
                  <a:solidFill>
                    <a:schemeClr val="tx1"/>
                  </a:solidFill>
                </a:rPr>
                <a:t>: 58</a:t>
              </a:r>
            </a:p>
          </p:txBody>
        </p:sp>
        <p:sp>
          <p:nvSpPr>
            <p:cNvPr id="31" name="Rectangle 30">
              <a:extLst>
                <a:ext uri="{FF2B5EF4-FFF2-40B4-BE49-F238E27FC236}">
                  <a16:creationId xmlns:a16="http://schemas.microsoft.com/office/drawing/2014/main" id="{29C44A18-A92B-9BA6-7CDB-DF3DF9D8C9F7}"/>
                </a:ext>
              </a:extLst>
            </p:cNvPr>
            <p:cNvSpPr/>
            <p:nvPr/>
          </p:nvSpPr>
          <p:spPr>
            <a:xfrm>
              <a:off x="103682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[7,8) </a:t>
              </a:r>
            </a:p>
            <a:p>
              <a:r>
                <a:rPr lang="en-US" sz="1600" dirty="0">
                  <a:solidFill>
                    <a:schemeClr val="tx1"/>
                  </a:solidFill>
                </a:rPr>
                <a:t>sum: 9</a:t>
              </a:r>
            </a:p>
            <a:p>
              <a:r>
                <a:rPr lang="en-US" sz="1600" dirty="0" err="1">
                  <a:solidFill>
                    <a:schemeClr val="tx1"/>
                  </a:solidFill>
                </a:rPr>
                <a:t>leftSum</a:t>
              </a:r>
              <a:r>
                <a:rPr lang="en-US" sz="1600" dirty="0">
                  <a:solidFill>
                    <a:schemeClr val="tx1"/>
                  </a:solidFill>
                </a:rPr>
                <a:t>: 72</a:t>
              </a:r>
            </a:p>
          </p:txBody>
        </p:sp>
        <p:cxnSp>
          <p:nvCxnSpPr>
            <p:cNvPr id="33" name="Straight Arrow Connector 32">
              <a:extLst>
                <a:ext uri="{FF2B5EF4-FFF2-40B4-BE49-F238E27FC236}">
                  <a16:creationId xmlns:a16="http://schemas.microsoft.com/office/drawing/2014/main" id="{67850F2A-A812-9FE3-D3F0-1C5DA9117AAB}"/>
                </a:ext>
              </a:extLst>
            </p:cNvPr>
            <p:cNvCxnSpPr>
              <a:cxnSpLocks/>
              <a:stCxn id="4" idx="1"/>
              <a:endCxn id="18" idx="0"/>
            </p:cNvCxnSpPr>
            <p:nvPr/>
          </p:nvCxnSpPr>
          <p:spPr>
            <a:xfrm flipH="1">
              <a:off x="3042920" y="2006600"/>
              <a:ext cx="23317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E836CBC-8972-F382-5521-69C2D95B0B86}"/>
                </a:ext>
              </a:extLst>
            </p:cNvPr>
            <p:cNvCxnSpPr>
              <a:cxnSpLocks/>
              <a:stCxn id="4" idx="3"/>
              <a:endCxn id="19" idx="0"/>
            </p:cNvCxnSpPr>
            <p:nvPr/>
          </p:nvCxnSpPr>
          <p:spPr>
            <a:xfrm>
              <a:off x="6644640" y="2006600"/>
              <a:ext cx="22301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2B1B5D0-E486-0606-42EF-9C25EB13D118}"/>
                </a:ext>
              </a:extLst>
            </p:cNvPr>
            <p:cNvCxnSpPr>
              <a:cxnSpLocks/>
              <a:stCxn id="18" idx="3"/>
              <a:endCxn id="15" idx="0"/>
            </p:cNvCxnSpPr>
            <p:nvPr/>
          </p:nvCxnSpPr>
          <p:spPr>
            <a:xfrm>
              <a:off x="3677920" y="3378200"/>
              <a:ext cx="8991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471E203-D8D6-ED6B-0BB9-1F5B4984C865}"/>
                </a:ext>
              </a:extLst>
            </p:cNvPr>
            <p:cNvCxnSpPr>
              <a:cxnSpLocks/>
              <a:stCxn id="18" idx="1"/>
              <a:endCxn id="14" idx="0"/>
            </p:cNvCxnSpPr>
            <p:nvPr/>
          </p:nvCxnSpPr>
          <p:spPr>
            <a:xfrm flipH="1">
              <a:off x="165100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A96F7C9E-5197-2DCC-60EB-CD332D7224BB}"/>
                </a:ext>
              </a:extLst>
            </p:cNvPr>
            <p:cNvCxnSpPr>
              <a:cxnSpLocks/>
              <a:stCxn id="19" idx="1"/>
              <a:endCxn id="20" idx="0"/>
            </p:cNvCxnSpPr>
            <p:nvPr/>
          </p:nvCxnSpPr>
          <p:spPr>
            <a:xfrm flipH="1">
              <a:off x="7442200" y="3378200"/>
              <a:ext cx="7975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DC60E03-4514-77BC-2D96-D36F9478A4FE}"/>
                </a:ext>
              </a:extLst>
            </p:cNvPr>
            <p:cNvCxnSpPr>
              <a:cxnSpLocks/>
              <a:stCxn id="19" idx="3"/>
              <a:endCxn id="21" idx="0"/>
            </p:cNvCxnSpPr>
            <p:nvPr/>
          </p:nvCxnSpPr>
          <p:spPr>
            <a:xfrm>
              <a:off x="950976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F874BD4-A39C-D4E1-A1D2-25C6FBE85D5E}"/>
                </a:ext>
              </a:extLst>
            </p:cNvPr>
            <p:cNvCxnSpPr>
              <a:cxnSpLocks/>
              <a:stCxn id="14" idx="1"/>
              <a:endCxn id="22" idx="0"/>
            </p:cNvCxnSpPr>
            <p:nvPr/>
          </p:nvCxnSpPr>
          <p:spPr>
            <a:xfrm flipH="1">
              <a:off x="9144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5F81EA6-BDB5-057A-9119-165E82FAADB7}"/>
                </a:ext>
              </a:extLst>
            </p:cNvPr>
            <p:cNvCxnSpPr>
              <a:cxnSpLocks/>
              <a:stCxn id="14" idx="3"/>
              <a:endCxn id="23" idx="0"/>
            </p:cNvCxnSpPr>
            <p:nvPr/>
          </p:nvCxnSpPr>
          <p:spPr>
            <a:xfrm>
              <a:off x="22860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9A4C740-9B31-A37C-3B27-2D416FA0022C}"/>
                </a:ext>
              </a:extLst>
            </p:cNvPr>
            <p:cNvCxnSpPr>
              <a:cxnSpLocks/>
              <a:stCxn id="15" idx="1"/>
              <a:endCxn id="26" idx="0"/>
            </p:cNvCxnSpPr>
            <p:nvPr/>
          </p:nvCxnSpPr>
          <p:spPr>
            <a:xfrm flipH="1">
              <a:off x="38201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C8EAFCB7-337E-6080-3E02-B582D0349335}"/>
                </a:ext>
              </a:extLst>
            </p:cNvPr>
            <p:cNvCxnSpPr>
              <a:cxnSpLocks/>
              <a:stCxn id="15" idx="3"/>
              <a:endCxn id="27" idx="0"/>
            </p:cNvCxnSpPr>
            <p:nvPr/>
          </p:nvCxnSpPr>
          <p:spPr>
            <a:xfrm>
              <a:off x="52120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0A1EBD00-5EB5-8CEF-2660-D4AE712A1753}"/>
                </a:ext>
              </a:extLst>
            </p:cNvPr>
            <p:cNvCxnSpPr>
              <a:cxnSpLocks/>
              <a:stCxn id="20" idx="1"/>
              <a:endCxn id="28" idx="0"/>
            </p:cNvCxnSpPr>
            <p:nvPr/>
          </p:nvCxnSpPr>
          <p:spPr>
            <a:xfrm flipH="1">
              <a:off x="67056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4B654E8-4CAB-D9E6-A724-B7D9AC1B3BC3}"/>
                </a:ext>
              </a:extLst>
            </p:cNvPr>
            <p:cNvCxnSpPr>
              <a:cxnSpLocks/>
              <a:stCxn id="20" idx="3"/>
              <a:endCxn id="29" idx="0"/>
            </p:cNvCxnSpPr>
            <p:nvPr/>
          </p:nvCxnSpPr>
          <p:spPr>
            <a:xfrm>
              <a:off x="80772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4851EAFF-26BC-0981-AD50-DE20C0E1D625}"/>
                </a:ext>
              </a:extLst>
            </p:cNvPr>
            <p:cNvCxnSpPr>
              <a:cxnSpLocks/>
              <a:stCxn id="21" idx="1"/>
              <a:endCxn id="30" idx="0"/>
            </p:cNvCxnSpPr>
            <p:nvPr/>
          </p:nvCxnSpPr>
          <p:spPr>
            <a:xfrm flipH="1">
              <a:off x="95097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3DD4F70C-8814-99A3-AA89-D791D0D03CDE}"/>
                </a:ext>
              </a:extLst>
            </p:cNvPr>
            <p:cNvCxnSpPr>
              <a:cxnSpLocks/>
              <a:stCxn id="21" idx="3"/>
              <a:endCxn id="31" idx="0"/>
            </p:cNvCxnSpPr>
            <p:nvPr/>
          </p:nvCxnSpPr>
          <p:spPr>
            <a:xfrm>
              <a:off x="109016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0" name="TextBox 79">
            <a:extLst>
              <a:ext uri="{FF2B5EF4-FFF2-40B4-BE49-F238E27FC236}">
                <a16:creationId xmlns:a16="http://schemas.microsoft.com/office/drawing/2014/main" id="{4CBE2527-7E2B-9DAA-6275-F61167D54814}"/>
              </a:ext>
            </a:extLst>
          </p:cNvPr>
          <p:cNvSpPr txBox="1"/>
          <p:nvPr/>
        </p:nvSpPr>
        <p:spPr>
          <a:xfrm>
            <a:off x="0" y="856344"/>
            <a:ext cx="5087906" cy="2308324"/>
          </a:xfrm>
          <a:prstGeom prst="rect">
            <a:avLst/>
          </a:prstGeom>
          <a:noFill/>
        </p:spPr>
        <p:txBody>
          <a:bodyPr wrap="square" rtlCol="0">
            <a:spAutoFit/>
          </a:bodyPr>
          <a:lstStyle/>
          <a:p>
            <a:r>
              <a:rPr lang="en-US" dirty="0"/>
              <a:t>If this is a left child:</a:t>
            </a:r>
          </a:p>
          <a:p>
            <a:r>
              <a:rPr lang="en-US" dirty="0"/>
              <a:t>	</a:t>
            </a:r>
            <a:r>
              <a:rPr lang="en-US" dirty="0" err="1"/>
              <a:t>leftSum</a:t>
            </a:r>
            <a:r>
              <a:rPr lang="en-US" dirty="0"/>
              <a:t> = </a:t>
            </a:r>
            <a:r>
              <a:rPr lang="en-US" dirty="0" err="1"/>
              <a:t>parent.leftSum</a:t>
            </a:r>
            <a:endParaRPr lang="en-US" dirty="0"/>
          </a:p>
          <a:p>
            <a:r>
              <a:rPr lang="en-US" dirty="0"/>
              <a:t>If this is a right child:</a:t>
            </a:r>
          </a:p>
          <a:p>
            <a:r>
              <a:rPr lang="en-US" dirty="0"/>
              <a:t>	</a:t>
            </a:r>
            <a:r>
              <a:rPr lang="en-US" dirty="0" err="1"/>
              <a:t>leftSum</a:t>
            </a:r>
            <a:r>
              <a:rPr lang="en-US" dirty="0"/>
              <a:t> = </a:t>
            </a:r>
            <a:r>
              <a:rPr lang="en-US" dirty="0" err="1"/>
              <a:t>parent.leftSum</a:t>
            </a:r>
            <a:r>
              <a:rPr lang="en-US" dirty="0"/>
              <a:t> + </a:t>
            </a:r>
            <a:r>
              <a:rPr lang="en-US" dirty="0" err="1"/>
              <a:t>sibling.sum</a:t>
            </a:r>
            <a:endParaRPr lang="en-US" dirty="0"/>
          </a:p>
          <a:p>
            <a:endParaRPr lang="en-US" dirty="0"/>
          </a:p>
          <a:p>
            <a:r>
              <a:rPr lang="en-US" dirty="0"/>
              <a:t>For the leaves:</a:t>
            </a:r>
          </a:p>
          <a:p>
            <a:r>
              <a:rPr lang="en-US" dirty="0"/>
              <a:t>	use </a:t>
            </a:r>
            <a:r>
              <a:rPr lang="en-US" dirty="0" err="1"/>
              <a:t>leftSum+sum</a:t>
            </a:r>
            <a:r>
              <a:rPr lang="en-US" dirty="0"/>
              <a:t> </a:t>
            </a:r>
          </a:p>
          <a:p>
            <a:r>
              <a:rPr lang="en-US" dirty="0"/>
              <a:t>	to complete output</a:t>
            </a:r>
          </a:p>
        </p:txBody>
      </p:sp>
      <p:grpSp>
        <p:nvGrpSpPr>
          <p:cNvPr id="81" name="Group 80">
            <a:extLst>
              <a:ext uri="{FF2B5EF4-FFF2-40B4-BE49-F238E27FC236}">
                <a16:creationId xmlns:a16="http://schemas.microsoft.com/office/drawing/2014/main" id="{6C764B31-F14D-144A-64AA-02CECD9C9599}"/>
              </a:ext>
            </a:extLst>
          </p:cNvPr>
          <p:cNvGrpSpPr/>
          <p:nvPr/>
        </p:nvGrpSpPr>
        <p:grpSpPr>
          <a:xfrm>
            <a:off x="6218419" y="83846"/>
            <a:ext cx="5844258" cy="1720798"/>
            <a:chOff x="6679091" y="83846"/>
            <a:chExt cx="5383586" cy="1720798"/>
          </a:xfrm>
        </p:grpSpPr>
        <p:grpSp>
          <p:nvGrpSpPr>
            <p:cNvPr id="82" name="Group 81">
              <a:extLst>
                <a:ext uri="{FF2B5EF4-FFF2-40B4-BE49-F238E27FC236}">
                  <a16:creationId xmlns:a16="http://schemas.microsoft.com/office/drawing/2014/main" id="{3A8F509B-5922-7F9E-995E-F648A59F3142}"/>
                </a:ext>
              </a:extLst>
            </p:cNvPr>
            <p:cNvGrpSpPr/>
            <p:nvPr/>
          </p:nvGrpSpPr>
          <p:grpSpPr>
            <a:xfrm>
              <a:off x="7562943" y="83846"/>
              <a:ext cx="4499734" cy="562558"/>
              <a:chOff x="6392545" y="364404"/>
              <a:chExt cx="5726090" cy="715878"/>
            </a:xfrm>
          </p:grpSpPr>
          <p:grpSp>
            <p:nvGrpSpPr>
              <p:cNvPr id="105" name="Group 104">
                <a:extLst>
                  <a:ext uri="{FF2B5EF4-FFF2-40B4-BE49-F238E27FC236}">
                    <a16:creationId xmlns:a16="http://schemas.microsoft.com/office/drawing/2014/main" id="{7C5DA8C2-ED00-0771-6A70-6B46D1E04D52}"/>
                  </a:ext>
                </a:extLst>
              </p:cNvPr>
              <p:cNvGrpSpPr/>
              <p:nvPr/>
            </p:nvGrpSpPr>
            <p:grpSpPr>
              <a:xfrm>
                <a:off x="6392545" y="365125"/>
                <a:ext cx="4295776" cy="715157"/>
                <a:chOff x="7967980" y="4321811"/>
                <a:chExt cx="2258060" cy="375920"/>
              </a:xfrm>
            </p:grpSpPr>
            <p:sp>
              <p:nvSpPr>
                <p:cNvPr id="108" name="Rectangle 107">
                  <a:extLst>
                    <a:ext uri="{FF2B5EF4-FFF2-40B4-BE49-F238E27FC236}">
                      <a16:creationId xmlns:a16="http://schemas.microsoft.com/office/drawing/2014/main" id="{23491F06-ACA1-B644-B5B3-643409F04D41}"/>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109" name="Rectangle 108">
                  <a:extLst>
                    <a:ext uri="{FF2B5EF4-FFF2-40B4-BE49-F238E27FC236}">
                      <a16:creationId xmlns:a16="http://schemas.microsoft.com/office/drawing/2014/main" id="{82C2D274-B83E-31DD-3CB2-8BB08DF900FF}"/>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110" name="Rectangle 109">
                  <a:extLst>
                    <a:ext uri="{FF2B5EF4-FFF2-40B4-BE49-F238E27FC236}">
                      <a16:creationId xmlns:a16="http://schemas.microsoft.com/office/drawing/2014/main" id="{DF077E85-2C0C-DE46-8C03-F158768117E8}"/>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111" name="Rectangle 110">
                  <a:extLst>
                    <a:ext uri="{FF2B5EF4-FFF2-40B4-BE49-F238E27FC236}">
                      <a16:creationId xmlns:a16="http://schemas.microsoft.com/office/drawing/2014/main" id="{ABADACF7-F3CF-FB08-E8AD-63D9F718DC8C}"/>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112" name="Rectangle 111">
                  <a:extLst>
                    <a:ext uri="{FF2B5EF4-FFF2-40B4-BE49-F238E27FC236}">
                      <a16:creationId xmlns:a16="http://schemas.microsoft.com/office/drawing/2014/main" id="{AD333151-5F5E-595C-50E0-943EFED43AD1}"/>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113" name="Rectangle 112">
                  <a:extLst>
                    <a:ext uri="{FF2B5EF4-FFF2-40B4-BE49-F238E27FC236}">
                      <a16:creationId xmlns:a16="http://schemas.microsoft.com/office/drawing/2014/main" id="{9008FAF8-1292-A2E2-F711-E2FFC9EBF71E}"/>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sp>
            <p:nvSpPr>
              <p:cNvPr id="106" name="Rectangle 105">
                <a:extLst>
                  <a:ext uri="{FF2B5EF4-FFF2-40B4-BE49-F238E27FC236}">
                    <a16:creationId xmlns:a16="http://schemas.microsoft.com/office/drawing/2014/main" id="{FABF957C-1B56-1E22-FB1C-7A3BDC5277B1}"/>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sp>
            <p:nvSpPr>
              <p:cNvPr id="107" name="Rectangle 106">
                <a:extLst>
                  <a:ext uri="{FF2B5EF4-FFF2-40B4-BE49-F238E27FC236}">
                    <a16:creationId xmlns:a16="http://schemas.microsoft.com/office/drawing/2014/main" id="{89BEC2D9-2988-B502-3C6C-A2DB97C9B26C}"/>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9</a:t>
                </a:r>
              </a:p>
            </p:txBody>
          </p:sp>
        </p:grpSp>
        <p:grpSp>
          <p:nvGrpSpPr>
            <p:cNvPr id="83" name="Group 82">
              <a:extLst>
                <a:ext uri="{FF2B5EF4-FFF2-40B4-BE49-F238E27FC236}">
                  <a16:creationId xmlns:a16="http://schemas.microsoft.com/office/drawing/2014/main" id="{E9E50DA6-316F-5753-D102-A743F9CE068C}"/>
                </a:ext>
              </a:extLst>
            </p:cNvPr>
            <p:cNvGrpSpPr/>
            <p:nvPr/>
          </p:nvGrpSpPr>
          <p:grpSpPr>
            <a:xfrm>
              <a:off x="7562943" y="773982"/>
              <a:ext cx="4499734" cy="562558"/>
              <a:chOff x="6392545" y="364404"/>
              <a:chExt cx="5726090" cy="715878"/>
            </a:xfrm>
          </p:grpSpPr>
          <p:grpSp>
            <p:nvGrpSpPr>
              <p:cNvPr id="96" name="Group 95">
                <a:extLst>
                  <a:ext uri="{FF2B5EF4-FFF2-40B4-BE49-F238E27FC236}">
                    <a16:creationId xmlns:a16="http://schemas.microsoft.com/office/drawing/2014/main" id="{1B330370-B3FD-0DD6-888F-F35C1428E044}"/>
                  </a:ext>
                </a:extLst>
              </p:cNvPr>
              <p:cNvGrpSpPr/>
              <p:nvPr/>
            </p:nvGrpSpPr>
            <p:grpSpPr>
              <a:xfrm>
                <a:off x="6392545" y="365125"/>
                <a:ext cx="4295776" cy="715157"/>
                <a:chOff x="7967980" y="4321811"/>
                <a:chExt cx="2258060" cy="375920"/>
              </a:xfrm>
            </p:grpSpPr>
            <p:sp>
              <p:nvSpPr>
                <p:cNvPr id="99" name="Rectangle 98">
                  <a:extLst>
                    <a:ext uri="{FF2B5EF4-FFF2-40B4-BE49-F238E27FC236}">
                      <a16:creationId xmlns:a16="http://schemas.microsoft.com/office/drawing/2014/main" id="{F1FDD9C0-F599-DE16-1F69-8C24F99BA8A3}"/>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100" name="Rectangle 99">
                  <a:extLst>
                    <a:ext uri="{FF2B5EF4-FFF2-40B4-BE49-F238E27FC236}">
                      <a16:creationId xmlns:a16="http://schemas.microsoft.com/office/drawing/2014/main" id="{194782E6-2A21-7F05-48F7-6A2DD7A77C7C}"/>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26</a:t>
                  </a:r>
                </a:p>
              </p:txBody>
            </p:sp>
            <p:sp>
              <p:nvSpPr>
                <p:cNvPr id="101" name="Rectangle 100">
                  <a:extLst>
                    <a:ext uri="{FF2B5EF4-FFF2-40B4-BE49-F238E27FC236}">
                      <a16:creationId xmlns:a16="http://schemas.microsoft.com/office/drawing/2014/main" id="{03B1BDFF-9249-D172-E239-4D5D385E2121}"/>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30</a:t>
                  </a:r>
                </a:p>
              </p:txBody>
            </p:sp>
            <p:sp>
              <p:nvSpPr>
                <p:cNvPr id="102" name="Rectangle 101">
                  <a:extLst>
                    <a:ext uri="{FF2B5EF4-FFF2-40B4-BE49-F238E27FC236}">
                      <a16:creationId xmlns:a16="http://schemas.microsoft.com/office/drawing/2014/main" id="{3C8D8D64-BCCF-5129-B54F-2BA2B86D786E}"/>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48</a:t>
                  </a:r>
                </a:p>
              </p:txBody>
            </p:sp>
            <p:sp>
              <p:nvSpPr>
                <p:cNvPr id="103" name="Rectangle 102">
                  <a:extLst>
                    <a:ext uri="{FF2B5EF4-FFF2-40B4-BE49-F238E27FC236}">
                      <a16:creationId xmlns:a16="http://schemas.microsoft.com/office/drawing/2014/main" id="{7F35E7FE-A6A3-51AD-5945-F950199951F5}"/>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56</a:t>
                  </a:r>
                </a:p>
              </p:txBody>
            </p:sp>
            <p:sp>
              <p:nvSpPr>
                <p:cNvPr id="104" name="Rectangle 103">
                  <a:extLst>
                    <a:ext uri="{FF2B5EF4-FFF2-40B4-BE49-F238E27FC236}">
                      <a16:creationId xmlns:a16="http://schemas.microsoft.com/office/drawing/2014/main" id="{F0CF5F02-6A7C-F225-C7B9-92C6A6713159}"/>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58</a:t>
                  </a:r>
                </a:p>
              </p:txBody>
            </p:sp>
          </p:grpSp>
          <p:sp>
            <p:nvSpPr>
              <p:cNvPr id="97" name="Rectangle 96">
                <a:extLst>
                  <a:ext uri="{FF2B5EF4-FFF2-40B4-BE49-F238E27FC236}">
                    <a16:creationId xmlns:a16="http://schemas.microsoft.com/office/drawing/2014/main" id="{99811097-8C8F-A89C-5A2F-D0EB07FFB60B}"/>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72</a:t>
                </a:r>
              </a:p>
            </p:txBody>
          </p:sp>
          <p:sp>
            <p:nvSpPr>
              <p:cNvPr id="98" name="Rectangle 97">
                <a:extLst>
                  <a:ext uri="{FF2B5EF4-FFF2-40B4-BE49-F238E27FC236}">
                    <a16:creationId xmlns:a16="http://schemas.microsoft.com/office/drawing/2014/main" id="{24E7E67B-16FD-17A9-51F9-425D1109D599}"/>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81</a:t>
                </a:r>
              </a:p>
            </p:txBody>
          </p:sp>
        </p:grpSp>
        <p:sp>
          <p:nvSpPr>
            <p:cNvPr id="84" name="TextBox 83">
              <a:extLst>
                <a:ext uri="{FF2B5EF4-FFF2-40B4-BE49-F238E27FC236}">
                  <a16:creationId xmlns:a16="http://schemas.microsoft.com/office/drawing/2014/main" id="{94F203A5-6E4B-E23B-8EEA-700A9E284B3B}"/>
                </a:ext>
              </a:extLst>
            </p:cNvPr>
            <p:cNvSpPr txBox="1"/>
            <p:nvPr/>
          </p:nvSpPr>
          <p:spPr>
            <a:xfrm>
              <a:off x="6816635" y="180459"/>
              <a:ext cx="742511" cy="369332"/>
            </a:xfrm>
            <a:prstGeom prst="rect">
              <a:avLst/>
            </a:prstGeom>
            <a:noFill/>
          </p:spPr>
          <p:txBody>
            <a:bodyPr wrap="none" rtlCol="0">
              <a:spAutoFit/>
            </a:bodyPr>
            <a:lstStyle/>
            <a:p>
              <a:r>
                <a:rPr lang="en-US" dirty="0"/>
                <a:t>Input:</a:t>
              </a:r>
            </a:p>
          </p:txBody>
        </p:sp>
        <p:sp>
          <p:nvSpPr>
            <p:cNvPr id="85" name="TextBox 84">
              <a:extLst>
                <a:ext uri="{FF2B5EF4-FFF2-40B4-BE49-F238E27FC236}">
                  <a16:creationId xmlns:a16="http://schemas.microsoft.com/office/drawing/2014/main" id="{8C24E453-355F-1444-2CC1-9BC31203D7E6}"/>
                </a:ext>
              </a:extLst>
            </p:cNvPr>
            <p:cNvSpPr txBox="1"/>
            <p:nvPr/>
          </p:nvSpPr>
          <p:spPr>
            <a:xfrm>
              <a:off x="6679091" y="839788"/>
              <a:ext cx="918841" cy="369332"/>
            </a:xfrm>
            <a:prstGeom prst="rect">
              <a:avLst/>
            </a:prstGeom>
            <a:noFill/>
          </p:spPr>
          <p:txBody>
            <a:bodyPr wrap="none" rtlCol="0">
              <a:spAutoFit/>
            </a:bodyPr>
            <a:lstStyle/>
            <a:p>
              <a:r>
                <a:rPr lang="en-US" dirty="0"/>
                <a:t>Output:</a:t>
              </a:r>
            </a:p>
          </p:txBody>
        </p:sp>
        <p:grpSp>
          <p:nvGrpSpPr>
            <p:cNvPr id="86" name="Group 85">
              <a:extLst>
                <a:ext uri="{FF2B5EF4-FFF2-40B4-BE49-F238E27FC236}">
                  <a16:creationId xmlns:a16="http://schemas.microsoft.com/office/drawing/2014/main" id="{7BACBD43-F174-06CA-6927-33F35B9FEF70}"/>
                </a:ext>
              </a:extLst>
            </p:cNvPr>
            <p:cNvGrpSpPr/>
            <p:nvPr/>
          </p:nvGrpSpPr>
          <p:grpSpPr>
            <a:xfrm>
              <a:off x="7562943" y="1242086"/>
              <a:ext cx="4499734" cy="562558"/>
              <a:chOff x="6392545" y="364404"/>
              <a:chExt cx="5726090" cy="715878"/>
            </a:xfrm>
            <a:noFill/>
          </p:grpSpPr>
          <p:grpSp>
            <p:nvGrpSpPr>
              <p:cNvPr id="87" name="Group 86">
                <a:extLst>
                  <a:ext uri="{FF2B5EF4-FFF2-40B4-BE49-F238E27FC236}">
                    <a16:creationId xmlns:a16="http://schemas.microsoft.com/office/drawing/2014/main" id="{D0E89D0A-1C21-34EC-92A2-21667C842ACC}"/>
                  </a:ext>
                </a:extLst>
              </p:cNvPr>
              <p:cNvGrpSpPr/>
              <p:nvPr/>
            </p:nvGrpSpPr>
            <p:grpSpPr>
              <a:xfrm>
                <a:off x="6392545" y="365125"/>
                <a:ext cx="4295776" cy="715157"/>
                <a:chOff x="7967980" y="4321811"/>
                <a:chExt cx="2258060" cy="375920"/>
              </a:xfrm>
              <a:grpFill/>
            </p:grpSpPr>
            <p:sp>
              <p:nvSpPr>
                <p:cNvPr id="90" name="Rectangle 89">
                  <a:extLst>
                    <a:ext uri="{FF2B5EF4-FFF2-40B4-BE49-F238E27FC236}">
                      <a16:creationId xmlns:a16="http://schemas.microsoft.com/office/drawing/2014/main" id="{AC4B1651-6E66-DA98-5918-4B5C12EABD43}"/>
                    </a:ext>
                  </a:extLst>
                </p:cNvPr>
                <p:cNvSpPr/>
                <p:nvPr/>
              </p:nvSpPr>
              <p:spPr>
                <a:xfrm>
                  <a:off x="79679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0</a:t>
                  </a:r>
                </a:p>
              </p:txBody>
            </p:sp>
            <p:sp>
              <p:nvSpPr>
                <p:cNvPr id="91" name="Rectangle 90">
                  <a:extLst>
                    <a:ext uri="{FF2B5EF4-FFF2-40B4-BE49-F238E27FC236}">
                      <a16:creationId xmlns:a16="http://schemas.microsoft.com/office/drawing/2014/main" id="{D35C7752-77E4-AE15-AE86-9DBABCF320D1}"/>
                    </a:ext>
                  </a:extLst>
                </p:cNvPr>
                <p:cNvSpPr/>
                <p:nvPr/>
              </p:nvSpPr>
              <p:spPr>
                <a:xfrm>
                  <a:off x="83439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1</a:t>
                  </a:r>
                </a:p>
              </p:txBody>
            </p:sp>
            <p:sp>
              <p:nvSpPr>
                <p:cNvPr id="92" name="Rectangle 91">
                  <a:extLst>
                    <a:ext uri="{FF2B5EF4-FFF2-40B4-BE49-F238E27FC236}">
                      <a16:creationId xmlns:a16="http://schemas.microsoft.com/office/drawing/2014/main" id="{49911842-0853-5C73-56B5-2EF192E70D27}"/>
                    </a:ext>
                  </a:extLst>
                </p:cNvPr>
                <p:cNvSpPr/>
                <p:nvPr/>
              </p:nvSpPr>
              <p:spPr>
                <a:xfrm>
                  <a:off x="872236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2</a:t>
                  </a:r>
                </a:p>
              </p:txBody>
            </p:sp>
            <p:sp>
              <p:nvSpPr>
                <p:cNvPr id="93" name="Rectangle 92">
                  <a:extLst>
                    <a:ext uri="{FF2B5EF4-FFF2-40B4-BE49-F238E27FC236}">
                      <a16:creationId xmlns:a16="http://schemas.microsoft.com/office/drawing/2014/main" id="{FBF51EA9-CD8F-9B3A-ED3C-EF9D2896EF2A}"/>
                    </a:ext>
                  </a:extLst>
                </p:cNvPr>
                <p:cNvSpPr/>
                <p:nvPr/>
              </p:nvSpPr>
              <p:spPr>
                <a:xfrm>
                  <a:off x="90982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3</a:t>
                  </a:r>
                </a:p>
              </p:txBody>
            </p:sp>
            <p:sp>
              <p:nvSpPr>
                <p:cNvPr id="94" name="Rectangle 93">
                  <a:extLst>
                    <a:ext uri="{FF2B5EF4-FFF2-40B4-BE49-F238E27FC236}">
                      <a16:creationId xmlns:a16="http://schemas.microsoft.com/office/drawing/2014/main" id="{BE794E87-3D44-41C7-FCE8-9C29A5CFD387}"/>
                    </a:ext>
                  </a:extLst>
                </p:cNvPr>
                <p:cNvSpPr/>
                <p:nvPr/>
              </p:nvSpPr>
              <p:spPr>
                <a:xfrm>
                  <a:off x="94742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4</a:t>
                  </a:r>
                </a:p>
              </p:txBody>
            </p:sp>
            <p:sp>
              <p:nvSpPr>
                <p:cNvPr id="95" name="Rectangle 94">
                  <a:extLst>
                    <a:ext uri="{FF2B5EF4-FFF2-40B4-BE49-F238E27FC236}">
                      <a16:creationId xmlns:a16="http://schemas.microsoft.com/office/drawing/2014/main" id="{10D4778D-293C-008F-F3A3-0C708A86CE9C}"/>
                    </a:ext>
                  </a:extLst>
                </p:cNvPr>
                <p:cNvSpPr/>
                <p:nvPr/>
              </p:nvSpPr>
              <p:spPr>
                <a:xfrm>
                  <a:off x="985012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5</a:t>
                  </a:r>
                </a:p>
              </p:txBody>
            </p:sp>
          </p:grpSp>
          <p:sp>
            <p:nvSpPr>
              <p:cNvPr id="88" name="Rectangle 87">
                <a:extLst>
                  <a:ext uri="{FF2B5EF4-FFF2-40B4-BE49-F238E27FC236}">
                    <a16:creationId xmlns:a16="http://schemas.microsoft.com/office/drawing/2014/main" id="{BF66EB00-8DA6-5A73-8D23-5195825581D5}"/>
                  </a:ext>
                </a:extLst>
              </p:cNvPr>
              <p:cNvSpPr/>
              <p:nvPr/>
            </p:nvSpPr>
            <p:spPr>
              <a:xfrm>
                <a:off x="10688320"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6</a:t>
                </a:r>
              </a:p>
            </p:txBody>
          </p:sp>
          <p:sp>
            <p:nvSpPr>
              <p:cNvPr id="89" name="Rectangle 88">
                <a:extLst>
                  <a:ext uri="{FF2B5EF4-FFF2-40B4-BE49-F238E27FC236}">
                    <a16:creationId xmlns:a16="http://schemas.microsoft.com/office/drawing/2014/main" id="{65A52735-84EC-BD7D-C873-294F8D7FD971}"/>
                  </a:ext>
                </a:extLst>
              </p:cNvPr>
              <p:cNvSpPr/>
              <p:nvPr/>
            </p:nvSpPr>
            <p:spPr>
              <a:xfrm>
                <a:off x="11403478"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7</a:t>
                </a:r>
              </a:p>
            </p:txBody>
          </p:sp>
        </p:grpSp>
      </p:grpSp>
    </p:spTree>
    <p:extLst>
      <p:ext uri="{BB962C8B-B14F-4D97-AF65-F5344CB8AC3E}">
        <p14:creationId xmlns:p14="http://schemas.microsoft.com/office/powerpoint/2010/main" val="575303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ED1EC-294B-3134-12CA-AB177F2C2B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CAE8E-E1B2-5256-D666-ACA8350E7CEE}"/>
              </a:ext>
            </a:extLst>
          </p:cNvPr>
          <p:cNvSpPr>
            <a:spLocks noGrp="1"/>
          </p:cNvSpPr>
          <p:nvPr>
            <p:ph type="title"/>
          </p:nvPr>
        </p:nvSpPr>
        <p:spPr>
          <a:xfrm>
            <a:off x="514814" y="247605"/>
            <a:ext cx="11677185" cy="1325563"/>
          </a:xfrm>
        </p:spPr>
        <p:txBody>
          <a:bodyPr/>
          <a:lstStyle/>
          <a:p>
            <a:r>
              <a:rPr lang="en-US" dirty="0"/>
              <a:t>Step 2 pseudocode (Compute </a:t>
            </a:r>
            <a:r>
              <a:rPr lang="en-US" dirty="0" err="1"/>
              <a:t>Leftsum</a:t>
            </a:r>
            <a:r>
              <a:rPr lang="en-US" dirty="0"/>
              <a:t>)</a:t>
            </a:r>
          </a:p>
        </p:txBody>
      </p:sp>
      <p:sp>
        <p:nvSpPr>
          <p:cNvPr id="3" name="TextBox 2">
            <a:extLst>
              <a:ext uri="{FF2B5EF4-FFF2-40B4-BE49-F238E27FC236}">
                <a16:creationId xmlns:a16="http://schemas.microsoft.com/office/drawing/2014/main" id="{9CC800B9-9122-4F06-68ED-E5F650D4D21F}"/>
              </a:ext>
            </a:extLst>
          </p:cNvPr>
          <p:cNvSpPr txBox="1"/>
          <p:nvPr/>
        </p:nvSpPr>
        <p:spPr>
          <a:xfrm>
            <a:off x="410040" y="1316638"/>
            <a:ext cx="11677185" cy="5293757"/>
          </a:xfrm>
          <a:prstGeom prst="rect">
            <a:avLst/>
          </a:prstGeom>
          <a:noFill/>
        </p:spPr>
        <p:txBody>
          <a:bodyPr wrap="square" rtlCol="0">
            <a:spAutoFit/>
          </a:bodyPr>
          <a:lstStyle/>
          <a:p>
            <a:r>
              <a:rPr lang="en-US" sz="2600" b="1" dirty="0" err="1"/>
              <a:t>CompleteTree</a:t>
            </a:r>
            <a:r>
              <a:rPr lang="en-US" sz="2600" dirty="0"/>
              <a:t>(Node </a:t>
            </a:r>
            <a:r>
              <a:rPr lang="en-US" sz="2600" dirty="0" err="1"/>
              <a:t>curr</a:t>
            </a:r>
            <a:r>
              <a:rPr lang="en-US" sz="2600" dirty="0"/>
              <a:t>)</a:t>
            </a:r>
          </a:p>
          <a:p>
            <a:pPr marL="457200" indent="-457200">
              <a:buFont typeface="+mj-lt"/>
              <a:buAutoNum type="arabicPeriod"/>
            </a:pPr>
            <a:r>
              <a:rPr lang="en-US" sz="2600" b="1" dirty="0"/>
              <a:t>If </a:t>
            </a:r>
            <a:r>
              <a:rPr lang="en-US" sz="2600" dirty="0" err="1"/>
              <a:t>curr</a:t>
            </a:r>
            <a:r>
              <a:rPr lang="en-US" sz="2600" dirty="0"/>
              <a:t> is a left child of </a:t>
            </a:r>
            <a:r>
              <a:rPr lang="en-US" sz="2600" dirty="0" err="1"/>
              <a:t>curr.parent</a:t>
            </a:r>
            <a:r>
              <a:rPr lang="en-US" sz="2600" b="0" dirty="0"/>
              <a:t>: </a:t>
            </a:r>
            <a:endParaRPr lang="en-US" sz="2600" dirty="0"/>
          </a:p>
          <a:p>
            <a:pPr marL="914400" lvl="1" indent="-457200">
              <a:buFont typeface="+mj-lt"/>
              <a:buAutoNum type="arabicPeriod"/>
            </a:pPr>
            <a:r>
              <a:rPr lang="en-US" sz="2600" dirty="0"/>
              <a:t>Set </a:t>
            </a:r>
            <a:r>
              <a:rPr lang="en-US" sz="2600" dirty="0" err="1"/>
              <a:t>curr.LeftSum</a:t>
            </a:r>
            <a:r>
              <a:rPr lang="en-US" sz="2600" dirty="0"/>
              <a:t> = </a:t>
            </a:r>
            <a:r>
              <a:rPr lang="en-US" sz="2600" dirty="0" err="1"/>
              <a:t>curr.parent.LeftSum</a:t>
            </a:r>
            <a:endParaRPr lang="en-US" sz="2600" dirty="0">
              <a:solidFill>
                <a:schemeClr val="accent6"/>
              </a:solidFill>
            </a:endParaRPr>
          </a:p>
          <a:p>
            <a:pPr marL="457200" indent="-457200">
              <a:buFont typeface="+mj-lt"/>
              <a:buAutoNum type="arabicPeriod"/>
            </a:pPr>
            <a:r>
              <a:rPr lang="en-US" sz="2600" b="1" dirty="0"/>
              <a:t>Else:</a:t>
            </a:r>
          </a:p>
          <a:p>
            <a:pPr marL="914400" lvl="1" indent="-457200">
              <a:buFont typeface="+mj-lt"/>
              <a:buAutoNum type="arabicPeriod"/>
            </a:pPr>
            <a:r>
              <a:rPr lang="en-US" sz="2600" dirty="0"/>
              <a:t>Set </a:t>
            </a:r>
            <a:r>
              <a:rPr lang="en-US" sz="2600" dirty="0" err="1"/>
              <a:t>curr.LeftSum</a:t>
            </a:r>
            <a:r>
              <a:rPr lang="en-US" sz="2600" dirty="0"/>
              <a:t> = </a:t>
            </a:r>
            <a:r>
              <a:rPr lang="en-US" sz="2600" dirty="0" err="1"/>
              <a:t>curr.parent.LeftSum</a:t>
            </a:r>
            <a:r>
              <a:rPr lang="en-US" sz="2600" dirty="0"/>
              <a:t> + </a:t>
            </a:r>
            <a:r>
              <a:rPr lang="en-US" sz="2600" dirty="0" err="1"/>
              <a:t>curr.sibling.Sum</a:t>
            </a:r>
            <a:endParaRPr lang="en-US" sz="2600" dirty="0"/>
          </a:p>
          <a:p>
            <a:pPr marL="457200" indent="-457200">
              <a:buFont typeface="+mj-lt"/>
              <a:buAutoNum type="arabicPeriod"/>
            </a:pPr>
            <a:r>
              <a:rPr lang="en-US" sz="2600" b="1" dirty="0"/>
              <a:t>If</a:t>
            </a:r>
            <a:r>
              <a:rPr lang="en-US" sz="2600" dirty="0"/>
              <a:t> </a:t>
            </a:r>
            <a:r>
              <a:rPr lang="en-US" sz="2600" dirty="0" err="1"/>
              <a:t>curr</a:t>
            </a:r>
            <a:r>
              <a:rPr lang="en-US" sz="2600" dirty="0"/>
              <a:t> is not a leaf:</a:t>
            </a:r>
          </a:p>
          <a:p>
            <a:pPr marL="914400" lvl="1" indent="-457200">
              <a:buFont typeface="+mj-lt"/>
              <a:buAutoNum type="arabicPeriod"/>
            </a:pPr>
            <a:r>
              <a:rPr lang="en-US" sz="2600" u="sng" dirty="0"/>
              <a:t>Divide and conquer:</a:t>
            </a:r>
            <a:r>
              <a:rPr lang="en-US" sz="2600" dirty="0"/>
              <a:t> call </a:t>
            </a:r>
            <a:r>
              <a:rPr lang="en-US" sz="2600" b="1" dirty="0" err="1"/>
              <a:t>CompleteTree</a:t>
            </a:r>
            <a:r>
              <a:rPr lang="en-US" sz="2600" dirty="0"/>
              <a:t>(</a:t>
            </a:r>
            <a:r>
              <a:rPr lang="en-US" sz="2600" dirty="0" err="1"/>
              <a:t>curr.left</a:t>
            </a:r>
            <a:r>
              <a:rPr lang="en-US" sz="2600" dirty="0"/>
              <a:t>) and </a:t>
            </a:r>
            <a:r>
              <a:rPr lang="en-US" sz="2600" b="1" dirty="0" err="1"/>
              <a:t>CompleteTree</a:t>
            </a:r>
            <a:r>
              <a:rPr lang="en-US" sz="2600" dirty="0"/>
              <a:t>(</a:t>
            </a:r>
            <a:r>
              <a:rPr lang="en-US" sz="2600" dirty="0" err="1"/>
              <a:t>curr.right</a:t>
            </a:r>
            <a:r>
              <a:rPr lang="en-US" sz="2600" dirty="0"/>
              <a:t>) in parallel threads</a:t>
            </a:r>
          </a:p>
          <a:p>
            <a:pPr marL="914400" lvl="1" indent="-457200">
              <a:buFont typeface="+mj-lt"/>
              <a:buAutoNum type="arabicPeriod"/>
            </a:pPr>
            <a:r>
              <a:rPr lang="en-US" sz="2600" u="sng" dirty="0"/>
              <a:t>Wait</a:t>
            </a:r>
            <a:r>
              <a:rPr lang="en-US" sz="2600" dirty="0"/>
              <a:t> for parallel computations to finish</a:t>
            </a:r>
          </a:p>
          <a:p>
            <a:pPr marL="457200" indent="-457200">
              <a:buFont typeface="+mj-lt"/>
              <a:buAutoNum type="arabicPeriod"/>
            </a:pPr>
            <a:r>
              <a:rPr lang="en-US" sz="2600" b="1" dirty="0"/>
              <a:t>Else (</a:t>
            </a:r>
            <a:r>
              <a:rPr lang="en-US" sz="2600" b="1" dirty="0" err="1"/>
              <a:t>curr</a:t>
            </a:r>
            <a:r>
              <a:rPr lang="en-US" sz="2600" b="1" dirty="0"/>
              <a:t> is a leaf)</a:t>
            </a:r>
            <a:r>
              <a:rPr lang="en-US" sz="2600" dirty="0"/>
              <a:t>:</a:t>
            </a:r>
          </a:p>
          <a:p>
            <a:pPr marL="914400" lvl="1" indent="-457200">
              <a:buFont typeface="+mj-lt"/>
              <a:buAutoNum type="arabicPeriod"/>
            </a:pPr>
            <a:r>
              <a:rPr lang="en-US" sz="2600" dirty="0"/>
              <a:t>Set output[</a:t>
            </a:r>
            <a:r>
              <a:rPr lang="en-US" sz="2600" dirty="0" err="1"/>
              <a:t>curr.lo</a:t>
            </a:r>
            <a:r>
              <a:rPr lang="en-US" sz="2600" dirty="0"/>
              <a:t>] = </a:t>
            </a:r>
            <a:r>
              <a:rPr lang="en-US" sz="2600" dirty="0" err="1"/>
              <a:t>curr.LeftSum</a:t>
            </a:r>
            <a:r>
              <a:rPr lang="en-US" sz="2600" dirty="0"/>
              <a:t> + input[</a:t>
            </a:r>
            <a:r>
              <a:rPr lang="en-US" sz="2600" dirty="0" err="1"/>
              <a:t>curr.lo</a:t>
            </a:r>
            <a:r>
              <a:rPr lang="en-US" sz="2600" dirty="0"/>
              <a:t>]</a:t>
            </a:r>
          </a:p>
          <a:p>
            <a:pPr marL="914400" lvl="1" indent="-457200">
              <a:buFont typeface="+mj-lt"/>
              <a:buAutoNum type="arabicPeriod"/>
            </a:pPr>
            <a:r>
              <a:rPr lang="en-US" sz="2600" dirty="0"/>
              <a:t>for </a:t>
            </a:r>
            <a:r>
              <a:rPr lang="en-US" sz="2600" dirty="0" err="1"/>
              <a:t>i</a:t>
            </a:r>
            <a:r>
              <a:rPr lang="en-US" sz="2600" dirty="0"/>
              <a:t> = </a:t>
            </a:r>
            <a:r>
              <a:rPr lang="en-US" sz="2600" dirty="0" err="1"/>
              <a:t>curr.lo</a:t>
            </a:r>
            <a:r>
              <a:rPr lang="en-US" sz="2600" dirty="0"/>
              <a:t> + 1 to </a:t>
            </a:r>
            <a:r>
              <a:rPr lang="en-US" sz="2600" dirty="0" err="1"/>
              <a:t>curr.hi</a:t>
            </a:r>
            <a:r>
              <a:rPr lang="en-US" sz="2600" dirty="0"/>
              <a:t>:</a:t>
            </a:r>
          </a:p>
          <a:p>
            <a:pPr marL="1371600" lvl="2" indent="-457200">
              <a:buFont typeface="+mj-lt"/>
              <a:buAutoNum type="arabicPeriod"/>
            </a:pPr>
            <a:r>
              <a:rPr lang="en-US" sz="2600" dirty="0"/>
              <a:t>Set output[</a:t>
            </a:r>
            <a:r>
              <a:rPr lang="en-US" sz="2600" dirty="0" err="1"/>
              <a:t>i</a:t>
            </a:r>
            <a:r>
              <a:rPr lang="en-US" sz="2600" dirty="0"/>
              <a:t>] = output[i-1] + input[</a:t>
            </a:r>
            <a:r>
              <a:rPr lang="en-US" sz="2600" dirty="0" err="1"/>
              <a:t>i</a:t>
            </a:r>
            <a:r>
              <a:rPr lang="en-US" sz="2600" dirty="0"/>
              <a:t>]</a:t>
            </a:r>
          </a:p>
        </p:txBody>
      </p:sp>
      <p:sp>
        <p:nvSpPr>
          <p:cNvPr id="4" name="Right Arrow 3">
            <a:extLst>
              <a:ext uri="{FF2B5EF4-FFF2-40B4-BE49-F238E27FC236}">
                <a16:creationId xmlns:a16="http://schemas.microsoft.com/office/drawing/2014/main" id="{51DAC50E-35B7-A38B-F47C-4206A4E65E32}"/>
              </a:ext>
            </a:extLst>
          </p:cNvPr>
          <p:cNvSpPr/>
          <p:nvPr/>
        </p:nvSpPr>
        <p:spPr>
          <a:xfrm rot="10616587">
            <a:off x="8552306" y="5572398"/>
            <a:ext cx="1169908" cy="2205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6C39C08-A3FE-ED2D-F935-685146930A64}"/>
              </a:ext>
            </a:extLst>
          </p:cNvPr>
          <p:cNvSpPr txBox="1"/>
          <p:nvPr/>
        </p:nvSpPr>
        <p:spPr>
          <a:xfrm>
            <a:off x="9828537" y="5362326"/>
            <a:ext cx="1530026" cy="461665"/>
          </a:xfrm>
          <a:prstGeom prst="rect">
            <a:avLst/>
          </a:prstGeom>
          <a:noFill/>
        </p:spPr>
        <p:txBody>
          <a:bodyPr wrap="square" rtlCol="0">
            <a:spAutoFit/>
          </a:bodyPr>
          <a:lstStyle/>
          <a:p>
            <a:r>
              <a:rPr lang="en-US" sz="2400" dirty="0">
                <a:solidFill>
                  <a:schemeClr val="accent1"/>
                </a:solidFill>
              </a:rPr>
              <a:t>Base Case</a:t>
            </a:r>
          </a:p>
        </p:txBody>
      </p:sp>
    </p:spTree>
    <p:extLst>
      <p:ext uri="{BB962C8B-B14F-4D97-AF65-F5344CB8AC3E}">
        <p14:creationId xmlns:p14="http://schemas.microsoft.com/office/powerpoint/2010/main" val="15273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childTnLst>
                                </p:cTn>
                              </p:par>
                              <p:par>
                                <p:cTn id="41" presetID="1" presetClass="entr" presetSubtype="0" fill="hold" grpId="1" nodeType="with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childTnLst>
                                </p:cTn>
                              </p:par>
                              <p:par>
                                <p:cTn id="43" presetID="1" presetClass="entr" presetSubtype="0" fill="hold" grpId="1" nodeType="with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childTnLst>
                                </p:cTn>
                              </p:par>
                              <p:par>
                                <p:cTn id="45" presetID="1" presetClass="entr" presetSubtype="0" fill="hold" grpId="1" nodeType="with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childTnLst>
                                </p:cTn>
                              </p:par>
                              <p:par>
                                <p:cTn id="47" presetID="1" presetClass="entr" presetSubtype="0" fill="hold" grpId="1" nodeType="with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childTnLst>
                                </p:cTn>
                              </p:par>
                              <p:par>
                                <p:cTn id="49" presetID="1" presetClass="entr" presetSubtype="0" fill="hold" grpId="1" nodeType="with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childTnLst>
                                </p:cTn>
                              </p:par>
                              <p:par>
                                <p:cTn id="51" presetID="1" presetClass="entr" presetSubtype="0" fill="hold" grpId="1" nodeType="with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childTnLst>
                                </p:cTn>
                              </p:par>
                              <p:par>
                                <p:cTn id="53" presetID="1" presetClass="entr" presetSubtype="0" fill="hold" grpId="1" nodeType="with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childTnLst>
                                </p:cTn>
                              </p:par>
                              <p:par>
                                <p:cTn id="55" presetID="1" presetClass="entr" presetSubtype="0" fill="hold" grpId="1" nodeType="with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childTnLst>
                                </p:cTn>
                              </p:par>
                              <p:par>
                                <p:cTn id="57" presetID="1" presetClass="entr" presetSubtype="0" fill="hold" grpId="1" nodeType="with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childTnLst>
                                </p:cTn>
                              </p:par>
                              <p:par>
                                <p:cTn id="59" presetID="1" presetClass="entr" presetSubtype="0" fill="hold" grpId="1" nodeType="with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childTnLst>
                                </p:cTn>
                              </p:par>
                              <p:par>
                                <p:cTn id="61" presetID="1" presetClass="entr" presetSubtype="0" fill="hold" grpId="1" nodeType="with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build="allAtOnce"/>
      <p:bldP spid="4"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5195A-95E5-E229-C661-4192C1FD1D48}"/>
              </a:ext>
            </a:extLst>
          </p:cNvPr>
          <p:cNvSpPr>
            <a:spLocks noGrp="1"/>
          </p:cNvSpPr>
          <p:nvPr>
            <p:ph type="title"/>
          </p:nvPr>
        </p:nvSpPr>
        <p:spPr/>
        <p:txBody>
          <a:bodyPr/>
          <a:lstStyle/>
          <a:p>
            <a:r>
              <a:rPr lang="en-US" dirty="0"/>
              <a:t>Whew! Back to Pack/Filter</a:t>
            </a:r>
          </a:p>
        </p:txBody>
      </p:sp>
      <p:sp>
        <p:nvSpPr>
          <p:cNvPr id="3" name="Content Placeholder 2">
            <a:extLst>
              <a:ext uri="{FF2B5EF4-FFF2-40B4-BE49-F238E27FC236}">
                <a16:creationId xmlns:a16="http://schemas.microsoft.com/office/drawing/2014/main" id="{AF4365FE-88D8-8A18-83A1-AE967A23F2FB}"/>
              </a:ext>
            </a:extLst>
          </p:cNvPr>
          <p:cNvSpPr>
            <a:spLocks noGrp="1"/>
          </p:cNvSpPr>
          <p:nvPr>
            <p:ph idx="1"/>
          </p:nvPr>
        </p:nvSpPr>
        <p:spPr/>
        <p:txBody>
          <a:bodyPr/>
          <a:lstStyle/>
          <a:p>
            <a:r>
              <a:rPr lang="en-US" dirty="0"/>
              <a:t>Given an array of values and a Boolean function, return a new array which contains only elements that were “true”</a:t>
            </a:r>
          </a:p>
          <a:p>
            <a:pPr lvl="1"/>
            <a:endParaRPr lang="en-US" dirty="0"/>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35BF7C86-07C2-1DED-ADCF-F9AB859CBECE}"/>
                  </a:ext>
                </a:extLst>
              </p:cNvPr>
              <p:cNvSpPr txBox="1"/>
              <p:nvPr/>
            </p:nvSpPr>
            <p:spPr>
              <a:xfrm>
                <a:off x="177800" y="4104640"/>
                <a:ext cx="2005485" cy="461665"/>
              </a:xfrm>
              <a:prstGeom prst="rect">
                <a:avLst/>
              </a:prstGeom>
              <a:noFill/>
            </p:spPr>
            <p:txBody>
              <a:bodyPr wrap="none" rtlCol="0">
                <a:spAutoFit/>
              </a:bodyPr>
              <a:lstStyle/>
              <a:p>
                <a:pPr/>
                <a14:m>
                  <m:oMathPara xmlns:m="http://schemas.openxmlformats.org/officeDocument/2006/math">
                    <m:oMath>
                      <m:r>
                        <a:rPr lang="en-US" sz="2400" b="0" i="1" smtClean="0">
                          <a:latin typeface="Cambria Math" panose="02040503050406030204" pitchFamily="18" charset="0"/>
                        </a:rPr>
                        <m:t>𝑓</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𝑥</m:t>
                          </m:r>
                        </m:e>
                      </m:d>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&gt;9</m:t>
                      </m:r>
                    </m:oMath>
                  </m:oMathPara>
                </a14:m>
                <a:endParaRPr lang="en-US" sz="2400" dirty="0"/>
              </a:p>
            </p:txBody>
          </p:sp>
        </mc:Choice>
        <mc:Fallback xmlns="">
          <p:sp>
            <p:nvSpPr>
              <p:cNvPr id="25" name="TextBox 24">
                <a:extLst>
                  <a:ext uri="{FF2B5EF4-FFF2-40B4-BE49-F238E27FC236}">
                    <a16:creationId xmlns:a16="http://schemas.microsoft.com/office/drawing/2014/main" id="{35BF7C86-07C2-1DED-ADCF-F9AB859CBECE}"/>
                  </a:ext>
                </a:extLst>
              </p:cNvPr>
              <p:cNvSpPr txBox="1">
                <a:spLocks noRot="1" noChangeAspect="1" noMove="1" noResize="1" noEditPoints="1" noAdjustHandles="1" noChangeArrowheads="1" noChangeShapeType="1" noTextEdit="1"/>
              </p:cNvSpPr>
              <p:nvPr/>
            </p:nvSpPr>
            <p:spPr>
              <a:xfrm>
                <a:off x="177800" y="4104640"/>
                <a:ext cx="2005485" cy="461665"/>
              </a:xfrm>
              <a:prstGeom prst="rect">
                <a:avLst/>
              </a:prstGeom>
              <a:blipFill>
                <a:blip r:embed="rId2"/>
                <a:stretch>
                  <a:fillRect l="-304" b="-17105"/>
                </a:stretch>
              </a:blipFill>
            </p:spPr>
            <p:txBody>
              <a:bodyPr/>
              <a:lstStyle/>
              <a:p>
                <a:r>
                  <a:rPr lang="en-US">
                    <a:noFill/>
                  </a:rPr>
                  <a:t> </a:t>
                </a:r>
              </a:p>
            </p:txBody>
          </p:sp>
        </mc:Fallback>
      </mc:AlternateContent>
      <p:sp>
        <p:nvSpPr>
          <p:cNvPr id="26" name="Arrow: Right 25">
            <a:extLst>
              <a:ext uri="{FF2B5EF4-FFF2-40B4-BE49-F238E27FC236}">
                <a16:creationId xmlns:a16="http://schemas.microsoft.com/office/drawing/2014/main" id="{820FA9ED-5E25-DE65-7403-2DBD2CE61FE7}"/>
              </a:ext>
            </a:extLst>
          </p:cNvPr>
          <p:cNvSpPr/>
          <p:nvPr/>
        </p:nvSpPr>
        <p:spPr>
          <a:xfrm>
            <a:off x="5416495" y="3037054"/>
            <a:ext cx="1310640" cy="7151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9180F180-0950-FDFD-5099-99604E9DEB9E}"/>
              </a:ext>
            </a:extLst>
          </p:cNvPr>
          <p:cNvGrpSpPr/>
          <p:nvPr/>
        </p:nvGrpSpPr>
        <p:grpSpPr>
          <a:xfrm>
            <a:off x="463426" y="3190220"/>
            <a:ext cx="4826136" cy="562558"/>
            <a:chOff x="6392545" y="364404"/>
            <a:chExt cx="5726090" cy="715878"/>
          </a:xfrm>
        </p:grpSpPr>
        <p:grpSp>
          <p:nvGrpSpPr>
            <p:cNvPr id="41" name="Group 40">
              <a:extLst>
                <a:ext uri="{FF2B5EF4-FFF2-40B4-BE49-F238E27FC236}">
                  <a16:creationId xmlns:a16="http://schemas.microsoft.com/office/drawing/2014/main" id="{8450986C-A5EE-CF6A-79BE-F31594B75E54}"/>
                </a:ext>
              </a:extLst>
            </p:cNvPr>
            <p:cNvGrpSpPr/>
            <p:nvPr/>
          </p:nvGrpSpPr>
          <p:grpSpPr>
            <a:xfrm>
              <a:off x="6392545" y="365125"/>
              <a:ext cx="4295776" cy="715157"/>
              <a:chOff x="7967980" y="4321811"/>
              <a:chExt cx="2258060" cy="375920"/>
            </a:xfrm>
          </p:grpSpPr>
          <p:sp>
            <p:nvSpPr>
              <p:cNvPr id="44" name="Rectangle 43">
                <a:extLst>
                  <a:ext uri="{FF2B5EF4-FFF2-40B4-BE49-F238E27FC236}">
                    <a16:creationId xmlns:a16="http://schemas.microsoft.com/office/drawing/2014/main" id="{18AF23DC-2CED-9D08-766B-C623A1A9338F}"/>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45" name="Rectangle 44">
                <a:extLst>
                  <a:ext uri="{FF2B5EF4-FFF2-40B4-BE49-F238E27FC236}">
                    <a16:creationId xmlns:a16="http://schemas.microsoft.com/office/drawing/2014/main" id="{690711EB-ADB0-1532-EC52-AEC8503D716E}"/>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46" name="Rectangle 45">
                <a:extLst>
                  <a:ext uri="{FF2B5EF4-FFF2-40B4-BE49-F238E27FC236}">
                    <a16:creationId xmlns:a16="http://schemas.microsoft.com/office/drawing/2014/main" id="{615793A0-4A68-92F1-FA40-DCA4E7BF53AE}"/>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47" name="Rectangle 46">
                <a:extLst>
                  <a:ext uri="{FF2B5EF4-FFF2-40B4-BE49-F238E27FC236}">
                    <a16:creationId xmlns:a16="http://schemas.microsoft.com/office/drawing/2014/main" id="{2C482B20-67EE-9D6E-0D8E-DF6025A731FC}"/>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48" name="Rectangle 47">
                <a:extLst>
                  <a:ext uri="{FF2B5EF4-FFF2-40B4-BE49-F238E27FC236}">
                    <a16:creationId xmlns:a16="http://schemas.microsoft.com/office/drawing/2014/main" id="{80E619BF-E01A-226D-21B8-A8AF8375C69F}"/>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49" name="Rectangle 48">
                <a:extLst>
                  <a:ext uri="{FF2B5EF4-FFF2-40B4-BE49-F238E27FC236}">
                    <a16:creationId xmlns:a16="http://schemas.microsoft.com/office/drawing/2014/main" id="{28F237DA-522A-CA3D-64C7-4EACBE27352F}"/>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sp>
          <p:nvSpPr>
            <p:cNvPr id="42" name="Rectangle 41">
              <a:extLst>
                <a:ext uri="{FF2B5EF4-FFF2-40B4-BE49-F238E27FC236}">
                  <a16:creationId xmlns:a16="http://schemas.microsoft.com/office/drawing/2014/main" id="{5519C902-22B1-B69C-81DE-FF77F5AF4DD8}"/>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sp>
          <p:nvSpPr>
            <p:cNvPr id="43" name="Rectangle 42">
              <a:extLst>
                <a:ext uri="{FF2B5EF4-FFF2-40B4-BE49-F238E27FC236}">
                  <a16:creationId xmlns:a16="http://schemas.microsoft.com/office/drawing/2014/main" id="{3CD151E4-4259-58AC-EC7D-9C31AFA6F2D0}"/>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9</a:t>
              </a:r>
            </a:p>
          </p:txBody>
        </p:sp>
      </p:grpSp>
      <p:grpSp>
        <p:nvGrpSpPr>
          <p:cNvPr id="84" name="Group 83">
            <a:extLst>
              <a:ext uri="{FF2B5EF4-FFF2-40B4-BE49-F238E27FC236}">
                <a16:creationId xmlns:a16="http://schemas.microsoft.com/office/drawing/2014/main" id="{5718806C-96CC-87C4-BE92-0AF4BB42F0B3}"/>
              </a:ext>
            </a:extLst>
          </p:cNvPr>
          <p:cNvGrpSpPr/>
          <p:nvPr/>
        </p:nvGrpSpPr>
        <p:grpSpPr>
          <a:xfrm>
            <a:off x="7041283" y="3190787"/>
            <a:ext cx="2580304" cy="561991"/>
            <a:chOff x="7967980" y="4321811"/>
            <a:chExt cx="1506220" cy="375920"/>
          </a:xfrm>
        </p:grpSpPr>
        <p:sp>
          <p:nvSpPr>
            <p:cNvPr id="87" name="Rectangle 86">
              <a:extLst>
                <a:ext uri="{FF2B5EF4-FFF2-40B4-BE49-F238E27FC236}">
                  <a16:creationId xmlns:a16="http://schemas.microsoft.com/office/drawing/2014/main" id="{E011B574-641A-6A8D-7E0F-C92C43928CDE}"/>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88" name="Rectangle 87">
              <a:extLst>
                <a:ext uri="{FF2B5EF4-FFF2-40B4-BE49-F238E27FC236}">
                  <a16:creationId xmlns:a16="http://schemas.microsoft.com/office/drawing/2014/main" id="{5BE483D6-6659-14D6-56B6-FB48E1F71385}"/>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89" name="Rectangle 88">
              <a:extLst>
                <a:ext uri="{FF2B5EF4-FFF2-40B4-BE49-F238E27FC236}">
                  <a16:creationId xmlns:a16="http://schemas.microsoft.com/office/drawing/2014/main" id="{2677C511-8DF8-3D27-8124-7CE951D97675}"/>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90" name="Rectangle 89">
              <a:extLst>
                <a:ext uri="{FF2B5EF4-FFF2-40B4-BE49-F238E27FC236}">
                  <a16:creationId xmlns:a16="http://schemas.microsoft.com/office/drawing/2014/main" id="{D2B8A14F-B1BD-4903-A953-7ACFE8DCA8D0}"/>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grpSp>
    </p:spTree>
    <p:extLst>
      <p:ext uri="{BB962C8B-B14F-4D97-AF65-F5344CB8AC3E}">
        <p14:creationId xmlns:p14="http://schemas.microsoft.com/office/powerpoint/2010/main" val="887856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9A0AF-3FEB-E58E-F11F-498D16C53748}"/>
              </a:ext>
            </a:extLst>
          </p:cNvPr>
          <p:cNvSpPr>
            <a:spLocks noGrp="1"/>
          </p:cNvSpPr>
          <p:nvPr>
            <p:ph type="title"/>
          </p:nvPr>
        </p:nvSpPr>
        <p:spPr/>
        <p:txBody>
          <a:bodyPr/>
          <a:lstStyle/>
          <a:p>
            <a:r>
              <a:rPr lang="en-US" dirty="0"/>
              <a:t>Parallel Filter</a:t>
            </a:r>
          </a:p>
        </p:txBody>
      </p:sp>
      <p:sp>
        <p:nvSpPr>
          <p:cNvPr id="3" name="Content Placeholder 2">
            <a:extLst>
              <a:ext uri="{FF2B5EF4-FFF2-40B4-BE49-F238E27FC236}">
                <a16:creationId xmlns:a16="http://schemas.microsoft.com/office/drawing/2014/main" id="{269B01AA-8775-CE37-C0B2-EF5EBB5D8684}"/>
              </a:ext>
            </a:extLst>
          </p:cNvPr>
          <p:cNvSpPr>
            <a:spLocks noGrp="1"/>
          </p:cNvSpPr>
          <p:nvPr>
            <p:ph idx="1"/>
          </p:nvPr>
        </p:nvSpPr>
        <p:spPr>
          <a:xfrm>
            <a:off x="838200" y="1825625"/>
            <a:ext cx="10515600" cy="4851916"/>
          </a:xfrm>
        </p:spPr>
        <p:txBody>
          <a:bodyPr/>
          <a:lstStyle/>
          <a:p>
            <a:pPr marL="514350" indent="-514350">
              <a:buFont typeface="+mj-lt"/>
              <a:buAutoNum type="arabicPeriod"/>
            </a:pPr>
            <a:r>
              <a:rPr lang="en-US" dirty="0"/>
              <a:t>Do a </a:t>
            </a:r>
            <a:r>
              <a:rPr lang="en-US" b="1" dirty="0"/>
              <a:t>map</a:t>
            </a:r>
            <a:r>
              <a:rPr lang="en-US" dirty="0"/>
              <a:t> to identify the true elements</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r>
              <a:rPr lang="en-US" dirty="0"/>
              <a:t>Do </a:t>
            </a:r>
            <a:r>
              <a:rPr lang="en-US" b="1" dirty="0"/>
              <a:t>prefix sum </a:t>
            </a:r>
            <a:r>
              <a:rPr lang="en-US" dirty="0"/>
              <a:t>on the result </a:t>
            </a:r>
            <a:r>
              <a:rPr lang="en-US" dirty="0">
                <a:sym typeface="Wingdings" pitchFamily="2" charset="2"/>
              </a:rPr>
              <a:t></a:t>
            </a:r>
            <a:r>
              <a:rPr lang="en-US" dirty="0"/>
              <a:t> count of true elements seen to the left of each position</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r>
              <a:rPr lang="en-US" dirty="0"/>
              <a:t>Fill in the output in parallel:</a:t>
            </a:r>
          </a:p>
          <a:p>
            <a:pPr marL="514350" indent="-514350">
              <a:buFont typeface="+mj-lt"/>
              <a:buAutoNum type="arabicPeriod"/>
            </a:pPr>
            <a:endParaRPr lang="en-US" dirty="0"/>
          </a:p>
          <a:p>
            <a:pPr marL="514350" indent="-514350">
              <a:buFont typeface="+mj-lt"/>
              <a:buAutoNum type="arabicPeriod"/>
            </a:pPr>
            <a:endParaRPr lang="en-US" dirty="0"/>
          </a:p>
        </p:txBody>
      </p:sp>
      <p:grpSp>
        <p:nvGrpSpPr>
          <p:cNvPr id="4" name="Group 3">
            <a:extLst>
              <a:ext uri="{FF2B5EF4-FFF2-40B4-BE49-F238E27FC236}">
                <a16:creationId xmlns:a16="http://schemas.microsoft.com/office/drawing/2014/main" id="{A00CFED0-B2F0-AA12-9072-FB40A4FAC25F}"/>
              </a:ext>
            </a:extLst>
          </p:cNvPr>
          <p:cNvGrpSpPr/>
          <p:nvPr/>
        </p:nvGrpSpPr>
        <p:grpSpPr>
          <a:xfrm>
            <a:off x="3917847" y="83846"/>
            <a:ext cx="5736910" cy="1720798"/>
            <a:chOff x="6679091" y="83846"/>
            <a:chExt cx="5383586" cy="1720798"/>
          </a:xfrm>
        </p:grpSpPr>
        <p:grpSp>
          <p:nvGrpSpPr>
            <p:cNvPr id="5" name="Group 4">
              <a:extLst>
                <a:ext uri="{FF2B5EF4-FFF2-40B4-BE49-F238E27FC236}">
                  <a16:creationId xmlns:a16="http://schemas.microsoft.com/office/drawing/2014/main" id="{B2F9FCD9-230D-CACB-8CDB-39506AF669CF}"/>
                </a:ext>
              </a:extLst>
            </p:cNvPr>
            <p:cNvGrpSpPr/>
            <p:nvPr/>
          </p:nvGrpSpPr>
          <p:grpSpPr>
            <a:xfrm>
              <a:off x="7562943" y="83846"/>
              <a:ext cx="4499734" cy="562558"/>
              <a:chOff x="6392545" y="364404"/>
              <a:chExt cx="5726090" cy="715878"/>
            </a:xfrm>
          </p:grpSpPr>
          <p:grpSp>
            <p:nvGrpSpPr>
              <p:cNvPr id="28" name="Group 27">
                <a:extLst>
                  <a:ext uri="{FF2B5EF4-FFF2-40B4-BE49-F238E27FC236}">
                    <a16:creationId xmlns:a16="http://schemas.microsoft.com/office/drawing/2014/main" id="{A80BAC5D-1E64-9B24-338B-85E71EC506C9}"/>
                  </a:ext>
                </a:extLst>
              </p:cNvPr>
              <p:cNvGrpSpPr/>
              <p:nvPr/>
            </p:nvGrpSpPr>
            <p:grpSpPr>
              <a:xfrm>
                <a:off x="6392545" y="365125"/>
                <a:ext cx="4295776" cy="715157"/>
                <a:chOff x="7967980" y="4321811"/>
                <a:chExt cx="2258060" cy="375920"/>
              </a:xfrm>
            </p:grpSpPr>
            <p:sp>
              <p:nvSpPr>
                <p:cNvPr id="31" name="Rectangle 30">
                  <a:extLst>
                    <a:ext uri="{FF2B5EF4-FFF2-40B4-BE49-F238E27FC236}">
                      <a16:creationId xmlns:a16="http://schemas.microsoft.com/office/drawing/2014/main" id="{A1659301-6C8E-463C-322F-E7C31EBFD927}"/>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32" name="Rectangle 31">
                  <a:extLst>
                    <a:ext uri="{FF2B5EF4-FFF2-40B4-BE49-F238E27FC236}">
                      <a16:creationId xmlns:a16="http://schemas.microsoft.com/office/drawing/2014/main" id="{DAA772E7-8396-D9A0-CCE8-E5433A8E28F5}"/>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33" name="Rectangle 32">
                  <a:extLst>
                    <a:ext uri="{FF2B5EF4-FFF2-40B4-BE49-F238E27FC236}">
                      <a16:creationId xmlns:a16="http://schemas.microsoft.com/office/drawing/2014/main" id="{32F2051A-4CE2-62CD-C0BC-E1F56E13D27E}"/>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34" name="Rectangle 33">
                  <a:extLst>
                    <a:ext uri="{FF2B5EF4-FFF2-40B4-BE49-F238E27FC236}">
                      <a16:creationId xmlns:a16="http://schemas.microsoft.com/office/drawing/2014/main" id="{3DB7BDF1-07C9-4093-91E2-F699963AB33E}"/>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35" name="Rectangle 34">
                  <a:extLst>
                    <a:ext uri="{FF2B5EF4-FFF2-40B4-BE49-F238E27FC236}">
                      <a16:creationId xmlns:a16="http://schemas.microsoft.com/office/drawing/2014/main" id="{BA1522E8-C124-897A-81F1-868CADF18A7E}"/>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36" name="Rectangle 35">
                  <a:extLst>
                    <a:ext uri="{FF2B5EF4-FFF2-40B4-BE49-F238E27FC236}">
                      <a16:creationId xmlns:a16="http://schemas.microsoft.com/office/drawing/2014/main" id="{B107DB79-4397-C35C-9E62-1A2FC330C592}"/>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sp>
            <p:nvSpPr>
              <p:cNvPr id="29" name="Rectangle 28">
                <a:extLst>
                  <a:ext uri="{FF2B5EF4-FFF2-40B4-BE49-F238E27FC236}">
                    <a16:creationId xmlns:a16="http://schemas.microsoft.com/office/drawing/2014/main" id="{5D2122A2-DACE-E493-490F-46220C881E95}"/>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sp>
            <p:nvSpPr>
              <p:cNvPr id="30" name="Rectangle 29">
                <a:extLst>
                  <a:ext uri="{FF2B5EF4-FFF2-40B4-BE49-F238E27FC236}">
                    <a16:creationId xmlns:a16="http://schemas.microsoft.com/office/drawing/2014/main" id="{6822E97A-8860-ED2F-4BEC-88B3D8D8C9A8}"/>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9</a:t>
                </a:r>
              </a:p>
            </p:txBody>
          </p:sp>
        </p:grpSp>
        <p:grpSp>
          <p:nvGrpSpPr>
            <p:cNvPr id="19" name="Group 18">
              <a:extLst>
                <a:ext uri="{FF2B5EF4-FFF2-40B4-BE49-F238E27FC236}">
                  <a16:creationId xmlns:a16="http://schemas.microsoft.com/office/drawing/2014/main" id="{019E9884-3AE7-0DA3-4C19-A85C577B165B}"/>
                </a:ext>
              </a:extLst>
            </p:cNvPr>
            <p:cNvGrpSpPr/>
            <p:nvPr/>
          </p:nvGrpSpPr>
          <p:grpSpPr>
            <a:xfrm>
              <a:off x="7562942" y="774549"/>
              <a:ext cx="2251766" cy="561991"/>
              <a:chOff x="7967980" y="4321811"/>
              <a:chExt cx="1506220" cy="375920"/>
            </a:xfrm>
          </p:grpSpPr>
          <p:sp>
            <p:nvSpPr>
              <p:cNvPr id="22" name="Rectangle 21">
                <a:extLst>
                  <a:ext uri="{FF2B5EF4-FFF2-40B4-BE49-F238E27FC236}">
                    <a16:creationId xmlns:a16="http://schemas.microsoft.com/office/drawing/2014/main" id="{1FBE0E46-9BDC-D815-6A32-FF49B13D8D0F}"/>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23" name="Rectangle 22">
                <a:extLst>
                  <a:ext uri="{FF2B5EF4-FFF2-40B4-BE49-F238E27FC236}">
                    <a16:creationId xmlns:a16="http://schemas.microsoft.com/office/drawing/2014/main" id="{B7F03414-2657-9800-8EB2-78A52B878E03}"/>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24" name="Rectangle 23">
                <a:extLst>
                  <a:ext uri="{FF2B5EF4-FFF2-40B4-BE49-F238E27FC236}">
                    <a16:creationId xmlns:a16="http://schemas.microsoft.com/office/drawing/2014/main" id="{09BC76A6-7C82-9BCC-9A00-5E2439D0150E}"/>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25" name="Rectangle 24">
                <a:extLst>
                  <a:ext uri="{FF2B5EF4-FFF2-40B4-BE49-F238E27FC236}">
                    <a16:creationId xmlns:a16="http://schemas.microsoft.com/office/drawing/2014/main" id="{46F769B2-8A80-0E6A-3A2D-5EAA31268F21}"/>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grpSp>
        <p:sp>
          <p:nvSpPr>
            <p:cNvPr id="7" name="TextBox 6">
              <a:extLst>
                <a:ext uri="{FF2B5EF4-FFF2-40B4-BE49-F238E27FC236}">
                  <a16:creationId xmlns:a16="http://schemas.microsoft.com/office/drawing/2014/main" id="{20511CFB-41F3-24B7-8322-3F5BD24B909A}"/>
                </a:ext>
              </a:extLst>
            </p:cNvPr>
            <p:cNvSpPr txBox="1"/>
            <p:nvPr/>
          </p:nvSpPr>
          <p:spPr>
            <a:xfrm>
              <a:off x="6816635" y="180459"/>
              <a:ext cx="742511" cy="369332"/>
            </a:xfrm>
            <a:prstGeom prst="rect">
              <a:avLst/>
            </a:prstGeom>
            <a:noFill/>
          </p:spPr>
          <p:txBody>
            <a:bodyPr wrap="none" rtlCol="0">
              <a:spAutoFit/>
            </a:bodyPr>
            <a:lstStyle/>
            <a:p>
              <a:r>
                <a:rPr lang="en-US" dirty="0"/>
                <a:t>Input:</a:t>
              </a:r>
            </a:p>
          </p:txBody>
        </p:sp>
        <p:sp>
          <p:nvSpPr>
            <p:cNvPr id="8" name="TextBox 7">
              <a:extLst>
                <a:ext uri="{FF2B5EF4-FFF2-40B4-BE49-F238E27FC236}">
                  <a16:creationId xmlns:a16="http://schemas.microsoft.com/office/drawing/2014/main" id="{A1C0692A-78F5-D5D3-18ED-244FA3F4DCCA}"/>
                </a:ext>
              </a:extLst>
            </p:cNvPr>
            <p:cNvSpPr txBox="1"/>
            <p:nvPr/>
          </p:nvSpPr>
          <p:spPr>
            <a:xfrm>
              <a:off x="6679091" y="839788"/>
              <a:ext cx="918841" cy="369332"/>
            </a:xfrm>
            <a:prstGeom prst="rect">
              <a:avLst/>
            </a:prstGeom>
            <a:noFill/>
          </p:spPr>
          <p:txBody>
            <a:bodyPr wrap="none" rtlCol="0">
              <a:spAutoFit/>
            </a:bodyPr>
            <a:lstStyle/>
            <a:p>
              <a:r>
                <a:rPr lang="en-US" dirty="0"/>
                <a:t>Output:</a:t>
              </a:r>
            </a:p>
          </p:txBody>
        </p:sp>
        <p:grpSp>
          <p:nvGrpSpPr>
            <p:cNvPr id="9" name="Group 8">
              <a:extLst>
                <a:ext uri="{FF2B5EF4-FFF2-40B4-BE49-F238E27FC236}">
                  <a16:creationId xmlns:a16="http://schemas.microsoft.com/office/drawing/2014/main" id="{5FC3E7C9-236C-7571-5F6B-17EAB41B7DA3}"/>
                </a:ext>
              </a:extLst>
            </p:cNvPr>
            <p:cNvGrpSpPr/>
            <p:nvPr/>
          </p:nvGrpSpPr>
          <p:grpSpPr>
            <a:xfrm>
              <a:off x="7562943" y="1242086"/>
              <a:ext cx="4499734" cy="562558"/>
              <a:chOff x="6392545" y="364404"/>
              <a:chExt cx="5726090" cy="715878"/>
            </a:xfrm>
            <a:noFill/>
          </p:grpSpPr>
          <p:grpSp>
            <p:nvGrpSpPr>
              <p:cNvPr id="10" name="Group 9">
                <a:extLst>
                  <a:ext uri="{FF2B5EF4-FFF2-40B4-BE49-F238E27FC236}">
                    <a16:creationId xmlns:a16="http://schemas.microsoft.com/office/drawing/2014/main" id="{8D58F956-B968-82E3-55AF-A476EF32FB59}"/>
                  </a:ext>
                </a:extLst>
              </p:cNvPr>
              <p:cNvGrpSpPr/>
              <p:nvPr/>
            </p:nvGrpSpPr>
            <p:grpSpPr>
              <a:xfrm>
                <a:off x="6392545" y="365125"/>
                <a:ext cx="4295776" cy="715157"/>
                <a:chOff x="7967980" y="4321811"/>
                <a:chExt cx="2258060" cy="375920"/>
              </a:xfrm>
              <a:grpFill/>
            </p:grpSpPr>
            <p:sp>
              <p:nvSpPr>
                <p:cNvPr id="13" name="Rectangle 12">
                  <a:extLst>
                    <a:ext uri="{FF2B5EF4-FFF2-40B4-BE49-F238E27FC236}">
                      <a16:creationId xmlns:a16="http://schemas.microsoft.com/office/drawing/2014/main" id="{9A0E7709-2603-93BF-8BFD-330EA9ADB27B}"/>
                    </a:ext>
                  </a:extLst>
                </p:cNvPr>
                <p:cNvSpPr/>
                <p:nvPr/>
              </p:nvSpPr>
              <p:spPr>
                <a:xfrm>
                  <a:off x="79679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0</a:t>
                  </a:r>
                </a:p>
              </p:txBody>
            </p:sp>
            <p:sp>
              <p:nvSpPr>
                <p:cNvPr id="14" name="Rectangle 13">
                  <a:extLst>
                    <a:ext uri="{FF2B5EF4-FFF2-40B4-BE49-F238E27FC236}">
                      <a16:creationId xmlns:a16="http://schemas.microsoft.com/office/drawing/2014/main" id="{8948B81A-F036-DF25-DADB-AEDB6D018BB7}"/>
                    </a:ext>
                  </a:extLst>
                </p:cNvPr>
                <p:cNvSpPr/>
                <p:nvPr/>
              </p:nvSpPr>
              <p:spPr>
                <a:xfrm>
                  <a:off x="83439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1</a:t>
                  </a:r>
                </a:p>
              </p:txBody>
            </p:sp>
            <p:sp>
              <p:nvSpPr>
                <p:cNvPr id="15" name="Rectangle 14">
                  <a:extLst>
                    <a:ext uri="{FF2B5EF4-FFF2-40B4-BE49-F238E27FC236}">
                      <a16:creationId xmlns:a16="http://schemas.microsoft.com/office/drawing/2014/main" id="{A17D802C-1B0D-2BA4-3042-49CEF61B9BBB}"/>
                    </a:ext>
                  </a:extLst>
                </p:cNvPr>
                <p:cNvSpPr/>
                <p:nvPr/>
              </p:nvSpPr>
              <p:spPr>
                <a:xfrm>
                  <a:off x="872236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2</a:t>
                  </a:r>
                </a:p>
              </p:txBody>
            </p:sp>
            <p:sp>
              <p:nvSpPr>
                <p:cNvPr id="16" name="Rectangle 15">
                  <a:extLst>
                    <a:ext uri="{FF2B5EF4-FFF2-40B4-BE49-F238E27FC236}">
                      <a16:creationId xmlns:a16="http://schemas.microsoft.com/office/drawing/2014/main" id="{C5097C9E-B507-3FD5-9282-0E3E7CCEFF70}"/>
                    </a:ext>
                  </a:extLst>
                </p:cNvPr>
                <p:cNvSpPr/>
                <p:nvPr/>
              </p:nvSpPr>
              <p:spPr>
                <a:xfrm>
                  <a:off x="90982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3</a:t>
                  </a:r>
                </a:p>
              </p:txBody>
            </p:sp>
            <p:sp>
              <p:nvSpPr>
                <p:cNvPr id="17" name="Rectangle 16">
                  <a:extLst>
                    <a:ext uri="{FF2B5EF4-FFF2-40B4-BE49-F238E27FC236}">
                      <a16:creationId xmlns:a16="http://schemas.microsoft.com/office/drawing/2014/main" id="{86F5A8E5-53FC-CABE-4FB0-730CB6A70638}"/>
                    </a:ext>
                  </a:extLst>
                </p:cNvPr>
                <p:cNvSpPr/>
                <p:nvPr/>
              </p:nvSpPr>
              <p:spPr>
                <a:xfrm>
                  <a:off x="94742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4</a:t>
                  </a:r>
                </a:p>
              </p:txBody>
            </p:sp>
            <p:sp>
              <p:nvSpPr>
                <p:cNvPr id="18" name="Rectangle 17">
                  <a:extLst>
                    <a:ext uri="{FF2B5EF4-FFF2-40B4-BE49-F238E27FC236}">
                      <a16:creationId xmlns:a16="http://schemas.microsoft.com/office/drawing/2014/main" id="{40F0F3AB-90C8-0AF9-EA45-233DC0C7C8B0}"/>
                    </a:ext>
                  </a:extLst>
                </p:cNvPr>
                <p:cNvSpPr/>
                <p:nvPr/>
              </p:nvSpPr>
              <p:spPr>
                <a:xfrm>
                  <a:off x="985012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5</a:t>
                  </a:r>
                </a:p>
              </p:txBody>
            </p:sp>
          </p:grpSp>
          <p:sp>
            <p:nvSpPr>
              <p:cNvPr id="11" name="Rectangle 10">
                <a:extLst>
                  <a:ext uri="{FF2B5EF4-FFF2-40B4-BE49-F238E27FC236}">
                    <a16:creationId xmlns:a16="http://schemas.microsoft.com/office/drawing/2014/main" id="{27B3473B-DD64-C6EA-465F-D8FF0A35DA31}"/>
                  </a:ext>
                </a:extLst>
              </p:cNvPr>
              <p:cNvSpPr/>
              <p:nvPr/>
            </p:nvSpPr>
            <p:spPr>
              <a:xfrm>
                <a:off x="10688320"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6</a:t>
                </a:r>
              </a:p>
            </p:txBody>
          </p:sp>
          <p:sp>
            <p:nvSpPr>
              <p:cNvPr id="12" name="Rectangle 11">
                <a:extLst>
                  <a:ext uri="{FF2B5EF4-FFF2-40B4-BE49-F238E27FC236}">
                    <a16:creationId xmlns:a16="http://schemas.microsoft.com/office/drawing/2014/main" id="{2AC513AA-5A3F-DB4B-DAEA-E2A19AF9F79A}"/>
                  </a:ext>
                </a:extLst>
              </p:cNvPr>
              <p:cNvSpPr/>
              <p:nvPr/>
            </p:nvSpPr>
            <p:spPr>
              <a:xfrm>
                <a:off x="11403478"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7</a:t>
                </a:r>
              </a:p>
            </p:txBody>
          </p:sp>
        </p:grpSp>
      </p:grpSp>
      <p:grpSp>
        <p:nvGrpSpPr>
          <p:cNvPr id="37" name="Group 36">
            <a:extLst>
              <a:ext uri="{FF2B5EF4-FFF2-40B4-BE49-F238E27FC236}">
                <a16:creationId xmlns:a16="http://schemas.microsoft.com/office/drawing/2014/main" id="{FC636063-C8E2-0FEE-E5BA-C8D7D1245BA4}"/>
              </a:ext>
            </a:extLst>
          </p:cNvPr>
          <p:cNvGrpSpPr/>
          <p:nvPr/>
        </p:nvGrpSpPr>
        <p:grpSpPr>
          <a:xfrm>
            <a:off x="2790066" y="2489180"/>
            <a:ext cx="4499734" cy="562558"/>
            <a:chOff x="6392545" y="364404"/>
            <a:chExt cx="5726090" cy="715878"/>
          </a:xfrm>
        </p:grpSpPr>
        <p:grpSp>
          <p:nvGrpSpPr>
            <p:cNvPr id="38" name="Group 37">
              <a:extLst>
                <a:ext uri="{FF2B5EF4-FFF2-40B4-BE49-F238E27FC236}">
                  <a16:creationId xmlns:a16="http://schemas.microsoft.com/office/drawing/2014/main" id="{7E944905-D999-C063-48EC-AF1F06585848}"/>
                </a:ext>
              </a:extLst>
            </p:cNvPr>
            <p:cNvGrpSpPr/>
            <p:nvPr/>
          </p:nvGrpSpPr>
          <p:grpSpPr>
            <a:xfrm>
              <a:off x="6392545" y="365125"/>
              <a:ext cx="4295776" cy="715157"/>
              <a:chOff x="7967980" y="4321811"/>
              <a:chExt cx="2258060" cy="375920"/>
            </a:xfrm>
          </p:grpSpPr>
          <p:sp>
            <p:nvSpPr>
              <p:cNvPr id="41" name="Rectangle 40">
                <a:extLst>
                  <a:ext uri="{FF2B5EF4-FFF2-40B4-BE49-F238E27FC236}">
                    <a16:creationId xmlns:a16="http://schemas.microsoft.com/office/drawing/2014/main" id="{B753199B-366A-E03A-9494-6050AF54EB24}"/>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a:t>
                </a:r>
              </a:p>
            </p:txBody>
          </p:sp>
          <p:sp>
            <p:nvSpPr>
              <p:cNvPr id="42" name="Rectangle 41">
                <a:extLst>
                  <a:ext uri="{FF2B5EF4-FFF2-40B4-BE49-F238E27FC236}">
                    <a16:creationId xmlns:a16="http://schemas.microsoft.com/office/drawing/2014/main" id="{8449406E-601D-43ED-682F-CCBF95341B2D}"/>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a:t>
                </a:r>
              </a:p>
            </p:txBody>
          </p:sp>
          <p:sp>
            <p:nvSpPr>
              <p:cNvPr id="43" name="Rectangle 42">
                <a:extLst>
                  <a:ext uri="{FF2B5EF4-FFF2-40B4-BE49-F238E27FC236}">
                    <a16:creationId xmlns:a16="http://schemas.microsoft.com/office/drawing/2014/main" id="{51CA3E64-424B-C7BB-9788-A8C9A10B3272}"/>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a:t>
                </a:r>
              </a:p>
            </p:txBody>
          </p:sp>
          <p:sp>
            <p:nvSpPr>
              <p:cNvPr id="44" name="Rectangle 43">
                <a:extLst>
                  <a:ext uri="{FF2B5EF4-FFF2-40B4-BE49-F238E27FC236}">
                    <a16:creationId xmlns:a16="http://schemas.microsoft.com/office/drawing/2014/main" id="{2D8740A2-A981-696F-F04A-3039FBCB1A07}"/>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a:t>
                </a:r>
              </a:p>
            </p:txBody>
          </p:sp>
          <p:sp>
            <p:nvSpPr>
              <p:cNvPr id="45" name="Rectangle 44">
                <a:extLst>
                  <a:ext uri="{FF2B5EF4-FFF2-40B4-BE49-F238E27FC236}">
                    <a16:creationId xmlns:a16="http://schemas.microsoft.com/office/drawing/2014/main" id="{B948281F-2F4F-3A9E-34D1-5B231D29F2E5}"/>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a:t>
                </a:r>
              </a:p>
            </p:txBody>
          </p:sp>
          <p:sp>
            <p:nvSpPr>
              <p:cNvPr id="46" name="Rectangle 45">
                <a:extLst>
                  <a:ext uri="{FF2B5EF4-FFF2-40B4-BE49-F238E27FC236}">
                    <a16:creationId xmlns:a16="http://schemas.microsoft.com/office/drawing/2014/main" id="{67388C34-5C52-47EB-9E19-E545EE0FC16A}"/>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a:t>
                </a:r>
              </a:p>
            </p:txBody>
          </p:sp>
        </p:grpSp>
        <p:sp>
          <p:nvSpPr>
            <p:cNvPr id="39" name="Rectangle 38">
              <a:extLst>
                <a:ext uri="{FF2B5EF4-FFF2-40B4-BE49-F238E27FC236}">
                  <a16:creationId xmlns:a16="http://schemas.microsoft.com/office/drawing/2014/main" id="{D4DDE16B-3980-F9F7-9528-0890B6C4F32A}"/>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a:t>
              </a:r>
            </a:p>
          </p:txBody>
        </p:sp>
        <p:sp>
          <p:nvSpPr>
            <p:cNvPr id="40" name="Rectangle 39">
              <a:extLst>
                <a:ext uri="{FF2B5EF4-FFF2-40B4-BE49-F238E27FC236}">
                  <a16:creationId xmlns:a16="http://schemas.microsoft.com/office/drawing/2014/main" id="{3B89AE14-AE04-CD14-A077-9419F311FA7E}"/>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a:t>
              </a:r>
            </a:p>
          </p:txBody>
        </p:sp>
      </p:gr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707B2160-DFFA-AB81-D4FC-DB18B352510A}"/>
                  </a:ext>
                </a:extLst>
              </p:cNvPr>
              <p:cNvSpPr txBox="1"/>
              <p:nvPr/>
            </p:nvSpPr>
            <p:spPr>
              <a:xfrm>
                <a:off x="9641668" y="152890"/>
                <a:ext cx="2082430" cy="461665"/>
              </a:xfrm>
              <a:prstGeom prst="rect">
                <a:avLst/>
              </a:prstGeom>
              <a:noFill/>
            </p:spPr>
            <p:txBody>
              <a:bodyPr wrap="none" rtlCol="0">
                <a:spAutoFit/>
              </a:bodyPr>
              <a:lstStyle/>
              <a:p>
                <a:r>
                  <a:rPr lang="en-US" sz="2400" b="0" dirty="0"/>
                  <a:t>, </a:t>
                </a:r>
                <a14:m>
                  <m:oMath xmlns:m="http://schemas.openxmlformats.org/officeDocument/2006/math">
                    <m:r>
                      <a:rPr lang="en-US" sz="2400" b="0" i="1" smtClean="0">
                        <a:latin typeface="Cambria Math" panose="02040503050406030204" pitchFamily="18" charset="0"/>
                      </a:rPr>
                      <m:t>𝑓</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𝑥</m:t>
                        </m:r>
                      </m:e>
                    </m:d>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&gt;9</m:t>
                    </m:r>
                  </m:oMath>
                </a14:m>
                <a:endParaRPr lang="en-US" sz="2400" dirty="0"/>
              </a:p>
            </p:txBody>
          </p:sp>
        </mc:Choice>
        <mc:Fallback xmlns="">
          <p:sp>
            <p:nvSpPr>
              <p:cNvPr id="47" name="TextBox 46">
                <a:extLst>
                  <a:ext uri="{FF2B5EF4-FFF2-40B4-BE49-F238E27FC236}">
                    <a16:creationId xmlns:a16="http://schemas.microsoft.com/office/drawing/2014/main" id="{707B2160-DFFA-AB81-D4FC-DB18B352510A}"/>
                  </a:ext>
                </a:extLst>
              </p:cNvPr>
              <p:cNvSpPr txBox="1">
                <a:spLocks noRot="1" noChangeAspect="1" noMove="1" noResize="1" noEditPoints="1" noAdjustHandles="1" noChangeArrowheads="1" noChangeShapeType="1" noTextEdit="1"/>
              </p:cNvSpPr>
              <p:nvPr/>
            </p:nvSpPr>
            <p:spPr>
              <a:xfrm>
                <a:off x="9641668" y="152890"/>
                <a:ext cx="2082430" cy="461665"/>
              </a:xfrm>
              <a:prstGeom prst="rect">
                <a:avLst/>
              </a:prstGeom>
              <a:blipFill>
                <a:blip r:embed="rId2"/>
                <a:stretch>
                  <a:fillRect l="-4692" t="-10526" b="-28947"/>
                </a:stretch>
              </a:blipFill>
            </p:spPr>
            <p:txBody>
              <a:bodyPr/>
              <a:lstStyle/>
              <a:p>
                <a:r>
                  <a:rPr lang="en-US">
                    <a:noFill/>
                  </a:rPr>
                  <a:t> </a:t>
                </a:r>
              </a:p>
            </p:txBody>
          </p:sp>
        </mc:Fallback>
      </mc:AlternateContent>
      <p:grpSp>
        <p:nvGrpSpPr>
          <p:cNvPr id="48" name="Group 47">
            <a:extLst>
              <a:ext uri="{FF2B5EF4-FFF2-40B4-BE49-F238E27FC236}">
                <a16:creationId xmlns:a16="http://schemas.microsoft.com/office/drawing/2014/main" id="{C0169672-A269-48A2-C82D-C54A7F98FD6B}"/>
              </a:ext>
            </a:extLst>
          </p:cNvPr>
          <p:cNvGrpSpPr/>
          <p:nvPr/>
        </p:nvGrpSpPr>
        <p:grpSpPr>
          <a:xfrm>
            <a:off x="2787022" y="4332504"/>
            <a:ext cx="4499734" cy="562558"/>
            <a:chOff x="6392545" y="364404"/>
            <a:chExt cx="5726090" cy="715878"/>
          </a:xfrm>
        </p:grpSpPr>
        <p:grpSp>
          <p:nvGrpSpPr>
            <p:cNvPr id="49" name="Group 48">
              <a:extLst>
                <a:ext uri="{FF2B5EF4-FFF2-40B4-BE49-F238E27FC236}">
                  <a16:creationId xmlns:a16="http://schemas.microsoft.com/office/drawing/2014/main" id="{AE7ACD9E-FB4A-5BC4-D733-5BD6C1279522}"/>
                </a:ext>
              </a:extLst>
            </p:cNvPr>
            <p:cNvGrpSpPr/>
            <p:nvPr/>
          </p:nvGrpSpPr>
          <p:grpSpPr>
            <a:xfrm>
              <a:off x="6392545" y="365125"/>
              <a:ext cx="4295776" cy="715157"/>
              <a:chOff x="7967980" y="4321811"/>
              <a:chExt cx="2258060" cy="375920"/>
            </a:xfrm>
          </p:grpSpPr>
          <p:sp>
            <p:nvSpPr>
              <p:cNvPr id="52" name="Rectangle 51">
                <a:extLst>
                  <a:ext uri="{FF2B5EF4-FFF2-40B4-BE49-F238E27FC236}">
                    <a16:creationId xmlns:a16="http://schemas.microsoft.com/office/drawing/2014/main" id="{3E15D45A-573D-7EF6-BD84-85560EAC5046}"/>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a:t>
                </a:r>
              </a:p>
            </p:txBody>
          </p:sp>
          <p:sp>
            <p:nvSpPr>
              <p:cNvPr id="53" name="Rectangle 52">
                <a:extLst>
                  <a:ext uri="{FF2B5EF4-FFF2-40B4-BE49-F238E27FC236}">
                    <a16:creationId xmlns:a16="http://schemas.microsoft.com/office/drawing/2014/main" id="{D5CD4BF9-44FA-564B-9265-3B4B1432C3E9}"/>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sp>
            <p:nvSpPr>
              <p:cNvPr id="54" name="Rectangle 53">
                <a:extLst>
                  <a:ext uri="{FF2B5EF4-FFF2-40B4-BE49-F238E27FC236}">
                    <a16:creationId xmlns:a16="http://schemas.microsoft.com/office/drawing/2014/main" id="{0EF8883C-E56D-2E07-F2E5-A5CCA9DCD2FC}"/>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sp>
            <p:nvSpPr>
              <p:cNvPr id="55" name="Rectangle 54">
                <a:extLst>
                  <a:ext uri="{FF2B5EF4-FFF2-40B4-BE49-F238E27FC236}">
                    <a16:creationId xmlns:a16="http://schemas.microsoft.com/office/drawing/2014/main" id="{E7AE4908-F5F3-5621-84BF-FA73488C6C23}"/>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3</a:t>
                </a:r>
              </a:p>
            </p:txBody>
          </p:sp>
          <p:sp>
            <p:nvSpPr>
              <p:cNvPr id="56" name="Rectangle 55">
                <a:extLst>
                  <a:ext uri="{FF2B5EF4-FFF2-40B4-BE49-F238E27FC236}">
                    <a16:creationId xmlns:a16="http://schemas.microsoft.com/office/drawing/2014/main" id="{20DFE2F6-DBAF-B1FB-CA17-526097FC07D5}"/>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3</a:t>
                </a:r>
              </a:p>
            </p:txBody>
          </p:sp>
          <p:sp>
            <p:nvSpPr>
              <p:cNvPr id="57" name="Rectangle 56">
                <a:extLst>
                  <a:ext uri="{FF2B5EF4-FFF2-40B4-BE49-F238E27FC236}">
                    <a16:creationId xmlns:a16="http://schemas.microsoft.com/office/drawing/2014/main" id="{113BA5F3-36C6-5A54-1A17-E5421CDA74D9}"/>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3</a:t>
                </a:r>
              </a:p>
            </p:txBody>
          </p:sp>
        </p:grpSp>
        <p:sp>
          <p:nvSpPr>
            <p:cNvPr id="50" name="Rectangle 49">
              <a:extLst>
                <a:ext uri="{FF2B5EF4-FFF2-40B4-BE49-F238E27FC236}">
                  <a16:creationId xmlns:a16="http://schemas.microsoft.com/office/drawing/2014/main" id="{975B4DC1-C32F-A5CD-DC19-C3E14C1E8C15}"/>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51" name="Rectangle 50">
              <a:extLst>
                <a:ext uri="{FF2B5EF4-FFF2-40B4-BE49-F238E27FC236}">
                  <a16:creationId xmlns:a16="http://schemas.microsoft.com/office/drawing/2014/main" id="{797E3364-CEB4-E01C-D07D-AF66A75A965A}"/>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grpSp>
      <p:grpSp>
        <p:nvGrpSpPr>
          <p:cNvPr id="58" name="Group 57">
            <a:extLst>
              <a:ext uri="{FF2B5EF4-FFF2-40B4-BE49-F238E27FC236}">
                <a16:creationId xmlns:a16="http://schemas.microsoft.com/office/drawing/2014/main" id="{6259BCAA-79A0-27D5-C1DC-8A03F37D0600}"/>
              </a:ext>
            </a:extLst>
          </p:cNvPr>
          <p:cNvGrpSpPr/>
          <p:nvPr/>
        </p:nvGrpSpPr>
        <p:grpSpPr>
          <a:xfrm>
            <a:off x="3012141" y="5994722"/>
            <a:ext cx="2588639" cy="561991"/>
            <a:chOff x="7967980" y="4321811"/>
            <a:chExt cx="1506220" cy="375920"/>
          </a:xfrm>
        </p:grpSpPr>
        <p:sp>
          <p:nvSpPr>
            <p:cNvPr id="59" name="Rectangle 58">
              <a:extLst>
                <a:ext uri="{FF2B5EF4-FFF2-40B4-BE49-F238E27FC236}">
                  <a16:creationId xmlns:a16="http://schemas.microsoft.com/office/drawing/2014/main" id="{1E71BC22-C75A-D094-BFC4-95E59B00096C}"/>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60" name="Rectangle 59">
              <a:extLst>
                <a:ext uri="{FF2B5EF4-FFF2-40B4-BE49-F238E27FC236}">
                  <a16:creationId xmlns:a16="http://schemas.microsoft.com/office/drawing/2014/main" id="{8ED12AFD-D349-AA8C-BD30-B9CEDA229E9C}"/>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61" name="Rectangle 60">
              <a:extLst>
                <a:ext uri="{FF2B5EF4-FFF2-40B4-BE49-F238E27FC236}">
                  <a16:creationId xmlns:a16="http://schemas.microsoft.com/office/drawing/2014/main" id="{FA756601-4541-A43F-05CC-482FDD1B9F7F}"/>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62" name="Rectangle 61">
              <a:extLst>
                <a:ext uri="{FF2B5EF4-FFF2-40B4-BE49-F238E27FC236}">
                  <a16:creationId xmlns:a16="http://schemas.microsoft.com/office/drawing/2014/main" id="{14C8BF9E-0056-1B5E-649E-BA2D351B66E8}"/>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grpSp>
    </p:spTree>
    <p:extLst>
      <p:ext uri="{BB962C8B-B14F-4D97-AF65-F5344CB8AC3E}">
        <p14:creationId xmlns:p14="http://schemas.microsoft.com/office/powerpoint/2010/main" val="443334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1AB70-5860-5879-7080-EC37C1E1BF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CE39D-7A15-CED7-FD81-49862894B388}"/>
              </a:ext>
            </a:extLst>
          </p:cNvPr>
          <p:cNvSpPr>
            <a:spLocks noGrp="1"/>
          </p:cNvSpPr>
          <p:nvPr>
            <p:ph type="title"/>
          </p:nvPr>
        </p:nvSpPr>
        <p:spPr>
          <a:xfrm>
            <a:off x="838200" y="-2622"/>
            <a:ext cx="10515600" cy="1325563"/>
          </a:xfrm>
        </p:spPr>
        <p:txBody>
          <a:bodyPr/>
          <a:lstStyle/>
          <a:p>
            <a:r>
              <a:rPr lang="en-US" dirty="0"/>
              <a:t>3. Fill in the output in parallel: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4A91C62-AA4C-AD5C-F752-2BCC8A4A39FC}"/>
                  </a:ext>
                </a:extLst>
              </p:cNvPr>
              <p:cNvSpPr>
                <a:spLocks noGrp="1"/>
              </p:cNvSpPr>
              <p:nvPr>
                <p:ph idx="1"/>
              </p:nvPr>
            </p:nvSpPr>
            <p:spPr>
              <a:xfrm>
                <a:off x="106680" y="3957009"/>
                <a:ext cx="11978640" cy="1325563"/>
              </a:xfrm>
            </p:spPr>
            <p:txBody>
              <a:bodyPr>
                <a:normAutofit fontScale="85000" lnSpcReduction="10000"/>
              </a:bodyPr>
              <a:lstStyle/>
              <a:p>
                <a:r>
                  <a:rPr lang="en-US" dirty="0"/>
                  <a:t>Because the last value in the prefix result is 4, the length of the output is 4</a:t>
                </a:r>
              </a:p>
              <a:p>
                <a:r>
                  <a:rPr lang="en-US" dirty="0"/>
                  <a:t>Each time there is a 1 in the map result, we want to include that element in the output</a:t>
                </a:r>
              </a:p>
              <a:p>
                <a:r>
                  <a:rPr lang="en-US" dirty="0"/>
                  <a:t>If element </a:t>
                </a:r>
                <a14:m>
                  <m:oMath xmlns:m="http://schemas.openxmlformats.org/officeDocument/2006/math">
                    <m:r>
                      <a:rPr lang="en-US" b="0" i="1" smtClean="0">
                        <a:latin typeface="Cambria Math" panose="02040503050406030204" pitchFamily="18" charset="0"/>
                      </a:rPr>
                      <m:t>𝑖</m:t>
                    </m:r>
                  </m:oMath>
                </a14:m>
                <a:r>
                  <a:rPr lang="en-US" dirty="0"/>
                  <a:t> should be included, its position matches </a:t>
                </a:r>
                <a:r>
                  <a:rPr lang="en-US" dirty="0" err="1"/>
                  <a:t>prefixResult</a:t>
                </a:r>
                <a:r>
                  <a:rPr lang="en-US" dirty="0"/>
                  <a:t>[</a:t>
                </a:r>
                <a14:m>
                  <m:oMath xmlns:m="http://schemas.openxmlformats.org/officeDocument/2006/math">
                    <m:r>
                      <a:rPr lang="en-US" b="0" i="1" smtClean="0">
                        <a:latin typeface="Cambria Math" panose="02040503050406030204" pitchFamily="18" charset="0"/>
                      </a:rPr>
                      <m:t>𝑖</m:t>
                    </m:r>
                  </m:oMath>
                </a14:m>
                <a:r>
                  <a:rPr lang="en-US" dirty="0"/>
                  <a:t>]-1</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14A91C62-AA4C-AD5C-F752-2BCC8A4A39FC}"/>
                  </a:ext>
                </a:extLst>
              </p:cNvPr>
              <p:cNvSpPr>
                <a:spLocks noGrp="1" noRot="1" noChangeAspect="1" noMove="1" noResize="1" noEditPoints="1" noAdjustHandles="1" noChangeArrowheads="1" noChangeShapeType="1" noTextEdit="1"/>
              </p:cNvSpPr>
              <p:nvPr>
                <p:ph idx="1"/>
              </p:nvPr>
            </p:nvSpPr>
            <p:spPr>
              <a:xfrm>
                <a:off x="106680" y="3957009"/>
                <a:ext cx="11978640" cy="1325563"/>
              </a:xfrm>
              <a:blipFill>
                <a:blip r:embed="rId2"/>
                <a:stretch>
                  <a:fillRect l="-742" t="-8491" b="-2830"/>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1682C472-1D5B-1095-4A6A-53447E449A23}"/>
              </a:ext>
            </a:extLst>
          </p:cNvPr>
          <p:cNvGrpSpPr/>
          <p:nvPr/>
        </p:nvGrpSpPr>
        <p:grpSpPr>
          <a:xfrm>
            <a:off x="3846133" y="2626500"/>
            <a:ext cx="4499734" cy="562558"/>
            <a:chOff x="6392545" y="364404"/>
            <a:chExt cx="5726090" cy="715878"/>
          </a:xfrm>
        </p:grpSpPr>
        <p:grpSp>
          <p:nvGrpSpPr>
            <p:cNvPr id="5" name="Group 4">
              <a:extLst>
                <a:ext uri="{FF2B5EF4-FFF2-40B4-BE49-F238E27FC236}">
                  <a16:creationId xmlns:a16="http://schemas.microsoft.com/office/drawing/2014/main" id="{988292DC-D5B7-0A83-B176-9D8DC96A0F03}"/>
                </a:ext>
              </a:extLst>
            </p:cNvPr>
            <p:cNvGrpSpPr/>
            <p:nvPr/>
          </p:nvGrpSpPr>
          <p:grpSpPr>
            <a:xfrm>
              <a:off x="6392545" y="365125"/>
              <a:ext cx="4295776" cy="715157"/>
              <a:chOff x="7967980" y="4321811"/>
              <a:chExt cx="2258060" cy="375920"/>
            </a:xfrm>
          </p:grpSpPr>
          <p:sp>
            <p:nvSpPr>
              <p:cNvPr id="8" name="Rectangle 7">
                <a:extLst>
                  <a:ext uri="{FF2B5EF4-FFF2-40B4-BE49-F238E27FC236}">
                    <a16:creationId xmlns:a16="http://schemas.microsoft.com/office/drawing/2014/main" id="{5F2B2322-1BCA-F3DD-445E-85595691DEE5}"/>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a:t>
                </a:r>
              </a:p>
            </p:txBody>
          </p:sp>
          <p:sp>
            <p:nvSpPr>
              <p:cNvPr id="9" name="Rectangle 8">
                <a:extLst>
                  <a:ext uri="{FF2B5EF4-FFF2-40B4-BE49-F238E27FC236}">
                    <a16:creationId xmlns:a16="http://schemas.microsoft.com/office/drawing/2014/main" id="{085D03A6-21E2-28D0-E54E-05EC3262F39B}"/>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sp>
            <p:nvSpPr>
              <p:cNvPr id="10" name="Rectangle 9">
                <a:extLst>
                  <a:ext uri="{FF2B5EF4-FFF2-40B4-BE49-F238E27FC236}">
                    <a16:creationId xmlns:a16="http://schemas.microsoft.com/office/drawing/2014/main" id="{DD12037C-5C46-22E7-7326-0F63F4D0879E}"/>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sp>
            <p:nvSpPr>
              <p:cNvPr id="11" name="Rectangle 10">
                <a:extLst>
                  <a:ext uri="{FF2B5EF4-FFF2-40B4-BE49-F238E27FC236}">
                    <a16:creationId xmlns:a16="http://schemas.microsoft.com/office/drawing/2014/main" id="{4BF9E7AE-DE3B-86C4-E767-7D859AE8A004}"/>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3</a:t>
                </a:r>
              </a:p>
            </p:txBody>
          </p:sp>
          <p:sp>
            <p:nvSpPr>
              <p:cNvPr id="12" name="Rectangle 11">
                <a:extLst>
                  <a:ext uri="{FF2B5EF4-FFF2-40B4-BE49-F238E27FC236}">
                    <a16:creationId xmlns:a16="http://schemas.microsoft.com/office/drawing/2014/main" id="{896C5F9C-E206-75D8-1AC9-2FCAF84EFC08}"/>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3</a:t>
                </a:r>
              </a:p>
            </p:txBody>
          </p:sp>
          <p:sp>
            <p:nvSpPr>
              <p:cNvPr id="13" name="Rectangle 12">
                <a:extLst>
                  <a:ext uri="{FF2B5EF4-FFF2-40B4-BE49-F238E27FC236}">
                    <a16:creationId xmlns:a16="http://schemas.microsoft.com/office/drawing/2014/main" id="{C4FB3CE4-5A97-A272-E489-966CA0C3D86F}"/>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3</a:t>
                </a:r>
              </a:p>
            </p:txBody>
          </p:sp>
        </p:grpSp>
        <p:sp>
          <p:nvSpPr>
            <p:cNvPr id="6" name="Rectangle 5">
              <a:extLst>
                <a:ext uri="{FF2B5EF4-FFF2-40B4-BE49-F238E27FC236}">
                  <a16:creationId xmlns:a16="http://schemas.microsoft.com/office/drawing/2014/main" id="{AB3D081E-E68C-BB8B-8370-67D327E0B3B1}"/>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7" name="Rectangle 6">
              <a:extLst>
                <a:ext uri="{FF2B5EF4-FFF2-40B4-BE49-F238E27FC236}">
                  <a16:creationId xmlns:a16="http://schemas.microsoft.com/office/drawing/2014/main" id="{09ACD4FC-1AD3-C245-DD94-A84FF3A77AF9}"/>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grpSp>
      <p:grpSp>
        <p:nvGrpSpPr>
          <p:cNvPr id="14" name="Group 13">
            <a:extLst>
              <a:ext uri="{FF2B5EF4-FFF2-40B4-BE49-F238E27FC236}">
                <a16:creationId xmlns:a16="http://schemas.microsoft.com/office/drawing/2014/main" id="{771DC330-3754-22A4-0987-0C1B90ACBDE3}"/>
              </a:ext>
            </a:extLst>
          </p:cNvPr>
          <p:cNvGrpSpPr/>
          <p:nvPr/>
        </p:nvGrpSpPr>
        <p:grpSpPr>
          <a:xfrm>
            <a:off x="3846133" y="1960861"/>
            <a:ext cx="4499734" cy="562558"/>
            <a:chOff x="6392545" y="364404"/>
            <a:chExt cx="5726090" cy="715878"/>
          </a:xfrm>
        </p:grpSpPr>
        <p:grpSp>
          <p:nvGrpSpPr>
            <p:cNvPr id="15" name="Group 14">
              <a:extLst>
                <a:ext uri="{FF2B5EF4-FFF2-40B4-BE49-F238E27FC236}">
                  <a16:creationId xmlns:a16="http://schemas.microsoft.com/office/drawing/2014/main" id="{542FEB38-0479-CD2A-B709-7424CF6353AE}"/>
                </a:ext>
              </a:extLst>
            </p:cNvPr>
            <p:cNvGrpSpPr/>
            <p:nvPr/>
          </p:nvGrpSpPr>
          <p:grpSpPr>
            <a:xfrm>
              <a:off x="6392545" y="365125"/>
              <a:ext cx="4295776" cy="715157"/>
              <a:chOff x="7967980" y="4321811"/>
              <a:chExt cx="2258060" cy="375920"/>
            </a:xfrm>
          </p:grpSpPr>
          <p:sp>
            <p:nvSpPr>
              <p:cNvPr id="18" name="Rectangle 17">
                <a:extLst>
                  <a:ext uri="{FF2B5EF4-FFF2-40B4-BE49-F238E27FC236}">
                    <a16:creationId xmlns:a16="http://schemas.microsoft.com/office/drawing/2014/main" id="{1C228BDE-BA8D-ACBF-C24F-3F21B9C1EB96}"/>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a:t>
                </a:r>
              </a:p>
            </p:txBody>
          </p:sp>
          <p:sp>
            <p:nvSpPr>
              <p:cNvPr id="19" name="Rectangle 18">
                <a:extLst>
                  <a:ext uri="{FF2B5EF4-FFF2-40B4-BE49-F238E27FC236}">
                    <a16:creationId xmlns:a16="http://schemas.microsoft.com/office/drawing/2014/main" id="{DD353C01-3E10-3DF3-D32F-F230D22AAD9D}"/>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a:t>
                </a:r>
              </a:p>
            </p:txBody>
          </p:sp>
          <p:sp>
            <p:nvSpPr>
              <p:cNvPr id="20" name="Rectangle 19">
                <a:extLst>
                  <a:ext uri="{FF2B5EF4-FFF2-40B4-BE49-F238E27FC236}">
                    <a16:creationId xmlns:a16="http://schemas.microsoft.com/office/drawing/2014/main" id="{08C7B095-0E28-4B0C-B2EB-C341E3260A2E}"/>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a:t>
                </a:r>
              </a:p>
            </p:txBody>
          </p:sp>
          <p:sp>
            <p:nvSpPr>
              <p:cNvPr id="21" name="Rectangle 20">
                <a:extLst>
                  <a:ext uri="{FF2B5EF4-FFF2-40B4-BE49-F238E27FC236}">
                    <a16:creationId xmlns:a16="http://schemas.microsoft.com/office/drawing/2014/main" id="{EEB34D22-6242-E1F7-0EA4-4CEDBA7173A0}"/>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a:t>
                </a:r>
              </a:p>
            </p:txBody>
          </p:sp>
          <p:sp>
            <p:nvSpPr>
              <p:cNvPr id="22" name="Rectangle 21">
                <a:extLst>
                  <a:ext uri="{FF2B5EF4-FFF2-40B4-BE49-F238E27FC236}">
                    <a16:creationId xmlns:a16="http://schemas.microsoft.com/office/drawing/2014/main" id="{2B4B92A1-78FF-BD0B-7E66-7BBA0442DFEE}"/>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a:t>
                </a:r>
              </a:p>
            </p:txBody>
          </p:sp>
          <p:sp>
            <p:nvSpPr>
              <p:cNvPr id="23" name="Rectangle 22">
                <a:extLst>
                  <a:ext uri="{FF2B5EF4-FFF2-40B4-BE49-F238E27FC236}">
                    <a16:creationId xmlns:a16="http://schemas.microsoft.com/office/drawing/2014/main" id="{38C46C92-98D3-1C4B-877C-9FBEFC4EEAA8}"/>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a:t>
                </a:r>
              </a:p>
            </p:txBody>
          </p:sp>
        </p:grpSp>
        <p:sp>
          <p:nvSpPr>
            <p:cNvPr id="16" name="Rectangle 15">
              <a:extLst>
                <a:ext uri="{FF2B5EF4-FFF2-40B4-BE49-F238E27FC236}">
                  <a16:creationId xmlns:a16="http://schemas.microsoft.com/office/drawing/2014/main" id="{1EA82A4B-9053-A6A8-233F-9968B8F608B7}"/>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a:t>
              </a:r>
            </a:p>
          </p:txBody>
        </p:sp>
        <p:sp>
          <p:nvSpPr>
            <p:cNvPr id="17" name="Rectangle 16">
              <a:extLst>
                <a:ext uri="{FF2B5EF4-FFF2-40B4-BE49-F238E27FC236}">
                  <a16:creationId xmlns:a16="http://schemas.microsoft.com/office/drawing/2014/main" id="{4D47A523-1176-0EDC-8A20-E09CFEBAA0D4}"/>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a:t>
              </a:r>
            </a:p>
          </p:txBody>
        </p:sp>
      </p:grpSp>
      <p:sp>
        <p:nvSpPr>
          <p:cNvPr id="24" name="TextBox 23">
            <a:extLst>
              <a:ext uri="{FF2B5EF4-FFF2-40B4-BE49-F238E27FC236}">
                <a16:creationId xmlns:a16="http://schemas.microsoft.com/office/drawing/2014/main" id="{490C3356-54B3-F8D8-CEAC-BB8C40CB3F54}"/>
              </a:ext>
            </a:extLst>
          </p:cNvPr>
          <p:cNvSpPr txBox="1"/>
          <p:nvPr/>
        </p:nvSpPr>
        <p:spPr>
          <a:xfrm>
            <a:off x="2444921" y="2057190"/>
            <a:ext cx="1307537" cy="369332"/>
          </a:xfrm>
          <a:prstGeom prst="rect">
            <a:avLst/>
          </a:prstGeom>
          <a:noFill/>
        </p:spPr>
        <p:txBody>
          <a:bodyPr wrap="none" rtlCol="0">
            <a:spAutoFit/>
          </a:bodyPr>
          <a:lstStyle/>
          <a:p>
            <a:r>
              <a:rPr lang="en-US" dirty="0"/>
              <a:t>Map Result:</a:t>
            </a:r>
          </a:p>
        </p:txBody>
      </p:sp>
      <p:sp>
        <p:nvSpPr>
          <p:cNvPr id="25" name="TextBox 24">
            <a:extLst>
              <a:ext uri="{FF2B5EF4-FFF2-40B4-BE49-F238E27FC236}">
                <a16:creationId xmlns:a16="http://schemas.microsoft.com/office/drawing/2014/main" id="{E99689C8-B9D3-6B17-6B9E-BF58460E4E87}"/>
              </a:ext>
            </a:extLst>
          </p:cNvPr>
          <p:cNvSpPr txBox="1"/>
          <p:nvPr/>
        </p:nvSpPr>
        <p:spPr>
          <a:xfrm>
            <a:off x="2444921" y="2722829"/>
            <a:ext cx="1409873" cy="369332"/>
          </a:xfrm>
          <a:prstGeom prst="rect">
            <a:avLst/>
          </a:prstGeom>
          <a:noFill/>
        </p:spPr>
        <p:txBody>
          <a:bodyPr wrap="none" rtlCol="0">
            <a:spAutoFit/>
          </a:bodyPr>
          <a:lstStyle/>
          <a:p>
            <a:r>
              <a:rPr lang="en-US" dirty="0"/>
              <a:t>Prefix Result:</a:t>
            </a:r>
          </a:p>
        </p:txBody>
      </p:sp>
      <p:sp>
        <p:nvSpPr>
          <p:cNvPr id="26" name="TextBox 25">
            <a:extLst>
              <a:ext uri="{FF2B5EF4-FFF2-40B4-BE49-F238E27FC236}">
                <a16:creationId xmlns:a16="http://schemas.microsoft.com/office/drawing/2014/main" id="{209C0824-4E2C-9FF0-7048-13548A3D30F0}"/>
              </a:ext>
            </a:extLst>
          </p:cNvPr>
          <p:cNvSpPr txBox="1"/>
          <p:nvPr/>
        </p:nvSpPr>
        <p:spPr>
          <a:xfrm>
            <a:off x="2230413" y="5281536"/>
            <a:ext cx="6347315" cy="830997"/>
          </a:xfrm>
          <a:prstGeom prst="rect">
            <a:avLst/>
          </a:prstGeom>
          <a:noFill/>
        </p:spPr>
        <p:txBody>
          <a:bodyPr wrap="none" rtlCol="0">
            <a:spAutoFit/>
          </a:bodyPr>
          <a:lstStyle/>
          <a:p>
            <a:r>
              <a:rPr lang="en-US" sz="2400" b="1" dirty="0"/>
              <a:t>In parallel: </a:t>
            </a:r>
            <a:r>
              <a:rPr lang="en-US" sz="2400" dirty="0"/>
              <a:t>if </a:t>
            </a:r>
            <a:r>
              <a:rPr lang="en-US" sz="2400" dirty="0" err="1"/>
              <a:t>mapResult</a:t>
            </a:r>
            <a:r>
              <a:rPr lang="en-US" sz="2400" dirty="0"/>
              <a:t>[</a:t>
            </a:r>
            <a:r>
              <a:rPr lang="en-US" sz="2400" dirty="0" err="1"/>
              <a:t>i</a:t>
            </a:r>
            <a:r>
              <a:rPr lang="en-US" sz="2400" dirty="0"/>
              <a:t>] == 1:</a:t>
            </a:r>
          </a:p>
          <a:p>
            <a:r>
              <a:rPr lang="en-US" sz="2400" b="1" dirty="0"/>
              <a:t>		 </a:t>
            </a:r>
            <a:r>
              <a:rPr lang="en-US" sz="2400" dirty="0"/>
              <a:t>output[</a:t>
            </a:r>
            <a:r>
              <a:rPr lang="en-US" sz="2400" dirty="0" err="1"/>
              <a:t>prefixResult</a:t>
            </a:r>
            <a:r>
              <a:rPr lang="en-US" sz="2400" dirty="0"/>
              <a:t>[</a:t>
            </a:r>
            <a:r>
              <a:rPr lang="en-US" sz="2400" dirty="0" err="1"/>
              <a:t>i</a:t>
            </a:r>
            <a:r>
              <a:rPr lang="en-US" sz="2400" dirty="0"/>
              <a:t>]-1] = input[</a:t>
            </a:r>
            <a:r>
              <a:rPr lang="en-US" sz="2400" dirty="0" err="1"/>
              <a:t>i</a:t>
            </a:r>
            <a:r>
              <a:rPr lang="en-US" sz="2400" dirty="0"/>
              <a:t>]</a:t>
            </a:r>
            <a:endParaRPr lang="en-US" sz="2400" b="1" dirty="0"/>
          </a:p>
        </p:txBody>
      </p:sp>
      <p:grpSp>
        <p:nvGrpSpPr>
          <p:cNvPr id="27" name="Group 26">
            <a:extLst>
              <a:ext uri="{FF2B5EF4-FFF2-40B4-BE49-F238E27FC236}">
                <a16:creationId xmlns:a16="http://schemas.microsoft.com/office/drawing/2014/main" id="{AEE72B9E-AF1D-49A4-0B23-D8120D106F8B}"/>
              </a:ext>
            </a:extLst>
          </p:cNvPr>
          <p:cNvGrpSpPr/>
          <p:nvPr/>
        </p:nvGrpSpPr>
        <p:grpSpPr>
          <a:xfrm>
            <a:off x="3854793" y="1301406"/>
            <a:ext cx="4579201" cy="562558"/>
            <a:chOff x="6392545" y="364404"/>
            <a:chExt cx="5726090" cy="715878"/>
          </a:xfrm>
        </p:grpSpPr>
        <p:grpSp>
          <p:nvGrpSpPr>
            <p:cNvPr id="28" name="Group 27">
              <a:extLst>
                <a:ext uri="{FF2B5EF4-FFF2-40B4-BE49-F238E27FC236}">
                  <a16:creationId xmlns:a16="http://schemas.microsoft.com/office/drawing/2014/main" id="{6EA861EF-E60B-BAD8-CFB9-08C2B0775DF4}"/>
                </a:ext>
              </a:extLst>
            </p:cNvPr>
            <p:cNvGrpSpPr/>
            <p:nvPr/>
          </p:nvGrpSpPr>
          <p:grpSpPr>
            <a:xfrm>
              <a:off x="6392545" y="365125"/>
              <a:ext cx="4295776" cy="715157"/>
              <a:chOff x="7967980" y="4321811"/>
              <a:chExt cx="2258060" cy="375920"/>
            </a:xfrm>
          </p:grpSpPr>
          <p:sp>
            <p:nvSpPr>
              <p:cNvPr id="31" name="Rectangle 30">
                <a:extLst>
                  <a:ext uri="{FF2B5EF4-FFF2-40B4-BE49-F238E27FC236}">
                    <a16:creationId xmlns:a16="http://schemas.microsoft.com/office/drawing/2014/main" id="{A06B80EE-2D82-8F81-1458-9875BFFE093C}"/>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32" name="Rectangle 31">
                <a:extLst>
                  <a:ext uri="{FF2B5EF4-FFF2-40B4-BE49-F238E27FC236}">
                    <a16:creationId xmlns:a16="http://schemas.microsoft.com/office/drawing/2014/main" id="{C57D8E2C-6382-6650-AEDB-01CC85D19FAC}"/>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33" name="Rectangle 32">
                <a:extLst>
                  <a:ext uri="{FF2B5EF4-FFF2-40B4-BE49-F238E27FC236}">
                    <a16:creationId xmlns:a16="http://schemas.microsoft.com/office/drawing/2014/main" id="{E2D6D150-F229-2602-5865-A4226C56CB7A}"/>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34" name="Rectangle 33">
                <a:extLst>
                  <a:ext uri="{FF2B5EF4-FFF2-40B4-BE49-F238E27FC236}">
                    <a16:creationId xmlns:a16="http://schemas.microsoft.com/office/drawing/2014/main" id="{C05534B9-F744-EB9E-8ED1-3CA7C488022F}"/>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35" name="Rectangle 34">
                <a:extLst>
                  <a:ext uri="{FF2B5EF4-FFF2-40B4-BE49-F238E27FC236}">
                    <a16:creationId xmlns:a16="http://schemas.microsoft.com/office/drawing/2014/main" id="{86194AC3-B35E-7734-B5DE-121EAB3A4537}"/>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36" name="Rectangle 35">
                <a:extLst>
                  <a:ext uri="{FF2B5EF4-FFF2-40B4-BE49-F238E27FC236}">
                    <a16:creationId xmlns:a16="http://schemas.microsoft.com/office/drawing/2014/main" id="{7F5CBEB0-E4C2-6372-B1F1-130EEC44E689}"/>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sp>
          <p:nvSpPr>
            <p:cNvPr id="29" name="Rectangle 28">
              <a:extLst>
                <a:ext uri="{FF2B5EF4-FFF2-40B4-BE49-F238E27FC236}">
                  <a16:creationId xmlns:a16="http://schemas.microsoft.com/office/drawing/2014/main" id="{695D2C1C-1EF9-1348-2183-5480B0864A94}"/>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sp>
          <p:nvSpPr>
            <p:cNvPr id="30" name="Rectangle 29">
              <a:extLst>
                <a:ext uri="{FF2B5EF4-FFF2-40B4-BE49-F238E27FC236}">
                  <a16:creationId xmlns:a16="http://schemas.microsoft.com/office/drawing/2014/main" id="{725FB005-8C4B-2790-2B7E-6A3A9898D48B}"/>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9</a:t>
              </a:r>
            </a:p>
          </p:txBody>
        </p:sp>
      </p:grpSp>
      <p:sp>
        <p:nvSpPr>
          <p:cNvPr id="37" name="TextBox 36">
            <a:extLst>
              <a:ext uri="{FF2B5EF4-FFF2-40B4-BE49-F238E27FC236}">
                <a16:creationId xmlns:a16="http://schemas.microsoft.com/office/drawing/2014/main" id="{396FB62A-258B-ED30-8E21-67DAF3B8DD10}"/>
              </a:ext>
            </a:extLst>
          </p:cNvPr>
          <p:cNvSpPr txBox="1"/>
          <p:nvPr/>
        </p:nvSpPr>
        <p:spPr>
          <a:xfrm>
            <a:off x="2496088" y="1369972"/>
            <a:ext cx="747320" cy="369332"/>
          </a:xfrm>
          <a:prstGeom prst="rect">
            <a:avLst/>
          </a:prstGeom>
          <a:noFill/>
        </p:spPr>
        <p:txBody>
          <a:bodyPr wrap="none" rtlCol="0">
            <a:spAutoFit/>
          </a:bodyPr>
          <a:lstStyle/>
          <a:p>
            <a:r>
              <a:rPr lang="en-US" dirty="0"/>
              <a:t>Input:</a:t>
            </a:r>
          </a:p>
        </p:txBody>
      </p:sp>
      <p:grpSp>
        <p:nvGrpSpPr>
          <p:cNvPr id="38" name="Group 37">
            <a:extLst>
              <a:ext uri="{FF2B5EF4-FFF2-40B4-BE49-F238E27FC236}">
                <a16:creationId xmlns:a16="http://schemas.microsoft.com/office/drawing/2014/main" id="{BA4795E2-D291-BD6A-B68F-160DD97A51DB}"/>
              </a:ext>
            </a:extLst>
          </p:cNvPr>
          <p:cNvGrpSpPr/>
          <p:nvPr/>
        </p:nvGrpSpPr>
        <p:grpSpPr>
          <a:xfrm>
            <a:off x="3844234" y="3291571"/>
            <a:ext cx="2251766" cy="561991"/>
            <a:chOff x="7967980" y="4321811"/>
            <a:chExt cx="1506220" cy="375920"/>
          </a:xfrm>
        </p:grpSpPr>
        <p:sp>
          <p:nvSpPr>
            <p:cNvPr id="39" name="Rectangle 38">
              <a:extLst>
                <a:ext uri="{FF2B5EF4-FFF2-40B4-BE49-F238E27FC236}">
                  <a16:creationId xmlns:a16="http://schemas.microsoft.com/office/drawing/2014/main" id="{1A6D316F-4B33-D21F-7E59-BDDCF908DDD9}"/>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40" name="Rectangle 39">
              <a:extLst>
                <a:ext uri="{FF2B5EF4-FFF2-40B4-BE49-F238E27FC236}">
                  <a16:creationId xmlns:a16="http://schemas.microsoft.com/office/drawing/2014/main" id="{157C86A1-C023-C863-5C12-60760C75EDEB}"/>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41" name="Rectangle 40">
              <a:extLst>
                <a:ext uri="{FF2B5EF4-FFF2-40B4-BE49-F238E27FC236}">
                  <a16:creationId xmlns:a16="http://schemas.microsoft.com/office/drawing/2014/main" id="{C7A933A1-0836-86FA-58AF-616AC7DD3409}"/>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42" name="Rectangle 41">
              <a:extLst>
                <a:ext uri="{FF2B5EF4-FFF2-40B4-BE49-F238E27FC236}">
                  <a16:creationId xmlns:a16="http://schemas.microsoft.com/office/drawing/2014/main" id="{298DDE13-9983-E7D6-19E7-D1ECC268BF6C}"/>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grpSp>
      <p:sp>
        <p:nvSpPr>
          <p:cNvPr id="43" name="TextBox 42">
            <a:extLst>
              <a:ext uri="{FF2B5EF4-FFF2-40B4-BE49-F238E27FC236}">
                <a16:creationId xmlns:a16="http://schemas.microsoft.com/office/drawing/2014/main" id="{A3041B74-73B5-4CF4-9CC3-2F330865056A}"/>
              </a:ext>
            </a:extLst>
          </p:cNvPr>
          <p:cNvSpPr txBox="1"/>
          <p:nvPr/>
        </p:nvSpPr>
        <p:spPr>
          <a:xfrm>
            <a:off x="2935953" y="3385714"/>
            <a:ext cx="918841" cy="369332"/>
          </a:xfrm>
          <a:prstGeom prst="rect">
            <a:avLst/>
          </a:prstGeom>
          <a:noFill/>
        </p:spPr>
        <p:txBody>
          <a:bodyPr wrap="none" rtlCol="0">
            <a:spAutoFit/>
          </a:bodyPr>
          <a:lstStyle/>
          <a:p>
            <a:r>
              <a:rPr lang="en-US" dirty="0"/>
              <a:t>Output:</a:t>
            </a:r>
          </a:p>
        </p:txBody>
      </p:sp>
    </p:spTree>
    <p:extLst>
      <p:ext uri="{BB962C8B-B14F-4D97-AF65-F5344CB8AC3E}">
        <p14:creationId xmlns:p14="http://schemas.microsoft.com/office/powerpoint/2010/main" val="1289979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1F739-3DFF-F9F3-CD03-58BBAE065C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A51CA6-AB65-A7E4-1118-AA60D1855B31}"/>
              </a:ext>
            </a:extLst>
          </p:cNvPr>
          <p:cNvSpPr>
            <a:spLocks noGrp="1"/>
          </p:cNvSpPr>
          <p:nvPr>
            <p:ph type="title"/>
          </p:nvPr>
        </p:nvSpPr>
        <p:spPr/>
        <p:txBody>
          <a:bodyPr/>
          <a:lstStyle/>
          <a:p>
            <a:r>
              <a:rPr lang="en-US" dirty="0"/>
              <a:t>Map/Reduction/Filter Example</a:t>
            </a:r>
          </a:p>
        </p:txBody>
      </p:sp>
      <p:sp>
        <p:nvSpPr>
          <p:cNvPr id="3" name="Content Placeholder 2">
            <a:extLst>
              <a:ext uri="{FF2B5EF4-FFF2-40B4-BE49-F238E27FC236}">
                <a16:creationId xmlns:a16="http://schemas.microsoft.com/office/drawing/2014/main" id="{976CA658-A673-FEB1-BD15-AA7AAE8030C4}"/>
              </a:ext>
            </a:extLst>
          </p:cNvPr>
          <p:cNvSpPr>
            <a:spLocks noGrp="1"/>
          </p:cNvSpPr>
          <p:nvPr>
            <p:ph idx="1"/>
          </p:nvPr>
        </p:nvSpPr>
        <p:spPr/>
        <p:txBody>
          <a:bodyPr>
            <a:normAutofit/>
          </a:bodyPr>
          <a:lstStyle/>
          <a:p>
            <a:r>
              <a:rPr lang="en-US" dirty="0"/>
              <a:t>Multiply together the lengths of all of the odd-length strings in a given array</a:t>
            </a:r>
          </a:p>
          <a:p>
            <a:pPr lvl="1"/>
            <a:r>
              <a:rPr lang="en-US" dirty="0"/>
              <a:t>First, do a </a:t>
            </a:r>
            <a:r>
              <a:rPr lang="en-US" b="1" dirty="0"/>
              <a:t>map</a:t>
            </a:r>
            <a:r>
              <a:rPr lang="en-US" dirty="0"/>
              <a:t> to covert the array of strings into an array of their lengths</a:t>
            </a:r>
          </a:p>
          <a:p>
            <a:pPr lvl="1"/>
            <a:r>
              <a:rPr lang="en-US" dirty="0"/>
              <a:t>Then do a </a:t>
            </a:r>
            <a:r>
              <a:rPr lang="en-US" b="1" dirty="0"/>
              <a:t>map</a:t>
            </a:r>
            <a:r>
              <a:rPr lang="en-US" dirty="0"/>
              <a:t> on that array so each value maps to 1 if it’s even and itself if it’s odd</a:t>
            </a:r>
          </a:p>
          <a:p>
            <a:pPr lvl="2"/>
            <a:r>
              <a:rPr lang="en-US" dirty="0">
                <a:solidFill>
                  <a:srgbClr val="FF0000"/>
                </a:solidFill>
              </a:rPr>
              <a:t>Alternatively, do a </a:t>
            </a:r>
            <a:r>
              <a:rPr lang="en-US" b="1" dirty="0">
                <a:solidFill>
                  <a:srgbClr val="FF0000"/>
                </a:solidFill>
              </a:rPr>
              <a:t>filter</a:t>
            </a:r>
            <a:r>
              <a:rPr lang="en-US" dirty="0">
                <a:solidFill>
                  <a:srgbClr val="FF0000"/>
                </a:solidFill>
              </a:rPr>
              <a:t> on the array to remove all even values</a:t>
            </a:r>
          </a:p>
          <a:p>
            <a:pPr lvl="1"/>
            <a:r>
              <a:rPr lang="en-US" dirty="0"/>
              <a:t>Then do a </a:t>
            </a:r>
            <a:r>
              <a:rPr lang="en-US" b="1" dirty="0"/>
              <a:t>reduction</a:t>
            </a:r>
            <a:r>
              <a:rPr lang="en-US" dirty="0"/>
              <a:t> to multiply together that final result</a:t>
            </a:r>
          </a:p>
          <a:p>
            <a:pPr lvl="1"/>
            <a:endParaRPr lang="en-US" dirty="0"/>
          </a:p>
          <a:p>
            <a:endParaRPr lang="en-US" dirty="0"/>
          </a:p>
        </p:txBody>
      </p:sp>
    </p:spTree>
    <p:extLst>
      <p:ext uri="{BB962C8B-B14F-4D97-AF65-F5344CB8AC3E}">
        <p14:creationId xmlns:p14="http://schemas.microsoft.com/office/powerpoint/2010/main" val="291166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E4F69-12C8-AB40-02F3-5FE968B80315}"/>
              </a:ext>
            </a:extLst>
          </p:cNvPr>
          <p:cNvSpPr>
            <a:spLocks noGrp="1"/>
          </p:cNvSpPr>
          <p:nvPr>
            <p:ph type="title"/>
          </p:nvPr>
        </p:nvSpPr>
        <p:spPr>
          <a:xfrm>
            <a:off x="2475604" y="2766218"/>
            <a:ext cx="7240792" cy="1325563"/>
          </a:xfrm>
        </p:spPr>
        <p:txBody>
          <a:bodyPr/>
          <a:lstStyle/>
          <a:p>
            <a:r>
              <a:rPr lang="en-US" dirty="0"/>
              <a:t>Runtime of Parallel Algorithms</a:t>
            </a:r>
          </a:p>
        </p:txBody>
      </p:sp>
    </p:spTree>
    <p:extLst>
      <p:ext uri="{BB962C8B-B14F-4D97-AF65-F5344CB8AC3E}">
        <p14:creationId xmlns:p14="http://schemas.microsoft.com/office/powerpoint/2010/main" val="2039250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728F4-3931-DD09-E083-866E3C89AC88}"/>
              </a:ext>
            </a:extLst>
          </p:cNvPr>
          <p:cNvSpPr>
            <a:spLocks noGrp="1"/>
          </p:cNvSpPr>
          <p:nvPr>
            <p:ph type="title"/>
          </p:nvPr>
        </p:nvSpPr>
        <p:spPr/>
        <p:txBody>
          <a:bodyPr/>
          <a:lstStyle/>
          <a:p>
            <a:r>
              <a:rPr lang="en-US" dirty="0"/>
              <a:t>Work and Span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D882F1B-2722-4D50-BE90-E016230C7C75}"/>
                  </a:ext>
                </a:extLst>
              </p:cNvPr>
              <p:cNvSpPr>
                <a:spLocks noGrp="1"/>
              </p:cNvSpPr>
              <p:nvPr>
                <p:ph idx="1"/>
              </p:nvPr>
            </p:nvSpPr>
            <p:spPr/>
            <p:txBody>
              <a:bodyPr/>
              <a:lstStyle/>
              <a:p>
                <a:r>
                  <a:rPr lang="en-US" dirty="0"/>
                  <a:t>Let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oMath>
                </a14:m>
                <a:r>
                  <a:rPr lang="en-US" dirty="0"/>
                  <a:t> be the running time if there are </a:t>
                </a:r>
                <a14:m>
                  <m:oMath xmlns:m="http://schemas.openxmlformats.org/officeDocument/2006/math">
                    <m:r>
                      <a:rPr lang="en-US" b="0" i="1" smtClean="0">
                        <a:latin typeface="Cambria Math" panose="02040503050406030204" pitchFamily="18" charset="0"/>
                      </a:rPr>
                      <m:t>𝑃</m:t>
                    </m:r>
                  </m:oMath>
                </a14:m>
                <a:r>
                  <a:rPr lang="en-US" dirty="0"/>
                  <a:t> processors available</a:t>
                </a:r>
              </a:p>
              <a:p>
                <a:r>
                  <a:rPr lang="en-US" dirty="0"/>
                  <a:t>Two key measures of run time:</a:t>
                </a:r>
              </a:p>
              <a:p>
                <a:pPr lvl="1"/>
                <a:r>
                  <a:rPr lang="en-US" b="1" dirty="0"/>
                  <a:t>Work</a:t>
                </a:r>
                <a:r>
                  <a:rPr lang="en-US" dirty="0"/>
                  <a:t>: How long it would take 1 processor, so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oMath>
                </a14:m>
                <a:endParaRPr lang="en-US" dirty="0"/>
              </a:p>
              <a:p>
                <a:pPr lvl="2"/>
                <a:r>
                  <a:rPr lang="en-US" dirty="0"/>
                  <a:t>Just suppose all forks are done sequentially </a:t>
                </a:r>
              </a:p>
              <a:p>
                <a:pPr lvl="2"/>
                <a:r>
                  <a:rPr lang="en-US" dirty="0"/>
                  <a:t>Cumulative work all processors must complete</a:t>
                </a:r>
              </a:p>
              <a:p>
                <a:pPr lvl="2"/>
                <a:r>
                  <a:rPr lang="en-US" dirty="0"/>
                  <a:t>For array sum: </a:t>
                </a:r>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endParaRPr lang="en-US" dirty="0"/>
              </a:p>
              <a:p>
                <a:pPr lvl="1"/>
                <a:r>
                  <a:rPr lang="en-US" b="1" dirty="0"/>
                  <a:t>Span</a:t>
                </a:r>
                <a:r>
                  <a:rPr lang="en-US" dirty="0"/>
                  <a:t>: How long it would take an infinite number of processors, so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oMath>
                </a14:m>
                <a:endParaRPr lang="en-US" dirty="0"/>
              </a:p>
              <a:p>
                <a:pPr lvl="2"/>
                <a:r>
                  <a:rPr lang="en-US" dirty="0"/>
                  <a:t>Theoretical ideal for parallelization</a:t>
                </a:r>
              </a:p>
              <a:p>
                <a:pPr lvl="2"/>
                <a:r>
                  <a:rPr lang="en-US" dirty="0"/>
                  <a:t>Longest “dependence chain” in the algorithm</a:t>
                </a:r>
              </a:p>
              <a:p>
                <a:pPr lvl="2"/>
                <a:r>
                  <a:rPr lang="en-US" dirty="0"/>
                  <a:t>Also called “critical path length” or “computation depth”</a:t>
                </a:r>
              </a:p>
              <a:p>
                <a:pPr lvl="2"/>
                <a:r>
                  <a:rPr lang="en-US" dirty="0"/>
                  <a:t>For array sum: </a:t>
                </a:r>
                <a14:m>
                  <m:oMath xmlns:m="http://schemas.openxmlformats.org/officeDocument/2006/math">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Θ</m:t>
                        </m:r>
                        <m:r>
                          <a:rPr lang="en-US" b="0" i="1" smtClean="0">
                            <a:latin typeface="Cambria Math" panose="02040503050406030204" pitchFamily="18" charset="0"/>
                          </a:rPr>
                          <m:t>(</m:t>
                        </m:r>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endParaRPr lang="en-US" dirty="0"/>
              </a:p>
            </p:txBody>
          </p:sp>
        </mc:Choice>
        <mc:Fallback>
          <p:sp>
            <p:nvSpPr>
              <p:cNvPr id="3" name="Content Placeholder 2">
                <a:extLst>
                  <a:ext uri="{FF2B5EF4-FFF2-40B4-BE49-F238E27FC236}">
                    <a16:creationId xmlns:a16="http://schemas.microsoft.com/office/drawing/2014/main" id="{BD882F1B-2722-4D50-BE90-E016230C7C75}"/>
                  </a:ext>
                </a:extLst>
              </p:cNvPr>
              <p:cNvSpPr>
                <a:spLocks noGrp="1" noRot="1" noChangeAspect="1" noMove="1" noResize="1" noEditPoints="1" noAdjustHandles="1" noChangeArrowheads="1" noChangeShapeType="1" noTextEdit="1"/>
              </p:cNvSpPr>
              <p:nvPr>
                <p:ph idx="1"/>
              </p:nvPr>
            </p:nvSpPr>
            <p:spPr>
              <a:blipFill>
                <a:blip r:embed="rId2"/>
                <a:stretch>
                  <a:fillRect l="-1086" t="-2326"/>
                </a:stretch>
              </a:blipFill>
            </p:spPr>
            <p:txBody>
              <a:bodyPr/>
              <a:lstStyle/>
              <a:p>
                <a:r>
                  <a:rPr lang="en-US">
                    <a:noFill/>
                  </a:rPr>
                  <a:t> </a:t>
                </a:r>
              </a:p>
            </p:txBody>
          </p:sp>
        </mc:Fallback>
      </mc:AlternateContent>
    </p:spTree>
    <p:extLst>
      <p:ext uri="{BB962C8B-B14F-4D97-AF65-F5344CB8AC3E}">
        <p14:creationId xmlns:p14="http://schemas.microsoft.com/office/powerpoint/2010/main" val="2061298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5195A-95E5-E229-C661-4192C1FD1D48}"/>
              </a:ext>
            </a:extLst>
          </p:cNvPr>
          <p:cNvSpPr>
            <a:spLocks noGrp="1"/>
          </p:cNvSpPr>
          <p:nvPr>
            <p:ph type="title"/>
          </p:nvPr>
        </p:nvSpPr>
        <p:spPr/>
        <p:txBody>
          <a:bodyPr/>
          <a:lstStyle/>
          <a:p>
            <a:r>
              <a:rPr lang="en-US" dirty="0"/>
              <a:t>Pack/Filter</a:t>
            </a:r>
          </a:p>
        </p:txBody>
      </p:sp>
      <p:sp>
        <p:nvSpPr>
          <p:cNvPr id="3" name="Content Placeholder 2">
            <a:extLst>
              <a:ext uri="{FF2B5EF4-FFF2-40B4-BE49-F238E27FC236}">
                <a16:creationId xmlns:a16="http://schemas.microsoft.com/office/drawing/2014/main" id="{AF4365FE-88D8-8A18-83A1-AE967A23F2FB}"/>
              </a:ext>
            </a:extLst>
          </p:cNvPr>
          <p:cNvSpPr>
            <a:spLocks noGrp="1"/>
          </p:cNvSpPr>
          <p:nvPr>
            <p:ph idx="1"/>
          </p:nvPr>
        </p:nvSpPr>
        <p:spPr/>
        <p:txBody>
          <a:bodyPr/>
          <a:lstStyle/>
          <a:p>
            <a:r>
              <a:rPr lang="en-US" dirty="0"/>
              <a:t>Given an array of values and a Boolean function, return a new array which contains only elements that were “true”</a:t>
            </a:r>
          </a:p>
          <a:p>
            <a:pPr lvl="1"/>
            <a:endParaRPr lang="en-US" dirty="0"/>
          </a:p>
        </p:txBody>
      </p:sp>
      <p:grpSp>
        <p:nvGrpSpPr>
          <p:cNvPr id="4" name="Group 3">
            <a:extLst>
              <a:ext uri="{FF2B5EF4-FFF2-40B4-BE49-F238E27FC236}">
                <a16:creationId xmlns:a16="http://schemas.microsoft.com/office/drawing/2014/main" id="{62FCBA16-38E0-BE10-1363-5250A2A8F51F}"/>
              </a:ext>
            </a:extLst>
          </p:cNvPr>
          <p:cNvGrpSpPr/>
          <p:nvPr/>
        </p:nvGrpSpPr>
        <p:grpSpPr>
          <a:xfrm>
            <a:off x="296545" y="3071421"/>
            <a:ext cx="4295776" cy="715157"/>
            <a:chOff x="7967980" y="4321811"/>
            <a:chExt cx="2258060" cy="375920"/>
          </a:xfrm>
        </p:grpSpPr>
        <p:sp>
          <p:nvSpPr>
            <p:cNvPr id="5" name="Rectangle 4">
              <a:extLst>
                <a:ext uri="{FF2B5EF4-FFF2-40B4-BE49-F238E27FC236}">
                  <a16:creationId xmlns:a16="http://schemas.microsoft.com/office/drawing/2014/main" id="{605866A6-E78A-C7C1-222C-26AD9F12037C}"/>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6" name="Rectangle 5">
              <a:extLst>
                <a:ext uri="{FF2B5EF4-FFF2-40B4-BE49-F238E27FC236}">
                  <a16:creationId xmlns:a16="http://schemas.microsoft.com/office/drawing/2014/main" id="{C1C76A77-0208-4B8E-5C97-C4EE148020B2}"/>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7" name="Rectangle 6">
              <a:extLst>
                <a:ext uri="{FF2B5EF4-FFF2-40B4-BE49-F238E27FC236}">
                  <a16:creationId xmlns:a16="http://schemas.microsoft.com/office/drawing/2014/main" id="{4525819F-DD5C-0C7D-88FC-D54DF18EB3E5}"/>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8" name="Rectangle 7">
              <a:extLst>
                <a:ext uri="{FF2B5EF4-FFF2-40B4-BE49-F238E27FC236}">
                  <a16:creationId xmlns:a16="http://schemas.microsoft.com/office/drawing/2014/main" id="{055B426A-6646-59F0-2765-CD9D0801BD9A}"/>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9" name="Rectangle 8">
              <a:extLst>
                <a:ext uri="{FF2B5EF4-FFF2-40B4-BE49-F238E27FC236}">
                  <a16:creationId xmlns:a16="http://schemas.microsoft.com/office/drawing/2014/main" id="{7BDCCD04-4D70-D2B4-C8B4-DBB50072BEFD}"/>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10" name="Rectangle 9">
              <a:extLst>
                <a:ext uri="{FF2B5EF4-FFF2-40B4-BE49-F238E27FC236}">
                  <a16:creationId xmlns:a16="http://schemas.microsoft.com/office/drawing/2014/main" id="{C1972EE8-AA5B-0B6B-E82C-DE469082A736}"/>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grpSp>
        <p:nvGrpSpPr>
          <p:cNvPr id="18" name="Group 17">
            <a:extLst>
              <a:ext uri="{FF2B5EF4-FFF2-40B4-BE49-F238E27FC236}">
                <a16:creationId xmlns:a16="http://schemas.microsoft.com/office/drawing/2014/main" id="{5839C693-0E44-ED6A-DA95-E4402CE83A5F}"/>
              </a:ext>
            </a:extLst>
          </p:cNvPr>
          <p:cNvGrpSpPr/>
          <p:nvPr/>
        </p:nvGrpSpPr>
        <p:grpSpPr>
          <a:xfrm>
            <a:off x="7231525" y="3040696"/>
            <a:ext cx="2150304" cy="715157"/>
            <a:chOff x="7967980" y="4321811"/>
            <a:chExt cx="1130300" cy="375920"/>
          </a:xfrm>
        </p:grpSpPr>
        <p:sp>
          <p:nvSpPr>
            <p:cNvPr id="19" name="Rectangle 18">
              <a:extLst>
                <a:ext uri="{FF2B5EF4-FFF2-40B4-BE49-F238E27FC236}">
                  <a16:creationId xmlns:a16="http://schemas.microsoft.com/office/drawing/2014/main" id="{771FBED0-7A48-F4F3-C352-128D0DD889BB}"/>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20" name="Rectangle 19">
              <a:extLst>
                <a:ext uri="{FF2B5EF4-FFF2-40B4-BE49-F238E27FC236}">
                  <a16:creationId xmlns:a16="http://schemas.microsoft.com/office/drawing/2014/main" id="{D6BCE71F-3E67-ABF8-EE58-9E426E3E53FD}"/>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21" name="Rectangle 20">
              <a:extLst>
                <a:ext uri="{FF2B5EF4-FFF2-40B4-BE49-F238E27FC236}">
                  <a16:creationId xmlns:a16="http://schemas.microsoft.com/office/drawing/2014/main" id="{D028B4C2-CC16-63DB-126B-660A5A606DC6}"/>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gr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35BF7C86-07C2-1DED-ADCF-F9AB859CBECE}"/>
                  </a:ext>
                </a:extLst>
              </p:cNvPr>
              <p:cNvSpPr txBox="1"/>
              <p:nvPr/>
            </p:nvSpPr>
            <p:spPr>
              <a:xfrm>
                <a:off x="177800" y="4104640"/>
                <a:ext cx="2005485" cy="461665"/>
              </a:xfrm>
              <a:prstGeom prst="rect">
                <a:avLst/>
              </a:prstGeom>
              <a:noFill/>
            </p:spPr>
            <p:txBody>
              <a:bodyPr wrap="none" rtlCol="0">
                <a:spAutoFit/>
              </a:bodyPr>
              <a:lstStyle/>
              <a:p>
                <a:pPr/>
                <a14:m>
                  <m:oMathPara xmlns:m="http://schemas.openxmlformats.org/officeDocument/2006/math">
                    <m:oMath>
                      <m:r>
                        <a:rPr lang="en-US" sz="2400" b="0" i="1" smtClean="0">
                          <a:latin typeface="Cambria Math" panose="02040503050406030204" pitchFamily="18" charset="0"/>
                        </a:rPr>
                        <m:t>𝑓</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𝑥</m:t>
                          </m:r>
                        </m:e>
                      </m:d>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&gt;9</m:t>
                      </m:r>
                    </m:oMath>
                  </m:oMathPara>
                </a14:m>
                <a:endParaRPr lang="en-US" sz="2400" dirty="0"/>
              </a:p>
            </p:txBody>
          </p:sp>
        </mc:Choice>
        <mc:Fallback xmlns="">
          <p:sp>
            <p:nvSpPr>
              <p:cNvPr id="25" name="TextBox 24">
                <a:extLst>
                  <a:ext uri="{FF2B5EF4-FFF2-40B4-BE49-F238E27FC236}">
                    <a16:creationId xmlns:a16="http://schemas.microsoft.com/office/drawing/2014/main" id="{35BF7C86-07C2-1DED-ADCF-F9AB859CBECE}"/>
                  </a:ext>
                </a:extLst>
              </p:cNvPr>
              <p:cNvSpPr txBox="1">
                <a:spLocks noRot="1" noChangeAspect="1" noMove="1" noResize="1" noEditPoints="1" noAdjustHandles="1" noChangeArrowheads="1" noChangeShapeType="1" noTextEdit="1"/>
              </p:cNvSpPr>
              <p:nvPr/>
            </p:nvSpPr>
            <p:spPr>
              <a:xfrm>
                <a:off x="177800" y="4104640"/>
                <a:ext cx="2005485" cy="461665"/>
              </a:xfrm>
              <a:prstGeom prst="rect">
                <a:avLst/>
              </a:prstGeom>
              <a:blipFill>
                <a:blip r:embed="rId2"/>
                <a:stretch>
                  <a:fillRect l="-304" b="-17105"/>
                </a:stretch>
              </a:blipFill>
            </p:spPr>
            <p:txBody>
              <a:bodyPr/>
              <a:lstStyle/>
              <a:p>
                <a:r>
                  <a:rPr lang="en-US">
                    <a:noFill/>
                  </a:rPr>
                  <a:t> </a:t>
                </a:r>
              </a:p>
            </p:txBody>
          </p:sp>
        </mc:Fallback>
      </mc:AlternateContent>
      <p:sp>
        <p:nvSpPr>
          <p:cNvPr id="26" name="Arrow: Right 25">
            <a:extLst>
              <a:ext uri="{FF2B5EF4-FFF2-40B4-BE49-F238E27FC236}">
                <a16:creationId xmlns:a16="http://schemas.microsoft.com/office/drawing/2014/main" id="{820FA9ED-5E25-DE65-7403-2DBD2CE61FE7}"/>
              </a:ext>
            </a:extLst>
          </p:cNvPr>
          <p:cNvSpPr/>
          <p:nvPr/>
        </p:nvSpPr>
        <p:spPr>
          <a:xfrm>
            <a:off x="5293360" y="3040696"/>
            <a:ext cx="1310640" cy="7151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4A04E4B-DDF7-A37F-0478-1096B4C6D4E2}"/>
              </a:ext>
            </a:extLst>
          </p:cNvPr>
          <p:cNvSpPr txBox="1"/>
          <p:nvPr/>
        </p:nvSpPr>
        <p:spPr>
          <a:xfrm>
            <a:off x="1622498" y="4701242"/>
            <a:ext cx="8947003" cy="584775"/>
          </a:xfrm>
          <a:prstGeom prst="rect">
            <a:avLst/>
          </a:prstGeom>
          <a:noFill/>
        </p:spPr>
        <p:txBody>
          <a:bodyPr wrap="square" rtlCol="0">
            <a:spAutoFit/>
          </a:bodyPr>
          <a:lstStyle/>
          <a:p>
            <a:r>
              <a:rPr lang="en-US" sz="3200" b="1" dirty="0"/>
              <a:t>Question</a:t>
            </a:r>
            <a:r>
              <a:rPr lang="en-US" sz="3200" dirty="0"/>
              <a:t>: Can we Pack/Filter in parallel?</a:t>
            </a:r>
          </a:p>
        </p:txBody>
      </p:sp>
      <p:sp>
        <p:nvSpPr>
          <p:cNvPr id="12" name="TextBox 11">
            <a:extLst>
              <a:ext uri="{FF2B5EF4-FFF2-40B4-BE49-F238E27FC236}">
                <a16:creationId xmlns:a16="http://schemas.microsoft.com/office/drawing/2014/main" id="{18489EAF-C12E-6ED6-CDCB-DB761D2A52CC}"/>
              </a:ext>
            </a:extLst>
          </p:cNvPr>
          <p:cNvSpPr txBox="1"/>
          <p:nvPr/>
        </p:nvSpPr>
        <p:spPr>
          <a:xfrm>
            <a:off x="1726859" y="5511694"/>
            <a:ext cx="8947003" cy="523220"/>
          </a:xfrm>
          <a:prstGeom prst="rect">
            <a:avLst/>
          </a:prstGeom>
          <a:noFill/>
        </p:spPr>
        <p:txBody>
          <a:bodyPr wrap="square" rtlCol="0">
            <a:spAutoFit/>
          </a:bodyPr>
          <a:lstStyle/>
          <a:p>
            <a:r>
              <a:rPr lang="en-US" sz="2800" b="1" dirty="0"/>
              <a:t>Answer</a:t>
            </a:r>
            <a:r>
              <a:rPr lang="en-US" sz="2800" dirty="0"/>
              <a:t>: </a:t>
            </a:r>
            <a:r>
              <a:rPr lang="en-US" sz="2800" dirty="0">
                <a:solidFill>
                  <a:schemeClr val="accent6"/>
                </a:solidFill>
              </a:rPr>
              <a:t>yes</a:t>
            </a:r>
            <a:r>
              <a:rPr lang="en-US" sz="2800" dirty="0"/>
              <a:t>, with help of parallel </a:t>
            </a:r>
            <a:r>
              <a:rPr lang="en-US" sz="2800" b="1" dirty="0"/>
              <a:t>Prefix Sum</a:t>
            </a:r>
          </a:p>
        </p:txBody>
      </p:sp>
    </p:spTree>
    <p:extLst>
      <p:ext uri="{BB962C8B-B14F-4D97-AF65-F5344CB8AC3E}">
        <p14:creationId xmlns:p14="http://schemas.microsoft.com/office/powerpoint/2010/main" val="192405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B4677-F1BE-4FC8-5DDF-9A8ECC08D0B4}"/>
              </a:ext>
            </a:extLst>
          </p:cNvPr>
          <p:cNvSpPr>
            <a:spLocks noGrp="1"/>
          </p:cNvSpPr>
          <p:nvPr>
            <p:ph type="title"/>
          </p:nvPr>
        </p:nvSpPr>
        <p:spPr/>
        <p:txBody>
          <a:bodyPr/>
          <a:lstStyle/>
          <a:p>
            <a:r>
              <a:rPr lang="en-US" dirty="0"/>
              <a:t>Directed Acyclic Graph (DAG)</a:t>
            </a:r>
          </a:p>
        </p:txBody>
      </p:sp>
      <p:sp>
        <p:nvSpPr>
          <p:cNvPr id="3" name="Content Placeholder 2">
            <a:extLst>
              <a:ext uri="{FF2B5EF4-FFF2-40B4-BE49-F238E27FC236}">
                <a16:creationId xmlns:a16="http://schemas.microsoft.com/office/drawing/2014/main" id="{62A914A1-550C-5DFC-8158-47AA5277A981}"/>
              </a:ext>
            </a:extLst>
          </p:cNvPr>
          <p:cNvSpPr>
            <a:spLocks noGrp="1"/>
          </p:cNvSpPr>
          <p:nvPr>
            <p:ph idx="1"/>
          </p:nvPr>
        </p:nvSpPr>
        <p:spPr/>
        <p:txBody>
          <a:bodyPr/>
          <a:lstStyle/>
          <a:p>
            <a:r>
              <a:rPr lang="en-US" dirty="0"/>
              <a:t>A directed graph that has no cycles</a:t>
            </a:r>
          </a:p>
          <a:p>
            <a:r>
              <a:rPr lang="en-US" dirty="0"/>
              <a:t>Often used to depict dependencies</a:t>
            </a:r>
          </a:p>
          <a:p>
            <a:pPr lvl="1"/>
            <a:r>
              <a:rPr lang="en-US" dirty="0"/>
              <a:t>E.g. software dependencies, Java inheritance, dependencies among sequential tasks!</a:t>
            </a:r>
          </a:p>
        </p:txBody>
      </p:sp>
      <p:grpSp>
        <p:nvGrpSpPr>
          <p:cNvPr id="15" name="Group 14" descr="An example of a DAG:&#10;&#10;Nodes: 1, 2, 3&#10;Edges: (1,2), (1,3), (3,2)">
            <a:extLst>
              <a:ext uri="{FF2B5EF4-FFF2-40B4-BE49-F238E27FC236}">
                <a16:creationId xmlns:a16="http://schemas.microsoft.com/office/drawing/2014/main" id="{9CC23D28-5A64-2A38-CE2B-3B9CA6C01CB9}"/>
              </a:ext>
            </a:extLst>
          </p:cNvPr>
          <p:cNvGrpSpPr/>
          <p:nvPr/>
        </p:nvGrpSpPr>
        <p:grpSpPr>
          <a:xfrm>
            <a:off x="4758466" y="3916099"/>
            <a:ext cx="1337534" cy="2051575"/>
            <a:chOff x="8923635" y="197539"/>
            <a:chExt cx="1337534" cy="2051575"/>
          </a:xfrm>
        </p:grpSpPr>
        <p:cxnSp>
          <p:nvCxnSpPr>
            <p:cNvPr id="4" name="Straight Connector 3">
              <a:extLst>
                <a:ext uri="{FF2B5EF4-FFF2-40B4-BE49-F238E27FC236}">
                  <a16:creationId xmlns:a16="http://schemas.microsoft.com/office/drawing/2014/main" id="{D35CC012-5B25-E38B-8E5D-86470E07E039}"/>
                </a:ext>
              </a:extLst>
            </p:cNvPr>
            <p:cNvCxnSpPr>
              <a:stCxn id="5" idx="4"/>
              <a:endCxn id="6" idx="0"/>
            </p:cNvCxnSpPr>
            <p:nvPr/>
          </p:nvCxnSpPr>
          <p:spPr>
            <a:xfrm flipH="1">
              <a:off x="9091220" y="532711"/>
              <a:ext cx="582261" cy="1381232"/>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68CE11AF-0C33-816C-1193-FEA6448F61B6}"/>
                </a:ext>
              </a:extLst>
            </p:cNvPr>
            <p:cNvSpPr/>
            <p:nvPr/>
          </p:nvSpPr>
          <p:spPr>
            <a:xfrm>
              <a:off x="9505896" y="197539"/>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46C79072-07A4-55CE-96B8-42D7DF53C4A0}"/>
                </a:ext>
              </a:extLst>
            </p:cNvPr>
            <p:cNvSpPr/>
            <p:nvPr/>
          </p:nvSpPr>
          <p:spPr>
            <a:xfrm>
              <a:off x="8923635" y="1913943"/>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 name="Oval 6">
              <a:extLst>
                <a:ext uri="{FF2B5EF4-FFF2-40B4-BE49-F238E27FC236}">
                  <a16:creationId xmlns:a16="http://schemas.microsoft.com/office/drawing/2014/main" id="{F6B34BD3-62D8-4BD4-5070-463FC9B323E0}"/>
                </a:ext>
              </a:extLst>
            </p:cNvPr>
            <p:cNvSpPr/>
            <p:nvPr/>
          </p:nvSpPr>
          <p:spPr>
            <a:xfrm>
              <a:off x="9925998" y="1159052"/>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cxnSp>
          <p:nvCxnSpPr>
            <p:cNvPr id="8" name="Straight Connector 7">
              <a:extLst>
                <a:ext uri="{FF2B5EF4-FFF2-40B4-BE49-F238E27FC236}">
                  <a16:creationId xmlns:a16="http://schemas.microsoft.com/office/drawing/2014/main" id="{CD7EFD7A-622C-A2C6-96BB-CE29B1D11755}"/>
                </a:ext>
              </a:extLst>
            </p:cNvPr>
            <p:cNvCxnSpPr>
              <a:cxnSpLocks/>
              <a:stCxn id="5" idx="5"/>
              <a:endCxn id="7" idx="1"/>
            </p:cNvCxnSpPr>
            <p:nvPr/>
          </p:nvCxnSpPr>
          <p:spPr>
            <a:xfrm>
              <a:off x="9791982" y="483625"/>
              <a:ext cx="183101" cy="724512"/>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6D31457-76EC-2FAD-3247-696378019F82}"/>
                </a:ext>
              </a:extLst>
            </p:cNvPr>
            <p:cNvCxnSpPr>
              <a:cxnSpLocks/>
              <a:stCxn id="7" idx="3"/>
              <a:endCxn id="6" idx="6"/>
            </p:cNvCxnSpPr>
            <p:nvPr/>
          </p:nvCxnSpPr>
          <p:spPr>
            <a:xfrm flipH="1">
              <a:off x="9258806" y="1445138"/>
              <a:ext cx="716277" cy="636391"/>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03849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B7C68-4512-7D88-5137-0C3F054486A8}"/>
              </a:ext>
            </a:extLst>
          </p:cNvPr>
          <p:cNvSpPr>
            <a:spLocks noGrp="1"/>
          </p:cNvSpPr>
          <p:nvPr>
            <p:ph type="title"/>
          </p:nvPr>
        </p:nvSpPr>
        <p:spPr/>
        <p:txBody>
          <a:bodyPr/>
          <a:lstStyle/>
          <a:p>
            <a:r>
              <a:rPr lang="en-US" dirty="0"/>
              <a:t>Task Dependency Graph</a:t>
            </a:r>
          </a:p>
        </p:txBody>
      </p:sp>
      <p:sp>
        <p:nvSpPr>
          <p:cNvPr id="3" name="Content Placeholder 2">
            <a:extLst>
              <a:ext uri="{FF2B5EF4-FFF2-40B4-BE49-F238E27FC236}">
                <a16:creationId xmlns:a16="http://schemas.microsoft.com/office/drawing/2014/main" id="{3FF36454-C16F-13FD-BAF0-DD4953CFA24D}"/>
              </a:ext>
            </a:extLst>
          </p:cNvPr>
          <p:cNvSpPr>
            <a:spLocks noGrp="1"/>
          </p:cNvSpPr>
          <p:nvPr>
            <p:ph idx="1"/>
          </p:nvPr>
        </p:nvSpPr>
        <p:spPr>
          <a:xfrm>
            <a:off x="670614" y="1343162"/>
            <a:ext cx="10515600" cy="2454354"/>
          </a:xfrm>
        </p:spPr>
        <p:txBody>
          <a:bodyPr>
            <a:normAutofit fontScale="70000" lnSpcReduction="20000"/>
          </a:bodyPr>
          <a:lstStyle/>
          <a:p>
            <a:r>
              <a:rPr lang="en-US" dirty="0"/>
              <a:t>“Sketches” what parts of the algorithm may be done in parallel vs. must be done in-order</a:t>
            </a:r>
          </a:p>
          <a:p>
            <a:pPr lvl="1"/>
            <a:r>
              <a:rPr lang="en-US" dirty="0"/>
              <a:t>Each node is a step of the algorithm that may depend on other steps (draw an edge)</a:t>
            </a:r>
          </a:p>
          <a:p>
            <a:pPr lvl="1"/>
            <a:r>
              <a:rPr lang="en-US" dirty="0"/>
              <a:t>This graph depicts a </a:t>
            </a:r>
            <a:r>
              <a:rPr lang="en-US" dirty="0" err="1"/>
              <a:t>forkjoin</a:t>
            </a:r>
            <a:r>
              <a:rPr lang="en-US" dirty="0"/>
              <a:t> algorithm. </a:t>
            </a:r>
            <a:r>
              <a:rPr lang="en-US" b="1" dirty="0"/>
              <a:t>Each node takes constant time</a:t>
            </a:r>
            <a:r>
              <a:rPr lang="en-US" dirty="0"/>
              <a:t>.</a:t>
            </a:r>
          </a:p>
          <a:p>
            <a:r>
              <a:rPr lang="en-US" dirty="0"/>
              <a:t>Fork and Join each create a new node</a:t>
            </a:r>
          </a:p>
          <a:p>
            <a:pPr lvl="1"/>
            <a:r>
              <a:rPr lang="en-US" dirty="0"/>
              <a:t>When calling fork/compute</a:t>
            </a:r>
          </a:p>
          <a:p>
            <a:pPr lvl="2"/>
            <a:r>
              <a:rPr lang="en-US" dirty="0"/>
              <a:t>Algorithm creates two new threads, there is a dependency from the creating code to the code done by these threads</a:t>
            </a:r>
          </a:p>
          <a:p>
            <a:pPr lvl="1"/>
            <a:r>
              <a:rPr lang="en-US" dirty="0"/>
              <a:t>When calling join</a:t>
            </a:r>
          </a:p>
          <a:p>
            <a:pPr lvl="2"/>
            <a:r>
              <a:rPr lang="en-US" dirty="0"/>
              <a:t>There is a dependency from the code done by the other thread to the code after join</a:t>
            </a:r>
          </a:p>
        </p:txBody>
      </p:sp>
      <p:grpSp>
        <p:nvGrpSpPr>
          <p:cNvPr id="17" name="Group 16" descr="An illustration of a task dependency graph for ForkJoin. We have the original task, which then has two parallelizable subtasks, which each have two parallelizable subtasks, etc. This continues on forming a binary tree until we reach our sequential cutoff, where we have a sequential task. Once we compute these base cases, we can then return to the task that invoked them, so there are tasks that depend on two nodes above them, forming an inverted binary tree.&#10;&#10;Overall, the heights of the rightside-up binary tree and an upside-down binary tree are each log(n). The longest path in the DAG gives the span of the algorithm, which will be log(n). The sum of the running time of all of the nodes gives the work, which in this case will be n.">
            <a:extLst>
              <a:ext uri="{FF2B5EF4-FFF2-40B4-BE49-F238E27FC236}">
                <a16:creationId xmlns:a16="http://schemas.microsoft.com/office/drawing/2014/main" id="{F689664F-B415-8F80-42C3-0C09A1556525}"/>
              </a:ext>
            </a:extLst>
          </p:cNvPr>
          <p:cNvGrpSpPr/>
          <p:nvPr/>
        </p:nvGrpSpPr>
        <p:grpSpPr>
          <a:xfrm>
            <a:off x="91261" y="3673015"/>
            <a:ext cx="11805451" cy="3190465"/>
            <a:chOff x="91261" y="3673015"/>
            <a:chExt cx="11805451" cy="3190465"/>
          </a:xfrm>
        </p:grpSpPr>
        <p:cxnSp>
          <p:nvCxnSpPr>
            <p:cNvPr id="5" name="Straight Connector 4">
              <a:extLst>
                <a:ext uri="{FF2B5EF4-FFF2-40B4-BE49-F238E27FC236}">
                  <a16:creationId xmlns:a16="http://schemas.microsoft.com/office/drawing/2014/main" id="{FCC62E5A-130A-EB1D-2164-A65A738C7141}"/>
                </a:ext>
              </a:extLst>
            </p:cNvPr>
            <p:cNvCxnSpPr>
              <a:cxnSpLocks/>
              <a:stCxn id="6" idx="2"/>
              <a:endCxn id="7" idx="0"/>
            </p:cNvCxnSpPr>
            <p:nvPr/>
          </p:nvCxnSpPr>
          <p:spPr>
            <a:xfrm flipH="1">
              <a:off x="3818612" y="3866254"/>
              <a:ext cx="994433" cy="289454"/>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BB6085C7-1BE5-906D-5413-72983ACDB645}"/>
                </a:ext>
              </a:extLst>
            </p:cNvPr>
            <p:cNvSpPr/>
            <p:nvPr/>
          </p:nvSpPr>
          <p:spPr>
            <a:xfrm>
              <a:off x="4813045" y="3698668"/>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Oval 6">
              <a:extLst>
                <a:ext uri="{FF2B5EF4-FFF2-40B4-BE49-F238E27FC236}">
                  <a16:creationId xmlns:a16="http://schemas.microsoft.com/office/drawing/2014/main" id="{3849EBFC-631C-50C9-381F-F828E6782C19}"/>
                </a:ext>
              </a:extLst>
            </p:cNvPr>
            <p:cNvSpPr/>
            <p:nvPr/>
          </p:nvSpPr>
          <p:spPr>
            <a:xfrm>
              <a:off x="3651026" y="4155708"/>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Oval 7">
              <a:extLst>
                <a:ext uri="{FF2B5EF4-FFF2-40B4-BE49-F238E27FC236}">
                  <a16:creationId xmlns:a16="http://schemas.microsoft.com/office/drawing/2014/main" id="{311D2B4C-562A-A28C-DD4A-E5DD8241A550}"/>
                </a:ext>
              </a:extLst>
            </p:cNvPr>
            <p:cNvSpPr/>
            <p:nvPr/>
          </p:nvSpPr>
          <p:spPr>
            <a:xfrm>
              <a:off x="5928414" y="4189756"/>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9" name="Straight Connector 8">
              <a:extLst>
                <a:ext uri="{FF2B5EF4-FFF2-40B4-BE49-F238E27FC236}">
                  <a16:creationId xmlns:a16="http://schemas.microsoft.com/office/drawing/2014/main" id="{7C46E140-DDC3-A125-D697-E0736C73B48F}"/>
                </a:ext>
              </a:extLst>
            </p:cNvPr>
            <p:cNvCxnSpPr>
              <a:cxnSpLocks/>
              <a:stCxn id="6" idx="6"/>
              <a:endCxn id="8" idx="0"/>
            </p:cNvCxnSpPr>
            <p:nvPr/>
          </p:nvCxnSpPr>
          <p:spPr>
            <a:xfrm>
              <a:off x="5148216" y="3866254"/>
              <a:ext cx="947784" cy="323502"/>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41E85A46-2611-E477-8746-12BA5AEBBE6D}"/>
                </a:ext>
              </a:extLst>
            </p:cNvPr>
            <p:cNvSpPr/>
            <p:nvPr/>
          </p:nvSpPr>
          <p:spPr>
            <a:xfrm>
              <a:off x="2933071" y="4711713"/>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6" name="Straight Connector 15">
              <a:extLst>
                <a:ext uri="{FF2B5EF4-FFF2-40B4-BE49-F238E27FC236}">
                  <a16:creationId xmlns:a16="http://schemas.microsoft.com/office/drawing/2014/main" id="{80A18060-4E23-1C1B-24C8-CCED4EE684E0}"/>
                </a:ext>
              </a:extLst>
            </p:cNvPr>
            <p:cNvCxnSpPr>
              <a:cxnSpLocks/>
              <a:stCxn id="7" idx="3"/>
              <a:endCxn id="15" idx="7"/>
            </p:cNvCxnSpPr>
            <p:nvPr/>
          </p:nvCxnSpPr>
          <p:spPr>
            <a:xfrm flipH="1">
              <a:off x="3219157" y="4441794"/>
              <a:ext cx="480954" cy="319004"/>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C48964A2-CA64-3D5D-2DAC-014F2C150D45}"/>
                </a:ext>
              </a:extLst>
            </p:cNvPr>
            <p:cNvSpPr/>
            <p:nvPr/>
          </p:nvSpPr>
          <p:spPr>
            <a:xfrm>
              <a:off x="4179310" y="4711078"/>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Oval 19">
              <a:extLst>
                <a:ext uri="{FF2B5EF4-FFF2-40B4-BE49-F238E27FC236}">
                  <a16:creationId xmlns:a16="http://schemas.microsoft.com/office/drawing/2014/main" id="{AAB81349-E4EE-45FC-DDC1-42F447818FE7}"/>
                </a:ext>
              </a:extLst>
            </p:cNvPr>
            <p:cNvSpPr/>
            <p:nvPr/>
          </p:nvSpPr>
          <p:spPr>
            <a:xfrm>
              <a:off x="5315911" y="4745127"/>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Oval 20">
              <a:extLst>
                <a:ext uri="{FF2B5EF4-FFF2-40B4-BE49-F238E27FC236}">
                  <a16:creationId xmlns:a16="http://schemas.microsoft.com/office/drawing/2014/main" id="{2DEA7D36-A26A-36A7-8764-FD9CB03D6A6C}"/>
                </a:ext>
              </a:extLst>
            </p:cNvPr>
            <p:cNvSpPr/>
            <p:nvPr/>
          </p:nvSpPr>
          <p:spPr>
            <a:xfrm>
              <a:off x="6562150" y="4728128"/>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22" name="Straight Connector 21">
              <a:extLst>
                <a:ext uri="{FF2B5EF4-FFF2-40B4-BE49-F238E27FC236}">
                  <a16:creationId xmlns:a16="http://schemas.microsoft.com/office/drawing/2014/main" id="{64E50A3F-AADD-712E-4A2A-567967680D71}"/>
                </a:ext>
              </a:extLst>
            </p:cNvPr>
            <p:cNvCxnSpPr>
              <a:cxnSpLocks/>
              <a:stCxn id="7" idx="5"/>
              <a:endCxn id="19" idx="1"/>
            </p:cNvCxnSpPr>
            <p:nvPr/>
          </p:nvCxnSpPr>
          <p:spPr>
            <a:xfrm>
              <a:off x="3937112" y="4441794"/>
              <a:ext cx="291283" cy="318369"/>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B25AE6D-0DF6-5640-FDDC-6118C5D8DFE2}"/>
                </a:ext>
              </a:extLst>
            </p:cNvPr>
            <p:cNvCxnSpPr>
              <a:cxnSpLocks/>
              <a:stCxn id="8" idx="3"/>
              <a:endCxn id="20" idx="7"/>
            </p:cNvCxnSpPr>
            <p:nvPr/>
          </p:nvCxnSpPr>
          <p:spPr>
            <a:xfrm flipH="1">
              <a:off x="5601997" y="4475842"/>
              <a:ext cx="375502" cy="318370"/>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12843EA-456A-2B0A-8CD7-A9F590F3F673}"/>
                </a:ext>
              </a:extLst>
            </p:cNvPr>
            <p:cNvCxnSpPr>
              <a:cxnSpLocks/>
              <a:stCxn id="8" idx="5"/>
              <a:endCxn id="21" idx="1"/>
            </p:cNvCxnSpPr>
            <p:nvPr/>
          </p:nvCxnSpPr>
          <p:spPr>
            <a:xfrm>
              <a:off x="6214500" y="4475842"/>
              <a:ext cx="396735" cy="301371"/>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2C684E17-A866-64DC-7F55-FE47F4FD142E}"/>
                </a:ext>
              </a:extLst>
            </p:cNvPr>
            <p:cNvSpPr/>
            <p:nvPr/>
          </p:nvSpPr>
          <p:spPr>
            <a:xfrm>
              <a:off x="2597900" y="5251784"/>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3" name="Oval 42">
              <a:extLst>
                <a:ext uri="{FF2B5EF4-FFF2-40B4-BE49-F238E27FC236}">
                  <a16:creationId xmlns:a16="http://schemas.microsoft.com/office/drawing/2014/main" id="{2FD9FD9B-C519-8690-BE58-BA91C656A03E}"/>
                </a:ext>
              </a:extLst>
            </p:cNvPr>
            <p:cNvSpPr/>
            <p:nvPr/>
          </p:nvSpPr>
          <p:spPr>
            <a:xfrm>
              <a:off x="3251493" y="5251784"/>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4" name="Oval 43">
              <a:extLst>
                <a:ext uri="{FF2B5EF4-FFF2-40B4-BE49-F238E27FC236}">
                  <a16:creationId xmlns:a16="http://schemas.microsoft.com/office/drawing/2014/main" id="{DFB159CA-0B01-71B6-B71A-77D3BFB5B6B9}"/>
                </a:ext>
              </a:extLst>
            </p:cNvPr>
            <p:cNvSpPr/>
            <p:nvPr/>
          </p:nvSpPr>
          <p:spPr>
            <a:xfrm>
              <a:off x="3845923" y="5251149"/>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5" name="Oval 44">
              <a:extLst>
                <a:ext uri="{FF2B5EF4-FFF2-40B4-BE49-F238E27FC236}">
                  <a16:creationId xmlns:a16="http://schemas.microsoft.com/office/drawing/2014/main" id="{BF0A8495-A5BD-44A9-64D0-8B54633CF442}"/>
                </a:ext>
              </a:extLst>
            </p:cNvPr>
            <p:cNvSpPr/>
            <p:nvPr/>
          </p:nvSpPr>
          <p:spPr>
            <a:xfrm>
              <a:off x="4499516" y="5251149"/>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6" name="Oval 45">
              <a:extLst>
                <a:ext uri="{FF2B5EF4-FFF2-40B4-BE49-F238E27FC236}">
                  <a16:creationId xmlns:a16="http://schemas.microsoft.com/office/drawing/2014/main" id="{131D93C8-2036-A7D0-D917-6E0DF4202856}"/>
                </a:ext>
              </a:extLst>
            </p:cNvPr>
            <p:cNvSpPr/>
            <p:nvPr/>
          </p:nvSpPr>
          <p:spPr>
            <a:xfrm>
              <a:off x="4980740" y="5251149"/>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7" name="Oval 46">
              <a:extLst>
                <a:ext uri="{FF2B5EF4-FFF2-40B4-BE49-F238E27FC236}">
                  <a16:creationId xmlns:a16="http://schemas.microsoft.com/office/drawing/2014/main" id="{D98E0ECA-8646-7176-C3D8-8D583B920DA8}"/>
                </a:ext>
              </a:extLst>
            </p:cNvPr>
            <p:cNvSpPr/>
            <p:nvPr/>
          </p:nvSpPr>
          <p:spPr>
            <a:xfrm>
              <a:off x="5634333" y="5251149"/>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1" name="Oval 50">
              <a:extLst>
                <a:ext uri="{FF2B5EF4-FFF2-40B4-BE49-F238E27FC236}">
                  <a16:creationId xmlns:a16="http://schemas.microsoft.com/office/drawing/2014/main" id="{3587B1B5-CC04-E127-3991-995706CE9F81}"/>
                </a:ext>
              </a:extLst>
            </p:cNvPr>
            <p:cNvSpPr/>
            <p:nvPr/>
          </p:nvSpPr>
          <p:spPr>
            <a:xfrm>
              <a:off x="6287926" y="5251149"/>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2" name="Oval 51">
              <a:extLst>
                <a:ext uri="{FF2B5EF4-FFF2-40B4-BE49-F238E27FC236}">
                  <a16:creationId xmlns:a16="http://schemas.microsoft.com/office/drawing/2014/main" id="{B7C88825-792F-0669-E261-3E46D185AF0E}"/>
                </a:ext>
              </a:extLst>
            </p:cNvPr>
            <p:cNvSpPr/>
            <p:nvPr/>
          </p:nvSpPr>
          <p:spPr>
            <a:xfrm>
              <a:off x="6941519" y="5251149"/>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53" name="Straight Connector 52">
              <a:extLst>
                <a:ext uri="{FF2B5EF4-FFF2-40B4-BE49-F238E27FC236}">
                  <a16:creationId xmlns:a16="http://schemas.microsoft.com/office/drawing/2014/main" id="{67A113C8-5BFF-7032-F4A5-802A6BA3C2A3}"/>
                </a:ext>
              </a:extLst>
            </p:cNvPr>
            <p:cNvCxnSpPr>
              <a:cxnSpLocks/>
              <a:stCxn id="15" idx="3"/>
              <a:endCxn id="42" idx="7"/>
            </p:cNvCxnSpPr>
            <p:nvPr/>
          </p:nvCxnSpPr>
          <p:spPr>
            <a:xfrm flipH="1">
              <a:off x="2883986" y="4997799"/>
              <a:ext cx="98170" cy="303070"/>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DF0138C7-5B9C-D8FE-2364-39DAEA88B5E9}"/>
                </a:ext>
              </a:extLst>
            </p:cNvPr>
            <p:cNvCxnSpPr>
              <a:cxnSpLocks/>
              <a:stCxn id="15" idx="5"/>
              <a:endCxn id="43" idx="1"/>
            </p:cNvCxnSpPr>
            <p:nvPr/>
          </p:nvCxnSpPr>
          <p:spPr>
            <a:xfrm>
              <a:off x="3219157" y="4997799"/>
              <a:ext cx="81421" cy="303070"/>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5A04A44-10CB-BA71-168E-C57E6ADA0C55}"/>
                </a:ext>
              </a:extLst>
            </p:cNvPr>
            <p:cNvCxnSpPr>
              <a:cxnSpLocks/>
              <a:stCxn id="19" idx="3"/>
              <a:endCxn id="44" idx="7"/>
            </p:cNvCxnSpPr>
            <p:nvPr/>
          </p:nvCxnSpPr>
          <p:spPr>
            <a:xfrm flipH="1">
              <a:off x="4132009" y="4997164"/>
              <a:ext cx="96386" cy="303070"/>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DF03241-1521-A76C-F333-5B81B4D3A7E0}"/>
                </a:ext>
              </a:extLst>
            </p:cNvPr>
            <p:cNvCxnSpPr>
              <a:cxnSpLocks/>
              <a:stCxn id="19" idx="5"/>
              <a:endCxn id="45" idx="1"/>
            </p:cNvCxnSpPr>
            <p:nvPr/>
          </p:nvCxnSpPr>
          <p:spPr>
            <a:xfrm>
              <a:off x="4465396" y="4997164"/>
              <a:ext cx="83205" cy="303070"/>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9060B4A-E96D-AAB4-429E-A063A00BCF5E}"/>
                </a:ext>
              </a:extLst>
            </p:cNvPr>
            <p:cNvCxnSpPr>
              <a:cxnSpLocks/>
              <a:stCxn id="20" idx="3"/>
              <a:endCxn id="46" idx="7"/>
            </p:cNvCxnSpPr>
            <p:nvPr/>
          </p:nvCxnSpPr>
          <p:spPr>
            <a:xfrm flipH="1">
              <a:off x="5266826" y="5031213"/>
              <a:ext cx="98170" cy="269021"/>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E98D82B6-2D05-74FC-C1AF-8F4E2EDA95E2}"/>
                </a:ext>
              </a:extLst>
            </p:cNvPr>
            <p:cNvCxnSpPr>
              <a:cxnSpLocks/>
              <a:stCxn id="20" idx="5"/>
              <a:endCxn id="47" idx="1"/>
            </p:cNvCxnSpPr>
            <p:nvPr/>
          </p:nvCxnSpPr>
          <p:spPr>
            <a:xfrm>
              <a:off x="5601997" y="5031213"/>
              <a:ext cx="81421" cy="269021"/>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7BDAE8FE-47BB-9FF4-DF99-845F87A81A64}"/>
                </a:ext>
              </a:extLst>
            </p:cNvPr>
            <p:cNvCxnSpPr>
              <a:cxnSpLocks/>
              <a:stCxn id="21" idx="3"/>
              <a:endCxn id="51" idx="7"/>
            </p:cNvCxnSpPr>
            <p:nvPr/>
          </p:nvCxnSpPr>
          <p:spPr>
            <a:xfrm flipH="1">
              <a:off x="6574012" y="5014214"/>
              <a:ext cx="37223" cy="286020"/>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27CCBDD-3AF8-84B4-7EEB-9D722861F387}"/>
                </a:ext>
              </a:extLst>
            </p:cNvPr>
            <p:cNvCxnSpPr>
              <a:cxnSpLocks/>
              <a:stCxn id="21" idx="5"/>
              <a:endCxn id="52" idx="1"/>
            </p:cNvCxnSpPr>
            <p:nvPr/>
          </p:nvCxnSpPr>
          <p:spPr>
            <a:xfrm>
              <a:off x="6848236" y="5014214"/>
              <a:ext cx="142368" cy="286020"/>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D17FE9A0-23D3-5B51-8C81-6FCBC9E6E2BB}"/>
                </a:ext>
              </a:extLst>
            </p:cNvPr>
            <p:cNvSpPr/>
            <p:nvPr/>
          </p:nvSpPr>
          <p:spPr>
            <a:xfrm>
              <a:off x="2933071" y="5732311"/>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2" name="Oval 81">
              <a:extLst>
                <a:ext uri="{FF2B5EF4-FFF2-40B4-BE49-F238E27FC236}">
                  <a16:creationId xmlns:a16="http://schemas.microsoft.com/office/drawing/2014/main" id="{1C5BEE7F-FA9E-DBB3-1074-734A067C7919}"/>
                </a:ext>
              </a:extLst>
            </p:cNvPr>
            <p:cNvSpPr/>
            <p:nvPr/>
          </p:nvSpPr>
          <p:spPr>
            <a:xfrm>
              <a:off x="4179310" y="5731676"/>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3" name="Oval 82">
              <a:extLst>
                <a:ext uri="{FF2B5EF4-FFF2-40B4-BE49-F238E27FC236}">
                  <a16:creationId xmlns:a16="http://schemas.microsoft.com/office/drawing/2014/main" id="{D2CE110B-0C28-1B10-DAE5-EF7BD1AA87E3}"/>
                </a:ext>
              </a:extLst>
            </p:cNvPr>
            <p:cNvSpPr/>
            <p:nvPr/>
          </p:nvSpPr>
          <p:spPr>
            <a:xfrm>
              <a:off x="5315911" y="5765725"/>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4" name="Oval 83">
              <a:extLst>
                <a:ext uri="{FF2B5EF4-FFF2-40B4-BE49-F238E27FC236}">
                  <a16:creationId xmlns:a16="http://schemas.microsoft.com/office/drawing/2014/main" id="{551DAA59-F53E-88EF-5764-D1A57B6042BC}"/>
                </a:ext>
              </a:extLst>
            </p:cNvPr>
            <p:cNvSpPr/>
            <p:nvPr/>
          </p:nvSpPr>
          <p:spPr>
            <a:xfrm>
              <a:off x="6562150" y="5748726"/>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85" name="Straight Connector 84">
              <a:extLst>
                <a:ext uri="{FF2B5EF4-FFF2-40B4-BE49-F238E27FC236}">
                  <a16:creationId xmlns:a16="http://schemas.microsoft.com/office/drawing/2014/main" id="{B440968E-FEBA-D51E-F101-1FFE4D89B5B1}"/>
                </a:ext>
              </a:extLst>
            </p:cNvPr>
            <p:cNvCxnSpPr>
              <a:cxnSpLocks/>
              <a:stCxn id="42" idx="5"/>
              <a:endCxn id="81" idx="1"/>
            </p:cNvCxnSpPr>
            <p:nvPr/>
          </p:nvCxnSpPr>
          <p:spPr>
            <a:xfrm>
              <a:off x="2883986" y="5537870"/>
              <a:ext cx="98170" cy="243526"/>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8FF1C2A9-AA84-EA68-8FAF-135FFC6D6382}"/>
                </a:ext>
              </a:extLst>
            </p:cNvPr>
            <p:cNvCxnSpPr>
              <a:cxnSpLocks/>
              <a:stCxn id="43" idx="3"/>
              <a:endCxn id="81" idx="7"/>
            </p:cNvCxnSpPr>
            <p:nvPr/>
          </p:nvCxnSpPr>
          <p:spPr>
            <a:xfrm flipH="1">
              <a:off x="3219157" y="5537870"/>
              <a:ext cx="81421" cy="243526"/>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791A1F9A-FB83-E943-F49D-8E3CE7905029}"/>
                </a:ext>
              </a:extLst>
            </p:cNvPr>
            <p:cNvCxnSpPr>
              <a:cxnSpLocks/>
              <a:stCxn id="44" idx="5"/>
              <a:endCxn id="82" idx="1"/>
            </p:cNvCxnSpPr>
            <p:nvPr/>
          </p:nvCxnSpPr>
          <p:spPr>
            <a:xfrm>
              <a:off x="4132009" y="5537235"/>
              <a:ext cx="96386" cy="243526"/>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DEADF0B1-B5AE-6C5D-21AE-C35EDE177724}"/>
                </a:ext>
              </a:extLst>
            </p:cNvPr>
            <p:cNvCxnSpPr>
              <a:cxnSpLocks/>
              <a:stCxn id="45" idx="3"/>
              <a:endCxn id="82" idx="7"/>
            </p:cNvCxnSpPr>
            <p:nvPr/>
          </p:nvCxnSpPr>
          <p:spPr>
            <a:xfrm flipH="1">
              <a:off x="4465396" y="5537235"/>
              <a:ext cx="83205" cy="243526"/>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EDF327F0-61B0-543A-6BE7-0A8279A410B8}"/>
                </a:ext>
              </a:extLst>
            </p:cNvPr>
            <p:cNvCxnSpPr>
              <a:cxnSpLocks/>
              <a:stCxn id="46" idx="5"/>
              <a:endCxn id="83" idx="1"/>
            </p:cNvCxnSpPr>
            <p:nvPr/>
          </p:nvCxnSpPr>
          <p:spPr>
            <a:xfrm>
              <a:off x="5266826" y="5537235"/>
              <a:ext cx="98170" cy="277575"/>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8F948C1-04AC-D396-F943-87FFCD3D70AB}"/>
                </a:ext>
              </a:extLst>
            </p:cNvPr>
            <p:cNvCxnSpPr>
              <a:cxnSpLocks/>
              <a:stCxn id="47" idx="3"/>
              <a:endCxn id="83" idx="7"/>
            </p:cNvCxnSpPr>
            <p:nvPr/>
          </p:nvCxnSpPr>
          <p:spPr>
            <a:xfrm flipH="1">
              <a:off x="5601997" y="5537235"/>
              <a:ext cx="81421" cy="277575"/>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3AD67162-11C5-2B35-3B3C-75F5043AF251}"/>
                </a:ext>
              </a:extLst>
            </p:cNvPr>
            <p:cNvCxnSpPr>
              <a:cxnSpLocks/>
              <a:stCxn id="51" idx="5"/>
              <a:endCxn id="84" idx="1"/>
            </p:cNvCxnSpPr>
            <p:nvPr/>
          </p:nvCxnSpPr>
          <p:spPr>
            <a:xfrm>
              <a:off x="6574012" y="5537235"/>
              <a:ext cx="37223" cy="260576"/>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5E3317C4-5839-BDB4-E518-335AAACE50EA}"/>
                </a:ext>
              </a:extLst>
            </p:cNvPr>
            <p:cNvCxnSpPr>
              <a:cxnSpLocks/>
              <a:stCxn id="52" idx="3"/>
              <a:endCxn id="84" idx="7"/>
            </p:cNvCxnSpPr>
            <p:nvPr/>
          </p:nvCxnSpPr>
          <p:spPr>
            <a:xfrm flipH="1">
              <a:off x="6848236" y="5537235"/>
              <a:ext cx="142368" cy="260576"/>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0" name="Oval 109">
              <a:extLst>
                <a:ext uri="{FF2B5EF4-FFF2-40B4-BE49-F238E27FC236}">
                  <a16:creationId xmlns:a16="http://schemas.microsoft.com/office/drawing/2014/main" id="{607A0497-8C50-C37C-FC7A-A125D771A065}"/>
                </a:ext>
              </a:extLst>
            </p:cNvPr>
            <p:cNvSpPr/>
            <p:nvPr/>
          </p:nvSpPr>
          <p:spPr>
            <a:xfrm>
              <a:off x="3651026" y="6277852"/>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1" name="Oval 110">
              <a:extLst>
                <a:ext uri="{FF2B5EF4-FFF2-40B4-BE49-F238E27FC236}">
                  <a16:creationId xmlns:a16="http://schemas.microsoft.com/office/drawing/2014/main" id="{3A01BB7B-3B8E-2245-391F-1BD1F901FF29}"/>
                </a:ext>
              </a:extLst>
            </p:cNvPr>
            <p:cNvSpPr/>
            <p:nvPr/>
          </p:nvSpPr>
          <p:spPr>
            <a:xfrm>
              <a:off x="5928414" y="6311900"/>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12" name="Straight Connector 111">
              <a:extLst>
                <a:ext uri="{FF2B5EF4-FFF2-40B4-BE49-F238E27FC236}">
                  <a16:creationId xmlns:a16="http://schemas.microsoft.com/office/drawing/2014/main" id="{7576AE24-C8A7-AFAC-9CBB-B66ACFC67D00}"/>
                </a:ext>
              </a:extLst>
            </p:cNvPr>
            <p:cNvCxnSpPr>
              <a:cxnSpLocks/>
              <a:stCxn id="81" idx="5"/>
              <a:endCxn id="110" idx="1"/>
            </p:cNvCxnSpPr>
            <p:nvPr/>
          </p:nvCxnSpPr>
          <p:spPr>
            <a:xfrm>
              <a:off x="3219157" y="6018397"/>
              <a:ext cx="480954" cy="308540"/>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63534A6F-77E7-4DF6-FFE9-7FC285192BF3}"/>
                </a:ext>
              </a:extLst>
            </p:cNvPr>
            <p:cNvCxnSpPr>
              <a:cxnSpLocks/>
              <a:stCxn id="82" idx="3"/>
              <a:endCxn id="110" idx="7"/>
            </p:cNvCxnSpPr>
            <p:nvPr/>
          </p:nvCxnSpPr>
          <p:spPr>
            <a:xfrm flipH="1">
              <a:off x="3937112" y="6017762"/>
              <a:ext cx="291283" cy="309175"/>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AB1D525B-211E-5F4B-E1AB-EADDB659C8D5}"/>
                </a:ext>
              </a:extLst>
            </p:cNvPr>
            <p:cNvCxnSpPr>
              <a:cxnSpLocks/>
              <a:stCxn id="83" idx="5"/>
              <a:endCxn id="111" idx="1"/>
            </p:cNvCxnSpPr>
            <p:nvPr/>
          </p:nvCxnSpPr>
          <p:spPr>
            <a:xfrm>
              <a:off x="5601997" y="6051811"/>
              <a:ext cx="375502" cy="309174"/>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E37211CD-059D-C28E-4B4D-18B5670BF085}"/>
                </a:ext>
              </a:extLst>
            </p:cNvPr>
            <p:cNvCxnSpPr>
              <a:cxnSpLocks/>
              <a:stCxn id="84" idx="3"/>
              <a:endCxn id="111" idx="7"/>
            </p:cNvCxnSpPr>
            <p:nvPr/>
          </p:nvCxnSpPr>
          <p:spPr>
            <a:xfrm flipH="1">
              <a:off x="6214500" y="6034812"/>
              <a:ext cx="396735" cy="326173"/>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4" name="Oval 123">
              <a:extLst>
                <a:ext uri="{FF2B5EF4-FFF2-40B4-BE49-F238E27FC236}">
                  <a16:creationId xmlns:a16="http://schemas.microsoft.com/office/drawing/2014/main" id="{5FA67B66-D532-EB5B-D225-EFAFB1FCF1F8}"/>
                </a:ext>
              </a:extLst>
            </p:cNvPr>
            <p:cNvSpPr/>
            <p:nvPr/>
          </p:nvSpPr>
          <p:spPr>
            <a:xfrm>
              <a:off x="4694544" y="6514175"/>
              <a:ext cx="335171" cy="3351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25" name="Straight Connector 124">
              <a:extLst>
                <a:ext uri="{FF2B5EF4-FFF2-40B4-BE49-F238E27FC236}">
                  <a16:creationId xmlns:a16="http://schemas.microsoft.com/office/drawing/2014/main" id="{8DD6DAAE-2F3B-8AB3-9BB5-6492DD031168}"/>
                </a:ext>
              </a:extLst>
            </p:cNvPr>
            <p:cNvCxnSpPr>
              <a:cxnSpLocks/>
              <a:stCxn id="110" idx="5"/>
              <a:endCxn id="124" idx="2"/>
            </p:cNvCxnSpPr>
            <p:nvPr/>
          </p:nvCxnSpPr>
          <p:spPr>
            <a:xfrm>
              <a:off x="3937112" y="6563938"/>
              <a:ext cx="757432" cy="117823"/>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5AE962B7-6DB8-F3FC-812A-7687051452B1}"/>
                </a:ext>
              </a:extLst>
            </p:cNvPr>
            <p:cNvCxnSpPr>
              <a:cxnSpLocks/>
              <a:stCxn id="111" idx="3"/>
              <a:endCxn id="124" idx="6"/>
            </p:cNvCxnSpPr>
            <p:nvPr/>
          </p:nvCxnSpPr>
          <p:spPr>
            <a:xfrm flipH="1">
              <a:off x="5029715" y="6597986"/>
              <a:ext cx="947784" cy="83775"/>
            </a:xfrm>
            <a:prstGeom prst="line">
              <a:avLst/>
            </a:prstGeom>
            <a:ln w="5715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3" name="Right Brace 132">
              <a:extLst>
                <a:ext uri="{FF2B5EF4-FFF2-40B4-BE49-F238E27FC236}">
                  <a16:creationId xmlns:a16="http://schemas.microsoft.com/office/drawing/2014/main" id="{AEAFD6C4-37BE-1973-4D82-6605EAF9C8BD}"/>
                </a:ext>
              </a:extLst>
            </p:cNvPr>
            <p:cNvSpPr/>
            <p:nvPr/>
          </p:nvSpPr>
          <p:spPr>
            <a:xfrm>
              <a:off x="7276690" y="3698668"/>
              <a:ext cx="684352" cy="138163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4" name="Right Brace 133">
              <a:extLst>
                <a:ext uri="{FF2B5EF4-FFF2-40B4-BE49-F238E27FC236}">
                  <a16:creationId xmlns:a16="http://schemas.microsoft.com/office/drawing/2014/main" id="{8FF73769-49F1-BDD3-54CC-638A1DA98BA3}"/>
                </a:ext>
              </a:extLst>
            </p:cNvPr>
            <p:cNvSpPr/>
            <p:nvPr/>
          </p:nvSpPr>
          <p:spPr>
            <a:xfrm>
              <a:off x="7351101" y="5781396"/>
              <a:ext cx="684352" cy="1076604"/>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5" name="TextBox 134">
              <a:extLst>
                <a:ext uri="{FF2B5EF4-FFF2-40B4-BE49-F238E27FC236}">
                  <a16:creationId xmlns:a16="http://schemas.microsoft.com/office/drawing/2014/main" id="{C2AC7E0D-5121-ED99-86CF-16F3D1EC95BA}"/>
                </a:ext>
              </a:extLst>
            </p:cNvPr>
            <p:cNvSpPr txBox="1"/>
            <p:nvPr/>
          </p:nvSpPr>
          <p:spPr>
            <a:xfrm>
              <a:off x="8035453" y="4189756"/>
              <a:ext cx="774571" cy="369332"/>
            </a:xfrm>
            <a:prstGeom prst="rect">
              <a:avLst/>
            </a:prstGeom>
            <a:noFill/>
          </p:spPr>
          <p:txBody>
            <a:bodyPr wrap="none" rtlCol="0">
              <a:spAutoFit/>
            </a:bodyPr>
            <a:lstStyle/>
            <a:p>
              <a:r>
                <a:rPr lang="en-US" dirty="0"/>
                <a:t>Divide</a:t>
              </a:r>
            </a:p>
          </p:txBody>
        </p:sp>
        <p:sp>
          <p:nvSpPr>
            <p:cNvPr id="136" name="TextBox 135">
              <a:extLst>
                <a:ext uri="{FF2B5EF4-FFF2-40B4-BE49-F238E27FC236}">
                  <a16:creationId xmlns:a16="http://schemas.microsoft.com/office/drawing/2014/main" id="{A220EEF8-906A-F18E-12FE-20ABA24A23A6}"/>
                </a:ext>
              </a:extLst>
            </p:cNvPr>
            <p:cNvSpPr txBox="1"/>
            <p:nvPr/>
          </p:nvSpPr>
          <p:spPr>
            <a:xfrm>
              <a:off x="7984837" y="6184476"/>
              <a:ext cx="1026243" cy="369332"/>
            </a:xfrm>
            <a:prstGeom prst="rect">
              <a:avLst/>
            </a:prstGeom>
            <a:noFill/>
          </p:spPr>
          <p:txBody>
            <a:bodyPr wrap="none" rtlCol="0">
              <a:spAutoFit/>
            </a:bodyPr>
            <a:lstStyle/>
            <a:p>
              <a:r>
                <a:rPr lang="en-US" dirty="0"/>
                <a:t>Combine</a:t>
              </a:r>
            </a:p>
          </p:txBody>
        </p:sp>
        <p:sp>
          <p:nvSpPr>
            <p:cNvPr id="137" name="TextBox 136">
              <a:extLst>
                <a:ext uri="{FF2B5EF4-FFF2-40B4-BE49-F238E27FC236}">
                  <a16:creationId xmlns:a16="http://schemas.microsoft.com/office/drawing/2014/main" id="{8369EBAF-CAF7-8667-DF2C-066355BEB3AA}"/>
                </a:ext>
              </a:extLst>
            </p:cNvPr>
            <p:cNvSpPr txBox="1"/>
            <p:nvPr/>
          </p:nvSpPr>
          <p:spPr>
            <a:xfrm>
              <a:off x="7513691" y="5227370"/>
              <a:ext cx="1207382" cy="369332"/>
            </a:xfrm>
            <a:prstGeom prst="rect">
              <a:avLst/>
            </a:prstGeom>
            <a:noFill/>
          </p:spPr>
          <p:txBody>
            <a:bodyPr wrap="none" rtlCol="0">
              <a:spAutoFit/>
            </a:bodyPr>
            <a:lstStyle/>
            <a:p>
              <a:r>
                <a:rPr lang="en-US" dirty="0"/>
                <a:t>Base Cases</a:t>
              </a:r>
            </a:p>
          </p:txBody>
        </p:sp>
        <p:sp>
          <p:nvSpPr>
            <p:cNvPr id="4" name="Right Brace 3">
              <a:extLst>
                <a:ext uri="{FF2B5EF4-FFF2-40B4-BE49-F238E27FC236}">
                  <a16:creationId xmlns:a16="http://schemas.microsoft.com/office/drawing/2014/main" id="{24B6EB3D-B632-DBC5-87DE-0FA0718C1D3B}"/>
                </a:ext>
              </a:extLst>
            </p:cNvPr>
            <p:cNvSpPr/>
            <p:nvPr/>
          </p:nvSpPr>
          <p:spPr>
            <a:xfrm>
              <a:off x="9162199" y="3673015"/>
              <a:ext cx="684352" cy="3176331"/>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022A276C-28C9-0B74-2ED8-02F2C72AAD5D}"/>
                </a:ext>
              </a:extLst>
            </p:cNvPr>
            <p:cNvSpPr txBox="1"/>
            <p:nvPr/>
          </p:nvSpPr>
          <p:spPr>
            <a:xfrm>
              <a:off x="91261" y="4842395"/>
              <a:ext cx="1925040" cy="923330"/>
            </a:xfrm>
            <a:prstGeom prst="rect">
              <a:avLst/>
            </a:prstGeom>
            <a:noFill/>
          </p:spPr>
          <p:txBody>
            <a:bodyPr wrap="square" rtlCol="0">
              <a:spAutoFit/>
            </a:bodyPr>
            <a:lstStyle/>
            <a:p>
              <a:r>
                <a:rPr lang="en-US" b="1" dirty="0">
                  <a:solidFill>
                    <a:schemeClr val="accent5">
                      <a:lumMod val="75000"/>
                    </a:schemeClr>
                  </a:solidFill>
                </a:rPr>
                <a:t>Work </a:t>
              </a:r>
              <a:r>
                <a:rPr lang="en-US" dirty="0">
                  <a:solidFill>
                    <a:schemeClr val="accent5">
                      <a:lumMod val="75000"/>
                    </a:schemeClr>
                  </a:solidFill>
                </a:rPr>
                <a:t>= sum of the running times of all nodes</a:t>
              </a:r>
            </a:p>
          </p:txBody>
        </p:sp>
        <p:sp>
          <p:nvSpPr>
            <p:cNvPr id="11" name="Right Brace 10">
              <a:extLst>
                <a:ext uri="{FF2B5EF4-FFF2-40B4-BE49-F238E27FC236}">
                  <a16:creationId xmlns:a16="http://schemas.microsoft.com/office/drawing/2014/main" id="{1527CD99-D6AE-3991-E3E6-36BE5475044E}"/>
                </a:ext>
              </a:extLst>
            </p:cNvPr>
            <p:cNvSpPr/>
            <p:nvPr/>
          </p:nvSpPr>
          <p:spPr>
            <a:xfrm rot="10800000">
              <a:off x="2058136" y="3687149"/>
              <a:ext cx="684352" cy="3176331"/>
            </a:xfrm>
            <a:prstGeom prst="rightBrace">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TextBox 11">
              <a:extLst>
                <a:ext uri="{FF2B5EF4-FFF2-40B4-BE49-F238E27FC236}">
                  <a16:creationId xmlns:a16="http://schemas.microsoft.com/office/drawing/2014/main" id="{BED5D1DB-0C08-B2E6-5201-7F8536FA901A}"/>
                </a:ext>
              </a:extLst>
            </p:cNvPr>
            <p:cNvSpPr txBox="1"/>
            <p:nvPr/>
          </p:nvSpPr>
          <p:spPr>
            <a:xfrm>
              <a:off x="9971672" y="4842395"/>
              <a:ext cx="1925040" cy="923330"/>
            </a:xfrm>
            <a:prstGeom prst="rect">
              <a:avLst/>
            </a:prstGeom>
            <a:noFill/>
          </p:spPr>
          <p:txBody>
            <a:bodyPr wrap="square" rtlCol="0">
              <a:spAutoFit/>
            </a:bodyPr>
            <a:lstStyle/>
            <a:p>
              <a:r>
                <a:rPr lang="en-US" b="1" dirty="0">
                  <a:solidFill>
                    <a:srgbClr val="FF0000"/>
                  </a:solidFill>
                </a:rPr>
                <a:t>Span </a:t>
              </a:r>
              <a:r>
                <a:rPr lang="en-US" dirty="0">
                  <a:solidFill>
                    <a:srgbClr val="FF0000"/>
                  </a:solidFill>
                </a:rPr>
                <a:t>= longest path from start node to end node.</a:t>
              </a:r>
            </a:p>
          </p:txBody>
        </p:sp>
      </p:grpSp>
    </p:spTree>
    <p:extLst>
      <p:ext uri="{BB962C8B-B14F-4D97-AF65-F5344CB8AC3E}">
        <p14:creationId xmlns:p14="http://schemas.microsoft.com/office/powerpoint/2010/main" val="1524202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509E6-0309-6C01-71A8-A240F7433F9B}"/>
              </a:ext>
            </a:extLst>
          </p:cNvPr>
          <p:cNvSpPr>
            <a:spLocks noGrp="1"/>
          </p:cNvSpPr>
          <p:nvPr>
            <p:ph type="title"/>
          </p:nvPr>
        </p:nvSpPr>
        <p:spPr/>
        <p:txBody>
          <a:bodyPr/>
          <a:lstStyle/>
          <a:p>
            <a:r>
              <a:rPr lang="en-US" dirty="0"/>
              <a:t>Work Law</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A7CDC2C-62FB-009F-57FA-34B0B4F6040B}"/>
                  </a:ext>
                </a:extLst>
              </p:cNvPr>
              <p:cNvSpPr>
                <a:spLocks noGrp="1"/>
              </p:cNvSpPr>
              <p:nvPr>
                <p:ph idx="1"/>
              </p:nvPr>
            </p:nvSpPr>
            <p:spPr>
              <a:xfrm>
                <a:off x="838200" y="1825625"/>
                <a:ext cx="10254673" cy="4351338"/>
              </a:xfrm>
            </p:spPr>
            <p:txBody>
              <a:bodyPr>
                <a:normAutofit/>
              </a:bodyPr>
              <a:lstStyle/>
              <a:p>
                <a:r>
                  <a:rPr lang="en-US" dirty="0"/>
                  <a:t>States that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endParaRPr lang="en-US" dirty="0"/>
              </a:p>
              <a:p>
                <a:pPr lvl="1"/>
                <a14:m>
                  <m:oMath xmlns:m="http://schemas.openxmlformats.org/officeDocument/2006/math">
                    <m:r>
                      <a:rPr lang="en-US" b="0" i="1" smtClean="0">
                        <a:latin typeface="Cambria Math" panose="02040503050406030204" pitchFamily="18" charset="0"/>
                      </a:rPr>
                      <m:t>𝑃</m:t>
                    </m:r>
                  </m:oMath>
                </a14:m>
                <a:r>
                  <a:rPr lang="en-US" dirty="0"/>
                  <a:t> processors can do at most </a:t>
                </a:r>
                <a14:m>
                  <m:oMath xmlns:m="http://schemas.openxmlformats.org/officeDocument/2006/math">
                    <m:r>
                      <a:rPr lang="en-US" b="0" i="1" smtClean="0">
                        <a:latin typeface="Cambria Math" panose="02040503050406030204" pitchFamily="18" charset="0"/>
                      </a:rPr>
                      <m:t>𝑃</m:t>
                    </m:r>
                  </m:oMath>
                </a14:m>
                <a:r>
                  <a:rPr lang="en-US" dirty="0"/>
                  <a:t> things in parallel</a:t>
                </a:r>
              </a:p>
              <a:p>
                <a:pPr lvl="2"/>
                <a:r>
                  <a:rPr lang="en-US" dirty="0"/>
                  <a:t>Work must match the sum of the operations done by all processors, so if this does not hold then the parallel algorithm somehow skipped steps that  sequential version would have done.</a:t>
                </a:r>
              </a:p>
              <a:p>
                <a:pPr lvl="1"/>
                <a:r>
                  <a:rPr lang="en-US" dirty="0"/>
                  <a:t>If the “division of labor” across processors is uneven then it might be that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r>
                      <a:rPr lang="en-US" b="0" i="1" smtClean="0">
                        <a:latin typeface="Cambria Math" panose="02040503050406030204" pitchFamily="18" charset="0"/>
                      </a:rPr>
                      <m:t>&gt;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5A7CDC2C-62FB-009F-57FA-34B0B4F6040B}"/>
                  </a:ext>
                </a:extLst>
              </p:cNvPr>
              <p:cNvSpPr>
                <a:spLocks noGrp="1" noRot="1" noChangeAspect="1" noMove="1" noResize="1" noEditPoints="1" noAdjustHandles="1" noChangeArrowheads="1" noChangeShapeType="1" noTextEdit="1"/>
              </p:cNvSpPr>
              <p:nvPr>
                <p:ph idx="1"/>
              </p:nvPr>
            </p:nvSpPr>
            <p:spPr>
              <a:xfrm>
                <a:off x="838200" y="1825625"/>
                <a:ext cx="10254673" cy="4351338"/>
              </a:xfrm>
              <a:blipFill>
                <a:blip r:embed="rId2"/>
                <a:stretch>
                  <a:fillRect l="-1070" t="-2241" r="-476"/>
                </a:stretch>
              </a:blipFill>
            </p:spPr>
            <p:txBody>
              <a:bodyPr/>
              <a:lstStyle/>
              <a:p>
                <a:r>
                  <a:rPr lang="en-US">
                    <a:noFill/>
                  </a:rPr>
                  <a:t> </a:t>
                </a:r>
              </a:p>
            </p:txBody>
          </p:sp>
        </mc:Fallback>
      </mc:AlternateContent>
    </p:spTree>
    <p:extLst>
      <p:ext uri="{BB962C8B-B14F-4D97-AF65-F5344CB8AC3E}">
        <p14:creationId xmlns:p14="http://schemas.microsoft.com/office/powerpoint/2010/main" val="3587242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7AF12FEF-90D1-CC81-544B-ADC398CA7F1D}"/>
                  </a:ext>
                </a:extLst>
              </p:cNvPr>
              <p:cNvSpPr>
                <a:spLocks noGrp="1"/>
              </p:cNvSpPr>
              <p:nvPr>
                <p:ph type="title"/>
              </p:nvPr>
            </p:nvSpPr>
            <p:spPr/>
            <p:txBody>
              <a:bodyPr/>
              <a:lstStyle/>
              <a:p>
                <a:r>
                  <a:rPr lang="en-US" dirty="0"/>
                  <a:t>Asymptotically Optimal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oMath>
                </a14:m>
                <a:endParaRPr lang="en-US" dirty="0"/>
              </a:p>
            </p:txBody>
          </p:sp>
        </mc:Choice>
        <mc:Fallback xmlns="">
          <p:sp>
            <p:nvSpPr>
              <p:cNvPr id="2" name="Title 1">
                <a:extLst>
                  <a:ext uri="{FF2B5EF4-FFF2-40B4-BE49-F238E27FC236}">
                    <a16:creationId xmlns:a16="http://schemas.microsoft.com/office/drawing/2014/main" id="{7AF12FEF-90D1-CC81-544B-ADC398CA7F1D}"/>
                  </a:ext>
                </a:extLst>
              </p:cNvPr>
              <p:cNvSpPr>
                <a:spLocks noGrp="1" noRot="1" noChangeAspect="1" noMove="1" noResize="1" noEditPoints="1" noAdjustHandles="1" noChangeArrowheads="1" noChangeShapeType="1" noTextEdit="1"/>
              </p:cNvSpPr>
              <p:nvPr>
                <p:ph type="title"/>
              </p:nvPr>
            </p:nvSpPr>
            <p:spPr>
              <a:blipFill>
                <a:blip r:embed="rId2"/>
                <a:stretch>
                  <a:fillRect l="-237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A38551D-168A-C77C-F6A0-C8E4F8DDC00F}"/>
                  </a:ext>
                </a:extLst>
              </p:cNvPr>
              <p:cNvSpPr>
                <a:spLocks noGrp="1"/>
              </p:cNvSpPr>
              <p:nvPr>
                <p:ph idx="1"/>
              </p:nvPr>
            </p:nvSpPr>
            <p:spPr>
              <a:xfrm>
                <a:off x="838199" y="1825625"/>
                <a:ext cx="10716491" cy="4351338"/>
              </a:xfrm>
            </p:spPr>
            <p:txBody>
              <a:bodyPr>
                <a:normAutofit fontScale="92500" lnSpcReduction="10000"/>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oMath>
                </a14:m>
                <a:r>
                  <a:rPr lang="en-US" dirty="0"/>
                  <a:t> cannot be better than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1</m:t>
                            </m:r>
                          </m:sub>
                        </m:sSub>
                      </m:num>
                      <m:den>
                        <m:r>
                          <a:rPr lang="en-US" i="1">
                            <a:latin typeface="Cambria Math" panose="02040503050406030204" pitchFamily="18" charset="0"/>
                          </a:rPr>
                          <m:t>𝑃</m:t>
                        </m:r>
                      </m:den>
                    </m:f>
                  </m:oMath>
                </a14:m>
                <a:endParaRPr lang="en-US" dirty="0"/>
              </a:p>
              <a:p>
                <a:pPr lvl="1"/>
                <a:r>
                  <a:rPr lang="en-US" dirty="0"/>
                  <a:t>Because of the Work Law</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oMath>
                </a14:m>
                <a:r>
                  <a:rPr lang="en-US" dirty="0"/>
                  <a:t> cannot be better than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m:t>
                        </m:r>
                      </m:sub>
                    </m:sSub>
                  </m:oMath>
                </a14:m>
                <a:endParaRPr lang="en-US" dirty="0"/>
              </a:p>
              <a:p>
                <a:pPr lvl="1"/>
                <a:r>
                  <a:rPr lang="en-US" dirty="0"/>
                  <a:t>A finite number of processors can’t outperform an infinite number (“Span Law”)</a:t>
                </a:r>
              </a:p>
              <a:p>
                <a:r>
                  <a:rPr lang="en-US" dirty="0"/>
                  <a:t>Considering both of these, we can characterize the best-case scenario for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oMath>
                </a14:m>
                <a:endParaRPr lang="en-US"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r>
                      <a:rPr lang="en-US" b="0" i="1" smtClean="0">
                        <a:latin typeface="Cambria Math" panose="02040503050406030204" pitchFamily="18" charset="0"/>
                      </a:rPr>
                      <m:t>∈</m:t>
                    </m:r>
                    <m:r>
                      <m:rPr>
                        <m:sty m:val="p"/>
                      </m:rPr>
                      <a:rPr lang="en-US" b="0" i="0" smtClean="0">
                        <a:latin typeface="Cambria Math" panose="02040503050406030204" pitchFamily="18" charset="0"/>
                      </a:rPr>
                      <m:t>Ω</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num>
                          <m:den>
                            <m:r>
                              <a:rPr lang="en-US" b="0" i="1" smtClean="0">
                                <a:latin typeface="Cambria Math" panose="02040503050406030204" pitchFamily="18" charset="0"/>
                              </a:rPr>
                              <m:t>𝑃</m:t>
                            </m:r>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e>
                    </m:d>
                  </m:oMath>
                </a14:m>
                <a:endParaRPr lang="en-US"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𝑃</m:t>
                    </m:r>
                  </m:oMath>
                </a14:m>
                <a:r>
                  <a:rPr lang="en-US" dirty="0"/>
                  <a:t> dominates for small </a:t>
                </a:r>
                <a14:m>
                  <m:oMath xmlns:m="http://schemas.openxmlformats.org/officeDocument/2006/math">
                    <m:r>
                      <a:rPr lang="en-US" b="0" i="1" smtClean="0">
                        <a:latin typeface="Cambria Math" panose="02040503050406030204" pitchFamily="18" charset="0"/>
                      </a:rPr>
                      <m:t>𝑃</m:t>
                    </m:r>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oMath>
                </a14:m>
                <a:r>
                  <a:rPr lang="en-US" dirty="0"/>
                  <a:t> dominates for large </a:t>
                </a:r>
                <a14:m>
                  <m:oMath xmlns:m="http://schemas.openxmlformats.org/officeDocument/2006/math">
                    <m:r>
                      <a:rPr lang="en-US" b="0" i="1" smtClean="0">
                        <a:latin typeface="Cambria Math" panose="02040503050406030204" pitchFamily="18" charset="0"/>
                      </a:rPr>
                      <m:t>𝑃</m:t>
                    </m:r>
                  </m:oMath>
                </a14:m>
                <a:endParaRPr lang="en-US" dirty="0"/>
              </a:p>
              <a:p>
                <a:r>
                  <a:rPr lang="en-US" dirty="0" err="1"/>
                  <a:t>ForkJoin</a:t>
                </a:r>
                <a:r>
                  <a:rPr lang="en-US" dirty="0"/>
                  <a:t> Framework gives an expected time guarantee of asymptotically optimal!</a:t>
                </a:r>
              </a:p>
            </p:txBody>
          </p:sp>
        </mc:Choice>
        <mc:Fallback>
          <p:sp>
            <p:nvSpPr>
              <p:cNvPr id="3" name="Content Placeholder 2">
                <a:extLst>
                  <a:ext uri="{FF2B5EF4-FFF2-40B4-BE49-F238E27FC236}">
                    <a16:creationId xmlns:a16="http://schemas.microsoft.com/office/drawing/2014/main" id="{4A38551D-168A-C77C-F6A0-C8E4F8DDC00F}"/>
                  </a:ext>
                </a:extLst>
              </p:cNvPr>
              <p:cNvSpPr>
                <a:spLocks noGrp="1" noRot="1" noChangeAspect="1" noMove="1" noResize="1" noEditPoints="1" noAdjustHandles="1" noChangeArrowheads="1" noChangeShapeType="1" noTextEdit="1"/>
              </p:cNvSpPr>
              <p:nvPr>
                <p:ph idx="1"/>
              </p:nvPr>
            </p:nvSpPr>
            <p:spPr>
              <a:xfrm>
                <a:off x="838199" y="1825625"/>
                <a:ext cx="10716491" cy="4351338"/>
              </a:xfrm>
              <a:blipFill>
                <a:blip r:embed="rId3"/>
                <a:stretch>
                  <a:fillRect l="-828" t="-1163" r="-237"/>
                </a:stretch>
              </a:blipFill>
            </p:spPr>
            <p:txBody>
              <a:bodyPr/>
              <a:lstStyle/>
              <a:p>
                <a:r>
                  <a:rPr lang="en-US">
                    <a:noFill/>
                  </a:rPr>
                  <a:t> </a:t>
                </a:r>
              </a:p>
            </p:txBody>
          </p:sp>
        </mc:Fallback>
      </mc:AlternateContent>
    </p:spTree>
    <p:extLst>
      <p:ext uri="{BB962C8B-B14F-4D97-AF65-F5344CB8AC3E}">
        <p14:creationId xmlns:p14="http://schemas.microsoft.com/office/powerpoint/2010/main" val="1757298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509E6-0309-6C01-71A8-A240F7433F9B}"/>
              </a:ext>
            </a:extLst>
          </p:cNvPr>
          <p:cNvSpPr>
            <a:spLocks noGrp="1"/>
          </p:cNvSpPr>
          <p:nvPr>
            <p:ph type="title"/>
          </p:nvPr>
        </p:nvSpPr>
        <p:spPr/>
        <p:txBody>
          <a:bodyPr/>
          <a:lstStyle/>
          <a:p>
            <a:r>
              <a:rPr lang="en-US" dirty="0"/>
              <a:t>More Vocab</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A7CDC2C-62FB-009F-57FA-34B0B4F6040B}"/>
                  </a:ext>
                </a:extLst>
              </p:cNvPr>
              <p:cNvSpPr>
                <a:spLocks noGrp="1"/>
              </p:cNvSpPr>
              <p:nvPr>
                <p:ph idx="1"/>
              </p:nvPr>
            </p:nvSpPr>
            <p:spPr>
              <a:xfrm>
                <a:off x="838200" y="1452282"/>
                <a:ext cx="10515600" cy="4724681"/>
              </a:xfrm>
            </p:spPr>
            <p:txBody>
              <a:bodyPr>
                <a:normAutofit fontScale="92500" lnSpcReduction="10000"/>
              </a:bodyPr>
              <a:lstStyle/>
              <a:p>
                <a:r>
                  <a:rPr lang="en-US" dirty="0"/>
                  <a:t>Speedup:</a:t>
                </a:r>
              </a:p>
              <a:p>
                <a:pPr lvl="1"/>
                <a:r>
                  <a:rPr lang="en-US" dirty="0"/>
                  <a:t>How much faster (than one processor) do we get for more processors</a:t>
                </a:r>
              </a:p>
              <a:p>
                <a:pPr lvl="2"/>
                <a:r>
                  <a:rPr lang="en-US" dirty="0"/>
                  <a:t>Identifies how well the algorithm scales as processors increases</a:t>
                </a:r>
              </a:p>
              <a:p>
                <a:pPr lvl="2"/>
                <a:r>
                  <a:rPr lang="en-US" dirty="0"/>
                  <a:t>May be different for different algorithms</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oMath>
                </a14:m>
                <a:endParaRPr lang="en-US" dirty="0"/>
              </a:p>
              <a:p>
                <a:pPr lvl="1"/>
                <a:r>
                  <a:rPr lang="en-US" dirty="0"/>
                  <a:t>If </a:t>
                </a:r>
                <a14:m>
                  <m:oMath xmlns:m="http://schemas.openxmlformats.org/officeDocument/2006/math">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den>
                    </m:f>
                    <m:r>
                      <a:rPr lang="en-US" b="0" i="1" smtClean="0">
                        <a:latin typeface="Cambria Math" panose="02040503050406030204" pitchFamily="18" charset="0"/>
                      </a:rPr>
                      <m:t>=</m:t>
                    </m:r>
                    <m:r>
                      <a:rPr lang="en-US" b="0" i="1" smtClean="0">
                        <a:latin typeface="Cambria Math" panose="02040503050406030204" pitchFamily="18" charset="0"/>
                      </a:rPr>
                      <m:t>𝑃</m:t>
                    </m:r>
                  </m:oMath>
                </a14:m>
                <a:r>
                  <a:rPr lang="en-US" b="0" dirty="0"/>
                  <a:t> this is “perfect linear speedup” (best possible)</a:t>
                </a:r>
                <a:endParaRPr lang="en-US" dirty="0"/>
              </a:p>
              <a:p>
                <a:r>
                  <a:rPr lang="en-US" dirty="0"/>
                  <a:t>Parallelism</a:t>
                </a:r>
              </a:p>
              <a:p>
                <a:pPr lvl="1"/>
                <a:r>
                  <a:rPr lang="en-US" dirty="0"/>
                  <a:t>Maximum possible speedup</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m:t>
                        </m:r>
                      </m:sub>
                    </m:sSub>
                  </m:oMath>
                </a14:m>
                <a:endParaRPr lang="en-US" dirty="0"/>
              </a:p>
              <a:p>
                <a:pPr lvl="1"/>
                <a:r>
                  <a:rPr lang="en-US" dirty="0"/>
                  <a:t>At some point more processors won’t be more helpful, when that point is depends on the span</a:t>
                </a:r>
              </a:p>
              <a:p>
                <a:r>
                  <a:rPr lang="en-US" dirty="0"/>
                  <a:t>Writing parallel algorithms is about decreasing span without substantially increasing work</a:t>
                </a:r>
              </a:p>
            </p:txBody>
          </p:sp>
        </mc:Choice>
        <mc:Fallback>
          <p:sp>
            <p:nvSpPr>
              <p:cNvPr id="3" name="Content Placeholder 2">
                <a:extLst>
                  <a:ext uri="{FF2B5EF4-FFF2-40B4-BE49-F238E27FC236}">
                    <a16:creationId xmlns:a16="http://schemas.microsoft.com/office/drawing/2014/main" id="{5A7CDC2C-62FB-009F-57FA-34B0B4F6040B}"/>
                  </a:ext>
                </a:extLst>
              </p:cNvPr>
              <p:cNvSpPr>
                <a:spLocks noGrp="1" noRot="1" noChangeAspect="1" noMove="1" noResize="1" noEditPoints="1" noAdjustHandles="1" noChangeArrowheads="1" noChangeShapeType="1" noTextEdit="1"/>
              </p:cNvSpPr>
              <p:nvPr>
                <p:ph idx="1"/>
              </p:nvPr>
            </p:nvSpPr>
            <p:spPr>
              <a:xfrm>
                <a:off x="838200" y="1452282"/>
                <a:ext cx="10515600" cy="4724681"/>
              </a:xfrm>
              <a:blipFill>
                <a:blip r:embed="rId2"/>
                <a:stretch>
                  <a:fillRect l="-965" t="-2413" b="-2413"/>
                </a:stretch>
              </a:blipFill>
            </p:spPr>
            <p:txBody>
              <a:bodyPr/>
              <a:lstStyle/>
              <a:p>
                <a:r>
                  <a:rPr lang="en-US">
                    <a:noFill/>
                  </a:rPr>
                  <a:t> </a:t>
                </a:r>
              </a:p>
            </p:txBody>
          </p:sp>
        </mc:Fallback>
      </mc:AlternateContent>
    </p:spTree>
    <p:extLst>
      <p:ext uri="{BB962C8B-B14F-4D97-AF65-F5344CB8AC3E}">
        <p14:creationId xmlns:p14="http://schemas.microsoft.com/office/powerpoint/2010/main" val="4164299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E60E-9FAA-FB1E-2D2A-5801C73C06A4}"/>
              </a:ext>
            </a:extLst>
          </p:cNvPr>
          <p:cNvSpPr>
            <a:spLocks noGrp="1"/>
          </p:cNvSpPr>
          <p:nvPr>
            <p:ph type="title"/>
          </p:nvPr>
        </p:nvSpPr>
        <p:spPr/>
        <p:txBody>
          <a:bodyPr/>
          <a:lstStyle/>
          <a:p>
            <a:r>
              <a:rPr lang="en-US" dirty="0"/>
              <a:t>And now for some bad news…</a:t>
            </a:r>
          </a:p>
        </p:txBody>
      </p:sp>
      <p:sp>
        <p:nvSpPr>
          <p:cNvPr id="3" name="Content Placeholder 2">
            <a:extLst>
              <a:ext uri="{FF2B5EF4-FFF2-40B4-BE49-F238E27FC236}">
                <a16:creationId xmlns:a16="http://schemas.microsoft.com/office/drawing/2014/main" id="{8F1F6383-E677-A6FE-5FC3-44D17C211A36}"/>
              </a:ext>
            </a:extLst>
          </p:cNvPr>
          <p:cNvSpPr>
            <a:spLocks noGrp="1"/>
          </p:cNvSpPr>
          <p:nvPr>
            <p:ph idx="1"/>
          </p:nvPr>
        </p:nvSpPr>
        <p:spPr/>
        <p:txBody>
          <a:bodyPr/>
          <a:lstStyle/>
          <a:p>
            <a:r>
              <a:rPr lang="en-US" dirty="0"/>
              <a:t>In practice it’s common for your program to have:</a:t>
            </a:r>
          </a:p>
          <a:p>
            <a:pPr lvl="1"/>
            <a:r>
              <a:rPr lang="en-US" dirty="0"/>
              <a:t>Parts that parallelize well</a:t>
            </a:r>
          </a:p>
          <a:p>
            <a:pPr lvl="2"/>
            <a:r>
              <a:rPr lang="en-US" dirty="0"/>
              <a:t>Maps/reduces/filters over arrays and other data structures</a:t>
            </a:r>
          </a:p>
          <a:p>
            <a:pPr lvl="2"/>
            <a:r>
              <a:rPr lang="en-US" dirty="0"/>
              <a:t>Anything </a:t>
            </a:r>
            <a:r>
              <a:rPr lang="en-US" dirty="0" err="1"/>
              <a:t>ForkJoin</a:t>
            </a:r>
            <a:r>
              <a:rPr lang="en-US" dirty="0"/>
              <a:t>!</a:t>
            </a:r>
          </a:p>
          <a:p>
            <a:pPr lvl="2"/>
            <a:r>
              <a:rPr lang="en-US" dirty="0"/>
              <a:t>Tasks that don’t need to access a shared data structure</a:t>
            </a:r>
          </a:p>
          <a:p>
            <a:pPr lvl="1"/>
            <a:r>
              <a:rPr lang="en-US" dirty="0"/>
              <a:t>Parts that don’t parallelize at all</a:t>
            </a:r>
          </a:p>
          <a:p>
            <a:pPr lvl="2"/>
            <a:r>
              <a:rPr lang="en-US" dirty="0"/>
              <a:t>Reading a linked list, getting input, computations where each step needs the results of previous step, concurrency concerns forcing mutual exclusion</a:t>
            </a:r>
          </a:p>
          <a:p>
            <a:r>
              <a:rPr lang="en-US" dirty="0"/>
              <a:t>These unparallelizable parts can turn out to be a big bottleneck</a:t>
            </a:r>
          </a:p>
          <a:p>
            <a:endParaRPr lang="en-US" dirty="0"/>
          </a:p>
        </p:txBody>
      </p:sp>
    </p:spTree>
    <p:extLst>
      <p:ext uri="{BB962C8B-B14F-4D97-AF65-F5344CB8AC3E}">
        <p14:creationId xmlns:p14="http://schemas.microsoft.com/office/powerpoint/2010/main" val="3617113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778A1-86D0-CD98-7710-27D3533E37AC}"/>
              </a:ext>
            </a:extLst>
          </p:cNvPr>
          <p:cNvSpPr>
            <a:spLocks noGrp="1"/>
          </p:cNvSpPr>
          <p:nvPr>
            <p:ph type="title"/>
          </p:nvPr>
        </p:nvSpPr>
        <p:spPr/>
        <p:txBody>
          <a:bodyPr/>
          <a:lstStyle/>
          <a:p>
            <a:r>
              <a:rPr lang="en-US" dirty="0"/>
              <a:t>Amdahl’s Law (the bad news)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EE0D644-C123-0F87-AD6F-034D0CE5E4D6}"/>
                  </a:ext>
                </a:extLst>
              </p:cNvPr>
              <p:cNvSpPr>
                <a:spLocks noGrp="1"/>
              </p:cNvSpPr>
              <p:nvPr>
                <p:ph idx="1"/>
              </p:nvPr>
            </p:nvSpPr>
            <p:spPr/>
            <p:txBody>
              <a:bodyPr>
                <a:normAutofit fontScale="92500" lnSpcReduction="20000"/>
              </a:bodyPr>
              <a:lstStyle/>
              <a:p>
                <a:r>
                  <a:rPr lang="en-US" dirty="0"/>
                  <a:t>Suppose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=1</m:t>
                    </m:r>
                  </m:oMath>
                </a14:m>
                <a:endParaRPr lang="en-US" dirty="0"/>
              </a:p>
              <a:p>
                <a:pPr lvl="1"/>
                <a:r>
                  <a:rPr lang="en-US" dirty="0"/>
                  <a:t>Work for the entire program is </a:t>
                </a:r>
                <a14:m>
                  <m:oMath xmlns:m="http://schemas.openxmlformats.org/officeDocument/2006/math">
                    <m:r>
                      <a:rPr lang="en-US" b="0" i="1" smtClean="0">
                        <a:latin typeface="Cambria Math" panose="02040503050406030204" pitchFamily="18" charset="0"/>
                      </a:rPr>
                      <m:t>1</m:t>
                    </m:r>
                  </m:oMath>
                </a14:m>
                <a:endParaRPr lang="en-US" dirty="0"/>
              </a:p>
              <a:p>
                <a:r>
                  <a:rPr lang="en-US" dirty="0"/>
                  <a:t>Let </a:t>
                </a:r>
                <a14:m>
                  <m:oMath xmlns:m="http://schemas.openxmlformats.org/officeDocument/2006/math">
                    <m:r>
                      <a:rPr lang="en-US" b="0" i="1" smtClean="0">
                        <a:latin typeface="Cambria Math" panose="02040503050406030204" pitchFamily="18" charset="0"/>
                      </a:rPr>
                      <m:t>𝑆</m:t>
                    </m:r>
                  </m:oMath>
                </a14:m>
                <a:r>
                  <a:rPr lang="en-US" dirty="0"/>
                  <a:t> be the proportion of the program that cannot be parallelized</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𝑆</m:t>
                        </m:r>
                      </m:e>
                    </m:d>
                    <m:r>
                      <a:rPr lang="en-US" b="0" i="1" smtClean="0">
                        <a:latin typeface="Cambria Math" panose="02040503050406030204" pitchFamily="18" charset="0"/>
                      </a:rPr>
                      <m:t>=1</m:t>
                    </m:r>
                  </m:oMath>
                </a14:m>
                <a:endParaRPr lang="en-US" dirty="0"/>
              </a:p>
              <a:p>
                <a:r>
                  <a:rPr lang="en-US" dirty="0"/>
                  <a:t>Suppose we get perfect linear speedup on the parallel portion</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r>
                          <a:rPr lang="en-US" b="0" i="1" smtClean="0">
                            <a:latin typeface="Cambria Math" panose="02040503050406030204" pitchFamily="18" charset="0"/>
                          </a:rPr>
                          <m:t>𝑆</m:t>
                        </m:r>
                      </m:num>
                      <m:den>
                        <m:r>
                          <a:rPr lang="en-US" b="0" i="1" smtClean="0">
                            <a:latin typeface="Cambria Math" panose="02040503050406030204" pitchFamily="18" charset="0"/>
                          </a:rPr>
                          <m:t>𝑃</m:t>
                        </m:r>
                      </m:den>
                    </m:f>
                  </m:oMath>
                </a14:m>
                <a:endParaRPr lang="en-US" dirty="0"/>
              </a:p>
              <a:p>
                <a:r>
                  <a:rPr lang="en-US" dirty="0"/>
                  <a:t>For the entire program, the speedup is:</a:t>
                </a:r>
              </a:p>
              <a:p>
                <a:pPr lvl="1"/>
                <a14:m>
                  <m:oMath xmlns:m="http://schemas.openxmlformats.org/officeDocument/2006/math">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r>
                              <a:rPr lang="en-US" b="0" i="1" smtClean="0">
                                <a:latin typeface="Cambria Math" panose="02040503050406030204" pitchFamily="18" charset="0"/>
                              </a:rPr>
                              <m:t>𝑆</m:t>
                            </m:r>
                          </m:num>
                          <m:den>
                            <m:r>
                              <a:rPr lang="en-US" b="0" i="1" smtClean="0">
                                <a:latin typeface="Cambria Math" panose="02040503050406030204" pitchFamily="18" charset="0"/>
                              </a:rPr>
                              <m:t>𝑃</m:t>
                            </m:r>
                          </m:den>
                        </m:f>
                      </m:den>
                    </m:f>
                  </m:oMath>
                </a14:m>
                <a:endParaRPr lang="en-US" dirty="0"/>
              </a:p>
              <a:p>
                <a:r>
                  <a:rPr lang="en-US" dirty="0"/>
                  <a:t>The parallelism (infinite processors) is:</a:t>
                </a:r>
              </a:p>
              <a:p>
                <a:pPr lvl="1"/>
                <a14:m>
                  <m:oMath xmlns:m="http://schemas.openxmlformats.org/officeDocument/2006/math">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m:t>
                            </m:r>
                          </m:sub>
                        </m:sSub>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𝑆</m:t>
                        </m:r>
                      </m:den>
                    </m:f>
                  </m:oMath>
                </a14:m>
                <a:endParaRPr lang="en-US" dirty="0"/>
              </a:p>
            </p:txBody>
          </p:sp>
        </mc:Choice>
        <mc:Fallback xmlns="">
          <p:sp>
            <p:nvSpPr>
              <p:cNvPr id="3" name="Content Placeholder 2">
                <a:extLst>
                  <a:ext uri="{FF2B5EF4-FFF2-40B4-BE49-F238E27FC236}">
                    <a16:creationId xmlns:a16="http://schemas.microsoft.com/office/drawing/2014/main" id="{DEE0D644-C123-0F87-AD6F-034D0CE5E4D6}"/>
                  </a:ext>
                </a:extLst>
              </p:cNvPr>
              <p:cNvSpPr>
                <a:spLocks noGrp="1" noRot="1" noChangeAspect="1" noMove="1" noResize="1" noEditPoints="1" noAdjustHandles="1" noChangeArrowheads="1" noChangeShapeType="1" noTextEdit="1"/>
              </p:cNvSpPr>
              <p:nvPr>
                <p:ph idx="1"/>
              </p:nvPr>
            </p:nvSpPr>
            <p:spPr>
              <a:blipFill>
                <a:blip r:embed="rId2"/>
                <a:stretch>
                  <a:fillRect l="-928" t="-3501"/>
                </a:stretch>
              </a:blipFill>
            </p:spPr>
            <p:txBody>
              <a:bodyPr/>
              <a:lstStyle/>
              <a:p>
                <a:r>
                  <a:rPr lang="en-US">
                    <a:noFill/>
                  </a:rPr>
                  <a:t> </a:t>
                </a:r>
              </a:p>
            </p:txBody>
          </p:sp>
        </mc:Fallback>
      </mc:AlternateContent>
    </p:spTree>
    <p:extLst>
      <p:ext uri="{BB962C8B-B14F-4D97-AF65-F5344CB8AC3E}">
        <p14:creationId xmlns:p14="http://schemas.microsoft.com/office/powerpoint/2010/main" val="2252929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3244D-7D59-FA10-AB49-89476D28C9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19932C-7C49-4CAC-3E9A-B560AE8F1D0F}"/>
              </a:ext>
            </a:extLst>
          </p:cNvPr>
          <p:cNvSpPr>
            <a:spLocks noGrp="1"/>
          </p:cNvSpPr>
          <p:nvPr>
            <p:ph type="title"/>
          </p:nvPr>
        </p:nvSpPr>
        <p:spPr/>
        <p:txBody>
          <a:bodyPr/>
          <a:lstStyle/>
          <a:p>
            <a:r>
              <a:rPr lang="en-US" dirty="0"/>
              <a:t>Amdahl’s Law 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F73636A-4F8D-B2F2-78FA-C3ACD23FA4C7}"/>
                  </a:ext>
                </a:extLst>
              </p:cNvPr>
              <p:cNvSpPr>
                <a:spLocks noGrp="1"/>
              </p:cNvSpPr>
              <p:nvPr>
                <p:ph idx="1"/>
              </p:nvPr>
            </p:nvSpPr>
            <p:spPr/>
            <p:txBody>
              <a:bodyPr>
                <a:normAutofit fontScale="77500" lnSpcReduction="20000"/>
              </a:bodyPr>
              <a:lstStyle/>
              <a:p>
                <a:r>
                  <a:rPr lang="en-US" dirty="0"/>
                  <a:t>Suppose 2/3 of your program is parallelizable, but 1/3 is not.</a:t>
                </a:r>
              </a:p>
              <a:p>
                <a:pPr lvl="1"/>
                <a14:m>
                  <m:oMath xmlns:m="http://schemas.openxmlformats.org/officeDocument/2006/math">
                    <m:r>
                      <a:rPr lang="en-US" b="0" i="1" smtClean="0">
                        <a:latin typeface="Cambria Math" panose="02040503050406030204" pitchFamily="18" charset="0"/>
                      </a:rPr>
                      <m:t>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oMath>
                </a14:m>
                <a:endParaRPr lang="en-US"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r>
                      <a:rPr lang="en-US" b="0" i="1" smtClean="0">
                        <a:latin typeface="Cambria Math" panose="02040503050406030204" pitchFamily="18" charset="0"/>
                      </a:rPr>
                      <m:t>=1</m:t>
                    </m:r>
                  </m:oMath>
                </a14:m>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r>
                          <a:rPr lang="en-US" b="0" i="1" smtClean="0">
                            <a:latin typeface="Cambria Math" panose="02040503050406030204" pitchFamily="18" charset="0"/>
                          </a:rPr>
                          <m:t>𝑆</m:t>
                        </m:r>
                      </m:num>
                      <m:den>
                        <m:r>
                          <a:rPr lang="en-US" b="0" i="1" smtClean="0">
                            <a:latin typeface="Cambria Math" panose="02040503050406030204" pitchFamily="18" charset="0"/>
                          </a:rPr>
                          <m:t>𝑃</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2/3</m:t>
                        </m:r>
                      </m:num>
                      <m:den>
                        <m:r>
                          <a:rPr lang="en-US" b="0" i="1" smtClean="0">
                            <a:latin typeface="Cambria Math" panose="02040503050406030204" pitchFamily="18" charset="0"/>
                          </a:rPr>
                          <m:t>𝑃</m:t>
                        </m:r>
                      </m:den>
                    </m:f>
                  </m:oMath>
                </a14:m>
                <a:endParaRPr lang="en-US" dirty="0"/>
              </a:p>
              <a:p>
                <a:r>
                  <a:rPr lang="en-US" dirty="0"/>
                  <a:t>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oMath>
                </a14:m>
                <a:r>
                  <a:rPr lang="en-US" dirty="0"/>
                  <a:t> is 100 seconds:</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𝑃</m:t>
                        </m:r>
                      </m:sub>
                    </m:sSub>
                    <m:r>
                      <a:rPr lang="en-US" b="0" i="1" smtClean="0">
                        <a:latin typeface="Cambria Math" panose="02040503050406030204" pitchFamily="18" charset="0"/>
                      </a:rPr>
                      <m:t>=33+</m:t>
                    </m:r>
                    <m:f>
                      <m:fPr>
                        <m:ctrlPr>
                          <a:rPr lang="en-US" b="0" i="1" smtClean="0">
                            <a:latin typeface="Cambria Math" panose="02040503050406030204" pitchFamily="18" charset="0"/>
                          </a:rPr>
                        </m:ctrlPr>
                      </m:fPr>
                      <m:num>
                        <m:r>
                          <a:rPr lang="en-US" b="0" i="1" smtClean="0">
                            <a:latin typeface="Cambria Math" panose="02040503050406030204" pitchFamily="18" charset="0"/>
                          </a:rPr>
                          <m:t>67</m:t>
                        </m:r>
                      </m:num>
                      <m:den>
                        <m:r>
                          <a:rPr lang="en-US" b="0" i="1" smtClean="0">
                            <a:latin typeface="Cambria Math" panose="02040503050406030204" pitchFamily="18" charset="0"/>
                          </a:rPr>
                          <m:t>𝑃</m:t>
                        </m:r>
                      </m:den>
                    </m:f>
                  </m:oMath>
                </a14:m>
                <a:endParaRPr lang="en-US"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r>
                      <a:rPr lang="en-US" b="0" i="1" smtClean="0">
                        <a:latin typeface="Cambria Math" panose="02040503050406030204" pitchFamily="18" charset="0"/>
                      </a:rPr>
                      <m:t>=33+</m:t>
                    </m:r>
                    <m:f>
                      <m:fPr>
                        <m:ctrlPr>
                          <a:rPr lang="en-US" b="0" i="1" smtClean="0">
                            <a:latin typeface="Cambria Math" panose="02040503050406030204" pitchFamily="18" charset="0"/>
                          </a:rPr>
                        </m:ctrlPr>
                      </m:fPr>
                      <m:num>
                        <m:r>
                          <a:rPr lang="en-US" b="0" i="1" smtClean="0">
                            <a:latin typeface="Cambria Math" panose="02040503050406030204" pitchFamily="18" charset="0"/>
                          </a:rPr>
                          <m:t>67</m:t>
                        </m:r>
                      </m:num>
                      <m:den>
                        <m:r>
                          <a:rPr lang="en-US" b="0" i="1" smtClean="0">
                            <a:latin typeface="Cambria Math" panose="02040503050406030204" pitchFamily="18" charset="0"/>
                          </a:rPr>
                          <m:t>2</m:t>
                        </m:r>
                      </m:den>
                    </m:f>
                    <m:r>
                      <a:rPr lang="en-US" b="0" i="1" smtClean="0">
                        <a:latin typeface="Cambria Math" panose="02040503050406030204" pitchFamily="18" charset="0"/>
                      </a:rPr>
                      <m:t>≈67</m:t>
                    </m:r>
                  </m:oMath>
                </a14:m>
                <a:endParaRPr lang="en-US"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3</m:t>
                        </m:r>
                      </m:sub>
                    </m:sSub>
                    <m:r>
                      <a:rPr lang="en-US" b="0" i="1" smtClean="0">
                        <a:latin typeface="Cambria Math" panose="02040503050406030204" pitchFamily="18" charset="0"/>
                      </a:rPr>
                      <m:t>=33+</m:t>
                    </m:r>
                    <m:f>
                      <m:fPr>
                        <m:ctrlPr>
                          <a:rPr lang="en-US" b="0" i="1" smtClean="0">
                            <a:latin typeface="Cambria Math" panose="02040503050406030204" pitchFamily="18" charset="0"/>
                          </a:rPr>
                        </m:ctrlPr>
                      </m:fPr>
                      <m:num>
                        <m:r>
                          <a:rPr lang="en-US" b="0" i="1" smtClean="0">
                            <a:latin typeface="Cambria Math" panose="02040503050406030204" pitchFamily="18" charset="0"/>
                          </a:rPr>
                          <m:t>67</m:t>
                        </m:r>
                      </m:num>
                      <m:den>
                        <m:r>
                          <a:rPr lang="en-US" b="0" i="1" smtClean="0">
                            <a:latin typeface="Cambria Math" panose="02040503050406030204" pitchFamily="18" charset="0"/>
                          </a:rPr>
                          <m:t>3</m:t>
                        </m:r>
                      </m:den>
                    </m:f>
                    <m:r>
                      <a:rPr lang="en-US" b="0" i="1" smtClean="0">
                        <a:latin typeface="Cambria Math" panose="02040503050406030204" pitchFamily="18" charset="0"/>
                      </a:rPr>
                      <m:t>≈55</m:t>
                    </m:r>
                  </m:oMath>
                </a14:m>
                <a:endParaRPr lang="en-US" b="0"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6</m:t>
                        </m:r>
                      </m:sub>
                    </m:sSub>
                    <m:r>
                      <a:rPr lang="en-US" b="0" i="1" smtClean="0">
                        <a:latin typeface="Cambria Math" panose="02040503050406030204" pitchFamily="18" charset="0"/>
                      </a:rPr>
                      <m:t>=33+</m:t>
                    </m:r>
                    <m:f>
                      <m:fPr>
                        <m:ctrlPr>
                          <a:rPr lang="en-US" b="0" i="1" smtClean="0">
                            <a:latin typeface="Cambria Math" panose="02040503050406030204" pitchFamily="18" charset="0"/>
                          </a:rPr>
                        </m:ctrlPr>
                      </m:fPr>
                      <m:num>
                        <m:r>
                          <a:rPr lang="en-US" b="0" i="1" smtClean="0">
                            <a:latin typeface="Cambria Math" panose="02040503050406030204" pitchFamily="18" charset="0"/>
                          </a:rPr>
                          <m:t>67</m:t>
                        </m:r>
                      </m:num>
                      <m:den>
                        <m:r>
                          <a:rPr lang="en-US" b="0" i="1" smtClean="0">
                            <a:latin typeface="Cambria Math" panose="02040503050406030204" pitchFamily="18" charset="0"/>
                          </a:rPr>
                          <m:t>6</m:t>
                        </m:r>
                      </m:den>
                    </m:f>
                    <m:r>
                      <a:rPr lang="en-US" b="0" i="1" smtClean="0">
                        <a:latin typeface="Cambria Math" panose="02040503050406030204" pitchFamily="18" charset="0"/>
                      </a:rPr>
                      <m:t>≈44</m:t>
                    </m:r>
                  </m:oMath>
                </a14:m>
                <a:endParaRPr lang="en-US"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12</m:t>
                        </m:r>
                      </m:sub>
                    </m:sSub>
                    <m:r>
                      <a:rPr lang="en-US" b="0" i="1" smtClean="0">
                        <a:latin typeface="Cambria Math" panose="02040503050406030204" pitchFamily="18" charset="0"/>
                      </a:rPr>
                      <m:t>=33+</m:t>
                    </m:r>
                    <m:f>
                      <m:fPr>
                        <m:ctrlPr>
                          <a:rPr lang="en-US" b="0" i="1" smtClean="0">
                            <a:latin typeface="Cambria Math" panose="02040503050406030204" pitchFamily="18" charset="0"/>
                          </a:rPr>
                        </m:ctrlPr>
                      </m:fPr>
                      <m:num>
                        <m:r>
                          <a:rPr lang="en-US" b="0" i="1" smtClean="0">
                            <a:latin typeface="Cambria Math" panose="02040503050406030204" pitchFamily="18" charset="0"/>
                          </a:rPr>
                          <m:t>67</m:t>
                        </m:r>
                      </m:num>
                      <m:den>
                        <m:r>
                          <a:rPr lang="en-US" b="0" i="1" smtClean="0">
                            <a:latin typeface="Cambria Math" panose="02040503050406030204" pitchFamily="18" charset="0"/>
                          </a:rPr>
                          <m:t>12</m:t>
                        </m:r>
                      </m:den>
                    </m:f>
                    <m:r>
                      <a:rPr lang="en-US" b="0" i="1" smtClean="0">
                        <a:latin typeface="Cambria Math" panose="02040503050406030204" pitchFamily="18" charset="0"/>
                      </a:rPr>
                      <m:t>≈39</m:t>
                    </m:r>
                  </m:oMath>
                </a14:m>
                <a:endParaRPr lang="en-US" dirty="0"/>
              </a:p>
              <a:p>
                <a:pPr lvl="1"/>
                <a:endParaRPr lang="en-US" dirty="0"/>
              </a:p>
              <a:p>
                <a:pPr marL="457200" lvl="1" indent="0">
                  <a:buNone/>
                </a:pPr>
                <a:endParaRPr lang="en-US" dirty="0"/>
              </a:p>
              <a:p>
                <a:pPr lvl="1"/>
                <a:endParaRPr lang="en-US" dirty="0"/>
              </a:p>
            </p:txBody>
          </p:sp>
        </mc:Choice>
        <mc:Fallback xmlns="">
          <p:sp>
            <p:nvSpPr>
              <p:cNvPr id="3" name="Content Placeholder 2">
                <a:extLst>
                  <a:ext uri="{FF2B5EF4-FFF2-40B4-BE49-F238E27FC236}">
                    <a16:creationId xmlns:a16="http://schemas.microsoft.com/office/drawing/2014/main" id="{7F73636A-4F8D-B2F2-78FA-C3ACD23FA4C7}"/>
                  </a:ext>
                </a:extLst>
              </p:cNvPr>
              <p:cNvSpPr>
                <a:spLocks noGrp="1" noRot="1" noChangeAspect="1" noMove="1" noResize="1" noEditPoints="1" noAdjustHandles="1" noChangeArrowheads="1" noChangeShapeType="1" noTextEdit="1"/>
              </p:cNvSpPr>
              <p:nvPr>
                <p:ph idx="1"/>
              </p:nvPr>
            </p:nvSpPr>
            <p:spPr>
              <a:blipFill>
                <a:blip r:embed="rId3"/>
                <a:stretch>
                  <a:fillRect l="-696" t="-2801"/>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277E6017-D952-F309-7893-49614FDC6CC1}"/>
              </a:ext>
            </a:extLst>
          </p:cNvPr>
          <p:cNvSpPr txBox="1"/>
          <p:nvPr/>
        </p:nvSpPr>
        <p:spPr>
          <a:xfrm>
            <a:off x="4750904" y="2570133"/>
            <a:ext cx="7053170" cy="3170099"/>
          </a:xfrm>
          <a:prstGeom prst="rect">
            <a:avLst/>
          </a:prstGeom>
          <a:noFill/>
          <a:ln>
            <a:solidFill>
              <a:srgbClr val="0070C0"/>
            </a:solidFill>
          </a:ln>
        </p:spPr>
        <p:txBody>
          <a:bodyPr wrap="square" rtlCol="0">
            <a:spAutoFit/>
          </a:bodyPr>
          <a:lstStyle/>
          <a:p>
            <a:r>
              <a:rPr lang="en-US" sz="2000" dirty="0">
                <a:solidFill>
                  <a:srgbClr val="0070C0"/>
                </a:solidFill>
              </a:rPr>
              <a:t>Notice:</a:t>
            </a:r>
          </a:p>
          <a:p>
            <a:pPr marL="285750" indent="-285750">
              <a:buFont typeface="Arial" panose="020B0604020202020204" pitchFamily="34" charset="0"/>
              <a:buChar char="•"/>
            </a:pPr>
            <a:r>
              <a:rPr lang="en-US" sz="2000" dirty="0">
                <a:solidFill>
                  <a:srgbClr val="0070C0"/>
                </a:solidFill>
              </a:rPr>
              <a:t>We got a lot of speedup with the second processor (23%)</a:t>
            </a:r>
          </a:p>
          <a:p>
            <a:pPr marL="285750" indent="-285750">
              <a:buFont typeface="Arial" panose="020B0604020202020204" pitchFamily="34" charset="0"/>
              <a:buChar char="•"/>
            </a:pPr>
            <a:r>
              <a:rPr lang="en-US" sz="2000" dirty="0">
                <a:solidFill>
                  <a:srgbClr val="0070C0"/>
                </a:solidFill>
              </a:rPr>
              <a:t>Adding a third processor only gave half as much speedup (12%)</a:t>
            </a:r>
          </a:p>
          <a:p>
            <a:pPr marL="285750" indent="-285750">
              <a:buFont typeface="Arial" panose="020B0604020202020204" pitchFamily="34" charset="0"/>
              <a:buChar char="•"/>
            </a:pPr>
            <a:r>
              <a:rPr lang="en-US" sz="2000" dirty="0">
                <a:solidFill>
                  <a:srgbClr val="0070C0"/>
                </a:solidFill>
              </a:rPr>
              <a:t>After going up to 6 processors, we still only got 11% speedup</a:t>
            </a:r>
          </a:p>
          <a:p>
            <a:pPr marL="285750" indent="-285750">
              <a:buFont typeface="Arial" panose="020B0604020202020204" pitchFamily="34" charset="0"/>
              <a:buChar char="•"/>
            </a:pPr>
            <a:r>
              <a:rPr lang="en-US" sz="2000" dirty="0">
                <a:solidFill>
                  <a:srgbClr val="0070C0"/>
                </a:solidFill>
              </a:rPr>
              <a:t>No matter how many processors we add, we will never get more 11% additional improvement </a:t>
            </a:r>
          </a:p>
          <a:p>
            <a:pPr marL="285750" indent="-285750">
              <a:buFont typeface="Arial" panose="020B0604020202020204" pitchFamily="34" charset="0"/>
              <a:buChar char="•"/>
            </a:pPr>
            <a:endParaRPr lang="en-US" sz="2000" dirty="0">
              <a:solidFill>
                <a:srgbClr val="0070C0"/>
              </a:solidFill>
            </a:endParaRPr>
          </a:p>
          <a:p>
            <a:r>
              <a:rPr lang="en-US" sz="2000" dirty="0">
                <a:solidFill>
                  <a:srgbClr val="0070C0"/>
                </a:solidFill>
              </a:rPr>
              <a:t>Conclusion:</a:t>
            </a:r>
          </a:p>
          <a:p>
            <a:r>
              <a:rPr lang="en-US" sz="2000" dirty="0">
                <a:solidFill>
                  <a:srgbClr val="0070C0"/>
                </a:solidFill>
              </a:rPr>
              <a:t>When a portion of our code is sequential, the improvement gained from more and more processors diminishes very quickly.</a:t>
            </a:r>
          </a:p>
        </p:txBody>
      </p:sp>
    </p:spTree>
    <p:extLst>
      <p:ext uri="{BB962C8B-B14F-4D97-AF65-F5344CB8AC3E}">
        <p14:creationId xmlns:p14="http://schemas.microsoft.com/office/powerpoint/2010/main" val="138218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87974-D505-A2FD-DE8F-A9332C2C1535}"/>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C5B8B481-89BA-BA32-E141-45D4DF79F48A}"/>
              </a:ext>
            </a:extLst>
          </p:cNvPr>
          <p:cNvSpPr>
            <a:spLocks noGrp="1"/>
          </p:cNvSpPr>
          <p:nvPr>
            <p:ph idx="1"/>
          </p:nvPr>
        </p:nvSpPr>
        <p:spPr/>
        <p:txBody>
          <a:bodyPr/>
          <a:lstStyle/>
          <a:p>
            <a:r>
              <a:rPr lang="en-US" dirty="0"/>
              <a:t>Even with many </a:t>
            </a:r>
            <a:r>
              <a:rPr lang="en-US" i="1" dirty="0" err="1"/>
              <a:t>many</a:t>
            </a:r>
            <a:r>
              <a:rPr lang="en-US" dirty="0"/>
              <a:t> processors the sequential part of your program becomes a bottleneck</a:t>
            </a:r>
          </a:p>
          <a:p>
            <a:r>
              <a:rPr lang="en-US" dirty="0"/>
              <a:t>Parallelizable code requires skill and insight from the developer to recognize where parallelism is possible, and how to do it well.</a:t>
            </a:r>
          </a:p>
        </p:txBody>
      </p:sp>
    </p:spTree>
    <p:extLst>
      <p:ext uri="{BB962C8B-B14F-4D97-AF65-F5344CB8AC3E}">
        <p14:creationId xmlns:p14="http://schemas.microsoft.com/office/powerpoint/2010/main" val="18390934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347F-E3BA-5652-C95A-55C975E114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FB3BE8-C990-0D76-3634-DF353C45DEE8}"/>
              </a:ext>
            </a:extLst>
          </p:cNvPr>
          <p:cNvSpPr>
            <a:spLocks noGrp="1"/>
          </p:cNvSpPr>
          <p:nvPr>
            <p:ph type="title"/>
          </p:nvPr>
        </p:nvSpPr>
        <p:spPr>
          <a:xfrm>
            <a:off x="2475604" y="2766218"/>
            <a:ext cx="7240792" cy="1325563"/>
          </a:xfrm>
        </p:spPr>
        <p:txBody>
          <a:bodyPr/>
          <a:lstStyle/>
          <a:p>
            <a:r>
              <a:rPr lang="en-US" dirty="0"/>
              <a:t>Concurrency</a:t>
            </a:r>
          </a:p>
        </p:txBody>
      </p:sp>
    </p:spTree>
    <p:extLst>
      <p:ext uri="{BB962C8B-B14F-4D97-AF65-F5344CB8AC3E}">
        <p14:creationId xmlns:p14="http://schemas.microsoft.com/office/powerpoint/2010/main" val="3450422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FB90C-5B78-FBB0-F68B-640018DA94B9}"/>
              </a:ext>
            </a:extLst>
          </p:cNvPr>
          <p:cNvSpPr>
            <a:spLocks noGrp="1"/>
          </p:cNvSpPr>
          <p:nvPr>
            <p:ph type="title"/>
          </p:nvPr>
        </p:nvSpPr>
        <p:spPr/>
        <p:txBody>
          <a:bodyPr/>
          <a:lstStyle/>
          <a:p>
            <a:r>
              <a:rPr lang="en-US" dirty="0"/>
              <a:t>Prefix Sum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3686234-DCCF-3EE5-9BA3-1351739C6178}"/>
                  </a:ext>
                </a:extLst>
              </p:cNvPr>
              <p:cNvSpPr>
                <a:spLocks noGrp="1"/>
              </p:cNvSpPr>
              <p:nvPr>
                <p:ph idx="1"/>
              </p:nvPr>
            </p:nvSpPr>
            <p:spPr/>
            <p:txBody>
              <a:bodyPr/>
              <a:lstStyle/>
              <a:p>
                <a:r>
                  <a:rPr lang="en-US" dirty="0"/>
                  <a:t>Given an array, compute a new array where each index </a:t>
                </a:r>
                <a14:m>
                  <m:oMath xmlns:m="http://schemas.openxmlformats.org/officeDocument/2006/math">
                    <m:r>
                      <a:rPr lang="en-US" b="0" i="1" smtClean="0">
                        <a:latin typeface="Cambria Math" panose="02040503050406030204" pitchFamily="18" charset="0"/>
                      </a:rPr>
                      <m:t>𝑖</m:t>
                    </m:r>
                  </m:oMath>
                </a14:m>
                <a:r>
                  <a:rPr lang="en-US" dirty="0"/>
                  <a:t> is the sum of all values up to </a:t>
                </a:r>
                <a14:m>
                  <m:oMath xmlns:m="http://schemas.openxmlformats.org/officeDocument/2006/math">
                    <m:r>
                      <a:rPr lang="en-US" b="0" i="1" smtClean="0">
                        <a:latin typeface="Cambria Math" panose="02040503050406030204" pitchFamily="18" charset="0"/>
                      </a:rPr>
                      <m:t>𝑖</m:t>
                    </m:r>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C3686234-DCCF-3EE5-9BA3-1351739C6178}"/>
                  </a:ext>
                </a:extLst>
              </p:cNvPr>
              <p:cNvSpPr>
                <a:spLocks noGrp="1" noRot="1" noChangeAspect="1" noMove="1" noResize="1" noEditPoints="1" noAdjustHandles="1" noChangeArrowheads="1" noChangeShapeType="1" noTextEdit="1"/>
              </p:cNvSpPr>
              <p:nvPr>
                <p:ph idx="1"/>
              </p:nvPr>
            </p:nvSpPr>
            <p:spPr>
              <a:blipFill>
                <a:blip r:embed="rId2"/>
                <a:stretch>
                  <a:fillRect l="-1043" t="-2241" r="-1217"/>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956AA1BC-DC7C-5EED-936F-FD05EC77214E}"/>
              </a:ext>
            </a:extLst>
          </p:cNvPr>
          <p:cNvGrpSpPr/>
          <p:nvPr/>
        </p:nvGrpSpPr>
        <p:grpSpPr>
          <a:xfrm>
            <a:off x="296545" y="3071421"/>
            <a:ext cx="4295776" cy="715157"/>
            <a:chOff x="7967980" y="4321811"/>
            <a:chExt cx="2258060" cy="375920"/>
          </a:xfrm>
        </p:grpSpPr>
        <p:sp>
          <p:nvSpPr>
            <p:cNvPr id="5" name="Rectangle 4">
              <a:extLst>
                <a:ext uri="{FF2B5EF4-FFF2-40B4-BE49-F238E27FC236}">
                  <a16:creationId xmlns:a16="http://schemas.microsoft.com/office/drawing/2014/main" id="{0B5CEEC8-FB6A-B553-0EAB-A406C52617A6}"/>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6" name="Rectangle 5">
              <a:extLst>
                <a:ext uri="{FF2B5EF4-FFF2-40B4-BE49-F238E27FC236}">
                  <a16:creationId xmlns:a16="http://schemas.microsoft.com/office/drawing/2014/main" id="{5733A570-67B4-D493-789B-EA40FAA02225}"/>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7" name="Rectangle 6">
              <a:extLst>
                <a:ext uri="{FF2B5EF4-FFF2-40B4-BE49-F238E27FC236}">
                  <a16:creationId xmlns:a16="http://schemas.microsoft.com/office/drawing/2014/main" id="{4F24E0B2-5251-0822-AD24-0245AE9E50E2}"/>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8" name="Rectangle 7">
              <a:extLst>
                <a:ext uri="{FF2B5EF4-FFF2-40B4-BE49-F238E27FC236}">
                  <a16:creationId xmlns:a16="http://schemas.microsoft.com/office/drawing/2014/main" id="{E8C36273-352C-859E-91F9-3295B7F8B1B1}"/>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9" name="Rectangle 8">
              <a:extLst>
                <a:ext uri="{FF2B5EF4-FFF2-40B4-BE49-F238E27FC236}">
                  <a16:creationId xmlns:a16="http://schemas.microsoft.com/office/drawing/2014/main" id="{70754A8D-DF2F-F619-2505-3F52FB143706}"/>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10" name="Rectangle 9">
              <a:extLst>
                <a:ext uri="{FF2B5EF4-FFF2-40B4-BE49-F238E27FC236}">
                  <a16:creationId xmlns:a16="http://schemas.microsoft.com/office/drawing/2014/main" id="{9D7C484A-516D-C39C-F64C-A7CE3A1BFC8A}"/>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sp>
        <p:nvSpPr>
          <p:cNvPr id="11" name="Arrow: Right 10">
            <a:extLst>
              <a:ext uri="{FF2B5EF4-FFF2-40B4-BE49-F238E27FC236}">
                <a16:creationId xmlns:a16="http://schemas.microsoft.com/office/drawing/2014/main" id="{855BC1E7-EB2C-C665-EEA6-C3A9066E99A2}"/>
              </a:ext>
            </a:extLst>
          </p:cNvPr>
          <p:cNvSpPr/>
          <p:nvPr/>
        </p:nvSpPr>
        <p:spPr>
          <a:xfrm>
            <a:off x="5293360" y="3040696"/>
            <a:ext cx="1310640" cy="7151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A593B46-2401-18BE-0581-5D713B25851D}"/>
              </a:ext>
            </a:extLst>
          </p:cNvPr>
          <p:cNvGrpSpPr/>
          <p:nvPr/>
        </p:nvGrpSpPr>
        <p:grpSpPr>
          <a:xfrm>
            <a:off x="7302623" y="3040695"/>
            <a:ext cx="4295776" cy="715157"/>
            <a:chOff x="7967980" y="4321811"/>
            <a:chExt cx="2258060" cy="375920"/>
          </a:xfrm>
        </p:grpSpPr>
        <p:sp>
          <p:nvSpPr>
            <p:cNvPr id="13" name="Rectangle 12">
              <a:extLst>
                <a:ext uri="{FF2B5EF4-FFF2-40B4-BE49-F238E27FC236}">
                  <a16:creationId xmlns:a16="http://schemas.microsoft.com/office/drawing/2014/main" id="{4AC3A979-CDB6-EBDD-02B4-1BE7E3D0C204}"/>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14" name="Rectangle 13">
              <a:extLst>
                <a:ext uri="{FF2B5EF4-FFF2-40B4-BE49-F238E27FC236}">
                  <a16:creationId xmlns:a16="http://schemas.microsoft.com/office/drawing/2014/main" id="{1DB33D98-7B19-C169-52B6-A0456E19BA7F}"/>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26</a:t>
              </a:r>
            </a:p>
          </p:txBody>
        </p:sp>
        <p:sp>
          <p:nvSpPr>
            <p:cNvPr id="15" name="Rectangle 14">
              <a:extLst>
                <a:ext uri="{FF2B5EF4-FFF2-40B4-BE49-F238E27FC236}">
                  <a16:creationId xmlns:a16="http://schemas.microsoft.com/office/drawing/2014/main" id="{136A93CC-7CE7-650D-4541-2767835B0150}"/>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30</a:t>
              </a:r>
            </a:p>
          </p:txBody>
        </p:sp>
        <p:sp>
          <p:nvSpPr>
            <p:cNvPr id="16" name="Rectangle 15">
              <a:extLst>
                <a:ext uri="{FF2B5EF4-FFF2-40B4-BE49-F238E27FC236}">
                  <a16:creationId xmlns:a16="http://schemas.microsoft.com/office/drawing/2014/main" id="{CAD1E1A1-DB1C-EB68-1E2B-BF47AF1FB6A8}"/>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48</a:t>
              </a:r>
            </a:p>
          </p:txBody>
        </p:sp>
        <p:sp>
          <p:nvSpPr>
            <p:cNvPr id="17" name="Rectangle 16">
              <a:extLst>
                <a:ext uri="{FF2B5EF4-FFF2-40B4-BE49-F238E27FC236}">
                  <a16:creationId xmlns:a16="http://schemas.microsoft.com/office/drawing/2014/main" id="{32E75A40-9521-F7F6-5A7A-421D9B78A7E9}"/>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56</a:t>
              </a:r>
            </a:p>
          </p:txBody>
        </p:sp>
        <p:sp>
          <p:nvSpPr>
            <p:cNvPr id="18" name="Rectangle 17">
              <a:extLst>
                <a:ext uri="{FF2B5EF4-FFF2-40B4-BE49-F238E27FC236}">
                  <a16:creationId xmlns:a16="http://schemas.microsoft.com/office/drawing/2014/main" id="{3AF49314-8C4F-6C71-D6D2-A02553C36B24}"/>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58</a:t>
              </a:r>
            </a:p>
          </p:txBody>
        </p:sp>
      </p:grpSp>
      <p:sp>
        <p:nvSpPr>
          <p:cNvPr id="20" name="TextBox 19">
            <a:extLst>
              <a:ext uri="{FF2B5EF4-FFF2-40B4-BE49-F238E27FC236}">
                <a16:creationId xmlns:a16="http://schemas.microsoft.com/office/drawing/2014/main" id="{01AB606C-ECAE-2DE7-1844-D5F0FFD3C45A}"/>
              </a:ext>
            </a:extLst>
          </p:cNvPr>
          <p:cNvSpPr txBox="1"/>
          <p:nvPr/>
        </p:nvSpPr>
        <p:spPr>
          <a:xfrm>
            <a:off x="2162918" y="4770764"/>
            <a:ext cx="7290009" cy="523220"/>
          </a:xfrm>
          <a:prstGeom prst="rect">
            <a:avLst/>
          </a:prstGeom>
          <a:noFill/>
        </p:spPr>
        <p:txBody>
          <a:bodyPr wrap="none" rtlCol="0">
            <a:spAutoFit/>
          </a:bodyPr>
          <a:lstStyle/>
          <a:p>
            <a:r>
              <a:rPr lang="en-US" sz="2800" b="1" dirty="0"/>
              <a:t>Later:</a:t>
            </a:r>
            <a:r>
              <a:rPr lang="en-US" sz="2800" dirty="0"/>
              <a:t> will be useful for parallel packing/filtering!</a:t>
            </a:r>
            <a:endParaRPr lang="en-US" sz="2800" b="1" dirty="0"/>
          </a:p>
        </p:txBody>
      </p:sp>
    </p:spTree>
    <p:extLst>
      <p:ext uri="{BB962C8B-B14F-4D97-AF65-F5344CB8AC3E}">
        <p14:creationId xmlns:p14="http://schemas.microsoft.com/office/powerpoint/2010/main" val="1124208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FDBEA-B255-B4F1-5392-BBC6FEE78133}"/>
              </a:ext>
            </a:extLst>
          </p:cNvPr>
          <p:cNvSpPr>
            <a:spLocks noGrp="1"/>
          </p:cNvSpPr>
          <p:nvPr>
            <p:ph type="title"/>
          </p:nvPr>
        </p:nvSpPr>
        <p:spPr/>
        <p:txBody>
          <a:bodyPr/>
          <a:lstStyle/>
          <a:p>
            <a:r>
              <a:rPr lang="en-US" dirty="0"/>
              <a:t>Memory Sharing With </a:t>
            </a:r>
            <a:r>
              <a:rPr lang="en-US" dirty="0" err="1"/>
              <a:t>ForkJoin</a:t>
            </a:r>
            <a:endParaRPr lang="en-US" dirty="0"/>
          </a:p>
        </p:txBody>
      </p:sp>
      <p:sp>
        <p:nvSpPr>
          <p:cNvPr id="3" name="Content Placeholder 2">
            <a:extLst>
              <a:ext uri="{FF2B5EF4-FFF2-40B4-BE49-F238E27FC236}">
                <a16:creationId xmlns:a16="http://schemas.microsoft.com/office/drawing/2014/main" id="{F05A5F00-415B-C01C-1686-D7BA8B87AB91}"/>
              </a:ext>
            </a:extLst>
          </p:cNvPr>
          <p:cNvSpPr>
            <a:spLocks noGrp="1"/>
          </p:cNvSpPr>
          <p:nvPr>
            <p:ph idx="1"/>
          </p:nvPr>
        </p:nvSpPr>
        <p:spPr/>
        <p:txBody>
          <a:bodyPr/>
          <a:lstStyle/>
          <a:p>
            <a:r>
              <a:rPr lang="en-US" dirty="0"/>
              <a:t>Structure of </a:t>
            </a:r>
            <a:r>
              <a:rPr lang="en-US" dirty="0" err="1"/>
              <a:t>ForkJoin</a:t>
            </a:r>
            <a:r>
              <a:rPr lang="en-US" dirty="0"/>
              <a:t>:</a:t>
            </a:r>
          </a:p>
          <a:p>
            <a:pPr lvl="1"/>
            <a:r>
              <a:rPr lang="en-US" dirty="0"/>
              <a:t>All threads are executing the same algorithm</a:t>
            </a:r>
          </a:p>
          <a:p>
            <a:pPr lvl="1"/>
            <a:r>
              <a:rPr lang="en-US" dirty="0"/>
              <a:t>Each task is responsible for </a:t>
            </a:r>
            <a:r>
              <a:rPr lang="en-US" b="1" dirty="0"/>
              <a:t>its own portion</a:t>
            </a:r>
            <a:r>
              <a:rPr lang="en-US" dirty="0"/>
              <a:t> of the input/output</a:t>
            </a:r>
          </a:p>
          <a:p>
            <a:pPr lvl="1"/>
            <a:r>
              <a:rPr lang="en-US" dirty="0"/>
              <a:t>If one task needs another’s result, use join() to ensure it uses the final answer</a:t>
            </a:r>
          </a:p>
          <a:p>
            <a:endParaRPr lang="en-US" dirty="0"/>
          </a:p>
          <a:p>
            <a:r>
              <a:rPr lang="en-US" dirty="0"/>
              <a:t>This does not help when:</a:t>
            </a:r>
          </a:p>
          <a:p>
            <a:pPr lvl="1"/>
            <a:r>
              <a:rPr lang="en-US" dirty="0"/>
              <a:t>Memory accessed by threads is overlapping or unpredictable </a:t>
            </a:r>
          </a:p>
          <a:p>
            <a:pPr lvl="1"/>
            <a:r>
              <a:rPr lang="en-US" dirty="0"/>
              <a:t>Threads are doing independent tasks using same resources (rather than implementing the same algorithm)</a:t>
            </a:r>
          </a:p>
        </p:txBody>
      </p:sp>
    </p:spTree>
    <p:extLst>
      <p:ext uri="{BB962C8B-B14F-4D97-AF65-F5344CB8AC3E}">
        <p14:creationId xmlns:p14="http://schemas.microsoft.com/office/powerpoint/2010/main" val="256201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07C48-1D14-4508-7D6F-E7B0446DF8A2}"/>
              </a:ext>
            </a:extLst>
          </p:cNvPr>
          <p:cNvSpPr>
            <a:spLocks noGrp="1"/>
          </p:cNvSpPr>
          <p:nvPr>
            <p:ph type="title"/>
          </p:nvPr>
        </p:nvSpPr>
        <p:spPr/>
        <p:txBody>
          <a:bodyPr/>
          <a:lstStyle/>
          <a:p>
            <a:r>
              <a:rPr lang="en-US" dirty="0"/>
              <a:t>Example: Shared Queue</a:t>
            </a:r>
          </a:p>
        </p:txBody>
      </p:sp>
      <p:sp>
        <p:nvSpPr>
          <p:cNvPr id="3" name="Content Placeholder 2">
            <a:extLst>
              <a:ext uri="{FF2B5EF4-FFF2-40B4-BE49-F238E27FC236}">
                <a16:creationId xmlns:a16="http://schemas.microsoft.com/office/drawing/2014/main" id="{7C2177BE-2729-5CFA-92C0-D3D634D7F7C3}"/>
              </a:ext>
            </a:extLst>
          </p:cNvPr>
          <p:cNvSpPr>
            <a:spLocks noGrp="1"/>
          </p:cNvSpPr>
          <p:nvPr>
            <p:ph idx="1"/>
          </p:nvPr>
        </p:nvSpPr>
        <p:spPr/>
        <p:txBody>
          <a:bodyPr>
            <a:normAutofit fontScale="92500" lnSpcReduction="20000"/>
          </a:bodyPr>
          <a:lstStyle/>
          <a:p>
            <a:pPr marL="0" indent="0">
              <a:buNone/>
            </a:pPr>
            <a:r>
              <a:rPr lang="en-US" b="1" dirty="0"/>
              <a:t>enqueue</a:t>
            </a:r>
            <a:r>
              <a:rPr lang="en-US" dirty="0"/>
              <a:t>(x){</a:t>
            </a:r>
          </a:p>
          <a:p>
            <a:pPr marL="0" indent="0">
              <a:buNone/>
            </a:pPr>
            <a:r>
              <a:rPr lang="en-US" dirty="0"/>
              <a:t>	if ( back == null ){</a:t>
            </a:r>
          </a:p>
          <a:p>
            <a:pPr marL="0" indent="0">
              <a:buNone/>
            </a:pPr>
            <a:r>
              <a:rPr lang="en-US" dirty="0"/>
              <a:t>		back = new Node(x); </a:t>
            </a:r>
          </a:p>
          <a:p>
            <a:pPr marL="0" indent="0">
              <a:buNone/>
            </a:pPr>
            <a:r>
              <a:rPr lang="en-US" dirty="0"/>
              <a:t>		front = back;</a:t>
            </a:r>
          </a:p>
          <a:p>
            <a:pPr marL="0" indent="0">
              <a:buNone/>
            </a:pPr>
            <a:r>
              <a:rPr lang="en-US" dirty="0"/>
              <a:t>	}</a:t>
            </a:r>
          </a:p>
          <a:p>
            <a:pPr marL="0" indent="0">
              <a:buNone/>
            </a:pPr>
            <a:r>
              <a:rPr lang="en-US" dirty="0"/>
              <a:t>	else { </a:t>
            </a:r>
          </a:p>
          <a:p>
            <a:pPr marL="0" indent="0">
              <a:buNone/>
            </a:pPr>
            <a:r>
              <a:rPr lang="en-US" dirty="0"/>
              <a:t>		</a:t>
            </a:r>
            <a:r>
              <a:rPr lang="en-US" dirty="0" err="1"/>
              <a:t>back.next</a:t>
            </a:r>
            <a:r>
              <a:rPr lang="en-US" dirty="0"/>
              <a:t> = new Node(x); </a:t>
            </a:r>
          </a:p>
          <a:p>
            <a:pPr marL="0" indent="0">
              <a:buNone/>
            </a:pPr>
            <a:r>
              <a:rPr lang="en-US" dirty="0"/>
              <a:t>		back = </a:t>
            </a:r>
            <a:r>
              <a:rPr lang="en-US" dirty="0" err="1"/>
              <a:t>back.next</a:t>
            </a:r>
            <a:r>
              <a:rPr lang="en-US" dirty="0"/>
              <a:t>; </a:t>
            </a:r>
          </a:p>
          <a:p>
            <a:pPr marL="0" indent="0">
              <a:buNone/>
            </a:pPr>
            <a:r>
              <a:rPr lang="en-US" dirty="0"/>
              <a:t>	}</a:t>
            </a:r>
          </a:p>
          <a:p>
            <a:pPr marL="0" indent="0">
              <a:buNone/>
            </a:pPr>
            <a:r>
              <a:rPr lang="en-US" dirty="0"/>
              <a:t>}</a:t>
            </a:r>
          </a:p>
        </p:txBody>
      </p:sp>
      <p:sp>
        <p:nvSpPr>
          <p:cNvPr id="4" name="TextBox 3">
            <a:extLst>
              <a:ext uri="{FF2B5EF4-FFF2-40B4-BE49-F238E27FC236}">
                <a16:creationId xmlns:a16="http://schemas.microsoft.com/office/drawing/2014/main" id="{50A198D3-0D64-C903-4F5A-6866C97171C2}"/>
              </a:ext>
            </a:extLst>
          </p:cNvPr>
          <p:cNvSpPr txBox="1"/>
          <p:nvPr/>
        </p:nvSpPr>
        <p:spPr>
          <a:xfrm>
            <a:off x="7762240" y="1513840"/>
            <a:ext cx="4267200" cy="1938992"/>
          </a:xfrm>
          <a:prstGeom prst="rect">
            <a:avLst/>
          </a:prstGeom>
          <a:noFill/>
        </p:spPr>
        <p:txBody>
          <a:bodyPr wrap="square" rtlCol="0">
            <a:spAutoFit/>
          </a:bodyPr>
          <a:lstStyle/>
          <a:p>
            <a:r>
              <a:rPr lang="en-US" sz="2400" dirty="0">
                <a:solidFill>
                  <a:srgbClr val="FF0000"/>
                </a:solidFill>
              </a:rPr>
              <a:t>Imagine two threads are both using the </a:t>
            </a:r>
            <a:r>
              <a:rPr lang="en-US" sz="2400" b="1" dirty="0">
                <a:solidFill>
                  <a:srgbClr val="FF0000"/>
                </a:solidFill>
              </a:rPr>
              <a:t>same</a:t>
            </a:r>
            <a:r>
              <a:rPr lang="en-US" sz="2400" dirty="0">
                <a:solidFill>
                  <a:srgbClr val="FF0000"/>
                </a:solidFill>
              </a:rPr>
              <a:t> linked list based queue.</a:t>
            </a:r>
          </a:p>
          <a:p>
            <a:endParaRPr lang="en-US" sz="2400" dirty="0">
              <a:solidFill>
                <a:srgbClr val="FF0000"/>
              </a:solidFill>
            </a:endParaRPr>
          </a:p>
          <a:p>
            <a:r>
              <a:rPr lang="en-US" sz="2400" dirty="0">
                <a:solidFill>
                  <a:srgbClr val="FF0000"/>
                </a:solidFill>
              </a:rPr>
              <a:t>What could go wrong?</a:t>
            </a:r>
          </a:p>
        </p:txBody>
      </p:sp>
    </p:spTree>
    <p:extLst>
      <p:ext uri="{BB962C8B-B14F-4D97-AF65-F5344CB8AC3E}">
        <p14:creationId xmlns:p14="http://schemas.microsoft.com/office/powerpoint/2010/main" val="9254599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45A6D-3EA5-564B-D6CE-FE255327EE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941A4E-EEFF-F9C6-7B18-FE828B1A961B}"/>
              </a:ext>
            </a:extLst>
          </p:cNvPr>
          <p:cNvSpPr>
            <a:spLocks noGrp="1"/>
          </p:cNvSpPr>
          <p:nvPr>
            <p:ph type="title"/>
          </p:nvPr>
        </p:nvSpPr>
        <p:spPr/>
        <p:txBody>
          <a:bodyPr/>
          <a:lstStyle/>
          <a:p>
            <a:r>
              <a:rPr lang="en-US" dirty="0"/>
              <a:t>Shared Queue Interleaving</a:t>
            </a:r>
          </a:p>
        </p:txBody>
      </p:sp>
      <p:sp>
        <p:nvSpPr>
          <p:cNvPr id="40" name="TextBox 39">
            <a:extLst>
              <a:ext uri="{FF2B5EF4-FFF2-40B4-BE49-F238E27FC236}">
                <a16:creationId xmlns:a16="http://schemas.microsoft.com/office/drawing/2014/main" id="{808CA7FB-9575-435C-0845-404647D4BEB8}"/>
              </a:ext>
            </a:extLst>
          </p:cNvPr>
          <p:cNvSpPr txBox="1"/>
          <p:nvPr/>
        </p:nvSpPr>
        <p:spPr>
          <a:xfrm>
            <a:off x="3619977" y="1812952"/>
            <a:ext cx="1023678" cy="369332"/>
          </a:xfrm>
          <a:prstGeom prst="rect">
            <a:avLst/>
          </a:prstGeom>
          <a:solidFill>
            <a:schemeClr val="accent2">
              <a:lumMod val="20000"/>
              <a:lumOff val="80000"/>
            </a:schemeClr>
          </a:solidFill>
        </p:spPr>
        <p:txBody>
          <a:bodyPr wrap="square" rtlCol="0">
            <a:spAutoFit/>
          </a:bodyPr>
          <a:lstStyle/>
          <a:p>
            <a:r>
              <a:rPr lang="en-US" b="1" u="sng" dirty="0"/>
              <a:t>Thread 1</a:t>
            </a:r>
          </a:p>
        </p:txBody>
      </p:sp>
      <p:sp>
        <p:nvSpPr>
          <p:cNvPr id="39" name="Content Placeholder 2">
            <a:extLst>
              <a:ext uri="{FF2B5EF4-FFF2-40B4-BE49-F238E27FC236}">
                <a16:creationId xmlns:a16="http://schemas.microsoft.com/office/drawing/2014/main" id="{E8AFB037-C1ED-8D07-F5CC-13F9A1937988}"/>
              </a:ext>
            </a:extLst>
          </p:cNvPr>
          <p:cNvSpPr txBox="1">
            <a:spLocks/>
          </p:cNvSpPr>
          <p:nvPr/>
        </p:nvSpPr>
        <p:spPr>
          <a:xfrm>
            <a:off x="162056" y="2103942"/>
            <a:ext cx="4481599" cy="3690936"/>
          </a:xfrm>
          <a:prstGeom prst="rect">
            <a:avLst/>
          </a:prstGeom>
          <a:solidFill>
            <a:schemeClr val="accent2">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enqueue(x){</a:t>
            </a:r>
          </a:p>
          <a:p>
            <a:pPr marL="0" indent="0">
              <a:buFont typeface="Arial" panose="020B0604020202020204" pitchFamily="34" charset="0"/>
              <a:buNone/>
            </a:pPr>
            <a:r>
              <a:rPr lang="en-US" dirty="0"/>
              <a:t>	if ( back == null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a:t>
            </a:r>
          </a:p>
        </p:txBody>
      </p:sp>
      <p:sp>
        <p:nvSpPr>
          <p:cNvPr id="36" name="TextBox 35">
            <a:extLst>
              <a:ext uri="{FF2B5EF4-FFF2-40B4-BE49-F238E27FC236}">
                <a16:creationId xmlns:a16="http://schemas.microsoft.com/office/drawing/2014/main" id="{E01D6BEF-E836-3BDB-502C-A14B43894775}"/>
              </a:ext>
            </a:extLst>
          </p:cNvPr>
          <p:cNvSpPr txBox="1"/>
          <p:nvPr/>
        </p:nvSpPr>
        <p:spPr>
          <a:xfrm>
            <a:off x="9175650" y="1812952"/>
            <a:ext cx="1023678" cy="369332"/>
          </a:xfrm>
          <a:prstGeom prst="rect">
            <a:avLst/>
          </a:prstGeom>
          <a:solidFill>
            <a:schemeClr val="accent6">
              <a:lumMod val="20000"/>
              <a:lumOff val="80000"/>
            </a:schemeClr>
          </a:solidFill>
        </p:spPr>
        <p:txBody>
          <a:bodyPr wrap="square" rtlCol="0">
            <a:spAutoFit/>
          </a:bodyPr>
          <a:lstStyle/>
          <a:p>
            <a:r>
              <a:rPr lang="en-US" b="1" u="sng" dirty="0"/>
              <a:t>Thread 2</a:t>
            </a:r>
          </a:p>
        </p:txBody>
      </p:sp>
      <p:sp>
        <p:nvSpPr>
          <p:cNvPr id="34" name="Content Placeholder 2">
            <a:extLst>
              <a:ext uri="{FF2B5EF4-FFF2-40B4-BE49-F238E27FC236}">
                <a16:creationId xmlns:a16="http://schemas.microsoft.com/office/drawing/2014/main" id="{DFCBFBE1-D283-24D3-5621-9A19344C54FB}"/>
              </a:ext>
            </a:extLst>
          </p:cNvPr>
          <p:cNvSpPr txBox="1">
            <a:spLocks/>
          </p:cNvSpPr>
          <p:nvPr/>
        </p:nvSpPr>
        <p:spPr>
          <a:xfrm>
            <a:off x="5717729" y="2103942"/>
            <a:ext cx="4644156" cy="3690936"/>
          </a:xfrm>
          <a:prstGeom prst="rect">
            <a:avLst/>
          </a:prstGeom>
          <a:solidFill>
            <a:schemeClr val="accent6">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enqueue(x){</a:t>
            </a:r>
          </a:p>
          <a:p>
            <a:pPr marL="0" indent="0">
              <a:buFont typeface="Arial" panose="020B0604020202020204" pitchFamily="34" charset="0"/>
              <a:buNone/>
            </a:pPr>
            <a:r>
              <a:rPr lang="en-US" dirty="0"/>
              <a:t>	if ( back == null ){</a:t>
            </a:r>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a:t>
            </a:r>
          </a:p>
          <a:p>
            <a:pPr marL="0" indent="0">
              <a:buFont typeface="Arial" panose="020B0604020202020204" pitchFamily="34" charset="0"/>
              <a:buNone/>
            </a:pPr>
            <a:r>
              <a:rPr lang="en-US" dirty="0"/>
              <a:t> </a:t>
            </a:r>
          </a:p>
        </p:txBody>
      </p:sp>
      <p:grpSp>
        <p:nvGrpSpPr>
          <p:cNvPr id="4" name="Group 3" descr="For this interleaving we will do the entirety of thread 2's work after Thread 1 checks &quot;if( back==null)&quot;.">
            <a:extLst>
              <a:ext uri="{FF2B5EF4-FFF2-40B4-BE49-F238E27FC236}">
                <a16:creationId xmlns:a16="http://schemas.microsoft.com/office/drawing/2014/main" id="{6750E3EF-7175-A3FB-0A7B-5BB4FA145090}"/>
              </a:ext>
            </a:extLst>
          </p:cNvPr>
          <p:cNvGrpSpPr/>
          <p:nvPr/>
        </p:nvGrpSpPr>
        <p:grpSpPr>
          <a:xfrm>
            <a:off x="2686008" y="2103942"/>
            <a:ext cx="3175000" cy="3690936"/>
            <a:chOff x="3256280" y="2920019"/>
            <a:chExt cx="3175000" cy="3690936"/>
          </a:xfrm>
        </p:grpSpPr>
        <p:sp>
          <p:nvSpPr>
            <p:cNvPr id="41" name="Left Brace 40">
              <a:extLst>
                <a:ext uri="{FF2B5EF4-FFF2-40B4-BE49-F238E27FC236}">
                  <a16:creationId xmlns:a16="http://schemas.microsoft.com/office/drawing/2014/main" id="{3A8550E1-A4F7-5700-48AF-3C93F9330A5F}"/>
                </a:ext>
              </a:extLst>
            </p:cNvPr>
            <p:cNvSpPr/>
            <p:nvPr/>
          </p:nvSpPr>
          <p:spPr>
            <a:xfrm>
              <a:off x="5818909" y="2920019"/>
              <a:ext cx="612371" cy="3690936"/>
            </a:xfrm>
            <a:prstGeom prst="leftBrace">
              <a:avLst>
                <a:gd name="adj1" fmla="val 8333"/>
                <a:gd name="adj2" fmla="val 2472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71D1F010-1CAD-7D8E-F126-10F47AF09B2E}"/>
                </a:ext>
              </a:extLst>
            </p:cNvPr>
            <p:cNvCxnSpPr>
              <a:cxnSpLocks/>
              <a:stCxn id="41" idx="1"/>
            </p:cNvCxnSpPr>
            <p:nvPr/>
          </p:nvCxnSpPr>
          <p:spPr>
            <a:xfrm flipH="1" flipV="1">
              <a:off x="3256280" y="3713018"/>
              <a:ext cx="2562629" cy="11958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78B4E59A-AD88-46EF-7811-3FDED8024964}"/>
              </a:ext>
              <a:ext uri="{C183D7F6-B498-43B3-948B-1728B52AA6E4}">
                <adec:decorative xmlns:adec="http://schemas.microsoft.com/office/drawing/2017/decorative" val="1"/>
              </a:ext>
            </a:extLst>
          </p:cNvPr>
          <p:cNvGrpSpPr/>
          <p:nvPr/>
        </p:nvGrpSpPr>
        <p:grpSpPr>
          <a:xfrm>
            <a:off x="3527268" y="5108722"/>
            <a:ext cx="8239760" cy="1537510"/>
            <a:chOff x="838200" y="499586"/>
            <a:chExt cx="8239760" cy="1537510"/>
          </a:xfrm>
        </p:grpSpPr>
        <p:grpSp>
          <p:nvGrpSpPr>
            <p:cNvPr id="6" name="Group 5">
              <a:extLst>
                <a:ext uri="{FF2B5EF4-FFF2-40B4-BE49-F238E27FC236}">
                  <a16:creationId xmlns:a16="http://schemas.microsoft.com/office/drawing/2014/main" id="{05B88687-1F98-BBFE-9A7C-12CE92691556}"/>
                </a:ext>
              </a:extLst>
            </p:cNvPr>
            <p:cNvGrpSpPr/>
            <p:nvPr/>
          </p:nvGrpSpPr>
          <p:grpSpPr>
            <a:xfrm>
              <a:off x="2727960" y="1508776"/>
              <a:ext cx="6350000" cy="528320"/>
              <a:chOff x="2727960" y="1554957"/>
              <a:chExt cx="6350000" cy="528320"/>
            </a:xfrm>
          </p:grpSpPr>
          <p:grpSp>
            <p:nvGrpSpPr>
              <p:cNvPr id="11" name="Group 10">
                <a:extLst>
                  <a:ext uri="{FF2B5EF4-FFF2-40B4-BE49-F238E27FC236}">
                    <a16:creationId xmlns:a16="http://schemas.microsoft.com/office/drawing/2014/main" id="{074E0C07-FD0A-6DC2-38BB-D0A30DD7ECAF}"/>
                  </a:ext>
                </a:extLst>
              </p:cNvPr>
              <p:cNvGrpSpPr/>
              <p:nvPr/>
            </p:nvGrpSpPr>
            <p:grpSpPr>
              <a:xfrm>
                <a:off x="4053840" y="1554957"/>
                <a:ext cx="1056640" cy="528320"/>
                <a:chOff x="8117840" y="4104640"/>
                <a:chExt cx="1056640" cy="528320"/>
              </a:xfrm>
            </p:grpSpPr>
            <p:sp>
              <p:nvSpPr>
                <p:cNvPr id="28" name="Rectangle 27">
                  <a:extLst>
                    <a:ext uri="{FF2B5EF4-FFF2-40B4-BE49-F238E27FC236}">
                      <a16:creationId xmlns:a16="http://schemas.microsoft.com/office/drawing/2014/main" id="{692DEAEC-C1CF-1A25-7E33-A5E20EA18D9A}"/>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29" name="Rectangle 28">
                  <a:extLst>
                    <a:ext uri="{FF2B5EF4-FFF2-40B4-BE49-F238E27FC236}">
                      <a16:creationId xmlns:a16="http://schemas.microsoft.com/office/drawing/2014/main" id="{C071C29D-5761-ED91-95BF-3CAD27C12D65}"/>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2FD6C5F5-D6D6-AC55-B4B3-ED322DDEA6F3}"/>
                  </a:ext>
                </a:extLst>
              </p:cNvPr>
              <p:cNvGrpSpPr/>
              <p:nvPr/>
            </p:nvGrpSpPr>
            <p:grpSpPr>
              <a:xfrm>
                <a:off x="5374640" y="1554957"/>
                <a:ext cx="1056640" cy="528320"/>
                <a:chOff x="8117840" y="4104640"/>
                <a:chExt cx="1056640" cy="528320"/>
              </a:xfrm>
            </p:grpSpPr>
            <p:sp>
              <p:nvSpPr>
                <p:cNvPr id="26" name="Rectangle 25">
                  <a:extLst>
                    <a:ext uri="{FF2B5EF4-FFF2-40B4-BE49-F238E27FC236}">
                      <a16:creationId xmlns:a16="http://schemas.microsoft.com/office/drawing/2014/main" id="{620C4AF5-DCDF-3985-4C41-023092DFD5C8}"/>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27" name="Rectangle 26">
                  <a:extLst>
                    <a:ext uri="{FF2B5EF4-FFF2-40B4-BE49-F238E27FC236}">
                      <a16:creationId xmlns:a16="http://schemas.microsoft.com/office/drawing/2014/main" id="{B6587CBF-C470-CA83-7B5C-FEAD95D0F54C}"/>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932D68C7-2FC9-BA2D-67D8-24B85A9F4DB1}"/>
                  </a:ext>
                </a:extLst>
              </p:cNvPr>
              <p:cNvGrpSpPr/>
              <p:nvPr/>
            </p:nvGrpSpPr>
            <p:grpSpPr>
              <a:xfrm>
                <a:off x="6700520" y="1554957"/>
                <a:ext cx="1056640" cy="528320"/>
                <a:chOff x="8117840" y="4104640"/>
                <a:chExt cx="1056640" cy="528320"/>
              </a:xfrm>
            </p:grpSpPr>
            <p:sp>
              <p:nvSpPr>
                <p:cNvPr id="24" name="Rectangle 23">
                  <a:extLst>
                    <a:ext uri="{FF2B5EF4-FFF2-40B4-BE49-F238E27FC236}">
                      <a16:creationId xmlns:a16="http://schemas.microsoft.com/office/drawing/2014/main" id="{8098BE31-45D1-DA89-F058-798D9BC0B451}"/>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25" name="Rectangle 24">
                  <a:extLst>
                    <a:ext uri="{FF2B5EF4-FFF2-40B4-BE49-F238E27FC236}">
                      <a16:creationId xmlns:a16="http://schemas.microsoft.com/office/drawing/2014/main" id="{B9006E91-1C84-00B1-B529-6B1C315CB0D6}"/>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B9301D26-0CD9-3B07-C42A-543F20E60541}"/>
                  </a:ext>
                </a:extLst>
              </p:cNvPr>
              <p:cNvGrpSpPr/>
              <p:nvPr/>
            </p:nvGrpSpPr>
            <p:grpSpPr>
              <a:xfrm>
                <a:off x="8021320" y="1554957"/>
                <a:ext cx="1056640" cy="528320"/>
                <a:chOff x="8117840" y="4104640"/>
                <a:chExt cx="1056640" cy="528320"/>
              </a:xfrm>
            </p:grpSpPr>
            <p:sp>
              <p:nvSpPr>
                <p:cNvPr id="22" name="Rectangle 21">
                  <a:extLst>
                    <a:ext uri="{FF2B5EF4-FFF2-40B4-BE49-F238E27FC236}">
                      <a16:creationId xmlns:a16="http://schemas.microsoft.com/office/drawing/2014/main" id="{701AF4BC-4E55-0C8F-F7F1-62B9AD51C8DA}"/>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23" name="Rectangle 22">
                  <a:extLst>
                    <a:ext uri="{FF2B5EF4-FFF2-40B4-BE49-F238E27FC236}">
                      <a16:creationId xmlns:a16="http://schemas.microsoft.com/office/drawing/2014/main" id="{3DC0394D-65FA-1E41-04C5-04DEF03BB64A}"/>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3AF1D2A6-5EE2-5AEB-D1F4-D2462051008F}"/>
                  </a:ext>
                </a:extLst>
              </p:cNvPr>
              <p:cNvGrpSpPr/>
              <p:nvPr/>
            </p:nvGrpSpPr>
            <p:grpSpPr>
              <a:xfrm>
                <a:off x="2727960" y="1554957"/>
                <a:ext cx="1056640" cy="528320"/>
                <a:chOff x="8117840" y="4104640"/>
                <a:chExt cx="1056640" cy="528320"/>
              </a:xfrm>
            </p:grpSpPr>
            <p:sp>
              <p:nvSpPr>
                <p:cNvPr id="20" name="Rectangle 19">
                  <a:extLst>
                    <a:ext uri="{FF2B5EF4-FFF2-40B4-BE49-F238E27FC236}">
                      <a16:creationId xmlns:a16="http://schemas.microsoft.com/office/drawing/2014/main" id="{D00D8EEB-9458-D06C-12F7-90FBA7B2A40B}"/>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21" name="Rectangle 20">
                  <a:extLst>
                    <a:ext uri="{FF2B5EF4-FFF2-40B4-BE49-F238E27FC236}">
                      <a16:creationId xmlns:a16="http://schemas.microsoft.com/office/drawing/2014/main" id="{F3D1DDAC-6B8F-3404-4F5C-15827CEB97BA}"/>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Arrow Connector 15">
                <a:extLst>
                  <a:ext uri="{FF2B5EF4-FFF2-40B4-BE49-F238E27FC236}">
                    <a16:creationId xmlns:a16="http://schemas.microsoft.com/office/drawing/2014/main" id="{1D6F7302-29CD-6247-CA2E-E28169576C09}"/>
                  </a:ext>
                </a:extLst>
              </p:cNvPr>
              <p:cNvCxnSpPr>
                <a:cxnSpLocks/>
                <a:endCxn id="28" idx="1"/>
              </p:cNvCxnSpPr>
              <p:nvPr/>
            </p:nvCxnSpPr>
            <p:spPr>
              <a:xfrm>
                <a:off x="3520440" y="1819117"/>
                <a:ext cx="5334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B5CED23-E26E-7CE3-4EBE-AD8018704CF2}"/>
                  </a:ext>
                </a:extLst>
              </p:cNvPr>
              <p:cNvCxnSpPr>
                <a:cxnSpLocks/>
                <a:endCxn id="26" idx="1"/>
              </p:cNvCxnSpPr>
              <p:nvPr/>
            </p:nvCxnSpPr>
            <p:spPr>
              <a:xfrm>
                <a:off x="4846320" y="1819117"/>
                <a:ext cx="5283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86D0954-ABC6-8CD8-BA01-DE1C5E5C97D6}"/>
                  </a:ext>
                </a:extLst>
              </p:cNvPr>
              <p:cNvCxnSpPr>
                <a:cxnSpLocks/>
                <a:endCxn id="24" idx="1"/>
              </p:cNvCxnSpPr>
              <p:nvPr/>
            </p:nvCxnSpPr>
            <p:spPr>
              <a:xfrm>
                <a:off x="6167120" y="1819117"/>
                <a:ext cx="5334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2EA1E83-F56E-75E8-B524-231D324007C4}"/>
                  </a:ext>
                </a:extLst>
              </p:cNvPr>
              <p:cNvCxnSpPr>
                <a:cxnSpLocks/>
                <a:endCxn id="22" idx="1"/>
              </p:cNvCxnSpPr>
              <p:nvPr/>
            </p:nvCxnSpPr>
            <p:spPr>
              <a:xfrm>
                <a:off x="7493000" y="1819117"/>
                <a:ext cx="5283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 name="Rectangle 6">
              <a:extLst>
                <a:ext uri="{FF2B5EF4-FFF2-40B4-BE49-F238E27FC236}">
                  <a16:creationId xmlns:a16="http://schemas.microsoft.com/office/drawing/2014/main" id="{76B75BAC-83DC-D607-03EF-51F98CB4EDB0}"/>
                </a:ext>
              </a:extLst>
            </p:cNvPr>
            <p:cNvSpPr/>
            <p:nvPr/>
          </p:nvSpPr>
          <p:spPr>
            <a:xfrm>
              <a:off x="838200" y="1508776"/>
              <a:ext cx="949960" cy="52832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front</a:t>
              </a:r>
            </a:p>
          </p:txBody>
        </p:sp>
        <p:cxnSp>
          <p:nvCxnSpPr>
            <p:cNvPr id="8" name="Straight Arrow Connector 7">
              <a:extLst>
                <a:ext uri="{FF2B5EF4-FFF2-40B4-BE49-F238E27FC236}">
                  <a16:creationId xmlns:a16="http://schemas.microsoft.com/office/drawing/2014/main" id="{A40CEF90-47B1-A9D1-0883-8E95D2E3673D}"/>
                </a:ext>
              </a:extLst>
            </p:cNvPr>
            <p:cNvCxnSpPr>
              <a:cxnSpLocks/>
              <a:stCxn id="7" idx="3"/>
              <a:endCxn id="20" idx="1"/>
            </p:cNvCxnSpPr>
            <p:nvPr/>
          </p:nvCxnSpPr>
          <p:spPr>
            <a:xfrm>
              <a:off x="1788160" y="1772936"/>
              <a:ext cx="9398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316CF11-E4C0-4497-26B8-3591CF94353D}"/>
                </a:ext>
              </a:extLst>
            </p:cNvPr>
            <p:cNvSpPr/>
            <p:nvPr/>
          </p:nvSpPr>
          <p:spPr>
            <a:xfrm>
              <a:off x="7810500" y="499586"/>
              <a:ext cx="949960" cy="52832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back</a:t>
              </a:r>
            </a:p>
          </p:txBody>
        </p:sp>
        <p:cxnSp>
          <p:nvCxnSpPr>
            <p:cNvPr id="10" name="Straight Arrow Connector 9">
              <a:extLst>
                <a:ext uri="{FF2B5EF4-FFF2-40B4-BE49-F238E27FC236}">
                  <a16:creationId xmlns:a16="http://schemas.microsoft.com/office/drawing/2014/main" id="{12BF9FD3-DA04-6D0D-A349-ABE4C21451D1}"/>
                </a:ext>
              </a:extLst>
            </p:cNvPr>
            <p:cNvCxnSpPr>
              <a:cxnSpLocks/>
              <a:stCxn id="9" idx="2"/>
              <a:endCxn id="22" idx="0"/>
            </p:cNvCxnSpPr>
            <p:nvPr/>
          </p:nvCxnSpPr>
          <p:spPr>
            <a:xfrm>
              <a:off x="8285480" y="1027906"/>
              <a:ext cx="0" cy="48087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75687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08952-A878-A3A3-7669-D7284A2DD8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DA3A11-05DA-4EBB-5EF4-CD47DA10B29E}"/>
              </a:ext>
            </a:extLst>
          </p:cNvPr>
          <p:cNvSpPr>
            <a:spLocks noGrp="1"/>
          </p:cNvSpPr>
          <p:nvPr>
            <p:ph type="title"/>
          </p:nvPr>
        </p:nvSpPr>
        <p:spPr/>
        <p:txBody>
          <a:bodyPr/>
          <a:lstStyle/>
          <a:p>
            <a:r>
              <a:rPr lang="en-US" dirty="0"/>
              <a:t>Empty Shared Queue</a:t>
            </a:r>
          </a:p>
        </p:txBody>
      </p:sp>
      <p:sp>
        <p:nvSpPr>
          <p:cNvPr id="3" name="TextBox 2">
            <a:extLst>
              <a:ext uri="{FF2B5EF4-FFF2-40B4-BE49-F238E27FC236}">
                <a16:creationId xmlns:a16="http://schemas.microsoft.com/office/drawing/2014/main" id="{F45A7BDC-C17C-45B5-8A30-9A6895A7D101}"/>
              </a:ext>
            </a:extLst>
          </p:cNvPr>
          <p:cNvSpPr txBox="1"/>
          <p:nvPr/>
        </p:nvSpPr>
        <p:spPr>
          <a:xfrm>
            <a:off x="7179934" y="274918"/>
            <a:ext cx="3796144" cy="1200329"/>
          </a:xfrm>
          <a:prstGeom prst="rect">
            <a:avLst/>
          </a:prstGeom>
          <a:noFill/>
          <a:ln>
            <a:solidFill>
              <a:schemeClr val="tx1"/>
            </a:solidFill>
          </a:ln>
        </p:spPr>
        <p:txBody>
          <a:bodyPr wrap="square" rtlCol="0">
            <a:spAutoFit/>
          </a:bodyPr>
          <a:lstStyle/>
          <a:p>
            <a:r>
              <a:rPr lang="en-US" dirty="0"/>
              <a:t>Suppose the Queue is empty, and the threads execute in this order.</a:t>
            </a:r>
          </a:p>
          <a:p>
            <a:r>
              <a:rPr lang="en-US" dirty="0"/>
              <a:t>Assume Thread 1 enqueues 1, and Thread 2 enqueues 2.</a:t>
            </a:r>
          </a:p>
        </p:txBody>
      </p:sp>
      <p:sp>
        <p:nvSpPr>
          <p:cNvPr id="40" name="TextBox 39">
            <a:extLst>
              <a:ext uri="{FF2B5EF4-FFF2-40B4-BE49-F238E27FC236}">
                <a16:creationId xmlns:a16="http://schemas.microsoft.com/office/drawing/2014/main" id="{F71053BC-FCCB-9309-F57A-160BAEF35949}"/>
              </a:ext>
            </a:extLst>
          </p:cNvPr>
          <p:cNvSpPr txBox="1"/>
          <p:nvPr/>
        </p:nvSpPr>
        <p:spPr>
          <a:xfrm>
            <a:off x="4190249" y="1635968"/>
            <a:ext cx="1023678" cy="369332"/>
          </a:xfrm>
          <a:prstGeom prst="rect">
            <a:avLst/>
          </a:prstGeom>
          <a:solidFill>
            <a:schemeClr val="accent2">
              <a:lumMod val="20000"/>
              <a:lumOff val="80000"/>
            </a:schemeClr>
          </a:solidFill>
        </p:spPr>
        <p:txBody>
          <a:bodyPr wrap="square" rtlCol="0">
            <a:spAutoFit/>
          </a:bodyPr>
          <a:lstStyle/>
          <a:p>
            <a:r>
              <a:rPr lang="en-US" b="1" u="sng" dirty="0"/>
              <a:t>Thread 1</a:t>
            </a:r>
          </a:p>
        </p:txBody>
      </p:sp>
      <p:sp>
        <p:nvSpPr>
          <p:cNvPr id="39" name="Content Placeholder 2">
            <a:extLst>
              <a:ext uri="{FF2B5EF4-FFF2-40B4-BE49-F238E27FC236}">
                <a16:creationId xmlns:a16="http://schemas.microsoft.com/office/drawing/2014/main" id="{020025F3-B985-B3BA-F393-B23EECD8B476}"/>
              </a:ext>
            </a:extLst>
          </p:cNvPr>
          <p:cNvSpPr txBox="1">
            <a:spLocks/>
          </p:cNvSpPr>
          <p:nvPr/>
        </p:nvSpPr>
        <p:spPr>
          <a:xfrm>
            <a:off x="732328" y="1926958"/>
            <a:ext cx="4481599" cy="3690936"/>
          </a:xfrm>
          <a:prstGeom prst="rect">
            <a:avLst/>
          </a:prstGeom>
          <a:solidFill>
            <a:schemeClr val="accent2">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enqueue(x){</a:t>
            </a:r>
          </a:p>
          <a:p>
            <a:pPr marL="0" indent="0">
              <a:buFont typeface="Arial" panose="020B0604020202020204" pitchFamily="34" charset="0"/>
              <a:buNone/>
            </a:pPr>
            <a:r>
              <a:rPr lang="en-US" dirty="0"/>
              <a:t>	if ( back == null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a:t>
            </a:r>
          </a:p>
        </p:txBody>
      </p:sp>
      <p:sp>
        <p:nvSpPr>
          <p:cNvPr id="36" name="TextBox 35">
            <a:extLst>
              <a:ext uri="{FF2B5EF4-FFF2-40B4-BE49-F238E27FC236}">
                <a16:creationId xmlns:a16="http://schemas.microsoft.com/office/drawing/2014/main" id="{D2B293B8-14F8-36EF-B9B6-15753ED2AA49}"/>
              </a:ext>
            </a:extLst>
          </p:cNvPr>
          <p:cNvSpPr txBox="1"/>
          <p:nvPr/>
        </p:nvSpPr>
        <p:spPr>
          <a:xfrm>
            <a:off x="9745922" y="1635968"/>
            <a:ext cx="1023678" cy="369332"/>
          </a:xfrm>
          <a:prstGeom prst="rect">
            <a:avLst/>
          </a:prstGeom>
          <a:solidFill>
            <a:schemeClr val="accent6">
              <a:lumMod val="20000"/>
              <a:lumOff val="80000"/>
            </a:schemeClr>
          </a:solidFill>
        </p:spPr>
        <p:txBody>
          <a:bodyPr wrap="square" rtlCol="0">
            <a:spAutoFit/>
          </a:bodyPr>
          <a:lstStyle/>
          <a:p>
            <a:r>
              <a:rPr lang="en-US" b="1" u="sng" dirty="0"/>
              <a:t>Thread 2</a:t>
            </a:r>
          </a:p>
        </p:txBody>
      </p:sp>
      <p:sp>
        <p:nvSpPr>
          <p:cNvPr id="34" name="Content Placeholder 2">
            <a:extLst>
              <a:ext uri="{FF2B5EF4-FFF2-40B4-BE49-F238E27FC236}">
                <a16:creationId xmlns:a16="http://schemas.microsoft.com/office/drawing/2014/main" id="{42B5AB57-3FAA-7C65-DC61-CB8E30409CB1}"/>
              </a:ext>
            </a:extLst>
          </p:cNvPr>
          <p:cNvSpPr txBox="1">
            <a:spLocks/>
          </p:cNvSpPr>
          <p:nvPr/>
        </p:nvSpPr>
        <p:spPr>
          <a:xfrm>
            <a:off x="6288001" y="1926958"/>
            <a:ext cx="4609495" cy="3690936"/>
          </a:xfrm>
          <a:prstGeom prst="rect">
            <a:avLst/>
          </a:prstGeom>
          <a:solidFill>
            <a:schemeClr val="accent6">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enqueue(x){</a:t>
            </a:r>
          </a:p>
          <a:p>
            <a:pPr marL="0" indent="0">
              <a:buFont typeface="Arial" panose="020B0604020202020204" pitchFamily="34" charset="0"/>
              <a:buNone/>
            </a:pPr>
            <a:r>
              <a:rPr lang="en-US" dirty="0"/>
              <a:t>	if ( back == null ){</a:t>
            </a:r>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a:t>
            </a:r>
          </a:p>
          <a:p>
            <a:pPr marL="0" indent="0">
              <a:buFont typeface="Arial" panose="020B0604020202020204" pitchFamily="34" charset="0"/>
              <a:buNone/>
            </a:pPr>
            <a:r>
              <a:rPr lang="en-US" dirty="0"/>
              <a:t> </a:t>
            </a:r>
          </a:p>
        </p:txBody>
      </p:sp>
      <p:grpSp>
        <p:nvGrpSpPr>
          <p:cNvPr id="5" name="Group 4" descr="For this interleaving we will do the entirety of thread 2's work after Thread 1 checks &quot;if( back==null)&quot;.">
            <a:extLst>
              <a:ext uri="{FF2B5EF4-FFF2-40B4-BE49-F238E27FC236}">
                <a16:creationId xmlns:a16="http://schemas.microsoft.com/office/drawing/2014/main" id="{B4F47CAF-5506-8AD6-7E79-1607C0A27DC5}"/>
              </a:ext>
            </a:extLst>
          </p:cNvPr>
          <p:cNvGrpSpPr/>
          <p:nvPr/>
        </p:nvGrpSpPr>
        <p:grpSpPr>
          <a:xfrm>
            <a:off x="3256280" y="1926958"/>
            <a:ext cx="3175000" cy="3690936"/>
            <a:chOff x="3256280" y="2920019"/>
            <a:chExt cx="3175000" cy="3690936"/>
          </a:xfrm>
        </p:grpSpPr>
        <p:sp>
          <p:nvSpPr>
            <p:cNvPr id="41" name="Left Brace 40">
              <a:extLst>
                <a:ext uri="{FF2B5EF4-FFF2-40B4-BE49-F238E27FC236}">
                  <a16:creationId xmlns:a16="http://schemas.microsoft.com/office/drawing/2014/main" id="{61DC0C11-F1E2-3E72-A4B0-9CEB80FA5520}"/>
                </a:ext>
              </a:extLst>
            </p:cNvPr>
            <p:cNvSpPr/>
            <p:nvPr/>
          </p:nvSpPr>
          <p:spPr>
            <a:xfrm>
              <a:off x="5818909" y="2920019"/>
              <a:ext cx="612371" cy="3690936"/>
            </a:xfrm>
            <a:prstGeom prst="leftBrace">
              <a:avLst>
                <a:gd name="adj1" fmla="val 8333"/>
                <a:gd name="adj2" fmla="val 2472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6D88510B-C68C-F57E-02DE-6244D9017B09}"/>
                </a:ext>
              </a:extLst>
            </p:cNvPr>
            <p:cNvCxnSpPr>
              <a:cxnSpLocks/>
              <a:stCxn id="41" idx="1"/>
            </p:cNvCxnSpPr>
            <p:nvPr/>
          </p:nvCxnSpPr>
          <p:spPr>
            <a:xfrm flipH="1" flipV="1">
              <a:off x="3256280" y="3713018"/>
              <a:ext cx="2562629" cy="11958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 name="Group 3" descr="An empty queue, which is just a front pointer and a back pointer, both referencing null.">
            <a:extLst>
              <a:ext uri="{FF2B5EF4-FFF2-40B4-BE49-F238E27FC236}">
                <a16:creationId xmlns:a16="http://schemas.microsoft.com/office/drawing/2014/main" id="{39081851-4413-9AAB-4DA7-5985E1208B19}"/>
              </a:ext>
            </a:extLst>
          </p:cNvPr>
          <p:cNvGrpSpPr/>
          <p:nvPr/>
        </p:nvGrpSpPr>
        <p:grpSpPr>
          <a:xfrm>
            <a:off x="4180724" y="6040682"/>
            <a:ext cx="3276369" cy="583738"/>
            <a:chOff x="838200" y="1453358"/>
            <a:chExt cx="3276369" cy="583738"/>
          </a:xfrm>
        </p:grpSpPr>
        <p:sp>
          <p:nvSpPr>
            <p:cNvPr id="7" name="Rectangle 6">
              <a:extLst>
                <a:ext uri="{FF2B5EF4-FFF2-40B4-BE49-F238E27FC236}">
                  <a16:creationId xmlns:a16="http://schemas.microsoft.com/office/drawing/2014/main" id="{C95BA25F-6E74-5CFB-6579-C95C2CF1B3F5}"/>
                </a:ext>
                <a:ext uri="{C183D7F6-B498-43B3-948B-1728B52AA6E4}">
                  <adec:decorative xmlns:adec="http://schemas.microsoft.com/office/drawing/2017/decorative" val="0"/>
                </a:ext>
              </a:extLst>
            </p:cNvPr>
            <p:cNvSpPr/>
            <p:nvPr/>
          </p:nvSpPr>
          <p:spPr>
            <a:xfrm>
              <a:off x="838200" y="1508776"/>
              <a:ext cx="949960" cy="52832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front</a:t>
              </a:r>
            </a:p>
          </p:txBody>
        </p:sp>
        <p:sp>
          <p:nvSpPr>
            <p:cNvPr id="9" name="Rectangle 8">
              <a:extLst>
                <a:ext uri="{FF2B5EF4-FFF2-40B4-BE49-F238E27FC236}">
                  <a16:creationId xmlns:a16="http://schemas.microsoft.com/office/drawing/2014/main" id="{126FE4E9-C141-2CBB-48E3-A997648FBF81}"/>
                </a:ext>
                <a:ext uri="{C183D7F6-B498-43B3-948B-1728B52AA6E4}">
                  <adec:decorative xmlns:adec="http://schemas.microsoft.com/office/drawing/2017/decorative" val="0"/>
                </a:ext>
              </a:extLst>
            </p:cNvPr>
            <p:cNvSpPr/>
            <p:nvPr/>
          </p:nvSpPr>
          <p:spPr>
            <a:xfrm>
              <a:off x="3164609" y="1453358"/>
              <a:ext cx="949960" cy="52832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back</a:t>
              </a:r>
            </a:p>
          </p:txBody>
        </p:sp>
      </p:grpSp>
    </p:spTree>
    <p:extLst>
      <p:ext uri="{BB962C8B-B14F-4D97-AF65-F5344CB8AC3E}">
        <p14:creationId xmlns:p14="http://schemas.microsoft.com/office/powerpoint/2010/main" val="3562583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DADBF-FEE0-18E2-A45A-AD175122B7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571105-A168-DAEF-0113-68B18EF529B2}"/>
              </a:ext>
            </a:extLst>
          </p:cNvPr>
          <p:cNvSpPr>
            <a:spLocks noGrp="1"/>
          </p:cNvSpPr>
          <p:nvPr>
            <p:ph type="title"/>
          </p:nvPr>
        </p:nvSpPr>
        <p:spPr/>
        <p:txBody>
          <a:bodyPr/>
          <a:lstStyle/>
          <a:p>
            <a:r>
              <a:rPr lang="en-US" dirty="0"/>
              <a:t>Thread 1 – first two lines</a:t>
            </a:r>
          </a:p>
        </p:txBody>
      </p:sp>
      <p:sp>
        <p:nvSpPr>
          <p:cNvPr id="4" name="TextBox 3">
            <a:extLst>
              <a:ext uri="{FF2B5EF4-FFF2-40B4-BE49-F238E27FC236}">
                <a16:creationId xmlns:a16="http://schemas.microsoft.com/office/drawing/2014/main" id="{5096B101-57E4-0B41-1B77-88811F6D0549}"/>
              </a:ext>
            </a:extLst>
          </p:cNvPr>
          <p:cNvSpPr txBox="1"/>
          <p:nvPr/>
        </p:nvSpPr>
        <p:spPr>
          <a:xfrm>
            <a:off x="7278255" y="959529"/>
            <a:ext cx="4275458" cy="369332"/>
          </a:xfrm>
          <a:prstGeom prst="rect">
            <a:avLst/>
          </a:prstGeom>
          <a:noFill/>
          <a:ln>
            <a:solidFill>
              <a:schemeClr val="tx1"/>
            </a:solidFill>
          </a:ln>
        </p:spPr>
        <p:txBody>
          <a:bodyPr wrap="square" rtlCol="0">
            <a:spAutoFit/>
          </a:bodyPr>
          <a:lstStyle/>
          <a:p>
            <a:r>
              <a:rPr lang="en-US" dirty="0"/>
              <a:t>Thread 1 has decided the queue is empty</a:t>
            </a:r>
          </a:p>
        </p:txBody>
      </p:sp>
      <p:grpSp>
        <p:nvGrpSpPr>
          <p:cNvPr id="3" name="Group 2" descr="In thread 1 we execute the line &quot;if (back == null)&quot; which is true, and so we enter into the body of the if statement. At this point Thread 1 gets interrupted due to time slicing.">
            <a:extLst>
              <a:ext uri="{FF2B5EF4-FFF2-40B4-BE49-F238E27FC236}">
                <a16:creationId xmlns:a16="http://schemas.microsoft.com/office/drawing/2014/main" id="{B8F14D24-E6B8-92DE-D02B-B49CD1F6D4DE}"/>
              </a:ext>
            </a:extLst>
          </p:cNvPr>
          <p:cNvGrpSpPr/>
          <p:nvPr/>
        </p:nvGrpSpPr>
        <p:grpSpPr>
          <a:xfrm>
            <a:off x="732328" y="1635967"/>
            <a:ext cx="10348048" cy="3981926"/>
            <a:chOff x="732328" y="2629029"/>
            <a:chExt cx="10037272" cy="3981926"/>
          </a:xfrm>
        </p:grpSpPr>
        <p:sp>
          <p:nvSpPr>
            <p:cNvPr id="34" name="Content Placeholder 2">
              <a:extLst>
                <a:ext uri="{FF2B5EF4-FFF2-40B4-BE49-F238E27FC236}">
                  <a16:creationId xmlns:a16="http://schemas.microsoft.com/office/drawing/2014/main" id="{F5292516-790B-38C1-6F13-7BE6682A5EAC}"/>
                </a:ext>
              </a:extLst>
            </p:cNvPr>
            <p:cNvSpPr txBox="1">
              <a:spLocks/>
            </p:cNvSpPr>
            <p:nvPr/>
          </p:nvSpPr>
          <p:spPr>
            <a:xfrm>
              <a:off x="6288001" y="2920019"/>
              <a:ext cx="4481599" cy="3690936"/>
            </a:xfrm>
            <a:prstGeom prst="rect">
              <a:avLst/>
            </a:prstGeom>
            <a:solidFill>
              <a:schemeClr val="accent6">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enqueue(x){</a:t>
              </a:r>
            </a:p>
            <a:p>
              <a:pPr marL="0" indent="0">
                <a:buFont typeface="Arial" panose="020B0604020202020204" pitchFamily="34" charset="0"/>
                <a:buNone/>
              </a:pPr>
              <a:r>
                <a:rPr lang="en-US" dirty="0"/>
                <a:t>	if ( back == null ){</a:t>
              </a:r>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a:t>
              </a:r>
            </a:p>
            <a:p>
              <a:pPr marL="0" indent="0">
                <a:buFont typeface="Arial" panose="020B0604020202020204" pitchFamily="34" charset="0"/>
                <a:buNone/>
              </a:pPr>
              <a:r>
                <a:rPr lang="en-US" dirty="0"/>
                <a:t> </a:t>
              </a:r>
            </a:p>
          </p:txBody>
        </p:sp>
        <p:sp>
          <p:nvSpPr>
            <p:cNvPr id="36" name="TextBox 35">
              <a:extLst>
                <a:ext uri="{FF2B5EF4-FFF2-40B4-BE49-F238E27FC236}">
                  <a16:creationId xmlns:a16="http://schemas.microsoft.com/office/drawing/2014/main" id="{216BFCC7-5090-605B-28AB-D5E471BD3E0E}"/>
                </a:ext>
              </a:extLst>
            </p:cNvPr>
            <p:cNvSpPr txBox="1"/>
            <p:nvPr/>
          </p:nvSpPr>
          <p:spPr>
            <a:xfrm>
              <a:off x="9745922" y="2629029"/>
              <a:ext cx="1023678" cy="369332"/>
            </a:xfrm>
            <a:prstGeom prst="rect">
              <a:avLst/>
            </a:prstGeom>
            <a:solidFill>
              <a:schemeClr val="accent6">
                <a:lumMod val="20000"/>
                <a:lumOff val="80000"/>
              </a:schemeClr>
            </a:solidFill>
          </p:spPr>
          <p:txBody>
            <a:bodyPr wrap="square" rtlCol="0">
              <a:spAutoFit/>
            </a:bodyPr>
            <a:lstStyle/>
            <a:p>
              <a:r>
                <a:rPr lang="en-US" b="1" u="sng" dirty="0"/>
                <a:t>Thread 2</a:t>
              </a:r>
            </a:p>
          </p:txBody>
        </p:sp>
        <p:sp>
          <p:nvSpPr>
            <p:cNvPr id="39" name="Content Placeholder 2">
              <a:extLst>
                <a:ext uri="{FF2B5EF4-FFF2-40B4-BE49-F238E27FC236}">
                  <a16:creationId xmlns:a16="http://schemas.microsoft.com/office/drawing/2014/main" id="{703E1D4A-047C-D08F-7CF9-02F225EE1C1C}"/>
                </a:ext>
              </a:extLst>
            </p:cNvPr>
            <p:cNvSpPr txBox="1">
              <a:spLocks/>
            </p:cNvSpPr>
            <p:nvPr/>
          </p:nvSpPr>
          <p:spPr>
            <a:xfrm>
              <a:off x="732328" y="2920019"/>
              <a:ext cx="4481599" cy="3690936"/>
            </a:xfrm>
            <a:prstGeom prst="rect">
              <a:avLst/>
            </a:prstGeom>
            <a:solidFill>
              <a:schemeClr val="accent2">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trike="sngStrike" dirty="0"/>
                <a:t>enqueue(x){</a:t>
              </a:r>
            </a:p>
            <a:p>
              <a:pPr marL="0" indent="0">
                <a:buFont typeface="Arial" panose="020B0604020202020204" pitchFamily="34" charset="0"/>
                <a:buNone/>
              </a:pPr>
              <a:r>
                <a:rPr lang="en-US" b="1" strike="sngStrike" dirty="0"/>
                <a:t>	if ( back == null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a:t>
              </a:r>
            </a:p>
          </p:txBody>
        </p:sp>
        <p:sp>
          <p:nvSpPr>
            <p:cNvPr id="40" name="TextBox 39">
              <a:extLst>
                <a:ext uri="{FF2B5EF4-FFF2-40B4-BE49-F238E27FC236}">
                  <a16:creationId xmlns:a16="http://schemas.microsoft.com/office/drawing/2014/main" id="{BC800D67-0C0E-B005-3EE3-3EE585765328}"/>
                </a:ext>
              </a:extLst>
            </p:cNvPr>
            <p:cNvSpPr txBox="1"/>
            <p:nvPr/>
          </p:nvSpPr>
          <p:spPr>
            <a:xfrm>
              <a:off x="4190249" y="2629029"/>
              <a:ext cx="1023678" cy="369332"/>
            </a:xfrm>
            <a:prstGeom prst="rect">
              <a:avLst/>
            </a:prstGeom>
            <a:solidFill>
              <a:schemeClr val="accent2">
                <a:lumMod val="20000"/>
                <a:lumOff val="80000"/>
              </a:schemeClr>
            </a:solidFill>
          </p:spPr>
          <p:txBody>
            <a:bodyPr wrap="square" rtlCol="0">
              <a:spAutoFit/>
            </a:bodyPr>
            <a:lstStyle/>
            <a:p>
              <a:r>
                <a:rPr lang="en-US" b="1" u="sng" dirty="0"/>
                <a:t>Thread 1</a:t>
              </a:r>
            </a:p>
          </p:txBody>
        </p:sp>
        <p:sp>
          <p:nvSpPr>
            <p:cNvPr id="41" name="Left Brace 40">
              <a:extLst>
                <a:ext uri="{FF2B5EF4-FFF2-40B4-BE49-F238E27FC236}">
                  <a16:creationId xmlns:a16="http://schemas.microsoft.com/office/drawing/2014/main" id="{B70FB154-6E16-75F6-9182-5879BE0784EB}"/>
                </a:ext>
              </a:extLst>
            </p:cNvPr>
            <p:cNvSpPr/>
            <p:nvPr/>
          </p:nvSpPr>
          <p:spPr>
            <a:xfrm>
              <a:off x="5818909" y="2920019"/>
              <a:ext cx="612371" cy="3690936"/>
            </a:xfrm>
            <a:prstGeom prst="leftBrace">
              <a:avLst>
                <a:gd name="adj1" fmla="val 8333"/>
                <a:gd name="adj2" fmla="val 2472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0419BE70-FFFB-930F-6059-1D5051263FAA}"/>
                </a:ext>
              </a:extLst>
            </p:cNvPr>
            <p:cNvCxnSpPr>
              <a:cxnSpLocks/>
              <a:stCxn id="41" idx="1"/>
            </p:cNvCxnSpPr>
            <p:nvPr/>
          </p:nvCxnSpPr>
          <p:spPr>
            <a:xfrm flipH="1" flipV="1">
              <a:off x="3256280" y="3713018"/>
              <a:ext cx="2562629" cy="11958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 name="Group 10" descr="An empty queue, which is just a front pointer and a back pointer, both referencing null.">
            <a:extLst>
              <a:ext uri="{FF2B5EF4-FFF2-40B4-BE49-F238E27FC236}">
                <a16:creationId xmlns:a16="http://schemas.microsoft.com/office/drawing/2014/main" id="{A4BA5E5C-073F-FDDD-6BF9-83E0A03B06E0}"/>
              </a:ext>
            </a:extLst>
          </p:cNvPr>
          <p:cNvGrpSpPr/>
          <p:nvPr/>
        </p:nvGrpSpPr>
        <p:grpSpPr>
          <a:xfrm>
            <a:off x="4180724" y="6040682"/>
            <a:ext cx="3276369" cy="583738"/>
            <a:chOff x="838200" y="1453358"/>
            <a:chExt cx="3276369" cy="583738"/>
          </a:xfrm>
        </p:grpSpPr>
        <p:sp>
          <p:nvSpPr>
            <p:cNvPr id="12" name="Rectangle 11">
              <a:extLst>
                <a:ext uri="{FF2B5EF4-FFF2-40B4-BE49-F238E27FC236}">
                  <a16:creationId xmlns:a16="http://schemas.microsoft.com/office/drawing/2014/main" id="{B2969B1D-5DE5-B496-C1BD-B1C64F0C3568}"/>
                </a:ext>
                <a:ext uri="{C183D7F6-B498-43B3-948B-1728B52AA6E4}">
                  <adec:decorative xmlns:adec="http://schemas.microsoft.com/office/drawing/2017/decorative" val="0"/>
                </a:ext>
              </a:extLst>
            </p:cNvPr>
            <p:cNvSpPr/>
            <p:nvPr/>
          </p:nvSpPr>
          <p:spPr>
            <a:xfrm>
              <a:off x="838200" y="1508776"/>
              <a:ext cx="949960" cy="52832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front</a:t>
              </a:r>
            </a:p>
          </p:txBody>
        </p:sp>
        <p:sp>
          <p:nvSpPr>
            <p:cNvPr id="13" name="Rectangle 12">
              <a:extLst>
                <a:ext uri="{FF2B5EF4-FFF2-40B4-BE49-F238E27FC236}">
                  <a16:creationId xmlns:a16="http://schemas.microsoft.com/office/drawing/2014/main" id="{661128DB-A8A7-C912-E270-C32CC70A26F5}"/>
                </a:ext>
                <a:ext uri="{C183D7F6-B498-43B3-948B-1728B52AA6E4}">
                  <adec:decorative xmlns:adec="http://schemas.microsoft.com/office/drawing/2017/decorative" val="0"/>
                </a:ext>
              </a:extLst>
            </p:cNvPr>
            <p:cNvSpPr/>
            <p:nvPr/>
          </p:nvSpPr>
          <p:spPr>
            <a:xfrm>
              <a:off x="3164609" y="1453358"/>
              <a:ext cx="949960" cy="52832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back</a:t>
              </a:r>
            </a:p>
          </p:txBody>
        </p:sp>
      </p:grpSp>
    </p:spTree>
    <p:extLst>
      <p:ext uri="{BB962C8B-B14F-4D97-AF65-F5344CB8AC3E}">
        <p14:creationId xmlns:p14="http://schemas.microsoft.com/office/powerpoint/2010/main" val="11762931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319DD-FFAA-30D0-0137-1B071571D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A9EF8D-0659-368F-1D30-6D64917FBC6E}"/>
              </a:ext>
            </a:extLst>
          </p:cNvPr>
          <p:cNvSpPr>
            <a:spLocks noGrp="1"/>
          </p:cNvSpPr>
          <p:nvPr>
            <p:ph type="title"/>
          </p:nvPr>
        </p:nvSpPr>
        <p:spPr/>
        <p:txBody>
          <a:bodyPr/>
          <a:lstStyle/>
          <a:p>
            <a:r>
              <a:rPr lang="en-US" dirty="0"/>
              <a:t>Thread 2 – all lines</a:t>
            </a:r>
          </a:p>
        </p:txBody>
      </p:sp>
      <p:sp>
        <p:nvSpPr>
          <p:cNvPr id="4" name="TextBox 3">
            <a:extLst>
              <a:ext uri="{FF2B5EF4-FFF2-40B4-BE49-F238E27FC236}">
                <a16:creationId xmlns:a16="http://schemas.microsoft.com/office/drawing/2014/main" id="{83536E1E-3EF4-02FF-B3E4-92BDEFC6BC6F}"/>
              </a:ext>
            </a:extLst>
          </p:cNvPr>
          <p:cNvSpPr txBox="1"/>
          <p:nvPr/>
        </p:nvSpPr>
        <p:spPr>
          <a:xfrm>
            <a:off x="7278255" y="605567"/>
            <a:ext cx="4340004" cy="646331"/>
          </a:xfrm>
          <a:prstGeom prst="rect">
            <a:avLst/>
          </a:prstGeom>
          <a:noFill/>
          <a:ln>
            <a:solidFill>
              <a:schemeClr val="tx1"/>
            </a:solidFill>
          </a:ln>
        </p:spPr>
        <p:txBody>
          <a:bodyPr wrap="square" rtlCol="0">
            <a:spAutoFit/>
          </a:bodyPr>
          <a:lstStyle/>
          <a:p>
            <a:r>
              <a:rPr lang="en-US" dirty="0"/>
              <a:t>Thread 1 has decided the queue is empty</a:t>
            </a:r>
          </a:p>
          <a:p>
            <a:r>
              <a:rPr lang="en-US" dirty="0"/>
              <a:t>Meanwhile, thread 2 enqueues 2</a:t>
            </a:r>
          </a:p>
        </p:txBody>
      </p:sp>
      <p:grpSp>
        <p:nvGrpSpPr>
          <p:cNvPr id="3" name="Group 2" descr="Next we do the entirety of thread 2, which completely adds the value 2 into the queue.">
            <a:extLst>
              <a:ext uri="{FF2B5EF4-FFF2-40B4-BE49-F238E27FC236}">
                <a16:creationId xmlns:a16="http://schemas.microsoft.com/office/drawing/2014/main" id="{F32ABF83-49E1-A195-551E-140A11B4896F}"/>
              </a:ext>
            </a:extLst>
          </p:cNvPr>
          <p:cNvGrpSpPr/>
          <p:nvPr/>
        </p:nvGrpSpPr>
        <p:grpSpPr>
          <a:xfrm>
            <a:off x="732328" y="1626135"/>
            <a:ext cx="10037272" cy="3981926"/>
            <a:chOff x="732328" y="2629029"/>
            <a:chExt cx="10037272" cy="3981926"/>
          </a:xfrm>
        </p:grpSpPr>
        <p:sp>
          <p:nvSpPr>
            <p:cNvPr id="34" name="Content Placeholder 2">
              <a:extLst>
                <a:ext uri="{FF2B5EF4-FFF2-40B4-BE49-F238E27FC236}">
                  <a16:creationId xmlns:a16="http://schemas.microsoft.com/office/drawing/2014/main" id="{8FD0F61F-A2A6-CBA4-DF5C-53599A4265AD}"/>
                </a:ext>
              </a:extLst>
            </p:cNvPr>
            <p:cNvSpPr txBox="1">
              <a:spLocks/>
            </p:cNvSpPr>
            <p:nvPr/>
          </p:nvSpPr>
          <p:spPr>
            <a:xfrm>
              <a:off x="6288001" y="2920019"/>
              <a:ext cx="4481599" cy="3690936"/>
            </a:xfrm>
            <a:prstGeom prst="rect">
              <a:avLst/>
            </a:prstGeom>
            <a:solidFill>
              <a:schemeClr val="accent6">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trike="sngStrike" dirty="0"/>
                <a:t>enqueue(x){</a:t>
              </a:r>
            </a:p>
            <a:p>
              <a:pPr marL="0" indent="0">
                <a:buFont typeface="Arial" panose="020B0604020202020204" pitchFamily="34" charset="0"/>
                <a:buNone/>
              </a:pPr>
              <a:r>
                <a:rPr lang="en-US" b="1" strike="sngStrike" dirty="0"/>
                <a:t>	if ( back == null ){</a:t>
              </a:r>
            </a:p>
            <a:p>
              <a:pPr marL="0" indent="0">
                <a:buFont typeface="Arial" panose="020B0604020202020204" pitchFamily="34" charset="0"/>
                <a:buNone/>
              </a:pPr>
              <a:r>
                <a:rPr lang="en-US" b="1" strike="sngStrike" dirty="0"/>
                <a:t>		back = new Node(x); </a:t>
              </a:r>
            </a:p>
            <a:p>
              <a:pPr marL="0" indent="0">
                <a:buFont typeface="Arial" panose="020B0604020202020204" pitchFamily="34" charset="0"/>
                <a:buNone/>
              </a:pPr>
              <a:r>
                <a:rPr lang="en-US" b="1" strike="sngStrike" dirty="0"/>
                <a:t>		front = back;</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	else { </a:t>
              </a:r>
            </a:p>
            <a:p>
              <a:pPr marL="0" indent="0">
                <a:buFont typeface="Arial" panose="020B0604020202020204" pitchFamily="34" charset="0"/>
                <a:buNone/>
              </a:pPr>
              <a:r>
                <a:rPr lang="en-US" b="1" strike="sngStrike" dirty="0"/>
                <a:t>		</a:t>
              </a:r>
              <a:r>
                <a:rPr lang="en-US" b="1" strike="sngStrike" dirty="0" err="1"/>
                <a:t>back.next</a:t>
              </a:r>
              <a:r>
                <a:rPr lang="en-US" b="1" strike="sngStrike" dirty="0"/>
                <a:t> = new Node(x); </a:t>
              </a:r>
            </a:p>
            <a:p>
              <a:pPr marL="0" indent="0">
                <a:buFont typeface="Arial" panose="020B0604020202020204" pitchFamily="34" charset="0"/>
                <a:buNone/>
              </a:pPr>
              <a:r>
                <a:rPr lang="en-US" b="1" strike="sngStrike" dirty="0"/>
                <a:t>		back = </a:t>
              </a:r>
              <a:r>
                <a:rPr lang="en-US" b="1" strike="sngStrike" dirty="0" err="1"/>
                <a:t>back.next</a:t>
              </a:r>
              <a:r>
                <a:rPr lang="en-US" b="1" strike="sngStrike" dirty="0"/>
                <a:t>; </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a:t>
              </a:r>
            </a:p>
            <a:p>
              <a:pPr marL="0" indent="0">
                <a:buFont typeface="Arial" panose="020B0604020202020204" pitchFamily="34" charset="0"/>
                <a:buNone/>
              </a:pPr>
              <a:r>
                <a:rPr lang="en-US" dirty="0"/>
                <a:t> </a:t>
              </a:r>
            </a:p>
          </p:txBody>
        </p:sp>
        <p:sp>
          <p:nvSpPr>
            <p:cNvPr id="36" name="TextBox 35">
              <a:extLst>
                <a:ext uri="{FF2B5EF4-FFF2-40B4-BE49-F238E27FC236}">
                  <a16:creationId xmlns:a16="http://schemas.microsoft.com/office/drawing/2014/main" id="{9EB55E4B-6E58-E142-6911-BA43302DE33B}"/>
                </a:ext>
              </a:extLst>
            </p:cNvPr>
            <p:cNvSpPr txBox="1"/>
            <p:nvPr/>
          </p:nvSpPr>
          <p:spPr>
            <a:xfrm>
              <a:off x="9745922" y="2629029"/>
              <a:ext cx="1023678" cy="369332"/>
            </a:xfrm>
            <a:prstGeom prst="rect">
              <a:avLst/>
            </a:prstGeom>
            <a:solidFill>
              <a:schemeClr val="accent6">
                <a:lumMod val="20000"/>
                <a:lumOff val="80000"/>
              </a:schemeClr>
            </a:solidFill>
          </p:spPr>
          <p:txBody>
            <a:bodyPr wrap="square" rtlCol="0">
              <a:spAutoFit/>
            </a:bodyPr>
            <a:lstStyle/>
            <a:p>
              <a:r>
                <a:rPr lang="en-US" b="1" u="sng" dirty="0"/>
                <a:t>Thread 2</a:t>
              </a:r>
            </a:p>
          </p:txBody>
        </p:sp>
        <p:sp>
          <p:nvSpPr>
            <p:cNvPr id="39" name="Content Placeholder 2">
              <a:extLst>
                <a:ext uri="{FF2B5EF4-FFF2-40B4-BE49-F238E27FC236}">
                  <a16:creationId xmlns:a16="http://schemas.microsoft.com/office/drawing/2014/main" id="{E8581A67-265F-9585-D086-42EF97575984}"/>
                </a:ext>
              </a:extLst>
            </p:cNvPr>
            <p:cNvSpPr txBox="1">
              <a:spLocks/>
            </p:cNvSpPr>
            <p:nvPr/>
          </p:nvSpPr>
          <p:spPr>
            <a:xfrm>
              <a:off x="732328" y="2920019"/>
              <a:ext cx="4481599" cy="3690936"/>
            </a:xfrm>
            <a:prstGeom prst="rect">
              <a:avLst/>
            </a:prstGeom>
            <a:solidFill>
              <a:schemeClr val="accent2">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trike="sngStrike" dirty="0"/>
                <a:t>enqueue(x){</a:t>
              </a:r>
            </a:p>
            <a:p>
              <a:pPr marL="0" indent="0">
                <a:buFont typeface="Arial" panose="020B0604020202020204" pitchFamily="34" charset="0"/>
                <a:buNone/>
              </a:pPr>
              <a:r>
                <a:rPr lang="en-US" b="1" strike="sngStrike" dirty="0"/>
                <a:t>	if ( back == null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a:t>
              </a:r>
            </a:p>
          </p:txBody>
        </p:sp>
        <p:sp>
          <p:nvSpPr>
            <p:cNvPr id="40" name="TextBox 39">
              <a:extLst>
                <a:ext uri="{FF2B5EF4-FFF2-40B4-BE49-F238E27FC236}">
                  <a16:creationId xmlns:a16="http://schemas.microsoft.com/office/drawing/2014/main" id="{D9C1810D-BB3B-2781-5F5B-5DE76F9CEBCC}"/>
                </a:ext>
              </a:extLst>
            </p:cNvPr>
            <p:cNvSpPr txBox="1"/>
            <p:nvPr/>
          </p:nvSpPr>
          <p:spPr>
            <a:xfrm>
              <a:off x="4190249" y="2629029"/>
              <a:ext cx="1023678" cy="369332"/>
            </a:xfrm>
            <a:prstGeom prst="rect">
              <a:avLst/>
            </a:prstGeom>
            <a:solidFill>
              <a:schemeClr val="accent2">
                <a:lumMod val="20000"/>
                <a:lumOff val="80000"/>
              </a:schemeClr>
            </a:solidFill>
          </p:spPr>
          <p:txBody>
            <a:bodyPr wrap="square" rtlCol="0">
              <a:spAutoFit/>
            </a:bodyPr>
            <a:lstStyle/>
            <a:p>
              <a:r>
                <a:rPr lang="en-US" b="1" u="sng" dirty="0"/>
                <a:t>Thread 1</a:t>
              </a:r>
            </a:p>
          </p:txBody>
        </p:sp>
        <p:sp>
          <p:nvSpPr>
            <p:cNvPr id="41" name="Left Brace 40">
              <a:extLst>
                <a:ext uri="{FF2B5EF4-FFF2-40B4-BE49-F238E27FC236}">
                  <a16:creationId xmlns:a16="http://schemas.microsoft.com/office/drawing/2014/main" id="{564C11C0-95B9-1798-6B0D-70E74342981A}"/>
                </a:ext>
              </a:extLst>
            </p:cNvPr>
            <p:cNvSpPr/>
            <p:nvPr/>
          </p:nvSpPr>
          <p:spPr>
            <a:xfrm>
              <a:off x="5818909" y="2920019"/>
              <a:ext cx="612371" cy="3690936"/>
            </a:xfrm>
            <a:prstGeom prst="leftBrace">
              <a:avLst>
                <a:gd name="adj1" fmla="val 8333"/>
                <a:gd name="adj2" fmla="val 2472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1D4C5BA0-DB61-7A1C-DBF3-52591A1D10DE}"/>
                </a:ext>
              </a:extLst>
            </p:cNvPr>
            <p:cNvCxnSpPr>
              <a:cxnSpLocks/>
              <a:stCxn id="41" idx="1"/>
            </p:cNvCxnSpPr>
            <p:nvPr/>
          </p:nvCxnSpPr>
          <p:spPr>
            <a:xfrm flipH="1" flipV="1">
              <a:off x="3256280" y="3713018"/>
              <a:ext cx="2562629" cy="11958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 name="Group 5" descr="A queue with the value 2 included. There is a single node containing 2. Its next reference is null. The front and back pointers both reference this node containing 2.">
            <a:extLst>
              <a:ext uri="{FF2B5EF4-FFF2-40B4-BE49-F238E27FC236}">
                <a16:creationId xmlns:a16="http://schemas.microsoft.com/office/drawing/2014/main" id="{AAEEF8CC-1EF3-5AE5-F128-A6E22EC01EBC}"/>
              </a:ext>
            </a:extLst>
          </p:cNvPr>
          <p:cNvGrpSpPr/>
          <p:nvPr/>
        </p:nvGrpSpPr>
        <p:grpSpPr>
          <a:xfrm>
            <a:off x="3359611" y="5898471"/>
            <a:ext cx="4918595" cy="528320"/>
            <a:chOff x="838200" y="1508776"/>
            <a:chExt cx="4918595" cy="528320"/>
          </a:xfrm>
        </p:grpSpPr>
        <p:sp>
          <p:nvSpPr>
            <p:cNvPr id="7" name="Rectangle 6">
              <a:extLst>
                <a:ext uri="{FF2B5EF4-FFF2-40B4-BE49-F238E27FC236}">
                  <a16:creationId xmlns:a16="http://schemas.microsoft.com/office/drawing/2014/main" id="{AB4EB502-DFF5-6917-FCF6-7387D28E1A1C}"/>
                </a:ext>
              </a:extLst>
            </p:cNvPr>
            <p:cNvSpPr/>
            <p:nvPr/>
          </p:nvSpPr>
          <p:spPr>
            <a:xfrm>
              <a:off x="838200" y="1508776"/>
              <a:ext cx="949960" cy="52832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front</a:t>
              </a:r>
            </a:p>
          </p:txBody>
        </p:sp>
        <p:sp>
          <p:nvSpPr>
            <p:cNvPr id="9" name="Rectangle 8">
              <a:extLst>
                <a:ext uri="{FF2B5EF4-FFF2-40B4-BE49-F238E27FC236}">
                  <a16:creationId xmlns:a16="http://schemas.microsoft.com/office/drawing/2014/main" id="{5337DB78-0E17-00A6-67C4-29EDA89A127B}"/>
                </a:ext>
              </a:extLst>
            </p:cNvPr>
            <p:cNvSpPr/>
            <p:nvPr/>
          </p:nvSpPr>
          <p:spPr>
            <a:xfrm>
              <a:off x="4806835" y="1508776"/>
              <a:ext cx="949960" cy="52832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back</a:t>
              </a:r>
            </a:p>
          </p:txBody>
        </p:sp>
        <p:grpSp>
          <p:nvGrpSpPr>
            <p:cNvPr id="11" name="Group 10">
              <a:extLst>
                <a:ext uri="{FF2B5EF4-FFF2-40B4-BE49-F238E27FC236}">
                  <a16:creationId xmlns:a16="http://schemas.microsoft.com/office/drawing/2014/main" id="{094F13B9-60D5-077E-15A4-469C6B0BAD27}"/>
                </a:ext>
              </a:extLst>
            </p:cNvPr>
            <p:cNvGrpSpPr/>
            <p:nvPr/>
          </p:nvGrpSpPr>
          <p:grpSpPr>
            <a:xfrm>
              <a:off x="2727960" y="1508776"/>
              <a:ext cx="1056640" cy="528320"/>
              <a:chOff x="8117840" y="4104640"/>
              <a:chExt cx="1056640" cy="528320"/>
            </a:xfrm>
          </p:grpSpPr>
          <p:sp>
            <p:nvSpPr>
              <p:cNvPr id="16" name="Rectangle 15">
                <a:extLst>
                  <a:ext uri="{FF2B5EF4-FFF2-40B4-BE49-F238E27FC236}">
                    <a16:creationId xmlns:a16="http://schemas.microsoft.com/office/drawing/2014/main" id="{0802F6A3-E9A8-5954-9C38-CCB5620F1E80}"/>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7" name="Rectangle 16">
                <a:extLst>
                  <a:ext uri="{FF2B5EF4-FFF2-40B4-BE49-F238E27FC236}">
                    <a16:creationId xmlns:a16="http://schemas.microsoft.com/office/drawing/2014/main" id="{8472B177-356A-CB8A-35C4-337C8E3F16A4}"/>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Arrow Connector 25">
              <a:extLst>
                <a:ext uri="{FF2B5EF4-FFF2-40B4-BE49-F238E27FC236}">
                  <a16:creationId xmlns:a16="http://schemas.microsoft.com/office/drawing/2014/main" id="{C5F3E8C0-1ACE-CE78-25B2-C1B8F66A40FE}"/>
                </a:ext>
              </a:extLst>
            </p:cNvPr>
            <p:cNvCxnSpPr>
              <a:cxnSpLocks/>
              <a:endCxn id="16" idx="1"/>
            </p:cNvCxnSpPr>
            <p:nvPr/>
          </p:nvCxnSpPr>
          <p:spPr>
            <a:xfrm>
              <a:off x="1788160" y="1772936"/>
              <a:ext cx="9398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C3CAF0A-06E5-3F96-9D71-184D4DE4B21F}"/>
                </a:ext>
              </a:extLst>
            </p:cNvPr>
            <p:cNvCxnSpPr>
              <a:cxnSpLocks/>
              <a:stCxn id="9" idx="1"/>
              <a:endCxn id="17" idx="3"/>
            </p:cNvCxnSpPr>
            <p:nvPr/>
          </p:nvCxnSpPr>
          <p:spPr>
            <a:xfrm flipH="1">
              <a:off x="3784600" y="1772936"/>
              <a:ext cx="102223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56643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92911-38DC-1E6D-E379-30119B37B4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1C99E9-D4B1-C748-7403-A56BB3BA0C63}"/>
              </a:ext>
            </a:extLst>
          </p:cNvPr>
          <p:cNvSpPr>
            <a:spLocks noGrp="1"/>
          </p:cNvSpPr>
          <p:nvPr>
            <p:ph type="title"/>
          </p:nvPr>
        </p:nvSpPr>
        <p:spPr/>
        <p:txBody>
          <a:bodyPr/>
          <a:lstStyle/>
          <a:p>
            <a:r>
              <a:rPr lang="en-US" dirty="0"/>
              <a:t>Thread 1 – remaining lines</a:t>
            </a:r>
          </a:p>
        </p:txBody>
      </p:sp>
      <p:sp>
        <p:nvSpPr>
          <p:cNvPr id="4" name="TextBox 3">
            <a:extLst>
              <a:ext uri="{FF2B5EF4-FFF2-40B4-BE49-F238E27FC236}">
                <a16:creationId xmlns:a16="http://schemas.microsoft.com/office/drawing/2014/main" id="{FC791B17-5542-5D5F-DA9C-4CCFCCCAA899}"/>
              </a:ext>
            </a:extLst>
          </p:cNvPr>
          <p:cNvSpPr txBox="1"/>
          <p:nvPr/>
        </p:nvSpPr>
        <p:spPr>
          <a:xfrm>
            <a:off x="7278255" y="389257"/>
            <a:ext cx="4415307" cy="1200329"/>
          </a:xfrm>
          <a:prstGeom prst="rect">
            <a:avLst/>
          </a:prstGeom>
          <a:noFill/>
          <a:ln>
            <a:solidFill>
              <a:schemeClr val="tx1"/>
            </a:solidFill>
          </a:ln>
        </p:spPr>
        <p:txBody>
          <a:bodyPr wrap="square" rtlCol="0">
            <a:spAutoFit/>
          </a:bodyPr>
          <a:lstStyle/>
          <a:p>
            <a:r>
              <a:rPr lang="en-US" dirty="0"/>
              <a:t>Thread 1 has decided the queue is empty</a:t>
            </a:r>
          </a:p>
          <a:p>
            <a:r>
              <a:rPr lang="en-US" dirty="0"/>
              <a:t>Meanwhile, thread 2 enqueues 2</a:t>
            </a:r>
          </a:p>
          <a:p>
            <a:r>
              <a:rPr lang="en-US" dirty="0"/>
              <a:t>Thread 1 continues as if the queue is still empty, overwriting Thread 2’s work</a:t>
            </a:r>
          </a:p>
        </p:txBody>
      </p:sp>
      <p:grpSp>
        <p:nvGrpSpPr>
          <p:cNvPr id="15" name="Group 14" descr="Finally we complete the rest of thread 1. Because we had already entered the body of the if statement, the code behaves as if the queue was empty, and so we create a new node and set the front and back pointers to both reference this new node. The causes the node containing 2 to be garbage collected, and so the final queue contains only the value 1.">
            <a:extLst>
              <a:ext uri="{FF2B5EF4-FFF2-40B4-BE49-F238E27FC236}">
                <a16:creationId xmlns:a16="http://schemas.microsoft.com/office/drawing/2014/main" id="{CD2085A9-880C-5445-E142-80D107D35EE8}"/>
              </a:ext>
            </a:extLst>
          </p:cNvPr>
          <p:cNvGrpSpPr/>
          <p:nvPr/>
        </p:nvGrpSpPr>
        <p:grpSpPr>
          <a:xfrm>
            <a:off x="732327" y="1626138"/>
            <a:ext cx="10391079" cy="3981926"/>
            <a:chOff x="732328" y="2629029"/>
            <a:chExt cx="10037272" cy="3981926"/>
          </a:xfrm>
        </p:grpSpPr>
        <p:sp>
          <p:nvSpPr>
            <p:cNvPr id="34" name="Content Placeholder 2">
              <a:extLst>
                <a:ext uri="{FF2B5EF4-FFF2-40B4-BE49-F238E27FC236}">
                  <a16:creationId xmlns:a16="http://schemas.microsoft.com/office/drawing/2014/main" id="{CC8DECD1-895E-D68C-B141-B2E311C8F60B}"/>
                </a:ext>
              </a:extLst>
            </p:cNvPr>
            <p:cNvSpPr txBox="1">
              <a:spLocks/>
            </p:cNvSpPr>
            <p:nvPr/>
          </p:nvSpPr>
          <p:spPr>
            <a:xfrm>
              <a:off x="6288001" y="2920019"/>
              <a:ext cx="4481599" cy="3690936"/>
            </a:xfrm>
            <a:prstGeom prst="rect">
              <a:avLst/>
            </a:prstGeom>
            <a:solidFill>
              <a:schemeClr val="accent6">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trike="sngStrike" dirty="0"/>
                <a:t>enqueue(x){</a:t>
              </a:r>
            </a:p>
            <a:p>
              <a:pPr marL="0" indent="0">
                <a:buFont typeface="Arial" panose="020B0604020202020204" pitchFamily="34" charset="0"/>
                <a:buNone/>
              </a:pPr>
              <a:r>
                <a:rPr lang="en-US" b="1" strike="sngStrike" dirty="0"/>
                <a:t>	if ( back == null ){</a:t>
              </a:r>
            </a:p>
            <a:p>
              <a:pPr marL="0" indent="0">
                <a:buFont typeface="Arial" panose="020B0604020202020204" pitchFamily="34" charset="0"/>
                <a:buNone/>
              </a:pPr>
              <a:r>
                <a:rPr lang="en-US" b="1" strike="sngStrike" dirty="0"/>
                <a:t>		back = new Node(x); </a:t>
              </a:r>
            </a:p>
            <a:p>
              <a:pPr marL="0" indent="0">
                <a:buFont typeface="Arial" panose="020B0604020202020204" pitchFamily="34" charset="0"/>
                <a:buNone/>
              </a:pPr>
              <a:r>
                <a:rPr lang="en-US" b="1" strike="sngStrike" dirty="0"/>
                <a:t>		front = back;</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	else { </a:t>
              </a:r>
            </a:p>
            <a:p>
              <a:pPr marL="0" indent="0">
                <a:buFont typeface="Arial" panose="020B0604020202020204" pitchFamily="34" charset="0"/>
                <a:buNone/>
              </a:pPr>
              <a:r>
                <a:rPr lang="en-US" b="1" strike="sngStrike" dirty="0"/>
                <a:t>		</a:t>
              </a:r>
              <a:r>
                <a:rPr lang="en-US" b="1" strike="sngStrike" dirty="0" err="1"/>
                <a:t>back.next</a:t>
              </a:r>
              <a:r>
                <a:rPr lang="en-US" b="1" strike="sngStrike" dirty="0"/>
                <a:t> = new Node(x); </a:t>
              </a:r>
            </a:p>
            <a:p>
              <a:pPr marL="0" indent="0">
                <a:buFont typeface="Arial" panose="020B0604020202020204" pitchFamily="34" charset="0"/>
                <a:buNone/>
              </a:pPr>
              <a:r>
                <a:rPr lang="en-US" b="1" strike="sngStrike" dirty="0"/>
                <a:t>		back = </a:t>
              </a:r>
              <a:r>
                <a:rPr lang="en-US" b="1" strike="sngStrike" dirty="0" err="1"/>
                <a:t>back.next</a:t>
              </a:r>
              <a:r>
                <a:rPr lang="en-US" b="1" strike="sngStrike" dirty="0"/>
                <a:t>; </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a:t>
              </a:r>
            </a:p>
            <a:p>
              <a:pPr marL="0" indent="0">
                <a:buFont typeface="Arial" panose="020B0604020202020204" pitchFamily="34" charset="0"/>
                <a:buNone/>
              </a:pPr>
              <a:r>
                <a:rPr lang="en-US" dirty="0"/>
                <a:t> </a:t>
              </a:r>
            </a:p>
          </p:txBody>
        </p:sp>
        <p:sp>
          <p:nvSpPr>
            <p:cNvPr id="36" name="TextBox 35">
              <a:extLst>
                <a:ext uri="{FF2B5EF4-FFF2-40B4-BE49-F238E27FC236}">
                  <a16:creationId xmlns:a16="http://schemas.microsoft.com/office/drawing/2014/main" id="{E25CDDDE-EF93-813B-B4F7-D6ADE9D95D88}"/>
                </a:ext>
              </a:extLst>
            </p:cNvPr>
            <p:cNvSpPr txBox="1"/>
            <p:nvPr/>
          </p:nvSpPr>
          <p:spPr>
            <a:xfrm>
              <a:off x="9745922" y="2629029"/>
              <a:ext cx="1023678" cy="369332"/>
            </a:xfrm>
            <a:prstGeom prst="rect">
              <a:avLst/>
            </a:prstGeom>
            <a:solidFill>
              <a:schemeClr val="accent6">
                <a:lumMod val="20000"/>
                <a:lumOff val="80000"/>
              </a:schemeClr>
            </a:solidFill>
          </p:spPr>
          <p:txBody>
            <a:bodyPr wrap="square" rtlCol="0">
              <a:spAutoFit/>
            </a:bodyPr>
            <a:lstStyle/>
            <a:p>
              <a:r>
                <a:rPr lang="en-US" b="1" u="sng" dirty="0"/>
                <a:t>Thread 2</a:t>
              </a:r>
            </a:p>
          </p:txBody>
        </p:sp>
        <p:sp>
          <p:nvSpPr>
            <p:cNvPr id="39" name="Content Placeholder 2">
              <a:extLst>
                <a:ext uri="{FF2B5EF4-FFF2-40B4-BE49-F238E27FC236}">
                  <a16:creationId xmlns:a16="http://schemas.microsoft.com/office/drawing/2014/main" id="{E7686F63-0A25-C02E-9A08-2ED6268AE6E1}"/>
                </a:ext>
              </a:extLst>
            </p:cNvPr>
            <p:cNvSpPr txBox="1">
              <a:spLocks/>
            </p:cNvSpPr>
            <p:nvPr/>
          </p:nvSpPr>
          <p:spPr>
            <a:xfrm>
              <a:off x="732328" y="2920019"/>
              <a:ext cx="4481599" cy="3690936"/>
            </a:xfrm>
            <a:prstGeom prst="rect">
              <a:avLst/>
            </a:prstGeom>
            <a:solidFill>
              <a:schemeClr val="accent2">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trike="sngStrike" dirty="0"/>
                <a:t>enqueue(x){</a:t>
              </a:r>
            </a:p>
            <a:p>
              <a:pPr marL="0" indent="0">
                <a:buFont typeface="Arial" panose="020B0604020202020204" pitchFamily="34" charset="0"/>
                <a:buNone/>
              </a:pPr>
              <a:r>
                <a:rPr lang="en-US" b="1" strike="sngStrike" dirty="0"/>
                <a:t>	if ( back == null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a:t>
              </a:r>
              <a:r>
                <a:rPr lang="en-US" b="1" strike="sngStrike" dirty="0"/>
                <a:t>back = new Node(x); </a:t>
              </a:r>
            </a:p>
            <a:p>
              <a:pPr marL="0" indent="0">
                <a:buFont typeface="Arial" panose="020B0604020202020204" pitchFamily="34" charset="0"/>
                <a:buNone/>
              </a:pPr>
              <a:r>
                <a:rPr lang="en-US" b="1" strike="sngStrike" dirty="0"/>
                <a:t>		front = back;</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	else { </a:t>
              </a:r>
            </a:p>
            <a:p>
              <a:pPr marL="0" indent="0">
                <a:buFont typeface="Arial" panose="020B0604020202020204" pitchFamily="34" charset="0"/>
                <a:buNone/>
              </a:pPr>
              <a:r>
                <a:rPr lang="en-US" b="1" strike="sngStrike" dirty="0"/>
                <a:t>		</a:t>
              </a:r>
              <a:r>
                <a:rPr lang="en-US" b="1" strike="sngStrike" dirty="0" err="1"/>
                <a:t>back.next</a:t>
              </a:r>
              <a:r>
                <a:rPr lang="en-US" b="1" strike="sngStrike" dirty="0"/>
                <a:t> = new Node(x); </a:t>
              </a:r>
            </a:p>
            <a:p>
              <a:pPr marL="0" indent="0">
                <a:buFont typeface="Arial" panose="020B0604020202020204" pitchFamily="34" charset="0"/>
                <a:buNone/>
              </a:pPr>
              <a:r>
                <a:rPr lang="en-US" b="1" strike="sngStrike" dirty="0"/>
                <a:t>		back = </a:t>
              </a:r>
              <a:r>
                <a:rPr lang="en-US" b="1" strike="sngStrike" dirty="0" err="1"/>
                <a:t>back.next</a:t>
              </a:r>
              <a:r>
                <a:rPr lang="en-US" b="1" strike="sngStrike" dirty="0"/>
                <a:t>; </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 </a:t>
              </a:r>
            </a:p>
          </p:txBody>
        </p:sp>
        <p:sp>
          <p:nvSpPr>
            <p:cNvPr id="40" name="TextBox 39">
              <a:extLst>
                <a:ext uri="{FF2B5EF4-FFF2-40B4-BE49-F238E27FC236}">
                  <a16:creationId xmlns:a16="http://schemas.microsoft.com/office/drawing/2014/main" id="{11444953-DBCB-47F1-A02C-9CA403DCF3AE}"/>
                </a:ext>
              </a:extLst>
            </p:cNvPr>
            <p:cNvSpPr txBox="1"/>
            <p:nvPr/>
          </p:nvSpPr>
          <p:spPr>
            <a:xfrm>
              <a:off x="4190249" y="2629029"/>
              <a:ext cx="1023678" cy="369332"/>
            </a:xfrm>
            <a:prstGeom prst="rect">
              <a:avLst/>
            </a:prstGeom>
            <a:solidFill>
              <a:schemeClr val="accent2">
                <a:lumMod val="20000"/>
                <a:lumOff val="80000"/>
              </a:schemeClr>
            </a:solidFill>
          </p:spPr>
          <p:txBody>
            <a:bodyPr wrap="square" rtlCol="0">
              <a:spAutoFit/>
            </a:bodyPr>
            <a:lstStyle/>
            <a:p>
              <a:r>
                <a:rPr lang="en-US" b="1" u="sng" dirty="0"/>
                <a:t>Thread 1</a:t>
              </a:r>
            </a:p>
          </p:txBody>
        </p:sp>
        <p:sp>
          <p:nvSpPr>
            <p:cNvPr id="41" name="Left Brace 40">
              <a:extLst>
                <a:ext uri="{FF2B5EF4-FFF2-40B4-BE49-F238E27FC236}">
                  <a16:creationId xmlns:a16="http://schemas.microsoft.com/office/drawing/2014/main" id="{83EA8621-D1A8-C7B3-38AB-8A6276264452}"/>
                </a:ext>
              </a:extLst>
            </p:cNvPr>
            <p:cNvSpPr/>
            <p:nvPr/>
          </p:nvSpPr>
          <p:spPr>
            <a:xfrm>
              <a:off x="5818909" y="2920019"/>
              <a:ext cx="612371" cy="3690936"/>
            </a:xfrm>
            <a:prstGeom prst="leftBrace">
              <a:avLst>
                <a:gd name="adj1" fmla="val 8333"/>
                <a:gd name="adj2" fmla="val 2472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125D9C66-6DA1-4C62-74C3-DC716B86E77D}"/>
                </a:ext>
              </a:extLst>
            </p:cNvPr>
            <p:cNvCxnSpPr>
              <a:cxnSpLocks/>
              <a:stCxn id="41" idx="1"/>
            </p:cNvCxnSpPr>
            <p:nvPr/>
          </p:nvCxnSpPr>
          <p:spPr>
            <a:xfrm flipH="1" flipV="1">
              <a:off x="3256280" y="3713018"/>
              <a:ext cx="2562629" cy="11958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 name="Group 2" descr="A queue with the value 2 included. There is a single node containing 2. Its next reference is null. The front and back pointers both reference this node containing 2.">
            <a:extLst>
              <a:ext uri="{FF2B5EF4-FFF2-40B4-BE49-F238E27FC236}">
                <a16:creationId xmlns:a16="http://schemas.microsoft.com/office/drawing/2014/main" id="{709774E0-CB5D-9755-F1AE-F8D8478A9B60}"/>
              </a:ext>
            </a:extLst>
          </p:cNvPr>
          <p:cNvGrpSpPr/>
          <p:nvPr/>
        </p:nvGrpSpPr>
        <p:grpSpPr>
          <a:xfrm>
            <a:off x="3359611" y="5898471"/>
            <a:ext cx="4918595" cy="528320"/>
            <a:chOff x="838200" y="1508776"/>
            <a:chExt cx="4918595" cy="528320"/>
          </a:xfrm>
        </p:grpSpPr>
        <p:sp>
          <p:nvSpPr>
            <p:cNvPr id="5" name="Rectangle 4">
              <a:extLst>
                <a:ext uri="{FF2B5EF4-FFF2-40B4-BE49-F238E27FC236}">
                  <a16:creationId xmlns:a16="http://schemas.microsoft.com/office/drawing/2014/main" id="{E3424C8B-452A-DE65-33EB-B4D650FFAD63}"/>
                </a:ext>
              </a:extLst>
            </p:cNvPr>
            <p:cNvSpPr/>
            <p:nvPr/>
          </p:nvSpPr>
          <p:spPr>
            <a:xfrm>
              <a:off x="838200" y="1508776"/>
              <a:ext cx="949960" cy="52832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front</a:t>
              </a:r>
            </a:p>
          </p:txBody>
        </p:sp>
        <p:sp>
          <p:nvSpPr>
            <p:cNvPr id="6" name="Rectangle 5">
              <a:extLst>
                <a:ext uri="{FF2B5EF4-FFF2-40B4-BE49-F238E27FC236}">
                  <a16:creationId xmlns:a16="http://schemas.microsoft.com/office/drawing/2014/main" id="{19C7892C-6D31-E3E8-A602-B2BDC676AE37}"/>
                </a:ext>
              </a:extLst>
            </p:cNvPr>
            <p:cNvSpPr/>
            <p:nvPr/>
          </p:nvSpPr>
          <p:spPr>
            <a:xfrm>
              <a:off x="4806835" y="1508776"/>
              <a:ext cx="949960" cy="52832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back</a:t>
              </a:r>
            </a:p>
          </p:txBody>
        </p:sp>
        <p:grpSp>
          <p:nvGrpSpPr>
            <p:cNvPr id="8" name="Group 7">
              <a:extLst>
                <a:ext uri="{FF2B5EF4-FFF2-40B4-BE49-F238E27FC236}">
                  <a16:creationId xmlns:a16="http://schemas.microsoft.com/office/drawing/2014/main" id="{F578A044-54B4-95F1-612E-2681E548F54D}"/>
                </a:ext>
              </a:extLst>
            </p:cNvPr>
            <p:cNvGrpSpPr/>
            <p:nvPr/>
          </p:nvGrpSpPr>
          <p:grpSpPr>
            <a:xfrm>
              <a:off x="2727960" y="1508776"/>
              <a:ext cx="1056640" cy="528320"/>
              <a:chOff x="8117840" y="4104640"/>
              <a:chExt cx="1056640" cy="528320"/>
            </a:xfrm>
          </p:grpSpPr>
          <p:sp>
            <p:nvSpPr>
              <p:cNvPr id="13" name="Rectangle 12">
                <a:extLst>
                  <a:ext uri="{FF2B5EF4-FFF2-40B4-BE49-F238E27FC236}">
                    <a16:creationId xmlns:a16="http://schemas.microsoft.com/office/drawing/2014/main" id="{9D9B449B-F18D-1CF4-E28C-FFD52F8E8A3F}"/>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4" name="Rectangle 13">
                <a:extLst>
                  <a:ext uri="{FF2B5EF4-FFF2-40B4-BE49-F238E27FC236}">
                    <a16:creationId xmlns:a16="http://schemas.microsoft.com/office/drawing/2014/main" id="{8F2593BC-6EDF-A1E8-708A-C2ADC88A70B6}"/>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Arrow Connector 9">
              <a:extLst>
                <a:ext uri="{FF2B5EF4-FFF2-40B4-BE49-F238E27FC236}">
                  <a16:creationId xmlns:a16="http://schemas.microsoft.com/office/drawing/2014/main" id="{0F83FAEE-FBA9-4874-4525-0A4C657DADA3}"/>
                </a:ext>
              </a:extLst>
            </p:cNvPr>
            <p:cNvCxnSpPr>
              <a:cxnSpLocks/>
              <a:endCxn id="13" idx="1"/>
            </p:cNvCxnSpPr>
            <p:nvPr/>
          </p:nvCxnSpPr>
          <p:spPr>
            <a:xfrm>
              <a:off x="1788160" y="1772936"/>
              <a:ext cx="9398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3F49352-3251-8CEE-CCE6-B41079E1A66B}"/>
                </a:ext>
              </a:extLst>
            </p:cNvPr>
            <p:cNvCxnSpPr>
              <a:cxnSpLocks/>
              <a:stCxn id="6" idx="1"/>
              <a:endCxn id="14" idx="3"/>
            </p:cNvCxnSpPr>
            <p:nvPr/>
          </p:nvCxnSpPr>
          <p:spPr>
            <a:xfrm flipH="1">
              <a:off x="3784600" y="1772936"/>
              <a:ext cx="102223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006269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1EC1A-6CA5-98A7-F39E-5B051CE8D372}"/>
              </a:ext>
            </a:extLst>
          </p:cNvPr>
          <p:cNvSpPr>
            <a:spLocks noGrp="1"/>
          </p:cNvSpPr>
          <p:nvPr>
            <p:ph type="title"/>
          </p:nvPr>
        </p:nvSpPr>
        <p:spPr/>
        <p:txBody>
          <a:bodyPr/>
          <a:lstStyle/>
          <a:p>
            <a:r>
              <a:rPr lang="en-US" dirty="0"/>
              <a:t>Interleaving</a:t>
            </a:r>
          </a:p>
        </p:txBody>
      </p:sp>
      <p:sp>
        <p:nvSpPr>
          <p:cNvPr id="3" name="Content Placeholder 2">
            <a:extLst>
              <a:ext uri="{FF2B5EF4-FFF2-40B4-BE49-F238E27FC236}">
                <a16:creationId xmlns:a16="http://schemas.microsoft.com/office/drawing/2014/main" id="{43DB31AF-5BCA-E54E-4929-B7B6A0D8AB8B}"/>
              </a:ext>
            </a:extLst>
          </p:cNvPr>
          <p:cNvSpPr>
            <a:spLocks noGrp="1"/>
          </p:cNvSpPr>
          <p:nvPr>
            <p:ph idx="1"/>
          </p:nvPr>
        </p:nvSpPr>
        <p:spPr/>
        <p:txBody>
          <a:bodyPr/>
          <a:lstStyle/>
          <a:p>
            <a:r>
              <a:rPr lang="en-US" dirty="0"/>
              <a:t>Due to time slicing, a thread can be interrupted at any time</a:t>
            </a:r>
          </a:p>
          <a:p>
            <a:pPr lvl="1"/>
            <a:r>
              <a:rPr lang="en-US" dirty="0"/>
              <a:t>Between any two lines of code</a:t>
            </a:r>
          </a:p>
          <a:p>
            <a:pPr lvl="1"/>
            <a:r>
              <a:rPr lang="en-US" dirty="0"/>
              <a:t>Within a single line of code</a:t>
            </a:r>
          </a:p>
          <a:p>
            <a:r>
              <a:rPr lang="en-US" dirty="0"/>
              <a:t>The sequence that operations occur across two threads is called an interleaving</a:t>
            </a:r>
          </a:p>
          <a:p>
            <a:r>
              <a:rPr lang="en-US" dirty="0"/>
              <a:t>Without doing anything else, we have no control over how different threads might be interleaved</a:t>
            </a:r>
          </a:p>
        </p:txBody>
      </p:sp>
    </p:spTree>
    <p:extLst>
      <p:ext uri="{BB962C8B-B14F-4D97-AF65-F5344CB8AC3E}">
        <p14:creationId xmlns:p14="http://schemas.microsoft.com/office/powerpoint/2010/main" val="40262321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3ECE2-9CC3-DF86-BABE-D4BE2D4AB901}"/>
              </a:ext>
            </a:extLst>
          </p:cNvPr>
          <p:cNvSpPr>
            <a:spLocks noGrp="1"/>
          </p:cNvSpPr>
          <p:nvPr>
            <p:ph type="title"/>
          </p:nvPr>
        </p:nvSpPr>
        <p:spPr/>
        <p:txBody>
          <a:bodyPr/>
          <a:lstStyle/>
          <a:p>
            <a:r>
              <a:rPr lang="en-US" dirty="0"/>
              <a:t>Concurrent Programming</a:t>
            </a:r>
          </a:p>
        </p:txBody>
      </p:sp>
      <p:sp>
        <p:nvSpPr>
          <p:cNvPr id="3" name="Content Placeholder 2">
            <a:extLst>
              <a:ext uri="{FF2B5EF4-FFF2-40B4-BE49-F238E27FC236}">
                <a16:creationId xmlns:a16="http://schemas.microsoft.com/office/drawing/2014/main" id="{5B919A95-C324-F33C-8E0D-40758B326B9A}"/>
              </a:ext>
            </a:extLst>
          </p:cNvPr>
          <p:cNvSpPr>
            <a:spLocks noGrp="1"/>
          </p:cNvSpPr>
          <p:nvPr>
            <p:ph idx="1"/>
          </p:nvPr>
        </p:nvSpPr>
        <p:spPr/>
        <p:txBody>
          <a:bodyPr>
            <a:normAutofit lnSpcReduction="10000"/>
          </a:bodyPr>
          <a:lstStyle/>
          <a:p>
            <a:r>
              <a:rPr lang="en-US" dirty="0"/>
              <a:t>Concurrency: </a:t>
            </a:r>
          </a:p>
          <a:p>
            <a:pPr lvl="1"/>
            <a:r>
              <a:rPr lang="en-US" dirty="0"/>
              <a:t>Correctly and efficiently managing access to shared resources across multiple possibly-simultaneous tasks</a:t>
            </a:r>
          </a:p>
          <a:p>
            <a:r>
              <a:rPr lang="en-US" dirty="0"/>
              <a:t>Requires synchronization to avoid incorrect simultaneous access</a:t>
            </a:r>
          </a:p>
          <a:p>
            <a:pPr lvl="1"/>
            <a:r>
              <a:rPr lang="en-US" dirty="0"/>
              <a:t>Use some way of “blocking” other tasks from using a resource when another modifies it or makes decisions based on its state</a:t>
            </a:r>
          </a:p>
          <a:p>
            <a:pPr lvl="1"/>
            <a:r>
              <a:rPr lang="en-US" dirty="0"/>
              <a:t>That blocking task will free up the resource when it’s done</a:t>
            </a:r>
          </a:p>
          <a:p>
            <a:r>
              <a:rPr lang="en-US" dirty="0"/>
              <a:t>Warning:</a:t>
            </a:r>
          </a:p>
          <a:p>
            <a:pPr lvl="1"/>
            <a:r>
              <a:rPr lang="en-US" dirty="0"/>
              <a:t>Because we have no control over when threads are scheduled by the OS, even correct implementations are highly non-deterministic</a:t>
            </a:r>
          </a:p>
          <a:p>
            <a:pPr lvl="1"/>
            <a:r>
              <a:rPr lang="en-US" dirty="0"/>
              <a:t>Errors are hard to reproduce, which complicates debugging</a:t>
            </a:r>
          </a:p>
          <a:p>
            <a:endParaRPr lang="en-US" dirty="0"/>
          </a:p>
        </p:txBody>
      </p:sp>
    </p:spTree>
    <p:extLst>
      <p:ext uri="{BB962C8B-B14F-4D97-AF65-F5344CB8AC3E}">
        <p14:creationId xmlns:p14="http://schemas.microsoft.com/office/powerpoint/2010/main" val="31540959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0080A-80A6-F4EC-185D-CA6DDF5AE918}"/>
              </a:ext>
            </a:extLst>
          </p:cNvPr>
          <p:cNvSpPr>
            <a:spLocks noGrp="1"/>
          </p:cNvSpPr>
          <p:nvPr>
            <p:ph type="title"/>
          </p:nvPr>
        </p:nvSpPr>
        <p:spPr/>
        <p:txBody>
          <a:bodyPr/>
          <a:lstStyle/>
          <a:p>
            <a:r>
              <a:rPr lang="en-US" dirty="0"/>
              <a:t>Analogue Example – Data Race</a:t>
            </a:r>
          </a:p>
        </p:txBody>
      </p:sp>
      <p:sp>
        <p:nvSpPr>
          <p:cNvPr id="3" name="Content Placeholder 2">
            <a:extLst>
              <a:ext uri="{FF2B5EF4-FFF2-40B4-BE49-F238E27FC236}">
                <a16:creationId xmlns:a16="http://schemas.microsoft.com/office/drawing/2014/main" id="{7479C2D5-5A64-4902-8AD7-35A11A4386FF}"/>
              </a:ext>
            </a:extLst>
          </p:cNvPr>
          <p:cNvSpPr>
            <a:spLocks noGrp="1"/>
          </p:cNvSpPr>
          <p:nvPr>
            <p:ph idx="1"/>
          </p:nvPr>
        </p:nvSpPr>
        <p:spPr/>
        <p:txBody>
          <a:bodyPr/>
          <a:lstStyle/>
          <a:p>
            <a:pPr marL="514350" indent="-514350">
              <a:buFont typeface="+mj-lt"/>
              <a:buAutoNum type="arabicPeriod"/>
            </a:pPr>
            <a:r>
              <a:rPr lang="en-US" dirty="0"/>
              <a:t>Count to 10 aloud</a:t>
            </a:r>
          </a:p>
          <a:p>
            <a:pPr marL="514350" indent="-514350">
              <a:buFont typeface="+mj-lt"/>
              <a:buAutoNum type="arabicPeriod"/>
            </a:pPr>
            <a:r>
              <a:rPr lang="en-US" dirty="0"/>
              <a:t>Clap three times</a:t>
            </a:r>
          </a:p>
          <a:p>
            <a:pPr marL="514350" indent="-514350">
              <a:buFont typeface="+mj-lt"/>
              <a:buAutoNum type="arabicPeriod"/>
            </a:pPr>
            <a:r>
              <a:rPr lang="en-US" dirty="0"/>
              <a:t>Erase the contents of the box</a:t>
            </a:r>
          </a:p>
          <a:p>
            <a:pPr marL="514350" indent="-514350">
              <a:buFont typeface="+mj-lt"/>
              <a:buAutoNum type="arabicPeriod"/>
            </a:pPr>
            <a:r>
              <a:rPr lang="en-US" dirty="0"/>
              <a:t>Write your name in the box, </a:t>
            </a:r>
          </a:p>
          <a:p>
            <a:pPr marL="457200" lvl="1" indent="0">
              <a:buNone/>
            </a:pPr>
            <a:r>
              <a:rPr lang="en-US" dirty="0"/>
              <a:t>pausing 2 seconds between letters</a:t>
            </a:r>
          </a:p>
          <a:p>
            <a:pPr marL="514350" indent="-514350">
              <a:buFont typeface="+mj-lt"/>
              <a:buAutoNum type="arabicPeriod"/>
            </a:pPr>
            <a:r>
              <a:rPr lang="en-US" dirty="0"/>
              <a:t>Wave your arms in the air</a:t>
            </a:r>
          </a:p>
          <a:p>
            <a:pPr marL="514350" indent="-514350">
              <a:buFont typeface="+mj-lt"/>
              <a:buAutoNum type="arabicPeriod"/>
            </a:pPr>
            <a:endParaRPr lang="en-US" dirty="0"/>
          </a:p>
        </p:txBody>
      </p:sp>
    </p:spTree>
    <p:extLst>
      <p:ext uri="{BB962C8B-B14F-4D97-AF65-F5344CB8AC3E}">
        <p14:creationId xmlns:p14="http://schemas.microsoft.com/office/powerpoint/2010/main" val="4003104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FB90C-5B78-FBB0-F68B-640018DA94B9}"/>
              </a:ext>
            </a:extLst>
          </p:cNvPr>
          <p:cNvSpPr>
            <a:spLocks noGrp="1"/>
          </p:cNvSpPr>
          <p:nvPr>
            <p:ph type="title"/>
          </p:nvPr>
        </p:nvSpPr>
        <p:spPr/>
        <p:txBody>
          <a:bodyPr/>
          <a:lstStyle/>
          <a:p>
            <a:r>
              <a:rPr lang="en-US" dirty="0"/>
              <a:t>Parallel Prefix Sum</a:t>
            </a:r>
          </a:p>
        </p:txBody>
      </p:sp>
      <p:sp>
        <p:nvSpPr>
          <p:cNvPr id="3" name="Content Placeholder 2">
            <a:extLst>
              <a:ext uri="{FF2B5EF4-FFF2-40B4-BE49-F238E27FC236}">
                <a16:creationId xmlns:a16="http://schemas.microsoft.com/office/drawing/2014/main" id="{C3686234-DCCF-3EE5-9BA3-1351739C6178}"/>
              </a:ext>
            </a:extLst>
          </p:cNvPr>
          <p:cNvSpPr>
            <a:spLocks noGrp="1"/>
          </p:cNvSpPr>
          <p:nvPr>
            <p:ph idx="1"/>
          </p:nvPr>
        </p:nvSpPr>
        <p:spPr/>
        <p:txBody>
          <a:bodyPr/>
          <a:lstStyle/>
          <a:p>
            <a:r>
              <a:rPr lang="en-US" dirty="0"/>
              <a:t>Algorithm will have two major parallel steps</a:t>
            </a:r>
          </a:p>
          <a:p>
            <a:pPr lvl="1"/>
            <a:r>
              <a:rPr lang="en-US" dirty="0"/>
              <a:t>Called a “two pass” parallel algorithm</a:t>
            </a:r>
          </a:p>
          <a:p>
            <a:r>
              <a:rPr lang="en-US" dirty="0"/>
              <a:t>First step:</a:t>
            </a:r>
          </a:p>
          <a:p>
            <a:pPr lvl="1"/>
            <a:r>
              <a:rPr lang="en-US" dirty="0"/>
              <a:t>Create a tree data structure</a:t>
            </a:r>
          </a:p>
          <a:p>
            <a:r>
              <a:rPr lang="en-US" dirty="0"/>
              <a:t>Second Step:</a:t>
            </a:r>
          </a:p>
          <a:p>
            <a:pPr lvl="1"/>
            <a:r>
              <a:rPr lang="en-US" dirty="0"/>
              <a:t>Use the tree to fill in the output array</a:t>
            </a:r>
          </a:p>
          <a:p>
            <a:endParaRPr lang="en-US" dirty="0"/>
          </a:p>
        </p:txBody>
      </p:sp>
      <p:pic>
        <p:nvPicPr>
          <p:cNvPr id="1026" name="Picture 2">
            <a:extLst>
              <a:ext uri="{FF2B5EF4-FFF2-40B4-BE49-F238E27FC236}">
                <a16:creationId xmlns:a16="http://schemas.microsoft.com/office/drawing/2014/main" id="{6ED9F302-67DD-E090-06BF-03B4870491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9325" y="681037"/>
            <a:ext cx="1514475" cy="19050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9D4751D5-68FF-8E1E-BFAA-2E771DEC9741}"/>
              </a:ext>
            </a:extLst>
          </p:cNvPr>
          <p:cNvSpPr txBox="1"/>
          <p:nvPr/>
        </p:nvSpPr>
        <p:spPr>
          <a:xfrm>
            <a:off x="9570383" y="2578783"/>
            <a:ext cx="2052357" cy="646331"/>
          </a:xfrm>
          <a:prstGeom prst="rect">
            <a:avLst/>
          </a:prstGeom>
          <a:noFill/>
        </p:spPr>
        <p:txBody>
          <a:bodyPr wrap="none" rtlCol="0">
            <a:spAutoFit/>
          </a:bodyPr>
          <a:lstStyle/>
          <a:p>
            <a:pPr algn="ctr"/>
            <a:r>
              <a:rPr lang="en-US" dirty="0"/>
              <a:t>Richard Ladner</a:t>
            </a:r>
          </a:p>
          <a:p>
            <a:pPr algn="ctr"/>
            <a:r>
              <a:rPr lang="en-US" dirty="0"/>
              <a:t>Allen School Faculty</a:t>
            </a:r>
          </a:p>
        </p:txBody>
      </p:sp>
      <p:sp>
        <p:nvSpPr>
          <p:cNvPr id="4" name="Rectangle 3">
            <a:extLst>
              <a:ext uri="{FF2B5EF4-FFF2-40B4-BE49-F238E27FC236}">
                <a16:creationId xmlns:a16="http://schemas.microsoft.com/office/drawing/2014/main" id="{FE7A10C2-8AAF-3399-83D4-F7F9E0CF9706}"/>
              </a:ext>
            </a:extLst>
          </p:cNvPr>
          <p:cNvSpPr/>
          <p:nvPr/>
        </p:nvSpPr>
        <p:spPr>
          <a:xfrm>
            <a:off x="4138460" y="4850378"/>
            <a:ext cx="1327620" cy="1207522"/>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a:t>
            </a:r>
            <a:r>
              <a:rPr lang="en-US" sz="1600" dirty="0" err="1">
                <a:solidFill>
                  <a:schemeClr val="tx1"/>
                </a:solidFill>
              </a:rPr>
              <a:t>lo,hi</a:t>
            </a:r>
            <a:r>
              <a:rPr lang="en-US" sz="1600" dirty="0">
                <a:solidFill>
                  <a:schemeClr val="tx1"/>
                </a:solidFill>
              </a:rPr>
              <a:t>)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5" name="TextBox 4">
            <a:extLst>
              <a:ext uri="{FF2B5EF4-FFF2-40B4-BE49-F238E27FC236}">
                <a16:creationId xmlns:a16="http://schemas.microsoft.com/office/drawing/2014/main" id="{54C53214-8962-E48B-8442-CC126444F1E4}"/>
              </a:ext>
            </a:extLst>
          </p:cNvPr>
          <p:cNvSpPr txBox="1"/>
          <p:nvPr/>
        </p:nvSpPr>
        <p:spPr>
          <a:xfrm>
            <a:off x="6918960" y="4632960"/>
            <a:ext cx="5117042" cy="646331"/>
          </a:xfrm>
          <a:prstGeom prst="rect">
            <a:avLst/>
          </a:prstGeom>
          <a:noFill/>
          <a:ln>
            <a:solidFill>
              <a:srgbClr val="FF0000"/>
            </a:solidFill>
          </a:ln>
        </p:spPr>
        <p:txBody>
          <a:bodyPr wrap="none" rtlCol="0">
            <a:spAutoFit/>
          </a:bodyPr>
          <a:lstStyle/>
          <a:p>
            <a:r>
              <a:rPr lang="en-US" dirty="0">
                <a:solidFill>
                  <a:srgbClr val="FF0000"/>
                </a:solidFill>
              </a:rPr>
              <a:t>The “subproblem” this node represents</a:t>
            </a:r>
          </a:p>
          <a:p>
            <a:r>
              <a:rPr lang="en-US" dirty="0">
                <a:solidFill>
                  <a:srgbClr val="FF0000"/>
                </a:solidFill>
              </a:rPr>
              <a:t>	lower bound is inclusive, upper is exclusive</a:t>
            </a:r>
          </a:p>
        </p:txBody>
      </p:sp>
      <p:cxnSp>
        <p:nvCxnSpPr>
          <p:cNvPr id="7" name="Straight Arrow Connector 6">
            <a:extLst>
              <a:ext uri="{FF2B5EF4-FFF2-40B4-BE49-F238E27FC236}">
                <a16:creationId xmlns:a16="http://schemas.microsoft.com/office/drawing/2014/main" id="{97D1DC3C-8862-FC10-BD78-BAE81CD3E144}"/>
              </a:ext>
            </a:extLst>
          </p:cNvPr>
          <p:cNvCxnSpPr>
            <a:cxnSpLocks/>
            <a:stCxn id="5" idx="1"/>
          </p:cNvCxnSpPr>
          <p:nvPr/>
        </p:nvCxnSpPr>
        <p:spPr>
          <a:xfrm flipH="1">
            <a:off x="5364480" y="4956126"/>
            <a:ext cx="1554480" cy="17630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C1F389B-1802-B32A-C4A9-20A918735BE6}"/>
              </a:ext>
            </a:extLst>
          </p:cNvPr>
          <p:cNvSpPr txBox="1"/>
          <p:nvPr/>
        </p:nvSpPr>
        <p:spPr>
          <a:xfrm>
            <a:off x="7597229" y="5385039"/>
            <a:ext cx="3319691" cy="369332"/>
          </a:xfrm>
          <a:prstGeom prst="rect">
            <a:avLst/>
          </a:prstGeom>
          <a:noFill/>
          <a:ln>
            <a:solidFill>
              <a:srgbClr val="FF0000"/>
            </a:solidFill>
          </a:ln>
        </p:spPr>
        <p:txBody>
          <a:bodyPr wrap="none" rtlCol="0">
            <a:spAutoFit/>
          </a:bodyPr>
          <a:lstStyle/>
          <a:p>
            <a:r>
              <a:rPr lang="en-US" dirty="0">
                <a:solidFill>
                  <a:srgbClr val="FF0000"/>
                </a:solidFill>
              </a:rPr>
              <a:t>The sum of all values in the range</a:t>
            </a:r>
          </a:p>
        </p:txBody>
      </p:sp>
      <p:cxnSp>
        <p:nvCxnSpPr>
          <p:cNvPr id="11" name="Straight Arrow Connector 10">
            <a:extLst>
              <a:ext uri="{FF2B5EF4-FFF2-40B4-BE49-F238E27FC236}">
                <a16:creationId xmlns:a16="http://schemas.microsoft.com/office/drawing/2014/main" id="{5F3F9B19-693D-FEBB-4A40-FF1D6CD23FB2}"/>
              </a:ext>
            </a:extLst>
          </p:cNvPr>
          <p:cNvCxnSpPr>
            <a:cxnSpLocks/>
            <a:stCxn id="10" idx="1"/>
          </p:cNvCxnSpPr>
          <p:nvPr/>
        </p:nvCxnSpPr>
        <p:spPr>
          <a:xfrm flipH="1" flipV="1">
            <a:off x="4693920" y="5455593"/>
            <a:ext cx="2903309" cy="11411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7B1C5DB-3CB6-583A-FA04-15D7A44E492F}"/>
              </a:ext>
            </a:extLst>
          </p:cNvPr>
          <p:cNvSpPr txBox="1"/>
          <p:nvPr/>
        </p:nvSpPr>
        <p:spPr>
          <a:xfrm>
            <a:off x="7119709" y="6062851"/>
            <a:ext cx="4320478" cy="646331"/>
          </a:xfrm>
          <a:prstGeom prst="rect">
            <a:avLst/>
          </a:prstGeom>
          <a:noFill/>
          <a:ln>
            <a:solidFill>
              <a:srgbClr val="FF0000"/>
            </a:solidFill>
          </a:ln>
        </p:spPr>
        <p:txBody>
          <a:bodyPr wrap="none" rtlCol="0">
            <a:spAutoFit/>
          </a:bodyPr>
          <a:lstStyle/>
          <a:p>
            <a:r>
              <a:rPr lang="en-US" dirty="0">
                <a:solidFill>
                  <a:srgbClr val="FF0000"/>
                </a:solidFill>
              </a:rPr>
              <a:t>The sum of all values to the left of the range</a:t>
            </a:r>
          </a:p>
          <a:p>
            <a:r>
              <a:rPr lang="en-US" dirty="0">
                <a:solidFill>
                  <a:srgbClr val="FF0000"/>
                </a:solidFill>
              </a:rPr>
              <a:t>	i.e. in the range [0, lo)</a:t>
            </a:r>
          </a:p>
        </p:txBody>
      </p:sp>
      <p:cxnSp>
        <p:nvCxnSpPr>
          <p:cNvPr id="16" name="Straight Arrow Connector 15">
            <a:extLst>
              <a:ext uri="{FF2B5EF4-FFF2-40B4-BE49-F238E27FC236}">
                <a16:creationId xmlns:a16="http://schemas.microsoft.com/office/drawing/2014/main" id="{45D6D7DC-942B-A6E4-F5ED-0AF381B6CFF4}"/>
              </a:ext>
            </a:extLst>
          </p:cNvPr>
          <p:cNvCxnSpPr>
            <a:cxnSpLocks/>
            <a:stCxn id="15" idx="1"/>
          </p:cNvCxnSpPr>
          <p:nvPr/>
        </p:nvCxnSpPr>
        <p:spPr>
          <a:xfrm flipH="1" flipV="1">
            <a:off x="5055826" y="5737642"/>
            <a:ext cx="2063883" cy="6483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763C940-33D4-058E-D73F-9F2637BB2C3B}"/>
              </a:ext>
            </a:extLst>
          </p:cNvPr>
          <p:cNvSpPr txBox="1"/>
          <p:nvPr/>
        </p:nvSpPr>
        <p:spPr>
          <a:xfrm>
            <a:off x="2042791" y="5158998"/>
            <a:ext cx="1779911" cy="523220"/>
          </a:xfrm>
          <a:prstGeom prst="rect">
            <a:avLst/>
          </a:prstGeom>
          <a:noFill/>
        </p:spPr>
        <p:txBody>
          <a:bodyPr wrap="none" rtlCol="0">
            <a:spAutoFit/>
          </a:bodyPr>
          <a:lstStyle/>
          <a:p>
            <a:r>
              <a:rPr lang="en-US" sz="2800" dirty="0">
                <a:solidFill>
                  <a:srgbClr val="FF9900"/>
                </a:solidFill>
              </a:rPr>
              <a:t>Tree Node:</a:t>
            </a:r>
          </a:p>
        </p:txBody>
      </p:sp>
    </p:spTree>
    <p:extLst>
      <p:ext uri="{BB962C8B-B14F-4D97-AF65-F5344CB8AC3E}">
        <p14:creationId xmlns:p14="http://schemas.microsoft.com/office/powerpoint/2010/main" val="32383596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188F7-8470-2FB0-3F58-066321055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1CC10C-B593-0AF5-AFE1-B583940AF0DA}"/>
              </a:ext>
            </a:extLst>
          </p:cNvPr>
          <p:cNvSpPr>
            <a:spLocks noGrp="1"/>
          </p:cNvSpPr>
          <p:nvPr>
            <p:ph type="title"/>
          </p:nvPr>
        </p:nvSpPr>
        <p:spPr/>
        <p:txBody>
          <a:bodyPr/>
          <a:lstStyle/>
          <a:p>
            <a:r>
              <a:rPr lang="en-US" dirty="0"/>
              <a:t>Analogue Example – With “Mutual Exclusion”</a:t>
            </a:r>
          </a:p>
        </p:txBody>
      </p:sp>
      <p:sp>
        <p:nvSpPr>
          <p:cNvPr id="3" name="Content Placeholder 2">
            <a:extLst>
              <a:ext uri="{FF2B5EF4-FFF2-40B4-BE49-F238E27FC236}">
                <a16:creationId xmlns:a16="http://schemas.microsoft.com/office/drawing/2014/main" id="{C054146F-AD1E-FC77-4919-A6BBBABA28C2}"/>
              </a:ext>
            </a:extLst>
          </p:cNvPr>
          <p:cNvSpPr>
            <a:spLocks noGrp="1"/>
          </p:cNvSpPr>
          <p:nvPr>
            <p:ph idx="1"/>
          </p:nvPr>
        </p:nvSpPr>
        <p:spPr/>
        <p:txBody>
          <a:bodyPr/>
          <a:lstStyle/>
          <a:p>
            <a:pPr marL="514350" indent="-514350">
              <a:buFont typeface="+mj-lt"/>
              <a:buAutoNum type="arabicPeriod"/>
            </a:pPr>
            <a:r>
              <a:rPr lang="en-US" dirty="0"/>
              <a:t>Count to 10 aloud</a:t>
            </a:r>
          </a:p>
          <a:p>
            <a:pPr marL="514350" indent="-514350">
              <a:buFont typeface="+mj-lt"/>
              <a:buAutoNum type="arabicPeriod"/>
            </a:pPr>
            <a:r>
              <a:rPr lang="en-US" dirty="0"/>
              <a:t>Clap three times</a:t>
            </a:r>
          </a:p>
          <a:p>
            <a:pPr marL="514350" indent="-514350">
              <a:buFont typeface="+mj-lt"/>
              <a:buAutoNum type="arabicPeriod"/>
            </a:pPr>
            <a:r>
              <a:rPr lang="en-US" b="1" dirty="0"/>
              <a:t>Pick up the trident</a:t>
            </a:r>
          </a:p>
          <a:p>
            <a:pPr marL="514350" indent="-514350">
              <a:buFont typeface="+mj-lt"/>
              <a:buAutoNum type="arabicPeriod"/>
            </a:pPr>
            <a:r>
              <a:rPr lang="en-US" dirty="0"/>
              <a:t>Erase the contents of the box</a:t>
            </a:r>
          </a:p>
          <a:p>
            <a:pPr marL="514350" indent="-514350">
              <a:buFont typeface="+mj-lt"/>
              <a:buAutoNum type="arabicPeriod"/>
            </a:pPr>
            <a:r>
              <a:rPr lang="en-US" dirty="0"/>
              <a:t>Write your name in the box </a:t>
            </a:r>
          </a:p>
          <a:p>
            <a:pPr marL="514350" indent="-514350">
              <a:buFont typeface="+mj-lt"/>
              <a:buAutoNum type="arabicPeriod"/>
            </a:pPr>
            <a:r>
              <a:rPr lang="en-US" b="1" dirty="0"/>
              <a:t>Put down the trident</a:t>
            </a:r>
          </a:p>
          <a:p>
            <a:pPr marL="514350" indent="-514350">
              <a:buFont typeface="+mj-lt"/>
              <a:buAutoNum type="arabicPeriod"/>
            </a:pPr>
            <a:r>
              <a:rPr lang="en-US" dirty="0"/>
              <a:t>Wave your arms in the air</a:t>
            </a:r>
          </a:p>
          <a:p>
            <a:pPr marL="514350" indent="-514350">
              <a:buFont typeface="+mj-lt"/>
              <a:buAutoNum type="arabicPeriod"/>
            </a:pPr>
            <a:endParaRPr lang="en-US" dirty="0"/>
          </a:p>
        </p:txBody>
      </p:sp>
      <p:sp>
        <p:nvSpPr>
          <p:cNvPr id="4" name="TextBox 3">
            <a:extLst>
              <a:ext uri="{FF2B5EF4-FFF2-40B4-BE49-F238E27FC236}">
                <a16:creationId xmlns:a16="http://schemas.microsoft.com/office/drawing/2014/main" id="{71C7E461-003B-7375-D404-8ECBC044E487}"/>
              </a:ext>
            </a:extLst>
          </p:cNvPr>
          <p:cNvSpPr txBox="1"/>
          <p:nvPr/>
        </p:nvSpPr>
        <p:spPr>
          <a:xfrm>
            <a:off x="6540649" y="1690688"/>
            <a:ext cx="5272661" cy="3970318"/>
          </a:xfrm>
          <a:prstGeom prst="rect">
            <a:avLst/>
          </a:prstGeom>
          <a:noFill/>
        </p:spPr>
        <p:txBody>
          <a:bodyPr wrap="square" rtlCol="0">
            <a:spAutoFit/>
          </a:bodyPr>
          <a:lstStyle/>
          <a:p>
            <a:r>
              <a:rPr lang="en-US" dirty="0"/>
              <a:t>There is only one trident, so no two threads (both executing this same code) can execute lines 4 and 5 at the same time. </a:t>
            </a:r>
          </a:p>
          <a:p>
            <a:endParaRPr lang="en-US" dirty="0"/>
          </a:p>
          <a:p>
            <a:r>
              <a:rPr lang="en-US" dirty="0"/>
              <a:t>All threads after the first must wait at line 3 for the trident to become available.</a:t>
            </a:r>
          </a:p>
          <a:p>
            <a:endParaRPr lang="en-US" dirty="0"/>
          </a:p>
          <a:p>
            <a:r>
              <a:rPr lang="en-US" dirty="0"/>
              <a:t>The trident causes any one thread to “lock out” (exclude) all other threads.</a:t>
            </a:r>
          </a:p>
          <a:p>
            <a:endParaRPr lang="en-US" dirty="0"/>
          </a:p>
          <a:p>
            <a:r>
              <a:rPr lang="en-US" dirty="0"/>
              <a:t>Any thread being between lines 3 and 6 excludes all other threads, so this is called “mutual exclusion”.</a:t>
            </a:r>
          </a:p>
          <a:p>
            <a:endParaRPr lang="en-US" dirty="0"/>
          </a:p>
          <a:p>
            <a:r>
              <a:rPr lang="en-US" dirty="0"/>
              <a:t>The trident itself we call a “</a:t>
            </a:r>
            <a:r>
              <a:rPr lang="en-US" b="1" dirty="0"/>
              <a:t>lock</a:t>
            </a:r>
            <a:r>
              <a:rPr lang="en-US" dirty="0"/>
              <a:t>”</a:t>
            </a:r>
          </a:p>
        </p:txBody>
      </p:sp>
    </p:spTree>
    <p:extLst>
      <p:ext uri="{BB962C8B-B14F-4D97-AF65-F5344CB8AC3E}">
        <p14:creationId xmlns:p14="http://schemas.microsoft.com/office/powerpoint/2010/main" val="2820800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0FB8C274-5CCA-301E-3A75-99E01DE18B10}"/>
              </a:ext>
            </a:extLst>
          </p:cNvPr>
          <p:cNvGrpSpPr/>
          <p:nvPr/>
        </p:nvGrpSpPr>
        <p:grpSpPr>
          <a:xfrm>
            <a:off x="695960" y="1239266"/>
            <a:ext cx="10800080" cy="5100574"/>
            <a:chOff x="279400" y="1371600"/>
            <a:chExt cx="11358880" cy="5364480"/>
          </a:xfrm>
        </p:grpSpPr>
        <p:sp>
          <p:nvSpPr>
            <p:cNvPr id="4" name="Rectangle 3">
              <a:extLst>
                <a:ext uri="{FF2B5EF4-FFF2-40B4-BE49-F238E27FC236}">
                  <a16:creationId xmlns:a16="http://schemas.microsoft.com/office/drawing/2014/main" id="{3562E9D3-5A43-0B4C-9F22-6A8A0E9E55D1}"/>
                </a:ext>
              </a:extLst>
            </p:cNvPr>
            <p:cNvSpPr/>
            <p:nvPr/>
          </p:nvSpPr>
          <p:spPr>
            <a:xfrm>
              <a:off x="5374640" y="13716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[0,8)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14" name="Rectangle 13">
              <a:extLst>
                <a:ext uri="{FF2B5EF4-FFF2-40B4-BE49-F238E27FC236}">
                  <a16:creationId xmlns:a16="http://schemas.microsoft.com/office/drawing/2014/main" id="{A43480E1-8D7B-7A87-1CB0-8AA630393EA1}"/>
                </a:ext>
              </a:extLst>
            </p:cNvPr>
            <p:cNvSpPr/>
            <p:nvPr/>
          </p:nvSpPr>
          <p:spPr>
            <a:xfrm>
              <a:off x="10160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[0,2)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15" name="Rectangle 14">
              <a:extLst>
                <a:ext uri="{FF2B5EF4-FFF2-40B4-BE49-F238E27FC236}">
                  <a16:creationId xmlns:a16="http://schemas.microsoft.com/office/drawing/2014/main" id="{ADEF5900-69A4-8B39-AEFB-E6337AB7EE37}"/>
                </a:ext>
              </a:extLst>
            </p:cNvPr>
            <p:cNvSpPr/>
            <p:nvPr/>
          </p:nvSpPr>
          <p:spPr>
            <a:xfrm>
              <a:off x="39420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[2,4)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18" name="Rectangle 17">
              <a:extLst>
                <a:ext uri="{FF2B5EF4-FFF2-40B4-BE49-F238E27FC236}">
                  <a16:creationId xmlns:a16="http://schemas.microsoft.com/office/drawing/2014/main" id="{0D93F352-E053-F85C-5474-99A3CC5B2D8D}"/>
                </a:ext>
              </a:extLst>
            </p:cNvPr>
            <p:cNvSpPr/>
            <p:nvPr/>
          </p:nvSpPr>
          <p:spPr>
            <a:xfrm>
              <a:off x="240792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[0,4)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19" name="Rectangle 18">
              <a:extLst>
                <a:ext uri="{FF2B5EF4-FFF2-40B4-BE49-F238E27FC236}">
                  <a16:creationId xmlns:a16="http://schemas.microsoft.com/office/drawing/2014/main" id="{93098F5D-9C41-8DE2-BC72-49FAC45F4C0E}"/>
                </a:ext>
              </a:extLst>
            </p:cNvPr>
            <p:cNvSpPr/>
            <p:nvPr/>
          </p:nvSpPr>
          <p:spPr>
            <a:xfrm>
              <a:off x="823976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[4,8)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20" name="Rectangle 19">
              <a:extLst>
                <a:ext uri="{FF2B5EF4-FFF2-40B4-BE49-F238E27FC236}">
                  <a16:creationId xmlns:a16="http://schemas.microsoft.com/office/drawing/2014/main" id="{9C687C96-5038-20AF-AC40-28D35E780016}"/>
                </a:ext>
              </a:extLst>
            </p:cNvPr>
            <p:cNvSpPr/>
            <p:nvPr/>
          </p:nvSpPr>
          <p:spPr>
            <a:xfrm>
              <a:off x="68072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[4,6)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21" name="Rectangle 20">
              <a:extLst>
                <a:ext uri="{FF2B5EF4-FFF2-40B4-BE49-F238E27FC236}">
                  <a16:creationId xmlns:a16="http://schemas.microsoft.com/office/drawing/2014/main" id="{9910CE0F-0D67-D684-20ED-9236C0C0FD40}"/>
                </a:ext>
              </a:extLst>
            </p:cNvPr>
            <p:cNvSpPr/>
            <p:nvPr/>
          </p:nvSpPr>
          <p:spPr>
            <a:xfrm>
              <a:off x="96316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[6,8)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22" name="Rectangle 21">
              <a:extLst>
                <a:ext uri="{FF2B5EF4-FFF2-40B4-BE49-F238E27FC236}">
                  <a16:creationId xmlns:a16="http://schemas.microsoft.com/office/drawing/2014/main" id="{F46255A2-00FE-2C2E-16B6-A7682A88B8D1}"/>
                </a:ext>
              </a:extLst>
            </p:cNvPr>
            <p:cNvSpPr/>
            <p:nvPr/>
          </p:nvSpPr>
          <p:spPr>
            <a:xfrm>
              <a:off x="2794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[0,1)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23" name="Rectangle 22">
              <a:extLst>
                <a:ext uri="{FF2B5EF4-FFF2-40B4-BE49-F238E27FC236}">
                  <a16:creationId xmlns:a16="http://schemas.microsoft.com/office/drawing/2014/main" id="{CC6D19EC-5C4C-6773-E95E-B3DB6B020E95}"/>
                </a:ext>
              </a:extLst>
            </p:cNvPr>
            <p:cNvSpPr/>
            <p:nvPr/>
          </p:nvSpPr>
          <p:spPr>
            <a:xfrm>
              <a:off x="17729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[1,2)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26" name="Rectangle 25">
              <a:extLst>
                <a:ext uri="{FF2B5EF4-FFF2-40B4-BE49-F238E27FC236}">
                  <a16:creationId xmlns:a16="http://schemas.microsoft.com/office/drawing/2014/main" id="{FC156EFA-F92C-3595-EB8C-E23E5A4C04C2}"/>
                </a:ext>
              </a:extLst>
            </p:cNvPr>
            <p:cNvSpPr/>
            <p:nvPr/>
          </p:nvSpPr>
          <p:spPr>
            <a:xfrm>
              <a:off x="31851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[2,3)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27" name="Rectangle 26">
              <a:extLst>
                <a:ext uri="{FF2B5EF4-FFF2-40B4-BE49-F238E27FC236}">
                  <a16:creationId xmlns:a16="http://schemas.microsoft.com/office/drawing/2014/main" id="{FA19BC7B-6948-FD9D-1182-92F275A4C74A}"/>
                </a:ext>
              </a:extLst>
            </p:cNvPr>
            <p:cNvSpPr/>
            <p:nvPr/>
          </p:nvSpPr>
          <p:spPr>
            <a:xfrm>
              <a:off x="46786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[3,4)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28" name="Rectangle 27">
              <a:extLst>
                <a:ext uri="{FF2B5EF4-FFF2-40B4-BE49-F238E27FC236}">
                  <a16:creationId xmlns:a16="http://schemas.microsoft.com/office/drawing/2014/main" id="{FFB7EB36-DD30-F6B8-3C04-6EF3BCAE2931}"/>
                </a:ext>
              </a:extLst>
            </p:cNvPr>
            <p:cNvSpPr/>
            <p:nvPr/>
          </p:nvSpPr>
          <p:spPr>
            <a:xfrm>
              <a:off x="60706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[4,5)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29" name="Rectangle 28">
              <a:extLst>
                <a:ext uri="{FF2B5EF4-FFF2-40B4-BE49-F238E27FC236}">
                  <a16:creationId xmlns:a16="http://schemas.microsoft.com/office/drawing/2014/main" id="{51E75AC7-C883-F267-6281-8E4967E509EC}"/>
                </a:ext>
              </a:extLst>
            </p:cNvPr>
            <p:cNvSpPr/>
            <p:nvPr/>
          </p:nvSpPr>
          <p:spPr>
            <a:xfrm>
              <a:off x="75641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[5,6)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30" name="Rectangle 29">
              <a:extLst>
                <a:ext uri="{FF2B5EF4-FFF2-40B4-BE49-F238E27FC236}">
                  <a16:creationId xmlns:a16="http://schemas.microsoft.com/office/drawing/2014/main" id="{D1CEC3F4-5565-D1F1-C697-93A80469D8CA}"/>
                </a:ext>
              </a:extLst>
            </p:cNvPr>
            <p:cNvSpPr/>
            <p:nvPr/>
          </p:nvSpPr>
          <p:spPr>
            <a:xfrm>
              <a:off x="88747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[6,7)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sp>
          <p:nvSpPr>
            <p:cNvPr id="31" name="Rectangle 30">
              <a:extLst>
                <a:ext uri="{FF2B5EF4-FFF2-40B4-BE49-F238E27FC236}">
                  <a16:creationId xmlns:a16="http://schemas.microsoft.com/office/drawing/2014/main" id="{29C44A18-A92B-9BA6-7CDB-DF3DF9D8C9F7}"/>
                </a:ext>
              </a:extLst>
            </p:cNvPr>
            <p:cNvSpPr/>
            <p:nvPr/>
          </p:nvSpPr>
          <p:spPr>
            <a:xfrm>
              <a:off x="103682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[7,8) </a:t>
              </a:r>
            </a:p>
            <a:p>
              <a:r>
                <a:rPr lang="en-US" sz="1600" dirty="0">
                  <a:solidFill>
                    <a:schemeClr val="tx1"/>
                  </a:solidFill>
                </a:rPr>
                <a:t>sum: </a:t>
              </a:r>
            </a:p>
            <a:p>
              <a:r>
                <a:rPr lang="en-US" sz="1600" dirty="0" err="1">
                  <a:solidFill>
                    <a:schemeClr val="tx1"/>
                  </a:solidFill>
                </a:rPr>
                <a:t>leftSum</a:t>
              </a:r>
              <a:r>
                <a:rPr lang="en-US" sz="1600" dirty="0">
                  <a:solidFill>
                    <a:schemeClr val="tx1"/>
                  </a:solidFill>
                </a:rPr>
                <a:t>:</a:t>
              </a:r>
            </a:p>
          </p:txBody>
        </p:sp>
        <p:cxnSp>
          <p:nvCxnSpPr>
            <p:cNvPr id="33" name="Straight Arrow Connector 32">
              <a:extLst>
                <a:ext uri="{FF2B5EF4-FFF2-40B4-BE49-F238E27FC236}">
                  <a16:creationId xmlns:a16="http://schemas.microsoft.com/office/drawing/2014/main" id="{67850F2A-A812-9FE3-D3F0-1C5DA9117AAB}"/>
                </a:ext>
              </a:extLst>
            </p:cNvPr>
            <p:cNvCxnSpPr>
              <a:cxnSpLocks/>
              <a:stCxn id="4" idx="1"/>
              <a:endCxn id="18" idx="0"/>
            </p:cNvCxnSpPr>
            <p:nvPr/>
          </p:nvCxnSpPr>
          <p:spPr>
            <a:xfrm flipH="1">
              <a:off x="3042920" y="2006600"/>
              <a:ext cx="23317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E836CBC-8972-F382-5521-69C2D95B0B86}"/>
                </a:ext>
              </a:extLst>
            </p:cNvPr>
            <p:cNvCxnSpPr>
              <a:cxnSpLocks/>
              <a:stCxn id="4" idx="3"/>
              <a:endCxn id="19" idx="0"/>
            </p:cNvCxnSpPr>
            <p:nvPr/>
          </p:nvCxnSpPr>
          <p:spPr>
            <a:xfrm>
              <a:off x="6644640" y="2006600"/>
              <a:ext cx="22301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2B1B5D0-E486-0606-42EF-9C25EB13D118}"/>
                </a:ext>
              </a:extLst>
            </p:cNvPr>
            <p:cNvCxnSpPr>
              <a:cxnSpLocks/>
              <a:stCxn id="18" idx="3"/>
              <a:endCxn id="15" idx="0"/>
            </p:cNvCxnSpPr>
            <p:nvPr/>
          </p:nvCxnSpPr>
          <p:spPr>
            <a:xfrm>
              <a:off x="3677920" y="3378200"/>
              <a:ext cx="8991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471E203-D8D6-ED6B-0BB9-1F5B4984C865}"/>
                </a:ext>
              </a:extLst>
            </p:cNvPr>
            <p:cNvCxnSpPr>
              <a:cxnSpLocks/>
              <a:stCxn id="18" idx="1"/>
              <a:endCxn id="14" idx="0"/>
            </p:cNvCxnSpPr>
            <p:nvPr/>
          </p:nvCxnSpPr>
          <p:spPr>
            <a:xfrm flipH="1">
              <a:off x="165100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A96F7C9E-5197-2DCC-60EB-CD332D7224BB}"/>
                </a:ext>
              </a:extLst>
            </p:cNvPr>
            <p:cNvCxnSpPr>
              <a:cxnSpLocks/>
              <a:stCxn id="19" idx="1"/>
              <a:endCxn id="20" idx="0"/>
            </p:cNvCxnSpPr>
            <p:nvPr/>
          </p:nvCxnSpPr>
          <p:spPr>
            <a:xfrm flipH="1">
              <a:off x="7442200" y="3378200"/>
              <a:ext cx="7975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DC60E03-4514-77BC-2D96-D36F9478A4FE}"/>
                </a:ext>
              </a:extLst>
            </p:cNvPr>
            <p:cNvCxnSpPr>
              <a:cxnSpLocks/>
              <a:stCxn id="19" idx="3"/>
              <a:endCxn id="21" idx="0"/>
            </p:cNvCxnSpPr>
            <p:nvPr/>
          </p:nvCxnSpPr>
          <p:spPr>
            <a:xfrm>
              <a:off x="950976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F874BD4-A39C-D4E1-A1D2-25C6FBE85D5E}"/>
                </a:ext>
              </a:extLst>
            </p:cNvPr>
            <p:cNvCxnSpPr>
              <a:cxnSpLocks/>
              <a:stCxn id="14" idx="1"/>
              <a:endCxn id="22" idx="0"/>
            </p:cNvCxnSpPr>
            <p:nvPr/>
          </p:nvCxnSpPr>
          <p:spPr>
            <a:xfrm flipH="1">
              <a:off x="9144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5F81EA6-BDB5-057A-9119-165E82FAADB7}"/>
                </a:ext>
              </a:extLst>
            </p:cNvPr>
            <p:cNvCxnSpPr>
              <a:cxnSpLocks/>
              <a:stCxn id="14" idx="3"/>
              <a:endCxn id="23" idx="0"/>
            </p:cNvCxnSpPr>
            <p:nvPr/>
          </p:nvCxnSpPr>
          <p:spPr>
            <a:xfrm>
              <a:off x="22860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9A4C740-9B31-A37C-3B27-2D416FA0022C}"/>
                </a:ext>
              </a:extLst>
            </p:cNvPr>
            <p:cNvCxnSpPr>
              <a:cxnSpLocks/>
              <a:stCxn id="15" idx="1"/>
              <a:endCxn id="26" idx="0"/>
            </p:cNvCxnSpPr>
            <p:nvPr/>
          </p:nvCxnSpPr>
          <p:spPr>
            <a:xfrm flipH="1">
              <a:off x="38201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C8EAFCB7-337E-6080-3E02-B582D0349335}"/>
                </a:ext>
              </a:extLst>
            </p:cNvPr>
            <p:cNvCxnSpPr>
              <a:cxnSpLocks/>
              <a:stCxn id="15" idx="3"/>
              <a:endCxn id="27" idx="0"/>
            </p:cNvCxnSpPr>
            <p:nvPr/>
          </p:nvCxnSpPr>
          <p:spPr>
            <a:xfrm>
              <a:off x="52120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0A1EBD00-5EB5-8CEF-2660-D4AE712A1753}"/>
                </a:ext>
              </a:extLst>
            </p:cNvPr>
            <p:cNvCxnSpPr>
              <a:cxnSpLocks/>
              <a:stCxn id="20" idx="1"/>
              <a:endCxn id="28" idx="0"/>
            </p:cNvCxnSpPr>
            <p:nvPr/>
          </p:nvCxnSpPr>
          <p:spPr>
            <a:xfrm flipH="1">
              <a:off x="67056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4B654E8-4CAB-D9E6-A724-B7D9AC1B3BC3}"/>
                </a:ext>
              </a:extLst>
            </p:cNvPr>
            <p:cNvCxnSpPr>
              <a:cxnSpLocks/>
              <a:stCxn id="20" idx="3"/>
              <a:endCxn id="29" idx="0"/>
            </p:cNvCxnSpPr>
            <p:nvPr/>
          </p:nvCxnSpPr>
          <p:spPr>
            <a:xfrm>
              <a:off x="80772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4851EAFF-26BC-0981-AD50-DE20C0E1D625}"/>
                </a:ext>
              </a:extLst>
            </p:cNvPr>
            <p:cNvCxnSpPr>
              <a:cxnSpLocks/>
              <a:stCxn id="21" idx="1"/>
              <a:endCxn id="30" idx="0"/>
            </p:cNvCxnSpPr>
            <p:nvPr/>
          </p:nvCxnSpPr>
          <p:spPr>
            <a:xfrm flipH="1">
              <a:off x="95097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3DD4F70C-8814-99A3-AA89-D791D0D03CDE}"/>
                </a:ext>
              </a:extLst>
            </p:cNvPr>
            <p:cNvCxnSpPr>
              <a:cxnSpLocks/>
              <a:stCxn id="21" idx="3"/>
              <a:endCxn id="31" idx="0"/>
            </p:cNvCxnSpPr>
            <p:nvPr/>
          </p:nvCxnSpPr>
          <p:spPr>
            <a:xfrm>
              <a:off x="109016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5" name="Title 1">
            <a:extLst>
              <a:ext uri="{FF2B5EF4-FFF2-40B4-BE49-F238E27FC236}">
                <a16:creationId xmlns:a16="http://schemas.microsoft.com/office/drawing/2014/main" id="{CABE8710-44F0-ACBE-B5B0-E3103426E0CC}"/>
              </a:ext>
            </a:extLst>
          </p:cNvPr>
          <p:cNvSpPr>
            <a:spLocks noGrp="1"/>
          </p:cNvSpPr>
          <p:nvPr>
            <p:ph type="title"/>
          </p:nvPr>
        </p:nvSpPr>
        <p:spPr>
          <a:xfrm>
            <a:off x="44967" y="-612"/>
            <a:ext cx="10515600" cy="1325563"/>
          </a:xfrm>
        </p:spPr>
        <p:txBody>
          <a:bodyPr>
            <a:normAutofit/>
          </a:bodyPr>
          <a:lstStyle/>
          <a:p>
            <a:r>
              <a:rPr lang="en-US" dirty="0"/>
              <a:t>Step 1: Using D&amp;C</a:t>
            </a:r>
            <a:br>
              <a:rPr lang="en-US" dirty="0"/>
            </a:br>
            <a:r>
              <a:rPr lang="en-US" dirty="0"/>
              <a:t>	Create a Tree, Fill in sum</a:t>
            </a:r>
          </a:p>
        </p:txBody>
      </p:sp>
      <p:sp>
        <p:nvSpPr>
          <p:cNvPr id="32" name="TextBox 31">
            <a:extLst>
              <a:ext uri="{FF2B5EF4-FFF2-40B4-BE49-F238E27FC236}">
                <a16:creationId xmlns:a16="http://schemas.microsoft.com/office/drawing/2014/main" id="{AF4EDD06-C3F2-1D88-B3BA-CB8C2CBF5C03}"/>
              </a:ext>
            </a:extLst>
          </p:cNvPr>
          <p:cNvSpPr txBox="1"/>
          <p:nvPr/>
        </p:nvSpPr>
        <p:spPr>
          <a:xfrm>
            <a:off x="37527" y="1324952"/>
            <a:ext cx="3566554" cy="646331"/>
          </a:xfrm>
          <a:prstGeom prst="rect">
            <a:avLst/>
          </a:prstGeom>
          <a:noFill/>
        </p:spPr>
        <p:txBody>
          <a:bodyPr wrap="none" rtlCol="0">
            <a:spAutoFit/>
          </a:bodyPr>
          <a:lstStyle/>
          <a:p>
            <a:r>
              <a:rPr lang="en-US" dirty="0"/>
              <a:t>For this pass we will only fill in sum</a:t>
            </a:r>
          </a:p>
          <a:p>
            <a:r>
              <a:rPr lang="en-US" dirty="0"/>
              <a:t>In the next pass we will find </a:t>
            </a:r>
            <a:r>
              <a:rPr lang="en-US" dirty="0" err="1"/>
              <a:t>leftSum</a:t>
            </a:r>
            <a:endParaRPr lang="en-US" dirty="0"/>
          </a:p>
        </p:txBody>
      </p:sp>
      <p:grpSp>
        <p:nvGrpSpPr>
          <p:cNvPr id="66" name="Group 65">
            <a:extLst>
              <a:ext uri="{FF2B5EF4-FFF2-40B4-BE49-F238E27FC236}">
                <a16:creationId xmlns:a16="http://schemas.microsoft.com/office/drawing/2014/main" id="{613F66D7-E641-7A0A-AF27-9E2C4C1A3EDE}"/>
              </a:ext>
            </a:extLst>
          </p:cNvPr>
          <p:cNvGrpSpPr/>
          <p:nvPr/>
        </p:nvGrpSpPr>
        <p:grpSpPr>
          <a:xfrm>
            <a:off x="6679091" y="83846"/>
            <a:ext cx="5383586" cy="1720798"/>
            <a:chOff x="6679091" y="83846"/>
            <a:chExt cx="5383586" cy="1720798"/>
          </a:xfrm>
        </p:grpSpPr>
        <p:grpSp>
          <p:nvGrpSpPr>
            <p:cNvPr id="79" name="Group 78">
              <a:extLst>
                <a:ext uri="{FF2B5EF4-FFF2-40B4-BE49-F238E27FC236}">
                  <a16:creationId xmlns:a16="http://schemas.microsoft.com/office/drawing/2014/main" id="{BEBD86B9-D06A-AA34-17B9-54889F3027C9}"/>
                </a:ext>
              </a:extLst>
            </p:cNvPr>
            <p:cNvGrpSpPr/>
            <p:nvPr/>
          </p:nvGrpSpPr>
          <p:grpSpPr>
            <a:xfrm>
              <a:off x="7562943" y="83846"/>
              <a:ext cx="4499734" cy="562558"/>
              <a:chOff x="6392545" y="364404"/>
              <a:chExt cx="5726090" cy="715878"/>
            </a:xfrm>
          </p:grpSpPr>
          <p:grpSp>
            <p:nvGrpSpPr>
              <p:cNvPr id="5" name="Group 4">
                <a:extLst>
                  <a:ext uri="{FF2B5EF4-FFF2-40B4-BE49-F238E27FC236}">
                    <a16:creationId xmlns:a16="http://schemas.microsoft.com/office/drawing/2014/main" id="{6C223538-C7B2-7C30-2FA7-779487CA7694}"/>
                  </a:ext>
                </a:extLst>
              </p:cNvPr>
              <p:cNvGrpSpPr/>
              <p:nvPr/>
            </p:nvGrpSpPr>
            <p:grpSpPr>
              <a:xfrm>
                <a:off x="6392545" y="365125"/>
                <a:ext cx="4295776" cy="715157"/>
                <a:chOff x="7967980" y="4321811"/>
                <a:chExt cx="2258060" cy="375920"/>
              </a:xfrm>
            </p:grpSpPr>
            <p:sp>
              <p:nvSpPr>
                <p:cNvPr id="6" name="Rectangle 5">
                  <a:extLst>
                    <a:ext uri="{FF2B5EF4-FFF2-40B4-BE49-F238E27FC236}">
                      <a16:creationId xmlns:a16="http://schemas.microsoft.com/office/drawing/2014/main" id="{4C4C7872-C8B2-4A6D-788B-E74E764DD4A3}"/>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7" name="Rectangle 6">
                  <a:extLst>
                    <a:ext uri="{FF2B5EF4-FFF2-40B4-BE49-F238E27FC236}">
                      <a16:creationId xmlns:a16="http://schemas.microsoft.com/office/drawing/2014/main" id="{8E93186A-C038-33CF-78E0-7B0B82860ADD}"/>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8" name="Rectangle 7">
                  <a:extLst>
                    <a:ext uri="{FF2B5EF4-FFF2-40B4-BE49-F238E27FC236}">
                      <a16:creationId xmlns:a16="http://schemas.microsoft.com/office/drawing/2014/main" id="{7F8CA458-B7E6-289A-1B52-85D1A5E4827C}"/>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9" name="Rectangle 8">
                  <a:extLst>
                    <a:ext uri="{FF2B5EF4-FFF2-40B4-BE49-F238E27FC236}">
                      <a16:creationId xmlns:a16="http://schemas.microsoft.com/office/drawing/2014/main" id="{0D3F07A1-4730-ACE7-BD6A-3846A4FD1F43}"/>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10" name="Rectangle 9">
                  <a:extLst>
                    <a:ext uri="{FF2B5EF4-FFF2-40B4-BE49-F238E27FC236}">
                      <a16:creationId xmlns:a16="http://schemas.microsoft.com/office/drawing/2014/main" id="{47A0E4D4-586A-1F2D-2C80-1E183EE8F753}"/>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11" name="Rectangle 10">
                  <a:extLst>
                    <a:ext uri="{FF2B5EF4-FFF2-40B4-BE49-F238E27FC236}">
                      <a16:creationId xmlns:a16="http://schemas.microsoft.com/office/drawing/2014/main" id="{3B79FA79-E4CD-C82C-9743-FB230DF95090}"/>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sp>
            <p:nvSpPr>
              <p:cNvPr id="12" name="Rectangle 11">
                <a:extLst>
                  <a:ext uri="{FF2B5EF4-FFF2-40B4-BE49-F238E27FC236}">
                    <a16:creationId xmlns:a16="http://schemas.microsoft.com/office/drawing/2014/main" id="{9E550FD5-121C-2053-A152-0C682A44A030}"/>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sp>
            <p:nvSpPr>
              <p:cNvPr id="13" name="Rectangle 12">
                <a:extLst>
                  <a:ext uri="{FF2B5EF4-FFF2-40B4-BE49-F238E27FC236}">
                    <a16:creationId xmlns:a16="http://schemas.microsoft.com/office/drawing/2014/main" id="{E9F65C48-6B4D-4602-5D43-31BF28FB68A7}"/>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9</a:t>
                </a:r>
              </a:p>
            </p:txBody>
          </p:sp>
        </p:grpSp>
        <p:grpSp>
          <p:nvGrpSpPr>
            <p:cNvPr id="34" name="Group 33">
              <a:extLst>
                <a:ext uri="{FF2B5EF4-FFF2-40B4-BE49-F238E27FC236}">
                  <a16:creationId xmlns:a16="http://schemas.microsoft.com/office/drawing/2014/main" id="{6D5E2628-E540-F3EE-3DB2-530EB5C700BB}"/>
                </a:ext>
              </a:extLst>
            </p:cNvPr>
            <p:cNvGrpSpPr/>
            <p:nvPr/>
          </p:nvGrpSpPr>
          <p:grpSpPr>
            <a:xfrm>
              <a:off x="7562943" y="773982"/>
              <a:ext cx="4499734" cy="562558"/>
              <a:chOff x="6392545" y="364404"/>
              <a:chExt cx="5726090" cy="715878"/>
            </a:xfrm>
          </p:grpSpPr>
          <p:grpSp>
            <p:nvGrpSpPr>
              <p:cNvPr id="35" name="Group 34">
                <a:extLst>
                  <a:ext uri="{FF2B5EF4-FFF2-40B4-BE49-F238E27FC236}">
                    <a16:creationId xmlns:a16="http://schemas.microsoft.com/office/drawing/2014/main" id="{FC449558-7557-5C3A-E3CF-7B9B44757A76}"/>
                  </a:ext>
                </a:extLst>
              </p:cNvPr>
              <p:cNvGrpSpPr/>
              <p:nvPr/>
            </p:nvGrpSpPr>
            <p:grpSpPr>
              <a:xfrm>
                <a:off x="6392545" y="365125"/>
                <a:ext cx="4295776" cy="715157"/>
                <a:chOff x="7967980" y="4321811"/>
                <a:chExt cx="2258060" cy="375920"/>
              </a:xfrm>
            </p:grpSpPr>
            <p:sp>
              <p:nvSpPr>
                <p:cNvPr id="39" name="Rectangle 38">
                  <a:extLst>
                    <a:ext uri="{FF2B5EF4-FFF2-40B4-BE49-F238E27FC236}">
                      <a16:creationId xmlns:a16="http://schemas.microsoft.com/office/drawing/2014/main" id="{72BC790E-4724-47AB-0625-A4B8B7803707}"/>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41" name="Rectangle 40">
                  <a:extLst>
                    <a:ext uri="{FF2B5EF4-FFF2-40B4-BE49-F238E27FC236}">
                      <a16:creationId xmlns:a16="http://schemas.microsoft.com/office/drawing/2014/main" id="{023B5876-4786-0AE1-6577-D4BABCC53D40}"/>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42" name="Rectangle 41">
                  <a:extLst>
                    <a:ext uri="{FF2B5EF4-FFF2-40B4-BE49-F238E27FC236}">
                      <a16:creationId xmlns:a16="http://schemas.microsoft.com/office/drawing/2014/main" id="{1F29BFB6-2B15-698A-6395-A1612706C261}"/>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44" name="Rectangle 43">
                  <a:extLst>
                    <a:ext uri="{FF2B5EF4-FFF2-40B4-BE49-F238E27FC236}">
                      <a16:creationId xmlns:a16="http://schemas.microsoft.com/office/drawing/2014/main" id="{8940B201-0474-F5B0-92C3-B3D02D4C630D}"/>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45" name="Rectangle 44">
                  <a:extLst>
                    <a:ext uri="{FF2B5EF4-FFF2-40B4-BE49-F238E27FC236}">
                      <a16:creationId xmlns:a16="http://schemas.microsoft.com/office/drawing/2014/main" id="{5D652E56-3687-06FE-6768-02C96F928E7A}"/>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47" name="Rectangle 46">
                  <a:extLst>
                    <a:ext uri="{FF2B5EF4-FFF2-40B4-BE49-F238E27FC236}">
                      <a16:creationId xmlns:a16="http://schemas.microsoft.com/office/drawing/2014/main" id="{52D140CA-3477-D8C4-417A-190FF3F60AD7}"/>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grpSp>
          <p:sp>
            <p:nvSpPr>
              <p:cNvPr id="36" name="Rectangle 35">
                <a:extLst>
                  <a:ext uri="{FF2B5EF4-FFF2-40B4-BE49-F238E27FC236}">
                    <a16:creationId xmlns:a16="http://schemas.microsoft.com/office/drawing/2014/main" id="{1F5B0D6C-8F60-3B1D-ACB3-F4FDD63E9A86}"/>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38" name="Rectangle 37">
                <a:extLst>
                  <a:ext uri="{FF2B5EF4-FFF2-40B4-BE49-F238E27FC236}">
                    <a16:creationId xmlns:a16="http://schemas.microsoft.com/office/drawing/2014/main" id="{EBB9D4BB-EB48-91B5-1555-923146772011}"/>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grpSp>
        <p:sp>
          <p:nvSpPr>
            <p:cNvPr id="48" name="TextBox 47">
              <a:extLst>
                <a:ext uri="{FF2B5EF4-FFF2-40B4-BE49-F238E27FC236}">
                  <a16:creationId xmlns:a16="http://schemas.microsoft.com/office/drawing/2014/main" id="{833C9B8C-5337-D527-BBF4-70D8A73B668C}"/>
                </a:ext>
              </a:extLst>
            </p:cNvPr>
            <p:cNvSpPr txBox="1"/>
            <p:nvPr/>
          </p:nvSpPr>
          <p:spPr>
            <a:xfrm>
              <a:off x="6816635" y="180459"/>
              <a:ext cx="742511" cy="369332"/>
            </a:xfrm>
            <a:prstGeom prst="rect">
              <a:avLst/>
            </a:prstGeom>
            <a:noFill/>
          </p:spPr>
          <p:txBody>
            <a:bodyPr wrap="none" rtlCol="0">
              <a:spAutoFit/>
            </a:bodyPr>
            <a:lstStyle/>
            <a:p>
              <a:r>
                <a:rPr lang="en-US" dirty="0"/>
                <a:t>Input:</a:t>
              </a:r>
            </a:p>
          </p:txBody>
        </p:sp>
        <p:sp>
          <p:nvSpPr>
            <p:cNvPr id="50" name="TextBox 49">
              <a:extLst>
                <a:ext uri="{FF2B5EF4-FFF2-40B4-BE49-F238E27FC236}">
                  <a16:creationId xmlns:a16="http://schemas.microsoft.com/office/drawing/2014/main" id="{C820E126-C62F-4CAD-7DAC-31C22D30C7A1}"/>
                </a:ext>
              </a:extLst>
            </p:cNvPr>
            <p:cNvSpPr txBox="1"/>
            <p:nvPr/>
          </p:nvSpPr>
          <p:spPr>
            <a:xfrm>
              <a:off x="6679091" y="839788"/>
              <a:ext cx="918841" cy="369332"/>
            </a:xfrm>
            <a:prstGeom prst="rect">
              <a:avLst/>
            </a:prstGeom>
            <a:noFill/>
          </p:spPr>
          <p:txBody>
            <a:bodyPr wrap="none" rtlCol="0">
              <a:spAutoFit/>
            </a:bodyPr>
            <a:lstStyle/>
            <a:p>
              <a:r>
                <a:rPr lang="en-US" dirty="0"/>
                <a:t>Output:</a:t>
              </a:r>
            </a:p>
          </p:txBody>
        </p:sp>
        <p:grpSp>
          <p:nvGrpSpPr>
            <p:cNvPr id="51" name="Group 50">
              <a:extLst>
                <a:ext uri="{FF2B5EF4-FFF2-40B4-BE49-F238E27FC236}">
                  <a16:creationId xmlns:a16="http://schemas.microsoft.com/office/drawing/2014/main" id="{8E31E325-BFCC-1FEA-98DA-6547E3E3E33A}"/>
                </a:ext>
              </a:extLst>
            </p:cNvPr>
            <p:cNvGrpSpPr/>
            <p:nvPr/>
          </p:nvGrpSpPr>
          <p:grpSpPr>
            <a:xfrm>
              <a:off x="7562943" y="1242086"/>
              <a:ext cx="4499734" cy="562558"/>
              <a:chOff x="6392545" y="364404"/>
              <a:chExt cx="5726090" cy="715878"/>
            </a:xfrm>
            <a:noFill/>
          </p:grpSpPr>
          <p:grpSp>
            <p:nvGrpSpPr>
              <p:cNvPr id="53" name="Group 52">
                <a:extLst>
                  <a:ext uri="{FF2B5EF4-FFF2-40B4-BE49-F238E27FC236}">
                    <a16:creationId xmlns:a16="http://schemas.microsoft.com/office/drawing/2014/main" id="{B838736A-B56B-AC87-3C52-EC3157C6A0C9}"/>
                  </a:ext>
                </a:extLst>
              </p:cNvPr>
              <p:cNvGrpSpPr/>
              <p:nvPr/>
            </p:nvGrpSpPr>
            <p:grpSpPr>
              <a:xfrm>
                <a:off x="6392545" y="365125"/>
                <a:ext cx="4295776" cy="715157"/>
                <a:chOff x="7967980" y="4321811"/>
                <a:chExt cx="2258060" cy="375920"/>
              </a:xfrm>
              <a:grpFill/>
            </p:grpSpPr>
            <p:sp>
              <p:nvSpPr>
                <p:cNvPr id="57" name="Rectangle 56">
                  <a:extLst>
                    <a:ext uri="{FF2B5EF4-FFF2-40B4-BE49-F238E27FC236}">
                      <a16:creationId xmlns:a16="http://schemas.microsoft.com/office/drawing/2014/main" id="{63988E32-AA60-6C04-B65F-DA75ED35A0BC}"/>
                    </a:ext>
                  </a:extLst>
                </p:cNvPr>
                <p:cNvSpPr/>
                <p:nvPr/>
              </p:nvSpPr>
              <p:spPr>
                <a:xfrm>
                  <a:off x="79679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0</a:t>
                  </a:r>
                </a:p>
              </p:txBody>
            </p:sp>
            <p:sp>
              <p:nvSpPr>
                <p:cNvPr id="59" name="Rectangle 58">
                  <a:extLst>
                    <a:ext uri="{FF2B5EF4-FFF2-40B4-BE49-F238E27FC236}">
                      <a16:creationId xmlns:a16="http://schemas.microsoft.com/office/drawing/2014/main" id="{D66C25A7-40A3-F64D-2181-20A0BFBA74DC}"/>
                    </a:ext>
                  </a:extLst>
                </p:cNvPr>
                <p:cNvSpPr/>
                <p:nvPr/>
              </p:nvSpPr>
              <p:spPr>
                <a:xfrm>
                  <a:off x="83439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1</a:t>
                  </a:r>
                </a:p>
              </p:txBody>
            </p:sp>
            <p:sp>
              <p:nvSpPr>
                <p:cNvPr id="60" name="Rectangle 59">
                  <a:extLst>
                    <a:ext uri="{FF2B5EF4-FFF2-40B4-BE49-F238E27FC236}">
                      <a16:creationId xmlns:a16="http://schemas.microsoft.com/office/drawing/2014/main" id="{CC622D37-AE93-57E1-593C-E48ABDF765E0}"/>
                    </a:ext>
                  </a:extLst>
                </p:cNvPr>
                <p:cNvSpPr/>
                <p:nvPr/>
              </p:nvSpPr>
              <p:spPr>
                <a:xfrm>
                  <a:off x="872236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2</a:t>
                  </a:r>
                </a:p>
              </p:txBody>
            </p:sp>
            <p:sp>
              <p:nvSpPr>
                <p:cNvPr id="62" name="Rectangle 61">
                  <a:extLst>
                    <a:ext uri="{FF2B5EF4-FFF2-40B4-BE49-F238E27FC236}">
                      <a16:creationId xmlns:a16="http://schemas.microsoft.com/office/drawing/2014/main" id="{E52A2F52-8814-6B82-D4B1-1217BE20DF44}"/>
                    </a:ext>
                  </a:extLst>
                </p:cNvPr>
                <p:cNvSpPr/>
                <p:nvPr/>
              </p:nvSpPr>
              <p:spPr>
                <a:xfrm>
                  <a:off x="90982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3</a:t>
                  </a:r>
                </a:p>
              </p:txBody>
            </p:sp>
            <p:sp>
              <p:nvSpPr>
                <p:cNvPr id="63" name="Rectangle 62">
                  <a:extLst>
                    <a:ext uri="{FF2B5EF4-FFF2-40B4-BE49-F238E27FC236}">
                      <a16:creationId xmlns:a16="http://schemas.microsoft.com/office/drawing/2014/main" id="{9EDFCE4C-5F56-A38F-C84B-59A575F8231B}"/>
                    </a:ext>
                  </a:extLst>
                </p:cNvPr>
                <p:cNvSpPr/>
                <p:nvPr/>
              </p:nvSpPr>
              <p:spPr>
                <a:xfrm>
                  <a:off x="94742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4</a:t>
                  </a:r>
                </a:p>
              </p:txBody>
            </p:sp>
            <p:sp>
              <p:nvSpPr>
                <p:cNvPr id="65" name="Rectangle 64">
                  <a:extLst>
                    <a:ext uri="{FF2B5EF4-FFF2-40B4-BE49-F238E27FC236}">
                      <a16:creationId xmlns:a16="http://schemas.microsoft.com/office/drawing/2014/main" id="{1BE1027D-9611-7A67-1754-239B4003652D}"/>
                    </a:ext>
                  </a:extLst>
                </p:cNvPr>
                <p:cNvSpPr/>
                <p:nvPr/>
              </p:nvSpPr>
              <p:spPr>
                <a:xfrm>
                  <a:off x="985012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5</a:t>
                  </a:r>
                </a:p>
              </p:txBody>
            </p:sp>
          </p:grpSp>
          <p:sp>
            <p:nvSpPr>
              <p:cNvPr id="54" name="Rectangle 53">
                <a:extLst>
                  <a:ext uri="{FF2B5EF4-FFF2-40B4-BE49-F238E27FC236}">
                    <a16:creationId xmlns:a16="http://schemas.microsoft.com/office/drawing/2014/main" id="{2CB2392C-AD2B-6282-0583-C05D6728541C}"/>
                  </a:ext>
                </a:extLst>
              </p:cNvPr>
              <p:cNvSpPr/>
              <p:nvPr/>
            </p:nvSpPr>
            <p:spPr>
              <a:xfrm>
                <a:off x="10688320"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6</a:t>
                </a:r>
              </a:p>
            </p:txBody>
          </p:sp>
          <p:sp>
            <p:nvSpPr>
              <p:cNvPr id="56" name="Rectangle 55">
                <a:extLst>
                  <a:ext uri="{FF2B5EF4-FFF2-40B4-BE49-F238E27FC236}">
                    <a16:creationId xmlns:a16="http://schemas.microsoft.com/office/drawing/2014/main" id="{72BA8230-41B7-F14A-D3DB-76C4BE0CFE18}"/>
                  </a:ext>
                </a:extLst>
              </p:cNvPr>
              <p:cNvSpPr/>
              <p:nvPr/>
            </p:nvSpPr>
            <p:spPr>
              <a:xfrm>
                <a:off x="11403478"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7</a:t>
                </a:r>
              </a:p>
            </p:txBody>
          </p:sp>
        </p:grpSp>
      </p:grpSp>
    </p:spTree>
    <p:extLst>
      <p:ext uri="{BB962C8B-B14F-4D97-AF65-F5344CB8AC3E}">
        <p14:creationId xmlns:p14="http://schemas.microsoft.com/office/powerpoint/2010/main" val="2555297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362961" y="1298448"/>
            <a:ext cx="8756798" cy="5257800"/>
          </a:xfrm>
        </p:spPr>
        <p:txBody>
          <a:bodyPr>
            <a:normAutofit lnSpcReduction="10000"/>
          </a:bodyPr>
          <a:lstStyle/>
          <a:p>
            <a:r>
              <a:rPr lang="en-US" b="1" dirty="0">
                <a:solidFill>
                  <a:srgbClr val="0070C0"/>
                </a:solidFill>
              </a:rPr>
              <a:t>Base Case</a:t>
            </a:r>
            <a:r>
              <a:rPr lang="en-US" b="1" dirty="0"/>
              <a:t>: </a:t>
            </a:r>
          </a:p>
          <a:p>
            <a:pPr lvl="1"/>
            <a:r>
              <a:rPr lang="en-US" dirty="0"/>
              <a:t>If the range is smaller than the Sequential Cutoff, create a node for that range and find the sum sequentially</a:t>
            </a:r>
          </a:p>
          <a:p>
            <a:pPr lvl="2"/>
            <a:endParaRPr lang="en-US" sz="2600" b="1" dirty="0">
              <a:solidFill>
                <a:srgbClr val="0070C0"/>
              </a:solidFill>
            </a:endParaRPr>
          </a:p>
          <a:p>
            <a:r>
              <a:rPr lang="en-US" b="1" dirty="0">
                <a:solidFill>
                  <a:srgbClr val="0070C0"/>
                </a:solidFill>
              </a:rPr>
              <a:t>Divide</a:t>
            </a:r>
            <a:r>
              <a:rPr lang="en-US" b="1" dirty="0"/>
              <a:t>: </a:t>
            </a:r>
          </a:p>
          <a:p>
            <a:pPr lvl="1"/>
            <a:r>
              <a:rPr lang="en-US" dirty="0"/>
              <a:t>Split the list into two “sublists” of (roughly) equal length, create a thread for each </a:t>
            </a:r>
            <a:r>
              <a:rPr lang="en-US" dirty="0" err="1"/>
              <a:t>sublist</a:t>
            </a:r>
            <a:r>
              <a:rPr lang="en-US" dirty="0"/>
              <a:t>.</a:t>
            </a:r>
          </a:p>
          <a:p>
            <a:pPr lvl="1"/>
            <a:endParaRPr lang="en-US" sz="2600" b="1" dirty="0"/>
          </a:p>
          <a:p>
            <a:r>
              <a:rPr lang="en-US" b="1" dirty="0">
                <a:solidFill>
                  <a:srgbClr val="0070C0"/>
                </a:solidFill>
              </a:rPr>
              <a:t>Conquer</a:t>
            </a:r>
            <a:r>
              <a:rPr lang="en-US" b="1" dirty="0"/>
              <a:t>:</a:t>
            </a:r>
          </a:p>
          <a:p>
            <a:pPr lvl="1"/>
            <a:r>
              <a:rPr lang="en-US" dirty="0"/>
              <a:t>Compute the left and right subtrees in parallel</a:t>
            </a:r>
          </a:p>
          <a:p>
            <a:pPr lvl="1"/>
            <a:endParaRPr lang="en-US" sz="2600" dirty="0">
              <a:solidFill>
                <a:srgbClr val="FF33CC"/>
              </a:solidFill>
            </a:endParaRPr>
          </a:p>
          <a:p>
            <a:r>
              <a:rPr lang="en-US" b="1" dirty="0">
                <a:solidFill>
                  <a:srgbClr val="0070C0"/>
                </a:solidFill>
              </a:rPr>
              <a:t>Combine</a:t>
            </a:r>
            <a:r>
              <a:rPr lang="en-US" b="1" dirty="0"/>
              <a:t>:</a:t>
            </a:r>
          </a:p>
          <a:p>
            <a:pPr lvl="1"/>
            <a:r>
              <a:rPr lang="en-US" dirty="0"/>
              <a:t>Create parent node, connect to children, fill in sum</a:t>
            </a:r>
          </a:p>
        </p:txBody>
      </p:sp>
      <p:sp>
        <p:nvSpPr>
          <p:cNvPr id="224" name="Slide Number Placeholder 223">
            <a:extLst>
              <a:ext uri="{FF2B5EF4-FFF2-40B4-BE49-F238E27FC236}">
                <a16:creationId xmlns:a16="http://schemas.microsoft.com/office/drawing/2014/main" id="{EFCFBE45-A1F3-4932-85FA-AF898B9364C6}"/>
              </a:ext>
            </a:extLst>
          </p:cNvPr>
          <p:cNvSpPr>
            <a:spLocks noGrp="1"/>
          </p:cNvSpPr>
          <p:nvPr>
            <p:ph type="sldNum" sz="quarter" idx="12"/>
          </p:nvPr>
        </p:nvSpPr>
        <p:spPr/>
        <p:txBody>
          <a:bodyPr/>
          <a:lstStyle/>
          <a:p>
            <a:fld id="{F4E8603E-186F-4CC7-B8E2-5FD613D3E28C}" type="slidenum">
              <a:rPr lang="en-US" smtClean="0"/>
              <a:t>6</a:t>
            </a:fld>
            <a:endParaRPr lang="en-US" dirty="0"/>
          </a:p>
        </p:txBody>
      </p:sp>
      <p:sp>
        <p:nvSpPr>
          <p:cNvPr id="492" name="Rectangle 491">
            <a:extLst>
              <a:ext uri="{FF2B5EF4-FFF2-40B4-BE49-F238E27FC236}">
                <a16:creationId xmlns:a16="http://schemas.microsoft.com/office/drawing/2014/main" id="{FA6038B4-F05D-6F20-8BFC-3AC6EC6FC6E8}"/>
              </a:ext>
            </a:extLst>
          </p:cNvPr>
          <p:cNvSpPr/>
          <p:nvPr/>
        </p:nvSpPr>
        <p:spPr>
          <a:xfrm>
            <a:off x="600562" y="1476725"/>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grpSp>
        <p:nvGrpSpPr>
          <p:cNvPr id="10" name="Group 9">
            <a:extLst>
              <a:ext uri="{FF2B5EF4-FFF2-40B4-BE49-F238E27FC236}">
                <a16:creationId xmlns:a16="http://schemas.microsoft.com/office/drawing/2014/main" id="{4A43B678-0D35-9AA8-930C-A3ADA65F986C}"/>
              </a:ext>
            </a:extLst>
          </p:cNvPr>
          <p:cNvGrpSpPr/>
          <p:nvPr/>
        </p:nvGrpSpPr>
        <p:grpSpPr>
          <a:xfrm>
            <a:off x="6392545" y="364404"/>
            <a:ext cx="5726090" cy="715878"/>
            <a:chOff x="6392545" y="364404"/>
            <a:chExt cx="5726090" cy="715878"/>
          </a:xfrm>
        </p:grpSpPr>
        <p:grpSp>
          <p:nvGrpSpPr>
            <p:cNvPr id="11" name="Group 10">
              <a:extLst>
                <a:ext uri="{FF2B5EF4-FFF2-40B4-BE49-F238E27FC236}">
                  <a16:creationId xmlns:a16="http://schemas.microsoft.com/office/drawing/2014/main" id="{AD5CBAD0-F7BF-02F3-79C4-F8C9DC1DA0E1}"/>
                </a:ext>
              </a:extLst>
            </p:cNvPr>
            <p:cNvGrpSpPr/>
            <p:nvPr/>
          </p:nvGrpSpPr>
          <p:grpSpPr>
            <a:xfrm>
              <a:off x="6392545" y="365125"/>
              <a:ext cx="4295776" cy="715157"/>
              <a:chOff x="7967980" y="4321811"/>
              <a:chExt cx="2258060" cy="375920"/>
            </a:xfrm>
          </p:grpSpPr>
          <p:sp>
            <p:nvSpPr>
              <p:cNvPr id="14" name="Rectangle 13">
                <a:extLst>
                  <a:ext uri="{FF2B5EF4-FFF2-40B4-BE49-F238E27FC236}">
                    <a16:creationId xmlns:a16="http://schemas.microsoft.com/office/drawing/2014/main" id="{F8079D1E-DBEC-17B6-FF65-BE83D7CCEB57}"/>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15" name="Rectangle 14">
                <a:extLst>
                  <a:ext uri="{FF2B5EF4-FFF2-40B4-BE49-F238E27FC236}">
                    <a16:creationId xmlns:a16="http://schemas.microsoft.com/office/drawing/2014/main" id="{81E9983E-A02C-7632-8072-6C2E7A79CFCB}"/>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16" name="Rectangle 15">
                <a:extLst>
                  <a:ext uri="{FF2B5EF4-FFF2-40B4-BE49-F238E27FC236}">
                    <a16:creationId xmlns:a16="http://schemas.microsoft.com/office/drawing/2014/main" id="{215BD730-6649-2CBF-9F31-755845AE9AB2}"/>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17" name="Rectangle 16">
                <a:extLst>
                  <a:ext uri="{FF2B5EF4-FFF2-40B4-BE49-F238E27FC236}">
                    <a16:creationId xmlns:a16="http://schemas.microsoft.com/office/drawing/2014/main" id="{E8FD7E58-84F6-7053-BD60-08E2E66DEAC6}"/>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18" name="Rectangle 17">
                <a:extLst>
                  <a:ext uri="{FF2B5EF4-FFF2-40B4-BE49-F238E27FC236}">
                    <a16:creationId xmlns:a16="http://schemas.microsoft.com/office/drawing/2014/main" id="{E06F5C59-8A2D-D41F-7C45-B70B4169CF18}"/>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19" name="Rectangle 18">
                <a:extLst>
                  <a:ext uri="{FF2B5EF4-FFF2-40B4-BE49-F238E27FC236}">
                    <a16:creationId xmlns:a16="http://schemas.microsoft.com/office/drawing/2014/main" id="{62C4D54B-BFE0-AD63-E3DE-2AFB38622A0D}"/>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sp>
          <p:nvSpPr>
            <p:cNvPr id="12" name="Rectangle 11">
              <a:extLst>
                <a:ext uri="{FF2B5EF4-FFF2-40B4-BE49-F238E27FC236}">
                  <a16:creationId xmlns:a16="http://schemas.microsoft.com/office/drawing/2014/main" id="{A7B558AE-4907-1A65-3123-BC9CD827B703}"/>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sp>
          <p:nvSpPr>
            <p:cNvPr id="13" name="Rectangle 12">
              <a:extLst>
                <a:ext uri="{FF2B5EF4-FFF2-40B4-BE49-F238E27FC236}">
                  <a16:creationId xmlns:a16="http://schemas.microsoft.com/office/drawing/2014/main" id="{9483E721-AE92-95A7-5584-3799E46D8A34}"/>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9</a:t>
              </a:r>
            </a:p>
          </p:txBody>
        </p:sp>
      </p:grpSp>
      <p:sp>
        <p:nvSpPr>
          <p:cNvPr id="21" name="Rectangle 20">
            <a:extLst>
              <a:ext uri="{FF2B5EF4-FFF2-40B4-BE49-F238E27FC236}">
                <a16:creationId xmlns:a16="http://schemas.microsoft.com/office/drawing/2014/main" id="{745243F4-9D25-9BEA-5D0F-5EA84641B3CE}"/>
              </a:ext>
            </a:extLst>
          </p:cNvPr>
          <p:cNvSpPr/>
          <p:nvPr/>
        </p:nvSpPr>
        <p:spPr>
          <a:xfrm>
            <a:off x="1289685" y="1241337"/>
            <a:ext cx="1461770" cy="898702"/>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[2,3) </a:t>
            </a:r>
          </a:p>
          <a:p>
            <a:r>
              <a:rPr lang="en-US" sz="1600" dirty="0">
                <a:solidFill>
                  <a:schemeClr val="tx1"/>
                </a:solidFill>
              </a:rPr>
              <a:t>sum: 4</a:t>
            </a:r>
          </a:p>
          <a:p>
            <a:r>
              <a:rPr lang="en-US" sz="1600" dirty="0" err="1">
                <a:solidFill>
                  <a:schemeClr val="tx1"/>
                </a:solidFill>
              </a:rPr>
              <a:t>leftSum</a:t>
            </a:r>
            <a:r>
              <a:rPr lang="en-US" sz="1600" dirty="0">
                <a:solidFill>
                  <a:schemeClr val="tx1"/>
                </a:solidFill>
              </a:rPr>
              <a:t>:</a:t>
            </a:r>
          </a:p>
        </p:txBody>
      </p:sp>
      <p:grpSp>
        <p:nvGrpSpPr>
          <p:cNvPr id="35" name="Group 34">
            <a:extLst>
              <a:ext uri="{FF2B5EF4-FFF2-40B4-BE49-F238E27FC236}">
                <a16:creationId xmlns:a16="http://schemas.microsoft.com/office/drawing/2014/main" id="{29D8F867-D037-08C5-6C6B-54A2288AF9F8}"/>
              </a:ext>
            </a:extLst>
          </p:cNvPr>
          <p:cNvGrpSpPr/>
          <p:nvPr/>
        </p:nvGrpSpPr>
        <p:grpSpPr>
          <a:xfrm>
            <a:off x="1188085" y="3018563"/>
            <a:ext cx="2174876" cy="422511"/>
            <a:chOff x="6441781" y="1098468"/>
            <a:chExt cx="1692898" cy="422511"/>
          </a:xfrm>
        </p:grpSpPr>
        <p:sp>
          <p:nvSpPr>
            <p:cNvPr id="28" name="Rectangle 27">
              <a:extLst>
                <a:ext uri="{FF2B5EF4-FFF2-40B4-BE49-F238E27FC236}">
                  <a16:creationId xmlns:a16="http://schemas.microsoft.com/office/drawing/2014/main" id="{18F69E32-0287-9CAF-47F3-CE48A1172CAE}"/>
                </a:ext>
              </a:extLst>
            </p:cNvPr>
            <p:cNvSpPr/>
            <p:nvPr/>
          </p:nvSpPr>
          <p:spPr>
            <a:xfrm>
              <a:off x="6441781" y="1098468"/>
              <a:ext cx="422511" cy="422511"/>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29" name="Rectangle 28">
              <a:extLst>
                <a:ext uri="{FF2B5EF4-FFF2-40B4-BE49-F238E27FC236}">
                  <a16:creationId xmlns:a16="http://schemas.microsoft.com/office/drawing/2014/main" id="{EC34673B-2F9D-2BF0-4670-DDABE0DE4AD5}"/>
                </a:ext>
              </a:extLst>
            </p:cNvPr>
            <p:cNvSpPr/>
            <p:nvPr/>
          </p:nvSpPr>
          <p:spPr>
            <a:xfrm>
              <a:off x="6864292" y="1098468"/>
              <a:ext cx="422511" cy="422511"/>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30" name="Rectangle 29">
              <a:extLst>
                <a:ext uri="{FF2B5EF4-FFF2-40B4-BE49-F238E27FC236}">
                  <a16:creationId xmlns:a16="http://schemas.microsoft.com/office/drawing/2014/main" id="{DCE09E7E-C4EA-B252-8C70-52F96B4B7159}"/>
                </a:ext>
              </a:extLst>
            </p:cNvPr>
            <p:cNvSpPr/>
            <p:nvPr/>
          </p:nvSpPr>
          <p:spPr>
            <a:xfrm>
              <a:off x="7289657" y="1098468"/>
              <a:ext cx="422511" cy="422511"/>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31" name="Rectangle 30">
              <a:extLst>
                <a:ext uri="{FF2B5EF4-FFF2-40B4-BE49-F238E27FC236}">
                  <a16:creationId xmlns:a16="http://schemas.microsoft.com/office/drawing/2014/main" id="{B52011AF-5C25-C0EB-6337-D6BDC73D7B04}"/>
                </a:ext>
              </a:extLst>
            </p:cNvPr>
            <p:cNvSpPr/>
            <p:nvPr/>
          </p:nvSpPr>
          <p:spPr>
            <a:xfrm>
              <a:off x="7712168" y="1098468"/>
              <a:ext cx="422511" cy="422511"/>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18</a:t>
              </a:r>
            </a:p>
          </p:txBody>
        </p:sp>
      </p:grpSp>
      <p:grpSp>
        <p:nvGrpSpPr>
          <p:cNvPr id="34" name="Group 33">
            <a:extLst>
              <a:ext uri="{FF2B5EF4-FFF2-40B4-BE49-F238E27FC236}">
                <a16:creationId xmlns:a16="http://schemas.microsoft.com/office/drawing/2014/main" id="{2AF1CE39-2F18-E12D-56B0-94D3E122A4C8}"/>
              </a:ext>
            </a:extLst>
          </p:cNvPr>
          <p:cNvGrpSpPr/>
          <p:nvPr/>
        </p:nvGrpSpPr>
        <p:grpSpPr>
          <a:xfrm>
            <a:off x="22153" y="2487446"/>
            <a:ext cx="2010953" cy="422937"/>
            <a:chOff x="22154" y="2487446"/>
            <a:chExt cx="1690042" cy="422937"/>
          </a:xfrm>
        </p:grpSpPr>
        <p:sp>
          <p:nvSpPr>
            <p:cNvPr id="32" name="Rectangle 31">
              <a:extLst>
                <a:ext uri="{FF2B5EF4-FFF2-40B4-BE49-F238E27FC236}">
                  <a16:creationId xmlns:a16="http://schemas.microsoft.com/office/drawing/2014/main" id="{98A66153-25A1-04D1-63BB-30EE1597D5ED}"/>
                </a:ext>
              </a:extLst>
            </p:cNvPr>
            <p:cNvSpPr/>
            <p:nvPr/>
          </p:nvSpPr>
          <p:spPr>
            <a:xfrm>
              <a:off x="22154" y="2487872"/>
              <a:ext cx="422511" cy="422511"/>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3" name="Rectangle 32">
              <a:extLst>
                <a:ext uri="{FF2B5EF4-FFF2-40B4-BE49-F238E27FC236}">
                  <a16:creationId xmlns:a16="http://schemas.microsoft.com/office/drawing/2014/main" id="{454161B8-3694-938D-7BB4-FD6722B6FFC3}"/>
                </a:ext>
              </a:extLst>
            </p:cNvPr>
            <p:cNvSpPr/>
            <p:nvPr/>
          </p:nvSpPr>
          <p:spPr>
            <a:xfrm>
              <a:off x="444664" y="2487872"/>
              <a:ext cx="422511" cy="422511"/>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26" name="Rectangle 25">
              <a:extLst>
                <a:ext uri="{FF2B5EF4-FFF2-40B4-BE49-F238E27FC236}">
                  <a16:creationId xmlns:a16="http://schemas.microsoft.com/office/drawing/2014/main" id="{C0085BB7-C684-B2EE-815E-2795CA2FD9B8}"/>
                </a:ext>
              </a:extLst>
            </p:cNvPr>
            <p:cNvSpPr/>
            <p:nvPr/>
          </p:nvSpPr>
          <p:spPr>
            <a:xfrm>
              <a:off x="867174" y="2487446"/>
              <a:ext cx="422511" cy="422511"/>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27" name="Rectangle 26">
              <a:extLst>
                <a:ext uri="{FF2B5EF4-FFF2-40B4-BE49-F238E27FC236}">
                  <a16:creationId xmlns:a16="http://schemas.microsoft.com/office/drawing/2014/main" id="{5B6E72A5-A54D-C3BF-00F0-5C0E3D2C021F}"/>
                </a:ext>
              </a:extLst>
            </p:cNvPr>
            <p:cNvSpPr/>
            <p:nvPr/>
          </p:nvSpPr>
          <p:spPr>
            <a:xfrm>
              <a:off x="1289685" y="2487446"/>
              <a:ext cx="422511" cy="422511"/>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sp>
        <p:nvSpPr>
          <p:cNvPr id="36" name="Rectangle 35">
            <a:extLst>
              <a:ext uri="{FF2B5EF4-FFF2-40B4-BE49-F238E27FC236}">
                <a16:creationId xmlns:a16="http://schemas.microsoft.com/office/drawing/2014/main" id="{48D0D686-F82C-293E-F7C9-7DDA6154264C}"/>
              </a:ext>
            </a:extLst>
          </p:cNvPr>
          <p:cNvSpPr/>
          <p:nvPr/>
        </p:nvSpPr>
        <p:spPr>
          <a:xfrm>
            <a:off x="76835" y="3858969"/>
            <a:ext cx="1461770" cy="898702"/>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[0,4) </a:t>
            </a:r>
          </a:p>
          <a:p>
            <a:r>
              <a:rPr lang="en-US" sz="1600" dirty="0">
                <a:solidFill>
                  <a:schemeClr val="tx1"/>
                </a:solidFill>
              </a:rPr>
              <a:t>sum: 48</a:t>
            </a:r>
          </a:p>
          <a:p>
            <a:r>
              <a:rPr lang="en-US" sz="1600" dirty="0" err="1">
                <a:solidFill>
                  <a:schemeClr val="tx1"/>
                </a:solidFill>
              </a:rPr>
              <a:t>leftSum</a:t>
            </a:r>
            <a:r>
              <a:rPr lang="en-US" sz="1600" dirty="0">
                <a:solidFill>
                  <a:schemeClr val="tx1"/>
                </a:solidFill>
              </a:rPr>
              <a:t>:</a:t>
            </a:r>
          </a:p>
        </p:txBody>
      </p:sp>
      <p:sp>
        <p:nvSpPr>
          <p:cNvPr id="37" name="Rectangle 36">
            <a:extLst>
              <a:ext uri="{FF2B5EF4-FFF2-40B4-BE49-F238E27FC236}">
                <a16:creationId xmlns:a16="http://schemas.microsoft.com/office/drawing/2014/main" id="{4361BFC5-7226-50F0-3148-101ED2277E15}"/>
              </a:ext>
            </a:extLst>
          </p:cNvPr>
          <p:cNvSpPr/>
          <p:nvPr/>
        </p:nvSpPr>
        <p:spPr>
          <a:xfrm>
            <a:off x="1697107" y="3858969"/>
            <a:ext cx="1461770" cy="898702"/>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[4,8) </a:t>
            </a:r>
          </a:p>
          <a:p>
            <a:r>
              <a:rPr lang="en-US" sz="1600" dirty="0">
                <a:solidFill>
                  <a:schemeClr val="tx1"/>
                </a:solidFill>
              </a:rPr>
              <a:t>sum: 33 </a:t>
            </a:r>
          </a:p>
          <a:p>
            <a:r>
              <a:rPr lang="en-US" sz="1600" dirty="0" err="1">
                <a:solidFill>
                  <a:schemeClr val="tx1"/>
                </a:solidFill>
              </a:rPr>
              <a:t>leftSum</a:t>
            </a:r>
            <a:r>
              <a:rPr lang="en-US" sz="1600" dirty="0">
                <a:solidFill>
                  <a:schemeClr val="tx1"/>
                </a:solidFill>
              </a:rPr>
              <a:t>:</a:t>
            </a:r>
          </a:p>
        </p:txBody>
      </p:sp>
      <p:sp>
        <p:nvSpPr>
          <p:cNvPr id="38" name="Rectangle 37">
            <a:extLst>
              <a:ext uri="{FF2B5EF4-FFF2-40B4-BE49-F238E27FC236}">
                <a16:creationId xmlns:a16="http://schemas.microsoft.com/office/drawing/2014/main" id="{0E55673F-0071-974C-3A06-AA6F49A23B34}"/>
              </a:ext>
            </a:extLst>
          </p:cNvPr>
          <p:cNvSpPr/>
          <p:nvPr/>
        </p:nvSpPr>
        <p:spPr>
          <a:xfrm>
            <a:off x="879711" y="4966618"/>
            <a:ext cx="1461770" cy="898702"/>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[0,8) </a:t>
            </a:r>
          </a:p>
          <a:p>
            <a:r>
              <a:rPr lang="en-US" sz="1600" dirty="0">
                <a:solidFill>
                  <a:schemeClr val="tx1"/>
                </a:solidFill>
              </a:rPr>
              <a:t>sum: 81</a:t>
            </a:r>
          </a:p>
          <a:p>
            <a:r>
              <a:rPr lang="en-US" sz="1600" dirty="0" err="1">
                <a:solidFill>
                  <a:schemeClr val="tx1"/>
                </a:solidFill>
              </a:rPr>
              <a:t>leftSum</a:t>
            </a:r>
            <a:r>
              <a:rPr lang="en-US" sz="1600" dirty="0">
                <a:solidFill>
                  <a:schemeClr val="tx1"/>
                </a:solidFill>
              </a:rPr>
              <a:t>:</a:t>
            </a:r>
          </a:p>
        </p:txBody>
      </p:sp>
      <p:sp>
        <p:nvSpPr>
          <p:cNvPr id="39" name="Rectangle 38">
            <a:extLst>
              <a:ext uri="{FF2B5EF4-FFF2-40B4-BE49-F238E27FC236}">
                <a16:creationId xmlns:a16="http://schemas.microsoft.com/office/drawing/2014/main" id="{50E110DC-C04D-0ACB-0C13-CB41FFD6E30A}"/>
              </a:ext>
            </a:extLst>
          </p:cNvPr>
          <p:cNvSpPr/>
          <p:nvPr/>
        </p:nvSpPr>
        <p:spPr>
          <a:xfrm>
            <a:off x="168475" y="6074268"/>
            <a:ext cx="1124421" cy="691298"/>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rPr>
              <a:t>range: [0,4) </a:t>
            </a:r>
          </a:p>
          <a:p>
            <a:r>
              <a:rPr lang="en-US" sz="1200" dirty="0">
                <a:solidFill>
                  <a:schemeClr val="tx1"/>
                </a:solidFill>
              </a:rPr>
              <a:t>sum: 48</a:t>
            </a:r>
          </a:p>
          <a:p>
            <a:r>
              <a:rPr lang="en-US" sz="1200" dirty="0" err="1">
                <a:solidFill>
                  <a:schemeClr val="tx1"/>
                </a:solidFill>
              </a:rPr>
              <a:t>leftSum</a:t>
            </a:r>
            <a:r>
              <a:rPr lang="en-US" sz="1200" dirty="0">
                <a:solidFill>
                  <a:schemeClr val="tx1"/>
                </a:solidFill>
              </a:rPr>
              <a:t>:</a:t>
            </a:r>
          </a:p>
        </p:txBody>
      </p:sp>
      <p:sp>
        <p:nvSpPr>
          <p:cNvPr id="41" name="Rectangle 40">
            <a:extLst>
              <a:ext uri="{FF2B5EF4-FFF2-40B4-BE49-F238E27FC236}">
                <a16:creationId xmlns:a16="http://schemas.microsoft.com/office/drawing/2014/main" id="{DFDDC95F-C783-CCBA-4532-D42C5F36EA67}"/>
              </a:ext>
            </a:extLst>
          </p:cNvPr>
          <p:cNvSpPr/>
          <p:nvPr/>
        </p:nvSpPr>
        <p:spPr>
          <a:xfrm>
            <a:off x="1888573" y="6074268"/>
            <a:ext cx="1124421" cy="691298"/>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rPr>
              <a:t>range: [4,8) </a:t>
            </a:r>
          </a:p>
          <a:p>
            <a:r>
              <a:rPr lang="en-US" sz="1200" dirty="0">
                <a:solidFill>
                  <a:schemeClr val="tx1"/>
                </a:solidFill>
              </a:rPr>
              <a:t>sum: 33</a:t>
            </a:r>
          </a:p>
          <a:p>
            <a:r>
              <a:rPr lang="en-US" sz="1200" dirty="0" err="1">
                <a:solidFill>
                  <a:schemeClr val="tx1"/>
                </a:solidFill>
              </a:rPr>
              <a:t>leftSum</a:t>
            </a:r>
            <a:r>
              <a:rPr lang="en-US" sz="1200" dirty="0">
                <a:solidFill>
                  <a:schemeClr val="tx1"/>
                </a:solidFill>
              </a:rPr>
              <a:t>:</a:t>
            </a:r>
          </a:p>
        </p:txBody>
      </p:sp>
      <p:cxnSp>
        <p:nvCxnSpPr>
          <p:cNvPr id="42" name="Straight Arrow Connector 41">
            <a:extLst>
              <a:ext uri="{FF2B5EF4-FFF2-40B4-BE49-F238E27FC236}">
                <a16:creationId xmlns:a16="http://schemas.microsoft.com/office/drawing/2014/main" id="{9B5405F5-03AD-A84A-85F6-4C024D5C24DD}"/>
              </a:ext>
            </a:extLst>
          </p:cNvPr>
          <p:cNvCxnSpPr>
            <a:cxnSpLocks/>
            <a:stCxn id="38" idx="1"/>
            <a:endCxn id="39" idx="0"/>
          </p:cNvCxnSpPr>
          <p:nvPr/>
        </p:nvCxnSpPr>
        <p:spPr>
          <a:xfrm flipH="1">
            <a:off x="730686" y="5415969"/>
            <a:ext cx="149025" cy="65829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6C304C39-6DA0-5771-C319-EF80E39DC6B0}"/>
              </a:ext>
            </a:extLst>
          </p:cNvPr>
          <p:cNvCxnSpPr>
            <a:cxnSpLocks/>
            <a:stCxn id="38" idx="3"/>
            <a:endCxn id="41" idx="0"/>
          </p:cNvCxnSpPr>
          <p:nvPr/>
        </p:nvCxnSpPr>
        <p:spPr>
          <a:xfrm>
            <a:off x="2341481" y="5415969"/>
            <a:ext cx="109303" cy="65829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itle 1">
            <a:extLst>
              <a:ext uri="{FF2B5EF4-FFF2-40B4-BE49-F238E27FC236}">
                <a16:creationId xmlns:a16="http://schemas.microsoft.com/office/drawing/2014/main" id="{F886BB5E-265E-CE70-0671-67B27F1DC8E7}"/>
              </a:ext>
            </a:extLst>
          </p:cNvPr>
          <p:cNvSpPr>
            <a:spLocks noGrp="1"/>
          </p:cNvSpPr>
          <p:nvPr>
            <p:ph type="title"/>
          </p:nvPr>
        </p:nvSpPr>
        <p:spPr>
          <a:xfrm>
            <a:off x="44967" y="-612"/>
            <a:ext cx="10515600" cy="1325563"/>
          </a:xfrm>
        </p:spPr>
        <p:txBody>
          <a:bodyPr/>
          <a:lstStyle/>
          <a:p>
            <a:r>
              <a:rPr lang="en-US" dirty="0"/>
              <a:t>Step 1: Create a Tree,</a:t>
            </a:r>
            <a:br>
              <a:rPr lang="en-US" dirty="0"/>
            </a:br>
            <a:r>
              <a:rPr lang="en-US" dirty="0"/>
              <a:t>		Fill in sum</a:t>
            </a:r>
          </a:p>
        </p:txBody>
      </p:sp>
    </p:spTree>
    <p:extLst>
      <p:ext uri="{BB962C8B-B14F-4D97-AF65-F5344CB8AC3E}">
        <p14:creationId xmlns:p14="http://schemas.microsoft.com/office/powerpoint/2010/main" val="169450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FBF9C-B76F-974E-2402-F6709F0F72E8}"/>
              </a:ext>
            </a:extLst>
          </p:cNvPr>
          <p:cNvSpPr>
            <a:spLocks noGrp="1"/>
          </p:cNvSpPr>
          <p:nvPr>
            <p:ph type="title"/>
          </p:nvPr>
        </p:nvSpPr>
        <p:spPr>
          <a:xfrm>
            <a:off x="514815" y="247605"/>
            <a:ext cx="10870580" cy="1325563"/>
          </a:xfrm>
        </p:spPr>
        <p:txBody>
          <a:bodyPr/>
          <a:lstStyle/>
          <a:p>
            <a:r>
              <a:rPr lang="en-US" dirty="0"/>
              <a:t>Step 1 pseudocode (create tree, compute sum)</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64F78C3-E5E9-7E8C-45D5-25B4345E016D}"/>
                  </a:ext>
                </a:extLst>
              </p:cNvPr>
              <p:cNvSpPr txBox="1"/>
              <p:nvPr/>
            </p:nvSpPr>
            <p:spPr>
              <a:xfrm>
                <a:off x="838200" y="1316638"/>
                <a:ext cx="10223810" cy="5293757"/>
              </a:xfrm>
              <a:prstGeom prst="rect">
                <a:avLst/>
              </a:prstGeom>
              <a:noFill/>
            </p:spPr>
            <p:txBody>
              <a:bodyPr wrap="square" rtlCol="0">
                <a:spAutoFit/>
              </a:bodyPr>
              <a:lstStyle/>
              <a:p>
                <a:r>
                  <a:rPr lang="en-US" sz="2600" b="1" dirty="0" err="1"/>
                  <a:t>BuildTree</a:t>
                </a:r>
                <a:r>
                  <a:rPr lang="en-US" sz="2600" dirty="0"/>
                  <a:t>(</a:t>
                </a:r>
                <a:r>
                  <a:rPr lang="en-US" sz="2600" dirty="0" err="1"/>
                  <a:t>arr</a:t>
                </a:r>
                <a:r>
                  <a:rPr lang="en-US" sz="2600" dirty="0"/>
                  <a:t>)</a:t>
                </a:r>
              </a:p>
              <a:p>
                <a:pPr marL="457200" indent="-457200">
                  <a:buFont typeface="+mj-lt"/>
                  <a:buAutoNum type="arabicPeriod"/>
                </a:pPr>
                <a:r>
                  <a:rPr lang="en-US" sz="2600" b="1" dirty="0"/>
                  <a:t>If </a:t>
                </a:r>
                <a:r>
                  <a:rPr lang="en-US" sz="2600" dirty="0" err="1"/>
                  <a:t>len</a:t>
                </a:r>
                <a:r>
                  <a:rPr lang="en-US" sz="2600" dirty="0"/>
                  <a:t>(</a:t>
                </a:r>
                <a:r>
                  <a:rPr lang="en-US" sz="2600" dirty="0" err="1"/>
                  <a:t>arr</a:t>
                </a:r>
                <a:r>
                  <a:rPr lang="en-US" sz="2600" dirty="0"/>
                  <a:t>) &lt; </a:t>
                </a:r>
                <a14:m>
                  <m:oMath xmlns:m="http://schemas.openxmlformats.org/officeDocument/2006/math">
                    <m:r>
                      <m:rPr>
                        <m:sty m:val="p"/>
                      </m:rPr>
                      <a:rPr lang="en-US" sz="2600" b="0" i="1" smtClean="0">
                        <a:latin typeface="Cambria Math" panose="02040503050406030204" pitchFamily="18" charset="0"/>
                      </a:rPr>
                      <m:t>ℓ</m:t>
                    </m:r>
                  </m:oMath>
                </a14:m>
                <a:r>
                  <a:rPr lang="en-US" sz="2600" b="0" dirty="0"/>
                  <a:t>: </a:t>
                </a:r>
                <a:endParaRPr lang="en-US" sz="2600" dirty="0"/>
              </a:p>
              <a:p>
                <a:pPr marL="914400" lvl="1" indent="-457200">
                  <a:buFont typeface="+mj-lt"/>
                  <a:buAutoNum type="arabicPeriod"/>
                </a:pPr>
                <a:r>
                  <a:rPr lang="en-US" sz="2600" b="0" dirty="0"/>
                  <a:t>Create new </a:t>
                </a:r>
                <a:r>
                  <a:rPr lang="en-US" sz="2600" b="0" dirty="0" err="1"/>
                  <a:t>TreeNode</a:t>
                </a:r>
                <a:r>
                  <a:rPr lang="en-US" sz="2600" b="0" dirty="0"/>
                  <a:t> </a:t>
                </a:r>
                <a:r>
                  <a:rPr lang="en-US" sz="2600" dirty="0">
                    <a:solidFill>
                      <a:schemeClr val="accent6"/>
                    </a:solidFill>
                  </a:rPr>
                  <a:t>Leaf</a:t>
                </a:r>
              </a:p>
              <a:p>
                <a:pPr marL="914400" lvl="1" indent="-457200">
                  <a:buFont typeface="+mj-lt"/>
                  <a:buAutoNum type="arabicPeriod"/>
                </a:pPr>
                <a:r>
                  <a:rPr lang="en-US" sz="2600" b="0" dirty="0"/>
                  <a:t>Set </a:t>
                </a:r>
                <a:r>
                  <a:rPr lang="en-US" sz="2600" b="0" dirty="0" err="1">
                    <a:solidFill>
                      <a:schemeClr val="accent6"/>
                    </a:solidFill>
                  </a:rPr>
                  <a:t>Leaf</a:t>
                </a:r>
                <a:r>
                  <a:rPr lang="en-US" sz="2600" b="0" dirty="0" err="1"/>
                  <a:t>.sum</a:t>
                </a:r>
                <a:r>
                  <a:rPr lang="en-US" sz="2600" dirty="0"/>
                  <a:t> = sum of values in </a:t>
                </a:r>
                <a:r>
                  <a:rPr lang="en-US" sz="2600" dirty="0" err="1"/>
                  <a:t>arr</a:t>
                </a:r>
                <a:r>
                  <a:rPr lang="en-US" sz="2600" dirty="0"/>
                  <a:t> and return </a:t>
                </a:r>
                <a:r>
                  <a:rPr lang="en-US" sz="2600" dirty="0">
                    <a:solidFill>
                      <a:schemeClr val="accent6"/>
                    </a:solidFill>
                  </a:rPr>
                  <a:t>Leaf</a:t>
                </a:r>
                <a:endParaRPr lang="en-US" sz="2600" b="0" dirty="0"/>
              </a:p>
              <a:p>
                <a:pPr marL="457200" indent="-457200">
                  <a:buFont typeface="+mj-lt"/>
                  <a:buAutoNum type="arabicPeriod"/>
                </a:pPr>
                <a:r>
                  <a:rPr lang="en-US" sz="2600" b="1" dirty="0"/>
                  <a:t>Else:</a:t>
                </a:r>
              </a:p>
              <a:p>
                <a:pPr marL="914400" lvl="1" indent="-457200">
                  <a:buFont typeface="+mj-lt"/>
                  <a:buAutoNum type="arabicPeriod"/>
                </a:pPr>
                <a:r>
                  <a:rPr lang="en-US" sz="2600" u="sng" dirty="0"/>
                  <a:t>Divide</a:t>
                </a:r>
                <a:r>
                  <a:rPr lang="en-US" sz="2600" dirty="0"/>
                  <a:t> </a:t>
                </a:r>
                <a:r>
                  <a:rPr lang="en-US" sz="2600" dirty="0" err="1"/>
                  <a:t>arr</a:t>
                </a:r>
                <a:r>
                  <a:rPr lang="en-US" sz="2600" dirty="0"/>
                  <a:t> in half into arr1 and arr2</a:t>
                </a:r>
              </a:p>
              <a:p>
                <a:pPr marL="914400" lvl="1" indent="-457200">
                  <a:buFont typeface="+mj-lt"/>
                  <a:buAutoNum type="arabicPeriod"/>
                </a:pPr>
                <a:r>
                  <a:rPr lang="en-US" sz="2600" u="sng" dirty="0"/>
                  <a:t>Conquer:</a:t>
                </a:r>
                <a:r>
                  <a:rPr lang="en-US" sz="2600" dirty="0"/>
                  <a:t> </a:t>
                </a:r>
                <a:r>
                  <a:rPr lang="en-US" sz="2600" dirty="0" err="1"/>
                  <a:t>TreeNode</a:t>
                </a:r>
                <a:r>
                  <a:rPr lang="en-US" sz="2600" dirty="0"/>
                  <a:t> </a:t>
                </a:r>
                <a:r>
                  <a:rPr lang="en-US" sz="2600" dirty="0" err="1">
                    <a:solidFill>
                      <a:schemeClr val="accent6"/>
                    </a:solidFill>
                  </a:rPr>
                  <a:t>leftChild</a:t>
                </a:r>
                <a:r>
                  <a:rPr lang="en-US" sz="2600" dirty="0"/>
                  <a:t> = </a:t>
                </a:r>
                <a:r>
                  <a:rPr lang="en-US" sz="2600" b="1" dirty="0" err="1"/>
                  <a:t>BuildTree</a:t>
                </a:r>
                <a:r>
                  <a:rPr lang="en-US" sz="2600" dirty="0"/>
                  <a:t>(arr1) in </a:t>
                </a:r>
                <a:r>
                  <a:rPr lang="en-US" sz="2600" u="sng" dirty="0"/>
                  <a:t>new</a:t>
                </a:r>
                <a:r>
                  <a:rPr lang="en-US" sz="2600" dirty="0"/>
                  <a:t> thread, </a:t>
                </a:r>
                <a:r>
                  <a:rPr lang="en-US" sz="2600" dirty="0" err="1"/>
                  <a:t>TreeNode</a:t>
                </a:r>
                <a:r>
                  <a:rPr lang="en-US" sz="2600" dirty="0"/>
                  <a:t> </a:t>
                </a:r>
                <a:r>
                  <a:rPr lang="en-US" sz="2600" dirty="0" err="1">
                    <a:solidFill>
                      <a:schemeClr val="accent6"/>
                    </a:solidFill>
                  </a:rPr>
                  <a:t>rightChild</a:t>
                </a:r>
                <a:r>
                  <a:rPr lang="en-US" sz="2600" dirty="0"/>
                  <a:t> = </a:t>
                </a:r>
                <a:r>
                  <a:rPr lang="en-US" sz="2600" b="1" dirty="0" err="1"/>
                  <a:t>BuildTree</a:t>
                </a:r>
                <a:r>
                  <a:rPr lang="en-US" sz="2600" dirty="0"/>
                  <a:t>(arr2) in </a:t>
                </a:r>
                <a:r>
                  <a:rPr lang="en-US" sz="2600" u="sng" dirty="0"/>
                  <a:t>this</a:t>
                </a:r>
                <a:r>
                  <a:rPr lang="en-US" sz="2600" dirty="0"/>
                  <a:t> thread</a:t>
                </a:r>
              </a:p>
              <a:p>
                <a:pPr marL="914400" lvl="1" indent="-457200">
                  <a:buFont typeface="+mj-lt"/>
                  <a:buAutoNum type="arabicPeriod"/>
                </a:pPr>
                <a:r>
                  <a:rPr lang="en-US" sz="2600" u="sng" dirty="0"/>
                  <a:t>Wait</a:t>
                </a:r>
                <a:r>
                  <a:rPr lang="en-US" sz="2600" dirty="0"/>
                  <a:t> for parallel computations to finish</a:t>
                </a:r>
                <a:endParaRPr lang="en-US" sz="2600" u="sng" dirty="0"/>
              </a:p>
              <a:p>
                <a:pPr marL="914400" lvl="1" indent="-457200">
                  <a:buFont typeface="+mj-lt"/>
                  <a:buAutoNum type="arabicPeriod"/>
                </a:pPr>
                <a:r>
                  <a:rPr lang="en-US" sz="2600" u="sng" dirty="0"/>
                  <a:t>Combine:</a:t>
                </a:r>
                <a:r>
                  <a:rPr lang="en-US" sz="2600" dirty="0"/>
                  <a:t> Create </a:t>
                </a:r>
                <a:r>
                  <a:rPr lang="en-US" sz="2600" dirty="0" err="1"/>
                  <a:t>TreeNode</a:t>
                </a:r>
                <a:r>
                  <a:rPr lang="en-US" sz="2600" dirty="0"/>
                  <a:t> </a:t>
                </a:r>
                <a:r>
                  <a:rPr lang="en-US" sz="2600" dirty="0">
                    <a:solidFill>
                      <a:schemeClr val="accent1"/>
                    </a:solidFill>
                  </a:rPr>
                  <a:t>parent</a:t>
                </a:r>
                <a:r>
                  <a:rPr lang="en-US" sz="2600" dirty="0"/>
                  <a:t>, set </a:t>
                </a:r>
                <a:r>
                  <a:rPr lang="en-US" sz="2600" dirty="0" err="1">
                    <a:solidFill>
                      <a:schemeClr val="accent1"/>
                    </a:solidFill>
                  </a:rPr>
                  <a:t>parent</a:t>
                </a:r>
                <a:r>
                  <a:rPr lang="en-US" sz="2600" dirty="0" err="1"/>
                  <a:t>.sum</a:t>
                </a:r>
                <a:r>
                  <a:rPr lang="en-US" sz="2600" dirty="0"/>
                  <a:t> = </a:t>
                </a:r>
                <a:r>
                  <a:rPr lang="en-US" sz="2600" dirty="0" err="1">
                    <a:solidFill>
                      <a:schemeClr val="accent6"/>
                    </a:solidFill>
                  </a:rPr>
                  <a:t>leftChild</a:t>
                </a:r>
                <a:r>
                  <a:rPr lang="en-US" sz="2600" dirty="0" err="1"/>
                  <a:t>.sum</a:t>
                </a:r>
                <a:r>
                  <a:rPr lang="en-US" sz="2600" dirty="0"/>
                  <a:t> + </a:t>
                </a:r>
                <a:r>
                  <a:rPr lang="en-US" sz="2600" dirty="0" err="1">
                    <a:solidFill>
                      <a:schemeClr val="accent6"/>
                    </a:solidFill>
                  </a:rPr>
                  <a:t>rightChild</a:t>
                </a:r>
                <a:r>
                  <a:rPr lang="en-US" sz="2600" dirty="0" err="1"/>
                  <a:t>.sum</a:t>
                </a:r>
                <a:r>
                  <a:rPr lang="en-US" sz="2600" dirty="0"/>
                  <a:t>, </a:t>
                </a:r>
                <a:r>
                  <a:rPr lang="en-US" sz="2600" dirty="0" err="1">
                    <a:solidFill>
                      <a:schemeClr val="accent1"/>
                    </a:solidFill>
                  </a:rPr>
                  <a:t>parent</a:t>
                </a:r>
                <a:r>
                  <a:rPr lang="en-US" sz="2600" dirty="0" err="1"/>
                  <a:t>.left</a:t>
                </a:r>
                <a:r>
                  <a:rPr lang="en-US" sz="2600" dirty="0"/>
                  <a:t> = </a:t>
                </a:r>
                <a:r>
                  <a:rPr lang="en-US" sz="2600" dirty="0" err="1">
                    <a:solidFill>
                      <a:schemeClr val="accent6"/>
                    </a:solidFill>
                  </a:rPr>
                  <a:t>leftChild</a:t>
                </a:r>
                <a:r>
                  <a:rPr lang="en-US" sz="2600" dirty="0"/>
                  <a:t>, </a:t>
                </a:r>
                <a:r>
                  <a:rPr lang="en-US" sz="2600" dirty="0" err="1">
                    <a:solidFill>
                      <a:schemeClr val="accent1"/>
                    </a:solidFill>
                  </a:rPr>
                  <a:t>parent</a:t>
                </a:r>
                <a:r>
                  <a:rPr lang="en-US" sz="2600" dirty="0" err="1"/>
                  <a:t>.right</a:t>
                </a:r>
                <a:r>
                  <a:rPr lang="en-US" sz="2600" dirty="0"/>
                  <a:t> = </a:t>
                </a:r>
                <a:r>
                  <a:rPr lang="en-US" sz="2600" dirty="0" err="1">
                    <a:solidFill>
                      <a:schemeClr val="accent6"/>
                    </a:solidFill>
                  </a:rPr>
                  <a:t>rightChild</a:t>
                </a:r>
                <a:endParaRPr lang="en-US" sz="2600" dirty="0">
                  <a:solidFill>
                    <a:schemeClr val="accent6"/>
                  </a:solidFill>
                </a:endParaRPr>
              </a:p>
              <a:p>
                <a:pPr marL="914400" lvl="1" indent="-457200">
                  <a:buFont typeface="+mj-lt"/>
                  <a:buAutoNum type="arabicPeriod"/>
                </a:pPr>
                <a:r>
                  <a:rPr lang="en-US" sz="2600" u="sng" dirty="0"/>
                  <a:t>Return</a:t>
                </a:r>
                <a:r>
                  <a:rPr lang="en-US" sz="2600" dirty="0">
                    <a:solidFill>
                      <a:schemeClr val="accent6"/>
                    </a:solidFill>
                  </a:rPr>
                  <a:t> </a:t>
                </a:r>
                <a:r>
                  <a:rPr lang="en-US" sz="2600" dirty="0">
                    <a:solidFill>
                      <a:schemeClr val="accent1"/>
                    </a:solidFill>
                  </a:rPr>
                  <a:t>parent</a:t>
                </a:r>
                <a:endParaRPr lang="en-US" sz="2600" u="sng" dirty="0">
                  <a:solidFill>
                    <a:schemeClr val="accent1"/>
                  </a:solidFill>
                </a:endParaRPr>
              </a:p>
              <a:p>
                <a:pPr marL="457200" indent="-457200">
                  <a:buFont typeface="+mj-lt"/>
                  <a:buAutoNum type="arabicPeriod"/>
                </a:pPr>
                <a:endParaRPr lang="en-US" sz="2600" dirty="0"/>
              </a:p>
            </p:txBody>
          </p:sp>
        </mc:Choice>
        <mc:Fallback xmlns="">
          <p:sp>
            <p:nvSpPr>
              <p:cNvPr id="3" name="TextBox 2">
                <a:extLst>
                  <a:ext uri="{FF2B5EF4-FFF2-40B4-BE49-F238E27FC236}">
                    <a16:creationId xmlns:a16="http://schemas.microsoft.com/office/drawing/2014/main" id="{B64F78C3-E5E9-7E8C-45D5-25B4345E016D}"/>
                  </a:ext>
                </a:extLst>
              </p:cNvPr>
              <p:cNvSpPr txBox="1">
                <a:spLocks noRot="1" noChangeAspect="1" noMove="1" noResize="1" noEditPoints="1" noAdjustHandles="1" noChangeArrowheads="1" noChangeShapeType="1" noTextEdit="1"/>
              </p:cNvSpPr>
              <p:nvPr/>
            </p:nvSpPr>
            <p:spPr>
              <a:xfrm>
                <a:off x="838200" y="1316638"/>
                <a:ext cx="10223810" cy="5293757"/>
              </a:xfrm>
              <a:prstGeom prst="rect">
                <a:avLst/>
              </a:prstGeom>
              <a:blipFill>
                <a:blip r:embed="rId2"/>
                <a:stretch>
                  <a:fillRect l="-1117" t="-957" r="-1241"/>
                </a:stretch>
              </a:blipFill>
            </p:spPr>
            <p:txBody>
              <a:bodyPr/>
              <a:lstStyle/>
              <a:p>
                <a:r>
                  <a:rPr lang="en-US">
                    <a:noFill/>
                  </a:rPr>
                  <a:t> </a:t>
                </a:r>
              </a:p>
            </p:txBody>
          </p:sp>
        </mc:Fallback>
      </mc:AlternateContent>
    </p:spTree>
    <p:extLst>
      <p:ext uri="{BB962C8B-B14F-4D97-AF65-F5344CB8AC3E}">
        <p14:creationId xmlns:p14="http://schemas.microsoft.com/office/powerpoint/2010/main" val="184590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8FBF-5D9C-D52C-4369-2B280DBB2942}"/>
              </a:ext>
            </a:extLst>
          </p:cNvPr>
          <p:cNvSpPr>
            <a:spLocks noGrp="1"/>
          </p:cNvSpPr>
          <p:nvPr>
            <p:ph type="title"/>
          </p:nvPr>
        </p:nvSpPr>
        <p:spPr>
          <a:xfrm>
            <a:off x="838200" y="-102235"/>
            <a:ext cx="10515600" cy="1325563"/>
          </a:xfrm>
        </p:spPr>
        <p:txBody>
          <a:bodyPr/>
          <a:lstStyle/>
          <a:p>
            <a:r>
              <a:rPr lang="en-US" dirty="0"/>
              <a:t>After Step 1</a:t>
            </a:r>
          </a:p>
        </p:txBody>
      </p:sp>
      <p:grpSp>
        <p:nvGrpSpPr>
          <p:cNvPr id="78" name="Group 77">
            <a:extLst>
              <a:ext uri="{FF2B5EF4-FFF2-40B4-BE49-F238E27FC236}">
                <a16:creationId xmlns:a16="http://schemas.microsoft.com/office/drawing/2014/main" id="{0FB8C274-5CCA-301E-3A75-99E01DE18B10}"/>
              </a:ext>
            </a:extLst>
          </p:cNvPr>
          <p:cNvGrpSpPr/>
          <p:nvPr/>
        </p:nvGrpSpPr>
        <p:grpSpPr>
          <a:xfrm>
            <a:off x="695960" y="1239266"/>
            <a:ext cx="10800080" cy="5100574"/>
            <a:chOff x="279400" y="1371600"/>
            <a:chExt cx="11358880" cy="5364480"/>
          </a:xfrm>
        </p:grpSpPr>
        <p:sp>
          <p:nvSpPr>
            <p:cNvPr id="4" name="Rectangle 3">
              <a:extLst>
                <a:ext uri="{FF2B5EF4-FFF2-40B4-BE49-F238E27FC236}">
                  <a16:creationId xmlns:a16="http://schemas.microsoft.com/office/drawing/2014/main" id="{3562E9D3-5A43-0B4C-9F22-6A8A0E9E55D1}"/>
                </a:ext>
              </a:extLst>
            </p:cNvPr>
            <p:cNvSpPr/>
            <p:nvPr/>
          </p:nvSpPr>
          <p:spPr>
            <a:xfrm>
              <a:off x="5374640" y="13716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[0,8) </a:t>
              </a:r>
            </a:p>
            <a:p>
              <a:r>
                <a:rPr lang="en-US" sz="1600" dirty="0">
                  <a:solidFill>
                    <a:schemeClr val="tx1"/>
                  </a:solidFill>
                </a:rPr>
                <a:t>sum: 81</a:t>
              </a:r>
            </a:p>
            <a:p>
              <a:r>
                <a:rPr lang="en-US" sz="1600" dirty="0" err="1">
                  <a:solidFill>
                    <a:schemeClr val="tx1"/>
                  </a:solidFill>
                </a:rPr>
                <a:t>leftSum</a:t>
              </a:r>
              <a:r>
                <a:rPr lang="en-US" sz="1600" dirty="0">
                  <a:solidFill>
                    <a:schemeClr val="tx1"/>
                  </a:solidFill>
                </a:rPr>
                <a:t>:</a:t>
              </a:r>
            </a:p>
          </p:txBody>
        </p:sp>
        <p:sp>
          <p:nvSpPr>
            <p:cNvPr id="14" name="Rectangle 13">
              <a:extLst>
                <a:ext uri="{FF2B5EF4-FFF2-40B4-BE49-F238E27FC236}">
                  <a16:creationId xmlns:a16="http://schemas.microsoft.com/office/drawing/2014/main" id="{A43480E1-8D7B-7A87-1CB0-8AA630393EA1}"/>
                </a:ext>
              </a:extLst>
            </p:cNvPr>
            <p:cNvSpPr/>
            <p:nvPr/>
          </p:nvSpPr>
          <p:spPr>
            <a:xfrm>
              <a:off x="10160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[0,2) </a:t>
              </a:r>
            </a:p>
            <a:p>
              <a:r>
                <a:rPr lang="en-US" sz="1600" dirty="0">
                  <a:solidFill>
                    <a:schemeClr val="tx1"/>
                  </a:solidFill>
                </a:rPr>
                <a:t>sum: 26</a:t>
              </a:r>
            </a:p>
            <a:p>
              <a:r>
                <a:rPr lang="en-US" sz="1600" dirty="0" err="1">
                  <a:solidFill>
                    <a:schemeClr val="tx1"/>
                  </a:solidFill>
                </a:rPr>
                <a:t>leftSum</a:t>
              </a:r>
              <a:r>
                <a:rPr lang="en-US" sz="1600" dirty="0">
                  <a:solidFill>
                    <a:schemeClr val="tx1"/>
                  </a:solidFill>
                </a:rPr>
                <a:t>:</a:t>
              </a:r>
            </a:p>
          </p:txBody>
        </p:sp>
        <p:sp>
          <p:nvSpPr>
            <p:cNvPr id="15" name="Rectangle 14">
              <a:extLst>
                <a:ext uri="{FF2B5EF4-FFF2-40B4-BE49-F238E27FC236}">
                  <a16:creationId xmlns:a16="http://schemas.microsoft.com/office/drawing/2014/main" id="{ADEF5900-69A4-8B39-AEFB-E6337AB7EE37}"/>
                </a:ext>
              </a:extLst>
            </p:cNvPr>
            <p:cNvSpPr/>
            <p:nvPr/>
          </p:nvSpPr>
          <p:spPr>
            <a:xfrm>
              <a:off x="39420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[2,4) </a:t>
              </a:r>
            </a:p>
            <a:p>
              <a:r>
                <a:rPr lang="en-US" sz="1600" dirty="0">
                  <a:solidFill>
                    <a:schemeClr val="tx1"/>
                  </a:solidFill>
                </a:rPr>
                <a:t>sum: 22</a:t>
              </a:r>
            </a:p>
            <a:p>
              <a:r>
                <a:rPr lang="en-US" sz="1600" dirty="0" err="1">
                  <a:solidFill>
                    <a:schemeClr val="tx1"/>
                  </a:solidFill>
                </a:rPr>
                <a:t>leftSum</a:t>
              </a:r>
              <a:r>
                <a:rPr lang="en-US" sz="1600" dirty="0">
                  <a:solidFill>
                    <a:schemeClr val="tx1"/>
                  </a:solidFill>
                </a:rPr>
                <a:t>:</a:t>
              </a:r>
            </a:p>
          </p:txBody>
        </p:sp>
        <p:sp>
          <p:nvSpPr>
            <p:cNvPr id="18" name="Rectangle 17">
              <a:extLst>
                <a:ext uri="{FF2B5EF4-FFF2-40B4-BE49-F238E27FC236}">
                  <a16:creationId xmlns:a16="http://schemas.microsoft.com/office/drawing/2014/main" id="{0D93F352-E053-F85C-5474-99A3CC5B2D8D}"/>
                </a:ext>
              </a:extLst>
            </p:cNvPr>
            <p:cNvSpPr/>
            <p:nvPr/>
          </p:nvSpPr>
          <p:spPr>
            <a:xfrm>
              <a:off x="240792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[0,4) </a:t>
              </a:r>
            </a:p>
            <a:p>
              <a:r>
                <a:rPr lang="en-US" sz="1600" dirty="0">
                  <a:solidFill>
                    <a:schemeClr val="tx1"/>
                  </a:solidFill>
                </a:rPr>
                <a:t>sum: 48</a:t>
              </a:r>
            </a:p>
            <a:p>
              <a:r>
                <a:rPr lang="en-US" sz="1600" dirty="0" err="1">
                  <a:solidFill>
                    <a:schemeClr val="tx1"/>
                  </a:solidFill>
                </a:rPr>
                <a:t>leftSum</a:t>
              </a:r>
              <a:r>
                <a:rPr lang="en-US" sz="1600" dirty="0">
                  <a:solidFill>
                    <a:schemeClr val="tx1"/>
                  </a:solidFill>
                </a:rPr>
                <a:t>:</a:t>
              </a:r>
            </a:p>
          </p:txBody>
        </p:sp>
        <p:sp>
          <p:nvSpPr>
            <p:cNvPr id="19" name="Rectangle 18">
              <a:extLst>
                <a:ext uri="{FF2B5EF4-FFF2-40B4-BE49-F238E27FC236}">
                  <a16:creationId xmlns:a16="http://schemas.microsoft.com/office/drawing/2014/main" id="{93098F5D-9C41-8DE2-BC72-49FAC45F4C0E}"/>
                </a:ext>
              </a:extLst>
            </p:cNvPr>
            <p:cNvSpPr/>
            <p:nvPr/>
          </p:nvSpPr>
          <p:spPr>
            <a:xfrm>
              <a:off x="823976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[4,8) </a:t>
              </a:r>
            </a:p>
            <a:p>
              <a:r>
                <a:rPr lang="en-US" sz="1600" dirty="0">
                  <a:solidFill>
                    <a:schemeClr val="tx1"/>
                  </a:solidFill>
                </a:rPr>
                <a:t>sum: 33</a:t>
              </a:r>
            </a:p>
            <a:p>
              <a:r>
                <a:rPr lang="en-US" sz="1600" dirty="0" err="1">
                  <a:solidFill>
                    <a:schemeClr val="tx1"/>
                  </a:solidFill>
                </a:rPr>
                <a:t>leftSum</a:t>
              </a:r>
              <a:r>
                <a:rPr lang="en-US" sz="1600" dirty="0">
                  <a:solidFill>
                    <a:schemeClr val="tx1"/>
                  </a:solidFill>
                </a:rPr>
                <a:t>:</a:t>
              </a:r>
            </a:p>
          </p:txBody>
        </p:sp>
        <p:sp>
          <p:nvSpPr>
            <p:cNvPr id="20" name="Rectangle 19">
              <a:extLst>
                <a:ext uri="{FF2B5EF4-FFF2-40B4-BE49-F238E27FC236}">
                  <a16:creationId xmlns:a16="http://schemas.microsoft.com/office/drawing/2014/main" id="{9C687C96-5038-20AF-AC40-28D35E780016}"/>
                </a:ext>
              </a:extLst>
            </p:cNvPr>
            <p:cNvSpPr/>
            <p:nvPr/>
          </p:nvSpPr>
          <p:spPr>
            <a:xfrm>
              <a:off x="68072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[4,6) </a:t>
              </a:r>
            </a:p>
            <a:p>
              <a:r>
                <a:rPr lang="en-US" sz="1600" dirty="0">
                  <a:solidFill>
                    <a:schemeClr val="tx1"/>
                  </a:solidFill>
                </a:rPr>
                <a:t>sum: 10</a:t>
              </a:r>
            </a:p>
            <a:p>
              <a:r>
                <a:rPr lang="en-US" sz="1600" dirty="0" err="1">
                  <a:solidFill>
                    <a:schemeClr val="tx1"/>
                  </a:solidFill>
                </a:rPr>
                <a:t>leftSum</a:t>
              </a:r>
              <a:r>
                <a:rPr lang="en-US" sz="1600" dirty="0">
                  <a:solidFill>
                    <a:schemeClr val="tx1"/>
                  </a:solidFill>
                </a:rPr>
                <a:t>:</a:t>
              </a:r>
            </a:p>
          </p:txBody>
        </p:sp>
        <p:sp>
          <p:nvSpPr>
            <p:cNvPr id="21" name="Rectangle 20">
              <a:extLst>
                <a:ext uri="{FF2B5EF4-FFF2-40B4-BE49-F238E27FC236}">
                  <a16:creationId xmlns:a16="http://schemas.microsoft.com/office/drawing/2014/main" id="{9910CE0F-0D67-D684-20ED-9236C0C0FD40}"/>
                </a:ext>
              </a:extLst>
            </p:cNvPr>
            <p:cNvSpPr/>
            <p:nvPr/>
          </p:nvSpPr>
          <p:spPr>
            <a:xfrm>
              <a:off x="96316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[6,8) </a:t>
              </a:r>
            </a:p>
            <a:p>
              <a:r>
                <a:rPr lang="en-US" sz="1600" dirty="0">
                  <a:solidFill>
                    <a:schemeClr val="tx1"/>
                  </a:solidFill>
                </a:rPr>
                <a:t>sum: 23 </a:t>
              </a:r>
            </a:p>
            <a:p>
              <a:r>
                <a:rPr lang="en-US" sz="1600" dirty="0" err="1">
                  <a:solidFill>
                    <a:schemeClr val="tx1"/>
                  </a:solidFill>
                </a:rPr>
                <a:t>leftSum</a:t>
              </a:r>
              <a:r>
                <a:rPr lang="en-US" sz="1600" dirty="0">
                  <a:solidFill>
                    <a:schemeClr val="tx1"/>
                  </a:solidFill>
                </a:rPr>
                <a:t>:</a:t>
              </a:r>
            </a:p>
          </p:txBody>
        </p:sp>
        <p:sp>
          <p:nvSpPr>
            <p:cNvPr id="22" name="Rectangle 21">
              <a:extLst>
                <a:ext uri="{FF2B5EF4-FFF2-40B4-BE49-F238E27FC236}">
                  <a16:creationId xmlns:a16="http://schemas.microsoft.com/office/drawing/2014/main" id="{F46255A2-00FE-2C2E-16B6-A7682A88B8D1}"/>
                </a:ext>
              </a:extLst>
            </p:cNvPr>
            <p:cNvSpPr/>
            <p:nvPr/>
          </p:nvSpPr>
          <p:spPr>
            <a:xfrm>
              <a:off x="2794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[0,1) </a:t>
              </a:r>
            </a:p>
            <a:p>
              <a:r>
                <a:rPr lang="en-US" sz="1600" dirty="0">
                  <a:solidFill>
                    <a:schemeClr val="tx1"/>
                  </a:solidFill>
                </a:rPr>
                <a:t>sum: 10</a:t>
              </a:r>
            </a:p>
            <a:p>
              <a:r>
                <a:rPr lang="en-US" sz="1600" dirty="0" err="1">
                  <a:solidFill>
                    <a:schemeClr val="tx1"/>
                  </a:solidFill>
                </a:rPr>
                <a:t>leftSum</a:t>
              </a:r>
              <a:r>
                <a:rPr lang="en-US" sz="1600" dirty="0">
                  <a:solidFill>
                    <a:schemeClr val="tx1"/>
                  </a:solidFill>
                </a:rPr>
                <a:t>:</a:t>
              </a:r>
            </a:p>
          </p:txBody>
        </p:sp>
        <p:sp>
          <p:nvSpPr>
            <p:cNvPr id="23" name="Rectangle 22">
              <a:extLst>
                <a:ext uri="{FF2B5EF4-FFF2-40B4-BE49-F238E27FC236}">
                  <a16:creationId xmlns:a16="http://schemas.microsoft.com/office/drawing/2014/main" id="{CC6D19EC-5C4C-6773-E95E-B3DB6B020E95}"/>
                </a:ext>
              </a:extLst>
            </p:cNvPr>
            <p:cNvSpPr/>
            <p:nvPr/>
          </p:nvSpPr>
          <p:spPr>
            <a:xfrm>
              <a:off x="17729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[1,2) </a:t>
              </a:r>
            </a:p>
            <a:p>
              <a:r>
                <a:rPr lang="en-US" sz="1600" dirty="0">
                  <a:solidFill>
                    <a:schemeClr val="tx1"/>
                  </a:solidFill>
                </a:rPr>
                <a:t>sum: 16 </a:t>
              </a:r>
            </a:p>
            <a:p>
              <a:r>
                <a:rPr lang="en-US" sz="1600" dirty="0" err="1">
                  <a:solidFill>
                    <a:schemeClr val="tx1"/>
                  </a:solidFill>
                </a:rPr>
                <a:t>leftSum</a:t>
              </a:r>
              <a:r>
                <a:rPr lang="en-US" sz="1600" dirty="0">
                  <a:solidFill>
                    <a:schemeClr val="tx1"/>
                  </a:solidFill>
                </a:rPr>
                <a:t>:</a:t>
              </a:r>
            </a:p>
          </p:txBody>
        </p:sp>
        <p:sp>
          <p:nvSpPr>
            <p:cNvPr id="26" name="Rectangle 25">
              <a:extLst>
                <a:ext uri="{FF2B5EF4-FFF2-40B4-BE49-F238E27FC236}">
                  <a16:creationId xmlns:a16="http://schemas.microsoft.com/office/drawing/2014/main" id="{FC156EFA-F92C-3595-EB8C-E23E5A4C04C2}"/>
                </a:ext>
              </a:extLst>
            </p:cNvPr>
            <p:cNvSpPr/>
            <p:nvPr/>
          </p:nvSpPr>
          <p:spPr>
            <a:xfrm>
              <a:off x="31851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[2,3) </a:t>
              </a:r>
            </a:p>
            <a:p>
              <a:r>
                <a:rPr lang="en-US" sz="1600" dirty="0">
                  <a:solidFill>
                    <a:schemeClr val="tx1"/>
                  </a:solidFill>
                </a:rPr>
                <a:t>sum: 4</a:t>
              </a:r>
            </a:p>
            <a:p>
              <a:r>
                <a:rPr lang="en-US" sz="1600" dirty="0" err="1">
                  <a:solidFill>
                    <a:schemeClr val="tx1"/>
                  </a:solidFill>
                </a:rPr>
                <a:t>leftSum</a:t>
              </a:r>
              <a:r>
                <a:rPr lang="en-US" sz="1600" dirty="0">
                  <a:solidFill>
                    <a:schemeClr val="tx1"/>
                  </a:solidFill>
                </a:rPr>
                <a:t>:</a:t>
              </a:r>
            </a:p>
          </p:txBody>
        </p:sp>
        <p:sp>
          <p:nvSpPr>
            <p:cNvPr id="27" name="Rectangle 26">
              <a:extLst>
                <a:ext uri="{FF2B5EF4-FFF2-40B4-BE49-F238E27FC236}">
                  <a16:creationId xmlns:a16="http://schemas.microsoft.com/office/drawing/2014/main" id="{FA19BC7B-6948-FD9D-1182-92F275A4C74A}"/>
                </a:ext>
              </a:extLst>
            </p:cNvPr>
            <p:cNvSpPr/>
            <p:nvPr/>
          </p:nvSpPr>
          <p:spPr>
            <a:xfrm>
              <a:off x="46786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[3,4) </a:t>
              </a:r>
            </a:p>
            <a:p>
              <a:r>
                <a:rPr lang="en-US" sz="1600" dirty="0">
                  <a:solidFill>
                    <a:schemeClr val="tx1"/>
                  </a:solidFill>
                </a:rPr>
                <a:t>sum: 18</a:t>
              </a:r>
            </a:p>
            <a:p>
              <a:r>
                <a:rPr lang="en-US" sz="1600" dirty="0" err="1">
                  <a:solidFill>
                    <a:schemeClr val="tx1"/>
                  </a:solidFill>
                </a:rPr>
                <a:t>leftSum</a:t>
              </a:r>
              <a:r>
                <a:rPr lang="en-US" sz="1600" dirty="0">
                  <a:solidFill>
                    <a:schemeClr val="tx1"/>
                  </a:solidFill>
                </a:rPr>
                <a:t>:</a:t>
              </a:r>
            </a:p>
          </p:txBody>
        </p:sp>
        <p:sp>
          <p:nvSpPr>
            <p:cNvPr id="28" name="Rectangle 27">
              <a:extLst>
                <a:ext uri="{FF2B5EF4-FFF2-40B4-BE49-F238E27FC236}">
                  <a16:creationId xmlns:a16="http://schemas.microsoft.com/office/drawing/2014/main" id="{FFB7EB36-DD30-F6B8-3C04-6EF3BCAE2931}"/>
                </a:ext>
              </a:extLst>
            </p:cNvPr>
            <p:cNvSpPr/>
            <p:nvPr/>
          </p:nvSpPr>
          <p:spPr>
            <a:xfrm>
              <a:off x="60706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[4,5) </a:t>
              </a:r>
            </a:p>
            <a:p>
              <a:r>
                <a:rPr lang="en-US" sz="1600" dirty="0">
                  <a:solidFill>
                    <a:schemeClr val="tx1"/>
                  </a:solidFill>
                </a:rPr>
                <a:t>sum: 8</a:t>
              </a:r>
            </a:p>
            <a:p>
              <a:r>
                <a:rPr lang="en-US" sz="1600" dirty="0" err="1">
                  <a:solidFill>
                    <a:schemeClr val="tx1"/>
                  </a:solidFill>
                </a:rPr>
                <a:t>leftSum</a:t>
              </a:r>
              <a:r>
                <a:rPr lang="en-US" sz="1600" dirty="0">
                  <a:solidFill>
                    <a:schemeClr val="tx1"/>
                  </a:solidFill>
                </a:rPr>
                <a:t>:</a:t>
              </a:r>
            </a:p>
          </p:txBody>
        </p:sp>
        <p:sp>
          <p:nvSpPr>
            <p:cNvPr id="29" name="Rectangle 28">
              <a:extLst>
                <a:ext uri="{FF2B5EF4-FFF2-40B4-BE49-F238E27FC236}">
                  <a16:creationId xmlns:a16="http://schemas.microsoft.com/office/drawing/2014/main" id="{51E75AC7-C883-F267-6281-8E4967E509EC}"/>
                </a:ext>
              </a:extLst>
            </p:cNvPr>
            <p:cNvSpPr/>
            <p:nvPr/>
          </p:nvSpPr>
          <p:spPr>
            <a:xfrm>
              <a:off x="75641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[5,6) </a:t>
              </a:r>
            </a:p>
            <a:p>
              <a:r>
                <a:rPr lang="en-US" sz="1600" dirty="0">
                  <a:solidFill>
                    <a:schemeClr val="tx1"/>
                  </a:solidFill>
                </a:rPr>
                <a:t>sum: 2</a:t>
              </a:r>
            </a:p>
            <a:p>
              <a:r>
                <a:rPr lang="en-US" sz="1600" dirty="0" err="1">
                  <a:solidFill>
                    <a:schemeClr val="tx1"/>
                  </a:solidFill>
                </a:rPr>
                <a:t>leftSum</a:t>
              </a:r>
              <a:r>
                <a:rPr lang="en-US" sz="1600" dirty="0">
                  <a:solidFill>
                    <a:schemeClr val="tx1"/>
                  </a:solidFill>
                </a:rPr>
                <a:t>:</a:t>
              </a:r>
            </a:p>
          </p:txBody>
        </p:sp>
        <p:sp>
          <p:nvSpPr>
            <p:cNvPr id="30" name="Rectangle 29">
              <a:extLst>
                <a:ext uri="{FF2B5EF4-FFF2-40B4-BE49-F238E27FC236}">
                  <a16:creationId xmlns:a16="http://schemas.microsoft.com/office/drawing/2014/main" id="{D1CEC3F4-5565-D1F1-C697-93A80469D8CA}"/>
                </a:ext>
              </a:extLst>
            </p:cNvPr>
            <p:cNvSpPr/>
            <p:nvPr/>
          </p:nvSpPr>
          <p:spPr>
            <a:xfrm>
              <a:off x="88747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[6,7) </a:t>
              </a:r>
            </a:p>
            <a:p>
              <a:r>
                <a:rPr lang="en-US" sz="1600" dirty="0">
                  <a:solidFill>
                    <a:schemeClr val="tx1"/>
                  </a:solidFill>
                </a:rPr>
                <a:t>sum: 14</a:t>
              </a:r>
            </a:p>
            <a:p>
              <a:r>
                <a:rPr lang="en-US" sz="1600" dirty="0" err="1">
                  <a:solidFill>
                    <a:schemeClr val="tx1"/>
                  </a:solidFill>
                </a:rPr>
                <a:t>leftSum</a:t>
              </a:r>
              <a:r>
                <a:rPr lang="en-US" sz="1600" dirty="0">
                  <a:solidFill>
                    <a:schemeClr val="tx1"/>
                  </a:solidFill>
                </a:rPr>
                <a:t>:</a:t>
              </a:r>
            </a:p>
          </p:txBody>
        </p:sp>
        <p:sp>
          <p:nvSpPr>
            <p:cNvPr id="31" name="Rectangle 30">
              <a:extLst>
                <a:ext uri="{FF2B5EF4-FFF2-40B4-BE49-F238E27FC236}">
                  <a16:creationId xmlns:a16="http://schemas.microsoft.com/office/drawing/2014/main" id="{29C44A18-A92B-9BA6-7CDB-DF3DF9D8C9F7}"/>
                </a:ext>
              </a:extLst>
            </p:cNvPr>
            <p:cNvSpPr/>
            <p:nvPr/>
          </p:nvSpPr>
          <p:spPr>
            <a:xfrm>
              <a:off x="103682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[7,8) </a:t>
              </a:r>
            </a:p>
            <a:p>
              <a:r>
                <a:rPr lang="en-US" sz="1600" dirty="0">
                  <a:solidFill>
                    <a:schemeClr val="tx1"/>
                  </a:solidFill>
                </a:rPr>
                <a:t>sum: 9</a:t>
              </a:r>
            </a:p>
            <a:p>
              <a:r>
                <a:rPr lang="en-US" sz="1600" dirty="0" err="1">
                  <a:solidFill>
                    <a:schemeClr val="tx1"/>
                  </a:solidFill>
                </a:rPr>
                <a:t>leftSum</a:t>
              </a:r>
              <a:r>
                <a:rPr lang="en-US" sz="1600" dirty="0">
                  <a:solidFill>
                    <a:schemeClr val="tx1"/>
                  </a:solidFill>
                </a:rPr>
                <a:t>:</a:t>
              </a:r>
            </a:p>
          </p:txBody>
        </p:sp>
        <p:cxnSp>
          <p:nvCxnSpPr>
            <p:cNvPr id="33" name="Straight Arrow Connector 32">
              <a:extLst>
                <a:ext uri="{FF2B5EF4-FFF2-40B4-BE49-F238E27FC236}">
                  <a16:creationId xmlns:a16="http://schemas.microsoft.com/office/drawing/2014/main" id="{67850F2A-A812-9FE3-D3F0-1C5DA9117AAB}"/>
                </a:ext>
              </a:extLst>
            </p:cNvPr>
            <p:cNvCxnSpPr>
              <a:cxnSpLocks/>
              <a:stCxn id="4" idx="1"/>
              <a:endCxn id="18" idx="0"/>
            </p:cNvCxnSpPr>
            <p:nvPr/>
          </p:nvCxnSpPr>
          <p:spPr>
            <a:xfrm flipH="1">
              <a:off x="3042920" y="2006600"/>
              <a:ext cx="23317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E836CBC-8972-F382-5521-69C2D95B0B86}"/>
                </a:ext>
              </a:extLst>
            </p:cNvPr>
            <p:cNvCxnSpPr>
              <a:cxnSpLocks/>
              <a:stCxn id="4" idx="3"/>
              <a:endCxn id="19" idx="0"/>
            </p:cNvCxnSpPr>
            <p:nvPr/>
          </p:nvCxnSpPr>
          <p:spPr>
            <a:xfrm>
              <a:off x="6644640" y="2006600"/>
              <a:ext cx="22301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2B1B5D0-E486-0606-42EF-9C25EB13D118}"/>
                </a:ext>
              </a:extLst>
            </p:cNvPr>
            <p:cNvCxnSpPr>
              <a:cxnSpLocks/>
              <a:stCxn id="18" idx="3"/>
              <a:endCxn id="15" idx="0"/>
            </p:cNvCxnSpPr>
            <p:nvPr/>
          </p:nvCxnSpPr>
          <p:spPr>
            <a:xfrm>
              <a:off x="3677920" y="3378200"/>
              <a:ext cx="8991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471E203-D8D6-ED6B-0BB9-1F5B4984C865}"/>
                </a:ext>
              </a:extLst>
            </p:cNvPr>
            <p:cNvCxnSpPr>
              <a:cxnSpLocks/>
              <a:stCxn id="18" idx="1"/>
              <a:endCxn id="14" idx="0"/>
            </p:cNvCxnSpPr>
            <p:nvPr/>
          </p:nvCxnSpPr>
          <p:spPr>
            <a:xfrm flipH="1">
              <a:off x="165100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A96F7C9E-5197-2DCC-60EB-CD332D7224BB}"/>
                </a:ext>
              </a:extLst>
            </p:cNvPr>
            <p:cNvCxnSpPr>
              <a:cxnSpLocks/>
              <a:stCxn id="19" idx="1"/>
              <a:endCxn id="20" idx="0"/>
            </p:cNvCxnSpPr>
            <p:nvPr/>
          </p:nvCxnSpPr>
          <p:spPr>
            <a:xfrm flipH="1">
              <a:off x="7442200" y="3378200"/>
              <a:ext cx="7975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DC60E03-4514-77BC-2D96-D36F9478A4FE}"/>
                </a:ext>
              </a:extLst>
            </p:cNvPr>
            <p:cNvCxnSpPr>
              <a:cxnSpLocks/>
              <a:stCxn id="19" idx="3"/>
              <a:endCxn id="21" idx="0"/>
            </p:cNvCxnSpPr>
            <p:nvPr/>
          </p:nvCxnSpPr>
          <p:spPr>
            <a:xfrm>
              <a:off x="950976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F874BD4-A39C-D4E1-A1D2-25C6FBE85D5E}"/>
                </a:ext>
              </a:extLst>
            </p:cNvPr>
            <p:cNvCxnSpPr>
              <a:cxnSpLocks/>
              <a:stCxn id="14" idx="1"/>
              <a:endCxn id="22" idx="0"/>
            </p:cNvCxnSpPr>
            <p:nvPr/>
          </p:nvCxnSpPr>
          <p:spPr>
            <a:xfrm flipH="1">
              <a:off x="9144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5F81EA6-BDB5-057A-9119-165E82FAADB7}"/>
                </a:ext>
              </a:extLst>
            </p:cNvPr>
            <p:cNvCxnSpPr>
              <a:cxnSpLocks/>
              <a:stCxn id="14" idx="3"/>
              <a:endCxn id="23" idx="0"/>
            </p:cNvCxnSpPr>
            <p:nvPr/>
          </p:nvCxnSpPr>
          <p:spPr>
            <a:xfrm>
              <a:off x="22860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9A4C740-9B31-A37C-3B27-2D416FA0022C}"/>
                </a:ext>
              </a:extLst>
            </p:cNvPr>
            <p:cNvCxnSpPr>
              <a:cxnSpLocks/>
              <a:stCxn id="15" idx="1"/>
              <a:endCxn id="26" idx="0"/>
            </p:cNvCxnSpPr>
            <p:nvPr/>
          </p:nvCxnSpPr>
          <p:spPr>
            <a:xfrm flipH="1">
              <a:off x="38201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C8EAFCB7-337E-6080-3E02-B582D0349335}"/>
                </a:ext>
              </a:extLst>
            </p:cNvPr>
            <p:cNvCxnSpPr>
              <a:cxnSpLocks/>
              <a:stCxn id="15" idx="3"/>
              <a:endCxn id="27" idx="0"/>
            </p:cNvCxnSpPr>
            <p:nvPr/>
          </p:nvCxnSpPr>
          <p:spPr>
            <a:xfrm>
              <a:off x="52120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0A1EBD00-5EB5-8CEF-2660-D4AE712A1753}"/>
                </a:ext>
              </a:extLst>
            </p:cNvPr>
            <p:cNvCxnSpPr>
              <a:cxnSpLocks/>
              <a:stCxn id="20" idx="1"/>
              <a:endCxn id="28" idx="0"/>
            </p:cNvCxnSpPr>
            <p:nvPr/>
          </p:nvCxnSpPr>
          <p:spPr>
            <a:xfrm flipH="1">
              <a:off x="67056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4B654E8-4CAB-D9E6-A724-B7D9AC1B3BC3}"/>
                </a:ext>
              </a:extLst>
            </p:cNvPr>
            <p:cNvCxnSpPr>
              <a:cxnSpLocks/>
              <a:stCxn id="20" idx="3"/>
              <a:endCxn id="29" idx="0"/>
            </p:cNvCxnSpPr>
            <p:nvPr/>
          </p:nvCxnSpPr>
          <p:spPr>
            <a:xfrm>
              <a:off x="80772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4851EAFF-26BC-0981-AD50-DE20C0E1D625}"/>
                </a:ext>
              </a:extLst>
            </p:cNvPr>
            <p:cNvCxnSpPr>
              <a:cxnSpLocks/>
              <a:stCxn id="21" idx="1"/>
              <a:endCxn id="30" idx="0"/>
            </p:cNvCxnSpPr>
            <p:nvPr/>
          </p:nvCxnSpPr>
          <p:spPr>
            <a:xfrm flipH="1">
              <a:off x="95097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3DD4F70C-8814-99A3-AA89-D791D0D03CDE}"/>
                </a:ext>
              </a:extLst>
            </p:cNvPr>
            <p:cNvCxnSpPr>
              <a:cxnSpLocks/>
              <a:stCxn id="21" idx="3"/>
              <a:endCxn id="31" idx="0"/>
            </p:cNvCxnSpPr>
            <p:nvPr/>
          </p:nvCxnSpPr>
          <p:spPr>
            <a:xfrm>
              <a:off x="109016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0" name="TextBox 79">
            <a:extLst>
              <a:ext uri="{FF2B5EF4-FFF2-40B4-BE49-F238E27FC236}">
                <a16:creationId xmlns:a16="http://schemas.microsoft.com/office/drawing/2014/main" id="{4CBE2527-7E2B-9DAA-6275-F61167D54814}"/>
              </a:ext>
            </a:extLst>
          </p:cNvPr>
          <p:cNvSpPr txBox="1"/>
          <p:nvPr/>
        </p:nvSpPr>
        <p:spPr>
          <a:xfrm>
            <a:off x="37527" y="857592"/>
            <a:ext cx="3660713" cy="1754326"/>
          </a:xfrm>
          <a:prstGeom prst="rect">
            <a:avLst/>
          </a:prstGeom>
          <a:noFill/>
        </p:spPr>
        <p:txBody>
          <a:bodyPr wrap="square" rtlCol="0">
            <a:spAutoFit/>
          </a:bodyPr>
          <a:lstStyle/>
          <a:p>
            <a:r>
              <a:rPr lang="en-US" dirty="0"/>
              <a:t>All sums filled in per node</a:t>
            </a:r>
          </a:p>
          <a:p>
            <a:r>
              <a:rPr lang="en-US" dirty="0"/>
              <a:t>In the next pass we will find </a:t>
            </a:r>
            <a:r>
              <a:rPr lang="en-US" dirty="0" err="1"/>
              <a:t>leftSum</a:t>
            </a:r>
            <a:endParaRPr lang="en-US" dirty="0"/>
          </a:p>
          <a:p>
            <a:endParaRPr lang="en-US" dirty="0"/>
          </a:p>
          <a:p>
            <a:r>
              <a:rPr lang="en-US" dirty="0" err="1"/>
              <a:t>leftSum</a:t>
            </a:r>
            <a:r>
              <a:rPr lang="en-US" dirty="0"/>
              <a:t> is the sum of all elements strictly to the left of the current range</a:t>
            </a:r>
          </a:p>
        </p:txBody>
      </p:sp>
      <p:grpSp>
        <p:nvGrpSpPr>
          <p:cNvPr id="81" name="Group 80">
            <a:extLst>
              <a:ext uri="{FF2B5EF4-FFF2-40B4-BE49-F238E27FC236}">
                <a16:creationId xmlns:a16="http://schemas.microsoft.com/office/drawing/2014/main" id="{6C764B31-F14D-144A-64AA-02CECD9C9599}"/>
              </a:ext>
            </a:extLst>
          </p:cNvPr>
          <p:cNvGrpSpPr/>
          <p:nvPr/>
        </p:nvGrpSpPr>
        <p:grpSpPr>
          <a:xfrm>
            <a:off x="6293224" y="83846"/>
            <a:ext cx="5769453" cy="1720798"/>
            <a:chOff x="6679091" y="83846"/>
            <a:chExt cx="5383586" cy="1720798"/>
          </a:xfrm>
        </p:grpSpPr>
        <p:grpSp>
          <p:nvGrpSpPr>
            <p:cNvPr id="82" name="Group 81">
              <a:extLst>
                <a:ext uri="{FF2B5EF4-FFF2-40B4-BE49-F238E27FC236}">
                  <a16:creationId xmlns:a16="http://schemas.microsoft.com/office/drawing/2014/main" id="{3A8F509B-5922-7F9E-995E-F648A59F3142}"/>
                </a:ext>
              </a:extLst>
            </p:cNvPr>
            <p:cNvGrpSpPr/>
            <p:nvPr/>
          </p:nvGrpSpPr>
          <p:grpSpPr>
            <a:xfrm>
              <a:off x="7562943" y="83846"/>
              <a:ext cx="4499734" cy="562558"/>
              <a:chOff x="6392545" y="364404"/>
              <a:chExt cx="5726090" cy="715878"/>
            </a:xfrm>
          </p:grpSpPr>
          <p:grpSp>
            <p:nvGrpSpPr>
              <p:cNvPr id="105" name="Group 104">
                <a:extLst>
                  <a:ext uri="{FF2B5EF4-FFF2-40B4-BE49-F238E27FC236}">
                    <a16:creationId xmlns:a16="http://schemas.microsoft.com/office/drawing/2014/main" id="{7C5DA8C2-ED00-0771-6A70-6B46D1E04D52}"/>
                  </a:ext>
                </a:extLst>
              </p:cNvPr>
              <p:cNvGrpSpPr/>
              <p:nvPr/>
            </p:nvGrpSpPr>
            <p:grpSpPr>
              <a:xfrm>
                <a:off x="6392545" y="365125"/>
                <a:ext cx="4295776" cy="715157"/>
                <a:chOff x="7967980" y="4321811"/>
                <a:chExt cx="2258060" cy="375920"/>
              </a:xfrm>
            </p:grpSpPr>
            <p:sp>
              <p:nvSpPr>
                <p:cNvPr id="108" name="Rectangle 107">
                  <a:extLst>
                    <a:ext uri="{FF2B5EF4-FFF2-40B4-BE49-F238E27FC236}">
                      <a16:creationId xmlns:a16="http://schemas.microsoft.com/office/drawing/2014/main" id="{23491F06-ACA1-B644-B5B3-643409F04D41}"/>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109" name="Rectangle 108">
                  <a:extLst>
                    <a:ext uri="{FF2B5EF4-FFF2-40B4-BE49-F238E27FC236}">
                      <a16:creationId xmlns:a16="http://schemas.microsoft.com/office/drawing/2014/main" id="{82C2D274-B83E-31DD-3CB2-8BB08DF900FF}"/>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110" name="Rectangle 109">
                  <a:extLst>
                    <a:ext uri="{FF2B5EF4-FFF2-40B4-BE49-F238E27FC236}">
                      <a16:creationId xmlns:a16="http://schemas.microsoft.com/office/drawing/2014/main" id="{DF077E85-2C0C-DE46-8C03-F158768117E8}"/>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111" name="Rectangle 110">
                  <a:extLst>
                    <a:ext uri="{FF2B5EF4-FFF2-40B4-BE49-F238E27FC236}">
                      <a16:creationId xmlns:a16="http://schemas.microsoft.com/office/drawing/2014/main" id="{ABADACF7-F3CF-FB08-E8AD-63D9F718DC8C}"/>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112" name="Rectangle 111">
                  <a:extLst>
                    <a:ext uri="{FF2B5EF4-FFF2-40B4-BE49-F238E27FC236}">
                      <a16:creationId xmlns:a16="http://schemas.microsoft.com/office/drawing/2014/main" id="{AD333151-5F5E-595C-50E0-943EFED43AD1}"/>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113" name="Rectangle 112">
                  <a:extLst>
                    <a:ext uri="{FF2B5EF4-FFF2-40B4-BE49-F238E27FC236}">
                      <a16:creationId xmlns:a16="http://schemas.microsoft.com/office/drawing/2014/main" id="{9008FAF8-1292-A2E2-F711-E2FFC9EBF71E}"/>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sp>
            <p:nvSpPr>
              <p:cNvPr id="106" name="Rectangle 105">
                <a:extLst>
                  <a:ext uri="{FF2B5EF4-FFF2-40B4-BE49-F238E27FC236}">
                    <a16:creationId xmlns:a16="http://schemas.microsoft.com/office/drawing/2014/main" id="{FABF957C-1B56-1E22-FB1C-7A3BDC5277B1}"/>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sp>
            <p:nvSpPr>
              <p:cNvPr id="107" name="Rectangle 106">
                <a:extLst>
                  <a:ext uri="{FF2B5EF4-FFF2-40B4-BE49-F238E27FC236}">
                    <a16:creationId xmlns:a16="http://schemas.microsoft.com/office/drawing/2014/main" id="{89BEC2D9-2988-B502-3C6C-A2DB97C9B26C}"/>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9</a:t>
                </a:r>
              </a:p>
            </p:txBody>
          </p:sp>
        </p:grpSp>
        <p:grpSp>
          <p:nvGrpSpPr>
            <p:cNvPr id="83" name="Group 82">
              <a:extLst>
                <a:ext uri="{FF2B5EF4-FFF2-40B4-BE49-F238E27FC236}">
                  <a16:creationId xmlns:a16="http://schemas.microsoft.com/office/drawing/2014/main" id="{E9E50DA6-316F-5753-D102-A743F9CE068C}"/>
                </a:ext>
              </a:extLst>
            </p:cNvPr>
            <p:cNvGrpSpPr/>
            <p:nvPr/>
          </p:nvGrpSpPr>
          <p:grpSpPr>
            <a:xfrm>
              <a:off x="7562943" y="773982"/>
              <a:ext cx="4499734" cy="562558"/>
              <a:chOff x="6392545" y="364404"/>
              <a:chExt cx="5726090" cy="715878"/>
            </a:xfrm>
          </p:grpSpPr>
          <p:grpSp>
            <p:nvGrpSpPr>
              <p:cNvPr id="96" name="Group 95">
                <a:extLst>
                  <a:ext uri="{FF2B5EF4-FFF2-40B4-BE49-F238E27FC236}">
                    <a16:creationId xmlns:a16="http://schemas.microsoft.com/office/drawing/2014/main" id="{1B330370-B3FD-0DD6-888F-F35C1428E044}"/>
                  </a:ext>
                </a:extLst>
              </p:cNvPr>
              <p:cNvGrpSpPr/>
              <p:nvPr/>
            </p:nvGrpSpPr>
            <p:grpSpPr>
              <a:xfrm>
                <a:off x="6392545" y="365125"/>
                <a:ext cx="4295776" cy="715157"/>
                <a:chOff x="7967980" y="4321811"/>
                <a:chExt cx="2258060" cy="375920"/>
              </a:xfrm>
            </p:grpSpPr>
            <p:sp>
              <p:nvSpPr>
                <p:cNvPr id="99" name="Rectangle 98">
                  <a:extLst>
                    <a:ext uri="{FF2B5EF4-FFF2-40B4-BE49-F238E27FC236}">
                      <a16:creationId xmlns:a16="http://schemas.microsoft.com/office/drawing/2014/main" id="{F1FDD9C0-F599-DE16-1F69-8C24F99BA8A3}"/>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0" name="Rectangle 99">
                  <a:extLst>
                    <a:ext uri="{FF2B5EF4-FFF2-40B4-BE49-F238E27FC236}">
                      <a16:creationId xmlns:a16="http://schemas.microsoft.com/office/drawing/2014/main" id="{194782E6-2A21-7F05-48F7-6A2DD7A77C7C}"/>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1" name="Rectangle 100">
                  <a:extLst>
                    <a:ext uri="{FF2B5EF4-FFF2-40B4-BE49-F238E27FC236}">
                      <a16:creationId xmlns:a16="http://schemas.microsoft.com/office/drawing/2014/main" id="{03B1BDFF-9249-D172-E239-4D5D385E2121}"/>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2" name="Rectangle 101">
                  <a:extLst>
                    <a:ext uri="{FF2B5EF4-FFF2-40B4-BE49-F238E27FC236}">
                      <a16:creationId xmlns:a16="http://schemas.microsoft.com/office/drawing/2014/main" id="{3C8D8D64-BCCF-5129-B54F-2BA2B86D786E}"/>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3" name="Rectangle 102">
                  <a:extLst>
                    <a:ext uri="{FF2B5EF4-FFF2-40B4-BE49-F238E27FC236}">
                      <a16:creationId xmlns:a16="http://schemas.microsoft.com/office/drawing/2014/main" id="{7F35E7FE-A6A3-51AD-5945-F950199951F5}"/>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4" name="Rectangle 103">
                  <a:extLst>
                    <a:ext uri="{FF2B5EF4-FFF2-40B4-BE49-F238E27FC236}">
                      <a16:creationId xmlns:a16="http://schemas.microsoft.com/office/drawing/2014/main" id="{F0CF5F02-6A7C-F225-C7B9-92C6A6713159}"/>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grpSp>
          <p:sp>
            <p:nvSpPr>
              <p:cNvPr id="97" name="Rectangle 96">
                <a:extLst>
                  <a:ext uri="{FF2B5EF4-FFF2-40B4-BE49-F238E27FC236}">
                    <a16:creationId xmlns:a16="http://schemas.microsoft.com/office/drawing/2014/main" id="{99811097-8C8F-A89C-5A2F-D0EB07FFB60B}"/>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98" name="Rectangle 97">
                <a:extLst>
                  <a:ext uri="{FF2B5EF4-FFF2-40B4-BE49-F238E27FC236}">
                    <a16:creationId xmlns:a16="http://schemas.microsoft.com/office/drawing/2014/main" id="{24E7E67B-16FD-17A9-51F9-425D1109D599}"/>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grpSp>
        <p:sp>
          <p:nvSpPr>
            <p:cNvPr id="84" name="TextBox 83">
              <a:extLst>
                <a:ext uri="{FF2B5EF4-FFF2-40B4-BE49-F238E27FC236}">
                  <a16:creationId xmlns:a16="http://schemas.microsoft.com/office/drawing/2014/main" id="{94F203A5-6E4B-E23B-8EEA-700A9E284B3B}"/>
                </a:ext>
              </a:extLst>
            </p:cNvPr>
            <p:cNvSpPr txBox="1"/>
            <p:nvPr/>
          </p:nvSpPr>
          <p:spPr>
            <a:xfrm>
              <a:off x="6816635" y="180459"/>
              <a:ext cx="742511" cy="369332"/>
            </a:xfrm>
            <a:prstGeom prst="rect">
              <a:avLst/>
            </a:prstGeom>
            <a:noFill/>
          </p:spPr>
          <p:txBody>
            <a:bodyPr wrap="none" rtlCol="0">
              <a:spAutoFit/>
            </a:bodyPr>
            <a:lstStyle/>
            <a:p>
              <a:r>
                <a:rPr lang="en-US" dirty="0"/>
                <a:t>Input:</a:t>
              </a:r>
            </a:p>
          </p:txBody>
        </p:sp>
        <p:sp>
          <p:nvSpPr>
            <p:cNvPr id="85" name="TextBox 84">
              <a:extLst>
                <a:ext uri="{FF2B5EF4-FFF2-40B4-BE49-F238E27FC236}">
                  <a16:creationId xmlns:a16="http://schemas.microsoft.com/office/drawing/2014/main" id="{8C24E453-355F-1444-2CC1-9BC31203D7E6}"/>
                </a:ext>
              </a:extLst>
            </p:cNvPr>
            <p:cNvSpPr txBox="1"/>
            <p:nvPr/>
          </p:nvSpPr>
          <p:spPr>
            <a:xfrm>
              <a:off x="6679091" y="839788"/>
              <a:ext cx="918841" cy="369332"/>
            </a:xfrm>
            <a:prstGeom prst="rect">
              <a:avLst/>
            </a:prstGeom>
            <a:noFill/>
          </p:spPr>
          <p:txBody>
            <a:bodyPr wrap="none" rtlCol="0">
              <a:spAutoFit/>
            </a:bodyPr>
            <a:lstStyle/>
            <a:p>
              <a:r>
                <a:rPr lang="en-US" dirty="0"/>
                <a:t>Output:</a:t>
              </a:r>
            </a:p>
          </p:txBody>
        </p:sp>
        <p:grpSp>
          <p:nvGrpSpPr>
            <p:cNvPr id="86" name="Group 85">
              <a:extLst>
                <a:ext uri="{FF2B5EF4-FFF2-40B4-BE49-F238E27FC236}">
                  <a16:creationId xmlns:a16="http://schemas.microsoft.com/office/drawing/2014/main" id="{7BACBD43-F174-06CA-6927-33F35B9FEF70}"/>
                </a:ext>
              </a:extLst>
            </p:cNvPr>
            <p:cNvGrpSpPr/>
            <p:nvPr/>
          </p:nvGrpSpPr>
          <p:grpSpPr>
            <a:xfrm>
              <a:off x="7562943" y="1242086"/>
              <a:ext cx="4499734" cy="562558"/>
              <a:chOff x="6392545" y="364404"/>
              <a:chExt cx="5726090" cy="715878"/>
            </a:xfrm>
            <a:noFill/>
          </p:grpSpPr>
          <p:grpSp>
            <p:nvGrpSpPr>
              <p:cNvPr id="87" name="Group 86">
                <a:extLst>
                  <a:ext uri="{FF2B5EF4-FFF2-40B4-BE49-F238E27FC236}">
                    <a16:creationId xmlns:a16="http://schemas.microsoft.com/office/drawing/2014/main" id="{D0E89D0A-1C21-34EC-92A2-21667C842ACC}"/>
                  </a:ext>
                </a:extLst>
              </p:cNvPr>
              <p:cNvGrpSpPr/>
              <p:nvPr/>
            </p:nvGrpSpPr>
            <p:grpSpPr>
              <a:xfrm>
                <a:off x="6392545" y="365125"/>
                <a:ext cx="4295776" cy="715157"/>
                <a:chOff x="7967980" y="4321811"/>
                <a:chExt cx="2258060" cy="375920"/>
              </a:xfrm>
              <a:grpFill/>
            </p:grpSpPr>
            <p:sp>
              <p:nvSpPr>
                <p:cNvPr id="90" name="Rectangle 89">
                  <a:extLst>
                    <a:ext uri="{FF2B5EF4-FFF2-40B4-BE49-F238E27FC236}">
                      <a16:creationId xmlns:a16="http://schemas.microsoft.com/office/drawing/2014/main" id="{AC4B1651-6E66-DA98-5918-4B5C12EABD43}"/>
                    </a:ext>
                  </a:extLst>
                </p:cNvPr>
                <p:cNvSpPr/>
                <p:nvPr/>
              </p:nvSpPr>
              <p:spPr>
                <a:xfrm>
                  <a:off x="79679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0</a:t>
                  </a:r>
                </a:p>
              </p:txBody>
            </p:sp>
            <p:sp>
              <p:nvSpPr>
                <p:cNvPr id="91" name="Rectangle 90">
                  <a:extLst>
                    <a:ext uri="{FF2B5EF4-FFF2-40B4-BE49-F238E27FC236}">
                      <a16:creationId xmlns:a16="http://schemas.microsoft.com/office/drawing/2014/main" id="{D35C7752-77E4-AE15-AE86-9DBABCF320D1}"/>
                    </a:ext>
                  </a:extLst>
                </p:cNvPr>
                <p:cNvSpPr/>
                <p:nvPr/>
              </p:nvSpPr>
              <p:spPr>
                <a:xfrm>
                  <a:off x="83439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1</a:t>
                  </a:r>
                </a:p>
              </p:txBody>
            </p:sp>
            <p:sp>
              <p:nvSpPr>
                <p:cNvPr id="92" name="Rectangle 91">
                  <a:extLst>
                    <a:ext uri="{FF2B5EF4-FFF2-40B4-BE49-F238E27FC236}">
                      <a16:creationId xmlns:a16="http://schemas.microsoft.com/office/drawing/2014/main" id="{49911842-0853-5C73-56B5-2EF192E70D27}"/>
                    </a:ext>
                  </a:extLst>
                </p:cNvPr>
                <p:cNvSpPr/>
                <p:nvPr/>
              </p:nvSpPr>
              <p:spPr>
                <a:xfrm>
                  <a:off x="872236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2</a:t>
                  </a:r>
                </a:p>
              </p:txBody>
            </p:sp>
            <p:sp>
              <p:nvSpPr>
                <p:cNvPr id="93" name="Rectangle 92">
                  <a:extLst>
                    <a:ext uri="{FF2B5EF4-FFF2-40B4-BE49-F238E27FC236}">
                      <a16:creationId xmlns:a16="http://schemas.microsoft.com/office/drawing/2014/main" id="{FBF51EA9-CD8F-9B3A-ED3C-EF9D2896EF2A}"/>
                    </a:ext>
                  </a:extLst>
                </p:cNvPr>
                <p:cNvSpPr/>
                <p:nvPr/>
              </p:nvSpPr>
              <p:spPr>
                <a:xfrm>
                  <a:off x="90982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3</a:t>
                  </a:r>
                </a:p>
              </p:txBody>
            </p:sp>
            <p:sp>
              <p:nvSpPr>
                <p:cNvPr id="94" name="Rectangle 93">
                  <a:extLst>
                    <a:ext uri="{FF2B5EF4-FFF2-40B4-BE49-F238E27FC236}">
                      <a16:creationId xmlns:a16="http://schemas.microsoft.com/office/drawing/2014/main" id="{BE794E87-3D44-41C7-FCE8-9C29A5CFD387}"/>
                    </a:ext>
                  </a:extLst>
                </p:cNvPr>
                <p:cNvSpPr/>
                <p:nvPr/>
              </p:nvSpPr>
              <p:spPr>
                <a:xfrm>
                  <a:off x="94742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4</a:t>
                  </a:r>
                </a:p>
              </p:txBody>
            </p:sp>
            <p:sp>
              <p:nvSpPr>
                <p:cNvPr id="95" name="Rectangle 94">
                  <a:extLst>
                    <a:ext uri="{FF2B5EF4-FFF2-40B4-BE49-F238E27FC236}">
                      <a16:creationId xmlns:a16="http://schemas.microsoft.com/office/drawing/2014/main" id="{10D4778D-293C-008F-F3A3-0C708A86CE9C}"/>
                    </a:ext>
                  </a:extLst>
                </p:cNvPr>
                <p:cNvSpPr/>
                <p:nvPr/>
              </p:nvSpPr>
              <p:spPr>
                <a:xfrm>
                  <a:off x="985012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5</a:t>
                  </a:r>
                </a:p>
              </p:txBody>
            </p:sp>
          </p:grpSp>
          <p:sp>
            <p:nvSpPr>
              <p:cNvPr id="88" name="Rectangle 87">
                <a:extLst>
                  <a:ext uri="{FF2B5EF4-FFF2-40B4-BE49-F238E27FC236}">
                    <a16:creationId xmlns:a16="http://schemas.microsoft.com/office/drawing/2014/main" id="{BF66EB00-8DA6-5A73-8D23-5195825581D5}"/>
                  </a:ext>
                </a:extLst>
              </p:cNvPr>
              <p:cNvSpPr/>
              <p:nvPr/>
            </p:nvSpPr>
            <p:spPr>
              <a:xfrm>
                <a:off x="10688320"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6</a:t>
                </a:r>
              </a:p>
            </p:txBody>
          </p:sp>
          <p:sp>
            <p:nvSpPr>
              <p:cNvPr id="89" name="Rectangle 88">
                <a:extLst>
                  <a:ext uri="{FF2B5EF4-FFF2-40B4-BE49-F238E27FC236}">
                    <a16:creationId xmlns:a16="http://schemas.microsoft.com/office/drawing/2014/main" id="{65A52735-84EC-BD7D-C873-294F8D7FD971}"/>
                  </a:ext>
                </a:extLst>
              </p:cNvPr>
              <p:cNvSpPr/>
              <p:nvPr/>
            </p:nvSpPr>
            <p:spPr>
              <a:xfrm>
                <a:off x="11403478"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7</a:t>
                </a:r>
              </a:p>
            </p:txBody>
          </p:sp>
        </p:grpSp>
      </p:grpSp>
    </p:spTree>
    <p:extLst>
      <p:ext uri="{BB962C8B-B14F-4D97-AF65-F5344CB8AC3E}">
        <p14:creationId xmlns:p14="http://schemas.microsoft.com/office/powerpoint/2010/main" val="1191197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8FBF-5D9C-D52C-4369-2B280DBB2942}"/>
              </a:ext>
            </a:extLst>
          </p:cNvPr>
          <p:cNvSpPr>
            <a:spLocks noGrp="1"/>
          </p:cNvSpPr>
          <p:nvPr>
            <p:ph type="title"/>
          </p:nvPr>
        </p:nvSpPr>
        <p:spPr>
          <a:xfrm>
            <a:off x="838200" y="-102235"/>
            <a:ext cx="10515600" cy="1325563"/>
          </a:xfrm>
        </p:spPr>
        <p:txBody>
          <a:bodyPr/>
          <a:lstStyle/>
          <a:p>
            <a:r>
              <a:rPr lang="en-US" dirty="0"/>
              <a:t>Step 2: fill in </a:t>
            </a:r>
            <a:r>
              <a:rPr lang="en-US" dirty="0" err="1"/>
              <a:t>leftSum</a:t>
            </a:r>
            <a:r>
              <a:rPr lang="en-US" dirty="0"/>
              <a:t> </a:t>
            </a:r>
            <a:br>
              <a:rPr lang="en-US" dirty="0"/>
            </a:br>
            <a:r>
              <a:rPr lang="en-US" dirty="0"/>
              <a:t>		and Output</a:t>
            </a:r>
          </a:p>
        </p:txBody>
      </p:sp>
      <p:grpSp>
        <p:nvGrpSpPr>
          <p:cNvPr id="78" name="Group 77">
            <a:extLst>
              <a:ext uri="{FF2B5EF4-FFF2-40B4-BE49-F238E27FC236}">
                <a16:creationId xmlns:a16="http://schemas.microsoft.com/office/drawing/2014/main" id="{0FB8C274-5CCA-301E-3A75-99E01DE18B10}"/>
              </a:ext>
            </a:extLst>
          </p:cNvPr>
          <p:cNvGrpSpPr/>
          <p:nvPr/>
        </p:nvGrpSpPr>
        <p:grpSpPr>
          <a:xfrm>
            <a:off x="695960" y="1239266"/>
            <a:ext cx="10800080" cy="5100574"/>
            <a:chOff x="279400" y="1371600"/>
            <a:chExt cx="11358880" cy="5364480"/>
          </a:xfrm>
        </p:grpSpPr>
        <p:sp>
          <p:nvSpPr>
            <p:cNvPr id="4" name="Rectangle 3">
              <a:extLst>
                <a:ext uri="{FF2B5EF4-FFF2-40B4-BE49-F238E27FC236}">
                  <a16:creationId xmlns:a16="http://schemas.microsoft.com/office/drawing/2014/main" id="{3562E9D3-5A43-0B4C-9F22-6A8A0E9E55D1}"/>
                </a:ext>
              </a:extLst>
            </p:cNvPr>
            <p:cNvSpPr/>
            <p:nvPr/>
          </p:nvSpPr>
          <p:spPr>
            <a:xfrm>
              <a:off x="5374640" y="13716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[0,8) </a:t>
              </a:r>
            </a:p>
            <a:p>
              <a:r>
                <a:rPr lang="en-US" sz="1600" dirty="0">
                  <a:solidFill>
                    <a:schemeClr val="tx1"/>
                  </a:solidFill>
                </a:rPr>
                <a:t>sum: 81</a:t>
              </a:r>
            </a:p>
            <a:p>
              <a:r>
                <a:rPr lang="en-US" sz="1600" dirty="0" err="1">
                  <a:solidFill>
                    <a:schemeClr val="tx1"/>
                  </a:solidFill>
                </a:rPr>
                <a:t>leftSum</a:t>
              </a:r>
              <a:r>
                <a:rPr lang="en-US" sz="1600" dirty="0">
                  <a:solidFill>
                    <a:schemeClr val="tx1"/>
                  </a:solidFill>
                </a:rPr>
                <a:t>:</a:t>
              </a:r>
            </a:p>
          </p:txBody>
        </p:sp>
        <p:sp>
          <p:nvSpPr>
            <p:cNvPr id="14" name="Rectangle 13">
              <a:extLst>
                <a:ext uri="{FF2B5EF4-FFF2-40B4-BE49-F238E27FC236}">
                  <a16:creationId xmlns:a16="http://schemas.microsoft.com/office/drawing/2014/main" id="{A43480E1-8D7B-7A87-1CB0-8AA630393EA1}"/>
                </a:ext>
              </a:extLst>
            </p:cNvPr>
            <p:cNvSpPr/>
            <p:nvPr/>
          </p:nvSpPr>
          <p:spPr>
            <a:xfrm>
              <a:off x="10160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[0,2) </a:t>
              </a:r>
            </a:p>
            <a:p>
              <a:r>
                <a:rPr lang="en-US" sz="1600" dirty="0">
                  <a:solidFill>
                    <a:schemeClr val="tx1"/>
                  </a:solidFill>
                </a:rPr>
                <a:t>sum: 26</a:t>
              </a:r>
            </a:p>
            <a:p>
              <a:r>
                <a:rPr lang="en-US" sz="1600" dirty="0" err="1">
                  <a:solidFill>
                    <a:schemeClr val="tx1"/>
                  </a:solidFill>
                </a:rPr>
                <a:t>leftSum</a:t>
              </a:r>
              <a:r>
                <a:rPr lang="en-US" sz="1600" dirty="0">
                  <a:solidFill>
                    <a:schemeClr val="tx1"/>
                  </a:solidFill>
                </a:rPr>
                <a:t>:</a:t>
              </a:r>
            </a:p>
          </p:txBody>
        </p:sp>
        <p:sp>
          <p:nvSpPr>
            <p:cNvPr id="15" name="Rectangle 14">
              <a:extLst>
                <a:ext uri="{FF2B5EF4-FFF2-40B4-BE49-F238E27FC236}">
                  <a16:creationId xmlns:a16="http://schemas.microsoft.com/office/drawing/2014/main" id="{ADEF5900-69A4-8B39-AEFB-E6337AB7EE37}"/>
                </a:ext>
              </a:extLst>
            </p:cNvPr>
            <p:cNvSpPr/>
            <p:nvPr/>
          </p:nvSpPr>
          <p:spPr>
            <a:xfrm>
              <a:off x="39420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[2,4) </a:t>
              </a:r>
            </a:p>
            <a:p>
              <a:r>
                <a:rPr lang="en-US" sz="1600" dirty="0">
                  <a:solidFill>
                    <a:schemeClr val="tx1"/>
                  </a:solidFill>
                </a:rPr>
                <a:t>sum: 22</a:t>
              </a:r>
            </a:p>
            <a:p>
              <a:r>
                <a:rPr lang="en-US" sz="1600" dirty="0" err="1">
                  <a:solidFill>
                    <a:schemeClr val="tx1"/>
                  </a:solidFill>
                </a:rPr>
                <a:t>leftSum</a:t>
              </a:r>
              <a:r>
                <a:rPr lang="en-US" sz="1600" dirty="0">
                  <a:solidFill>
                    <a:schemeClr val="tx1"/>
                  </a:solidFill>
                </a:rPr>
                <a:t>:</a:t>
              </a:r>
            </a:p>
          </p:txBody>
        </p:sp>
        <p:sp>
          <p:nvSpPr>
            <p:cNvPr id="18" name="Rectangle 17">
              <a:extLst>
                <a:ext uri="{FF2B5EF4-FFF2-40B4-BE49-F238E27FC236}">
                  <a16:creationId xmlns:a16="http://schemas.microsoft.com/office/drawing/2014/main" id="{0D93F352-E053-F85C-5474-99A3CC5B2D8D}"/>
                </a:ext>
              </a:extLst>
            </p:cNvPr>
            <p:cNvSpPr/>
            <p:nvPr/>
          </p:nvSpPr>
          <p:spPr>
            <a:xfrm>
              <a:off x="240792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[0,4) </a:t>
              </a:r>
            </a:p>
            <a:p>
              <a:r>
                <a:rPr lang="en-US" sz="1600" dirty="0">
                  <a:solidFill>
                    <a:schemeClr val="tx1"/>
                  </a:solidFill>
                </a:rPr>
                <a:t>sum: 48</a:t>
              </a:r>
            </a:p>
            <a:p>
              <a:r>
                <a:rPr lang="en-US" sz="1600" dirty="0" err="1">
                  <a:solidFill>
                    <a:schemeClr val="tx1"/>
                  </a:solidFill>
                </a:rPr>
                <a:t>leftSum</a:t>
              </a:r>
              <a:r>
                <a:rPr lang="en-US" sz="1600" dirty="0">
                  <a:solidFill>
                    <a:schemeClr val="tx1"/>
                  </a:solidFill>
                </a:rPr>
                <a:t>:</a:t>
              </a:r>
            </a:p>
          </p:txBody>
        </p:sp>
        <p:sp>
          <p:nvSpPr>
            <p:cNvPr id="19" name="Rectangle 18">
              <a:extLst>
                <a:ext uri="{FF2B5EF4-FFF2-40B4-BE49-F238E27FC236}">
                  <a16:creationId xmlns:a16="http://schemas.microsoft.com/office/drawing/2014/main" id="{93098F5D-9C41-8DE2-BC72-49FAC45F4C0E}"/>
                </a:ext>
              </a:extLst>
            </p:cNvPr>
            <p:cNvSpPr/>
            <p:nvPr/>
          </p:nvSpPr>
          <p:spPr>
            <a:xfrm>
              <a:off x="8239760" y="274320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[4,8) </a:t>
              </a:r>
            </a:p>
            <a:p>
              <a:r>
                <a:rPr lang="en-US" sz="1600" dirty="0">
                  <a:solidFill>
                    <a:schemeClr val="tx1"/>
                  </a:solidFill>
                </a:rPr>
                <a:t>sum: 33</a:t>
              </a:r>
            </a:p>
            <a:p>
              <a:r>
                <a:rPr lang="en-US" sz="1600" dirty="0" err="1">
                  <a:solidFill>
                    <a:schemeClr val="tx1"/>
                  </a:solidFill>
                </a:rPr>
                <a:t>leftSum</a:t>
              </a:r>
              <a:r>
                <a:rPr lang="en-US" sz="1600" dirty="0">
                  <a:solidFill>
                    <a:schemeClr val="tx1"/>
                  </a:solidFill>
                </a:rPr>
                <a:t>:</a:t>
              </a:r>
            </a:p>
          </p:txBody>
        </p:sp>
        <p:sp>
          <p:nvSpPr>
            <p:cNvPr id="20" name="Rectangle 19">
              <a:extLst>
                <a:ext uri="{FF2B5EF4-FFF2-40B4-BE49-F238E27FC236}">
                  <a16:creationId xmlns:a16="http://schemas.microsoft.com/office/drawing/2014/main" id="{9C687C96-5038-20AF-AC40-28D35E780016}"/>
                </a:ext>
              </a:extLst>
            </p:cNvPr>
            <p:cNvSpPr/>
            <p:nvPr/>
          </p:nvSpPr>
          <p:spPr>
            <a:xfrm>
              <a:off x="680720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[4,6) </a:t>
              </a:r>
            </a:p>
            <a:p>
              <a:r>
                <a:rPr lang="en-US" sz="1600" dirty="0">
                  <a:solidFill>
                    <a:schemeClr val="tx1"/>
                  </a:solidFill>
                </a:rPr>
                <a:t>sum: 10</a:t>
              </a:r>
            </a:p>
            <a:p>
              <a:r>
                <a:rPr lang="en-US" sz="1600" dirty="0" err="1">
                  <a:solidFill>
                    <a:schemeClr val="tx1"/>
                  </a:solidFill>
                </a:rPr>
                <a:t>leftSum</a:t>
              </a:r>
              <a:r>
                <a:rPr lang="en-US" sz="1600" dirty="0">
                  <a:solidFill>
                    <a:schemeClr val="tx1"/>
                  </a:solidFill>
                </a:rPr>
                <a:t>:</a:t>
              </a:r>
            </a:p>
          </p:txBody>
        </p:sp>
        <p:sp>
          <p:nvSpPr>
            <p:cNvPr id="21" name="Rectangle 20">
              <a:extLst>
                <a:ext uri="{FF2B5EF4-FFF2-40B4-BE49-F238E27FC236}">
                  <a16:creationId xmlns:a16="http://schemas.microsoft.com/office/drawing/2014/main" id="{9910CE0F-0D67-D684-20ED-9236C0C0FD40}"/>
                </a:ext>
              </a:extLst>
            </p:cNvPr>
            <p:cNvSpPr/>
            <p:nvPr/>
          </p:nvSpPr>
          <p:spPr>
            <a:xfrm>
              <a:off x="9631680" y="412496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[6,8) </a:t>
              </a:r>
            </a:p>
            <a:p>
              <a:r>
                <a:rPr lang="en-US" sz="1600" dirty="0">
                  <a:solidFill>
                    <a:schemeClr val="tx1"/>
                  </a:solidFill>
                </a:rPr>
                <a:t>sum: 23 </a:t>
              </a:r>
            </a:p>
            <a:p>
              <a:r>
                <a:rPr lang="en-US" sz="1600" dirty="0" err="1">
                  <a:solidFill>
                    <a:schemeClr val="tx1"/>
                  </a:solidFill>
                </a:rPr>
                <a:t>leftSum</a:t>
              </a:r>
              <a:r>
                <a:rPr lang="en-US" sz="1600" dirty="0">
                  <a:solidFill>
                    <a:schemeClr val="tx1"/>
                  </a:solidFill>
                </a:rPr>
                <a:t>:</a:t>
              </a:r>
            </a:p>
          </p:txBody>
        </p:sp>
        <p:sp>
          <p:nvSpPr>
            <p:cNvPr id="22" name="Rectangle 21">
              <a:extLst>
                <a:ext uri="{FF2B5EF4-FFF2-40B4-BE49-F238E27FC236}">
                  <a16:creationId xmlns:a16="http://schemas.microsoft.com/office/drawing/2014/main" id="{F46255A2-00FE-2C2E-16B6-A7682A88B8D1}"/>
                </a:ext>
              </a:extLst>
            </p:cNvPr>
            <p:cNvSpPr/>
            <p:nvPr/>
          </p:nvSpPr>
          <p:spPr>
            <a:xfrm>
              <a:off x="2794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[0,1) </a:t>
              </a:r>
            </a:p>
            <a:p>
              <a:r>
                <a:rPr lang="en-US" sz="1600" dirty="0">
                  <a:solidFill>
                    <a:schemeClr val="tx1"/>
                  </a:solidFill>
                </a:rPr>
                <a:t>sum: 10</a:t>
              </a:r>
            </a:p>
            <a:p>
              <a:r>
                <a:rPr lang="en-US" sz="1600" dirty="0" err="1">
                  <a:solidFill>
                    <a:schemeClr val="tx1"/>
                  </a:solidFill>
                </a:rPr>
                <a:t>leftSum</a:t>
              </a:r>
              <a:r>
                <a:rPr lang="en-US" sz="1600" dirty="0">
                  <a:solidFill>
                    <a:schemeClr val="tx1"/>
                  </a:solidFill>
                </a:rPr>
                <a:t>:</a:t>
              </a:r>
            </a:p>
          </p:txBody>
        </p:sp>
        <p:sp>
          <p:nvSpPr>
            <p:cNvPr id="23" name="Rectangle 22">
              <a:extLst>
                <a:ext uri="{FF2B5EF4-FFF2-40B4-BE49-F238E27FC236}">
                  <a16:creationId xmlns:a16="http://schemas.microsoft.com/office/drawing/2014/main" id="{CC6D19EC-5C4C-6773-E95E-B3DB6B020E95}"/>
                </a:ext>
              </a:extLst>
            </p:cNvPr>
            <p:cNvSpPr/>
            <p:nvPr/>
          </p:nvSpPr>
          <p:spPr>
            <a:xfrm>
              <a:off x="17729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[1,2) </a:t>
              </a:r>
            </a:p>
            <a:p>
              <a:r>
                <a:rPr lang="en-US" sz="1600" dirty="0">
                  <a:solidFill>
                    <a:schemeClr val="tx1"/>
                  </a:solidFill>
                </a:rPr>
                <a:t>sum: 16 </a:t>
              </a:r>
            </a:p>
            <a:p>
              <a:r>
                <a:rPr lang="en-US" sz="1600" dirty="0" err="1">
                  <a:solidFill>
                    <a:schemeClr val="tx1"/>
                  </a:solidFill>
                </a:rPr>
                <a:t>leftSum</a:t>
              </a:r>
              <a:r>
                <a:rPr lang="en-US" sz="1600" dirty="0">
                  <a:solidFill>
                    <a:schemeClr val="tx1"/>
                  </a:solidFill>
                </a:rPr>
                <a:t>:</a:t>
              </a:r>
            </a:p>
          </p:txBody>
        </p:sp>
        <p:sp>
          <p:nvSpPr>
            <p:cNvPr id="26" name="Rectangle 25">
              <a:extLst>
                <a:ext uri="{FF2B5EF4-FFF2-40B4-BE49-F238E27FC236}">
                  <a16:creationId xmlns:a16="http://schemas.microsoft.com/office/drawing/2014/main" id="{FC156EFA-F92C-3595-EB8C-E23E5A4C04C2}"/>
                </a:ext>
              </a:extLst>
            </p:cNvPr>
            <p:cNvSpPr/>
            <p:nvPr/>
          </p:nvSpPr>
          <p:spPr>
            <a:xfrm>
              <a:off x="31851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[2,3) </a:t>
              </a:r>
            </a:p>
            <a:p>
              <a:r>
                <a:rPr lang="en-US" sz="1600" dirty="0">
                  <a:solidFill>
                    <a:schemeClr val="tx1"/>
                  </a:solidFill>
                </a:rPr>
                <a:t>sum: 4</a:t>
              </a:r>
            </a:p>
            <a:p>
              <a:r>
                <a:rPr lang="en-US" sz="1600" dirty="0" err="1">
                  <a:solidFill>
                    <a:schemeClr val="tx1"/>
                  </a:solidFill>
                </a:rPr>
                <a:t>leftSum</a:t>
              </a:r>
              <a:r>
                <a:rPr lang="en-US" sz="1600" dirty="0">
                  <a:solidFill>
                    <a:schemeClr val="tx1"/>
                  </a:solidFill>
                </a:rPr>
                <a:t>:</a:t>
              </a:r>
            </a:p>
          </p:txBody>
        </p:sp>
        <p:sp>
          <p:nvSpPr>
            <p:cNvPr id="27" name="Rectangle 26">
              <a:extLst>
                <a:ext uri="{FF2B5EF4-FFF2-40B4-BE49-F238E27FC236}">
                  <a16:creationId xmlns:a16="http://schemas.microsoft.com/office/drawing/2014/main" id="{FA19BC7B-6948-FD9D-1182-92F275A4C74A}"/>
                </a:ext>
              </a:extLst>
            </p:cNvPr>
            <p:cNvSpPr/>
            <p:nvPr/>
          </p:nvSpPr>
          <p:spPr>
            <a:xfrm>
              <a:off x="46786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[3,4) </a:t>
              </a:r>
            </a:p>
            <a:p>
              <a:r>
                <a:rPr lang="en-US" sz="1600" dirty="0">
                  <a:solidFill>
                    <a:schemeClr val="tx1"/>
                  </a:solidFill>
                </a:rPr>
                <a:t>sum: 18</a:t>
              </a:r>
            </a:p>
            <a:p>
              <a:r>
                <a:rPr lang="en-US" sz="1600" dirty="0" err="1">
                  <a:solidFill>
                    <a:schemeClr val="tx1"/>
                  </a:solidFill>
                </a:rPr>
                <a:t>leftSum</a:t>
              </a:r>
              <a:r>
                <a:rPr lang="en-US" sz="1600" dirty="0">
                  <a:solidFill>
                    <a:schemeClr val="tx1"/>
                  </a:solidFill>
                </a:rPr>
                <a:t>:</a:t>
              </a:r>
            </a:p>
          </p:txBody>
        </p:sp>
        <p:sp>
          <p:nvSpPr>
            <p:cNvPr id="28" name="Rectangle 27">
              <a:extLst>
                <a:ext uri="{FF2B5EF4-FFF2-40B4-BE49-F238E27FC236}">
                  <a16:creationId xmlns:a16="http://schemas.microsoft.com/office/drawing/2014/main" id="{FFB7EB36-DD30-F6B8-3C04-6EF3BCAE2931}"/>
                </a:ext>
              </a:extLst>
            </p:cNvPr>
            <p:cNvSpPr/>
            <p:nvPr/>
          </p:nvSpPr>
          <p:spPr>
            <a:xfrm>
              <a:off x="607060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[4,5) </a:t>
              </a:r>
            </a:p>
            <a:p>
              <a:r>
                <a:rPr lang="en-US" sz="1600" dirty="0">
                  <a:solidFill>
                    <a:schemeClr val="tx1"/>
                  </a:solidFill>
                </a:rPr>
                <a:t>sum: 8</a:t>
              </a:r>
            </a:p>
            <a:p>
              <a:r>
                <a:rPr lang="en-US" sz="1600" dirty="0" err="1">
                  <a:solidFill>
                    <a:schemeClr val="tx1"/>
                  </a:solidFill>
                </a:rPr>
                <a:t>leftSum</a:t>
              </a:r>
              <a:r>
                <a:rPr lang="en-US" sz="1600" dirty="0">
                  <a:solidFill>
                    <a:schemeClr val="tx1"/>
                  </a:solidFill>
                </a:rPr>
                <a:t>:</a:t>
              </a:r>
            </a:p>
          </p:txBody>
        </p:sp>
        <p:sp>
          <p:nvSpPr>
            <p:cNvPr id="29" name="Rectangle 28">
              <a:extLst>
                <a:ext uri="{FF2B5EF4-FFF2-40B4-BE49-F238E27FC236}">
                  <a16:creationId xmlns:a16="http://schemas.microsoft.com/office/drawing/2014/main" id="{51E75AC7-C883-F267-6281-8E4967E509EC}"/>
                </a:ext>
              </a:extLst>
            </p:cNvPr>
            <p:cNvSpPr/>
            <p:nvPr/>
          </p:nvSpPr>
          <p:spPr>
            <a:xfrm>
              <a:off x="756412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[5,6) </a:t>
              </a:r>
            </a:p>
            <a:p>
              <a:r>
                <a:rPr lang="en-US" sz="1600" dirty="0">
                  <a:solidFill>
                    <a:schemeClr val="tx1"/>
                  </a:solidFill>
                </a:rPr>
                <a:t>sum: 2</a:t>
              </a:r>
            </a:p>
            <a:p>
              <a:r>
                <a:rPr lang="en-US" sz="1600" dirty="0" err="1">
                  <a:solidFill>
                    <a:schemeClr val="tx1"/>
                  </a:solidFill>
                </a:rPr>
                <a:t>leftSum</a:t>
              </a:r>
              <a:r>
                <a:rPr lang="en-US" sz="1600" dirty="0">
                  <a:solidFill>
                    <a:schemeClr val="tx1"/>
                  </a:solidFill>
                </a:rPr>
                <a:t>:</a:t>
              </a:r>
            </a:p>
          </p:txBody>
        </p:sp>
        <p:sp>
          <p:nvSpPr>
            <p:cNvPr id="30" name="Rectangle 29">
              <a:extLst>
                <a:ext uri="{FF2B5EF4-FFF2-40B4-BE49-F238E27FC236}">
                  <a16:creationId xmlns:a16="http://schemas.microsoft.com/office/drawing/2014/main" id="{D1CEC3F4-5565-D1F1-C697-93A80469D8CA}"/>
                </a:ext>
              </a:extLst>
            </p:cNvPr>
            <p:cNvSpPr/>
            <p:nvPr/>
          </p:nvSpPr>
          <p:spPr>
            <a:xfrm>
              <a:off x="887476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[6,7) </a:t>
              </a:r>
            </a:p>
            <a:p>
              <a:r>
                <a:rPr lang="en-US" sz="1600" dirty="0">
                  <a:solidFill>
                    <a:schemeClr val="tx1"/>
                  </a:solidFill>
                </a:rPr>
                <a:t>sum: 14</a:t>
              </a:r>
            </a:p>
            <a:p>
              <a:r>
                <a:rPr lang="en-US" sz="1600" dirty="0" err="1">
                  <a:solidFill>
                    <a:schemeClr val="tx1"/>
                  </a:solidFill>
                </a:rPr>
                <a:t>leftSum</a:t>
              </a:r>
              <a:r>
                <a:rPr lang="en-US" sz="1600" dirty="0">
                  <a:solidFill>
                    <a:schemeClr val="tx1"/>
                  </a:solidFill>
                </a:rPr>
                <a:t>:</a:t>
              </a:r>
            </a:p>
          </p:txBody>
        </p:sp>
        <p:sp>
          <p:nvSpPr>
            <p:cNvPr id="31" name="Rectangle 30">
              <a:extLst>
                <a:ext uri="{FF2B5EF4-FFF2-40B4-BE49-F238E27FC236}">
                  <a16:creationId xmlns:a16="http://schemas.microsoft.com/office/drawing/2014/main" id="{29C44A18-A92B-9BA6-7CDB-DF3DF9D8C9F7}"/>
                </a:ext>
              </a:extLst>
            </p:cNvPr>
            <p:cNvSpPr/>
            <p:nvPr/>
          </p:nvSpPr>
          <p:spPr>
            <a:xfrm>
              <a:off x="10368280" y="5466080"/>
              <a:ext cx="1270000" cy="127000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range: [7,8) </a:t>
              </a:r>
            </a:p>
            <a:p>
              <a:r>
                <a:rPr lang="en-US" sz="1600" dirty="0">
                  <a:solidFill>
                    <a:schemeClr val="tx1"/>
                  </a:solidFill>
                </a:rPr>
                <a:t>sum: 9</a:t>
              </a:r>
            </a:p>
            <a:p>
              <a:r>
                <a:rPr lang="en-US" sz="1600" dirty="0" err="1">
                  <a:solidFill>
                    <a:schemeClr val="tx1"/>
                  </a:solidFill>
                </a:rPr>
                <a:t>leftSum</a:t>
              </a:r>
              <a:r>
                <a:rPr lang="en-US" sz="1600" dirty="0">
                  <a:solidFill>
                    <a:schemeClr val="tx1"/>
                  </a:solidFill>
                </a:rPr>
                <a:t>:</a:t>
              </a:r>
            </a:p>
          </p:txBody>
        </p:sp>
        <p:cxnSp>
          <p:nvCxnSpPr>
            <p:cNvPr id="33" name="Straight Arrow Connector 32">
              <a:extLst>
                <a:ext uri="{FF2B5EF4-FFF2-40B4-BE49-F238E27FC236}">
                  <a16:creationId xmlns:a16="http://schemas.microsoft.com/office/drawing/2014/main" id="{67850F2A-A812-9FE3-D3F0-1C5DA9117AAB}"/>
                </a:ext>
              </a:extLst>
            </p:cNvPr>
            <p:cNvCxnSpPr>
              <a:cxnSpLocks/>
              <a:stCxn id="4" idx="1"/>
              <a:endCxn id="18" idx="0"/>
            </p:cNvCxnSpPr>
            <p:nvPr/>
          </p:nvCxnSpPr>
          <p:spPr>
            <a:xfrm flipH="1">
              <a:off x="3042920" y="2006600"/>
              <a:ext cx="23317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E836CBC-8972-F382-5521-69C2D95B0B86}"/>
                </a:ext>
              </a:extLst>
            </p:cNvPr>
            <p:cNvCxnSpPr>
              <a:cxnSpLocks/>
              <a:stCxn id="4" idx="3"/>
              <a:endCxn id="19" idx="0"/>
            </p:cNvCxnSpPr>
            <p:nvPr/>
          </p:nvCxnSpPr>
          <p:spPr>
            <a:xfrm>
              <a:off x="6644640" y="2006600"/>
              <a:ext cx="2230120" cy="736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2B1B5D0-E486-0606-42EF-9C25EB13D118}"/>
                </a:ext>
              </a:extLst>
            </p:cNvPr>
            <p:cNvCxnSpPr>
              <a:cxnSpLocks/>
              <a:stCxn id="18" idx="3"/>
              <a:endCxn id="15" idx="0"/>
            </p:cNvCxnSpPr>
            <p:nvPr/>
          </p:nvCxnSpPr>
          <p:spPr>
            <a:xfrm>
              <a:off x="3677920" y="3378200"/>
              <a:ext cx="8991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471E203-D8D6-ED6B-0BB9-1F5B4984C865}"/>
                </a:ext>
              </a:extLst>
            </p:cNvPr>
            <p:cNvCxnSpPr>
              <a:cxnSpLocks/>
              <a:stCxn id="18" idx="1"/>
              <a:endCxn id="14" idx="0"/>
            </p:cNvCxnSpPr>
            <p:nvPr/>
          </p:nvCxnSpPr>
          <p:spPr>
            <a:xfrm flipH="1">
              <a:off x="165100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A96F7C9E-5197-2DCC-60EB-CD332D7224BB}"/>
                </a:ext>
              </a:extLst>
            </p:cNvPr>
            <p:cNvCxnSpPr>
              <a:cxnSpLocks/>
              <a:stCxn id="19" idx="1"/>
              <a:endCxn id="20" idx="0"/>
            </p:cNvCxnSpPr>
            <p:nvPr/>
          </p:nvCxnSpPr>
          <p:spPr>
            <a:xfrm flipH="1">
              <a:off x="7442200" y="3378200"/>
              <a:ext cx="79756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DC60E03-4514-77BC-2D96-D36F9478A4FE}"/>
                </a:ext>
              </a:extLst>
            </p:cNvPr>
            <p:cNvCxnSpPr>
              <a:cxnSpLocks/>
              <a:stCxn id="19" idx="3"/>
              <a:endCxn id="21" idx="0"/>
            </p:cNvCxnSpPr>
            <p:nvPr/>
          </p:nvCxnSpPr>
          <p:spPr>
            <a:xfrm>
              <a:off x="9509760" y="3378200"/>
              <a:ext cx="756920" cy="746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F874BD4-A39C-D4E1-A1D2-25C6FBE85D5E}"/>
                </a:ext>
              </a:extLst>
            </p:cNvPr>
            <p:cNvCxnSpPr>
              <a:cxnSpLocks/>
              <a:stCxn id="14" idx="1"/>
              <a:endCxn id="22" idx="0"/>
            </p:cNvCxnSpPr>
            <p:nvPr/>
          </p:nvCxnSpPr>
          <p:spPr>
            <a:xfrm flipH="1">
              <a:off x="9144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5F81EA6-BDB5-057A-9119-165E82FAADB7}"/>
                </a:ext>
              </a:extLst>
            </p:cNvPr>
            <p:cNvCxnSpPr>
              <a:cxnSpLocks/>
              <a:stCxn id="14" idx="3"/>
              <a:endCxn id="23" idx="0"/>
            </p:cNvCxnSpPr>
            <p:nvPr/>
          </p:nvCxnSpPr>
          <p:spPr>
            <a:xfrm>
              <a:off x="22860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9A4C740-9B31-A37C-3B27-2D416FA0022C}"/>
                </a:ext>
              </a:extLst>
            </p:cNvPr>
            <p:cNvCxnSpPr>
              <a:cxnSpLocks/>
              <a:stCxn id="15" idx="1"/>
              <a:endCxn id="26" idx="0"/>
            </p:cNvCxnSpPr>
            <p:nvPr/>
          </p:nvCxnSpPr>
          <p:spPr>
            <a:xfrm flipH="1">
              <a:off x="38201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C8EAFCB7-337E-6080-3E02-B582D0349335}"/>
                </a:ext>
              </a:extLst>
            </p:cNvPr>
            <p:cNvCxnSpPr>
              <a:cxnSpLocks/>
              <a:stCxn id="15" idx="3"/>
              <a:endCxn id="27" idx="0"/>
            </p:cNvCxnSpPr>
            <p:nvPr/>
          </p:nvCxnSpPr>
          <p:spPr>
            <a:xfrm>
              <a:off x="52120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0A1EBD00-5EB5-8CEF-2660-D4AE712A1753}"/>
                </a:ext>
              </a:extLst>
            </p:cNvPr>
            <p:cNvCxnSpPr>
              <a:cxnSpLocks/>
              <a:stCxn id="20" idx="1"/>
              <a:endCxn id="28" idx="0"/>
            </p:cNvCxnSpPr>
            <p:nvPr/>
          </p:nvCxnSpPr>
          <p:spPr>
            <a:xfrm flipH="1">
              <a:off x="670560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4B654E8-4CAB-D9E6-A724-B7D9AC1B3BC3}"/>
                </a:ext>
              </a:extLst>
            </p:cNvPr>
            <p:cNvCxnSpPr>
              <a:cxnSpLocks/>
              <a:stCxn id="20" idx="3"/>
              <a:endCxn id="29" idx="0"/>
            </p:cNvCxnSpPr>
            <p:nvPr/>
          </p:nvCxnSpPr>
          <p:spPr>
            <a:xfrm>
              <a:off x="807720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4851EAFF-26BC-0981-AD50-DE20C0E1D625}"/>
                </a:ext>
              </a:extLst>
            </p:cNvPr>
            <p:cNvCxnSpPr>
              <a:cxnSpLocks/>
              <a:stCxn id="21" idx="1"/>
              <a:endCxn id="30" idx="0"/>
            </p:cNvCxnSpPr>
            <p:nvPr/>
          </p:nvCxnSpPr>
          <p:spPr>
            <a:xfrm flipH="1">
              <a:off x="9509760" y="4759960"/>
              <a:ext cx="12192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3DD4F70C-8814-99A3-AA89-D791D0D03CDE}"/>
                </a:ext>
              </a:extLst>
            </p:cNvPr>
            <p:cNvCxnSpPr>
              <a:cxnSpLocks/>
              <a:stCxn id="21" idx="3"/>
              <a:endCxn id="31" idx="0"/>
            </p:cNvCxnSpPr>
            <p:nvPr/>
          </p:nvCxnSpPr>
          <p:spPr>
            <a:xfrm>
              <a:off x="10901680" y="4759960"/>
              <a:ext cx="101600" cy="706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0" name="TextBox 79">
            <a:extLst>
              <a:ext uri="{FF2B5EF4-FFF2-40B4-BE49-F238E27FC236}">
                <a16:creationId xmlns:a16="http://schemas.microsoft.com/office/drawing/2014/main" id="{4CBE2527-7E2B-9DAA-6275-F61167D54814}"/>
              </a:ext>
            </a:extLst>
          </p:cNvPr>
          <p:cNvSpPr txBox="1"/>
          <p:nvPr/>
        </p:nvSpPr>
        <p:spPr>
          <a:xfrm>
            <a:off x="37527" y="999832"/>
            <a:ext cx="4025005" cy="1477328"/>
          </a:xfrm>
          <a:prstGeom prst="rect">
            <a:avLst/>
          </a:prstGeom>
          <a:noFill/>
        </p:spPr>
        <p:txBody>
          <a:bodyPr wrap="square" rtlCol="0">
            <a:spAutoFit/>
          </a:bodyPr>
          <a:lstStyle/>
          <a:p>
            <a:r>
              <a:rPr lang="en-US" dirty="0" err="1"/>
              <a:t>leftSum</a:t>
            </a:r>
            <a:r>
              <a:rPr lang="en-US" dirty="0"/>
              <a:t> is the sum of all elements strictly to the left of the current range</a:t>
            </a:r>
          </a:p>
          <a:p>
            <a:endParaRPr lang="en-US" dirty="0"/>
          </a:p>
          <a:p>
            <a:r>
              <a:rPr lang="en-US" dirty="0"/>
              <a:t>We’re going to go root-down, so we can use: any node’s sum, parent’s </a:t>
            </a:r>
            <a:r>
              <a:rPr lang="en-US" dirty="0" err="1"/>
              <a:t>leftSum</a:t>
            </a:r>
            <a:endParaRPr lang="en-US" dirty="0"/>
          </a:p>
        </p:txBody>
      </p:sp>
      <p:grpSp>
        <p:nvGrpSpPr>
          <p:cNvPr id="81" name="Group 80">
            <a:extLst>
              <a:ext uri="{FF2B5EF4-FFF2-40B4-BE49-F238E27FC236}">
                <a16:creationId xmlns:a16="http://schemas.microsoft.com/office/drawing/2014/main" id="{6C764B31-F14D-144A-64AA-02CECD9C9599}"/>
              </a:ext>
            </a:extLst>
          </p:cNvPr>
          <p:cNvGrpSpPr/>
          <p:nvPr/>
        </p:nvGrpSpPr>
        <p:grpSpPr>
          <a:xfrm>
            <a:off x="6202262" y="83846"/>
            <a:ext cx="5860415" cy="1720798"/>
            <a:chOff x="6679091" y="83846"/>
            <a:chExt cx="5383586" cy="1720798"/>
          </a:xfrm>
        </p:grpSpPr>
        <p:grpSp>
          <p:nvGrpSpPr>
            <p:cNvPr id="82" name="Group 81">
              <a:extLst>
                <a:ext uri="{FF2B5EF4-FFF2-40B4-BE49-F238E27FC236}">
                  <a16:creationId xmlns:a16="http://schemas.microsoft.com/office/drawing/2014/main" id="{3A8F509B-5922-7F9E-995E-F648A59F3142}"/>
                </a:ext>
              </a:extLst>
            </p:cNvPr>
            <p:cNvGrpSpPr/>
            <p:nvPr/>
          </p:nvGrpSpPr>
          <p:grpSpPr>
            <a:xfrm>
              <a:off x="7562943" y="83846"/>
              <a:ext cx="4499734" cy="562558"/>
              <a:chOff x="6392545" y="364404"/>
              <a:chExt cx="5726090" cy="715878"/>
            </a:xfrm>
          </p:grpSpPr>
          <p:grpSp>
            <p:nvGrpSpPr>
              <p:cNvPr id="105" name="Group 104">
                <a:extLst>
                  <a:ext uri="{FF2B5EF4-FFF2-40B4-BE49-F238E27FC236}">
                    <a16:creationId xmlns:a16="http://schemas.microsoft.com/office/drawing/2014/main" id="{7C5DA8C2-ED00-0771-6A70-6B46D1E04D52}"/>
                  </a:ext>
                </a:extLst>
              </p:cNvPr>
              <p:cNvGrpSpPr/>
              <p:nvPr/>
            </p:nvGrpSpPr>
            <p:grpSpPr>
              <a:xfrm>
                <a:off x="6392545" y="365125"/>
                <a:ext cx="4295776" cy="715157"/>
                <a:chOff x="7967980" y="4321811"/>
                <a:chExt cx="2258060" cy="375920"/>
              </a:xfrm>
            </p:grpSpPr>
            <p:sp>
              <p:nvSpPr>
                <p:cNvPr id="108" name="Rectangle 107">
                  <a:extLst>
                    <a:ext uri="{FF2B5EF4-FFF2-40B4-BE49-F238E27FC236}">
                      <a16:creationId xmlns:a16="http://schemas.microsoft.com/office/drawing/2014/main" id="{23491F06-ACA1-B644-B5B3-643409F04D41}"/>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a:t>
                  </a:r>
                </a:p>
              </p:txBody>
            </p:sp>
            <p:sp>
              <p:nvSpPr>
                <p:cNvPr id="109" name="Rectangle 108">
                  <a:extLst>
                    <a:ext uri="{FF2B5EF4-FFF2-40B4-BE49-F238E27FC236}">
                      <a16:creationId xmlns:a16="http://schemas.microsoft.com/office/drawing/2014/main" id="{82C2D274-B83E-31DD-3CB2-8BB08DF900FF}"/>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16</a:t>
                  </a:r>
                </a:p>
              </p:txBody>
            </p:sp>
            <p:sp>
              <p:nvSpPr>
                <p:cNvPr id="110" name="Rectangle 109">
                  <a:extLst>
                    <a:ext uri="{FF2B5EF4-FFF2-40B4-BE49-F238E27FC236}">
                      <a16:creationId xmlns:a16="http://schemas.microsoft.com/office/drawing/2014/main" id="{DF077E85-2C0C-DE46-8C03-F158768117E8}"/>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4</a:t>
                  </a:r>
                </a:p>
              </p:txBody>
            </p:sp>
            <p:sp>
              <p:nvSpPr>
                <p:cNvPr id="111" name="Rectangle 110">
                  <a:extLst>
                    <a:ext uri="{FF2B5EF4-FFF2-40B4-BE49-F238E27FC236}">
                      <a16:creationId xmlns:a16="http://schemas.microsoft.com/office/drawing/2014/main" id="{ABADACF7-F3CF-FB08-E8AD-63D9F718DC8C}"/>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18</a:t>
                  </a:r>
                </a:p>
              </p:txBody>
            </p:sp>
            <p:sp>
              <p:nvSpPr>
                <p:cNvPr id="112" name="Rectangle 111">
                  <a:extLst>
                    <a:ext uri="{FF2B5EF4-FFF2-40B4-BE49-F238E27FC236}">
                      <a16:creationId xmlns:a16="http://schemas.microsoft.com/office/drawing/2014/main" id="{AD333151-5F5E-595C-50E0-943EFED43AD1}"/>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8</a:t>
                  </a:r>
                </a:p>
              </p:txBody>
            </p:sp>
            <p:sp>
              <p:nvSpPr>
                <p:cNvPr id="113" name="Rectangle 112">
                  <a:extLst>
                    <a:ext uri="{FF2B5EF4-FFF2-40B4-BE49-F238E27FC236}">
                      <a16:creationId xmlns:a16="http://schemas.microsoft.com/office/drawing/2014/main" id="{9008FAF8-1292-A2E2-F711-E2FFC9EBF71E}"/>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a:t>
                  </a:r>
                </a:p>
              </p:txBody>
            </p:sp>
          </p:grpSp>
          <p:sp>
            <p:nvSpPr>
              <p:cNvPr id="106" name="Rectangle 105">
                <a:extLst>
                  <a:ext uri="{FF2B5EF4-FFF2-40B4-BE49-F238E27FC236}">
                    <a16:creationId xmlns:a16="http://schemas.microsoft.com/office/drawing/2014/main" id="{FABF957C-1B56-1E22-FB1C-7A3BDC5277B1}"/>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14</a:t>
                </a:r>
              </a:p>
            </p:txBody>
          </p:sp>
          <p:sp>
            <p:nvSpPr>
              <p:cNvPr id="107" name="Rectangle 106">
                <a:extLst>
                  <a:ext uri="{FF2B5EF4-FFF2-40B4-BE49-F238E27FC236}">
                    <a16:creationId xmlns:a16="http://schemas.microsoft.com/office/drawing/2014/main" id="{89BEC2D9-2988-B502-3C6C-A2DB97C9B26C}"/>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9</a:t>
                </a:r>
              </a:p>
            </p:txBody>
          </p:sp>
        </p:grpSp>
        <p:grpSp>
          <p:nvGrpSpPr>
            <p:cNvPr id="83" name="Group 82">
              <a:extLst>
                <a:ext uri="{FF2B5EF4-FFF2-40B4-BE49-F238E27FC236}">
                  <a16:creationId xmlns:a16="http://schemas.microsoft.com/office/drawing/2014/main" id="{E9E50DA6-316F-5753-D102-A743F9CE068C}"/>
                </a:ext>
              </a:extLst>
            </p:cNvPr>
            <p:cNvGrpSpPr/>
            <p:nvPr/>
          </p:nvGrpSpPr>
          <p:grpSpPr>
            <a:xfrm>
              <a:off x="7562943" y="773982"/>
              <a:ext cx="4499734" cy="562558"/>
              <a:chOff x="6392545" y="364404"/>
              <a:chExt cx="5726090" cy="715878"/>
            </a:xfrm>
          </p:grpSpPr>
          <p:grpSp>
            <p:nvGrpSpPr>
              <p:cNvPr id="96" name="Group 95">
                <a:extLst>
                  <a:ext uri="{FF2B5EF4-FFF2-40B4-BE49-F238E27FC236}">
                    <a16:creationId xmlns:a16="http://schemas.microsoft.com/office/drawing/2014/main" id="{1B330370-B3FD-0DD6-888F-F35C1428E044}"/>
                  </a:ext>
                </a:extLst>
              </p:cNvPr>
              <p:cNvGrpSpPr/>
              <p:nvPr/>
            </p:nvGrpSpPr>
            <p:grpSpPr>
              <a:xfrm>
                <a:off x="6392545" y="365125"/>
                <a:ext cx="4295776" cy="715157"/>
                <a:chOff x="7967980" y="4321811"/>
                <a:chExt cx="2258060" cy="375920"/>
              </a:xfrm>
            </p:grpSpPr>
            <p:sp>
              <p:nvSpPr>
                <p:cNvPr id="99" name="Rectangle 98">
                  <a:extLst>
                    <a:ext uri="{FF2B5EF4-FFF2-40B4-BE49-F238E27FC236}">
                      <a16:creationId xmlns:a16="http://schemas.microsoft.com/office/drawing/2014/main" id="{F1FDD9C0-F599-DE16-1F69-8C24F99BA8A3}"/>
                    </a:ext>
                  </a:extLst>
                </p:cNvPr>
                <p:cNvSpPr/>
                <p:nvPr/>
              </p:nvSpPr>
              <p:spPr>
                <a:xfrm>
                  <a:off x="79679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0" name="Rectangle 99">
                  <a:extLst>
                    <a:ext uri="{FF2B5EF4-FFF2-40B4-BE49-F238E27FC236}">
                      <a16:creationId xmlns:a16="http://schemas.microsoft.com/office/drawing/2014/main" id="{194782E6-2A21-7F05-48F7-6A2DD7A77C7C}"/>
                    </a:ext>
                  </a:extLst>
                </p:cNvPr>
                <p:cNvSpPr/>
                <p:nvPr/>
              </p:nvSpPr>
              <p:spPr>
                <a:xfrm>
                  <a:off x="83439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1" name="Rectangle 100">
                  <a:extLst>
                    <a:ext uri="{FF2B5EF4-FFF2-40B4-BE49-F238E27FC236}">
                      <a16:creationId xmlns:a16="http://schemas.microsoft.com/office/drawing/2014/main" id="{03B1BDFF-9249-D172-E239-4D5D385E2121}"/>
                    </a:ext>
                  </a:extLst>
                </p:cNvPr>
                <p:cNvSpPr/>
                <p:nvPr/>
              </p:nvSpPr>
              <p:spPr>
                <a:xfrm>
                  <a:off x="872236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2" name="Rectangle 101">
                  <a:extLst>
                    <a:ext uri="{FF2B5EF4-FFF2-40B4-BE49-F238E27FC236}">
                      <a16:creationId xmlns:a16="http://schemas.microsoft.com/office/drawing/2014/main" id="{3C8D8D64-BCCF-5129-B54F-2BA2B86D786E}"/>
                    </a:ext>
                  </a:extLst>
                </p:cNvPr>
                <p:cNvSpPr/>
                <p:nvPr/>
              </p:nvSpPr>
              <p:spPr>
                <a:xfrm>
                  <a:off x="909828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3" name="Rectangle 102">
                  <a:extLst>
                    <a:ext uri="{FF2B5EF4-FFF2-40B4-BE49-F238E27FC236}">
                      <a16:creationId xmlns:a16="http://schemas.microsoft.com/office/drawing/2014/main" id="{7F35E7FE-A6A3-51AD-5945-F950199951F5}"/>
                    </a:ext>
                  </a:extLst>
                </p:cNvPr>
                <p:cNvSpPr/>
                <p:nvPr/>
              </p:nvSpPr>
              <p:spPr>
                <a:xfrm>
                  <a:off x="947420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4" name="Rectangle 103">
                  <a:extLst>
                    <a:ext uri="{FF2B5EF4-FFF2-40B4-BE49-F238E27FC236}">
                      <a16:creationId xmlns:a16="http://schemas.microsoft.com/office/drawing/2014/main" id="{F0CF5F02-6A7C-F225-C7B9-92C6A6713159}"/>
                    </a:ext>
                  </a:extLst>
                </p:cNvPr>
                <p:cNvSpPr/>
                <p:nvPr/>
              </p:nvSpPr>
              <p:spPr>
                <a:xfrm>
                  <a:off x="9850120" y="4321811"/>
                  <a:ext cx="375920" cy="375920"/>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grpSp>
          <p:sp>
            <p:nvSpPr>
              <p:cNvPr id="97" name="Rectangle 96">
                <a:extLst>
                  <a:ext uri="{FF2B5EF4-FFF2-40B4-BE49-F238E27FC236}">
                    <a16:creationId xmlns:a16="http://schemas.microsoft.com/office/drawing/2014/main" id="{99811097-8C8F-A89C-5A2F-D0EB07FFB60B}"/>
                  </a:ext>
                </a:extLst>
              </p:cNvPr>
              <p:cNvSpPr/>
              <p:nvPr/>
            </p:nvSpPr>
            <p:spPr>
              <a:xfrm>
                <a:off x="10688320"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98" name="Rectangle 97">
                <a:extLst>
                  <a:ext uri="{FF2B5EF4-FFF2-40B4-BE49-F238E27FC236}">
                    <a16:creationId xmlns:a16="http://schemas.microsoft.com/office/drawing/2014/main" id="{24E7E67B-16FD-17A9-51F9-425D1109D599}"/>
                  </a:ext>
                </a:extLst>
              </p:cNvPr>
              <p:cNvSpPr/>
              <p:nvPr/>
            </p:nvSpPr>
            <p:spPr>
              <a:xfrm>
                <a:off x="11403478" y="364404"/>
                <a:ext cx="715157" cy="715157"/>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grpSp>
        <p:sp>
          <p:nvSpPr>
            <p:cNvPr id="84" name="TextBox 83">
              <a:extLst>
                <a:ext uri="{FF2B5EF4-FFF2-40B4-BE49-F238E27FC236}">
                  <a16:creationId xmlns:a16="http://schemas.microsoft.com/office/drawing/2014/main" id="{94F203A5-6E4B-E23B-8EEA-700A9E284B3B}"/>
                </a:ext>
              </a:extLst>
            </p:cNvPr>
            <p:cNvSpPr txBox="1"/>
            <p:nvPr/>
          </p:nvSpPr>
          <p:spPr>
            <a:xfrm>
              <a:off x="6816635" y="180459"/>
              <a:ext cx="742511" cy="369332"/>
            </a:xfrm>
            <a:prstGeom prst="rect">
              <a:avLst/>
            </a:prstGeom>
            <a:noFill/>
          </p:spPr>
          <p:txBody>
            <a:bodyPr wrap="none" rtlCol="0">
              <a:spAutoFit/>
            </a:bodyPr>
            <a:lstStyle/>
            <a:p>
              <a:r>
                <a:rPr lang="en-US" dirty="0"/>
                <a:t>Input:</a:t>
              </a:r>
            </a:p>
          </p:txBody>
        </p:sp>
        <p:sp>
          <p:nvSpPr>
            <p:cNvPr id="85" name="TextBox 84">
              <a:extLst>
                <a:ext uri="{FF2B5EF4-FFF2-40B4-BE49-F238E27FC236}">
                  <a16:creationId xmlns:a16="http://schemas.microsoft.com/office/drawing/2014/main" id="{8C24E453-355F-1444-2CC1-9BC31203D7E6}"/>
                </a:ext>
              </a:extLst>
            </p:cNvPr>
            <p:cNvSpPr txBox="1"/>
            <p:nvPr/>
          </p:nvSpPr>
          <p:spPr>
            <a:xfrm>
              <a:off x="6679091" y="839788"/>
              <a:ext cx="918841" cy="369332"/>
            </a:xfrm>
            <a:prstGeom prst="rect">
              <a:avLst/>
            </a:prstGeom>
            <a:noFill/>
          </p:spPr>
          <p:txBody>
            <a:bodyPr wrap="none" rtlCol="0">
              <a:spAutoFit/>
            </a:bodyPr>
            <a:lstStyle/>
            <a:p>
              <a:r>
                <a:rPr lang="en-US" dirty="0"/>
                <a:t>Output:</a:t>
              </a:r>
            </a:p>
          </p:txBody>
        </p:sp>
        <p:grpSp>
          <p:nvGrpSpPr>
            <p:cNvPr id="86" name="Group 85">
              <a:extLst>
                <a:ext uri="{FF2B5EF4-FFF2-40B4-BE49-F238E27FC236}">
                  <a16:creationId xmlns:a16="http://schemas.microsoft.com/office/drawing/2014/main" id="{7BACBD43-F174-06CA-6927-33F35B9FEF70}"/>
                </a:ext>
              </a:extLst>
            </p:cNvPr>
            <p:cNvGrpSpPr/>
            <p:nvPr/>
          </p:nvGrpSpPr>
          <p:grpSpPr>
            <a:xfrm>
              <a:off x="7562943" y="1242086"/>
              <a:ext cx="4499734" cy="562558"/>
              <a:chOff x="6392545" y="364404"/>
              <a:chExt cx="5726090" cy="715878"/>
            </a:xfrm>
            <a:noFill/>
          </p:grpSpPr>
          <p:grpSp>
            <p:nvGrpSpPr>
              <p:cNvPr id="87" name="Group 86">
                <a:extLst>
                  <a:ext uri="{FF2B5EF4-FFF2-40B4-BE49-F238E27FC236}">
                    <a16:creationId xmlns:a16="http://schemas.microsoft.com/office/drawing/2014/main" id="{D0E89D0A-1C21-34EC-92A2-21667C842ACC}"/>
                  </a:ext>
                </a:extLst>
              </p:cNvPr>
              <p:cNvGrpSpPr/>
              <p:nvPr/>
            </p:nvGrpSpPr>
            <p:grpSpPr>
              <a:xfrm>
                <a:off x="6392545" y="365125"/>
                <a:ext cx="4295776" cy="715157"/>
                <a:chOff x="7967980" y="4321811"/>
                <a:chExt cx="2258060" cy="375920"/>
              </a:xfrm>
              <a:grpFill/>
            </p:grpSpPr>
            <p:sp>
              <p:nvSpPr>
                <p:cNvPr id="90" name="Rectangle 89">
                  <a:extLst>
                    <a:ext uri="{FF2B5EF4-FFF2-40B4-BE49-F238E27FC236}">
                      <a16:creationId xmlns:a16="http://schemas.microsoft.com/office/drawing/2014/main" id="{AC4B1651-6E66-DA98-5918-4B5C12EABD43}"/>
                    </a:ext>
                  </a:extLst>
                </p:cNvPr>
                <p:cNvSpPr/>
                <p:nvPr/>
              </p:nvSpPr>
              <p:spPr>
                <a:xfrm>
                  <a:off x="79679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0</a:t>
                  </a:r>
                </a:p>
              </p:txBody>
            </p:sp>
            <p:sp>
              <p:nvSpPr>
                <p:cNvPr id="91" name="Rectangle 90">
                  <a:extLst>
                    <a:ext uri="{FF2B5EF4-FFF2-40B4-BE49-F238E27FC236}">
                      <a16:creationId xmlns:a16="http://schemas.microsoft.com/office/drawing/2014/main" id="{D35C7752-77E4-AE15-AE86-9DBABCF320D1}"/>
                    </a:ext>
                  </a:extLst>
                </p:cNvPr>
                <p:cNvSpPr/>
                <p:nvPr/>
              </p:nvSpPr>
              <p:spPr>
                <a:xfrm>
                  <a:off x="83439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1</a:t>
                  </a:r>
                </a:p>
              </p:txBody>
            </p:sp>
            <p:sp>
              <p:nvSpPr>
                <p:cNvPr id="92" name="Rectangle 91">
                  <a:extLst>
                    <a:ext uri="{FF2B5EF4-FFF2-40B4-BE49-F238E27FC236}">
                      <a16:creationId xmlns:a16="http://schemas.microsoft.com/office/drawing/2014/main" id="{49911842-0853-5C73-56B5-2EF192E70D27}"/>
                    </a:ext>
                  </a:extLst>
                </p:cNvPr>
                <p:cNvSpPr/>
                <p:nvPr/>
              </p:nvSpPr>
              <p:spPr>
                <a:xfrm>
                  <a:off x="872236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2</a:t>
                  </a:r>
                </a:p>
              </p:txBody>
            </p:sp>
            <p:sp>
              <p:nvSpPr>
                <p:cNvPr id="93" name="Rectangle 92">
                  <a:extLst>
                    <a:ext uri="{FF2B5EF4-FFF2-40B4-BE49-F238E27FC236}">
                      <a16:creationId xmlns:a16="http://schemas.microsoft.com/office/drawing/2014/main" id="{FBF51EA9-CD8F-9B3A-ED3C-EF9D2896EF2A}"/>
                    </a:ext>
                  </a:extLst>
                </p:cNvPr>
                <p:cNvSpPr/>
                <p:nvPr/>
              </p:nvSpPr>
              <p:spPr>
                <a:xfrm>
                  <a:off x="909828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3</a:t>
                  </a:r>
                </a:p>
              </p:txBody>
            </p:sp>
            <p:sp>
              <p:nvSpPr>
                <p:cNvPr id="94" name="Rectangle 93">
                  <a:extLst>
                    <a:ext uri="{FF2B5EF4-FFF2-40B4-BE49-F238E27FC236}">
                      <a16:creationId xmlns:a16="http://schemas.microsoft.com/office/drawing/2014/main" id="{BE794E87-3D44-41C7-FCE8-9C29A5CFD387}"/>
                    </a:ext>
                  </a:extLst>
                </p:cNvPr>
                <p:cNvSpPr/>
                <p:nvPr/>
              </p:nvSpPr>
              <p:spPr>
                <a:xfrm>
                  <a:off x="947420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4</a:t>
                  </a:r>
                </a:p>
              </p:txBody>
            </p:sp>
            <p:sp>
              <p:nvSpPr>
                <p:cNvPr id="95" name="Rectangle 94">
                  <a:extLst>
                    <a:ext uri="{FF2B5EF4-FFF2-40B4-BE49-F238E27FC236}">
                      <a16:creationId xmlns:a16="http://schemas.microsoft.com/office/drawing/2014/main" id="{10D4778D-293C-008F-F3A3-0C708A86CE9C}"/>
                    </a:ext>
                  </a:extLst>
                </p:cNvPr>
                <p:cNvSpPr/>
                <p:nvPr/>
              </p:nvSpPr>
              <p:spPr>
                <a:xfrm>
                  <a:off x="9850120" y="4321811"/>
                  <a:ext cx="375920" cy="375920"/>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5</a:t>
                  </a:r>
                </a:p>
              </p:txBody>
            </p:sp>
          </p:grpSp>
          <p:sp>
            <p:nvSpPr>
              <p:cNvPr id="88" name="Rectangle 87">
                <a:extLst>
                  <a:ext uri="{FF2B5EF4-FFF2-40B4-BE49-F238E27FC236}">
                    <a16:creationId xmlns:a16="http://schemas.microsoft.com/office/drawing/2014/main" id="{BF66EB00-8DA6-5A73-8D23-5195825581D5}"/>
                  </a:ext>
                </a:extLst>
              </p:cNvPr>
              <p:cNvSpPr/>
              <p:nvPr/>
            </p:nvSpPr>
            <p:spPr>
              <a:xfrm>
                <a:off x="10688320"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6</a:t>
                </a:r>
              </a:p>
            </p:txBody>
          </p:sp>
          <p:sp>
            <p:nvSpPr>
              <p:cNvPr id="89" name="Rectangle 88">
                <a:extLst>
                  <a:ext uri="{FF2B5EF4-FFF2-40B4-BE49-F238E27FC236}">
                    <a16:creationId xmlns:a16="http://schemas.microsoft.com/office/drawing/2014/main" id="{65A52735-84EC-BD7D-C873-294F8D7FD971}"/>
                  </a:ext>
                </a:extLst>
              </p:cNvPr>
              <p:cNvSpPr/>
              <p:nvPr/>
            </p:nvSpPr>
            <p:spPr>
              <a:xfrm>
                <a:off x="11403478" y="364404"/>
                <a:ext cx="715157" cy="715157"/>
              </a:xfrm>
              <a:prstGeom prst="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65000"/>
                      </a:schemeClr>
                    </a:solidFill>
                  </a:rPr>
                  <a:t>7</a:t>
                </a:r>
              </a:p>
            </p:txBody>
          </p:sp>
        </p:grpSp>
      </p:grpSp>
    </p:spTree>
    <p:extLst>
      <p:ext uri="{BB962C8B-B14F-4D97-AF65-F5344CB8AC3E}">
        <p14:creationId xmlns:p14="http://schemas.microsoft.com/office/powerpoint/2010/main" val="23706463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397</TotalTime>
  <Words>4369</Words>
  <Application>Microsoft Macintosh PowerPoint</Application>
  <PresentationFormat>Widescreen</PresentationFormat>
  <Paragraphs>977</Paragraphs>
  <Slides>40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Aptos</vt:lpstr>
      <vt:lpstr>Aptos Display</vt:lpstr>
      <vt:lpstr>Arial</vt:lpstr>
      <vt:lpstr>Cambria Math</vt:lpstr>
      <vt:lpstr>Wingdings</vt:lpstr>
      <vt:lpstr>Office Theme</vt:lpstr>
      <vt:lpstr>CSE 332 Summer 2026 Lecture 18: Parallel Prefix Sum, Parallel Runtime</vt:lpstr>
      <vt:lpstr>Pack/Filter</vt:lpstr>
      <vt:lpstr>Prefix Sum</vt:lpstr>
      <vt:lpstr>Parallel Prefix Sum</vt:lpstr>
      <vt:lpstr>Step 1: Using D&amp;C  Create a Tree, Fill in sum</vt:lpstr>
      <vt:lpstr>Step 1: Create a Tree,   Fill in sum</vt:lpstr>
      <vt:lpstr>Step 1 pseudocode (create tree, compute sum)</vt:lpstr>
      <vt:lpstr>After Step 1</vt:lpstr>
      <vt:lpstr>Step 2: fill in leftSum    and Output</vt:lpstr>
      <vt:lpstr>PowerPoint Presentation</vt:lpstr>
      <vt:lpstr>Step 2: fill in leftSum    and Output</vt:lpstr>
      <vt:lpstr>Step 2: fill in leftSum    and Output</vt:lpstr>
      <vt:lpstr>Step 2 pseudocode (Compute Leftsum)</vt:lpstr>
      <vt:lpstr>Whew! Back to Pack/Filter</vt:lpstr>
      <vt:lpstr>Parallel Filter</vt:lpstr>
      <vt:lpstr>3. Fill in the output in parallel:</vt:lpstr>
      <vt:lpstr>Map/Reduction/Filter Example</vt:lpstr>
      <vt:lpstr>Runtime of Parallel Algorithms</vt:lpstr>
      <vt:lpstr>Work and Span</vt:lpstr>
      <vt:lpstr>Directed Acyclic Graph (DAG)</vt:lpstr>
      <vt:lpstr>Task Dependency Graph</vt:lpstr>
      <vt:lpstr>Work Law</vt:lpstr>
      <vt:lpstr>Asymptotically Optimal T_P</vt:lpstr>
      <vt:lpstr>More Vocab</vt:lpstr>
      <vt:lpstr>And now for some bad news…</vt:lpstr>
      <vt:lpstr>Amdahl’s Law (the bad news)</vt:lpstr>
      <vt:lpstr>Amdahl’s Law Example</vt:lpstr>
      <vt:lpstr>Conclusion</vt:lpstr>
      <vt:lpstr>Concurrency</vt:lpstr>
      <vt:lpstr>Memory Sharing With ForkJoin</vt:lpstr>
      <vt:lpstr>Example: Shared Queue</vt:lpstr>
      <vt:lpstr>Shared Queue Interleaving</vt:lpstr>
      <vt:lpstr>Empty Shared Queue</vt:lpstr>
      <vt:lpstr>Thread 1 – first two lines</vt:lpstr>
      <vt:lpstr>Thread 2 – all lines</vt:lpstr>
      <vt:lpstr>Thread 1 – remaining lines</vt:lpstr>
      <vt:lpstr>Interleaving</vt:lpstr>
      <vt:lpstr>Concurrent Programming</vt:lpstr>
      <vt:lpstr>Analogue Example – Data Race</vt:lpstr>
      <vt:lpstr>Analogue Example – With “Mutual Exclusion”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Whitmeyer</dc:creator>
  <cp:lastModifiedBy>Michael Whitmeyer</cp:lastModifiedBy>
  <cp:revision>13</cp:revision>
  <dcterms:created xsi:type="dcterms:W3CDTF">2026-08-04T22:17:52Z</dcterms:created>
  <dcterms:modified xsi:type="dcterms:W3CDTF">2026-08-05T04:54:53Z</dcterms:modified>
</cp:coreProperties>
</file>