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66" r:id="rId3"/>
    <p:sldId id="263" r:id="rId4"/>
    <p:sldId id="402" r:id="rId5"/>
    <p:sldId id="391" r:id="rId6"/>
    <p:sldId id="386" r:id="rId7"/>
    <p:sldId id="389" r:id="rId8"/>
    <p:sldId id="388" r:id="rId9"/>
    <p:sldId id="431" r:id="rId10"/>
    <p:sldId id="432" r:id="rId11"/>
    <p:sldId id="438" r:id="rId12"/>
    <p:sldId id="439" r:id="rId13"/>
    <p:sldId id="393" r:id="rId14"/>
    <p:sldId id="394" r:id="rId15"/>
    <p:sldId id="395" r:id="rId16"/>
    <p:sldId id="396" r:id="rId17"/>
    <p:sldId id="434" r:id="rId18"/>
    <p:sldId id="435" r:id="rId19"/>
    <p:sldId id="397" r:id="rId20"/>
    <p:sldId id="398" r:id="rId21"/>
    <p:sldId id="399" r:id="rId22"/>
    <p:sldId id="429" r:id="rId23"/>
    <p:sldId id="444" r:id="rId24"/>
    <p:sldId id="410" r:id="rId25"/>
    <p:sldId id="411" r:id="rId26"/>
    <p:sldId id="440" r:id="rId27"/>
    <p:sldId id="441" r:id="rId28"/>
    <p:sldId id="413" r:id="rId29"/>
    <p:sldId id="416" r:id="rId30"/>
    <p:sldId id="415" r:id="rId31"/>
    <p:sldId id="442" r:id="rId32"/>
    <p:sldId id="414" r:id="rId33"/>
    <p:sldId id="417" r:id="rId34"/>
    <p:sldId id="418" r:id="rId35"/>
    <p:sldId id="419" r:id="rId36"/>
    <p:sldId id="421" r:id="rId37"/>
    <p:sldId id="443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3"/>
    <p:restoredTop sz="94640"/>
  </p:normalViewPr>
  <p:slideViewPr>
    <p:cSldViewPr snapToGrid="0">
      <p:cViewPr>
        <p:scale>
          <a:sx n="75" d="100"/>
          <a:sy n="75" d="100"/>
        </p:scale>
        <p:origin x="656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956BE-C753-1DA2-3E54-387B303360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27E9A7-CE90-4CA6-C70F-75A7E06311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31CDBF-FC32-1459-AAE9-F9FD4ED03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7605-8D5C-8D45-9255-E77D68759C12}" type="datetimeFigureOut">
              <a:rPr lang="en-US" smtClean="0"/>
              <a:t>7/31/26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7C5B0A-8E3C-6F5D-AA56-9AD1773F9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CEECE-8FF7-8ECC-ED1B-E6027D70A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8C4B-3663-2043-9DD5-4C32BA2EB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132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384D8-D3D6-D2A9-5468-E7B0EDC12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714B51-E2F3-6618-994B-A43DAE34C9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78F36B-BE1C-CFDB-7324-094C75F0D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7605-8D5C-8D45-9255-E77D68759C12}" type="datetimeFigureOut">
              <a:rPr lang="en-US" smtClean="0"/>
              <a:t>7/31/26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61371-1714-0BC7-FAD2-DF126C397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A4FF43-D3A6-5F3A-0176-CFE124457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8C4B-3663-2043-9DD5-4C32BA2EB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348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B10782-091C-5305-9045-23A908DD88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FBA239-78D0-49F0-D2C7-419DA57269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A05925-D2E3-EFFD-1A26-E9947944D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7605-8D5C-8D45-9255-E77D68759C12}" type="datetimeFigureOut">
              <a:rPr lang="en-US" smtClean="0"/>
              <a:t>7/31/26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C8ED96-C07C-1868-A505-B4CF72106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A59106-A3A7-8FD1-A2C7-D3BAB1A47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8C4B-3663-2043-9DD5-4C32BA2EB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319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7914D-59C1-769C-1CC9-FBD407548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4F085-C3B0-35DC-1CA5-2DC1851D2C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BC3993-AD6F-855E-1D47-843B22DAA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7605-8D5C-8D45-9255-E77D68759C12}" type="datetimeFigureOut">
              <a:rPr lang="en-US" smtClean="0"/>
              <a:t>7/31/26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81BC1C-C8CB-23D5-8D46-FB9D8F5A1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09452A-D319-856A-F492-5E0FBA895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8C4B-3663-2043-9DD5-4C32BA2EB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089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C3C3A-1E52-61A1-101F-D2BB71E41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09D7A-5CF1-C911-ECE0-5FE9C6EB6B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E0EA9B-FD72-79B3-83F6-0697724B6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7605-8D5C-8D45-9255-E77D68759C12}" type="datetimeFigureOut">
              <a:rPr lang="en-US" smtClean="0"/>
              <a:t>7/31/26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3B38CA-E360-3831-58CA-8FE32E181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DAD182-4717-356B-B7B8-8A8BE3C5D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8C4B-3663-2043-9DD5-4C32BA2EB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340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B6F3A-A6E2-3F7C-9FB1-133D76D38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B8619-0B2D-E668-BC06-F5BDF76E3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DB70AD-C113-D0E9-0747-10BF79D73D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50D517-C4C5-2066-78F6-DDC8B3BA8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7605-8D5C-8D45-9255-E77D68759C12}" type="datetimeFigureOut">
              <a:rPr lang="en-US" smtClean="0"/>
              <a:t>7/31/26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F1B064-BA3E-0716-D406-655636AF6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724944-6604-10F5-A412-389696175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8C4B-3663-2043-9DD5-4C32BA2EB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342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B39E8-8918-8E11-59A5-946B251DA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D8C8ED-43F0-18F0-5B55-3DC5A8CE67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DDB2D3-DE66-7A91-9878-4FBC6C016F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D77035-4435-33BF-4DCE-8743244919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F3CB77-1760-EB46-87FD-6A30E63C7B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98ED0F-9D9A-EE4A-010D-E367F42EA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7605-8D5C-8D45-9255-E77D68759C12}" type="datetimeFigureOut">
              <a:rPr lang="en-US" smtClean="0"/>
              <a:t>7/31/26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D28881-A0B7-F5BF-6FEA-69EBE99D4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C54589-29D5-9000-38DE-EA86849F8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8C4B-3663-2043-9DD5-4C32BA2EB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322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7E898-89C3-8F70-7A7C-98859A0A4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753CE2-3723-523A-3A8D-3B6391AAA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7605-8D5C-8D45-9255-E77D68759C12}" type="datetimeFigureOut">
              <a:rPr lang="en-US" smtClean="0"/>
              <a:t>7/31/26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0FE8AF-2CE2-A2C4-BB95-DE64C9D1D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7F620A-AA42-66BC-F392-FB10F27FB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8C4B-3663-2043-9DD5-4C32BA2EB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900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5BBB3D-0C9F-2F31-82FE-F447AD718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7605-8D5C-8D45-9255-E77D68759C12}" type="datetimeFigureOut">
              <a:rPr lang="en-US" smtClean="0"/>
              <a:t>7/31/26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DA415D-262F-FBE3-B941-EE1E90121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542F78-86BE-12C2-2C0A-B35D6661C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8C4B-3663-2043-9DD5-4C32BA2EB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067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36FB9-5397-EA28-63A4-DF5FE99AA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CE69A1-2586-04EA-0010-EB0B7A3BB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D06D2A-CFAF-43C8-89F8-7A3D16257F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2A01FE-781B-F145-D38D-88ED8D35C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7605-8D5C-8D45-9255-E77D68759C12}" type="datetimeFigureOut">
              <a:rPr lang="en-US" smtClean="0"/>
              <a:t>7/31/26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B4FC4D-BBBF-6268-E331-B3516D8C6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5EA3C0-6DE9-85D4-7732-A5E40E417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8C4B-3663-2043-9DD5-4C32BA2EB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210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78C25-4000-E610-637A-F04F9943E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53B563-0EA9-5517-0FA1-9B3A2CB96C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A76A70-A480-4E36-4065-5647D27501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2A166B-502F-F3D9-E6F3-D411E6E77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7605-8D5C-8D45-9255-E77D68759C12}" type="datetimeFigureOut">
              <a:rPr lang="en-US" smtClean="0"/>
              <a:t>7/31/26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A368C9-5339-D2D7-AD6D-5024870B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5847C7-2854-51D7-C7FE-9A0D2BFC3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8C4B-3663-2043-9DD5-4C32BA2EB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471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E1B03B-FB7F-5D4B-A823-BF3FEBF31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C7243F-5695-E2EA-C6F9-C98394BDEB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08B92B-51E2-FA7C-E83D-78AE60A3ED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2C7605-8D5C-8D45-9255-E77D68759C12}" type="datetimeFigureOut">
              <a:rPr lang="en-US" smtClean="0"/>
              <a:t>7/31/26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931791-0C36-7C5E-A91E-3BAB1C39E7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DD7162-51AD-584A-2E8B-462975BBE2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AE8C4B-3663-2043-9DD5-4C32BA2EB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675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.uw.edu/332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2029F-F4C6-FDAD-6A00-4E30C8EE84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122363"/>
            <a:ext cx="9959163" cy="2387600"/>
          </a:xfrm>
        </p:spPr>
        <p:txBody>
          <a:bodyPr>
            <a:normAutofit/>
          </a:bodyPr>
          <a:lstStyle/>
          <a:p>
            <a:r>
              <a:rPr lang="en-US" dirty="0"/>
              <a:t>CSE 332 Summer 2026</a:t>
            </a:r>
            <a:br>
              <a:rPr lang="en-US" dirty="0"/>
            </a:br>
            <a:r>
              <a:rPr lang="en-US" dirty="0"/>
              <a:t>Lecture 17: </a:t>
            </a:r>
            <a:r>
              <a:rPr lang="en-US" dirty="0" err="1"/>
              <a:t>Forkjoin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96019E-F067-13A3-DC5B-9F49CCFEF4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Michael Whitmeyer</a:t>
            </a:r>
          </a:p>
          <a:p>
            <a:r>
              <a:rPr lang="en-US" dirty="0">
                <a:hlinkClick r:id="rId2"/>
              </a:rPr>
              <a:t>http://www.cs.uw.edu/332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30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80FD8-966E-3B38-37B6-651E8B69C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8CD5C-8FEE-43D3-C1C0-0F0FECC67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ForkJoin</a:t>
            </a:r>
            <a:r>
              <a:rPr lang="en-US" dirty="0"/>
              <a:t> Pseudocode for Summing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C1A6C90-D3F6-649F-215A-8954246A9339}"/>
                  </a:ext>
                </a:extLst>
              </p:cNvPr>
              <p:cNvSpPr txBox="1"/>
              <p:nvPr/>
            </p:nvSpPr>
            <p:spPr>
              <a:xfrm>
                <a:off x="1316970" y="1896502"/>
                <a:ext cx="8206450" cy="32932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600" b="1" dirty="0" err="1"/>
                  <a:t>GenericTask</a:t>
                </a:r>
                <a:r>
                  <a:rPr lang="en-US" sz="2600" dirty="0"/>
                  <a:t>(</a:t>
                </a:r>
                <a:r>
                  <a:rPr lang="en-US" sz="2600" dirty="0" err="1"/>
                  <a:t>arr</a:t>
                </a:r>
                <a:r>
                  <a:rPr lang="en-US" sz="2600" dirty="0"/>
                  <a:t>)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600" b="1" dirty="0"/>
                  <a:t>If </a:t>
                </a:r>
                <a:r>
                  <a:rPr lang="en-US" sz="2600" dirty="0" err="1"/>
                  <a:t>len</a:t>
                </a:r>
                <a:r>
                  <a:rPr lang="en-US" sz="2600" dirty="0"/>
                  <a:t>(</a:t>
                </a:r>
                <a:r>
                  <a:rPr lang="en-US" sz="2600" dirty="0" err="1"/>
                  <a:t>arr</a:t>
                </a:r>
                <a:r>
                  <a:rPr lang="en-US" sz="2600" dirty="0"/>
                  <a:t>) &lt;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 b="0" i="1" smtClean="0"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r>
                  <a:rPr lang="en-US" sz="2600" b="0" dirty="0"/>
                  <a:t>: return sum of elements in </a:t>
                </a:r>
                <a:r>
                  <a:rPr lang="en-US" sz="2600" b="0" dirty="0" err="1"/>
                  <a:t>arr</a:t>
                </a:r>
                <a:endParaRPr lang="en-US" sz="2600" b="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600" b="1" dirty="0"/>
                  <a:t>Else: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sz="2600" u="sng" dirty="0"/>
                  <a:t>Divide</a:t>
                </a:r>
                <a:r>
                  <a:rPr lang="en-US" sz="2600" dirty="0"/>
                  <a:t> </a:t>
                </a:r>
                <a:r>
                  <a:rPr lang="en-US" sz="2600" dirty="0" err="1"/>
                  <a:t>arr</a:t>
                </a:r>
                <a:r>
                  <a:rPr lang="en-US" sz="2600" dirty="0"/>
                  <a:t> in half into arr1 and arr2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sz="2600" u="sng" dirty="0"/>
                  <a:t>Conquer in parallel</a:t>
                </a:r>
                <a:r>
                  <a:rPr lang="en-US" sz="2600" dirty="0"/>
                  <a:t>: call </a:t>
                </a:r>
                <a:r>
                  <a:rPr lang="en-US" sz="2600" b="1" dirty="0" err="1"/>
                  <a:t>GenericTask</a:t>
                </a:r>
                <a:r>
                  <a:rPr lang="en-US" sz="2600" dirty="0"/>
                  <a:t>(arr1) in </a:t>
                </a:r>
                <a:r>
                  <a:rPr lang="en-US" sz="2600" u="sng" dirty="0"/>
                  <a:t>new</a:t>
                </a:r>
                <a:r>
                  <a:rPr lang="en-US" sz="2600" dirty="0"/>
                  <a:t> thread and </a:t>
                </a:r>
                <a:r>
                  <a:rPr lang="en-US" sz="2600" b="1" dirty="0" err="1"/>
                  <a:t>GenericTask</a:t>
                </a:r>
                <a:r>
                  <a:rPr lang="en-US" sz="2600" dirty="0"/>
                  <a:t>(arr2) in </a:t>
                </a:r>
                <a:r>
                  <a:rPr lang="en-US" sz="2600" u="sng" dirty="0"/>
                  <a:t>this</a:t>
                </a:r>
                <a:r>
                  <a:rPr lang="en-US" sz="2600" dirty="0"/>
                  <a:t> thread 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600" u="sng" dirty="0"/>
                  <a:t>Wait</a:t>
                </a:r>
                <a:r>
                  <a:rPr lang="en-US" sz="2600" dirty="0"/>
                  <a:t> for the recursive calls/threads to finish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600" u="sng" dirty="0"/>
                  <a:t>Combine</a:t>
                </a:r>
                <a:r>
                  <a:rPr lang="en-US" sz="2600" dirty="0"/>
                  <a:t> the sum of the two recursive calls (and return)</a:t>
                </a:r>
                <a:endParaRPr lang="en-US" sz="2600" b="1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C1A6C90-D3F6-649F-215A-8954246A93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6970" y="1896502"/>
                <a:ext cx="8206450" cy="3293209"/>
              </a:xfrm>
              <a:prstGeom prst="rect">
                <a:avLst/>
              </a:prstGeom>
              <a:blipFill>
                <a:blip r:embed="rId2"/>
                <a:stretch>
                  <a:fillRect l="-1391" t="-1923" r="-927" b="-157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Down Arrow 8">
            <a:extLst>
              <a:ext uri="{FF2B5EF4-FFF2-40B4-BE49-F238E27FC236}">
                <a16:creationId xmlns:a16="http://schemas.microsoft.com/office/drawing/2014/main" id="{CD6C7FE6-7C90-7A72-CCFB-9298DDBDE624}"/>
              </a:ext>
            </a:extLst>
          </p:cNvPr>
          <p:cNvSpPr/>
          <p:nvPr/>
        </p:nvSpPr>
        <p:spPr>
          <a:xfrm rot="3591497">
            <a:off x="9498653" y="2608571"/>
            <a:ext cx="112838" cy="131000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4B244F3-7900-E1B4-ED4D-F3E57FCEF4D7}"/>
              </a:ext>
            </a:extLst>
          </p:cNvPr>
          <p:cNvSpPr txBox="1"/>
          <p:nvPr/>
        </p:nvSpPr>
        <p:spPr>
          <a:xfrm>
            <a:off x="10229223" y="2571041"/>
            <a:ext cx="1252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fork()</a:t>
            </a:r>
          </a:p>
        </p:txBody>
      </p:sp>
      <p:sp>
        <p:nvSpPr>
          <p:cNvPr id="11" name="Down Arrow 10">
            <a:extLst>
              <a:ext uri="{FF2B5EF4-FFF2-40B4-BE49-F238E27FC236}">
                <a16:creationId xmlns:a16="http://schemas.microsoft.com/office/drawing/2014/main" id="{146C1458-FE69-A2A0-ED3D-9DD7541481F0}"/>
              </a:ext>
            </a:extLst>
          </p:cNvPr>
          <p:cNvSpPr/>
          <p:nvPr/>
        </p:nvSpPr>
        <p:spPr>
          <a:xfrm rot="5872749">
            <a:off x="8239542" y="3458599"/>
            <a:ext cx="142779" cy="190465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0DEA9B-54B2-780E-6E34-762A6365CE07}"/>
              </a:ext>
            </a:extLst>
          </p:cNvPr>
          <p:cNvSpPr txBox="1"/>
          <p:nvPr/>
        </p:nvSpPr>
        <p:spPr>
          <a:xfrm>
            <a:off x="9366739" y="4336954"/>
            <a:ext cx="1252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compute()</a:t>
            </a:r>
          </a:p>
        </p:txBody>
      </p:sp>
      <p:sp>
        <p:nvSpPr>
          <p:cNvPr id="13" name="Down Arrow 12">
            <a:extLst>
              <a:ext uri="{FF2B5EF4-FFF2-40B4-BE49-F238E27FC236}">
                <a16:creationId xmlns:a16="http://schemas.microsoft.com/office/drawing/2014/main" id="{7E22ED0B-2C8B-8713-5C8E-AA52F2BAB57C}"/>
              </a:ext>
            </a:extLst>
          </p:cNvPr>
          <p:cNvSpPr/>
          <p:nvPr/>
        </p:nvSpPr>
        <p:spPr>
          <a:xfrm rot="14676809">
            <a:off x="1331098" y="4499044"/>
            <a:ext cx="160551" cy="97943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5B44C4-89E9-B936-17F4-340AC9AB7508}"/>
              </a:ext>
            </a:extLst>
          </p:cNvPr>
          <p:cNvSpPr txBox="1"/>
          <p:nvPr/>
        </p:nvSpPr>
        <p:spPr>
          <a:xfrm>
            <a:off x="308106" y="5271242"/>
            <a:ext cx="1252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join()</a:t>
            </a:r>
          </a:p>
        </p:txBody>
      </p:sp>
      <p:sp>
        <p:nvSpPr>
          <p:cNvPr id="15" name="Multiply 14">
            <a:extLst>
              <a:ext uri="{FF2B5EF4-FFF2-40B4-BE49-F238E27FC236}">
                <a16:creationId xmlns:a16="http://schemas.microsoft.com/office/drawing/2014/main" id="{377E124A-42E1-2CCF-7580-19A2530F81D0}"/>
              </a:ext>
            </a:extLst>
          </p:cNvPr>
          <p:cNvSpPr/>
          <p:nvPr/>
        </p:nvSpPr>
        <p:spPr>
          <a:xfrm>
            <a:off x="5420195" y="889768"/>
            <a:ext cx="4506759" cy="276276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3B6524-C88A-2A58-456A-CA3DBE6206F9}"/>
              </a:ext>
            </a:extLst>
          </p:cNvPr>
          <p:cNvSpPr txBox="1"/>
          <p:nvPr/>
        </p:nvSpPr>
        <p:spPr>
          <a:xfrm>
            <a:off x="8030891" y="1287049"/>
            <a:ext cx="24678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Finding Max</a:t>
            </a:r>
          </a:p>
        </p:txBody>
      </p:sp>
      <p:sp>
        <p:nvSpPr>
          <p:cNvPr id="17" name="Multiply 16">
            <a:extLst>
              <a:ext uri="{FF2B5EF4-FFF2-40B4-BE49-F238E27FC236}">
                <a16:creationId xmlns:a16="http://schemas.microsoft.com/office/drawing/2014/main" id="{1DA5EFC6-C149-6D7E-FAEF-26027D9B5490}"/>
              </a:ext>
            </a:extLst>
          </p:cNvPr>
          <p:cNvSpPr/>
          <p:nvPr/>
        </p:nvSpPr>
        <p:spPr>
          <a:xfrm>
            <a:off x="1990903" y="4843304"/>
            <a:ext cx="4761589" cy="221065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1201120-28CC-F6B3-B376-5518F859E4AB}"/>
              </a:ext>
            </a:extLst>
          </p:cNvPr>
          <p:cNvSpPr txBox="1"/>
          <p:nvPr/>
        </p:nvSpPr>
        <p:spPr>
          <a:xfrm>
            <a:off x="2907307" y="5064369"/>
            <a:ext cx="31842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Take the max of the two</a:t>
            </a:r>
          </a:p>
        </p:txBody>
      </p:sp>
      <p:sp>
        <p:nvSpPr>
          <p:cNvPr id="19" name="Multiply 18">
            <a:extLst>
              <a:ext uri="{FF2B5EF4-FFF2-40B4-BE49-F238E27FC236}">
                <a16:creationId xmlns:a16="http://schemas.microsoft.com/office/drawing/2014/main" id="{8EB159EA-4B55-33E3-599C-AE0A2AC74F5B}"/>
              </a:ext>
            </a:extLst>
          </p:cNvPr>
          <p:cNvSpPr/>
          <p:nvPr/>
        </p:nvSpPr>
        <p:spPr>
          <a:xfrm>
            <a:off x="4458887" y="2495677"/>
            <a:ext cx="961308" cy="15072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7F1F55-3C11-E738-53E4-B4DFD23DD1AC}"/>
              </a:ext>
            </a:extLst>
          </p:cNvPr>
          <p:cNvSpPr txBox="1"/>
          <p:nvPr/>
        </p:nvSpPr>
        <p:spPr>
          <a:xfrm>
            <a:off x="4585758" y="2016578"/>
            <a:ext cx="7075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max</a:t>
            </a:r>
          </a:p>
        </p:txBody>
      </p:sp>
    </p:spTree>
    <p:extLst>
      <p:ext uri="{BB962C8B-B14F-4D97-AF65-F5344CB8AC3E}">
        <p14:creationId xmlns:p14="http://schemas.microsoft.com/office/powerpoint/2010/main" val="3868567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03F8F-89D0-6080-A4B5-DE34715F6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944016" cy="1325563"/>
          </a:xfrm>
        </p:spPr>
        <p:txBody>
          <a:bodyPr/>
          <a:lstStyle/>
          <a:p>
            <a:r>
              <a:rPr lang="en-US" dirty="0" err="1"/>
              <a:t>ForkJoin</a:t>
            </a:r>
            <a:r>
              <a:rPr lang="en-US" dirty="0"/>
              <a:t> Picture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8048ADE-2F71-0A23-89C7-865F555C15A4}"/>
              </a:ext>
            </a:extLst>
          </p:cNvPr>
          <p:cNvGrpSpPr/>
          <p:nvPr/>
        </p:nvGrpSpPr>
        <p:grpSpPr>
          <a:xfrm>
            <a:off x="1422638" y="1761306"/>
            <a:ext cx="8941950" cy="2134741"/>
            <a:chOff x="1103784" y="1371600"/>
            <a:chExt cx="9404610" cy="224519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D32AF75-C0B8-ECDB-7796-761FB421B5A6}"/>
                </a:ext>
              </a:extLst>
            </p:cNvPr>
            <p:cNvSpPr/>
            <p:nvPr/>
          </p:nvSpPr>
          <p:spPr>
            <a:xfrm>
              <a:off x="5374640" y="1371600"/>
              <a:ext cx="1270000" cy="58651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[0,8) 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Thread: 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0E54808-20CB-C87E-A48D-03188920DC75}"/>
                </a:ext>
              </a:extLst>
            </p:cNvPr>
            <p:cNvSpPr/>
            <p:nvPr/>
          </p:nvSpPr>
          <p:spPr>
            <a:xfrm>
              <a:off x="1103784" y="3030275"/>
              <a:ext cx="1270000" cy="58651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[0,2)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Thread: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FAF35D5-9942-C638-7574-B469491EC9B5}"/>
                </a:ext>
              </a:extLst>
            </p:cNvPr>
            <p:cNvSpPr/>
            <p:nvPr/>
          </p:nvSpPr>
          <p:spPr>
            <a:xfrm>
              <a:off x="4030674" y="3030275"/>
              <a:ext cx="1270000" cy="58651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[2,4)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Thread: 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61D4B3D-EA61-0E26-7E69-F84FF382CF0C}"/>
                </a:ext>
              </a:extLst>
            </p:cNvPr>
            <p:cNvSpPr/>
            <p:nvPr/>
          </p:nvSpPr>
          <p:spPr>
            <a:xfrm>
              <a:off x="2584298" y="2242322"/>
              <a:ext cx="1270000" cy="58651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[0,4)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Thread: 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E79B595-9084-9AB8-41B6-C9ECB935B085}"/>
                </a:ext>
              </a:extLst>
            </p:cNvPr>
            <p:cNvSpPr/>
            <p:nvPr/>
          </p:nvSpPr>
          <p:spPr>
            <a:xfrm>
              <a:off x="7619387" y="1958118"/>
              <a:ext cx="1270000" cy="58651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[4,8)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Thread: 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8DCC3D5-D8C3-34AC-8E8A-3B892AC87DC9}"/>
                </a:ext>
              </a:extLst>
            </p:cNvPr>
            <p:cNvSpPr/>
            <p:nvPr/>
          </p:nvSpPr>
          <p:spPr>
            <a:xfrm>
              <a:off x="6288427" y="2985669"/>
              <a:ext cx="1270000" cy="58651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[4,6)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Thread: 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69AFA2F-241E-EE66-9793-1649423F6084}"/>
                </a:ext>
              </a:extLst>
            </p:cNvPr>
            <p:cNvSpPr/>
            <p:nvPr/>
          </p:nvSpPr>
          <p:spPr>
            <a:xfrm>
              <a:off x="9238394" y="3030275"/>
              <a:ext cx="1270000" cy="58651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[6,8)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Thread: 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E634D362-6282-DC44-5F34-FB39B65134E9}"/>
                </a:ext>
              </a:extLst>
            </p:cNvPr>
            <p:cNvCxnSpPr>
              <a:cxnSpLocks/>
              <a:stCxn id="5" idx="1"/>
              <a:endCxn id="8" idx="0"/>
            </p:cNvCxnSpPr>
            <p:nvPr/>
          </p:nvCxnSpPr>
          <p:spPr>
            <a:xfrm flipH="1">
              <a:off x="3219298" y="1664859"/>
              <a:ext cx="2155342" cy="57746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4F3D099B-47B2-50D4-685E-9D21BD26D214}"/>
                </a:ext>
              </a:extLst>
            </p:cNvPr>
            <p:cNvCxnSpPr>
              <a:cxnSpLocks/>
              <a:stCxn id="5" idx="3"/>
              <a:endCxn id="9" idx="0"/>
            </p:cNvCxnSpPr>
            <p:nvPr/>
          </p:nvCxnSpPr>
          <p:spPr>
            <a:xfrm>
              <a:off x="6644640" y="1664859"/>
              <a:ext cx="1609746" cy="29325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8B773CF8-8CE4-C660-C85F-4F83AADA80DE}"/>
                </a:ext>
              </a:extLst>
            </p:cNvPr>
            <p:cNvCxnSpPr>
              <a:cxnSpLocks/>
              <a:stCxn id="8" idx="3"/>
              <a:endCxn id="7" idx="0"/>
            </p:cNvCxnSpPr>
            <p:nvPr/>
          </p:nvCxnSpPr>
          <p:spPr>
            <a:xfrm>
              <a:off x="3854298" y="2535581"/>
              <a:ext cx="811377" cy="49469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2ED5C5C1-208D-1FC0-F900-B4598114ADFF}"/>
                </a:ext>
              </a:extLst>
            </p:cNvPr>
            <p:cNvCxnSpPr>
              <a:cxnSpLocks/>
              <a:stCxn id="8" idx="1"/>
              <a:endCxn id="6" idx="0"/>
            </p:cNvCxnSpPr>
            <p:nvPr/>
          </p:nvCxnSpPr>
          <p:spPr>
            <a:xfrm flipH="1">
              <a:off x="1738784" y="2535581"/>
              <a:ext cx="845514" cy="49469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4C1782AA-CCF3-2784-D794-E1F1BCE0989F}"/>
                </a:ext>
              </a:extLst>
            </p:cNvPr>
            <p:cNvCxnSpPr>
              <a:cxnSpLocks/>
              <a:stCxn id="9" idx="1"/>
              <a:endCxn id="10" idx="0"/>
            </p:cNvCxnSpPr>
            <p:nvPr/>
          </p:nvCxnSpPr>
          <p:spPr>
            <a:xfrm flipH="1">
              <a:off x="6923427" y="2251377"/>
              <a:ext cx="695960" cy="73429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96487654-932E-77C7-23AF-4838B983FACC}"/>
                </a:ext>
              </a:extLst>
            </p:cNvPr>
            <p:cNvCxnSpPr>
              <a:cxnSpLocks/>
              <a:stCxn id="9" idx="3"/>
              <a:endCxn id="11" idx="0"/>
            </p:cNvCxnSpPr>
            <p:nvPr/>
          </p:nvCxnSpPr>
          <p:spPr>
            <a:xfrm>
              <a:off x="8889387" y="2251377"/>
              <a:ext cx="984007" cy="77889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5375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30188-9BE6-1DEF-47AB-AA65F663E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8EB59-22B6-6FB1-27A7-2F842AB2F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944016" cy="1325563"/>
          </a:xfrm>
        </p:spPr>
        <p:txBody>
          <a:bodyPr/>
          <a:lstStyle/>
          <a:p>
            <a:r>
              <a:rPr lang="en-US" dirty="0" err="1"/>
              <a:t>ForkJoin</a:t>
            </a:r>
            <a:r>
              <a:rPr lang="en-US" dirty="0"/>
              <a:t> Picture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F3F5C9C-DA52-BD42-DC41-09C156FD6FD1}"/>
              </a:ext>
            </a:extLst>
          </p:cNvPr>
          <p:cNvGrpSpPr/>
          <p:nvPr/>
        </p:nvGrpSpPr>
        <p:grpSpPr>
          <a:xfrm>
            <a:off x="1422638" y="1761306"/>
            <a:ext cx="8941950" cy="2134741"/>
            <a:chOff x="1103784" y="1371600"/>
            <a:chExt cx="9404610" cy="224519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5125E63-1AC8-C4A4-5DE1-46A04FFED832}"/>
                </a:ext>
              </a:extLst>
            </p:cNvPr>
            <p:cNvSpPr/>
            <p:nvPr/>
          </p:nvSpPr>
          <p:spPr>
            <a:xfrm>
              <a:off x="5374640" y="1371600"/>
              <a:ext cx="1270000" cy="58651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[0,8) 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Thread: 1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B6EB9B5-3C12-2AE3-D770-7B0CF86E7D44}"/>
                </a:ext>
              </a:extLst>
            </p:cNvPr>
            <p:cNvSpPr/>
            <p:nvPr/>
          </p:nvSpPr>
          <p:spPr>
            <a:xfrm>
              <a:off x="1103784" y="3030275"/>
              <a:ext cx="1270000" cy="58651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[0,2)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Thread: 3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570E629-74CF-BE33-0F92-D2AF838EDB5F}"/>
                </a:ext>
              </a:extLst>
            </p:cNvPr>
            <p:cNvSpPr/>
            <p:nvPr/>
          </p:nvSpPr>
          <p:spPr>
            <a:xfrm>
              <a:off x="4030674" y="3030275"/>
              <a:ext cx="1270000" cy="58651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[2,4)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Thread: 2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C652B84-491F-6027-B0B3-E3E86BC73BBE}"/>
                </a:ext>
              </a:extLst>
            </p:cNvPr>
            <p:cNvSpPr/>
            <p:nvPr/>
          </p:nvSpPr>
          <p:spPr>
            <a:xfrm>
              <a:off x="2584298" y="2242322"/>
              <a:ext cx="1270000" cy="58651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[0,4)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Thread: 2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AB5FFF5-4F3D-A48B-A035-AB0BF43BDCE6}"/>
                </a:ext>
              </a:extLst>
            </p:cNvPr>
            <p:cNvSpPr/>
            <p:nvPr/>
          </p:nvSpPr>
          <p:spPr>
            <a:xfrm>
              <a:off x="7619387" y="1958118"/>
              <a:ext cx="1270000" cy="58651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[4,8)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Thread: 1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F8E114E-0148-4A86-18CE-1D946D06292A}"/>
                </a:ext>
              </a:extLst>
            </p:cNvPr>
            <p:cNvSpPr/>
            <p:nvPr/>
          </p:nvSpPr>
          <p:spPr>
            <a:xfrm>
              <a:off x="6288427" y="2985669"/>
              <a:ext cx="1270000" cy="58651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[4,6)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Thread: 4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CF85705-A51C-4B60-E783-A271A075AC7A}"/>
                </a:ext>
              </a:extLst>
            </p:cNvPr>
            <p:cNvSpPr/>
            <p:nvPr/>
          </p:nvSpPr>
          <p:spPr>
            <a:xfrm>
              <a:off x="9238394" y="3030275"/>
              <a:ext cx="1270000" cy="58651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[6,8)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Thread: 1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88B86F41-1003-FC8A-AF7C-E8A4E633C2D3}"/>
                </a:ext>
              </a:extLst>
            </p:cNvPr>
            <p:cNvCxnSpPr>
              <a:cxnSpLocks/>
              <a:stCxn id="5" idx="1"/>
              <a:endCxn id="8" idx="0"/>
            </p:cNvCxnSpPr>
            <p:nvPr/>
          </p:nvCxnSpPr>
          <p:spPr>
            <a:xfrm flipH="1">
              <a:off x="3219298" y="1664859"/>
              <a:ext cx="2155342" cy="57746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451AC9A8-D38B-3C65-B7E5-6E43D48CFDA2}"/>
                </a:ext>
              </a:extLst>
            </p:cNvPr>
            <p:cNvCxnSpPr>
              <a:cxnSpLocks/>
              <a:stCxn id="5" idx="3"/>
              <a:endCxn id="9" idx="0"/>
            </p:cNvCxnSpPr>
            <p:nvPr/>
          </p:nvCxnSpPr>
          <p:spPr>
            <a:xfrm>
              <a:off x="6644640" y="1664859"/>
              <a:ext cx="1609746" cy="29325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4468E919-FD96-8B80-74B9-0BBB9882515E}"/>
                </a:ext>
              </a:extLst>
            </p:cNvPr>
            <p:cNvCxnSpPr>
              <a:cxnSpLocks/>
              <a:stCxn id="8" idx="3"/>
              <a:endCxn id="7" idx="0"/>
            </p:cNvCxnSpPr>
            <p:nvPr/>
          </p:nvCxnSpPr>
          <p:spPr>
            <a:xfrm>
              <a:off x="3854298" y="2535581"/>
              <a:ext cx="811377" cy="49469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3324D1CC-CA1E-BB77-2AFD-B8E906491D40}"/>
                </a:ext>
              </a:extLst>
            </p:cNvPr>
            <p:cNvCxnSpPr>
              <a:cxnSpLocks/>
              <a:stCxn id="8" idx="1"/>
              <a:endCxn id="6" idx="0"/>
            </p:cNvCxnSpPr>
            <p:nvPr/>
          </p:nvCxnSpPr>
          <p:spPr>
            <a:xfrm flipH="1">
              <a:off x="1738784" y="2535581"/>
              <a:ext cx="845514" cy="49469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F8EC306E-C92D-6FC0-CAE8-FBA886CA2A82}"/>
                </a:ext>
              </a:extLst>
            </p:cNvPr>
            <p:cNvCxnSpPr>
              <a:cxnSpLocks/>
              <a:stCxn id="9" idx="1"/>
              <a:endCxn id="10" idx="0"/>
            </p:cNvCxnSpPr>
            <p:nvPr/>
          </p:nvCxnSpPr>
          <p:spPr>
            <a:xfrm flipH="1">
              <a:off x="6923427" y="2251377"/>
              <a:ext cx="695960" cy="73429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1025978D-0F77-6CD2-70B2-684EF7B24D14}"/>
                </a:ext>
              </a:extLst>
            </p:cNvPr>
            <p:cNvCxnSpPr>
              <a:cxnSpLocks/>
              <a:stCxn id="9" idx="3"/>
              <a:endCxn id="11" idx="0"/>
            </p:cNvCxnSpPr>
            <p:nvPr/>
          </p:nvCxnSpPr>
          <p:spPr>
            <a:xfrm>
              <a:off x="8889387" y="2251377"/>
              <a:ext cx="984007" cy="77889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5D15E20-CDEB-EB04-4E59-FA3F3E3F1A55}"/>
              </a:ext>
            </a:extLst>
          </p:cNvPr>
          <p:cNvSpPr txBox="1"/>
          <p:nvPr/>
        </p:nvSpPr>
        <p:spPr>
          <a:xfrm>
            <a:off x="7008212" y="1739970"/>
            <a:ext cx="1218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.compute()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F2073C2-A117-A436-1528-531CD8B1EFF9}"/>
              </a:ext>
            </a:extLst>
          </p:cNvPr>
          <p:cNvSpPr txBox="1"/>
          <p:nvPr/>
        </p:nvSpPr>
        <p:spPr>
          <a:xfrm>
            <a:off x="9293027" y="2644969"/>
            <a:ext cx="1218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.compute()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4F2B9E-A691-A70D-8E99-305092114154}"/>
              </a:ext>
            </a:extLst>
          </p:cNvPr>
          <p:cNvSpPr txBox="1"/>
          <p:nvPr/>
        </p:nvSpPr>
        <p:spPr>
          <a:xfrm>
            <a:off x="4327704" y="2762221"/>
            <a:ext cx="1218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.compute()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F02BF4-9A50-7F85-44B3-243E771DDBB4}"/>
              </a:ext>
            </a:extLst>
          </p:cNvPr>
          <p:cNvSpPr txBox="1"/>
          <p:nvPr/>
        </p:nvSpPr>
        <p:spPr>
          <a:xfrm>
            <a:off x="3935535" y="1810222"/>
            <a:ext cx="750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.fork()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83D5A7-B4AB-488E-A151-005F4011CF19}"/>
              </a:ext>
            </a:extLst>
          </p:cNvPr>
          <p:cNvSpPr txBox="1"/>
          <p:nvPr/>
        </p:nvSpPr>
        <p:spPr>
          <a:xfrm>
            <a:off x="1948325" y="2644969"/>
            <a:ext cx="750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.fork()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D0C87A-FB99-04BA-537C-D0F2D4EABC1A}"/>
              </a:ext>
            </a:extLst>
          </p:cNvPr>
          <p:cNvSpPr txBox="1"/>
          <p:nvPr/>
        </p:nvSpPr>
        <p:spPr>
          <a:xfrm>
            <a:off x="6632820" y="2619138"/>
            <a:ext cx="750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.fork()</a:t>
            </a:r>
          </a:p>
        </p:txBody>
      </p:sp>
    </p:spTree>
    <p:extLst>
      <p:ext uri="{BB962C8B-B14F-4D97-AF65-F5344CB8AC3E}">
        <p14:creationId xmlns:p14="http://schemas.microsoft.com/office/powerpoint/2010/main" val="13782209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2C514-8F23-D967-F04B-F03124E85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95275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Find Max with </a:t>
            </a:r>
            <a:r>
              <a:rPr lang="en-US" sz="4000" dirty="0" err="1"/>
              <a:t>ForkJoin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5E3F7-A903-0324-9401-05583BAB88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9465"/>
            <a:ext cx="10515600" cy="638048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class </a:t>
            </a:r>
            <a:r>
              <a:rPr lang="en-US" dirty="0" err="1"/>
              <a:t>MaxTask</a:t>
            </a:r>
            <a:r>
              <a:rPr lang="en-US" dirty="0"/>
              <a:t> extends </a:t>
            </a:r>
            <a:r>
              <a:rPr lang="en-US" dirty="0" err="1"/>
              <a:t>RecursiveTask</a:t>
            </a:r>
            <a:r>
              <a:rPr lang="en-US" dirty="0"/>
              <a:t>&lt;Integer&gt; { </a:t>
            </a:r>
          </a:p>
          <a:p>
            <a:pPr marL="0" indent="0">
              <a:buNone/>
            </a:pPr>
            <a:r>
              <a:rPr lang="en-US" dirty="0"/>
              <a:t>	int lo; int hi; int[] </a:t>
            </a:r>
            <a:r>
              <a:rPr lang="en-US" dirty="0" err="1"/>
              <a:t>arr</a:t>
            </a:r>
            <a:r>
              <a:rPr lang="en-US" dirty="0"/>
              <a:t>; // fields to know what to do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SumTask</a:t>
            </a:r>
            <a:r>
              <a:rPr lang="en-US" dirty="0"/>
              <a:t>(int[] a, int l, int h) { … } </a:t>
            </a:r>
          </a:p>
          <a:p>
            <a:pPr marL="0" indent="0">
              <a:buNone/>
            </a:pPr>
            <a:r>
              <a:rPr lang="en-US" dirty="0"/>
              <a:t>	protected Integer compute(){// return answer </a:t>
            </a:r>
          </a:p>
          <a:p>
            <a:pPr marL="0" indent="0">
              <a:buNone/>
            </a:pPr>
            <a:r>
              <a:rPr lang="en-US" dirty="0"/>
              <a:t>		if(hi – lo &lt; SEQUENTIAL_CUTOFF) {  // base case</a:t>
            </a:r>
          </a:p>
          <a:p>
            <a:pPr marL="0" indent="0">
              <a:buNone/>
            </a:pPr>
            <a:r>
              <a:rPr lang="en-US" dirty="0"/>
              <a:t>			int </a:t>
            </a:r>
            <a:r>
              <a:rPr lang="en-US" dirty="0" err="1"/>
              <a:t>ans</a:t>
            </a:r>
            <a:r>
              <a:rPr lang="en-US" dirty="0"/>
              <a:t> = </a:t>
            </a:r>
            <a:r>
              <a:rPr lang="en-US" dirty="0" err="1"/>
              <a:t>Integer.MIN_VALUE</a:t>
            </a:r>
            <a:r>
              <a:rPr lang="en-US" dirty="0"/>
              <a:t>; // local var, not a field </a:t>
            </a:r>
          </a:p>
          <a:p>
            <a:pPr marL="0" indent="0">
              <a:buNone/>
            </a:pPr>
            <a:r>
              <a:rPr lang="en-US" dirty="0"/>
              <a:t>			</a:t>
            </a:r>
            <a:r>
              <a:rPr lang="en-US" dirty="0">
                <a:solidFill>
                  <a:srgbClr val="FF0000"/>
                </a:solidFill>
              </a:rPr>
              <a:t>for(int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=lo;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 &lt; hi;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++) {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				</a:t>
            </a:r>
            <a:r>
              <a:rPr lang="en-US" dirty="0" err="1">
                <a:solidFill>
                  <a:srgbClr val="FF0000"/>
                </a:solidFill>
              </a:rPr>
              <a:t>ans</a:t>
            </a:r>
            <a:r>
              <a:rPr lang="en-US" dirty="0">
                <a:solidFill>
                  <a:srgbClr val="FF0000"/>
                </a:solidFill>
              </a:rPr>
              <a:t> = </a:t>
            </a:r>
            <a:r>
              <a:rPr lang="en-US" dirty="0" err="1">
                <a:solidFill>
                  <a:srgbClr val="FF0000"/>
                </a:solidFill>
              </a:rPr>
              <a:t>Math.max</a:t>
            </a:r>
            <a:r>
              <a:rPr lang="en-US" dirty="0">
                <a:solidFill>
                  <a:srgbClr val="FF0000"/>
                </a:solidFill>
              </a:rPr>
              <a:t>(</a:t>
            </a:r>
            <a:r>
              <a:rPr lang="en-US" dirty="0" err="1">
                <a:solidFill>
                  <a:srgbClr val="FF0000"/>
                </a:solidFill>
              </a:rPr>
              <a:t>ans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arr</a:t>
            </a:r>
            <a:r>
              <a:rPr lang="en-US" dirty="0">
                <a:solidFill>
                  <a:srgbClr val="FF0000"/>
                </a:solidFill>
              </a:rPr>
              <a:t>[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]);}</a:t>
            </a:r>
          </a:p>
          <a:p>
            <a:pPr marL="0" indent="0">
              <a:buNone/>
            </a:pPr>
            <a:r>
              <a:rPr lang="en-US" dirty="0"/>
              <a:t>			return </a:t>
            </a:r>
            <a:r>
              <a:rPr lang="en-US" dirty="0" err="1"/>
              <a:t>ans</a:t>
            </a:r>
            <a:r>
              <a:rPr lang="en-US" dirty="0"/>
              <a:t>; </a:t>
            </a:r>
          </a:p>
          <a:p>
            <a:pPr marL="0" indent="0">
              <a:buNone/>
            </a:pPr>
            <a:r>
              <a:rPr lang="en-US" dirty="0"/>
              <a:t>		else { </a:t>
            </a:r>
          </a:p>
          <a:p>
            <a:pPr marL="0" indent="0">
              <a:buNone/>
            </a:pPr>
            <a:r>
              <a:rPr lang="en-US" dirty="0"/>
              <a:t>			</a:t>
            </a:r>
            <a:r>
              <a:rPr lang="en-US" dirty="0" err="1"/>
              <a:t>MaxTask</a:t>
            </a:r>
            <a:r>
              <a:rPr lang="en-US" dirty="0"/>
              <a:t> left = new </a:t>
            </a:r>
            <a:r>
              <a:rPr lang="en-US" dirty="0" err="1"/>
              <a:t>MaxTask</a:t>
            </a:r>
            <a:r>
              <a:rPr lang="en-US" dirty="0"/>
              <a:t>(</a:t>
            </a:r>
            <a:r>
              <a:rPr lang="en-US" dirty="0" err="1"/>
              <a:t>arr,lo</a:t>
            </a:r>
            <a:r>
              <a:rPr lang="en-US" dirty="0"/>
              <a:t>,(</a:t>
            </a:r>
            <a:r>
              <a:rPr lang="en-US" dirty="0" err="1"/>
              <a:t>hi+lo</a:t>
            </a:r>
            <a:r>
              <a:rPr lang="en-US" dirty="0"/>
              <a:t>)/2); </a:t>
            </a:r>
            <a:r>
              <a:rPr lang="en-US" b="1" dirty="0"/>
              <a:t>// divide</a:t>
            </a:r>
          </a:p>
          <a:p>
            <a:pPr marL="0" indent="0">
              <a:buNone/>
            </a:pPr>
            <a:r>
              <a:rPr lang="en-US" dirty="0"/>
              <a:t>			</a:t>
            </a:r>
            <a:r>
              <a:rPr lang="en-US" dirty="0" err="1"/>
              <a:t>MaxTask</a:t>
            </a:r>
            <a:r>
              <a:rPr lang="en-US" dirty="0"/>
              <a:t> right= new </a:t>
            </a:r>
            <a:r>
              <a:rPr lang="en-US" dirty="0" err="1"/>
              <a:t>MaxTask</a:t>
            </a:r>
            <a:r>
              <a:rPr lang="en-US" dirty="0"/>
              <a:t>(</a:t>
            </a:r>
            <a:r>
              <a:rPr lang="en-US" dirty="0" err="1"/>
              <a:t>arr</a:t>
            </a:r>
            <a:r>
              <a:rPr lang="en-US" dirty="0"/>
              <a:t>,(</a:t>
            </a:r>
            <a:r>
              <a:rPr lang="en-US" dirty="0" err="1"/>
              <a:t>hi+lo</a:t>
            </a:r>
            <a:r>
              <a:rPr lang="en-US" dirty="0"/>
              <a:t>)/2,hi); </a:t>
            </a:r>
            <a:r>
              <a:rPr lang="en-US" b="1" dirty="0"/>
              <a:t>// divide</a:t>
            </a:r>
          </a:p>
          <a:p>
            <a:pPr marL="0" indent="0">
              <a:buNone/>
            </a:pPr>
            <a:r>
              <a:rPr lang="en-US" dirty="0"/>
              <a:t>			</a:t>
            </a:r>
            <a:r>
              <a:rPr lang="en-US" dirty="0" err="1"/>
              <a:t>left.fork</a:t>
            </a:r>
            <a:r>
              <a:rPr lang="en-US" dirty="0"/>
              <a:t>(); // fork a thread and calls compute (</a:t>
            </a:r>
            <a:r>
              <a:rPr lang="en-US" b="1" dirty="0"/>
              <a:t>conquer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			int </a:t>
            </a:r>
            <a:r>
              <a:rPr lang="en-US" dirty="0" err="1"/>
              <a:t>rightAns</a:t>
            </a:r>
            <a:r>
              <a:rPr lang="en-US" dirty="0"/>
              <a:t> = </a:t>
            </a:r>
            <a:r>
              <a:rPr lang="en-US" dirty="0" err="1"/>
              <a:t>right.compute</a:t>
            </a:r>
            <a:r>
              <a:rPr lang="en-US" dirty="0"/>
              <a:t>(); //call compute directly (</a:t>
            </a:r>
            <a:r>
              <a:rPr lang="en-US" b="1" dirty="0"/>
              <a:t>conquer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			int </a:t>
            </a:r>
            <a:r>
              <a:rPr lang="en-US" dirty="0" err="1"/>
              <a:t>leftAns</a:t>
            </a:r>
            <a:r>
              <a:rPr lang="en-US" dirty="0"/>
              <a:t> = </a:t>
            </a:r>
            <a:r>
              <a:rPr lang="en-US" dirty="0" err="1"/>
              <a:t>left.join</a:t>
            </a:r>
            <a:r>
              <a:rPr lang="en-US" dirty="0"/>
              <a:t>(); // get result from left </a:t>
            </a:r>
          </a:p>
          <a:p>
            <a:pPr marL="0" indent="0">
              <a:buNone/>
            </a:pPr>
            <a:r>
              <a:rPr lang="en-US" dirty="0"/>
              <a:t>			</a:t>
            </a:r>
            <a:r>
              <a:rPr lang="en-US" dirty="0">
                <a:solidFill>
                  <a:srgbClr val="FF0000"/>
                </a:solidFill>
              </a:rPr>
              <a:t>return </a:t>
            </a:r>
            <a:r>
              <a:rPr lang="en-US" dirty="0" err="1">
                <a:solidFill>
                  <a:srgbClr val="FF0000"/>
                </a:solidFill>
              </a:rPr>
              <a:t>Math.max</a:t>
            </a:r>
            <a:r>
              <a:rPr lang="en-US" dirty="0">
                <a:solidFill>
                  <a:srgbClr val="FF0000"/>
                </a:solidFill>
              </a:rPr>
              <a:t>(</a:t>
            </a:r>
            <a:r>
              <a:rPr lang="en-US" dirty="0" err="1">
                <a:solidFill>
                  <a:srgbClr val="FF0000"/>
                </a:solidFill>
              </a:rPr>
              <a:t>rightAns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leftAns</a:t>
            </a:r>
            <a:r>
              <a:rPr lang="en-US" dirty="0">
                <a:solidFill>
                  <a:srgbClr val="FF0000"/>
                </a:solidFill>
              </a:rPr>
              <a:t>); </a:t>
            </a:r>
            <a:r>
              <a:rPr lang="en-US" dirty="0"/>
              <a:t>// </a:t>
            </a:r>
            <a:r>
              <a:rPr lang="en-US" b="1" dirty="0"/>
              <a:t>combine</a:t>
            </a:r>
          </a:p>
          <a:p>
            <a:pPr marL="0" indent="0">
              <a:buNone/>
            </a:pPr>
            <a:r>
              <a:rPr lang="en-US" dirty="0"/>
              <a:t>		} </a:t>
            </a:r>
          </a:p>
          <a:p>
            <a:pPr marL="0" indent="0">
              <a:buNone/>
            </a:pPr>
            <a:r>
              <a:rPr lang="en-US" dirty="0"/>
              <a:t>	} </a:t>
            </a:r>
          </a:p>
          <a:p>
            <a:pPr marL="0" indent="0">
              <a:buNone/>
            </a:pPr>
            <a:r>
              <a:rPr lang="en-US" dirty="0"/>
              <a:t>} </a:t>
            </a:r>
          </a:p>
        </p:txBody>
      </p:sp>
    </p:spTree>
    <p:extLst>
      <p:ext uri="{BB962C8B-B14F-4D97-AF65-F5344CB8AC3E}">
        <p14:creationId xmlns:p14="http://schemas.microsoft.com/office/powerpoint/2010/main" val="114904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ED922-5607-EB4E-1AE4-E04C94929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Problems that can be solved similarly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12CC3-8CAA-749D-1A9D-F060D79D96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Element Search </a:t>
            </a:r>
          </a:p>
          <a:p>
            <a:pPr lvl="1"/>
            <a:r>
              <a:rPr lang="en-US" dirty="0"/>
              <a:t>Is the value 17 in the array?</a:t>
            </a:r>
          </a:p>
          <a:p>
            <a:r>
              <a:rPr lang="en-US" dirty="0"/>
              <a:t>Counting items with a certain property</a:t>
            </a:r>
          </a:p>
          <a:p>
            <a:pPr lvl="1"/>
            <a:r>
              <a:rPr lang="en-US" dirty="0"/>
              <a:t>How many elements of the array are divisible by 5?</a:t>
            </a:r>
          </a:p>
          <a:p>
            <a:r>
              <a:rPr lang="en-US" dirty="0"/>
              <a:t>Checking if the array is sorted</a:t>
            </a:r>
          </a:p>
          <a:p>
            <a:r>
              <a:rPr lang="en-US" dirty="0"/>
              <a:t>Find the smallest rectangle that covers all points in the array</a:t>
            </a:r>
          </a:p>
          <a:p>
            <a:r>
              <a:rPr lang="en-US" dirty="0"/>
              <a:t>Find the first thing that satisfies a property</a:t>
            </a:r>
          </a:p>
          <a:p>
            <a:pPr lvl="1"/>
            <a:r>
              <a:rPr lang="en-US" dirty="0"/>
              <a:t>What is the leftmost item that is divisible by 20?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638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27CD9-CCBF-A90A-4C53-49B63426D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Reductions/Folds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906D332-D82D-6EDD-59C1-82CAA9AABD1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All examples of a category of computation called a reduction</a:t>
                </a:r>
              </a:p>
              <a:p>
                <a:pPr lvl="1"/>
                <a:r>
                  <a:rPr lang="en-US" dirty="0"/>
                  <a:t>We “reduce” all elements in an array to a single item</a:t>
                </a:r>
              </a:p>
              <a:p>
                <a:pPr lvl="1"/>
                <a:r>
                  <a:rPr lang="en-US" dirty="0"/>
                  <a:t>Requires operation done among elements is </a:t>
                </a:r>
                <a:r>
                  <a:rPr lang="en-US" b="1" dirty="0"/>
                  <a:t>associative</a:t>
                </a:r>
              </a:p>
              <a:p>
                <a:pPr lvl="2"/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min(min(</a:t>
                </a:r>
                <a:r>
                  <a:rPr lang="en-US" dirty="0" err="1"/>
                  <a:t>x,y</a:t>
                </a:r>
                <a:r>
                  <a:rPr lang="en-US" dirty="0"/>
                  <a:t>), z) = min(x, min(y, z))</a:t>
                </a:r>
              </a:p>
              <a:p>
                <a:pPr lvl="1"/>
                <a:r>
                  <a:rPr lang="en-US" dirty="0"/>
                  <a:t>The “single item” can itself be complex</a:t>
                </a:r>
              </a:p>
              <a:p>
                <a:pPr lvl="2"/>
                <a:r>
                  <a:rPr lang="en-US" dirty="0"/>
                  <a:t>E.g. create a histogram of results from an array of trials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906D332-D82D-6EDD-59C1-82CAA9AABD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47611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CD51D-ECA0-BCE9-D8FC-770263E97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1B260D-189A-C8C4-DD7B-FB7505321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5911" y="1837199"/>
            <a:ext cx="10515600" cy="4351338"/>
          </a:xfrm>
        </p:spPr>
        <p:txBody>
          <a:bodyPr/>
          <a:lstStyle/>
          <a:p>
            <a:r>
              <a:rPr lang="en-US" b="1" dirty="0"/>
              <a:t>New task</a:t>
            </a:r>
            <a:r>
              <a:rPr lang="en-US" dirty="0"/>
              <a:t>: Apply a function (map) to each element of an array</a:t>
            </a:r>
          </a:p>
          <a:p>
            <a:r>
              <a:rPr lang="en-US" dirty="0"/>
              <a:t>Examples:</a:t>
            </a:r>
          </a:p>
          <a:p>
            <a:pPr lvl="1"/>
            <a:r>
              <a:rPr lang="en-US" dirty="0"/>
              <a:t>Vector addition:</a:t>
            </a:r>
          </a:p>
          <a:p>
            <a:pPr lvl="2"/>
            <a:r>
              <a:rPr lang="en-US" dirty="0"/>
              <a:t>sum[</a:t>
            </a:r>
            <a:r>
              <a:rPr lang="en-US" dirty="0" err="1"/>
              <a:t>i</a:t>
            </a:r>
            <a:r>
              <a:rPr lang="en-US" dirty="0"/>
              <a:t>] = arr1[</a:t>
            </a:r>
            <a:r>
              <a:rPr lang="en-US" dirty="0" err="1"/>
              <a:t>i</a:t>
            </a:r>
            <a:r>
              <a:rPr lang="en-US" dirty="0"/>
              <a:t>] + arr2[</a:t>
            </a:r>
            <a:r>
              <a:rPr lang="en-US" dirty="0" err="1"/>
              <a:t>i</a:t>
            </a:r>
            <a:r>
              <a:rPr lang="en-US" dirty="0"/>
              <a:t>]</a:t>
            </a:r>
          </a:p>
          <a:p>
            <a:pPr lvl="1"/>
            <a:r>
              <a:rPr lang="en-US" dirty="0"/>
              <a:t>Function application:</a:t>
            </a:r>
          </a:p>
          <a:p>
            <a:pPr lvl="2"/>
            <a:r>
              <a:rPr lang="en-US" dirty="0"/>
              <a:t>out[</a:t>
            </a:r>
            <a:r>
              <a:rPr lang="en-US" dirty="0" err="1"/>
              <a:t>i</a:t>
            </a:r>
            <a:r>
              <a:rPr lang="en-US" dirty="0"/>
              <a:t>] = f(</a:t>
            </a:r>
            <a:r>
              <a:rPr lang="en-US" dirty="0" err="1"/>
              <a:t>arr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]); </a:t>
            </a:r>
          </a:p>
          <a:p>
            <a:r>
              <a:rPr lang="en-US" b="1" dirty="0"/>
              <a:t>Observation</a:t>
            </a:r>
            <a:r>
              <a:rPr lang="en-US" dirty="0"/>
              <a:t>: maps also parallelizable in the same way!</a:t>
            </a:r>
          </a:p>
          <a:p>
            <a:pPr lvl="1"/>
            <a:r>
              <a:rPr lang="en-US" dirty="0"/>
              <a:t>No need for combination step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2097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4AE85-CAA3-10AD-7FA7-A4D6F6532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CFEAA-E0A5-7AA5-0F0B-73A11E4E1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106" y="365125"/>
            <a:ext cx="11045694" cy="1325563"/>
          </a:xfrm>
        </p:spPr>
        <p:txBody>
          <a:bodyPr/>
          <a:lstStyle/>
          <a:p>
            <a:r>
              <a:rPr lang="en-US" dirty="0" err="1"/>
              <a:t>ForkJoin</a:t>
            </a:r>
            <a:r>
              <a:rPr lang="en-US" dirty="0"/>
              <a:t> Pseudocode for Doubling each element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DC076E9-D9A7-0424-537B-FB92195E0F8C}"/>
                  </a:ext>
                </a:extLst>
              </p:cNvPr>
              <p:cNvSpPr txBox="1"/>
              <p:nvPr/>
            </p:nvSpPr>
            <p:spPr>
              <a:xfrm>
                <a:off x="1316970" y="1896502"/>
                <a:ext cx="8206450" cy="32932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600" b="1" dirty="0" err="1"/>
                  <a:t>GenericTask</a:t>
                </a:r>
                <a:r>
                  <a:rPr lang="en-US" sz="2600" dirty="0"/>
                  <a:t>(</a:t>
                </a:r>
                <a:r>
                  <a:rPr lang="en-US" sz="2600" dirty="0" err="1"/>
                  <a:t>arr</a:t>
                </a:r>
                <a:r>
                  <a:rPr lang="en-US" sz="2600" dirty="0"/>
                  <a:t>)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600" b="1" dirty="0"/>
                  <a:t>If </a:t>
                </a:r>
                <a:r>
                  <a:rPr lang="en-US" sz="2600" dirty="0" err="1"/>
                  <a:t>len</a:t>
                </a:r>
                <a:r>
                  <a:rPr lang="en-US" sz="2600" dirty="0"/>
                  <a:t>(</a:t>
                </a:r>
                <a:r>
                  <a:rPr lang="en-US" sz="2600" dirty="0" err="1"/>
                  <a:t>arr</a:t>
                </a:r>
                <a:r>
                  <a:rPr lang="en-US" sz="2600" dirty="0"/>
                  <a:t>) &lt;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 b="0" i="1" smtClean="0"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r>
                  <a:rPr lang="en-US" sz="2600" b="0" dirty="0"/>
                  <a:t>: double each element in </a:t>
                </a:r>
                <a:r>
                  <a:rPr lang="en-US" sz="2600" b="0" dirty="0" err="1"/>
                  <a:t>arr</a:t>
                </a:r>
                <a:r>
                  <a:rPr lang="en-US" sz="2600" b="0" dirty="0"/>
                  <a:t> (sequentially)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600" b="1" dirty="0"/>
                  <a:t>Else: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sz="2600" u="sng" dirty="0"/>
                  <a:t>Divide</a:t>
                </a:r>
                <a:r>
                  <a:rPr lang="en-US" sz="2600" dirty="0"/>
                  <a:t> </a:t>
                </a:r>
                <a:r>
                  <a:rPr lang="en-US" sz="2600" dirty="0" err="1"/>
                  <a:t>arr</a:t>
                </a:r>
                <a:r>
                  <a:rPr lang="en-US" sz="2600" dirty="0"/>
                  <a:t> in half into arr1 and arr2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sz="2600" u="sng" dirty="0"/>
                  <a:t>Conquer in parallel</a:t>
                </a:r>
                <a:r>
                  <a:rPr lang="en-US" sz="2600" dirty="0"/>
                  <a:t>: call </a:t>
                </a:r>
                <a:r>
                  <a:rPr lang="en-US" sz="2600" b="1" dirty="0" err="1"/>
                  <a:t>GenericTask</a:t>
                </a:r>
                <a:r>
                  <a:rPr lang="en-US" sz="2600" dirty="0"/>
                  <a:t>(arr1) in </a:t>
                </a:r>
                <a:r>
                  <a:rPr lang="en-US" sz="2600" u="sng" dirty="0"/>
                  <a:t>new</a:t>
                </a:r>
                <a:r>
                  <a:rPr lang="en-US" sz="2600" dirty="0"/>
                  <a:t> thread and </a:t>
                </a:r>
                <a:r>
                  <a:rPr lang="en-US" sz="2600" b="1" dirty="0" err="1"/>
                  <a:t>GenericTask</a:t>
                </a:r>
                <a:r>
                  <a:rPr lang="en-US" sz="2600" dirty="0"/>
                  <a:t>(arr2) in </a:t>
                </a:r>
                <a:r>
                  <a:rPr lang="en-US" sz="2600" u="sng" dirty="0"/>
                  <a:t>this</a:t>
                </a:r>
                <a:r>
                  <a:rPr lang="en-US" sz="2600" dirty="0"/>
                  <a:t> thread 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600" u="sng" dirty="0"/>
                  <a:t>Wait</a:t>
                </a:r>
                <a:r>
                  <a:rPr lang="en-US" sz="2600" dirty="0"/>
                  <a:t> for the recursive calls/threads to finish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600" u="sng" dirty="0"/>
                  <a:t>Return</a:t>
                </a:r>
                <a:endParaRPr lang="en-US" sz="26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DC076E9-D9A7-0424-537B-FB92195E0F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6970" y="1896502"/>
                <a:ext cx="8206450" cy="3293209"/>
              </a:xfrm>
              <a:prstGeom prst="rect">
                <a:avLst/>
              </a:prstGeom>
              <a:blipFill>
                <a:blip r:embed="rId2"/>
                <a:stretch>
                  <a:fillRect l="-1391" t="-1923" b="-4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Down Arrow 8">
            <a:extLst>
              <a:ext uri="{FF2B5EF4-FFF2-40B4-BE49-F238E27FC236}">
                <a16:creationId xmlns:a16="http://schemas.microsoft.com/office/drawing/2014/main" id="{614A0E51-F8C2-BA40-41E5-A88687D074BB}"/>
              </a:ext>
            </a:extLst>
          </p:cNvPr>
          <p:cNvSpPr/>
          <p:nvPr/>
        </p:nvSpPr>
        <p:spPr>
          <a:xfrm rot="3591497">
            <a:off x="9498653" y="2608571"/>
            <a:ext cx="112838" cy="131000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E74D9D-79DC-9380-CF5A-B3723830BC91}"/>
              </a:ext>
            </a:extLst>
          </p:cNvPr>
          <p:cNvSpPr txBox="1"/>
          <p:nvPr/>
        </p:nvSpPr>
        <p:spPr>
          <a:xfrm>
            <a:off x="10229223" y="2571041"/>
            <a:ext cx="1252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fork()</a:t>
            </a:r>
          </a:p>
        </p:txBody>
      </p:sp>
      <p:sp>
        <p:nvSpPr>
          <p:cNvPr id="11" name="Down Arrow 10">
            <a:extLst>
              <a:ext uri="{FF2B5EF4-FFF2-40B4-BE49-F238E27FC236}">
                <a16:creationId xmlns:a16="http://schemas.microsoft.com/office/drawing/2014/main" id="{A353255B-3787-5F5F-9493-3EC5AF81188E}"/>
              </a:ext>
            </a:extLst>
          </p:cNvPr>
          <p:cNvSpPr/>
          <p:nvPr/>
        </p:nvSpPr>
        <p:spPr>
          <a:xfrm rot="5872749">
            <a:off x="8239542" y="3458599"/>
            <a:ext cx="142779" cy="190465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31CAE2-9C33-AC38-5552-FBD94F1C3F94}"/>
              </a:ext>
            </a:extLst>
          </p:cNvPr>
          <p:cNvSpPr txBox="1"/>
          <p:nvPr/>
        </p:nvSpPr>
        <p:spPr>
          <a:xfrm>
            <a:off x="9366739" y="4336954"/>
            <a:ext cx="1252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compute()</a:t>
            </a:r>
          </a:p>
        </p:txBody>
      </p:sp>
      <p:sp>
        <p:nvSpPr>
          <p:cNvPr id="13" name="Down Arrow 12">
            <a:extLst>
              <a:ext uri="{FF2B5EF4-FFF2-40B4-BE49-F238E27FC236}">
                <a16:creationId xmlns:a16="http://schemas.microsoft.com/office/drawing/2014/main" id="{F848220A-410F-92A3-333A-09B8727639BF}"/>
              </a:ext>
            </a:extLst>
          </p:cNvPr>
          <p:cNvSpPr/>
          <p:nvPr/>
        </p:nvSpPr>
        <p:spPr>
          <a:xfrm rot="14676809">
            <a:off x="1331098" y="4499044"/>
            <a:ext cx="160551" cy="97943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6DB7A6-952A-E3E8-0DB9-01D28731341F}"/>
              </a:ext>
            </a:extLst>
          </p:cNvPr>
          <p:cNvSpPr txBox="1"/>
          <p:nvPr/>
        </p:nvSpPr>
        <p:spPr>
          <a:xfrm>
            <a:off x="308106" y="5271242"/>
            <a:ext cx="1252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join()</a:t>
            </a:r>
          </a:p>
        </p:txBody>
      </p:sp>
    </p:spTree>
    <p:extLst>
      <p:ext uri="{BB962C8B-B14F-4D97-AF65-F5344CB8AC3E}">
        <p14:creationId xmlns:p14="http://schemas.microsoft.com/office/powerpoint/2010/main" val="3143342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9" grpId="0" animBg="1"/>
      <p:bldP spid="10" grpId="0"/>
      <p:bldP spid="11" grpId="0" animBg="1"/>
      <p:bldP spid="12" grpId="0"/>
      <p:bldP spid="13" grpId="0" animBg="1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77DC1-2EA6-11E7-6775-5CDFCBFA9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254FE-D794-A33D-BAD5-468C3A6C8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106" y="365125"/>
            <a:ext cx="11045694" cy="1325563"/>
          </a:xfrm>
        </p:spPr>
        <p:txBody>
          <a:bodyPr/>
          <a:lstStyle/>
          <a:p>
            <a:r>
              <a:rPr lang="en-US" dirty="0" err="1"/>
              <a:t>ForkJoin</a:t>
            </a:r>
            <a:r>
              <a:rPr lang="en-US" dirty="0"/>
              <a:t> Pseudocode for Doubling each element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5269B99-722E-7C8E-BF95-ABC7DBE99962}"/>
                  </a:ext>
                </a:extLst>
              </p:cNvPr>
              <p:cNvSpPr txBox="1"/>
              <p:nvPr/>
            </p:nvSpPr>
            <p:spPr>
              <a:xfrm>
                <a:off x="1316970" y="1896502"/>
                <a:ext cx="8206450" cy="32932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600" b="1" dirty="0" err="1"/>
                  <a:t>GenericTask</a:t>
                </a:r>
                <a:r>
                  <a:rPr lang="en-US" sz="2600" dirty="0"/>
                  <a:t>(</a:t>
                </a:r>
                <a:r>
                  <a:rPr lang="en-US" sz="2600" dirty="0" err="1"/>
                  <a:t>arr</a:t>
                </a:r>
                <a:r>
                  <a:rPr lang="en-US" sz="2600" dirty="0"/>
                  <a:t>)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600" b="1" dirty="0"/>
                  <a:t>If </a:t>
                </a:r>
                <a:r>
                  <a:rPr lang="en-US" sz="2600" dirty="0" err="1"/>
                  <a:t>len</a:t>
                </a:r>
                <a:r>
                  <a:rPr lang="en-US" sz="2600" dirty="0"/>
                  <a:t>(</a:t>
                </a:r>
                <a:r>
                  <a:rPr lang="en-US" sz="2600" dirty="0" err="1"/>
                  <a:t>arr</a:t>
                </a:r>
                <a:r>
                  <a:rPr lang="en-US" sz="2600" dirty="0"/>
                  <a:t>) &lt;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 b="0" i="1" smtClean="0"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r>
                  <a:rPr lang="en-US" sz="2600" b="0" dirty="0"/>
                  <a:t>: double each element in </a:t>
                </a:r>
                <a:r>
                  <a:rPr lang="en-US" sz="2600" b="0" dirty="0" err="1"/>
                  <a:t>arr</a:t>
                </a:r>
                <a:r>
                  <a:rPr lang="en-US" sz="2600" b="0" dirty="0"/>
                  <a:t> (sequentially)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600" b="1" dirty="0"/>
                  <a:t>Else: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sz="2600" u="sng" dirty="0"/>
                  <a:t>Divide</a:t>
                </a:r>
                <a:r>
                  <a:rPr lang="en-US" sz="2600" dirty="0"/>
                  <a:t> </a:t>
                </a:r>
                <a:r>
                  <a:rPr lang="en-US" sz="2600" dirty="0" err="1"/>
                  <a:t>arr</a:t>
                </a:r>
                <a:r>
                  <a:rPr lang="en-US" sz="2600" dirty="0"/>
                  <a:t> in half into arr1 and arr2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sz="2600" u="sng" dirty="0"/>
                  <a:t>Conquer in parallel</a:t>
                </a:r>
                <a:r>
                  <a:rPr lang="en-US" sz="2600" dirty="0"/>
                  <a:t>: call </a:t>
                </a:r>
                <a:r>
                  <a:rPr lang="en-US" sz="2600" b="1" dirty="0" err="1"/>
                  <a:t>GenericTask</a:t>
                </a:r>
                <a:r>
                  <a:rPr lang="en-US" sz="2600" dirty="0"/>
                  <a:t>(arr1) in </a:t>
                </a:r>
                <a:r>
                  <a:rPr lang="en-US" sz="2600" u="sng" dirty="0"/>
                  <a:t>new</a:t>
                </a:r>
                <a:r>
                  <a:rPr lang="en-US" sz="2600" dirty="0"/>
                  <a:t> thread and </a:t>
                </a:r>
                <a:r>
                  <a:rPr lang="en-US" sz="2600" b="1" dirty="0" err="1"/>
                  <a:t>GenericTask</a:t>
                </a:r>
                <a:r>
                  <a:rPr lang="en-US" sz="2600" dirty="0"/>
                  <a:t>(arr2) in </a:t>
                </a:r>
                <a:r>
                  <a:rPr lang="en-US" sz="2600" u="sng" dirty="0"/>
                  <a:t>this</a:t>
                </a:r>
                <a:r>
                  <a:rPr lang="en-US" sz="2600" dirty="0"/>
                  <a:t> thread 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600" u="sng" dirty="0"/>
                  <a:t>Wait</a:t>
                </a:r>
                <a:r>
                  <a:rPr lang="en-US" sz="2600" dirty="0"/>
                  <a:t> for the recursive calls/threads to finish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600" u="sng" dirty="0"/>
                  <a:t>Return</a:t>
                </a:r>
                <a:endParaRPr lang="en-US" sz="2600" b="1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5269B99-722E-7C8E-BF95-ABC7DBE999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6970" y="1896502"/>
                <a:ext cx="8206450" cy="3293209"/>
              </a:xfrm>
              <a:prstGeom prst="rect">
                <a:avLst/>
              </a:prstGeom>
              <a:blipFill>
                <a:blip r:embed="rId2"/>
                <a:stretch>
                  <a:fillRect l="-1391" t="-1923" r="-927" b="-16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Down Arrow 8">
            <a:extLst>
              <a:ext uri="{FF2B5EF4-FFF2-40B4-BE49-F238E27FC236}">
                <a16:creationId xmlns:a16="http://schemas.microsoft.com/office/drawing/2014/main" id="{416144BD-BCBA-AD17-5001-6A38DE99DF97}"/>
              </a:ext>
            </a:extLst>
          </p:cNvPr>
          <p:cNvSpPr/>
          <p:nvPr/>
        </p:nvSpPr>
        <p:spPr>
          <a:xfrm rot="3591497">
            <a:off x="9498653" y="2608571"/>
            <a:ext cx="112838" cy="131000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B7D92-EBA5-744F-26DB-2847FA23EEDB}"/>
              </a:ext>
            </a:extLst>
          </p:cNvPr>
          <p:cNvSpPr txBox="1"/>
          <p:nvPr/>
        </p:nvSpPr>
        <p:spPr>
          <a:xfrm>
            <a:off x="10229223" y="2571041"/>
            <a:ext cx="1252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fork()</a:t>
            </a:r>
          </a:p>
        </p:txBody>
      </p:sp>
      <p:sp>
        <p:nvSpPr>
          <p:cNvPr id="11" name="Down Arrow 10">
            <a:extLst>
              <a:ext uri="{FF2B5EF4-FFF2-40B4-BE49-F238E27FC236}">
                <a16:creationId xmlns:a16="http://schemas.microsoft.com/office/drawing/2014/main" id="{DBD26A83-74CA-CC83-C162-DEC8EC81A1AA}"/>
              </a:ext>
            </a:extLst>
          </p:cNvPr>
          <p:cNvSpPr/>
          <p:nvPr/>
        </p:nvSpPr>
        <p:spPr>
          <a:xfrm rot="5872749">
            <a:off x="8239542" y="3458599"/>
            <a:ext cx="142779" cy="190465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4CFB86-548B-6939-F011-0CBD01678DBC}"/>
              </a:ext>
            </a:extLst>
          </p:cNvPr>
          <p:cNvSpPr txBox="1"/>
          <p:nvPr/>
        </p:nvSpPr>
        <p:spPr>
          <a:xfrm>
            <a:off x="9366739" y="4336954"/>
            <a:ext cx="1252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compute()</a:t>
            </a:r>
          </a:p>
        </p:txBody>
      </p:sp>
      <p:sp>
        <p:nvSpPr>
          <p:cNvPr id="13" name="Down Arrow 12">
            <a:extLst>
              <a:ext uri="{FF2B5EF4-FFF2-40B4-BE49-F238E27FC236}">
                <a16:creationId xmlns:a16="http://schemas.microsoft.com/office/drawing/2014/main" id="{D6B01EBD-2098-E379-0AE9-58E95D99B0E4}"/>
              </a:ext>
            </a:extLst>
          </p:cNvPr>
          <p:cNvSpPr/>
          <p:nvPr/>
        </p:nvSpPr>
        <p:spPr>
          <a:xfrm rot="14676809">
            <a:off x="1331098" y="4499044"/>
            <a:ext cx="160551" cy="97943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36122D-B6E4-F557-C32D-75121354A49E}"/>
              </a:ext>
            </a:extLst>
          </p:cNvPr>
          <p:cNvSpPr txBox="1"/>
          <p:nvPr/>
        </p:nvSpPr>
        <p:spPr>
          <a:xfrm>
            <a:off x="308106" y="5271242"/>
            <a:ext cx="1252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join()</a:t>
            </a:r>
          </a:p>
        </p:txBody>
      </p:sp>
      <p:sp>
        <p:nvSpPr>
          <p:cNvPr id="15" name="Multiply 14">
            <a:extLst>
              <a:ext uri="{FF2B5EF4-FFF2-40B4-BE49-F238E27FC236}">
                <a16:creationId xmlns:a16="http://schemas.microsoft.com/office/drawing/2014/main" id="{59A2DB68-ED53-C9F4-B288-3A92178A2BCC}"/>
              </a:ext>
            </a:extLst>
          </p:cNvPr>
          <p:cNvSpPr/>
          <p:nvPr/>
        </p:nvSpPr>
        <p:spPr>
          <a:xfrm>
            <a:off x="3578469" y="879476"/>
            <a:ext cx="10075985" cy="276276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6B1DFD4-8C61-19D8-30EF-FE70ED48DB1C}"/>
              </a:ext>
            </a:extLst>
          </p:cNvPr>
          <p:cNvSpPr txBox="1"/>
          <p:nvPr/>
        </p:nvSpPr>
        <p:spPr>
          <a:xfrm>
            <a:off x="8030891" y="1287049"/>
            <a:ext cx="29979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Applying </a:t>
            </a:r>
            <a:r>
              <a:rPr lang="en-US" sz="3600" u="sng" dirty="0">
                <a:solidFill>
                  <a:srgbClr val="FF0000"/>
                </a:solidFill>
              </a:rPr>
              <a:t>map</a:t>
            </a:r>
            <a:r>
              <a:rPr lang="en-US" sz="3600" dirty="0">
                <a:solidFill>
                  <a:srgbClr val="FF0000"/>
                </a:solidFill>
              </a:rPr>
              <a:t> f</a:t>
            </a:r>
          </a:p>
        </p:txBody>
      </p:sp>
      <p:sp>
        <p:nvSpPr>
          <p:cNvPr id="19" name="Multiply 18">
            <a:extLst>
              <a:ext uri="{FF2B5EF4-FFF2-40B4-BE49-F238E27FC236}">
                <a16:creationId xmlns:a16="http://schemas.microsoft.com/office/drawing/2014/main" id="{BB3DF3F6-70BA-59CA-6EA9-1D5A543334A6}"/>
              </a:ext>
            </a:extLst>
          </p:cNvPr>
          <p:cNvSpPr/>
          <p:nvPr/>
        </p:nvSpPr>
        <p:spPr>
          <a:xfrm>
            <a:off x="3447859" y="2468134"/>
            <a:ext cx="1569996" cy="205814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BE03E98-443F-4448-7565-A230FE85CB5F}"/>
              </a:ext>
            </a:extLst>
          </p:cNvPr>
          <p:cNvSpPr txBox="1"/>
          <p:nvPr/>
        </p:nvSpPr>
        <p:spPr>
          <a:xfrm>
            <a:off x="3691951" y="1986119"/>
            <a:ext cx="13903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Apply f to</a:t>
            </a:r>
          </a:p>
        </p:txBody>
      </p:sp>
    </p:spTree>
    <p:extLst>
      <p:ext uri="{BB962C8B-B14F-4D97-AF65-F5344CB8AC3E}">
        <p14:creationId xmlns:p14="http://schemas.microsoft.com/office/powerpoint/2010/main" val="41262518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2C514-8F23-D967-F04B-F03124E85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95275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Map with </a:t>
            </a:r>
            <a:r>
              <a:rPr lang="en-US" sz="4000" dirty="0" err="1"/>
              <a:t>ForkJoin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5E3F7-A903-0324-9401-05583BAB88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54741"/>
            <a:ext cx="10515600" cy="638048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class </a:t>
            </a:r>
            <a:r>
              <a:rPr lang="en-US" dirty="0" err="1"/>
              <a:t>AddVecs</a:t>
            </a:r>
            <a:r>
              <a:rPr lang="en-US" dirty="0"/>
              <a:t> extends </a:t>
            </a:r>
            <a:r>
              <a:rPr lang="en-US" dirty="0" err="1"/>
              <a:t>RecursiveAction</a:t>
            </a:r>
            <a:r>
              <a:rPr lang="en-US" dirty="0"/>
              <a:t> { </a:t>
            </a:r>
          </a:p>
          <a:p>
            <a:pPr marL="0" indent="0">
              <a:buNone/>
            </a:pPr>
            <a:r>
              <a:rPr lang="en-US" dirty="0"/>
              <a:t>	int lo; int hi; int[] </a:t>
            </a:r>
            <a:r>
              <a:rPr lang="en-US" dirty="0" err="1"/>
              <a:t>arr</a:t>
            </a:r>
            <a:r>
              <a:rPr lang="en-US" dirty="0"/>
              <a:t>; // fields to know what to do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AddVecs</a:t>
            </a:r>
            <a:r>
              <a:rPr lang="en-US" dirty="0"/>
              <a:t>(</a:t>
            </a:r>
            <a:r>
              <a:rPr lang="en-US" dirty="0">
                <a:solidFill>
                  <a:srgbClr val="FF0000"/>
                </a:solidFill>
              </a:rPr>
              <a:t>int[] a, int[] b, int[] sum</a:t>
            </a:r>
            <a:r>
              <a:rPr lang="en-US" dirty="0"/>
              <a:t>, int l, int h) { … } </a:t>
            </a:r>
          </a:p>
          <a:p>
            <a:pPr marL="0" indent="0">
              <a:buNone/>
            </a:pPr>
            <a:r>
              <a:rPr lang="en-US" dirty="0"/>
              <a:t>	protected </a:t>
            </a:r>
            <a:r>
              <a:rPr lang="en-US" dirty="0">
                <a:solidFill>
                  <a:srgbClr val="FF0000"/>
                </a:solidFill>
              </a:rPr>
              <a:t>void</a:t>
            </a:r>
            <a:r>
              <a:rPr lang="en-US" dirty="0"/>
              <a:t> compute(){// return answer </a:t>
            </a:r>
          </a:p>
          <a:p>
            <a:pPr marL="0" indent="0">
              <a:buNone/>
            </a:pPr>
            <a:r>
              <a:rPr lang="en-US" dirty="0"/>
              <a:t>		if(hi – lo &lt; SEQUENTIAL_CUTOFF) {  // base case</a:t>
            </a:r>
          </a:p>
          <a:p>
            <a:pPr marL="0" indent="0">
              <a:buNone/>
            </a:pPr>
            <a:r>
              <a:rPr lang="en-US" dirty="0"/>
              <a:t>			</a:t>
            </a:r>
            <a:r>
              <a:rPr lang="en-US" dirty="0">
                <a:solidFill>
                  <a:srgbClr val="FF0000"/>
                </a:solidFill>
              </a:rPr>
              <a:t>for(int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=lo;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 &lt; hi;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++) {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				sum[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] = a[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] + b[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];}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	else { </a:t>
            </a:r>
          </a:p>
          <a:p>
            <a:pPr marL="0" indent="0">
              <a:buNone/>
            </a:pPr>
            <a:r>
              <a:rPr lang="en-US" dirty="0"/>
              <a:t>			</a:t>
            </a:r>
            <a:r>
              <a:rPr lang="en-US" dirty="0" err="1"/>
              <a:t>AddTask</a:t>
            </a:r>
            <a:r>
              <a:rPr lang="en-US" dirty="0"/>
              <a:t> left = new </a:t>
            </a:r>
            <a:r>
              <a:rPr lang="en-US" dirty="0" err="1"/>
              <a:t>AddVecs</a:t>
            </a:r>
            <a:r>
              <a:rPr lang="en-US" dirty="0"/>
              <a:t>(</a:t>
            </a:r>
            <a:r>
              <a:rPr lang="en-US" dirty="0" err="1"/>
              <a:t>a,b,sum,lo</a:t>
            </a:r>
            <a:r>
              <a:rPr lang="en-US" dirty="0"/>
              <a:t>,(</a:t>
            </a:r>
            <a:r>
              <a:rPr lang="en-US" dirty="0" err="1"/>
              <a:t>hi+lo</a:t>
            </a:r>
            <a:r>
              <a:rPr lang="en-US" dirty="0"/>
              <a:t>)/2); </a:t>
            </a:r>
            <a:r>
              <a:rPr lang="en-US" b="1" dirty="0"/>
              <a:t>// divide</a:t>
            </a:r>
          </a:p>
          <a:p>
            <a:pPr marL="0" indent="0">
              <a:buNone/>
            </a:pPr>
            <a:r>
              <a:rPr lang="en-US" dirty="0"/>
              <a:t>			</a:t>
            </a:r>
            <a:r>
              <a:rPr lang="en-US" dirty="0" err="1"/>
              <a:t>AddTask</a:t>
            </a:r>
            <a:r>
              <a:rPr lang="en-US" dirty="0"/>
              <a:t> right= new </a:t>
            </a:r>
            <a:r>
              <a:rPr lang="en-US" dirty="0" err="1"/>
              <a:t>AddVecs</a:t>
            </a:r>
            <a:r>
              <a:rPr lang="en-US" dirty="0"/>
              <a:t>(</a:t>
            </a:r>
            <a:r>
              <a:rPr lang="en-US" dirty="0" err="1"/>
              <a:t>a,b,sum</a:t>
            </a:r>
            <a:r>
              <a:rPr lang="en-US" dirty="0"/>
              <a:t>,(</a:t>
            </a:r>
            <a:r>
              <a:rPr lang="en-US" dirty="0" err="1"/>
              <a:t>hi+lo</a:t>
            </a:r>
            <a:r>
              <a:rPr lang="en-US" dirty="0"/>
              <a:t>)/2,hi); </a:t>
            </a:r>
            <a:r>
              <a:rPr lang="en-US" b="1" dirty="0"/>
              <a:t>// divide</a:t>
            </a:r>
          </a:p>
          <a:p>
            <a:pPr marL="0" indent="0">
              <a:buNone/>
            </a:pPr>
            <a:r>
              <a:rPr lang="en-US" dirty="0"/>
              <a:t>			</a:t>
            </a:r>
            <a:r>
              <a:rPr lang="en-US" dirty="0" err="1"/>
              <a:t>left.fork</a:t>
            </a:r>
            <a:r>
              <a:rPr lang="en-US" dirty="0"/>
              <a:t>(); // fork a thread and calls compute (</a:t>
            </a:r>
            <a:r>
              <a:rPr lang="en-US" b="1" dirty="0"/>
              <a:t>conquer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			</a:t>
            </a:r>
            <a:r>
              <a:rPr lang="en-US" dirty="0" err="1"/>
              <a:t>right.compute</a:t>
            </a:r>
            <a:r>
              <a:rPr lang="en-US" dirty="0"/>
              <a:t>(); //call compute directly (</a:t>
            </a:r>
            <a:r>
              <a:rPr lang="en-US" b="1" dirty="0"/>
              <a:t>conquer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			</a:t>
            </a:r>
            <a:r>
              <a:rPr lang="en-US" dirty="0" err="1"/>
              <a:t>left.join</a:t>
            </a:r>
            <a:r>
              <a:rPr lang="en-US" dirty="0"/>
              <a:t>(); // </a:t>
            </a:r>
            <a:r>
              <a:rPr lang="en-US" b="1" dirty="0"/>
              <a:t>wait</a:t>
            </a:r>
            <a:r>
              <a:rPr lang="en-US" dirty="0"/>
              <a:t> for thread to finish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			</a:t>
            </a:r>
            <a:r>
              <a:rPr lang="en-US" dirty="0">
                <a:solidFill>
                  <a:srgbClr val="FF0000"/>
                </a:solidFill>
              </a:rPr>
              <a:t>return; </a:t>
            </a:r>
            <a:r>
              <a:rPr lang="en-US" dirty="0"/>
              <a:t>// combine</a:t>
            </a:r>
          </a:p>
          <a:p>
            <a:pPr marL="0" indent="0">
              <a:buNone/>
            </a:pPr>
            <a:r>
              <a:rPr lang="en-US" dirty="0"/>
              <a:t>		} </a:t>
            </a:r>
          </a:p>
          <a:p>
            <a:pPr marL="0" indent="0">
              <a:buNone/>
            </a:pPr>
            <a:r>
              <a:rPr lang="en-US" dirty="0"/>
              <a:t>	} </a:t>
            </a:r>
          </a:p>
          <a:p>
            <a:pPr marL="0" indent="0">
              <a:buNone/>
            </a:pPr>
            <a:r>
              <a:rPr lang="en-US" dirty="0"/>
              <a:t>} </a:t>
            </a:r>
          </a:p>
        </p:txBody>
      </p:sp>
    </p:spTree>
    <p:extLst>
      <p:ext uri="{BB962C8B-B14F-4D97-AF65-F5344CB8AC3E}">
        <p14:creationId xmlns:p14="http://schemas.microsoft.com/office/powerpoint/2010/main" val="1670344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val 27">
            <a:extLst>
              <a:ext uri="{FF2B5EF4-FFF2-40B4-BE49-F238E27FC236}">
                <a16:creationId xmlns:a16="http://schemas.microsoft.com/office/drawing/2014/main" id="{EB2A68DD-8CE9-56DE-9E40-4EAA59689E01}"/>
              </a:ext>
            </a:extLst>
          </p:cNvPr>
          <p:cNvSpPr/>
          <p:nvPr/>
        </p:nvSpPr>
        <p:spPr>
          <a:xfrm>
            <a:off x="5918200" y="2057400"/>
            <a:ext cx="4683760" cy="395224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467CE7-DE09-BEC6-A6A8-614ED3EBA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Story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06890E-4546-A91F-D9DD-09D7D486764D}"/>
              </a:ext>
            </a:extLst>
          </p:cNvPr>
          <p:cNvSpPr/>
          <p:nvPr/>
        </p:nvSpPr>
        <p:spPr>
          <a:xfrm>
            <a:off x="444500" y="1658303"/>
            <a:ext cx="4462780" cy="13255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Threads, each with its own unshared: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Call Stack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Program Counter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Local Variables (primitives and references to Heap objects)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6C5B809-F14B-C45A-09FC-EE8031DAF303}"/>
              </a:ext>
            </a:extLst>
          </p:cNvPr>
          <p:cNvGrpSpPr/>
          <p:nvPr/>
        </p:nvGrpSpPr>
        <p:grpSpPr>
          <a:xfrm>
            <a:off x="6380480" y="4033520"/>
            <a:ext cx="1127760" cy="375920"/>
            <a:chOff x="6847840" y="2865120"/>
            <a:chExt cx="1127760" cy="3759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1EAD4D9-219C-E7C1-538E-A87987EB527F}"/>
                </a:ext>
              </a:extLst>
            </p:cNvPr>
            <p:cNvSpPr/>
            <p:nvPr/>
          </p:nvSpPr>
          <p:spPr>
            <a:xfrm>
              <a:off x="6847840" y="2865120"/>
              <a:ext cx="375920" cy="37592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38D4E0A-22C8-9EBC-303F-CAD72D154C73}"/>
                </a:ext>
              </a:extLst>
            </p:cNvPr>
            <p:cNvSpPr/>
            <p:nvPr/>
          </p:nvSpPr>
          <p:spPr>
            <a:xfrm>
              <a:off x="7223760" y="2865120"/>
              <a:ext cx="375920" cy="37592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CC507C3-8125-5924-6ACF-186D04ABB67F}"/>
                </a:ext>
              </a:extLst>
            </p:cNvPr>
            <p:cNvSpPr/>
            <p:nvPr/>
          </p:nvSpPr>
          <p:spPr>
            <a:xfrm>
              <a:off x="7599680" y="2865120"/>
              <a:ext cx="375920" cy="37592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1D53816-71E4-C2D5-2D21-CCE236B5CE94}"/>
              </a:ext>
            </a:extLst>
          </p:cNvPr>
          <p:cNvGrpSpPr/>
          <p:nvPr/>
        </p:nvGrpSpPr>
        <p:grpSpPr>
          <a:xfrm>
            <a:off x="7132320" y="2763520"/>
            <a:ext cx="2255520" cy="375920"/>
            <a:chOff x="7132320" y="2763520"/>
            <a:chExt cx="2255520" cy="37592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DB7AD72-FF76-AA72-352B-BC5E5C0EADC4}"/>
                </a:ext>
              </a:extLst>
            </p:cNvPr>
            <p:cNvGrpSpPr/>
            <p:nvPr/>
          </p:nvGrpSpPr>
          <p:grpSpPr>
            <a:xfrm>
              <a:off x="7132320" y="2763520"/>
              <a:ext cx="1127760" cy="375920"/>
              <a:chOff x="6847840" y="2865120"/>
              <a:chExt cx="1127760" cy="375920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2174A79-0B8F-E46D-20AE-E7A3A63EE0F0}"/>
                  </a:ext>
                </a:extLst>
              </p:cNvPr>
              <p:cNvSpPr/>
              <p:nvPr/>
            </p:nvSpPr>
            <p:spPr>
              <a:xfrm>
                <a:off x="6847840" y="2865120"/>
                <a:ext cx="375920" cy="37592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78FE5F10-B066-659F-2AAD-2B935D1969A8}"/>
                  </a:ext>
                </a:extLst>
              </p:cNvPr>
              <p:cNvSpPr/>
              <p:nvPr/>
            </p:nvSpPr>
            <p:spPr>
              <a:xfrm>
                <a:off x="7223760" y="2865120"/>
                <a:ext cx="375920" cy="37592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EFD385D-9EA3-FF59-293B-A8EB857A9A04}"/>
                  </a:ext>
                </a:extLst>
              </p:cNvPr>
              <p:cNvSpPr/>
              <p:nvPr/>
            </p:nvSpPr>
            <p:spPr>
              <a:xfrm>
                <a:off x="7599680" y="2865120"/>
                <a:ext cx="375920" cy="37592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A81C912-B91E-1B13-32C1-6AA239057360}"/>
                </a:ext>
              </a:extLst>
            </p:cNvPr>
            <p:cNvGrpSpPr/>
            <p:nvPr/>
          </p:nvGrpSpPr>
          <p:grpSpPr>
            <a:xfrm>
              <a:off x="8260080" y="2763520"/>
              <a:ext cx="1127760" cy="375920"/>
              <a:chOff x="6847840" y="2865120"/>
              <a:chExt cx="1127760" cy="37592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69C9B55F-9BBA-977A-CF7B-DD2FBD561661}"/>
                  </a:ext>
                </a:extLst>
              </p:cNvPr>
              <p:cNvSpPr/>
              <p:nvPr/>
            </p:nvSpPr>
            <p:spPr>
              <a:xfrm>
                <a:off x="6847840" y="2865120"/>
                <a:ext cx="375920" cy="37592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494514F0-898E-EF68-6F22-7D7EFBC91E51}"/>
                  </a:ext>
                </a:extLst>
              </p:cNvPr>
              <p:cNvSpPr/>
              <p:nvPr/>
            </p:nvSpPr>
            <p:spPr>
              <a:xfrm>
                <a:off x="7223760" y="2865120"/>
                <a:ext cx="375920" cy="37592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2A53BF17-807F-1A63-773C-0B194FB3E7BF}"/>
                  </a:ext>
                </a:extLst>
              </p:cNvPr>
              <p:cNvSpPr/>
              <p:nvPr/>
            </p:nvSpPr>
            <p:spPr>
              <a:xfrm>
                <a:off x="7599680" y="2865120"/>
                <a:ext cx="375920" cy="37592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44A0F885-300A-1FD3-93DB-9867275869E9}"/>
              </a:ext>
            </a:extLst>
          </p:cNvPr>
          <p:cNvSpPr/>
          <p:nvPr/>
        </p:nvSpPr>
        <p:spPr>
          <a:xfrm>
            <a:off x="8260080" y="4663440"/>
            <a:ext cx="375920" cy="3759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7403F4F-9760-35E7-9368-10FC792B2A39}"/>
              </a:ext>
            </a:extLst>
          </p:cNvPr>
          <p:cNvGrpSpPr/>
          <p:nvPr/>
        </p:nvGrpSpPr>
        <p:grpSpPr>
          <a:xfrm>
            <a:off x="9387840" y="3672840"/>
            <a:ext cx="751840" cy="375920"/>
            <a:chOff x="6847840" y="2865120"/>
            <a:chExt cx="751840" cy="37592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942B682-AFC4-6C0D-16DF-FDD022CB38FC}"/>
                </a:ext>
              </a:extLst>
            </p:cNvPr>
            <p:cNvSpPr/>
            <p:nvPr/>
          </p:nvSpPr>
          <p:spPr>
            <a:xfrm>
              <a:off x="6847840" y="2865120"/>
              <a:ext cx="375920" cy="37592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BCD242D-2DD0-21CB-4C02-2099AEDA71ED}"/>
                </a:ext>
              </a:extLst>
            </p:cNvPr>
            <p:cNvSpPr/>
            <p:nvPr/>
          </p:nvSpPr>
          <p:spPr>
            <a:xfrm>
              <a:off x="7223760" y="2865120"/>
              <a:ext cx="375920" cy="37592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E3DEAC0B-8169-6A3C-A9F1-AF38282BA643}"/>
              </a:ext>
            </a:extLst>
          </p:cNvPr>
          <p:cNvSpPr/>
          <p:nvPr/>
        </p:nvSpPr>
        <p:spPr>
          <a:xfrm>
            <a:off x="7232649" y="1155383"/>
            <a:ext cx="3558541" cy="13255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Heap Containing Objects and Static Fields</a:t>
            </a:r>
            <a:endParaRPr lang="en-US" sz="2000" dirty="0">
              <a:solidFill>
                <a:schemeClr val="tx1"/>
              </a:solidFill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BA59F185-261A-B852-748A-67D90A05B4E9}"/>
              </a:ext>
            </a:extLst>
          </p:cNvPr>
          <p:cNvCxnSpPr>
            <a:stCxn id="4" idx="3"/>
            <a:endCxn id="9" idx="1"/>
          </p:cNvCxnSpPr>
          <p:nvPr/>
        </p:nvCxnSpPr>
        <p:spPr>
          <a:xfrm>
            <a:off x="2428240" y="3856989"/>
            <a:ext cx="3952240" cy="36449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9FD209A-DB8A-280C-9DE8-47835CE8B33A}"/>
              </a:ext>
            </a:extLst>
          </p:cNvPr>
          <p:cNvCxnSpPr>
            <a:cxnSpLocks/>
            <a:stCxn id="6" idx="3"/>
            <a:endCxn id="14" idx="1"/>
          </p:cNvCxnSpPr>
          <p:nvPr/>
        </p:nvCxnSpPr>
        <p:spPr>
          <a:xfrm flipV="1">
            <a:off x="2428240" y="2951480"/>
            <a:ext cx="4704080" cy="159638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2671F1EE-B787-0A53-1086-8571A9686CF7}"/>
              </a:ext>
            </a:extLst>
          </p:cNvPr>
          <p:cNvCxnSpPr>
            <a:cxnSpLocks/>
            <a:stCxn id="16" idx="2"/>
            <a:endCxn id="22" idx="0"/>
          </p:cNvCxnSpPr>
          <p:nvPr/>
        </p:nvCxnSpPr>
        <p:spPr>
          <a:xfrm>
            <a:off x="8072120" y="3139440"/>
            <a:ext cx="375920" cy="1524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58887AFB-F529-FA54-F185-FDF7F7D58F7A}"/>
              </a:ext>
            </a:extLst>
          </p:cNvPr>
          <p:cNvCxnSpPr>
            <a:cxnSpLocks/>
            <a:stCxn id="19" idx="2"/>
            <a:endCxn id="24" idx="1"/>
          </p:cNvCxnSpPr>
          <p:nvPr/>
        </p:nvCxnSpPr>
        <p:spPr>
          <a:xfrm>
            <a:off x="8823960" y="3139440"/>
            <a:ext cx="563880" cy="7213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8609BEE-5D3A-B88F-6A7A-EACE006DEE09}"/>
              </a:ext>
            </a:extLst>
          </p:cNvPr>
          <p:cNvCxnSpPr>
            <a:cxnSpLocks/>
            <a:stCxn id="11" idx="2"/>
            <a:endCxn id="22" idx="1"/>
          </p:cNvCxnSpPr>
          <p:nvPr/>
        </p:nvCxnSpPr>
        <p:spPr>
          <a:xfrm>
            <a:off x="7320280" y="4409440"/>
            <a:ext cx="939800" cy="4419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1BD8A0FA-C670-653E-69E7-DE35E51E4F8A}"/>
              </a:ext>
            </a:extLst>
          </p:cNvPr>
          <p:cNvCxnSpPr>
            <a:cxnSpLocks/>
            <a:stCxn id="45" idx="3"/>
            <a:endCxn id="22" idx="2"/>
          </p:cNvCxnSpPr>
          <p:nvPr/>
        </p:nvCxnSpPr>
        <p:spPr>
          <a:xfrm flipV="1">
            <a:off x="4414520" y="5039360"/>
            <a:ext cx="4033520" cy="78104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5595022-2465-F368-2DC3-CB8656CEBA09}"/>
              </a:ext>
            </a:extLst>
          </p:cNvPr>
          <p:cNvGrpSpPr/>
          <p:nvPr/>
        </p:nvGrpSpPr>
        <p:grpSpPr>
          <a:xfrm>
            <a:off x="1112520" y="3230880"/>
            <a:ext cx="1706880" cy="1965960"/>
            <a:chOff x="1112520" y="2763520"/>
            <a:chExt cx="1706880" cy="196596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A327DBB3-C2FA-6BDD-EC7E-34FD656F991B}"/>
                </a:ext>
              </a:extLst>
            </p:cNvPr>
            <p:cNvGrpSpPr/>
            <p:nvPr/>
          </p:nvGrpSpPr>
          <p:grpSpPr>
            <a:xfrm>
              <a:off x="1483360" y="3216909"/>
              <a:ext cx="944880" cy="1036320"/>
              <a:chOff x="1127760" y="3169920"/>
              <a:chExt cx="944880" cy="103632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8E616EDA-39DA-9AC0-3DB3-ADE759129E21}"/>
                  </a:ext>
                </a:extLst>
              </p:cNvPr>
              <p:cNvSpPr/>
              <p:nvPr/>
            </p:nvSpPr>
            <p:spPr>
              <a:xfrm>
                <a:off x="1127760" y="3169920"/>
                <a:ext cx="944880" cy="34544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8FD7B4FE-9B97-C6CF-B344-B881E90EAD04}"/>
                  </a:ext>
                </a:extLst>
              </p:cNvPr>
              <p:cNvSpPr/>
              <p:nvPr/>
            </p:nvSpPr>
            <p:spPr>
              <a:xfrm>
                <a:off x="1127760" y="3515360"/>
                <a:ext cx="944880" cy="34544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E05ACF2-D71D-C96A-94DB-0FF715DB5952}"/>
                  </a:ext>
                </a:extLst>
              </p:cNvPr>
              <p:cNvSpPr/>
              <p:nvPr/>
            </p:nvSpPr>
            <p:spPr>
              <a:xfrm>
                <a:off x="1127760" y="3860800"/>
                <a:ext cx="944880" cy="34544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41166AC-E9FF-C781-C265-CA29B3F3E5DC}"/>
                </a:ext>
              </a:extLst>
            </p:cNvPr>
            <p:cNvSpPr/>
            <p:nvPr/>
          </p:nvSpPr>
          <p:spPr>
            <a:xfrm>
              <a:off x="1112520" y="2763520"/>
              <a:ext cx="1706880" cy="196596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64AF975-2548-0F9B-6695-292C1B67CB63}"/>
              </a:ext>
            </a:extLst>
          </p:cNvPr>
          <p:cNvGrpSpPr/>
          <p:nvPr/>
        </p:nvGrpSpPr>
        <p:grpSpPr>
          <a:xfrm>
            <a:off x="3098800" y="4848860"/>
            <a:ext cx="1706880" cy="1965960"/>
            <a:chOff x="1112520" y="2763520"/>
            <a:chExt cx="1706880" cy="1965960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7D1D40FF-01D8-8A1B-1CF7-5B38106F2E02}"/>
                </a:ext>
              </a:extLst>
            </p:cNvPr>
            <p:cNvGrpSpPr/>
            <p:nvPr/>
          </p:nvGrpSpPr>
          <p:grpSpPr>
            <a:xfrm>
              <a:off x="1483360" y="3216909"/>
              <a:ext cx="944880" cy="1036320"/>
              <a:chOff x="1127760" y="3169920"/>
              <a:chExt cx="944880" cy="1036320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97244C8-54C1-5C7A-9F1A-D0182B5988A1}"/>
                  </a:ext>
                </a:extLst>
              </p:cNvPr>
              <p:cNvSpPr/>
              <p:nvPr/>
            </p:nvSpPr>
            <p:spPr>
              <a:xfrm>
                <a:off x="1127760" y="3169920"/>
                <a:ext cx="944880" cy="34544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EB53A5DC-564F-34A0-3082-3050C741F6B7}"/>
                  </a:ext>
                </a:extLst>
              </p:cNvPr>
              <p:cNvSpPr/>
              <p:nvPr/>
            </p:nvSpPr>
            <p:spPr>
              <a:xfrm>
                <a:off x="1127760" y="3515360"/>
                <a:ext cx="944880" cy="34544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C8165B94-BF06-A428-384E-7851B7069A5C}"/>
                  </a:ext>
                </a:extLst>
              </p:cNvPr>
              <p:cNvSpPr/>
              <p:nvPr/>
            </p:nvSpPr>
            <p:spPr>
              <a:xfrm>
                <a:off x="1127760" y="3860800"/>
                <a:ext cx="944880" cy="34544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DA448802-30AB-BAF3-7CCA-0DD5CAAD7634}"/>
                </a:ext>
              </a:extLst>
            </p:cNvPr>
            <p:cNvSpPr/>
            <p:nvPr/>
          </p:nvSpPr>
          <p:spPr>
            <a:xfrm>
              <a:off x="1112520" y="2763520"/>
              <a:ext cx="1706880" cy="196596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0045470-1389-289C-7D3C-E081FEF57AAD}"/>
              </a:ext>
            </a:extLst>
          </p:cNvPr>
          <p:cNvGrpSpPr/>
          <p:nvPr/>
        </p:nvGrpSpPr>
        <p:grpSpPr>
          <a:xfrm>
            <a:off x="4724400" y="576580"/>
            <a:ext cx="1706880" cy="1965960"/>
            <a:chOff x="1112520" y="2763520"/>
            <a:chExt cx="1706880" cy="196596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C96EA03-F018-3344-9AB6-40CE0B21CEFD}"/>
                </a:ext>
              </a:extLst>
            </p:cNvPr>
            <p:cNvGrpSpPr/>
            <p:nvPr/>
          </p:nvGrpSpPr>
          <p:grpSpPr>
            <a:xfrm>
              <a:off x="1483360" y="3216909"/>
              <a:ext cx="944880" cy="1036320"/>
              <a:chOff x="1127760" y="3169920"/>
              <a:chExt cx="944880" cy="1036320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9C7701A9-885F-3A20-E007-D8384B1B0C2F}"/>
                  </a:ext>
                </a:extLst>
              </p:cNvPr>
              <p:cNvSpPr/>
              <p:nvPr/>
            </p:nvSpPr>
            <p:spPr>
              <a:xfrm>
                <a:off x="1127760" y="3169920"/>
                <a:ext cx="944880" cy="34544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24C8521A-52C3-C161-63B4-EE63ADCC95ED}"/>
                  </a:ext>
                </a:extLst>
              </p:cNvPr>
              <p:cNvSpPr/>
              <p:nvPr/>
            </p:nvSpPr>
            <p:spPr>
              <a:xfrm>
                <a:off x="1127760" y="3515360"/>
                <a:ext cx="944880" cy="34544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EAE7A0E9-626E-69C6-E6A2-B942AFB4A465}"/>
                  </a:ext>
                </a:extLst>
              </p:cNvPr>
              <p:cNvSpPr/>
              <p:nvPr/>
            </p:nvSpPr>
            <p:spPr>
              <a:xfrm>
                <a:off x="1127760" y="3860800"/>
                <a:ext cx="944880" cy="34544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70922568-6406-9B0B-8C68-90A40C9C7141}"/>
                </a:ext>
              </a:extLst>
            </p:cNvPr>
            <p:cNvSpPr/>
            <p:nvPr/>
          </p:nvSpPr>
          <p:spPr>
            <a:xfrm>
              <a:off x="1112520" y="2763520"/>
              <a:ext cx="1706880" cy="196596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8A1071CC-DDE0-8EA0-05B6-1D99BD209BFF}"/>
              </a:ext>
            </a:extLst>
          </p:cNvPr>
          <p:cNvCxnSpPr>
            <a:cxnSpLocks/>
            <a:stCxn id="53" idx="3"/>
            <a:endCxn id="14" idx="0"/>
          </p:cNvCxnSpPr>
          <p:nvPr/>
        </p:nvCxnSpPr>
        <p:spPr>
          <a:xfrm>
            <a:off x="6040120" y="1893569"/>
            <a:ext cx="1280160" cy="8699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77891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2C514-8F23-D967-F04B-F03124E85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54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Map with </a:t>
            </a:r>
            <a:r>
              <a:rPr lang="en-US" sz="4000" dirty="0" err="1"/>
              <a:t>ForkJoin</a:t>
            </a:r>
            <a:r>
              <a:rPr lang="en-US" sz="4000" dirty="0"/>
              <a:t>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5E3F7-A903-0324-9401-05583BAB88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540" y="1442720"/>
            <a:ext cx="11424920" cy="63804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static final </a:t>
            </a:r>
            <a:r>
              <a:rPr lang="en-US" dirty="0" err="1"/>
              <a:t>ForkJoinPool</a:t>
            </a:r>
            <a:r>
              <a:rPr lang="en-US" dirty="0"/>
              <a:t> POOL = new </a:t>
            </a:r>
            <a:r>
              <a:rPr lang="en-US" dirty="0" err="1"/>
              <a:t>ForkJoinPool</a:t>
            </a:r>
            <a:r>
              <a:rPr lang="en-US" dirty="0"/>
              <a:t>(); </a:t>
            </a:r>
          </a:p>
          <a:p>
            <a:pPr marL="0" indent="0">
              <a:buNone/>
            </a:pPr>
            <a:r>
              <a:rPr lang="en-US" dirty="0"/>
              <a:t>int[] add(int[] a, int[] b){ </a:t>
            </a:r>
          </a:p>
          <a:p>
            <a:pPr marL="0" indent="0">
              <a:buNone/>
            </a:pPr>
            <a:r>
              <a:rPr lang="en-US" dirty="0"/>
              <a:t>	int[] </a:t>
            </a:r>
            <a:r>
              <a:rPr lang="en-US" dirty="0" err="1"/>
              <a:t>ans</a:t>
            </a:r>
            <a:r>
              <a:rPr lang="en-US" dirty="0"/>
              <a:t> = new int[</a:t>
            </a:r>
            <a:r>
              <a:rPr lang="en-US" dirty="0" err="1"/>
              <a:t>a.length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AddVecs</a:t>
            </a:r>
            <a:r>
              <a:rPr lang="en-US" dirty="0"/>
              <a:t> task = new </a:t>
            </a:r>
            <a:r>
              <a:rPr lang="en-US" dirty="0" err="1"/>
              <a:t>AddVecs</a:t>
            </a:r>
            <a:r>
              <a:rPr lang="en-US" dirty="0"/>
              <a:t>(a, b, </a:t>
            </a:r>
            <a:r>
              <a:rPr lang="en-US" dirty="0" err="1"/>
              <a:t>ans</a:t>
            </a:r>
            <a:r>
              <a:rPr lang="en-US" dirty="0"/>
              <a:t>, 0, </a:t>
            </a:r>
            <a:r>
              <a:rPr lang="en-US" dirty="0" err="1"/>
              <a:t>a.length</a:t>
            </a:r>
            <a:r>
              <a:rPr lang="en-US" dirty="0"/>
              <a:t>)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POOL.</a:t>
            </a:r>
            <a:r>
              <a:rPr lang="en-US" dirty="0" err="1">
                <a:solidFill>
                  <a:srgbClr val="FF0000"/>
                </a:solidFill>
              </a:rPr>
              <a:t>invoke</a:t>
            </a:r>
            <a:r>
              <a:rPr lang="en-US" dirty="0"/>
              <a:t>(task); </a:t>
            </a:r>
          </a:p>
          <a:p>
            <a:pPr marL="0" indent="0">
              <a:buNone/>
            </a:pPr>
            <a:r>
              <a:rPr lang="en-US" dirty="0"/>
              <a:t>	return </a:t>
            </a:r>
            <a:r>
              <a:rPr lang="en-US" dirty="0" err="1"/>
              <a:t>ans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} </a:t>
            </a:r>
          </a:p>
        </p:txBody>
      </p:sp>
    </p:spTree>
    <p:extLst>
      <p:ext uri="{BB962C8B-B14F-4D97-AF65-F5344CB8AC3E}">
        <p14:creationId xmlns:p14="http://schemas.microsoft.com/office/powerpoint/2010/main" val="8830464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B01CB-5A1A-78EA-8C38-35EC5E893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Maps and Reductions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33FE4-7AA0-B247-689E-FE713F6F33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“Workhorse” constructs in parallel programming</a:t>
            </a:r>
          </a:p>
          <a:p>
            <a:r>
              <a:rPr lang="en-US" dirty="0"/>
              <a:t>Many problems can be written in terms of maps and reductions</a:t>
            </a:r>
          </a:p>
          <a:p>
            <a:r>
              <a:rPr lang="en-US" dirty="0"/>
              <a:t>With practice, writing them will become second nature</a:t>
            </a:r>
          </a:p>
          <a:p>
            <a:pPr lvl="1"/>
            <a:r>
              <a:rPr lang="en-US" dirty="0"/>
              <a:t>Like how over time for loops and if statements have gotten easier</a:t>
            </a:r>
          </a:p>
        </p:txBody>
      </p:sp>
    </p:spTree>
    <p:extLst>
      <p:ext uri="{BB962C8B-B14F-4D97-AF65-F5344CB8AC3E}">
        <p14:creationId xmlns:p14="http://schemas.microsoft.com/office/powerpoint/2010/main" val="5706438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6EC53-069A-041A-3F77-B9565F450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Map/Reduction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49420-086E-77E7-B247-F9A98B0B5E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32477" cy="4351338"/>
          </a:xfrm>
        </p:spPr>
        <p:txBody>
          <a:bodyPr>
            <a:normAutofit/>
          </a:bodyPr>
          <a:lstStyle/>
          <a:p>
            <a:r>
              <a:rPr lang="en-US" b="1" dirty="0"/>
              <a:t>Task: </a:t>
            </a:r>
            <a:r>
              <a:rPr lang="en-US" dirty="0"/>
              <a:t>Multiply together the lengths of all the odd-length strings in array</a:t>
            </a:r>
          </a:p>
        </p:txBody>
      </p:sp>
    </p:spTree>
    <p:extLst>
      <p:ext uri="{BB962C8B-B14F-4D97-AF65-F5344CB8AC3E}">
        <p14:creationId xmlns:p14="http://schemas.microsoft.com/office/powerpoint/2010/main" val="9777529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3573A-1924-F320-E012-65D0463AC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7B9F1-E9E1-E5E6-A248-B93093548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Map/Reduction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137116-AD6D-F2C8-5D74-87E8ADD48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32477" cy="4351338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Task: </a:t>
            </a:r>
            <a:r>
              <a:rPr lang="en-US" dirty="0"/>
              <a:t>Multiply together the lengths of all the odd-length strings in array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Apply </a:t>
            </a:r>
            <a:r>
              <a:rPr lang="en-US" u="sng" dirty="0"/>
              <a:t>map</a:t>
            </a:r>
            <a:r>
              <a:rPr lang="en-US" dirty="0"/>
              <a:t> to convert the array of strings into an array of their lengths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Then do a map on that array so each value maps to 1 if it’s even and itself if it’s odd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Then do a reduction to multiply together that final result</a:t>
            </a:r>
          </a:p>
          <a:p>
            <a:pPr lvl="1"/>
            <a:endParaRPr lang="en-US" dirty="0"/>
          </a:p>
          <a:p>
            <a:r>
              <a:rPr lang="en-US" dirty="0"/>
              <a:t>Note: You could do this in a single </a:t>
            </a:r>
            <a:r>
              <a:rPr lang="en-US" dirty="0" err="1"/>
              <a:t>ForkJoin</a:t>
            </a:r>
            <a:r>
              <a:rPr lang="en-US" dirty="0"/>
              <a:t> </a:t>
            </a:r>
            <a:r>
              <a:rPr lang="en-US" dirty="0" err="1"/>
              <a:t>RecursiveTask</a:t>
            </a:r>
            <a:endParaRPr lang="en-US" dirty="0"/>
          </a:p>
          <a:p>
            <a:pPr lvl="1"/>
            <a:r>
              <a:rPr lang="en-US" dirty="0"/>
              <a:t> but “deconstructing” useful since some languages designed specifically for parallelism have Map/Reduce built in.</a:t>
            </a:r>
          </a:p>
          <a:p>
            <a:pPr lvl="1"/>
            <a:r>
              <a:rPr lang="en-US" dirty="0"/>
              <a:t>Map and Reduce are two from </a:t>
            </a:r>
            <a:r>
              <a:rPr lang="en-US" b="1" dirty="0"/>
              <a:t>a trio, with Pack/Filter </a:t>
            </a:r>
            <a:r>
              <a:rPr lang="en-US" dirty="0"/>
              <a:t>being the third</a:t>
            </a:r>
          </a:p>
        </p:txBody>
      </p:sp>
    </p:spTree>
    <p:extLst>
      <p:ext uri="{BB962C8B-B14F-4D97-AF65-F5344CB8AC3E}">
        <p14:creationId xmlns:p14="http://schemas.microsoft.com/office/powerpoint/2010/main" val="3127925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D9DF2-4E51-D9D2-9798-C69191332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D479D-C506-6CBC-7BEB-9F4DC0AE4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Data Structures are “Suitable” for Parallelism?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66AD97-59A7-6C24-B965-1A4568AF15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each data structure, can we write a parallel algorithm to sum all of its values that’s </a:t>
            </a:r>
            <a:r>
              <a:rPr lang="en-US" i="1" dirty="0"/>
              <a:t>more efficient</a:t>
            </a:r>
            <a:r>
              <a:rPr lang="en-US" dirty="0"/>
              <a:t> than a sequential one?</a:t>
            </a:r>
          </a:p>
          <a:p>
            <a:pPr lvl="1"/>
            <a:r>
              <a:rPr lang="en-US" dirty="0"/>
              <a:t>Array</a:t>
            </a:r>
          </a:p>
          <a:p>
            <a:pPr lvl="1"/>
            <a:r>
              <a:rPr lang="en-US" dirty="0"/>
              <a:t>Linked List</a:t>
            </a:r>
          </a:p>
          <a:p>
            <a:pPr lvl="1"/>
            <a:r>
              <a:rPr lang="en-US" dirty="0"/>
              <a:t>Binary Tree</a:t>
            </a:r>
          </a:p>
        </p:txBody>
      </p:sp>
    </p:spTree>
    <p:extLst>
      <p:ext uri="{BB962C8B-B14F-4D97-AF65-F5344CB8AC3E}">
        <p14:creationId xmlns:p14="http://schemas.microsoft.com/office/powerpoint/2010/main" val="35537450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5195A-95E5-E229-C661-4192C1FD1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Pack/Filter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4365FE-88D8-8A18-83A1-AE967A23F2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Given an array of values and a Boolean function, return a new array which contains only elements that were “true”</a:t>
            </a:r>
          </a:p>
          <a:p>
            <a:pPr lvl="1"/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2FCBA16-38E0-BE10-1363-5250A2A8F51F}"/>
              </a:ext>
            </a:extLst>
          </p:cNvPr>
          <p:cNvGrpSpPr/>
          <p:nvPr/>
        </p:nvGrpSpPr>
        <p:grpSpPr>
          <a:xfrm>
            <a:off x="296545" y="3071421"/>
            <a:ext cx="4295776" cy="715157"/>
            <a:chOff x="7967980" y="4321811"/>
            <a:chExt cx="2258060" cy="37592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05866A6-E78A-C7C1-222C-26AD9F12037C}"/>
                </a:ext>
              </a:extLst>
            </p:cNvPr>
            <p:cNvSpPr/>
            <p:nvPr/>
          </p:nvSpPr>
          <p:spPr>
            <a:xfrm>
              <a:off x="796798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1C76A77-0208-4B8E-5C97-C4EE148020B2}"/>
                </a:ext>
              </a:extLst>
            </p:cNvPr>
            <p:cNvSpPr/>
            <p:nvPr/>
          </p:nvSpPr>
          <p:spPr>
            <a:xfrm>
              <a:off x="834390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16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525819F-DD5C-0C7D-88FC-D54DF18EB3E5}"/>
                </a:ext>
              </a:extLst>
            </p:cNvPr>
            <p:cNvSpPr/>
            <p:nvPr/>
          </p:nvSpPr>
          <p:spPr>
            <a:xfrm>
              <a:off x="872236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4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55B426A-6646-59F0-2765-CD9D0801BD9A}"/>
                </a:ext>
              </a:extLst>
            </p:cNvPr>
            <p:cNvSpPr/>
            <p:nvPr/>
          </p:nvSpPr>
          <p:spPr>
            <a:xfrm>
              <a:off x="909828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18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BDCCD04-4D70-D2B4-C8B4-DBB50072BEFD}"/>
                </a:ext>
              </a:extLst>
            </p:cNvPr>
            <p:cNvSpPr/>
            <p:nvPr/>
          </p:nvSpPr>
          <p:spPr>
            <a:xfrm>
              <a:off x="947420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8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1972EE8-AA5B-0B6B-E82C-DE469082A736}"/>
                </a:ext>
              </a:extLst>
            </p:cNvPr>
            <p:cNvSpPr/>
            <p:nvPr/>
          </p:nvSpPr>
          <p:spPr>
            <a:xfrm>
              <a:off x="985012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2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839C693-0E44-ED6A-DA95-E4402CE83A5F}"/>
              </a:ext>
            </a:extLst>
          </p:cNvPr>
          <p:cNvGrpSpPr/>
          <p:nvPr/>
        </p:nvGrpSpPr>
        <p:grpSpPr>
          <a:xfrm>
            <a:off x="7231525" y="3040696"/>
            <a:ext cx="2150304" cy="715157"/>
            <a:chOff x="7967980" y="4321811"/>
            <a:chExt cx="1130300" cy="37592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71FBED0-7A48-F4F3-C352-128D0DD889BB}"/>
                </a:ext>
              </a:extLst>
            </p:cNvPr>
            <p:cNvSpPr/>
            <p:nvPr/>
          </p:nvSpPr>
          <p:spPr>
            <a:xfrm>
              <a:off x="796798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6BCE71F-3E67-ABF8-EE58-9E426E3E53FD}"/>
                </a:ext>
              </a:extLst>
            </p:cNvPr>
            <p:cNvSpPr/>
            <p:nvPr/>
          </p:nvSpPr>
          <p:spPr>
            <a:xfrm>
              <a:off x="834390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16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028B4C2-CC16-63DB-126B-660A5A606DC6}"/>
                </a:ext>
              </a:extLst>
            </p:cNvPr>
            <p:cNvSpPr/>
            <p:nvPr/>
          </p:nvSpPr>
          <p:spPr>
            <a:xfrm>
              <a:off x="872236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18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5BF7C86-07C2-1DED-ADCF-F9AB859CBECE}"/>
                  </a:ext>
                </a:extLst>
              </p:cNvPr>
              <p:cNvSpPr txBox="1"/>
              <p:nvPr/>
            </p:nvSpPr>
            <p:spPr>
              <a:xfrm>
                <a:off x="177800" y="4104640"/>
                <a:ext cx="20054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&gt;9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5BF7C86-07C2-1DED-ADCF-F9AB859CBE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4104640"/>
                <a:ext cx="2005485" cy="461665"/>
              </a:xfrm>
              <a:prstGeom prst="rect">
                <a:avLst/>
              </a:prstGeom>
              <a:blipFill>
                <a:blip r:embed="rId2"/>
                <a:stretch>
                  <a:fillRect l="-304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Arrow: Right 25">
            <a:extLst>
              <a:ext uri="{FF2B5EF4-FFF2-40B4-BE49-F238E27FC236}">
                <a16:creationId xmlns:a16="http://schemas.microsoft.com/office/drawing/2014/main" id="{820FA9ED-5E25-DE65-7403-2DBD2CE61FE7}"/>
              </a:ext>
            </a:extLst>
          </p:cNvPr>
          <p:cNvSpPr/>
          <p:nvPr/>
        </p:nvSpPr>
        <p:spPr>
          <a:xfrm>
            <a:off x="5293360" y="3040696"/>
            <a:ext cx="1310640" cy="71515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A04E4B-DDF7-A37F-0478-1096B4C6D4E2}"/>
              </a:ext>
            </a:extLst>
          </p:cNvPr>
          <p:cNvSpPr txBox="1"/>
          <p:nvPr/>
        </p:nvSpPr>
        <p:spPr>
          <a:xfrm>
            <a:off x="1622498" y="4701242"/>
            <a:ext cx="8947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Question</a:t>
            </a:r>
            <a:r>
              <a:rPr lang="en-US" sz="3200" dirty="0"/>
              <a:t>: Can we Pack/Filter in parallel?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489EAF-C12E-6ED6-CDCB-DB761D2A52CC}"/>
              </a:ext>
            </a:extLst>
          </p:cNvPr>
          <p:cNvSpPr txBox="1"/>
          <p:nvPr/>
        </p:nvSpPr>
        <p:spPr>
          <a:xfrm>
            <a:off x="1726859" y="5511694"/>
            <a:ext cx="8947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Answer</a:t>
            </a:r>
            <a:r>
              <a:rPr lang="en-US" sz="2800" dirty="0"/>
              <a:t>: </a:t>
            </a:r>
            <a:r>
              <a:rPr lang="en-US" sz="2800" dirty="0">
                <a:solidFill>
                  <a:schemeClr val="accent6"/>
                </a:solidFill>
              </a:rPr>
              <a:t>yes</a:t>
            </a:r>
            <a:r>
              <a:rPr lang="en-US" sz="2800" dirty="0"/>
              <a:t>, with help of parallel </a:t>
            </a:r>
            <a:r>
              <a:rPr lang="en-US" sz="2800" b="1" dirty="0"/>
              <a:t>Prefix Sum</a:t>
            </a:r>
          </a:p>
        </p:txBody>
      </p:sp>
    </p:spTree>
    <p:extLst>
      <p:ext uri="{BB962C8B-B14F-4D97-AF65-F5344CB8AC3E}">
        <p14:creationId xmlns:p14="http://schemas.microsoft.com/office/powerpoint/2010/main" val="1924051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FD0A1F0-08D2-085C-758E-8902F87D03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715132"/>
                <a:ext cx="10515600" cy="1325563"/>
              </a:xfrm>
            </p:spPr>
            <p:txBody>
              <a:bodyPr/>
              <a:lstStyle/>
              <a:p>
                <a:r>
                  <a:rPr lang="en-US" dirty="0"/>
                  <a:t>Suppose we had a way to compute </a:t>
                </a:r>
                <a:r>
                  <a:rPr lang="en-US" b="1" dirty="0"/>
                  <a:t>Prefix sum</a:t>
                </a:r>
                <a:r>
                  <a:rPr lang="en-US" dirty="0"/>
                  <a:t> in parallel</a:t>
                </a:r>
              </a:p>
              <a:p>
                <a:pPr lvl="1"/>
                <a:r>
                  <a:rPr lang="en-US" dirty="0"/>
                  <a:t>Given an array, compute a new array where each index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is the sum of all values up to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FD0A1F0-08D2-085C-758E-8902F87D03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715132"/>
                <a:ext cx="10515600" cy="1325563"/>
              </a:xfrm>
              <a:blipFill>
                <a:blip r:embed="rId2"/>
                <a:stretch>
                  <a:fillRect l="-1086" t="-7547" b="-9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612CC0E1-DD91-B530-5F18-588A44A2C7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32441"/>
            <a:ext cx="1051560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Question</a:t>
            </a:r>
            <a:r>
              <a:rPr lang="en-US" sz="3600" dirty="0"/>
              <a:t>: Can we Pack/Filter in parallel?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DE5B75B-8D7F-9112-D10B-72AFAAB2BF23}"/>
              </a:ext>
            </a:extLst>
          </p:cNvPr>
          <p:cNvGrpSpPr/>
          <p:nvPr/>
        </p:nvGrpSpPr>
        <p:grpSpPr>
          <a:xfrm>
            <a:off x="296545" y="3071421"/>
            <a:ext cx="4295776" cy="715157"/>
            <a:chOff x="7967980" y="4321811"/>
            <a:chExt cx="2258060" cy="37592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41ED5C6-B688-72DA-3E4D-6D20AE7C7133}"/>
                </a:ext>
              </a:extLst>
            </p:cNvPr>
            <p:cNvSpPr/>
            <p:nvPr/>
          </p:nvSpPr>
          <p:spPr>
            <a:xfrm>
              <a:off x="796798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7DF49D1-DA2C-EEDC-4F86-81861D407961}"/>
                </a:ext>
              </a:extLst>
            </p:cNvPr>
            <p:cNvSpPr/>
            <p:nvPr/>
          </p:nvSpPr>
          <p:spPr>
            <a:xfrm>
              <a:off x="834390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16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F37DEE1-051A-8E1A-6FB0-C9FFF6E7EAB8}"/>
                </a:ext>
              </a:extLst>
            </p:cNvPr>
            <p:cNvSpPr/>
            <p:nvPr/>
          </p:nvSpPr>
          <p:spPr>
            <a:xfrm>
              <a:off x="872236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4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209FAFE-1AF6-C98E-E501-7F2E178D229D}"/>
                </a:ext>
              </a:extLst>
            </p:cNvPr>
            <p:cNvSpPr/>
            <p:nvPr/>
          </p:nvSpPr>
          <p:spPr>
            <a:xfrm>
              <a:off x="909828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18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1B49297-2FB9-60E3-221F-65395E0297C5}"/>
                </a:ext>
              </a:extLst>
            </p:cNvPr>
            <p:cNvSpPr/>
            <p:nvPr/>
          </p:nvSpPr>
          <p:spPr>
            <a:xfrm>
              <a:off x="947420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8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4683550-6C30-7E36-3767-0E2636C14F94}"/>
                </a:ext>
              </a:extLst>
            </p:cNvPr>
            <p:cNvSpPr/>
            <p:nvPr/>
          </p:nvSpPr>
          <p:spPr>
            <a:xfrm>
              <a:off x="985012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2</a:t>
              </a:r>
            </a:p>
          </p:txBody>
        </p:sp>
      </p:grpSp>
      <p:sp>
        <p:nvSpPr>
          <p:cNvPr id="12" name="Arrow: Right 10">
            <a:extLst>
              <a:ext uri="{FF2B5EF4-FFF2-40B4-BE49-F238E27FC236}">
                <a16:creationId xmlns:a16="http://schemas.microsoft.com/office/drawing/2014/main" id="{7C1E3903-FB34-94D1-71CE-135A6DD42A16}"/>
              </a:ext>
            </a:extLst>
          </p:cNvPr>
          <p:cNvSpPr/>
          <p:nvPr/>
        </p:nvSpPr>
        <p:spPr>
          <a:xfrm>
            <a:off x="5293360" y="3040696"/>
            <a:ext cx="1310640" cy="71515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1121B2F-4C81-6CCE-2DC5-99B3EF73404A}"/>
              </a:ext>
            </a:extLst>
          </p:cNvPr>
          <p:cNvGrpSpPr/>
          <p:nvPr/>
        </p:nvGrpSpPr>
        <p:grpSpPr>
          <a:xfrm>
            <a:off x="7302623" y="3040695"/>
            <a:ext cx="4295776" cy="715157"/>
            <a:chOff x="7967980" y="4321811"/>
            <a:chExt cx="2258060" cy="37592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AEAC760-31F4-A3C2-4837-C75799F9F77B}"/>
                </a:ext>
              </a:extLst>
            </p:cNvPr>
            <p:cNvSpPr/>
            <p:nvPr/>
          </p:nvSpPr>
          <p:spPr>
            <a:xfrm>
              <a:off x="796798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FE2E08A-23BB-9AAA-3626-657D47F3F035}"/>
                </a:ext>
              </a:extLst>
            </p:cNvPr>
            <p:cNvSpPr/>
            <p:nvPr/>
          </p:nvSpPr>
          <p:spPr>
            <a:xfrm>
              <a:off x="834390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26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D21DB56-C73E-8CD2-D2BC-9429C6C54BE7}"/>
                </a:ext>
              </a:extLst>
            </p:cNvPr>
            <p:cNvSpPr/>
            <p:nvPr/>
          </p:nvSpPr>
          <p:spPr>
            <a:xfrm>
              <a:off x="872236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30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08EF045-23CC-01EC-314B-FF6386E970C0}"/>
                </a:ext>
              </a:extLst>
            </p:cNvPr>
            <p:cNvSpPr/>
            <p:nvPr/>
          </p:nvSpPr>
          <p:spPr>
            <a:xfrm>
              <a:off x="909828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48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43ED174-0AFE-F3C6-9DEA-0E658662ABAB}"/>
                </a:ext>
              </a:extLst>
            </p:cNvPr>
            <p:cNvSpPr/>
            <p:nvPr/>
          </p:nvSpPr>
          <p:spPr>
            <a:xfrm>
              <a:off x="947420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56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BB565A-D7AA-8B92-0D7F-8F565A8B973B}"/>
                </a:ext>
              </a:extLst>
            </p:cNvPr>
            <p:cNvSpPr/>
            <p:nvPr/>
          </p:nvSpPr>
          <p:spPr>
            <a:xfrm>
              <a:off x="985012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58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83228A3-4013-0EED-22C5-66736243306A}"/>
              </a:ext>
            </a:extLst>
          </p:cNvPr>
          <p:cNvGrpSpPr/>
          <p:nvPr/>
        </p:nvGrpSpPr>
        <p:grpSpPr>
          <a:xfrm>
            <a:off x="4956878" y="4082571"/>
            <a:ext cx="3456329" cy="460021"/>
            <a:chOff x="7967980" y="4321811"/>
            <a:chExt cx="2258060" cy="375920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A268B7E-B647-5209-FF4C-6DE324307BC9}"/>
                </a:ext>
              </a:extLst>
            </p:cNvPr>
            <p:cNvSpPr/>
            <p:nvPr/>
          </p:nvSpPr>
          <p:spPr>
            <a:xfrm>
              <a:off x="796798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5FB1912-56B2-7F17-A1E3-B62EE3F406B8}"/>
                </a:ext>
              </a:extLst>
            </p:cNvPr>
            <p:cNvSpPr/>
            <p:nvPr/>
          </p:nvSpPr>
          <p:spPr>
            <a:xfrm>
              <a:off x="834390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16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85CB7A9-5F10-CBA9-A8C6-E10A8295AF5D}"/>
                </a:ext>
              </a:extLst>
            </p:cNvPr>
            <p:cNvSpPr/>
            <p:nvPr/>
          </p:nvSpPr>
          <p:spPr>
            <a:xfrm>
              <a:off x="872236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4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BF24459D-DCEB-F34B-869A-4B9795A05029}"/>
                </a:ext>
              </a:extLst>
            </p:cNvPr>
            <p:cNvSpPr/>
            <p:nvPr/>
          </p:nvSpPr>
          <p:spPr>
            <a:xfrm>
              <a:off x="909828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18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440478A-BCAE-E1A5-AAED-B46268FC560A}"/>
                </a:ext>
              </a:extLst>
            </p:cNvPr>
            <p:cNvSpPr/>
            <p:nvPr/>
          </p:nvSpPr>
          <p:spPr>
            <a:xfrm>
              <a:off x="947420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8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5C926AC1-9A49-095B-B072-C5FE903AADF1}"/>
                </a:ext>
              </a:extLst>
            </p:cNvPr>
            <p:cNvSpPr/>
            <p:nvPr/>
          </p:nvSpPr>
          <p:spPr>
            <a:xfrm>
              <a:off x="985012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2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282772CB-D888-388B-30DF-D87E3813A7B3}"/>
              </a:ext>
            </a:extLst>
          </p:cNvPr>
          <p:cNvSpPr txBox="1"/>
          <p:nvPr/>
        </p:nvSpPr>
        <p:spPr>
          <a:xfrm>
            <a:off x="435029" y="4053876"/>
            <a:ext cx="4157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Computing filter f(x) &gt; 9</a:t>
            </a:r>
          </a:p>
        </p:txBody>
      </p:sp>
      <p:sp>
        <p:nvSpPr>
          <p:cNvPr id="38" name="Arrow: Right 10">
            <a:extLst>
              <a:ext uri="{FF2B5EF4-FFF2-40B4-BE49-F238E27FC236}">
                <a16:creationId xmlns:a16="http://schemas.microsoft.com/office/drawing/2014/main" id="{B3CDD420-D9BF-D9AA-0D45-362801B549F0}"/>
              </a:ext>
            </a:extLst>
          </p:cNvPr>
          <p:cNvSpPr/>
          <p:nvPr/>
        </p:nvSpPr>
        <p:spPr>
          <a:xfrm>
            <a:off x="911183" y="4829883"/>
            <a:ext cx="1178087" cy="37059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0CF35DF-1042-5AF0-45A1-A1BE292E287F}"/>
              </a:ext>
            </a:extLst>
          </p:cNvPr>
          <p:cNvGrpSpPr/>
          <p:nvPr/>
        </p:nvGrpSpPr>
        <p:grpSpPr>
          <a:xfrm>
            <a:off x="2379944" y="4785167"/>
            <a:ext cx="3456329" cy="460021"/>
            <a:chOff x="7967980" y="4321811"/>
            <a:chExt cx="2258060" cy="375920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974D7A8-9AB6-34DE-F2D1-A83DE98FA37D}"/>
                </a:ext>
              </a:extLst>
            </p:cNvPr>
            <p:cNvSpPr/>
            <p:nvPr/>
          </p:nvSpPr>
          <p:spPr>
            <a:xfrm>
              <a:off x="796798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91FEE46-4BCB-7403-35DE-6E0AC198B5BC}"/>
                </a:ext>
              </a:extLst>
            </p:cNvPr>
            <p:cNvSpPr/>
            <p:nvPr/>
          </p:nvSpPr>
          <p:spPr>
            <a:xfrm>
              <a:off x="834390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996ECAE-6BE6-2CE3-C613-AAB14CDF2FBC}"/>
                </a:ext>
              </a:extLst>
            </p:cNvPr>
            <p:cNvSpPr/>
            <p:nvPr/>
          </p:nvSpPr>
          <p:spPr>
            <a:xfrm>
              <a:off x="872236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C69280A-B7B1-79F6-907C-6AD78B17AD41}"/>
                </a:ext>
              </a:extLst>
            </p:cNvPr>
            <p:cNvSpPr/>
            <p:nvPr/>
          </p:nvSpPr>
          <p:spPr>
            <a:xfrm>
              <a:off x="909828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4E374150-DEC2-DE92-F50F-B77534D6F49B}"/>
                </a:ext>
              </a:extLst>
            </p:cNvPr>
            <p:cNvSpPr/>
            <p:nvPr/>
          </p:nvSpPr>
          <p:spPr>
            <a:xfrm>
              <a:off x="947420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98D9DCB0-C628-D904-F101-0B96A9D8609F}"/>
                </a:ext>
              </a:extLst>
            </p:cNvPr>
            <p:cNvSpPr/>
            <p:nvPr/>
          </p:nvSpPr>
          <p:spPr>
            <a:xfrm>
              <a:off x="985012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0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BF79D37-8D00-EB4B-1C7A-910931C1FCDE}"/>
              </a:ext>
            </a:extLst>
          </p:cNvPr>
          <p:cNvGrpSpPr/>
          <p:nvPr/>
        </p:nvGrpSpPr>
        <p:grpSpPr>
          <a:xfrm>
            <a:off x="2381887" y="5730337"/>
            <a:ext cx="3456329" cy="460021"/>
            <a:chOff x="7967980" y="4321811"/>
            <a:chExt cx="2258060" cy="375920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322005A-F1A2-368C-10C8-529665CAA675}"/>
                </a:ext>
              </a:extLst>
            </p:cNvPr>
            <p:cNvSpPr/>
            <p:nvPr/>
          </p:nvSpPr>
          <p:spPr>
            <a:xfrm>
              <a:off x="796798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5FBFCEE-FAE8-F197-38FE-BDBE8922E519}"/>
                </a:ext>
              </a:extLst>
            </p:cNvPr>
            <p:cNvSpPr/>
            <p:nvPr/>
          </p:nvSpPr>
          <p:spPr>
            <a:xfrm>
              <a:off x="834390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339413D0-F301-E1FB-7EFF-C22C7488805E}"/>
                </a:ext>
              </a:extLst>
            </p:cNvPr>
            <p:cNvSpPr/>
            <p:nvPr/>
          </p:nvSpPr>
          <p:spPr>
            <a:xfrm>
              <a:off x="872236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57251265-5336-581D-1DA9-64C13C4241DF}"/>
                </a:ext>
              </a:extLst>
            </p:cNvPr>
            <p:cNvSpPr/>
            <p:nvPr/>
          </p:nvSpPr>
          <p:spPr>
            <a:xfrm>
              <a:off x="909828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3A1B95E9-6B4B-E6D4-5AFB-BB690E553888}"/>
                </a:ext>
              </a:extLst>
            </p:cNvPr>
            <p:cNvSpPr/>
            <p:nvPr/>
          </p:nvSpPr>
          <p:spPr>
            <a:xfrm>
              <a:off x="947420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049AB07-86C5-73C6-3C02-58672715EA29}"/>
                </a:ext>
              </a:extLst>
            </p:cNvPr>
            <p:cNvSpPr/>
            <p:nvPr/>
          </p:nvSpPr>
          <p:spPr>
            <a:xfrm>
              <a:off x="985012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3</a:t>
              </a:r>
            </a:p>
          </p:txBody>
        </p:sp>
      </p:grpSp>
      <p:sp>
        <p:nvSpPr>
          <p:cNvPr id="53" name="Arrow: Right 10">
            <a:extLst>
              <a:ext uri="{FF2B5EF4-FFF2-40B4-BE49-F238E27FC236}">
                <a16:creationId xmlns:a16="http://schemas.microsoft.com/office/drawing/2014/main" id="{3FAA7C49-88B6-F86E-D318-B76773E709BC}"/>
              </a:ext>
            </a:extLst>
          </p:cNvPr>
          <p:cNvSpPr/>
          <p:nvPr/>
        </p:nvSpPr>
        <p:spPr>
          <a:xfrm>
            <a:off x="911183" y="5775053"/>
            <a:ext cx="1178087" cy="37059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113786B-692B-D045-ADF6-2F5BE167DA7D}"/>
              </a:ext>
            </a:extLst>
          </p:cNvPr>
          <p:cNvSpPr txBox="1"/>
          <p:nvPr/>
        </p:nvSpPr>
        <p:spPr>
          <a:xfrm>
            <a:off x="477349" y="5165295"/>
            <a:ext cx="2045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Map: f(x) = 1 if x &gt; 9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455FE7D-1420-096D-C61D-14F81EB1E000}"/>
              </a:ext>
            </a:extLst>
          </p:cNvPr>
          <p:cNvSpPr txBox="1"/>
          <p:nvPr/>
        </p:nvSpPr>
        <p:spPr>
          <a:xfrm>
            <a:off x="748885" y="6201404"/>
            <a:ext cx="1240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Prefix sum!</a:t>
            </a:r>
          </a:p>
        </p:txBody>
      </p:sp>
      <p:sp>
        <p:nvSpPr>
          <p:cNvPr id="57" name="Arrow: Right 10">
            <a:extLst>
              <a:ext uri="{FF2B5EF4-FFF2-40B4-BE49-F238E27FC236}">
                <a16:creationId xmlns:a16="http://schemas.microsoft.com/office/drawing/2014/main" id="{611E5544-8B87-312A-DC84-67317DE516F1}"/>
              </a:ext>
            </a:extLst>
          </p:cNvPr>
          <p:cNvSpPr/>
          <p:nvPr/>
        </p:nvSpPr>
        <p:spPr>
          <a:xfrm>
            <a:off x="6096000" y="5756631"/>
            <a:ext cx="1178087" cy="37059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572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 animBg="1"/>
      <p:bldP spid="38" grpId="0" animBg="1"/>
      <p:bldP spid="53" grpId="0" animBg="1"/>
      <p:bldP spid="5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FB90C-5B78-FBB0-F68B-640018DA9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Prefix Sum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3686234-DCCF-3EE5-9BA3-1351739C617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Given an array, compute a new array where each index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is the sum of all values up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3686234-DCCF-3EE5-9BA3-1351739C617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1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956AA1BC-DC7C-5EED-936F-FD05EC77214E}"/>
              </a:ext>
            </a:extLst>
          </p:cNvPr>
          <p:cNvGrpSpPr/>
          <p:nvPr/>
        </p:nvGrpSpPr>
        <p:grpSpPr>
          <a:xfrm>
            <a:off x="296545" y="3071421"/>
            <a:ext cx="4295776" cy="715157"/>
            <a:chOff x="7967980" y="4321811"/>
            <a:chExt cx="2258060" cy="37592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B5CEEC8-FB6A-B553-0EAB-A406C52617A6}"/>
                </a:ext>
              </a:extLst>
            </p:cNvPr>
            <p:cNvSpPr/>
            <p:nvPr/>
          </p:nvSpPr>
          <p:spPr>
            <a:xfrm>
              <a:off x="796798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733A570-67B4-D493-789B-EA40FAA02225}"/>
                </a:ext>
              </a:extLst>
            </p:cNvPr>
            <p:cNvSpPr/>
            <p:nvPr/>
          </p:nvSpPr>
          <p:spPr>
            <a:xfrm>
              <a:off x="834390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16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F24E0B2-5251-0822-AD24-0245AE9E50E2}"/>
                </a:ext>
              </a:extLst>
            </p:cNvPr>
            <p:cNvSpPr/>
            <p:nvPr/>
          </p:nvSpPr>
          <p:spPr>
            <a:xfrm>
              <a:off x="872236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4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8C36273-352C-859E-91F9-3295B7F8B1B1}"/>
                </a:ext>
              </a:extLst>
            </p:cNvPr>
            <p:cNvSpPr/>
            <p:nvPr/>
          </p:nvSpPr>
          <p:spPr>
            <a:xfrm>
              <a:off x="909828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18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0754A8D-DF2F-F619-2505-3F52FB143706}"/>
                </a:ext>
              </a:extLst>
            </p:cNvPr>
            <p:cNvSpPr/>
            <p:nvPr/>
          </p:nvSpPr>
          <p:spPr>
            <a:xfrm>
              <a:off x="947420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8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D7C484A-516D-C39C-F64C-A7CE3A1BFC8A}"/>
                </a:ext>
              </a:extLst>
            </p:cNvPr>
            <p:cNvSpPr/>
            <p:nvPr/>
          </p:nvSpPr>
          <p:spPr>
            <a:xfrm>
              <a:off x="985012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2</a:t>
              </a:r>
            </a:p>
          </p:txBody>
        </p:sp>
      </p:grp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855BC1E7-EB2C-C665-EEA6-C3A9066E99A2}"/>
              </a:ext>
            </a:extLst>
          </p:cNvPr>
          <p:cNvSpPr/>
          <p:nvPr/>
        </p:nvSpPr>
        <p:spPr>
          <a:xfrm>
            <a:off x="5293360" y="3040696"/>
            <a:ext cx="1310640" cy="71515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A593B46-2401-18BE-0581-5D713B25851D}"/>
              </a:ext>
            </a:extLst>
          </p:cNvPr>
          <p:cNvGrpSpPr/>
          <p:nvPr/>
        </p:nvGrpSpPr>
        <p:grpSpPr>
          <a:xfrm>
            <a:off x="7302623" y="3040695"/>
            <a:ext cx="4295776" cy="715157"/>
            <a:chOff x="7967980" y="4321811"/>
            <a:chExt cx="2258060" cy="37592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AC3A979-CDB6-EBDD-02B4-1BE7E3D0C204}"/>
                </a:ext>
              </a:extLst>
            </p:cNvPr>
            <p:cNvSpPr/>
            <p:nvPr/>
          </p:nvSpPr>
          <p:spPr>
            <a:xfrm>
              <a:off x="796798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DB33D98-7B19-C169-52B6-A0456E19BA7F}"/>
                </a:ext>
              </a:extLst>
            </p:cNvPr>
            <p:cNvSpPr/>
            <p:nvPr/>
          </p:nvSpPr>
          <p:spPr>
            <a:xfrm>
              <a:off x="834390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26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36A93CC-7CE7-650D-4541-2767835B0150}"/>
                </a:ext>
              </a:extLst>
            </p:cNvPr>
            <p:cNvSpPr/>
            <p:nvPr/>
          </p:nvSpPr>
          <p:spPr>
            <a:xfrm>
              <a:off x="872236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30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AD1E1A1-DB1C-EB68-1E2B-BF47AF1FB6A8}"/>
                </a:ext>
              </a:extLst>
            </p:cNvPr>
            <p:cNvSpPr/>
            <p:nvPr/>
          </p:nvSpPr>
          <p:spPr>
            <a:xfrm>
              <a:off x="909828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48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2E75A40-9521-F7F6-5A7A-421D9B78A7E9}"/>
                </a:ext>
              </a:extLst>
            </p:cNvPr>
            <p:cNvSpPr/>
            <p:nvPr/>
          </p:nvSpPr>
          <p:spPr>
            <a:xfrm>
              <a:off x="947420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56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AF49314-8C4F-6C71-D6D2-A02553C36B24}"/>
                </a:ext>
              </a:extLst>
            </p:cNvPr>
            <p:cNvSpPr/>
            <p:nvPr/>
          </p:nvSpPr>
          <p:spPr>
            <a:xfrm>
              <a:off x="9850120" y="4321811"/>
              <a:ext cx="375920" cy="3759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58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01AB606C-ECAE-2DE7-1844-D5F0FFD3C45A}"/>
              </a:ext>
            </a:extLst>
          </p:cNvPr>
          <p:cNvSpPr txBox="1"/>
          <p:nvPr/>
        </p:nvSpPr>
        <p:spPr>
          <a:xfrm>
            <a:off x="2162918" y="4770764"/>
            <a:ext cx="7290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Later:</a:t>
            </a:r>
            <a:r>
              <a:rPr lang="en-US" sz="2800" dirty="0"/>
              <a:t> will be useful for parallel packing/filtering!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12420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FB90C-5B78-FBB0-F68B-640018DA9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Prefix Sum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86234-DCCF-3EE5-9BA3-1351739C61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Algorithm will have two major parallel steps</a:t>
            </a:r>
          </a:p>
          <a:p>
            <a:pPr lvl="1"/>
            <a:r>
              <a:rPr lang="en-US" dirty="0"/>
              <a:t>Called a “two pass” parallel algorithm</a:t>
            </a:r>
          </a:p>
          <a:p>
            <a:r>
              <a:rPr lang="en-US" dirty="0"/>
              <a:t>First step:</a:t>
            </a:r>
          </a:p>
          <a:p>
            <a:pPr lvl="1"/>
            <a:r>
              <a:rPr lang="en-US" dirty="0"/>
              <a:t>Create a tree data structure</a:t>
            </a:r>
          </a:p>
          <a:p>
            <a:r>
              <a:rPr lang="en-US" dirty="0"/>
              <a:t>Second Step:</a:t>
            </a:r>
          </a:p>
          <a:p>
            <a:pPr lvl="1"/>
            <a:r>
              <a:rPr lang="en-US" dirty="0"/>
              <a:t>Use the tree to fill in the output array</a:t>
            </a:r>
          </a:p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ED9F302-67DD-E090-06BF-03B487049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9325" y="681037"/>
            <a:ext cx="15144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D4751D5-68FF-8E1E-BFAA-2E771DEC9741}"/>
              </a:ext>
            </a:extLst>
          </p:cNvPr>
          <p:cNvSpPr txBox="1"/>
          <p:nvPr/>
        </p:nvSpPr>
        <p:spPr>
          <a:xfrm>
            <a:off x="9570383" y="2578783"/>
            <a:ext cx="20523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Richard Ladner</a:t>
            </a:r>
          </a:p>
          <a:p>
            <a:pPr algn="ctr"/>
            <a:r>
              <a:rPr lang="en-US" dirty="0"/>
              <a:t>Allen School Faculty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7A10C2-8AAF-3399-83D4-F7F9E0CF9706}"/>
              </a:ext>
            </a:extLst>
          </p:cNvPr>
          <p:cNvSpPr/>
          <p:nvPr/>
        </p:nvSpPr>
        <p:spPr>
          <a:xfrm>
            <a:off x="4138460" y="4850378"/>
            <a:ext cx="1327620" cy="120752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</a:rPr>
              <a:t>range: [</a:t>
            </a:r>
            <a:r>
              <a:rPr lang="en-US" sz="1600" dirty="0" err="1">
                <a:solidFill>
                  <a:schemeClr val="tx1"/>
                </a:solidFill>
              </a:rPr>
              <a:t>lo,hi</a:t>
            </a:r>
            <a:r>
              <a:rPr lang="en-US" sz="1600" dirty="0">
                <a:solidFill>
                  <a:schemeClr val="tx1"/>
                </a:solidFill>
              </a:rPr>
              <a:t>) </a:t>
            </a:r>
          </a:p>
          <a:p>
            <a:r>
              <a:rPr lang="en-US" sz="1600" dirty="0">
                <a:solidFill>
                  <a:schemeClr val="tx1"/>
                </a:solidFill>
              </a:rPr>
              <a:t>sum: </a:t>
            </a:r>
          </a:p>
          <a:p>
            <a:r>
              <a:rPr lang="en-US" sz="1600" dirty="0" err="1">
                <a:solidFill>
                  <a:schemeClr val="tx1"/>
                </a:solidFill>
              </a:rPr>
              <a:t>leftSum</a:t>
            </a:r>
            <a:r>
              <a:rPr lang="en-US" sz="1600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C53214-8962-E48B-8442-CC126444F1E4}"/>
              </a:ext>
            </a:extLst>
          </p:cNvPr>
          <p:cNvSpPr txBox="1"/>
          <p:nvPr/>
        </p:nvSpPr>
        <p:spPr>
          <a:xfrm>
            <a:off x="6918960" y="4632960"/>
            <a:ext cx="5117042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The “subproblem” this node represents</a:t>
            </a:r>
          </a:p>
          <a:p>
            <a:r>
              <a:rPr lang="en-US" dirty="0">
                <a:solidFill>
                  <a:srgbClr val="FF0000"/>
                </a:solidFill>
              </a:rPr>
              <a:t>	lower bound is inclusive, upper is exclusive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7D1DC3C-8862-FC10-BD78-BAE81CD3E144}"/>
              </a:ext>
            </a:extLst>
          </p:cNvPr>
          <p:cNvCxnSpPr>
            <a:cxnSpLocks/>
            <a:stCxn id="5" idx="1"/>
          </p:cNvCxnSpPr>
          <p:nvPr/>
        </p:nvCxnSpPr>
        <p:spPr>
          <a:xfrm flipH="1">
            <a:off x="5364480" y="4956126"/>
            <a:ext cx="1554480" cy="17630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C1F389B-1802-B32A-C4A9-20A918735BE6}"/>
              </a:ext>
            </a:extLst>
          </p:cNvPr>
          <p:cNvSpPr txBox="1"/>
          <p:nvPr/>
        </p:nvSpPr>
        <p:spPr>
          <a:xfrm>
            <a:off x="7597229" y="5385039"/>
            <a:ext cx="3319691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The sum of all values in the range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F3F9B19-693D-FEBB-4A40-FF1D6CD23FB2}"/>
              </a:ext>
            </a:extLst>
          </p:cNvPr>
          <p:cNvCxnSpPr>
            <a:cxnSpLocks/>
            <a:stCxn id="10" idx="1"/>
          </p:cNvCxnSpPr>
          <p:nvPr/>
        </p:nvCxnSpPr>
        <p:spPr>
          <a:xfrm flipH="1" flipV="1">
            <a:off x="4693920" y="5455593"/>
            <a:ext cx="2903309" cy="11411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7B1C5DB-3CB6-583A-FA04-15D7A44E492F}"/>
              </a:ext>
            </a:extLst>
          </p:cNvPr>
          <p:cNvSpPr txBox="1"/>
          <p:nvPr/>
        </p:nvSpPr>
        <p:spPr>
          <a:xfrm>
            <a:off x="7119709" y="6062851"/>
            <a:ext cx="4320478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The sum of all values to the left of the range</a:t>
            </a:r>
          </a:p>
          <a:p>
            <a:r>
              <a:rPr lang="en-US" dirty="0">
                <a:solidFill>
                  <a:srgbClr val="FF0000"/>
                </a:solidFill>
              </a:rPr>
              <a:t>	i.e. in the range [0, lo)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5D6D7DC-942B-A6E4-F5ED-0AF381B6CFF4}"/>
              </a:ext>
            </a:extLst>
          </p:cNvPr>
          <p:cNvCxnSpPr>
            <a:cxnSpLocks/>
            <a:stCxn id="15" idx="1"/>
          </p:cNvCxnSpPr>
          <p:nvPr/>
        </p:nvCxnSpPr>
        <p:spPr>
          <a:xfrm flipH="1" flipV="1">
            <a:off x="5055826" y="5737642"/>
            <a:ext cx="2063883" cy="6483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4763C940-33D4-058E-D73F-9F2637BB2C3B}"/>
              </a:ext>
            </a:extLst>
          </p:cNvPr>
          <p:cNvSpPr txBox="1"/>
          <p:nvPr/>
        </p:nvSpPr>
        <p:spPr>
          <a:xfrm>
            <a:off x="2042791" y="5158998"/>
            <a:ext cx="17799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9900"/>
                </a:solidFill>
              </a:rPr>
              <a:t>Tree Node:</a:t>
            </a:r>
          </a:p>
        </p:txBody>
      </p:sp>
    </p:spTree>
    <p:extLst>
      <p:ext uri="{BB962C8B-B14F-4D97-AF65-F5344CB8AC3E}">
        <p14:creationId xmlns:p14="http://schemas.microsoft.com/office/powerpoint/2010/main" val="32383596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roup 77">
            <a:extLst>
              <a:ext uri="{FF2B5EF4-FFF2-40B4-BE49-F238E27FC236}">
                <a16:creationId xmlns:a16="http://schemas.microsoft.com/office/drawing/2014/main" id="{0FB8C274-5CCA-301E-3A75-99E01DE18B10}"/>
              </a:ext>
            </a:extLst>
          </p:cNvPr>
          <p:cNvGrpSpPr/>
          <p:nvPr/>
        </p:nvGrpSpPr>
        <p:grpSpPr>
          <a:xfrm>
            <a:off x="695960" y="1239266"/>
            <a:ext cx="10800080" cy="5100574"/>
            <a:chOff x="279400" y="1371600"/>
            <a:chExt cx="11358880" cy="536448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562E9D3-5A43-0B4C-9F22-6A8A0E9E55D1}"/>
                </a:ext>
              </a:extLst>
            </p:cNvPr>
            <p:cNvSpPr/>
            <p:nvPr/>
          </p:nvSpPr>
          <p:spPr>
            <a:xfrm>
              <a:off x="5374640" y="137160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[0,8)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43480E1-8D7B-7A87-1CB0-8AA630393EA1}"/>
                </a:ext>
              </a:extLst>
            </p:cNvPr>
            <p:cNvSpPr/>
            <p:nvPr/>
          </p:nvSpPr>
          <p:spPr>
            <a:xfrm>
              <a:off x="1016000" y="412496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[0,2)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DEF5900-69A4-8B39-AEFB-E6337AB7EE37}"/>
                </a:ext>
              </a:extLst>
            </p:cNvPr>
            <p:cNvSpPr/>
            <p:nvPr/>
          </p:nvSpPr>
          <p:spPr>
            <a:xfrm>
              <a:off x="3942080" y="412496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[2,4)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93F352-E053-F85C-5474-99A3CC5B2D8D}"/>
                </a:ext>
              </a:extLst>
            </p:cNvPr>
            <p:cNvSpPr/>
            <p:nvPr/>
          </p:nvSpPr>
          <p:spPr>
            <a:xfrm>
              <a:off x="2407920" y="274320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[0,4)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3098F5D-9C41-8DE2-BC72-49FAC45F4C0E}"/>
                </a:ext>
              </a:extLst>
            </p:cNvPr>
            <p:cNvSpPr/>
            <p:nvPr/>
          </p:nvSpPr>
          <p:spPr>
            <a:xfrm>
              <a:off x="8239760" y="274320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[4,8)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C687C96-5038-20AF-AC40-28D35E780016}"/>
                </a:ext>
              </a:extLst>
            </p:cNvPr>
            <p:cNvSpPr/>
            <p:nvPr/>
          </p:nvSpPr>
          <p:spPr>
            <a:xfrm>
              <a:off x="6807200" y="412496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[4,6)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910CE0F-0D67-D684-20ED-9236C0C0FD40}"/>
                </a:ext>
              </a:extLst>
            </p:cNvPr>
            <p:cNvSpPr/>
            <p:nvPr/>
          </p:nvSpPr>
          <p:spPr>
            <a:xfrm>
              <a:off x="9631680" y="412496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[6,8)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46255A2-00FE-2C2E-16B6-A7682A88B8D1}"/>
                </a:ext>
              </a:extLst>
            </p:cNvPr>
            <p:cNvSpPr/>
            <p:nvPr/>
          </p:nvSpPr>
          <p:spPr>
            <a:xfrm>
              <a:off x="27940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[0,1)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C6D19EC-5C4C-6773-E95E-B3DB6B020E95}"/>
                </a:ext>
              </a:extLst>
            </p:cNvPr>
            <p:cNvSpPr/>
            <p:nvPr/>
          </p:nvSpPr>
          <p:spPr>
            <a:xfrm>
              <a:off x="177292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[1,2)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C156EFA-F92C-3595-EB8C-E23E5A4C04C2}"/>
                </a:ext>
              </a:extLst>
            </p:cNvPr>
            <p:cNvSpPr/>
            <p:nvPr/>
          </p:nvSpPr>
          <p:spPr>
            <a:xfrm>
              <a:off x="318516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[2,3)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A19BC7B-6948-FD9D-1182-92F275A4C74A}"/>
                </a:ext>
              </a:extLst>
            </p:cNvPr>
            <p:cNvSpPr/>
            <p:nvPr/>
          </p:nvSpPr>
          <p:spPr>
            <a:xfrm>
              <a:off x="467868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[3,4)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FB7EB36-DD30-F6B8-3C04-6EF3BCAE2931}"/>
                </a:ext>
              </a:extLst>
            </p:cNvPr>
            <p:cNvSpPr/>
            <p:nvPr/>
          </p:nvSpPr>
          <p:spPr>
            <a:xfrm>
              <a:off x="607060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[4,5)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1E75AC7-C883-F267-6281-8E4967E509EC}"/>
                </a:ext>
              </a:extLst>
            </p:cNvPr>
            <p:cNvSpPr/>
            <p:nvPr/>
          </p:nvSpPr>
          <p:spPr>
            <a:xfrm>
              <a:off x="756412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[5,6)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1CEC3F4-5565-D1F1-C697-93A80469D8CA}"/>
                </a:ext>
              </a:extLst>
            </p:cNvPr>
            <p:cNvSpPr/>
            <p:nvPr/>
          </p:nvSpPr>
          <p:spPr>
            <a:xfrm>
              <a:off x="887476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[6,7)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9C44A18-A92B-9BA6-7CDB-DF3DF9D8C9F7}"/>
                </a:ext>
              </a:extLst>
            </p:cNvPr>
            <p:cNvSpPr/>
            <p:nvPr/>
          </p:nvSpPr>
          <p:spPr>
            <a:xfrm>
              <a:off x="1036828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[7,8)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67850F2A-A812-9FE3-D3F0-1C5DA9117AAB}"/>
                </a:ext>
              </a:extLst>
            </p:cNvPr>
            <p:cNvCxnSpPr>
              <a:cxnSpLocks/>
              <a:stCxn id="4" idx="1"/>
              <a:endCxn id="18" idx="0"/>
            </p:cNvCxnSpPr>
            <p:nvPr/>
          </p:nvCxnSpPr>
          <p:spPr>
            <a:xfrm flipH="1">
              <a:off x="3042920" y="2006600"/>
              <a:ext cx="2331720" cy="7366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5E836CBC-8972-F382-5521-69C2D95B0B86}"/>
                </a:ext>
              </a:extLst>
            </p:cNvPr>
            <p:cNvCxnSpPr>
              <a:cxnSpLocks/>
              <a:stCxn id="4" idx="3"/>
              <a:endCxn id="19" idx="0"/>
            </p:cNvCxnSpPr>
            <p:nvPr/>
          </p:nvCxnSpPr>
          <p:spPr>
            <a:xfrm>
              <a:off x="6644640" y="2006600"/>
              <a:ext cx="2230120" cy="7366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A2B1B5D0-E486-0606-42EF-9C25EB13D118}"/>
                </a:ext>
              </a:extLst>
            </p:cNvPr>
            <p:cNvCxnSpPr>
              <a:cxnSpLocks/>
              <a:stCxn id="18" idx="3"/>
              <a:endCxn id="15" idx="0"/>
            </p:cNvCxnSpPr>
            <p:nvPr/>
          </p:nvCxnSpPr>
          <p:spPr>
            <a:xfrm>
              <a:off x="3677920" y="3378200"/>
              <a:ext cx="899160" cy="74676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A471E203-D8D6-ED6B-0BB9-1F5B4984C865}"/>
                </a:ext>
              </a:extLst>
            </p:cNvPr>
            <p:cNvCxnSpPr>
              <a:cxnSpLocks/>
              <a:stCxn id="18" idx="1"/>
              <a:endCxn id="14" idx="0"/>
            </p:cNvCxnSpPr>
            <p:nvPr/>
          </p:nvCxnSpPr>
          <p:spPr>
            <a:xfrm flipH="1">
              <a:off x="1651000" y="3378200"/>
              <a:ext cx="756920" cy="74676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A96F7C9E-5197-2DCC-60EB-CD332D7224BB}"/>
                </a:ext>
              </a:extLst>
            </p:cNvPr>
            <p:cNvCxnSpPr>
              <a:cxnSpLocks/>
              <a:stCxn id="19" idx="1"/>
              <a:endCxn id="20" idx="0"/>
            </p:cNvCxnSpPr>
            <p:nvPr/>
          </p:nvCxnSpPr>
          <p:spPr>
            <a:xfrm flipH="1">
              <a:off x="7442200" y="3378200"/>
              <a:ext cx="797560" cy="74676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9DC60E03-4514-77BC-2D96-D36F9478A4FE}"/>
                </a:ext>
              </a:extLst>
            </p:cNvPr>
            <p:cNvCxnSpPr>
              <a:cxnSpLocks/>
              <a:stCxn id="19" idx="3"/>
              <a:endCxn id="21" idx="0"/>
            </p:cNvCxnSpPr>
            <p:nvPr/>
          </p:nvCxnSpPr>
          <p:spPr>
            <a:xfrm>
              <a:off x="9509760" y="3378200"/>
              <a:ext cx="756920" cy="74676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5F874BD4-A39C-D4E1-A1D2-25C6FBE85D5E}"/>
                </a:ext>
              </a:extLst>
            </p:cNvPr>
            <p:cNvCxnSpPr>
              <a:cxnSpLocks/>
              <a:stCxn id="14" idx="1"/>
              <a:endCxn id="22" idx="0"/>
            </p:cNvCxnSpPr>
            <p:nvPr/>
          </p:nvCxnSpPr>
          <p:spPr>
            <a:xfrm flipH="1">
              <a:off x="914400" y="4759960"/>
              <a:ext cx="10160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05F81EA6-BDB5-057A-9119-165E82FAADB7}"/>
                </a:ext>
              </a:extLst>
            </p:cNvPr>
            <p:cNvCxnSpPr>
              <a:cxnSpLocks/>
              <a:stCxn id="14" idx="3"/>
              <a:endCxn id="23" idx="0"/>
            </p:cNvCxnSpPr>
            <p:nvPr/>
          </p:nvCxnSpPr>
          <p:spPr>
            <a:xfrm>
              <a:off x="2286000" y="4759960"/>
              <a:ext cx="12192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19A4C740-9B31-A37C-3B27-2D416FA0022C}"/>
                </a:ext>
              </a:extLst>
            </p:cNvPr>
            <p:cNvCxnSpPr>
              <a:cxnSpLocks/>
              <a:stCxn id="15" idx="1"/>
              <a:endCxn id="26" idx="0"/>
            </p:cNvCxnSpPr>
            <p:nvPr/>
          </p:nvCxnSpPr>
          <p:spPr>
            <a:xfrm flipH="1">
              <a:off x="3820160" y="4759960"/>
              <a:ext cx="12192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C8EAFCB7-337E-6080-3E02-B582D0349335}"/>
                </a:ext>
              </a:extLst>
            </p:cNvPr>
            <p:cNvCxnSpPr>
              <a:cxnSpLocks/>
              <a:stCxn id="15" idx="3"/>
              <a:endCxn id="27" idx="0"/>
            </p:cNvCxnSpPr>
            <p:nvPr/>
          </p:nvCxnSpPr>
          <p:spPr>
            <a:xfrm>
              <a:off x="5212080" y="4759960"/>
              <a:ext cx="10160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0A1EBD00-5EB5-8CEF-2660-D4AE712A1753}"/>
                </a:ext>
              </a:extLst>
            </p:cNvPr>
            <p:cNvCxnSpPr>
              <a:cxnSpLocks/>
              <a:stCxn id="20" idx="1"/>
              <a:endCxn id="28" idx="0"/>
            </p:cNvCxnSpPr>
            <p:nvPr/>
          </p:nvCxnSpPr>
          <p:spPr>
            <a:xfrm flipH="1">
              <a:off x="6705600" y="4759960"/>
              <a:ext cx="10160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34B654E8-4CAB-D9E6-A724-B7D9AC1B3BC3}"/>
                </a:ext>
              </a:extLst>
            </p:cNvPr>
            <p:cNvCxnSpPr>
              <a:cxnSpLocks/>
              <a:stCxn id="20" idx="3"/>
              <a:endCxn id="29" idx="0"/>
            </p:cNvCxnSpPr>
            <p:nvPr/>
          </p:nvCxnSpPr>
          <p:spPr>
            <a:xfrm>
              <a:off x="8077200" y="4759960"/>
              <a:ext cx="12192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4851EAFF-26BC-0981-AD50-DE20C0E1D625}"/>
                </a:ext>
              </a:extLst>
            </p:cNvPr>
            <p:cNvCxnSpPr>
              <a:cxnSpLocks/>
              <a:stCxn id="21" idx="1"/>
              <a:endCxn id="30" idx="0"/>
            </p:cNvCxnSpPr>
            <p:nvPr/>
          </p:nvCxnSpPr>
          <p:spPr>
            <a:xfrm flipH="1">
              <a:off x="9509760" y="4759960"/>
              <a:ext cx="12192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3DD4F70C-8814-99A3-AA89-D791D0D03CDE}"/>
                </a:ext>
              </a:extLst>
            </p:cNvPr>
            <p:cNvCxnSpPr>
              <a:cxnSpLocks/>
              <a:stCxn id="21" idx="3"/>
              <a:endCxn id="31" idx="0"/>
            </p:cNvCxnSpPr>
            <p:nvPr/>
          </p:nvCxnSpPr>
          <p:spPr>
            <a:xfrm>
              <a:off x="10901680" y="4759960"/>
              <a:ext cx="10160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CABE8710-44F0-ACBE-B5B0-E3103426E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67" y="-612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Step 1: Using D&amp;C</a:t>
            </a:r>
            <a:br>
              <a:rPr lang="en-US" dirty="0"/>
            </a:br>
            <a:r>
              <a:rPr lang="en-US" dirty="0"/>
              <a:t>	Create a Tree, Fill in sum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F4EDD06-C3F2-1D88-B3BA-CB8C2CBF5C03}"/>
              </a:ext>
            </a:extLst>
          </p:cNvPr>
          <p:cNvSpPr txBox="1"/>
          <p:nvPr/>
        </p:nvSpPr>
        <p:spPr>
          <a:xfrm>
            <a:off x="37527" y="1324952"/>
            <a:ext cx="35665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For this pass we will only fill in sum</a:t>
            </a:r>
          </a:p>
          <a:p>
            <a:r>
              <a:rPr lang="en-US" dirty="0"/>
              <a:t>In the next pass we will find </a:t>
            </a:r>
            <a:r>
              <a:rPr lang="en-US" dirty="0" err="1"/>
              <a:t>leftSum</a:t>
            </a:r>
            <a:endParaRPr lang="en-US" dirty="0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613F66D7-E641-7A0A-AF27-9E2C4C1A3EDE}"/>
              </a:ext>
            </a:extLst>
          </p:cNvPr>
          <p:cNvGrpSpPr/>
          <p:nvPr/>
        </p:nvGrpSpPr>
        <p:grpSpPr>
          <a:xfrm>
            <a:off x="6339016" y="83846"/>
            <a:ext cx="5723661" cy="1720798"/>
            <a:chOff x="6679091" y="83846"/>
            <a:chExt cx="5383586" cy="1720798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BEBD86B9-D06A-AA34-17B9-54889F3027C9}"/>
                </a:ext>
              </a:extLst>
            </p:cNvPr>
            <p:cNvGrpSpPr/>
            <p:nvPr/>
          </p:nvGrpSpPr>
          <p:grpSpPr>
            <a:xfrm>
              <a:off x="7562943" y="83846"/>
              <a:ext cx="4499734" cy="562558"/>
              <a:chOff x="6392545" y="364404"/>
              <a:chExt cx="5726090" cy="715878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6C223538-C7B2-7C30-2FA7-779487CA7694}"/>
                  </a:ext>
                </a:extLst>
              </p:cNvPr>
              <p:cNvGrpSpPr/>
              <p:nvPr/>
            </p:nvGrpSpPr>
            <p:grpSpPr>
              <a:xfrm>
                <a:off x="6392545" y="365125"/>
                <a:ext cx="4295776" cy="715157"/>
                <a:chOff x="7967980" y="4321811"/>
                <a:chExt cx="2258060" cy="375920"/>
              </a:xfrm>
            </p:grpSpPr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4C4C7872-C8B2-4A6D-788B-E74E764DD4A3}"/>
                    </a:ext>
                  </a:extLst>
                </p:cNvPr>
                <p:cNvSpPr/>
                <p:nvPr/>
              </p:nvSpPr>
              <p:spPr>
                <a:xfrm>
                  <a:off x="796798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10</a:t>
                  </a:r>
                </a:p>
              </p:txBody>
            </p:sp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8E93186A-C038-33CF-78E0-7B0B82860ADD}"/>
                    </a:ext>
                  </a:extLst>
                </p:cNvPr>
                <p:cNvSpPr/>
                <p:nvPr/>
              </p:nvSpPr>
              <p:spPr>
                <a:xfrm>
                  <a:off x="834390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16</a:t>
                  </a:r>
                </a:p>
              </p:txBody>
            </p:sp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7F8CA458-B7E6-289A-1B52-85D1A5E4827C}"/>
                    </a:ext>
                  </a:extLst>
                </p:cNvPr>
                <p:cNvSpPr/>
                <p:nvPr/>
              </p:nvSpPr>
              <p:spPr>
                <a:xfrm>
                  <a:off x="872236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4</a:t>
                  </a:r>
                </a:p>
              </p:txBody>
            </p:sp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0D3F07A1-4730-ACE7-BD6A-3846A4FD1F43}"/>
                    </a:ext>
                  </a:extLst>
                </p:cNvPr>
                <p:cNvSpPr/>
                <p:nvPr/>
              </p:nvSpPr>
              <p:spPr>
                <a:xfrm>
                  <a:off x="909828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18</a:t>
                  </a:r>
                </a:p>
              </p:txBody>
            </p:sp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47A0E4D4-586A-1F2D-2C80-1E183EE8F753}"/>
                    </a:ext>
                  </a:extLst>
                </p:cNvPr>
                <p:cNvSpPr/>
                <p:nvPr/>
              </p:nvSpPr>
              <p:spPr>
                <a:xfrm>
                  <a:off x="947420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8</a:t>
                  </a:r>
                </a:p>
              </p:txBody>
            </p:sp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3B79FA79-E4CD-C82C-9743-FB230DF95090}"/>
                    </a:ext>
                  </a:extLst>
                </p:cNvPr>
                <p:cNvSpPr/>
                <p:nvPr/>
              </p:nvSpPr>
              <p:spPr>
                <a:xfrm>
                  <a:off x="985012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2</a:t>
                  </a:r>
                </a:p>
              </p:txBody>
            </p:sp>
          </p:grp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9E550FD5-121C-2053-A152-0C682A44A030}"/>
                  </a:ext>
                </a:extLst>
              </p:cNvPr>
              <p:cNvSpPr/>
              <p:nvPr/>
            </p:nvSpPr>
            <p:spPr>
              <a:xfrm>
                <a:off x="10688320" y="364404"/>
                <a:ext cx="715157" cy="715157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14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9F65C48-6B4D-4602-5D43-31BF28FB68A7}"/>
                  </a:ext>
                </a:extLst>
              </p:cNvPr>
              <p:cNvSpPr/>
              <p:nvPr/>
            </p:nvSpPr>
            <p:spPr>
              <a:xfrm>
                <a:off x="11403478" y="364404"/>
                <a:ext cx="715157" cy="715157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6D5E2628-E540-F3EE-3DB2-530EB5C700BB}"/>
                </a:ext>
              </a:extLst>
            </p:cNvPr>
            <p:cNvGrpSpPr/>
            <p:nvPr/>
          </p:nvGrpSpPr>
          <p:grpSpPr>
            <a:xfrm>
              <a:off x="7562943" y="773982"/>
              <a:ext cx="4499734" cy="562558"/>
              <a:chOff x="6392545" y="364404"/>
              <a:chExt cx="5726090" cy="715878"/>
            </a:xfrm>
          </p:grpSpPr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FC449558-7557-5C3A-E3CF-7B9B44757A76}"/>
                  </a:ext>
                </a:extLst>
              </p:cNvPr>
              <p:cNvGrpSpPr/>
              <p:nvPr/>
            </p:nvGrpSpPr>
            <p:grpSpPr>
              <a:xfrm>
                <a:off x="6392545" y="365125"/>
                <a:ext cx="4295776" cy="715157"/>
                <a:chOff x="7967980" y="4321811"/>
                <a:chExt cx="2258060" cy="375920"/>
              </a:xfrm>
            </p:grpSpPr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72BC790E-4724-47AB-0625-A4B8B7803707}"/>
                    </a:ext>
                  </a:extLst>
                </p:cNvPr>
                <p:cNvSpPr/>
                <p:nvPr/>
              </p:nvSpPr>
              <p:spPr>
                <a:xfrm>
                  <a:off x="796798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023B5876-4786-0AE1-6577-D4BABCC53D40}"/>
                    </a:ext>
                  </a:extLst>
                </p:cNvPr>
                <p:cNvSpPr/>
                <p:nvPr/>
              </p:nvSpPr>
              <p:spPr>
                <a:xfrm>
                  <a:off x="834390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1F29BFB6-2B15-698A-6395-A1612706C261}"/>
                    </a:ext>
                  </a:extLst>
                </p:cNvPr>
                <p:cNvSpPr/>
                <p:nvPr/>
              </p:nvSpPr>
              <p:spPr>
                <a:xfrm>
                  <a:off x="872236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8940B201-0474-F5B0-92C3-B3D02D4C630D}"/>
                    </a:ext>
                  </a:extLst>
                </p:cNvPr>
                <p:cNvSpPr/>
                <p:nvPr/>
              </p:nvSpPr>
              <p:spPr>
                <a:xfrm>
                  <a:off x="909828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5D652E56-3687-06FE-6768-02C96F928E7A}"/>
                    </a:ext>
                  </a:extLst>
                </p:cNvPr>
                <p:cNvSpPr/>
                <p:nvPr/>
              </p:nvSpPr>
              <p:spPr>
                <a:xfrm>
                  <a:off x="947420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52D140CA-3477-D8C4-417A-190FF3F60AD7}"/>
                    </a:ext>
                  </a:extLst>
                </p:cNvPr>
                <p:cNvSpPr/>
                <p:nvPr/>
              </p:nvSpPr>
              <p:spPr>
                <a:xfrm>
                  <a:off x="985012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1F5B0D6C-8F60-3B1D-ACB3-F4FDD63E9A86}"/>
                  </a:ext>
                </a:extLst>
              </p:cNvPr>
              <p:cNvSpPr/>
              <p:nvPr/>
            </p:nvSpPr>
            <p:spPr>
              <a:xfrm>
                <a:off x="10688320" y="364404"/>
                <a:ext cx="715157" cy="715157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EBB9D4BB-EB48-91B5-1555-923146772011}"/>
                  </a:ext>
                </a:extLst>
              </p:cNvPr>
              <p:cNvSpPr/>
              <p:nvPr/>
            </p:nvSpPr>
            <p:spPr>
              <a:xfrm>
                <a:off x="11403478" y="364404"/>
                <a:ext cx="715157" cy="715157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33C9B8C-5337-D527-BBF4-70D8A73B668C}"/>
                </a:ext>
              </a:extLst>
            </p:cNvPr>
            <p:cNvSpPr txBox="1"/>
            <p:nvPr/>
          </p:nvSpPr>
          <p:spPr>
            <a:xfrm>
              <a:off x="6816635" y="180459"/>
              <a:ext cx="7425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Input: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820E126-C62F-4CAD-7DAC-31C22D30C7A1}"/>
                </a:ext>
              </a:extLst>
            </p:cNvPr>
            <p:cNvSpPr txBox="1"/>
            <p:nvPr/>
          </p:nvSpPr>
          <p:spPr>
            <a:xfrm>
              <a:off x="6679091" y="839788"/>
              <a:ext cx="9188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Output:</a:t>
              </a:r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8E31E325-BFCC-1FEA-98DA-6547E3E3E33A}"/>
                </a:ext>
              </a:extLst>
            </p:cNvPr>
            <p:cNvGrpSpPr/>
            <p:nvPr/>
          </p:nvGrpSpPr>
          <p:grpSpPr>
            <a:xfrm>
              <a:off x="7562943" y="1242086"/>
              <a:ext cx="4499734" cy="562558"/>
              <a:chOff x="6392545" y="364404"/>
              <a:chExt cx="5726090" cy="715878"/>
            </a:xfrm>
            <a:noFill/>
          </p:grpSpPr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B838736A-B56B-AC87-3C52-EC3157C6A0C9}"/>
                  </a:ext>
                </a:extLst>
              </p:cNvPr>
              <p:cNvGrpSpPr/>
              <p:nvPr/>
            </p:nvGrpSpPr>
            <p:grpSpPr>
              <a:xfrm>
                <a:off x="6392545" y="365125"/>
                <a:ext cx="4295776" cy="715157"/>
                <a:chOff x="7967980" y="4321811"/>
                <a:chExt cx="2258060" cy="375920"/>
              </a:xfrm>
              <a:grpFill/>
            </p:grpSpPr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63988E32-AA60-6C04-B65F-DA75ED35A0BC}"/>
                    </a:ext>
                  </a:extLst>
                </p:cNvPr>
                <p:cNvSpPr/>
                <p:nvPr/>
              </p:nvSpPr>
              <p:spPr>
                <a:xfrm>
                  <a:off x="796798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0</a:t>
                  </a:r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D66C25A7-40A3-F64D-2181-20A0BFBA74DC}"/>
                    </a:ext>
                  </a:extLst>
                </p:cNvPr>
                <p:cNvSpPr/>
                <p:nvPr/>
              </p:nvSpPr>
              <p:spPr>
                <a:xfrm>
                  <a:off x="834390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1</a:t>
                  </a:r>
                </a:p>
              </p:txBody>
            </p:sp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CC622D37-AE93-57E1-593C-E48ABDF765E0}"/>
                    </a:ext>
                  </a:extLst>
                </p:cNvPr>
                <p:cNvSpPr/>
                <p:nvPr/>
              </p:nvSpPr>
              <p:spPr>
                <a:xfrm>
                  <a:off x="872236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2</a:t>
                  </a:r>
                </a:p>
              </p:txBody>
            </p:sp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E52A2F52-8814-6B82-D4B1-1217BE20DF44}"/>
                    </a:ext>
                  </a:extLst>
                </p:cNvPr>
                <p:cNvSpPr/>
                <p:nvPr/>
              </p:nvSpPr>
              <p:spPr>
                <a:xfrm>
                  <a:off x="909828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3</a:t>
                  </a:r>
                </a:p>
              </p:txBody>
            </p:sp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9EDFCE4C-5F56-A38F-C84B-59A575F8231B}"/>
                    </a:ext>
                  </a:extLst>
                </p:cNvPr>
                <p:cNvSpPr/>
                <p:nvPr/>
              </p:nvSpPr>
              <p:spPr>
                <a:xfrm>
                  <a:off x="947420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4</a:t>
                  </a:r>
                </a:p>
              </p:txBody>
            </p:sp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1BE1027D-9611-7A67-1754-239B4003652D}"/>
                    </a:ext>
                  </a:extLst>
                </p:cNvPr>
                <p:cNvSpPr/>
                <p:nvPr/>
              </p:nvSpPr>
              <p:spPr>
                <a:xfrm>
                  <a:off x="985012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5</a:t>
                  </a:r>
                </a:p>
              </p:txBody>
            </p:sp>
          </p:grp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2CB2392C-AD2B-6282-0583-C05D6728541C}"/>
                  </a:ext>
                </a:extLst>
              </p:cNvPr>
              <p:cNvSpPr/>
              <p:nvPr/>
            </p:nvSpPr>
            <p:spPr>
              <a:xfrm>
                <a:off x="10688320" y="364404"/>
                <a:ext cx="715157" cy="715157"/>
              </a:xfrm>
              <a:prstGeom prst="rect">
                <a:avLst/>
              </a:prstGeom>
              <a:grpFill/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bg1">
                        <a:lumMod val="65000"/>
                      </a:schemeClr>
                    </a:solidFill>
                  </a:rPr>
                  <a:t>6</a:t>
                </a: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72BA8230-41B7-F14A-D3DB-76C4BE0CFE18}"/>
                  </a:ext>
                </a:extLst>
              </p:cNvPr>
              <p:cNvSpPr/>
              <p:nvPr/>
            </p:nvSpPr>
            <p:spPr>
              <a:xfrm>
                <a:off x="11403478" y="364404"/>
                <a:ext cx="715157" cy="715157"/>
              </a:xfrm>
              <a:prstGeom prst="rect">
                <a:avLst/>
              </a:prstGeom>
              <a:grpFill/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bg1">
                        <a:lumMod val="65000"/>
                      </a:schemeClr>
                    </a:solidFill>
                  </a:rPr>
                  <a:t>7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55297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B2C03-50FC-4DBE-E94D-D493DECE1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Accomplishing this in Java (</a:t>
            </a:r>
            <a:r>
              <a:rPr lang="en-US" b="1" dirty="0" err="1"/>
              <a:t>Java.lang.Thread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8D8C5-9609-25FC-76B9-AE38DCDC3F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180" y="2022394"/>
            <a:ext cx="10835640" cy="301259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Create class C</a:t>
            </a:r>
            <a:r>
              <a:rPr lang="en-US" b="1" dirty="0"/>
              <a:t> </a:t>
            </a:r>
            <a:r>
              <a:rPr lang="en-US" dirty="0"/>
              <a:t>extending</a:t>
            </a:r>
            <a:r>
              <a:rPr lang="en-US" b="1" dirty="0"/>
              <a:t> </a:t>
            </a:r>
            <a:r>
              <a:rPr lang="en-US" b="1" dirty="0" err="1"/>
              <a:t>java.lang.Thread</a:t>
            </a:r>
            <a:endParaRPr lang="en-US" b="1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 must have a </a:t>
            </a:r>
            <a:r>
              <a:rPr lang="en-US" b="1" dirty="0"/>
              <a:t>run</a:t>
            </a:r>
            <a:r>
              <a:rPr lang="en-US" dirty="0"/>
              <a:t> method (acts as </a:t>
            </a:r>
            <a:r>
              <a:rPr lang="en-US" b="1" dirty="0"/>
              <a:t>main</a:t>
            </a:r>
            <a:r>
              <a:rPr lang="en-US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Call C’s </a:t>
            </a:r>
            <a:r>
              <a:rPr lang="en-US" b="1" dirty="0"/>
              <a:t>start</a:t>
            </a:r>
            <a:r>
              <a:rPr lang="en-US" dirty="0"/>
              <a:t> method to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create a new thread (i.e. parallel task, not Thread object in java)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execute </a:t>
            </a:r>
            <a:r>
              <a:rPr lang="en-US" b="1" dirty="0"/>
              <a:t>run </a:t>
            </a:r>
            <a:r>
              <a:rPr lang="en-US" dirty="0"/>
              <a:t>in that separate, parallel thread </a:t>
            </a:r>
          </a:p>
          <a:p>
            <a:r>
              <a:rPr lang="en-US" dirty="0">
                <a:solidFill>
                  <a:srgbClr val="FF0000"/>
                </a:solidFill>
              </a:rPr>
              <a:t>Calling “</a:t>
            </a:r>
            <a:r>
              <a:rPr lang="en-US" b="1" dirty="0">
                <a:solidFill>
                  <a:srgbClr val="FF0000"/>
                </a:solidFill>
              </a:rPr>
              <a:t>run</a:t>
            </a:r>
            <a:r>
              <a:rPr lang="en-US" dirty="0">
                <a:solidFill>
                  <a:srgbClr val="FF0000"/>
                </a:solidFill>
              </a:rPr>
              <a:t>” directly causes the program to execute “</a:t>
            </a:r>
            <a:r>
              <a:rPr lang="en-US" b="1" dirty="0">
                <a:solidFill>
                  <a:srgbClr val="FF0000"/>
                </a:solidFill>
              </a:rPr>
              <a:t>run</a:t>
            </a:r>
            <a:r>
              <a:rPr lang="en-US" dirty="0">
                <a:solidFill>
                  <a:srgbClr val="FF0000"/>
                </a:solidFill>
              </a:rPr>
              <a:t>” sequentially</a:t>
            </a:r>
          </a:p>
        </p:txBody>
      </p:sp>
    </p:spTree>
    <p:extLst>
      <p:ext uri="{BB962C8B-B14F-4D97-AF65-F5344CB8AC3E}">
        <p14:creationId xmlns:p14="http://schemas.microsoft.com/office/powerpoint/2010/main" val="602925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362961" y="1298448"/>
            <a:ext cx="8756798" cy="5257800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Base Case</a:t>
            </a:r>
            <a:r>
              <a:rPr lang="en-US" b="1" dirty="0"/>
              <a:t>: </a:t>
            </a:r>
          </a:p>
          <a:p>
            <a:pPr lvl="1"/>
            <a:r>
              <a:rPr lang="en-US" dirty="0"/>
              <a:t>If the range is smaller than the Sequential Cutoff, create a node for that range and find the sum sequentially</a:t>
            </a:r>
          </a:p>
          <a:p>
            <a:pPr lvl="2"/>
            <a:endParaRPr lang="en-US" sz="2600" b="1" dirty="0">
              <a:solidFill>
                <a:srgbClr val="0070C0"/>
              </a:solidFill>
            </a:endParaRPr>
          </a:p>
          <a:p>
            <a:r>
              <a:rPr lang="en-US" b="1" dirty="0">
                <a:solidFill>
                  <a:srgbClr val="0070C0"/>
                </a:solidFill>
              </a:rPr>
              <a:t>Divide</a:t>
            </a:r>
            <a:r>
              <a:rPr lang="en-US" b="1" dirty="0"/>
              <a:t>: </a:t>
            </a:r>
          </a:p>
          <a:p>
            <a:pPr lvl="1"/>
            <a:r>
              <a:rPr lang="en-US" dirty="0"/>
              <a:t>Split the list into two “sublists” of (roughly) equal length, create a thread for each </a:t>
            </a:r>
            <a:r>
              <a:rPr lang="en-US" dirty="0" err="1"/>
              <a:t>sublist</a:t>
            </a:r>
            <a:r>
              <a:rPr lang="en-US" dirty="0"/>
              <a:t>.</a:t>
            </a:r>
          </a:p>
          <a:p>
            <a:pPr lvl="1"/>
            <a:endParaRPr lang="en-US" sz="2600" b="1" dirty="0"/>
          </a:p>
          <a:p>
            <a:r>
              <a:rPr lang="en-US" b="1" dirty="0">
                <a:solidFill>
                  <a:srgbClr val="0070C0"/>
                </a:solidFill>
              </a:rPr>
              <a:t>Conquer</a:t>
            </a:r>
            <a:r>
              <a:rPr lang="en-US" b="1" dirty="0"/>
              <a:t>:</a:t>
            </a:r>
          </a:p>
          <a:p>
            <a:pPr lvl="1"/>
            <a:r>
              <a:rPr lang="en-US" dirty="0"/>
              <a:t>Compute the left and right subtrees in parallel</a:t>
            </a:r>
          </a:p>
          <a:p>
            <a:pPr lvl="1"/>
            <a:endParaRPr lang="en-US" sz="2600" dirty="0">
              <a:solidFill>
                <a:srgbClr val="FF33CC"/>
              </a:solidFill>
            </a:endParaRPr>
          </a:p>
          <a:p>
            <a:r>
              <a:rPr lang="en-US" b="1" dirty="0">
                <a:solidFill>
                  <a:srgbClr val="0070C0"/>
                </a:solidFill>
              </a:rPr>
              <a:t>Combine</a:t>
            </a:r>
            <a:r>
              <a:rPr lang="en-US" b="1" dirty="0"/>
              <a:t>:</a:t>
            </a:r>
          </a:p>
          <a:p>
            <a:pPr lvl="1"/>
            <a:r>
              <a:rPr lang="en-US" dirty="0"/>
              <a:t>Create parent node, connect to children, fill in sum</a:t>
            </a:r>
          </a:p>
        </p:txBody>
      </p:sp>
      <p:sp>
        <p:nvSpPr>
          <p:cNvPr id="224" name="Slide Number Placeholder 223">
            <a:extLst>
              <a:ext uri="{FF2B5EF4-FFF2-40B4-BE49-F238E27FC236}">
                <a16:creationId xmlns:a16="http://schemas.microsoft.com/office/drawing/2014/main" id="{EFCFBE45-A1F3-4932-85FA-AF898B936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8603E-186F-4CC7-B8E2-5FD613D3E28C}" type="slidenum">
              <a:rPr lang="en-US" smtClean="0"/>
              <a:t>30</a:t>
            </a:fld>
            <a:endParaRPr lang="en-US" dirty="0"/>
          </a:p>
        </p:txBody>
      </p:sp>
      <p:sp>
        <p:nvSpPr>
          <p:cNvPr id="492" name="Rectangle 491">
            <a:extLst>
              <a:ext uri="{FF2B5EF4-FFF2-40B4-BE49-F238E27FC236}">
                <a16:creationId xmlns:a16="http://schemas.microsoft.com/office/drawing/2014/main" id="{FA6038B4-F05D-6F20-8BFC-3AC6EC6FC6E8}"/>
              </a:ext>
            </a:extLst>
          </p:cNvPr>
          <p:cNvSpPr/>
          <p:nvPr/>
        </p:nvSpPr>
        <p:spPr>
          <a:xfrm>
            <a:off x="600562" y="1476725"/>
            <a:ext cx="375920" cy="37592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A43B678-0D35-9AA8-930C-A3ADA65F986C}"/>
              </a:ext>
            </a:extLst>
          </p:cNvPr>
          <p:cNvGrpSpPr/>
          <p:nvPr/>
        </p:nvGrpSpPr>
        <p:grpSpPr>
          <a:xfrm>
            <a:off x="6392545" y="364404"/>
            <a:ext cx="5726090" cy="715878"/>
            <a:chOff x="6392545" y="364404"/>
            <a:chExt cx="5726090" cy="715878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D5CBAD0-F7BF-02F3-79C4-F8C9DC1DA0E1}"/>
                </a:ext>
              </a:extLst>
            </p:cNvPr>
            <p:cNvGrpSpPr/>
            <p:nvPr/>
          </p:nvGrpSpPr>
          <p:grpSpPr>
            <a:xfrm>
              <a:off x="6392545" y="365125"/>
              <a:ext cx="4295776" cy="715157"/>
              <a:chOff x="7967980" y="4321811"/>
              <a:chExt cx="2258060" cy="375920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8079D1E-DBEC-17B6-FF65-BE83D7CCEB57}"/>
                  </a:ext>
                </a:extLst>
              </p:cNvPr>
              <p:cNvSpPr/>
              <p:nvPr/>
            </p:nvSpPr>
            <p:spPr>
              <a:xfrm>
                <a:off x="7967980" y="4321811"/>
                <a:ext cx="375920" cy="375920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10</a:t>
                </a: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81E9983E-A02C-7632-8072-6C2E7A79CFCB}"/>
                  </a:ext>
                </a:extLst>
              </p:cNvPr>
              <p:cNvSpPr/>
              <p:nvPr/>
            </p:nvSpPr>
            <p:spPr>
              <a:xfrm>
                <a:off x="8343900" y="4321811"/>
                <a:ext cx="375920" cy="375920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16</a:t>
                </a: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215BD730-6649-2CBF-9F31-755845AE9AB2}"/>
                  </a:ext>
                </a:extLst>
              </p:cNvPr>
              <p:cNvSpPr/>
              <p:nvPr/>
            </p:nvSpPr>
            <p:spPr>
              <a:xfrm>
                <a:off x="8722360" y="4321811"/>
                <a:ext cx="375920" cy="375920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E8FD7E58-84F6-7053-BD60-08E2E66DEAC6}"/>
                  </a:ext>
                </a:extLst>
              </p:cNvPr>
              <p:cNvSpPr/>
              <p:nvPr/>
            </p:nvSpPr>
            <p:spPr>
              <a:xfrm>
                <a:off x="9098280" y="4321811"/>
                <a:ext cx="375920" cy="375920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18</a:t>
                </a: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06F5C59-8A2D-D41F-7C45-B70B4169CF18}"/>
                  </a:ext>
                </a:extLst>
              </p:cNvPr>
              <p:cNvSpPr/>
              <p:nvPr/>
            </p:nvSpPr>
            <p:spPr>
              <a:xfrm>
                <a:off x="9474200" y="4321811"/>
                <a:ext cx="375920" cy="375920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2C4D54B-BFE0-AD63-E3DE-2AFB38622A0D}"/>
                  </a:ext>
                </a:extLst>
              </p:cNvPr>
              <p:cNvSpPr/>
              <p:nvPr/>
            </p:nvSpPr>
            <p:spPr>
              <a:xfrm>
                <a:off x="9850120" y="4321811"/>
                <a:ext cx="375920" cy="375920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7B558AE-4907-1A65-3123-BC9CD827B703}"/>
                </a:ext>
              </a:extLst>
            </p:cNvPr>
            <p:cNvSpPr/>
            <p:nvPr/>
          </p:nvSpPr>
          <p:spPr>
            <a:xfrm>
              <a:off x="10688320" y="364404"/>
              <a:ext cx="715157" cy="71515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14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483E721-AE92-95A7-5584-3799E46D8A34}"/>
                </a:ext>
              </a:extLst>
            </p:cNvPr>
            <p:cNvSpPr/>
            <p:nvPr/>
          </p:nvSpPr>
          <p:spPr>
            <a:xfrm>
              <a:off x="11403478" y="364404"/>
              <a:ext cx="715157" cy="71515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9</a:t>
              </a: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745243F4-9D25-9BEA-5D0F-5EA84641B3CE}"/>
              </a:ext>
            </a:extLst>
          </p:cNvPr>
          <p:cNvSpPr/>
          <p:nvPr/>
        </p:nvSpPr>
        <p:spPr>
          <a:xfrm>
            <a:off x="1289685" y="1241337"/>
            <a:ext cx="1461770" cy="89870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</a:rPr>
              <a:t>range: [2,3) </a:t>
            </a:r>
          </a:p>
          <a:p>
            <a:r>
              <a:rPr lang="en-US" sz="1600" dirty="0">
                <a:solidFill>
                  <a:schemeClr val="tx1"/>
                </a:solidFill>
              </a:rPr>
              <a:t>sum: 4</a:t>
            </a:r>
          </a:p>
          <a:p>
            <a:r>
              <a:rPr lang="en-US" sz="1600" dirty="0" err="1">
                <a:solidFill>
                  <a:schemeClr val="tx1"/>
                </a:solidFill>
              </a:rPr>
              <a:t>leftSum</a:t>
            </a:r>
            <a:r>
              <a:rPr lang="en-US" sz="1600" dirty="0">
                <a:solidFill>
                  <a:schemeClr val="tx1"/>
                </a:solidFill>
              </a:rPr>
              <a:t>: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9D8F867-D037-08C5-6C6B-54A2288AF9F8}"/>
              </a:ext>
            </a:extLst>
          </p:cNvPr>
          <p:cNvGrpSpPr/>
          <p:nvPr/>
        </p:nvGrpSpPr>
        <p:grpSpPr>
          <a:xfrm>
            <a:off x="1188085" y="3018563"/>
            <a:ext cx="1692898" cy="422511"/>
            <a:chOff x="6441781" y="1098468"/>
            <a:chExt cx="1692898" cy="422511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8F69E32-0287-9CAF-47F3-CE48A1172CAE}"/>
                </a:ext>
              </a:extLst>
            </p:cNvPr>
            <p:cNvSpPr/>
            <p:nvPr/>
          </p:nvSpPr>
          <p:spPr>
            <a:xfrm>
              <a:off x="6441781" y="1098468"/>
              <a:ext cx="422511" cy="42251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C34673B-2F9D-2BF0-4670-DDABE0DE4AD5}"/>
                </a:ext>
              </a:extLst>
            </p:cNvPr>
            <p:cNvSpPr/>
            <p:nvPr/>
          </p:nvSpPr>
          <p:spPr>
            <a:xfrm>
              <a:off x="6864292" y="1098468"/>
              <a:ext cx="422511" cy="42251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16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CE09E7E-C4EA-B252-8C70-52F96B4B7159}"/>
                </a:ext>
              </a:extLst>
            </p:cNvPr>
            <p:cNvSpPr/>
            <p:nvPr/>
          </p:nvSpPr>
          <p:spPr>
            <a:xfrm>
              <a:off x="7289657" y="1098468"/>
              <a:ext cx="422511" cy="42251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4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52011AF-5C25-C0EB-6337-D6BDC73D7B04}"/>
                </a:ext>
              </a:extLst>
            </p:cNvPr>
            <p:cNvSpPr/>
            <p:nvPr/>
          </p:nvSpPr>
          <p:spPr>
            <a:xfrm>
              <a:off x="7712168" y="1098468"/>
              <a:ext cx="422511" cy="42251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18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AF1CE39-2F18-E12D-56B0-94D3E122A4C8}"/>
              </a:ext>
            </a:extLst>
          </p:cNvPr>
          <p:cNvGrpSpPr/>
          <p:nvPr/>
        </p:nvGrpSpPr>
        <p:grpSpPr>
          <a:xfrm>
            <a:off x="22154" y="2487446"/>
            <a:ext cx="1690042" cy="422937"/>
            <a:chOff x="22154" y="2487446"/>
            <a:chExt cx="1690042" cy="422937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8A66153-25A1-04D1-63BB-30EE1597D5ED}"/>
                </a:ext>
              </a:extLst>
            </p:cNvPr>
            <p:cNvSpPr/>
            <p:nvPr/>
          </p:nvSpPr>
          <p:spPr>
            <a:xfrm>
              <a:off x="22154" y="2487872"/>
              <a:ext cx="422511" cy="42251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8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454161B8-3694-938D-7BB4-FD6722B6FFC3}"/>
                </a:ext>
              </a:extLst>
            </p:cNvPr>
            <p:cNvSpPr/>
            <p:nvPr/>
          </p:nvSpPr>
          <p:spPr>
            <a:xfrm>
              <a:off x="444664" y="2487872"/>
              <a:ext cx="422511" cy="42251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0085BB7-C684-B2EE-815E-2795CA2FD9B8}"/>
                </a:ext>
              </a:extLst>
            </p:cNvPr>
            <p:cNvSpPr/>
            <p:nvPr/>
          </p:nvSpPr>
          <p:spPr>
            <a:xfrm>
              <a:off x="867174" y="2487446"/>
              <a:ext cx="422511" cy="42251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14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B6E72A5-A54D-C3BF-00F0-5C0E3D2C021F}"/>
                </a:ext>
              </a:extLst>
            </p:cNvPr>
            <p:cNvSpPr/>
            <p:nvPr/>
          </p:nvSpPr>
          <p:spPr>
            <a:xfrm>
              <a:off x="1289685" y="2487446"/>
              <a:ext cx="422511" cy="42251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9</a:t>
              </a:r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48D0D686-F82C-293E-F7C9-7DDA6154264C}"/>
              </a:ext>
            </a:extLst>
          </p:cNvPr>
          <p:cNvSpPr/>
          <p:nvPr/>
        </p:nvSpPr>
        <p:spPr>
          <a:xfrm>
            <a:off x="76835" y="3858969"/>
            <a:ext cx="1461770" cy="89870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</a:rPr>
              <a:t>range: [0,4) </a:t>
            </a:r>
          </a:p>
          <a:p>
            <a:r>
              <a:rPr lang="en-US" sz="1600" dirty="0">
                <a:solidFill>
                  <a:schemeClr val="tx1"/>
                </a:solidFill>
              </a:rPr>
              <a:t>sum: 48</a:t>
            </a:r>
          </a:p>
          <a:p>
            <a:r>
              <a:rPr lang="en-US" sz="1600" dirty="0" err="1">
                <a:solidFill>
                  <a:schemeClr val="tx1"/>
                </a:solidFill>
              </a:rPr>
              <a:t>leftSum</a:t>
            </a:r>
            <a:r>
              <a:rPr lang="en-US" sz="1600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361BFC5-7226-50F0-3148-101ED2277E15}"/>
              </a:ext>
            </a:extLst>
          </p:cNvPr>
          <p:cNvSpPr/>
          <p:nvPr/>
        </p:nvSpPr>
        <p:spPr>
          <a:xfrm>
            <a:off x="1697107" y="3858969"/>
            <a:ext cx="1461770" cy="89870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</a:rPr>
              <a:t>range: [4,8) </a:t>
            </a:r>
          </a:p>
          <a:p>
            <a:r>
              <a:rPr lang="en-US" sz="1600" dirty="0">
                <a:solidFill>
                  <a:schemeClr val="tx1"/>
                </a:solidFill>
              </a:rPr>
              <a:t>sum: 33 </a:t>
            </a:r>
          </a:p>
          <a:p>
            <a:r>
              <a:rPr lang="en-US" sz="1600" dirty="0" err="1">
                <a:solidFill>
                  <a:schemeClr val="tx1"/>
                </a:solidFill>
              </a:rPr>
              <a:t>leftSum</a:t>
            </a:r>
            <a:r>
              <a:rPr lang="en-US" sz="1600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E55673F-0071-974C-3A06-AA6F49A23B34}"/>
              </a:ext>
            </a:extLst>
          </p:cNvPr>
          <p:cNvSpPr/>
          <p:nvPr/>
        </p:nvSpPr>
        <p:spPr>
          <a:xfrm>
            <a:off x="879711" y="4966618"/>
            <a:ext cx="1461770" cy="89870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</a:rPr>
              <a:t>range: [0,8) </a:t>
            </a:r>
          </a:p>
          <a:p>
            <a:r>
              <a:rPr lang="en-US" sz="1600" dirty="0">
                <a:solidFill>
                  <a:schemeClr val="tx1"/>
                </a:solidFill>
              </a:rPr>
              <a:t>sum: 81</a:t>
            </a:r>
          </a:p>
          <a:p>
            <a:r>
              <a:rPr lang="en-US" sz="1600" dirty="0" err="1">
                <a:solidFill>
                  <a:schemeClr val="tx1"/>
                </a:solidFill>
              </a:rPr>
              <a:t>leftSum</a:t>
            </a:r>
            <a:r>
              <a:rPr lang="en-US" sz="1600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0E110DC-C04D-0ACB-0C13-CB41FFD6E30A}"/>
              </a:ext>
            </a:extLst>
          </p:cNvPr>
          <p:cNvSpPr/>
          <p:nvPr/>
        </p:nvSpPr>
        <p:spPr>
          <a:xfrm>
            <a:off x="168475" y="6074268"/>
            <a:ext cx="1124421" cy="6912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range: [0,4) </a:t>
            </a:r>
          </a:p>
          <a:p>
            <a:r>
              <a:rPr lang="en-US" sz="1200" dirty="0">
                <a:solidFill>
                  <a:schemeClr val="tx1"/>
                </a:solidFill>
              </a:rPr>
              <a:t>sum: 48</a:t>
            </a:r>
          </a:p>
          <a:p>
            <a:r>
              <a:rPr lang="en-US" sz="1200" dirty="0" err="1">
                <a:solidFill>
                  <a:schemeClr val="tx1"/>
                </a:solidFill>
              </a:rPr>
              <a:t>leftSum</a:t>
            </a:r>
            <a:r>
              <a:rPr lang="en-US" sz="1200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FDDC95F-C783-CCBA-4532-D42C5F36EA67}"/>
              </a:ext>
            </a:extLst>
          </p:cNvPr>
          <p:cNvSpPr/>
          <p:nvPr/>
        </p:nvSpPr>
        <p:spPr>
          <a:xfrm>
            <a:off x="1888573" y="6074268"/>
            <a:ext cx="1124421" cy="6912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range: [4,8) </a:t>
            </a:r>
          </a:p>
          <a:p>
            <a:r>
              <a:rPr lang="en-US" sz="1200" dirty="0">
                <a:solidFill>
                  <a:schemeClr val="tx1"/>
                </a:solidFill>
              </a:rPr>
              <a:t>sum: 33</a:t>
            </a:r>
          </a:p>
          <a:p>
            <a:r>
              <a:rPr lang="en-US" sz="1200" dirty="0" err="1">
                <a:solidFill>
                  <a:schemeClr val="tx1"/>
                </a:solidFill>
              </a:rPr>
              <a:t>leftSum</a:t>
            </a:r>
            <a:r>
              <a:rPr lang="en-US" sz="1200" dirty="0">
                <a:solidFill>
                  <a:schemeClr val="tx1"/>
                </a:solidFill>
              </a:rPr>
              <a:t>: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9B5405F5-03AD-A84A-85F6-4C024D5C24DD}"/>
              </a:ext>
            </a:extLst>
          </p:cNvPr>
          <p:cNvCxnSpPr>
            <a:cxnSpLocks/>
            <a:stCxn id="38" idx="1"/>
            <a:endCxn id="39" idx="0"/>
          </p:cNvCxnSpPr>
          <p:nvPr/>
        </p:nvCxnSpPr>
        <p:spPr>
          <a:xfrm flipH="1">
            <a:off x="730686" y="5415969"/>
            <a:ext cx="149025" cy="65829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6C304C39-6DA0-5771-C319-EF80E39DC6B0}"/>
              </a:ext>
            </a:extLst>
          </p:cNvPr>
          <p:cNvCxnSpPr>
            <a:cxnSpLocks/>
            <a:stCxn id="38" idx="3"/>
            <a:endCxn id="41" idx="0"/>
          </p:cNvCxnSpPr>
          <p:nvPr/>
        </p:nvCxnSpPr>
        <p:spPr>
          <a:xfrm>
            <a:off x="2341481" y="5415969"/>
            <a:ext cx="109303" cy="65829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itle 1">
            <a:extLst>
              <a:ext uri="{FF2B5EF4-FFF2-40B4-BE49-F238E27FC236}">
                <a16:creationId xmlns:a16="http://schemas.microsoft.com/office/drawing/2014/main" id="{F886BB5E-265E-CE70-0671-67B27F1DC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67" y="-612"/>
            <a:ext cx="10515600" cy="1325563"/>
          </a:xfrm>
        </p:spPr>
        <p:txBody>
          <a:bodyPr/>
          <a:lstStyle/>
          <a:p>
            <a:r>
              <a:rPr lang="en-US" dirty="0"/>
              <a:t>Step 1: Create a Tree,</a:t>
            </a:r>
            <a:br>
              <a:rPr lang="en-US" dirty="0"/>
            </a:br>
            <a:r>
              <a:rPr lang="en-US" dirty="0"/>
              <a:t>		Fill in sum</a:t>
            </a:r>
          </a:p>
        </p:txBody>
      </p:sp>
    </p:spTree>
    <p:extLst>
      <p:ext uri="{BB962C8B-B14F-4D97-AF65-F5344CB8AC3E}">
        <p14:creationId xmlns:p14="http://schemas.microsoft.com/office/powerpoint/2010/main" val="16945031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FBF9C-B76F-974E-2402-F6709F0F7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815" y="247605"/>
            <a:ext cx="10870580" cy="1325563"/>
          </a:xfrm>
        </p:spPr>
        <p:txBody>
          <a:bodyPr/>
          <a:lstStyle/>
          <a:p>
            <a:r>
              <a:rPr lang="en-US" dirty="0"/>
              <a:t>Step 1 pseudocode (create tree, compute sum)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64F78C3-E5E9-7E8C-45D5-25B4345E016D}"/>
                  </a:ext>
                </a:extLst>
              </p:cNvPr>
              <p:cNvSpPr txBox="1"/>
              <p:nvPr/>
            </p:nvSpPr>
            <p:spPr>
              <a:xfrm>
                <a:off x="838200" y="1316638"/>
                <a:ext cx="10223810" cy="52937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600" b="1" dirty="0" err="1"/>
                  <a:t>BuildTree</a:t>
                </a:r>
                <a:r>
                  <a:rPr lang="en-US" sz="2600" dirty="0"/>
                  <a:t>(</a:t>
                </a:r>
                <a:r>
                  <a:rPr lang="en-US" sz="2600" dirty="0" err="1"/>
                  <a:t>arr</a:t>
                </a:r>
                <a:r>
                  <a:rPr lang="en-US" sz="2600" dirty="0"/>
                  <a:t>)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600" b="1" dirty="0"/>
                  <a:t>If </a:t>
                </a:r>
                <a:r>
                  <a:rPr lang="en-US" sz="2600" dirty="0" err="1"/>
                  <a:t>len</a:t>
                </a:r>
                <a:r>
                  <a:rPr lang="en-US" sz="2600" dirty="0"/>
                  <a:t>(</a:t>
                </a:r>
                <a:r>
                  <a:rPr lang="en-US" sz="2600" dirty="0" err="1"/>
                  <a:t>arr</a:t>
                </a:r>
                <a:r>
                  <a:rPr lang="en-US" sz="2600" dirty="0"/>
                  <a:t>) &lt;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 b="0" i="1" smtClean="0"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r>
                  <a:rPr lang="en-US" sz="2600" b="0" dirty="0"/>
                  <a:t>: </a:t>
                </a:r>
                <a:endParaRPr lang="en-US" sz="2600" dirty="0"/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sz="2600" b="0" dirty="0"/>
                  <a:t>Create new </a:t>
                </a:r>
                <a:r>
                  <a:rPr lang="en-US" sz="2600" b="0" dirty="0" err="1"/>
                  <a:t>TreeNode</a:t>
                </a:r>
                <a:r>
                  <a:rPr lang="en-US" sz="2600" b="0" dirty="0"/>
                  <a:t> </a:t>
                </a:r>
                <a:r>
                  <a:rPr lang="en-US" sz="2600" dirty="0">
                    <a:solidFill>
                      <a:schemeClr val="accent6"/>
                    </a:solidFill>
                  </a:rPr>
                  <a:t>Leaf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sz="2600" b="0" dirty="0"/>
                  <a:t>Set </a:t>
                </a:r>
                <a:r>
                  <a:rPr lang="en-US" sz="2600" b="0" dirty="0" err="1">
                    <a:solidFill>
                      <a:schemeClr val="accent6"/>
                    </a:solidFill>
                  </a:rPr>
                  <a:t>Leaf</a:t>
                </a:r>
                <a:r>
                  <a:rPr lang="en-US" sz="2600" b="0" dirty="0" err="1"/>
                  <a:t>.sum</a:t>
                </a:r>
                <a:r>
                  <a:rPr lang="en-US" sz="2600" dirty="0"/>
                  <a:t> = sum of values in </a:t>
                </a:r>
                <a:r>
                  <a:rPr lang="en-US" sz="2600" dirty="0" err="1"/>
                  <a:t>arr</a:t>
                </a:r>
                <a:r>
                  <a:rPr lang="en-US" sz="2600" dirty="0"/>
                  <a:t> and return </a:t>
                </a:r>
                <a:r>
                  <a:rPr lang="en-US" sz="2600" dirty="0">
                    <a:solidFill>
                      <a:schemeClr val="accent6"/>
                    </a:solidFill>
                  </a:rPr>
                  <a:t>Leaf</a:t>
                </a:r>
                <a:endParaRPr lang="en-US" sz="2600" b="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600" b="1" dirty="0"/>
                  <a:t>Else: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sz="2600" u="sng" dirty="0"/>
                  <a:t>Divide</a:t>
                </a:r>
                <a:r>
                  <a:rPr lang="en-US" sz="2600" dirty="0"/>
                  <a:t> </a:t>
                </a:r>
                <a:r>
                  <a:rPr lang="en-US" sz="2600" dirty="0" err="1"/>
                  <a:t>arr</a:t>
                </a:r>
                <a:r>
                  <a:rPr lang="en-US" sz="2600" dirty="0"/>
                  <a:t> in half into arr1 and arr2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sz="2600" u="sng" dirty="0"/>
                  <a:t>Conquer: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TreeNode</a:t>
                </a:r>
                <a:r>
                  <a:rPr lang="en-US" sz="2600" dirty="0"/>
                  <a:t> </a:t>
                </a:r>
                <a:r>
                  <a:rPr lang="en-US" sz="2600" dirty="0" err="1">
                    <a:solidFill>
                      <a:schemeClr val="accent6"/>
                    </a:solidFill>
                  </a:rPr>
                  <a:t>leftChild</a:t>
                </a:r>
                <a:r>
                  <a:rPr lang="en-US" sz="2600" dirty="0"/>
                  <a:t> = </a:t>
                </a:r>
                <a:r>
                  <a:rPr lang="en-US" sz="2600" b="1" dirty="0" err="1"/>
                  <a:t>BuildTree</a:t>
                </a:r>
                <a:r>
                  <a:rPr lang="en-US" sz="2600" dirty="0"/>
                  <a:t>(arr1) in </a:t>
                </a:r>
                <a:r>
                  <a:rPr lang="en-US" sz="2600" u="sng" dirty="0"/>
                  <a:t>new</a:t>
                </a:r>
                <a:r>
                  <a:rPr lang="en-US" sz="2600" dirty="0"/>
                  <a:t> thread, </a:t>
                </a:r>
                <a:r>
                  <a:rPr lang="en-US" sz="2600" dirty="0" err="1"/>
                  <a:t>TreeNode</a:t>
                </a:r>
                <a:r>
                  <a:rPr lang="en-US" sz="2600" dirty="0"/>
                  <a:t> </a:t>
                </a:r>
                <a:r>
                  <a:rPr lang="en-US" sz="2600" dirty="0" err="1">
                    <a:solidFill>
                      <a:schemeClr val="accent6"/>
                    </a:solidFill>
                  </a:rPr>
                  <a:t>rightChild</a:t>
                </a:r>
                <a:r>
                  <a:rPr lang="en-US" sz="2600" dirty="0"/>
                  <a:t> = </a:t>
                </a:r>
                <a:r>
                  <a:rPr lang="en-US" sz="2600" b="1" dirty="0" err="1"/>
                  <a:t>BuildTree</a:t>
                </a:r>
                <a:r>
                  <a:rPr lang="en-US" sz="2600" dirty="0"/>
                  <a:t>(arr2) in </a:t>
                </a:r>
                <a:r>
                  <a:rPr lang="en-US" sz="2600" u="sng" dirty="0"/>
                  <a:t>this</a:t>
                </a:r>
                <a:r>
                  <a:rPr lang="en-US" sz="2600" dirty="0"/>
                  <a:t> thread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sz="2600" u="sng" dirty="0"/>
                  <a:t>Wait</a:t>
                </a:r>
                <a:r>
                  <a:rPr lang="en-US" sz="2600" dirty="0"/>
                  <a:t> for parallel computations to finish</a:t>
                </a:r>
                <a:endParaRPr lang="en-US" sz="2600" u="sng" dirty="0"/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sz="2600" u="sng" dirty="0"/>
                  <a:t>Combine:</a:t>
                </a:r>
                <a:r>
                  <a:rPr lang="en-US" sz="2600" dirty="0"/>
                  <a:t> Create </a:t>
                </a:r>
                <a:r>
                  <a:rPr lang="en-US" sz="2600" dirty="0" err="1"/>
                  <a:t>TreeNode</a:t>
                </a:r>
                <a:r>
                  <a:rPr lang="en-US" sz="2600" dirty="0"/>
                  <a:t> </a:t>
                </a:r>
                <a:r>
                  <a:rPr lang="en-US" sz="2600" dirty="0">
                    <a:solidFill>
                      <a:schemeClr val="accent1"/>
                    </a:solidFill>
                  </a:rPr>
                  <a:t>parent</a:t>
                </a:r>
                <a:r>
                  <a:rPr lang="en-US" sz="2600" dirty="0"/>
                  <a:t>, set </a:t>
                </a:r>
                <a:r>
                  <a:rPr lang="en-US" sz="2600" dirty="0" err="1">
                    <a:solidFill>
                      <a:schemeClr val="accent1"/>
                    </a:solidFill>
                  </a:rPr>
                  <a:t>parent</a:t>
                </a:r>
                <a:r>
                  <a:rPr lang="en-US" sz="2600" dirty="0" err="1"/>
                  <a:t>.sum</a:t>
                </a:r>
                <a:r>
                  <a:rPr lang="en-US" sz="2600" dirty="0"/>
                  <a:t> = </a:t>
                </a:r>
                <a:r>
                  <a:rPr lang="en-US" sz="2600" dirty="0" err="1">
                    <a:solidFill>
                      <a:schemeClr val="accent6"/>
                    </a:solidFill>
                  </a:rPr>
                  <a:t>leftChild</a:t>
                </a:r>
                <a:r>
                  <a:rPr lang="en-US" sz="2600" dirty="0" err="1"/>
                  <a:t>.sum</a:t>
                </a:r>
                <a:r>
                  <a:rPr lang="en-US" sz="2600" dirty="0"/>
                  <a:t> + </a:t>
                </a:r>
                <a:r>
                  <a:rPr lang="en-US" sz="2600" dirty="0" err="1">
                    <a:solidFill>
                      <a:schemeClr val="accent6"/>
                    </a:solidFill>
                  </a:rPr>
                  <a:t>rightChild</a:t>
                </a:r>
                <a:r>
                  <a:rPr lang="en-US" sz="2600" dirty="0" err="1"/>
                  <a:t>.sum</a:t>
                </a:r>
                <a:r>
                  <a:rPr lang="en-US" sz="2600" dirty="0"/>
                  <a:t>, </a:t>
                </a:r>
                <a:r>
                  <a:rPr lang="en-US" sz="2600" dirty="0" err="1">
                    <a:solidFill>
                      <a:schemeClr val="accent1"/>
                    </a:solidFill>
                  </a:rPr>
                  <a:t>parent</a:t>
                </a:r>
                <a:r>
                  <a:rPr lang="en-US" sz="2600" dirty="0" err="1"/>
                  <a:t>.left</a:t>
                </a:r>
                <a:r>
                  <a:rPr lang="en-US" sz="2600" dirty="0"/>
                  <a:t> = </a:t>
                </a:r>
                <a:r>
                  <a:rPr lang="en-US" sz="2600" dirty="0" err="1">
                    <a:solidFill>
                      <a:schemeClr val="accent6"/>
                    </a:solidFill>
                  </a:rPr>
                  <a:t>leftChild</a:t>
                </a:r>
                <a:r>
                  <a:rPr lang="en-US" sz="2600" dirty="0"/>
                  <a:t>, </a:t>
                </a:r>
                <a:r>
                  <a:rPr lang="en-US" sz="2600" dirty="0" err="1">
                    <a:solidFill>
                      <a:schemeClr val="accent1"/>
                    </a:solidFill>
                  </a:rPr>
                  <a:t>parent</a:t>
                </a:r>
                <a:r>
                  <a:rPr lang="en-US" sz="2600" dirty="0" err="1"/>
                  <a:t>.right</a:t>
                </a:r>
                <a:r>
                  <a:rPr lang="en-US" sz="2600" dirty="0"/>
                  <a:t> = </a:t>
                </a:r>
                <a:r>
                  <a:rPr lang="en-US" sz="2600" dirty="0" err="1">
                    <a:solidFill>
                      <a:schemeClr val="accent6"/>
                    </a:solidFill>
                  </a:rPr>
                  <a:t>rightChild</a:t>
                </a:r>
                <a:endParaRPr lang="en-US" sz="2600" dirty="0">
                  <a:solidFill>
                    <a:schemeClr val="accent6"/>
                  </a:solidFill>
                </a:endParaRP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sz="2600" u="sng" dirty="0"/>
                  <a:t>Return</a:t>
                </a:r>
                <a:r>
                  <a:rPr lang="en-US" sz="2600" dirty="0">
                    <a:solidFill>
                      <a:schemeClr val="accent6"/>
                    </a:solidFill>
                  </a:rPr>
                  <a:t> </a:t>
                </a:r>
                <a:r>
                  <a:rPr lang="en-US" sz="2600" dirty="0">
                    <a:solidFill>
                      <a:schemeClr val="accent1"/>
                    </a:solidFill>
                  </a:rPr>
                  <a:t>parent</a:t>
                </a:r>
                <a:endParaRPr lang="en-US" sz="2600" u="sng" dirty="0">
                  <a:solidFill>
                    <a:schemeClr val="accent1"/>
                  </a:solidFill>
                </a:endParaRPr>
              </a:p>
              <a:p>
                <a:pPr marL="457200" indent="-457200">
                  <a:buFont typeface="+mj-lt"/>
                  <a:buAutoNum type="arabicPeriod"/>
                </a:pPr>
                <a:endParaRPr lang="en-US" sz="2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64F78C3-E5E9-7E8C-45D5-25B4345E01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316638"/>
                <a:ext cx="10223810" cy="5293757"/>
              </a:xfrm>
              <a:prstGeom prst="rect">
                <a:avLst/>
              </a:prstGeom>
              <a:blipFill>
                <a:blip r:embed="rId2"/>
                <a:stretch>
                  <a:fillRect l="-1117" t="-957" r="-1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5900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48FBF-5D9C-D52C-4369-2B280DBB2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02235"/>
            <a:ext cx="10515600" cy="1325563"/>
          </a:xfrm>
        </p:spPr>
        <p:txBody>
          <a:bodyPr/>
          <a:lstStyle/>
          <a:p>
            <a:r>
              <a:rPr lang="en-US" dirty="0"/>
              <a:t>After Step 1</a:t>
            </a: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0FB8C274-5CCA-301E-3A75-99E01DE18B10}"/>
              </a:ext>
            </a:extLst>
          </p:cNvPr>
          <p:cNvGrpSpPr/>
          <p:nvPr/>
        </p:nvGrpSpPr>
        <p:grpSpPr>
          <a:xfrm>
            <a:off x="695960" y="1239266"/>
            <a:ext cx="10800080" cy="5100574"/>
            <a:chOff x="279400" y="1371600"/>
            <a:chExt cx="11358880" cy="536448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562E9D3-5A43-0B4C-9F22-6A8A0E9E55D1}"/>
                </a:ext>
              </a:extLst>
            </p:cNvPr>
            <p:cNvSpPr/>
            <p:nvPr/>
          </p:nvSpPr>
          <p:spPr>
            <a:xfrm>
              <a:off x="5374640" y="137160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[0,8)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81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43480E1-8D7B-7A87-1CB0-8AA630393EA1}"/>
                </a:ext>
              </a:extLst>
            </p:cNvPr>
            <p:cNvSpPr/>
            <p:nvPr/>
          </p:nvSpPr>
          <p:spPr>
            <a:xfrm>
              <a:off x="1016000" y="412496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[0,2)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26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DEF5900-69A4-8B39-AEFB-E6337AB7EE37}"/>
                </a:ext>
              </a:extLst>
            </p:cNvPr>
            <p:cNvSpPr/>
            <p:nvPr/>
          </p:nvSpPr>
          <p:spPr>
            <a:xfrm>
              <a:off x="3942080" y="412496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[2,4)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22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93F352-E053-F85C-5474-99A3CC5B2D8D}"/>
                </a:ext>
              </a:extLst>
            </p:cNvPr>
            <p:cNvSpPr/>
            <p:nvPr/>
          </p:nvSpPr>
          <p:spPr>
            <a:xfrm>
              <a:off x="2407920" y="274320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[0,4)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48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3098F5D-9C41-8DE2-BC72-49FAC45F4C0E}"/>
                </a:ext>
              </a:extLst>
            </p:cNvPr>
            <p:cNvSpPr/>
            <p:nvPr/>
          </p:nvSpPr>
          <p:spPr>
            <a:xfrm>
              <a:off x="8239760" y="274320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[4,8)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33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C687C96-5038-20AF-AC40-28D35E780016}"/>
                </a:ext>
              </a:extLst>
            </p:cNvPr>
            <p:cNvSpPr/>
            <p:nvPr/>
          </p:nvSpPr>
          <p:spPr>
            <a:xfrm>
              <a:off x="6807200" y="412496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[4,6)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10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910CE0F-0D67-D684-20ED-9236C0C0FD40}"/>
                </a:ext>
              </a:extLst>
            </p:cNvPr>
            <p:cNvSpPr/>
            <p:nvPr/>
          </p:nvSpPr>
          <p:spPr>
            <a:xfrm>
              <a:off x="9631680" y="412496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[6,8)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23 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46255A2-00FE-2C2E-16B6-A7682A88B8D1}"/>
                </a:ext>
              </a:extLst>
            </p:cNvPr>
            <p:cNvSpPr/>
            <p:nvPr/>
          </p:nvSpPr>
          <p:spPr>
            <a:xfrm>
              <a:off x="27940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[0,1)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10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C6D19EC-5C4C-6773-E95E-B3DB6B020E95}"/>
                </a:ext>
              </a:extLst>
            </p:cNvPr>
            <p:cNvSpPr/>
            <p:nvPr/>
          </p:nvSpPr>
          <p:spPr>
            <a:xfrm>
              <a:off x="177292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[1,2)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16 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C156EFA-F92C-3595-EB8C-E23E5A4C04C2}"/>
                </a:ext>
              </a:extLst>
            </p:cNvPr>
            <p:cNvSpPr/>
            <p:nvPr/>
          </p:nvSpPr>
          <p:spPr>
            <a:xfrm>
              <a:off x="318516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[2,3)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4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A19BC7B-6948-FD9D-1182-92F275A4C74A}"/>
                </a:ext>
              </a:extLst>
            </p:cNvPr>
            <p:cNvSpPr/>
            <p:nvPr/>
          </p:nvSpPr>
          <p:spPr>
            <a:xfrm>
              <a:off x="467868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[3,4)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18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FB7EB36-DD30-F6B8-3C04-6EF3BCAE2931}"/>
                </a:ext>
              </a:extLst>
            </p:cNvPr>
            <p:cNvSpPr/>
            <p:nvPr/>
          </p:nvSpPr>
          <p:spPr>
            <a:xfrm>
              <a:off x="607060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[4,5)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8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1E75AC7-C883-F267-6281-8E4967E509EC}"/>
                </a:ext>
              </a:extLst>
            </p:cNvPr>
            <p:cNvSpPr/>
            <p:nvPr/>
          </p:nvSpPr>
          <p:spPr>
            <a:xfrm>
              <a:off x="756412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[5,6)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2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1CEC3F4-5565-D1F1-C697-93A80469D8CA}"/>
                </a:ext>
              </a:extLst>
            </p:cNvPr>
            <p:cNvSpPr/>
            <p:nvPr/>
          </p:nvSpPr>
          <p:spPr>
            <a:xfrm>
              <a:off x="887476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[6,7)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14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9C44A18-A92B-9BA6-7CDB-DF3DF9D8C9F7}"/>
                </a:ext>
              </a:extLst>
            </p:cNvPr>
            <p:cNvSpPr/>
            <p:nvPr/>
          </p:nvSpPr>
          <p:spPr>
            <a:xfrm>
              <a:off x="1036828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[7,8)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9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67850F2A-A812-9FE3-D3F0-1C5DA9117AAB}"/>
                </a:ext>
              </a:extLst>
            </p:cNvPr>
            <p:cNvCxnSpPr>
              <a:cxnSpLocks/>
              <a:stCxn id="4" idx="1"/>
              <a:endCxn id="18" idx="0"/>
            </p:cNvCxnSpPr>
            <p:nvPr/>
          </p:nvCxnSpPr>
          <p:spPr>
            <a:xfrm flipH="1">
              <a:off x="3042920" y="2006600"/>
              <a:ext cx="2331720" cy="7366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5E836CBC-8972-F382-5521-69C2D95B0B86}"/>
                </a:ext>
              </a:extLst>
            </p:cNvPr>
            <p:cNvCxnSpPr>
              <a:cxnSpLocks/>
              <a:stCxn id="4" idx="3"/>
              <a:endCxn id="19" idx="0"/>
            </p:cNvCxnSpPr>
            <p:nvPr/>
          </p:nvCxnSpPr>
          <p:spPr>
            <a:xfrm>
              <a:off x="6644640" y="2006600"/>
              <a:ext cx="2230120" cy="7366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A2B1B5D0-E486-0606-42EF-9C25EB13D118}"/>
                </a:ext>
              </a:extLst>
            </p:cNvPr>
            <p:cNvCxnSpPr>
              <a:cxnSpLocks/>
              <a:stCxn id="18" idx="3"/>
              <a:endCxn id="15" idx="0"/>
            </p:cNvCxnSpPr>
            <p:nvPr/>
          </p:nvCxnSpPr>
          <p:spPr>
            <a:xfrm>
              <a:off x="3677920" y="3378200"/>
              <a:ext cx="899160" cy="74676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A471E203-D8D6-ED6B-0BB9-1F5B4984C865}"/>
                </a:ext>
              </a:extLst>
            </p:cNvPr>
            <p:cNvCxnSpPr>
              <a:cxnSpLocks/>
              <a:stCxn id="18" idx="1"/>
              <a:endCxn id="14" idx="0"/>
            </p:cNvCxnSpPr>
            <p:nvPr/>
          </p:nvCxnSpPr>
          <p:spPr>
            <a:xfrm flipH="1">
              <a:off x="1651000" y="3378200"/>
              <a:ext cx="756920" cy="74676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A96F7C9E-5197-2DCC-60EB-CD332D7224BB}"/>
                </a:ext>
              </a:extLst>
            </p:cNvPr>
            <p:cNvCxnSpPr>
              <a:cxnSpLocks/>
              <a:stCxn id="19" idx="1"/>
              <a:endCxn id="20" idx="0"/>
            </p:cNvCxnSpPr>
            <p:nvPr/>
          </p:nvCxnSpPr>
          <p:spPr>
            <a:xfrm flipH="1">
              <a:off x="7442200" y="3378200"/>
              <a:ext cx="797560" cy="74676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9DC60E03-4514-77BC-2D96-D36F9478A4FE}"/>
                </a:ext>
              </a:extLst>
            </p:cNvPr>
            <p:cNvCxnSpPr>
              <a:cxnSpLocks/>
              <a:stCxn id="19" idx="3"/>
              <a:endCxn id="21" idx="0"/>
            </p:cNvCxnSpPr>
            <p:nvPr/>
          </p:nvCxnSpPr>
          <p:spPr>
            <a:xfrm>
              <a:off x="9509760" y="3378200"/>
              <a:ext cx="756920" cy="74676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5F874BD4-A39C-D4E1-A1D2-25C6FBE85D5E}"/>
                </a:ext>
              </a:extLst>
            </p:cNvPr>
            <p:cNvCxnSpPr>
              <a:cxnSpLocks/>
              <a:stCxn id="14" idx="1"/>
              <a:endCxn id="22" idx="0"/>
            </p:cNvCxnSpPr>
            <p:nvPr/>
          </p:nvCxnSpPr>
          <p:spPr>
            <a:xfrm flipH="1">
              <a:off x="914400" y="4759960"/>
              <a:ext cx="10160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05F81EA6-BDB5-057A-9119-165E82FAADB7}"/>
                </a:ext>
              </a:extLst>
            </p:cNvPr>
            <p:cNvCxnSpPr>
              <a:cxnSpLocks/>
              <a:stCxn id="14" idx="3"/>
              <a:endCxn id="23" idx="0"/>
            </p:cNvCxnSpPr>
            <p:nvPr/>
          </p:nvCxnSpPr>
          <p:spPr>
            <a:xfrm>
              <a:off x="2286000" y="4759960"/>
              <a:ext cx="12192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19A4C740-9B31-A37C-3B27-2D416FA0022C}"/>
                </a:ext>
              </a:extLst>
            </p:cNvPr>
            <p:cNvCxnSpPr>
              <a:cxnSpLocks/>
              <a:stCxn id="15" idx="1"/>
              <a:endCxn id="26" idx="0"/>
            </p:cNvCxnSpPr>
            <p:nvPr/>
          </p:nvCxnSpPr>
          <p:spPr>
            <a:xfrm flipH="1">
              <a:off x="3820160" y="4759960"/>
              <a:ext cx="12192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C8EAFCB7-337E-6080-3E02-B582D0349335}"/>
                </a:ext>
              </a:extLst>
            </p:cNvPr>
            <p:cNvCxnSpPr>
              <a:cxnSpLocks/>
              <a:stCxn id="15" idx="3"/>
              <a:endCxn id="27" idx="0"/>
            </p:cNvCxnSpPr>
            <p:nvPr/>
          </p:nvCxnSpPr>
          <p:spPr>
            <a:xfrm>
              <a:off x="5212080" y="4759960"/>
              <a:ext cx="10160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0A1EBD00-5EB5-8CEF-2660-D4AE712A1753}"/>
                </a:ext>
              </a:extLst>
            </p:cNvPr>
            <p:cNvCxnSpPr>
              <a:cxnSpLocks/>
              <a:stCxn id="20" idx="1"/>
              <a:endCxn id="28" idx="0"/>
            </p:cNvCxnSpPr>
            <p:nvPr/>
          </p:nvCxnSpPr>
          <p:spPr>
            <a:xfrm flipH="1">
              <a:off x="6705600" y="4759960"/>
              <a:ext cx="10160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34B654E8-4CAB-D9E6-A724-B7D9AC1B3BC3}"/>
                </a:ext>
              </a:extLst>
            </p:cNvPr>
            <p:cNvCxnSpPr>
              <a:cxnSpLocks/>
              <a:stCxn id="20" idx="3"/>
              <a:endCxn id="29" idx="0"/>
            </p:cNvCxnSpPr>
            <p:nvPr/>
          </p:nvCxnSpPr>
          <p:spPr>
            <a:xfrm>
              <a:off x="8077200" y="4759960"/>
              <a:ext cx="12192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4851EAFF-26BC-0981-AD50-DE20C0E1D625}"/>
                </a:ext>
              </a:extLst>
            </p:cNvPr>
            <p:cNvCxnSpPr>
              <a:cxnSpLocks/>
              <a:stCxn id="21" idx="1"/>
              <a:endCxn id="30" idx="0"/>
            </p:cNvCxnSpPr>
            <p:nvPr/>
          </p:nvCxnSpPr>
          <p:spPr>
            <a:xfrm flipH="1">
              <a:off x="9509760" y="4759960"/>
              <a:ext cx="12192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3DD4F70C-8814-99A3-AA89-D791D0D03CDE}"/>
                </a:ext>
              </a:extLst>
            </p:cNvPr>
            <p:cNvCxnSpPr>
              <a:cxnSpLocks/>
              <a:stCxn id="21" idx="3"/>
              <a:endCxn id="31" idx="0"/>
            </p:cNvCxnSpPr>
            <p:nvPr/>
          </p:nvCxnSpPr>
          <p:spPr>
            <a:xfrm>
              <a:off x="10901680" y="4759960"/>
              <a:ext cx="10160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4CBE2527-7E2B-9DAA-6275-F61167D54814}"/>
              </a:ext>
            </a:extLst>
          </p:cNvPr>
          <p:cNvSpPr txBox="1"/>
          <p:nvPr/>
        </p:nvSpPr>
        <p:spPr>
          <a:xfrm>
            <a:off x="37527" y="857592"/>
            <a:ext cx="36607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All sums filled in per node</a:t>
            </a:r>
          </a:p>
          <a:p>
            <a:r>
              <a:rPr lang="en-US" dirty="0"/>
              <a:t>In the next pass we will find </a:t>
            </a:r>
            <a:r>
              <a:rPr lang="en-US" dirty="0" err="1"/>
              <a:t>leftSum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leftSum</a:t>
            </a:r>
            <a:r>
              <a:rPr lang="en-US" dirty="0"/>
              <a:t> is the sum of all elements strictly to the left of the current range</a:t>
            </a: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6C764B31-F14D-144A-64AA-02CECD9C9599}"/>
              </a:ext>
            </a:extLst>
          </p:cNvPr>
          <p:cNvGrpSpPr/>
          <p:nvPr/>
        </p:nvGrpSpPr>
        <p:grpSpPr>
          <a:xfrm>
            <a:off x="6351373" y="83846"/>
            <a:ext cx="5711304" cy="1720798"/>
            <a:chOff x="6679091" y="83846"/>
            <a:chExt cx="5383586" cy="1720798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3A8F509B-5922-7F9E-995E-F648A59F3142}"/>
                </a:ext>
              </a:extLst>
            </p:cNvPr>
            <p:cNvGrpSpPr/>
            <p:nvPr/>
          </p:nvGrpSpPr>
          <p:grpSpPr>
            <a:xfrm>
              <a:off x="7562943" y="83846"/>
              <a:ext cx="4499734" cy="562558"/>
              <a:chOff x="6392545" y="364404"/>
              <a:chExt cx="5726090" cy="715878"/>
            </a:xfrm>
          </p:grpSpPr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7C5DA8C2-ED00-0771-6A70-6B46D1E04D52}"/>
                  </a:ext>
                </a:extLst>
              </p:cNvPr>
              <p:cNvGrpSpPr/>
              <p:nvPr/>
            </p:nvGrpSpPr>
            <p:grpSpPr>
              <a:xfrm>
                <a:off x="6392545" y="365125"/>
                <a:ext cx="4295776" cy="715157"/>
                <a:chOff x="7967980" y="4321811"/>
                <a:chExt cx="2258060" cy="375920"/>
              </a:xfrm>
            </p:grpSpPr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23491F06-ACA1-B644-B5B3-643409F04D41}"/>
                    </a:ext>
                  </a:extLst>
                </p:cNvPr>
                <p:cNvSpPr/>
                <p:nvPr/>
              </p:nvSpPr>
              <p:spPr>
                <a:xfrm>
                  <a:off x="796798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10</a:t>
                  </a:r>
                </a:p>
              </p:txBody>
            </p:sp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82C2D274-B83E-31DD-3CB2-8BB08DF900FF}"/>
                    </a:ext>
                  </a:extLst>
                </p:cNvPr>
                <p:cNvSpPr/>
                <p:nvPr/>
              </p:nvSpPr>
              <p:spPr>
                <a:xfrm>
                  <a:off x="834390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16</a:t>
                  </a:r>
                </a:p>
              </p:txBody>
            </p:sp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DF077E85-2C0C-DE46-8C03-F158768117E8}"/>
                    </a:ext>
                  </a:extLst>
                </p:cNvPr>
                <p:cNvSpPr/>
                <p:nvPr/>
              </p:nvSpPr>
              <p:spPr>
                <a:xfrm>
                  <a:off x="872236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4</a:t>
                  </a:r>
                </a:p>
              </p:txBody>
            </p:sp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ABADACF7-F3CF-FB08-E8AD-63D9F718DC8C}"/>
                    </a:ext>
                  </a:extLst>
                </p:cNvPr>
                <p:cNvSpPr/>
                <p:nvPr/>
              </p:nvSpPr>
              <p:spPr>
                <a:xfrm>
                  <a:off x="909828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18</a:t>
                  </a:r>
                </a:p>
              </p:txBody>
            </p:sp>
            <p:sp>
              <p:nvSpPr>
                <p:cNvPr id="112" name="Rectangle 111">
                  <a:extLst>
                    <a:ext uri="{FF2B5EF4-FFF2-40B4-BE49-F238E27FC236}">
                      <a16:creationId xmlns:a16="http://schemas.microsoft.com/office/drawing/2014/main" id="{AD333151-5F5E-595C-50E0-943EFED43AD1}"/>
                    </a:ext>
                  </a:extLst>
                </p:cNvPr>
                <p:cNvSpPr/>
                <p:nvPr/>
              </p:nvSpPr>
              <p:spPr>
                <a:xfrm>
                  <a:off x="947420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8</a:t>
                  </a:r>
                </a:p>
              </p:txBody>
            </p:sp>
            <p:sp>
              <p:nvSpPr>
                <p:cNvPr id="113" name="Rectangle 112">
                  <a:extLst>
                    <a:ext uri="{FF2B5EF4-FFF2-40B4-BE49-F238E27FC236}">
                      <a16:creationId xmlns:a16="http://schemas.microsoft.com/office/drawing/2014/main" id="{9008FAF8-1292-A2E2-F711-E2FFC9EBF71E}"/>
                    </a:ext>
                  </a:extLst>
                </p:cNvPr>
                <p:cNvSpPr/>
                <p:nvPr/>
              </p:nvSpPr>
              <p:spPr>
                <a:xfrm>
                  <a:off x="985012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2</a:t>
                  </a:r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FABF957C-1B56-1E22-FB1C-7A3BDC5277B1}"/>
                  </a:ext>
                </a:extLst>
              </p:cNvPr>
              <p:cNvSpPr/>
              <p:nvPr/>
            </p:nvSpPr>
            <p:spPr>
              <a:xfrm>
                <a:off x="10688320" y="364404"/>
                <a:ext cx="715157" cy="715157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14</a:t>
                </a:r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89BEC2D9-2988-B502-3C6C-A2DB97C9B26C}"/>
                  </a:ext>
                </a:extLst>
              </p:cNvPr>
              <p:cNvSpPr/>
              <p:nvPr/>
            </p:nvSpPr>
            <p:spPr>
              <a:xfrm>
                <a:off x="11403478" y="364404"/>
                <a:ext cx="715157" cy="715157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E9E50DA6-316F-5753-D102-A743F9CE068C}"/>
                </a:ext>
              </a:extLst>
            </p:cNvPr>
            <p:cNvGrpSpPr/>
            <p:nvPr/>
          </p:nvGrpSpPr>
          <p:grpSpPr>
            <a:xfrm>
              <a:off x="7562943" y="773982"/>
              <a:ext cx="4499734" cy="562558"/>
              <a:chOff x="6392545" y="364404"/>
              <a:chExt cx="5726090" cy="715878"/>
            </a:xfrm>
          </p:grpSpPr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1B330370-B3FD-0DD6-888F-F35C1428E044}"/>
                  </a:ext>
                </a:extLst>
              </p:cNvPr>
              <p:cNvGrpSpPr/>
              <p:nvPr/>
            </p:nvGrpSpPr>
            <p:grpSpPr>
              <a:xfrm>
                <a:off x="6392545" y="365125"/>
                <a:ext cx="4295776" cy="715157"/>
                <a:chOff x="7967980" y="4321811"/>
                <a:chExt cx="2258060" cy="375920"/>
              </a:xfrm>
            </p:grpSpPr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F1FDD9C0-F599-DE16-1F69-8C24F99BA8A3}"/>
                    </a:ext>
                  </a:extLst>
                </p:cNvPr>
                <p:cNvSpPr/>
                <p:nvPr/>
              </p:nvSpPr>
              <p:spPr>
                <a:xfrm>
                  <a:off x="796798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194782E6-2A21-7F05-48F7-6A2DD7A77C7C}"/>
                    </a:ext>
                  </a:extLst>
                </p:cNvPr>
                <p:cNvSpPr/>
                <p:nvPr/>
              </p:nvSpPr>
              <p:spPr>
                <a:xfrm>
                  <a:off x="834390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03B1BDFF-9249-D172-E239-4D5D385E2121}"/>
                    </a:ext>
                  </a:extLst>
                </p:cNvPr>
                <p:cNvSpPr/>
                <p:nvPr/>
              </p:nvSpPr>
              <p:spPr>
                <a:xfrm>
                  <a:off x="872236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3C8D8D64-BCCF-5129-B54F-2BA2B86D786E}"/>
                    </a:ext>
                  </a:extLst>
                </p:cNvPr>
                <p:cNvSpPr/>
                <p:nvPr/>
              </p:nvSpPr>
              <p:spPr>
                <a:xfrm>
                  <a:off x="909828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7F35E7FE-A6A3-51AD-5945-F950199951F5}"/>
                    </a:ext>
                  </a:extLst>
                </p:cNvPr>
                <p:cNvSpPr/>
                <p:nvPr/>
              </p:nvSpPr>
              <p:spPr>
                <a:xfrm>
                  <a:off x="947420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id="{F0CF5F02-6A7C-F225-C7B9-92C6A6713159}"/>
                    </a:ext>
                  </a:extLst>
                </p:cNvPr>
                <p:cNvSpPr/>
                <p:nvPr/>
              </p:nvSpPr>
              <p:spPr>
                <a:xfrm>
                  <a:off x="985012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99811097-8C8F-A89C-5A2F-D0EB07FFB60B}"/>
                  </a:ext>
                </a:extLst>
              </p:cNvPr>
              <p:cNvSpPr/>
              <p:nvPr/>
            </p:nvSpPr>
            <p:spPr>
              <a:xfrm>
                <a:off x="10688320" y="364404"/>
                <a:ext cx="715157" cy="715157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24E7E67B-16FD-17A9-51F9-425D1109D599}"/>
                  </a:ext>
                </a:extLst>
              </p:cNvPr>
              <p:cNvSpPr/>
              <p:nvPr/>
            </p:nvSpPr>
            <p:spPr>
              <a:xfrm>
                <a:off x="11403478" y="364404"/>
                <a:ext cx="715157" cy="715157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4F203A5-6E4B-E23B-8EEA-700A9E284B3B}"/>
                </a:ext>
              </a:extLst>
            </p:cNvPr>
            <p:cNvSpPr txBox="1"/>
            <p:nvPr/>
          </p:nvSpPr>
          <p:spPr>
            <a:xfrm>
              <a:off x="6816635" y="180459"/>
              <a:ext cx="7425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Input: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8C24E453-355F-1444-2CC1-9BC31203D7E6}"/>
                </a:ext>
              </a:extLst>
            </p:cNvPr>
            <p:cNvSpPr txBox="1"/>
            <p:nvPr/>
          </p:nvSpPr>
          <p:spPr>
            <a:xfrm>
              <a:off x="6679091" y="839788"/>
              <a:ext cx="9188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Output:</a:t>
              </a:r>
            </a:p>
          </p:txBody>
        </p: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7BACBD43-F174-06CA-6927-33F35B9FEF70}"/>
                </a:ext>
              </a:extLst>
            </p:cNvPr>
            <p:cNvGrpSpPr/>
            <p:nvPr/>
          </p:nvGrpSpPr>
          <p:grpSpPr>
            <a:xfrm>
              <a:off x="7562943" y="1242086"/>
              <a:ext cx="4499734" cy="562558"/>
              <a:chOff x="6392545" y="364404"/>
              <a:chExt cx="5726090" cy="715878"/>
            </a:xfrm>
            <a:noFill/>
          </p:grpSpPr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D0E89D0A-1C21-34EC-92A2-21667C842ACC}"/>
                  </a:ext>
                </a:extLst>
              </p:cNvPr>
              <p:cNvGrpSpPr/>
              <p:nvPr/>
            </p:nvGrpSpPr>
            <p:grpSpPr>
              <a:xfrm>
                <a:off x="6392545" y="365125"/>
                <a:ext cx="4295776" cy="715157"/>
                <a:chOff x="7967980" y="4321811"/>
                <a:chExt cx="2258060" cy="375920"/>
              </a:xfrm>
              <a:grpFill/>
            </p:grpSpPr>
            <p:sp>
              <p:nvSpPr>
                <p:cNvPr id="90" name="Rectangle 89">
                  <a:extLst>
                    <a:ext uri="{FF2B5EF4-FFF2-40B4-BE49-F238E27FC236}">
                      <a16:creationId xmlns:a16="http://schemas.microsoft.com/office/drawing/2014/main" id="{AC4B1651-6E66-DA98-5918-4B5C12EABD43}"/>
                    </a:ext>
                  </a:extLst>
                </p:cNvPr>
                <p:cNvSpPr/>
                <p:nvPr/>
              </p:nvSpPr>
              <p:spPr>
                <a:xfrm>
                  <a:off x="796798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0</a:t>
                  </a:r>
                </a:p>
              </p:txBody>
            </p:sp>
            <p:sp>
              <p:nvSpPr>
                <p:cNvPr id="91" name="Rectangle 90">
                  <a:extLst>
                    <a:ext uri="{FF2B5EF4-FFF2-40B4-BE49-F238E27FC236}">
                      <a16:creationId xmlns:a16="http://schemas.microsoft.com/office/drawing/2014/main" id="{D35C7752-77E4-AE15-AE86-9DBABCF320D1}"/>
                    </a:ext>
                  </a:extLst>
                </p:cNvPr>
                <p:cNvSpPr/>
                <p:nvPr/>
              </p:nvSpPr>
              <p:spPr>
                <a:xfrm>
                  <a:off x="834390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1</a:t>
                  </a:r>
                </a:p>
              </p:txBody>
            </p:sp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id="{49911842-0853-5C73-56B5-2EF192E70D27}"/>
                    </a:ext>
                  </a:extLst>
                </p:cNvPr>
                <p:cNvSpPr/>
                <p:nvPr/>
              </p:nvSpPr>
              <p:spPr>
                <a:xfrm>
                  <a:off x="872236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2</a:t>
                  </a:r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id="{FBF51EA9-CD8F-9B3A-ED3C-EF9D2896EF2A}"/>
                    </a:ext>
                  </a:extLst>
                </p:cNvPr>
                <p:cNvSpPr/>
                <p:nvPr/>
              </p:nvSpPr>
              <p:spPr>
                <a:xfrm>
                  <a:off x="909828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3</a:t>
                  </a:r>
                </a:p>
              </p:txBody>
            </p:sp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id="{BE794E87-3D44-41C7-FCE8-9C29A5CFD387}"/>
                    </a:ext>
                  </a:extLst>
                </p:cNvPr>
                <p:cNvSpPr/>
                <p:nvPr/>
              </p:nvSpPr>
              <p:spPr>
                <a:xfrm>
                  <a:off x="947420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4</a:t>
                  </a:r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id="{10D4778D-293C-008F-F3A3-0C708A86CE9C}"/>
                    </a:ext>
                  </a:extLst>
                </p:cNvPr>
                <p:cNvSpPr/>
                <p:nvPr/>
              </p:nvSpPr>
              <p:spPr>
                <a:xfrm>
                  <a:off x="985012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5</a:t>
                  </a:r>
                </a:p>
              </p:txBody>
            </p:sp>
          </p:grp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BF66EB00-8DA6-5A73-8D23-5195825581D5}"/>
                  </a:ext>
                </a:extLst>
              </p:cNvPr>
              <p:cNvSpPr/>
              <p:nvPr/>
            </p:nvSpPr>
            <p:spPr>
              <a:xfrm>
                <a:off x="10688320" y="364404"/>
                <a:ext cx="715157" cy="715157"/>
              </a:xfrm>
              <a:prstGeom prst="rect">
                <a:avLst/>
              </a:prstGeom>
              <a:grpFill/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bg1">
                        <a:lumMod val="65000"/>
                      </a:schemeClr>
                    </a:solidFill>
                  </a:rPr>
                  <a:t>6</a:t>
                </a: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65A52735-84EC-BD7D-C873-294F8D7FD971}"/>
                  </a:ext>
                </a:extLst>
              </p:cNvPr>
              <p:cNvSpPr/>
              <p:nvPr/>
            </p:nvSpPr>
            <p:spPr>
              <a:xfrm>
                <a:off x="11403478" y="364404"/>
                <a:ext cx="715157" cy="715157"/>
              </a:xfrm>
              <a:prstGeom prst="rect">
                <a:avLst/>
              </a:prstGeom>
              <a:grpFill/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bg1">
                        <a:lumMod val="65000"/>
                      </a:schemeClr>
                    </a:solidFill>
                  </a:rPr>
                  <a:t>7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911977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48FBF-5D9C-D52C-4369-2B280DBB2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02235"/>
            <a:ext cx="10515600" cy="1325563"/>
          </a:xfrm>
        </p:spPr>
        <p:txBody>
          <a:bodyPr/>
          <a:lstStyle/>
          <a:p>
            <a:r>
              <a:rPr lang="en-US" dirty="0"/>
              <a:t>Step 2: fill in </a:t>
            </a:r>
            <a:r>
              <a:rPr lang="en-US" dirty="0" err="1"/>
              <a:t>leftSum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		and Output</a:t>
            </a: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0FB8C274-5CCA-301E-3A75-99E01DE18B10}"/>
              </a:ext>
            </a:extLst>
          </p:cNvPr>
          <p:cNvGrpSpPr/>
          <p:nvPr/>
        </p:nvGrpSpPr>
        <p:grpSpPr>
          <a:xfrm>
            <a:off x="695960" y="1239266"/>
            <a:ext cx="10800080" cy="5100574"/>
            <a:chOff x="279400" y="1371600"/>
            <a:chExt cx="11358880" cy="536448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562E9D3-5A43-0B4C-9F22-6A8A0E9E55D1}"/>
                </a:ext>
              </a:extLst>
            </p:cNvPr>
            <p:cNvSpPr/>
            <p:nvPr/>
          </p:nvSpPr>
          <p:spPr>
            <a:xfrm>
              <a:off x="5374640" y="137160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[0,8)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81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43480E1-8D7B-7A87-1CB0-8AA630393EA1}"/>
                </a:ext>
              </a:extLst>
            </p:cNvPr>
            <p:cNvSpPr/>
            <p:nvPr/>
          </p:nvSpPr>
          <p:spPr>
            <a:xfrm>
              <a:off x="1016000" y="412496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[0,2)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26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DEF5900-69A4-8B39-AEFB-E6337AB7EE37}"/>
                </a:ext>
              </a:extLst>
            </p:cNvPr>
            <p:cNvSpPr/>
            <p:nvPr/>
          </p:nvSpPr>
          <p:spPr>
            <a:xfrm>
              <a:off x="3942080" y="412496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[2,4)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22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93F352-E053-F85C-5474-99A3CC5B2D8D}"/>
                </a:ext>
              </a:extLst>
            </p:cNvPr>
            <p:cNvSpPr/>
            <p:nvPr/>
          </p:nvSpPr>
          <p:spPr>
            <a:xfrm>
              <a:off x="2407920" y="274320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[0,4)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48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3098F5D-9C41-8DE2-BC72-49FAC45F4C0E}"/>
                </a:ext>
              </a:extLst>
            </p:cNvPr>
            <p:cNvSpPr/>
            <p:nvPr/>
          </p:nvSpPr>
          <p:spPr>
            <a:xfrm>
              <a:off x="8239760" y="274320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[4,8)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33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C687C96-5038-20AF-AC40-28D35E780016}"/>
                </a:ext>
              </a:extLst>
            </p:cNvPr>
            <p:cNvSpPr/>
            <p:nvPr/>
          </p:nvSpPr>
          <p:spPr>
            <a:xfrm>
              <a:off x="6807200" y="412496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[4,6)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10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910CE0F-0D67-D684-20ED-9236C0C0FD40}"/>
                </a:ext>
              </a:extLst>
            </p:cNvPr>
            <p:cNvSpPr/>
            <p:nvPr/>
          </p:nvSpPr>
          <p:spPr>
            <a:xfrm>
              <a:off x="9631680" y="412496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[6,8)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23 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46255A2-00FE-2C2E-16B6-A7682A88B8D1}"/>
                </a:ext>
              </a:extLst>
            </p:cNvPr>
            <p:cNvSpPr/>
            <p:nvPr/>
          </p:nvSpPr>
          <p:spPr>
            <a:xfrm>
              <a:off x="27940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[0,1)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10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C6D19EC-5C4C-6773-E95E-B3DB6B020E95}"/>
                </a:ext>
              </a:extLst>
            </p:cNvPr>
            <p:cNvSpPr/>
            <p:nvPr/>
          </p:nvSpPr>
          <p:spPr>
            <a:xfrm>
              <a:off x="177292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[1,2)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16 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C156EFA-F92C-3595-EB8C-E23E5A4C04C2}"/>
                </a:ext>
              </a:extLst>
            </p:cNvPr>
            <p:cNvSpPr/>
            <p:nvPr/>
          </p:nvSpPr>
          <p:spPr>
            <a:xfrm>
              <a:off x="318516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[2,3)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4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A19BC7B-6948-FD9D-1182-92F275A4C74A}"/>
                </a:ext>
              </a:extLst>
            </p:cNvPr>
            <p:cNvSpPr/>
            <p:nvPr/>
          </p:nvSpPr>
          <p:spPr>
            <a:xfrm>
              <a:off x="467868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[3,4)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18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FB7EB36-DD30-F6B8-3C04-6EF3BCAE2931}"/>
                </a:ext>
              </a:extLst>
            </p:cNvPr>
            <p:cNvSpPr/>
            <p:nvPr/>
          </p:nvSpPr>
          <p:spPr>
            <a:xfrm>
              <a:off x="607060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[4,5)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8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1E75AC7-C883-F267-6281-8E4967E509EC}"/>
                </a:ext>
              </a:extLst>
            </p:cNvPr>
            <p:cNvSpPr/>
            <p:nvPr/>
          </p:nvSpPr>
          <p:spPr>
            <a:xfrm>
              <a:off x="756412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[5,6)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2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1CEC3F4-5565-D1F1-C697-93A80469D8CA}"/>
                </a:ext>
              </a:extLst>
            </p:cNvPr>
            <p:cNvSpPr/>
            <p:nvPr/>
          </p:nvSpPr>
          <p:spPr>
            <a:xfrm>
              <a:off x="887476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[6,7)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14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9C44A18-A92B-9BA6-7CDB-DF3DF9D8C9F7}"/>
                </a:ext>
              </a:extLst>
            </p:cNvPr>
            <p:cNvSpPr/>
            <p:nvPr/>
          </p:nvSpPr>
          <p:spPr>
            <a:xfrm>
              <a:off x="1036828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[7,8)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9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67850F2A-A812-9FE3-D3F0-1C5DA9117AAB}"/>
                </a:ext>
              </a:extLst>
            </p:cNvPr>
            <p:cNvCxnSpPr>
              <a:cxnSpLocks/>
              <a:stCxn id="4" idx="1"/>
              <a:endCxn id="18" idx="0"/>
            </p:cNvCxnSpPr>
            <p:nvPr/>
          </p:nvCxnSpPr>
          <p:spPr>
            <a:xfrm flipH="1">
              <a:off x="3042920" y="2006600"/>
              <a:ext cx="2331720" cy="7366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5E836CBC-8972-F382-5521-69C2D95B0B86}"/>
                </a:ext>
              </a:extLst>
            </p:cNvPr>
            <p:cNvCxnSpPr>
              <a:cxnSpLocks/>
              <a:stCxn id="4" idx="3"/>
              <a:endCxn id="19" idx="0"/>
            </p:cNvCxnSpPr>
            <p:nvPr/>
          </p:nvCxnSpPr>
          <p:spPr>
            <a:xfrm>
              <a:off x="6644640" y="2006600"/>
              <a:ext cx="2230120" cy="7366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A2B1B5D0-E486-0606-42EF-9C25EB13D118}"/>
                </a:ext>
              </a:extLst>
            </p:cNvPr>
            <p:cNvCxnSpPr>
              <a:cxnSpLocks/>
              <a:stCxn id="18" idx="3"/>
              <a:endCxn id="15" idx="0"/>
            </p:cNvCxnSpPr>
            <p:nvPr/>
          </p:nvCxnSpPr>
          <p:spPr>
            <a:xfrm>
              <a:off x="3677920" y="3378200"/>
              <a:ext cx="899160" cy="74676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A471E203-D8D6-ED6B-0BB9-1F5B4984C865}"/>
                </a:ext>
              </a:extLst>
            </p:cNvPr>
            <p:cNvCxnSpPr>
              <a:cxnSpLocks/>
              <a:stCxn id="18" idx="1"/>
              <a:endCxn id="14" idx="0"/>
            </p:cNvCxnSpPr>
            <p:nvPr/>
          </p:nvCxnSpPr>
          <p:spPr>
            <a:xfrm flipH="1">
              <a:off x="1651000" y="3378200"/>
              <a:ext cx="756920" cy="74676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A96F7C9E-5197-2DCC-60EB-CD332D7224BB}"/>
                </a:ext>
              </a:extLst>
            </p:cNvPr>
            <p:cNvCxnSpPr>
              <a:cxnSpLocks/>
              <a:stCxn id="19" idx="1"/>
              <a:endCxn id="20" idx="0"/>
            </p:cNvCxnSpPr>
            <p:nvPr/>
          </p:nvCxnSpPr>
          <p:spPr>
            <a:xfrm flipH="1">
              <a:off x="7442200" y="3378200"/>
              <a:ext cx="797560" cy="74676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9DC60E03-4514-77BC-2D96-D36F9478A4FE}"/>
                </a:ext>
              </a:extLst>
            </p:cNvPr>
            <p:cNvCxnSpPr>
              <a:cxnSpLocks/>
              <a:stCxn id="19" idx="3"/>
              <a:endCxn id="21" idx="0"/>
            </p:cNvCxnSpPr>
            <p:nvPr/>
          </p:nvCxnSpPr>
          <p:spPr>
            <a:xfrm>
              <a:off x="9509760" y="3378200"/>
              <a:ext cx="756920" cy="74676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5F874BD4-A39C-D4E1-A1D2-25C6FBE85D5E}"/>
                </a:ext>
              </a:extLst>
            </p:cNvPr>
            <p:cNvCxnSpPr>
              <a:cxnSpLocks/>
              <a:stCxn id="14" idx="1"/>
              <a:endCxn id="22" idx="0"/>
            </p:cNvCxnSpPr>
            <p:nvPr/>
          </p:nvCxnSpPr>
          <p:spPr>
            <a:xfrm flipH="1">
              <a:off x="914400" y="4759960"/>
              <a:ext cx="10160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05F81EA6-BDB5-057A-9119-165E82FAADB7}"/>
                </a:ext>
              </a:extLst>
            </p:cNvPr>
            <p:cNvCxnSpPr>
              <a:cxnSpLocks/>
              <a:stCxn id="14" idx="3"/>
              <a:endCxn id="23" idx="0"/>
            </p:cNvCxnSpPr>
            <p:nvPr/>
          </p:nvCxnSpPr>
          <p:spPr>
            <a:xfrm>
              <a:off x="2286000" y="4759960"/>
              <a:ext cx="12192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19A4C740-9B31-A37C-3B27-2D416FA0022C}"/>
                </a:ext>
              </a:extLst>
            </p:cNvPr>
            <p:cNvCxnSpPr>
              <a:cxnSpLocks/>
              <a:stCxn id="15" idx="1"/>
              <a:endCxn id="26" idx="0"/>
            </p:cNvCxnSpPr>
            <p:nvPr/>
          </p:nvCxnSpPr>
          <p:spPr>
            <a:xfrm flipH="1">
              <a:off x="3820160" y="4759960"/>
              <a:ext cx="12192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C8EAFCB7-337E-6080-3E02-B582D0349335}"/>
                </a:ext>
              </a:extLst>
            </p:cNvPr>
            <p:cNvCxnSpPr>
              <a:cxnSpLocks/>
              <a:stCxn id="15" idx="3"/>
              <a:endCxn id="27" idx="0"/>
            </p:cNvCxnSpPr>
            <p:nvPr/>
          </p:nvCxnSpPr>
          <p:spPr>
            <a:xfrm>
              <a:off x="5212080" y="4759960"/>
              <a:ext cx="10160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0A1EBD00-5EB5-8CEF-2660-D4AE712A1753}"/>
                </a:ext>
              </a:extLst>
            </p:cNvPr>
            <p:cNvCxnSpPr>
              <a:cxnSpLocks/>
              <a:stCxn id="20" idx="1"/>
              <a:endCxn id="28" idx="0"/>
            </p:cNvCxnSpPr>
            <p:nvPr/>
          </p:nvCxnSpPr>
          <p:spPr>
            <a:xfrm flipH="1">
              <a:off x="6705600" y="4759960"/>
              <a:ext cx="10160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34B654E8-4CAB-D9E6-A724-B7D9AC1B3BC3}"/>
                </a:ext>
              </a:extLst>
            </p:cNvPr>
            <p:cNvCxnSpPr>
              <a:cxnSpLocks/>
              <a:stCxn id="20" idx="3"/>
              <a:endCxn id="29" idx="0"/>
            </p:cNvCxnSpPr>
            <p:nvPr/>
          </p:nvCxnSpPr>
          <p:spPr>
            <a:xfrm>
              <a:off x="8077200" y="4759960"/>
              <a:ext cx="12192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4851EAFF-26BC-0981-AD50-DE20C0E1D625}"/>
                </a:ext>
              </a:extLst>
            </p:cNvPr>
            <p:cNvCxnSpPr>
              <a:cxnSpLocks/>
              <a:stCxn id="21" idx="1"/>
              <a:endCxn id="30" idx="0"/>
            </p:cNvCxnSpPr>
            <p:nvPr/>
          </p:nvCxnSpPr>
          <p:spPr>
            <a:xfrm flipH="1">
              <a:off x="9509760" y="4759960"/>
              <a:ext cx="12192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3DD4F70C-8814-99A3-AA89-D791D0D03CDE}"/>
                </a:ext>
              </a:extLst>
            </p:cNvPr>
            <p:cNvCxnSpPr>
              <a:cxnSpLocks/>
              <a:stCxn id="21" idx="3"/>
              <a:endCxn id="31" idx="0"/>
            </p:cNvCxnSpPr>
            <p:nvPr/>
          </p:nvCxnSpPr>
          <p:spPr>
            <a:xfrm>
              <a:off x="10901680" y="4759960"/>
              <a:ext cx="10160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4CBE2527-7E2B-9DAA-6275-F61167D54814}"/>
              </a:ext>
            </a:extLst>
          </p:cNvPr>
          <p:cNvSpPr txBox="1"/>
          <p:nvPr/>
        </p:nvSpPr>
        <p:spPr>
          <a:xfrm>
            <a:off x="37527" y="999832"/>
            <a:ext cx="40250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leftSum</a:t>
            </a:r>
            <a:r>
              <a:rPr lang="en-US" dirty="0"/>
              <a:t> is the sum of all elements strictly to the left of the current range</a:t>
            </a:r>
          </a:p>
          <a:p>
            <a:endParaRPr lang="en-US" dirty="0"/>
          </a:p>
          <a:p>
            <a:r>
              <a:rPr lang="en-US" dirty="0"/>
              <a:t>We’re going to go root-down, so we can use: any node’s sum, parent’s </a:t>
            </a:r>
            <a:r>
              <a:rPr lang="en-US" dirty="0" err="1"/>
              <a:t>leftSum</a:t>
            </a:r>
            <a:endParaRPr lang="en-US" dirty="0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6C764B31-F14D-144A-64AA-02CECD9C9599}"/>
              </a:ext>
            </a:extLst>
          </p:cNvPr>
          <p:cNvGrpSpPr/>
          <p:nvPr/>
        </p:nvGrpSpPr>
        <p:grpSpPr>
          <a:xfrm>
            <a:off x="6298864" y="83846"/>
            <a:ext cx="5763813" cy="1720798"/>
            <a:chOff x="6679091" y="83846"/>
            <a:chExt cx="5383586" cy="1720798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3A8F509B-5922-7F9E-995E-F648A59F3142}"/>
                </a:ext>
              </a:extLst>
            </p:cNvPr>
            <p:cNvGrpSpPr/>
            <p:nvPr/>
          </p:nvGrpSpPr>
          <p:grpSpPr>
            <a:xfrm>
              <a:off x="7562943" y="83846"/>
              <a:ext cx="4499734" cy="562558"/>
              <a:chOff x="6392545" y="364404"/>
              <a:chExt cx="5726090" cy="715878"/>
            </a:xfrm>
          </p:grpSpPr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7C5DA8C2-ED00-0771-6A70-6B46D1E04D52}"/>
                  </a:ext>
                </a:extLst>
              </p:cNvPr>
              <p:cNvGrpSpPr/>
              <p:nvPr/>
            </p:nvGrpSpPr>
            <p:grpSpPr>
              <a:xfrm>
                <a:off x="6392545" y="365125"/>
                <a:ext cx="4295776" cy="715157"/>
                <a:chOff x="7967980" y="4321811"/>
                <a:chExt cx="2258060" cy="375920"/>
              </a:xfrm>
            </p:grpSpPr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23491F06-ACA1-B644-B5B3-643409F04D41}"/>
                    </a:ext>
                  </a:extLst>
                </p:cNvPr>
                <p:cNvSpPr/>
                <p:nvPr/>
              </p:nvSpPr>
              <p:spPr>
                <a:xfrm>
                  <a:off x="796798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10</a:t>
                  </a:r>
                </a:p>
              </p:txBody>
            </p:sp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82C2D274-B83E-31DD-3CB2-8BB08DF900FF}"/>
                    </a:ext>
                  </a:extLst>
                </p:cNvPr>
                <p:cNvSpPr/>
                <p:nvPr/>
              </p:nvSpPr>
              <p:spPr>
                <a:xfrm>
                  <a:off x="834390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16</a:t>
                  </a:r>
                </a:p>
              </p:txBody>
            </p:sp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DF077E85-2C0C-DE46-8C03-F158768117E8}"/>
                    </a:ext>
                  </a:extLst>
                </p:cNvPr>
                <p:cNvSpPr/>
                <p:nvPr/>
              </p:nvSpPr>
              <p:spPr>
                <a:xfrm>
                  <a:off x="872236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4</a:t>
                  </a:r>
                </a:p>
              </p:txBody>
            </p:sp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ABADACF7-F3CF-FB08-E8AD-63D9F718DC8C}"/>
                    </a:ext>
                  </a:extLst>
                </p:cNvPr>
                <p:cNvSpPr/>
                <p:nvPr/>
              </p:nvSpPr>
              <p:spPr>
                <a:xfrm>
                  <a:off x="909828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18</a:t>
                  </a:r>
                </a:p>
              </p:txBody>
            </p:sp>
            <p:sp>
              <p:nvSpPr>
                <p:cNvPr id="112" name="Rectangle 111">
                  <a:extLst>
                    <a:ext uri="{FF2B5EF4-FFF2-40B4-BE49-F238E27FC236}">
                      <a16:creationId xmlns:a16="http://schemas.microsoft.com/office/drawing/2014/main" id="{AD333151-5F5E-595C-50E0-943EFED43AD1}"/>
                    </a:ext>
                  </a:extLst>
                </p:cNvPr>
                <p:cNvSpPr/>
                <p:nvPr/>
              </p:nvSpPr>
              <p:spPr>
                <a:xfrm>
                  <a:off x="947420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8</a:t>
                  </a:r>
                </a:p>
              </p:txBody>
            </p:sp>
            <p:sp>
              <p:nvSpPr>
                <p:cNvPr id="113" name="Rectangle 112">
                  <a:extLst>
                    <a:ext uri="{FF2B5EF4-FFF2-40B4-BE49-F238E27FC236}">
                      <a16:creationId xmlns:a16="http://schemas.microsoft.com/office/drawing/2014/main" id="{9008FAF8-1292-A2E2-F711-E2FFC9EBF71E}"/>
                    </a:ext>
                  </a:extLst>
                </p:cNvPr>
                <p:cNvSpPr/>
                <p:nvPr/>
              </p:nvSpPr>
              <p:spPr>
                <a:xfrm>
                  <a:off x="985012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2</a:t>
                  </a:r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FABF957C-1B56-1E22-FB1C-7A3BDC5277B1}"/>
                  </a:ext>
                </a:extLst>
              </p:cNvPr>
              <p:cNvSpPr/>
              <p:nvPr/>
            </p:nvSpPr>
            <p:spPr>
              <a:xfrm>
                <a:off x="10688320" y="364404"/>
                <a:ext cx="715157" cy="715157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14</a:t>
                </a:r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89BEC2D9-2988-B502-3C6C-A2DB97C9B26C}"/>
                  </a:ext>
                </a:extLst>
              </p:cNvPr>
              <p:cNvSpPr/>
              <p:nvPr/>
            </p:nvSpPr>
            <p:spPr>
              <a:xfrm>
                <a:off x="11403478" y="364404"/>
                <a:ext cx="715157" cy="715157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E9E50DA6-316F-5753-D102-A743F9CE068C}"/>
                </a:ext>
              </a:extLst>
            </p:cNvPr>
            <p:cNvGrpSpPr/>
            <p:nvPr/>
          </p:nvGrpSpPr>
          <p:grpSpPr>
            <a:xfrm>
              <a:off x="7562943" y="773982"/>
              <a:ext cx="4499734" cy="562558"/>
              <a:chOff x="6392545" y="364404"/>
              <a:chExt cx="5726090" cy="715878"/>
            </a:xfrm>
          </p:grpSpPr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1B330370-B3FD-0DD6-888F-F35C1428E044}"/>
                  </a:ext>
                </a:extLst>
              </p:cNvPr>
              <p:cNvGrpSpPr/>
              <p:nvPr/>
            </p:nvGrpSpPr>
            <p:grpSpPr>
              <a:xfrm>
                <a:off x="6392545" y="365125"/>
                <a:ext cx="4295776" cy="715157"/>
                <a:chOff x="7967980" y="4321811"/>
                <a:chExt cx="2258060" cy="375920"/>
              </a:xfrm>
            </p:grpSpPr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F1FDD9C0-F599-DE16-1F69-8C24F99BA8A3}"/>
                    </a:ext>
                  </a:extLst>
                </p:cNvPr>
                <p:cNvSpPr/>
                <p:nvPr/>
              </p:nvSpPr>
              <p:spPr>
                <a:xfrm>
                  <a:off x="796798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194782E6-2A21-7F05-48F7-6A2DD7A77C7C}"/>
                    </a:ext>
                  </a:extLst>
                </p:cNvPr>
                <p:cNvSpPr/>
                <p:nvPr/>
              </p:nvSpPr>
              <p:spPr>
                <a:xfrm>
                  <a:off x="834390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03B1BDFF-9249-D172-E239-4D5D385E2121}"/>
                    </a:ext>
                  </a:extLst>
                </p:cNvPr>
                <p:cNvSpPr/>
                <p:nvPr/>
              </p:nvSpPr>
              <p:spPr>
                <a:xfrm>
                  <a:off x="872236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3C8D8D64-BCCF-5129-B54F-2BA2B86D786E}"/>
                    </a:ext>
                  </a:extLst>
                </p:cNvPr>
                <p:cNvSpPr/>
                <p:nvPr/>
              </p:nvSpPr>
              <p:spPr>
                <a:xfrm>
                  <a:off x="909828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7F35E7FE-A6A3-51AD-5945-F950199951F5}"/>
                    </a:ext>
                  </a:extLst>
                </p:cNvPr>
                <p:cNvSpPr/>
                <p:nvPr/>
              </p:nvSpPr>
              <p:spPr>
                <a:xfrm>
                  <a:off x="947420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id="{F0CF5F02-6A7C-F225-C7B9-92C6A6713159}"/>
                    </a:ext>
                  </a:extLst>
                </p:cNvPr>
                <p:cNvSpPr/>
                <p:nvPr/>
              </p:nvSpPr>
              <p:spPr>
                <a:xfrm>
                  <a:off x="985012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99811097-8C8F-A89C-5A2F-D0EB07FFB60B}"/>
                  </a:ext>
                </a:extLst>
              </p:cNvPr>
              <p:cNvSpPr/>
              <p:nvPr/>
            </p:nvSpPr>
            <p:spPr>
              <a:xfrm>
                <a:off x="10688320" y="364404"/>
                <a:ext cx="715157" cy="715157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24E7E67B-16FD-17A9-51F9-425D1109D599}"/>
                  </a:ext>
                </a:extLst>
              </p:cNvPr>
              <p:cNvSpPr/>
              <p:nvPr/>
            </p:nvSpPr>
            <p:spPr>
              <a:xfrm>
                <a:off x="11403478" y="364404"/>
                <a:ext cx="715157" cy="715157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4F203A5-6E4B-E23B-8EEA-700A9E284B3B}"/>
                </a:ext>
              </a:extLst>
            </p:cNvPr>
            <p:cNvSpPr txBox="1"/>
            <p:nvPr/>
          </p:nvSpPr>
          <p:spPr>
            <a:xfrm>
              <a:off x="6816635" y="180459"/>
              <a:ext cx="7425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Input: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8C24E453-355F-1444-2CC1-9BC31203D7E6}"/>
                </a:ext>
              </a:extLst>
            </p:cNvPr>
            <p:cNvSpPr txBox="1"/>
            <p:nvPr/>
          </p:nvSpPr>
          <p:spPr>
            <a:xfrm>
              <a:off x="6679091" y="839788"/>
              <a:ext cx="9188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Output:</a:t>
              </a:r>
            </a:p>
          </p:txBody>
        </p: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7BACBD43-F174-06CA-6927-33F35B9FEF70}"/>
                </a:ext>
              </a:extLst>
            </p:cNvPr>
            <p:cNvGrpSpPr/>
            <p:nvPr/>
          </p:nvGrpSpPr>
          <p:grpSpPr>
            <a:xfrm>
              <a:off x="7562943" y="1242086"/>
              <a:ext cx="4499734" cy="562558"/>
              <a:chOff x="6392545" y="364404"/>
              <a:chExt cx="5726090" cy="715878"/>
            </a:xfrm>
            <a:noFill/>
          </p:grpSpPr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D0E89D0A-1C21-34EC-92A2-21667C842ACC}"/>
                  </a:ext>
                </a:extLst>
              </p:cNvPr>
              <p:cNvGrpSpPr/>
              <p:nvPr/>
            </p:nvGrpSpPr>
            <p:grpSpPr>
              <a:xfrm>
                <a:off x="6392545" y="365125"/>
                <a:ext cx="4295776" cy="715157"/>
                <a:chOff x="7967980" y="4321811"/>
                <a:chExt cx="2258060" cy="375920"/>
              </a:xfrm>
              <a:grpFill/>
            </p:grpSpPr>
            <p:sp>
              <p:nvSpPr>
                <p:cNvPr id="90" name="Rectangle 89">
                  <a:extLst>
                    <a:ext uri="{FF2B5EF4-FFF2-40B4-BE49-F238E27FC236}">
                      <a16:creationId xmlns:a16="http://schemas.microsoft.com/office/drawing/2014/main" id="{AC4B1651-6E66-DA98-5918-4B5C12EABD43}"/>
                    </a:ext>
                  </a:extLst>
                </p:cNvPr>
                <p:cNvSpPr/>
                <p:nvPr/>
              </p:nvSpPr>
              <p:spPr>
                <a:xfrm>
                  <a:off x="796798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0</a:t>
                  </a:r>
                </a:p>
              </p:txBody>
            </p:sp>
            <p:sp>
              <p:nvSpPr>
                <p:cNvPr id="91" name="Rectangle 90">
                  <a:extLst>
                    <a:ext uri="{FF2B5EF4-FFF2-40B4-BE49-F238E27FC236}">
                      <a16:creationId xmlns:a16="http://schemas.microsoft.com/office/drawing/2014/main" id="{D35C7752-77E4-AE15-AE86-9DBABCF320D1}"/>
                    </a:ext>
                  </a:extLst>
                </p:cNvPr>
                <p:cNvSpPr/>
                <p:nvPr/>
              </p:nvSpPr>
              <p:spPr>
                <a:xfrm>
                  <a:off x="834390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1</a:t>
                  </a:r>
                </a:p>
              </p:txBody>
            </p:sp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id="{49911842-0853-5C73-56B5-2EF192E70D27}"/>
                    </a:ext>
                  </a:extLst>
                </p:cNvPr>
                <p:cNvSpPr/>
                <p:nvPr/>
              </p:nvSpPr>
              <p:spPr>
                <a:xfrm>
                  <a:off x="872236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2</a:t>
                  </a:r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id="{FBF51EA9-CD8F-9B3A-ED3C-EF9D2896EF2A}"/>
                    </a:ext>
                  </a:extLst>
                </p:cNvPr>
                <p:cNvSpPr/>
                <p:nvPr/>
              </p:nvSpPr>
              <p:spPr>
                <a:xfrm>
                  <a:off x="909828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3</a:t>
                  </a:r>
                </a:p>
              </p:txBody>
            </p:sp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id="{BE794E87-3D44-41C7-FCE8-9C29A5CFD387}"/>
                    </a:ext>
                  </a:extLst>
                </p:cNvPr>
                <p:cNvSpPr/>
                <p:nvPr/>
              </p:nvSpPr>
              <p:spPr>
                <a:xfrm>
                  <a:off x="947420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4</a:t>
                  </a:r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id="{10D4778D-293C-008F-F3A3-0C708A86CE9C}"/>
                    </a:ext>
                  </a:extLst>
                </p:cNvPr>
                <p:cNvSpPr/>
                <p:nvPr/>
              </p:nvSpPr>
              <p:spPr>
                <a:xfrm>
                  <a:off x="985012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5</a:t>
                  </a:r>
                </a:p>
              </p:txBody>
            </p:sp>
          </p:grp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BF66EB00-8DA6-5A73-8D23-5195825581D5}"/>
                  </a:ext>
                </a:extLst>
              </p:cNvPr>
              <p:cNvSpPr/>
              <p:nvPr/>
            </p:nvSpPr>
            <p:spPr>
              <a:xfrm>
                <a:off x="10688320" y="364404"/>
                <a:ext cx="715157" cy="715157"/>
              </a:xfrm>
              <a:prstGeom prst="rect">
                <a:avLst/>
              </a:prstGeom>
              <a:grpFill/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bg1">
                        <a:lumMod val="65000"/>
                      </a:schemeClr>
                    </a:solidFill>
                  </a:rPr>
                  <a:t>6</a:t>
                </a: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65A52735-84EC-BD7D-C873-294F8D7FD971}"/>
                  </a:ext>
                </a:extLst>
              </p:cNvPr>
              <p:cNvSpPr/>
              <p:nvPr/>
            </p:nvSpPr>
            <p:spPr>
              <a:xfrm>
                <a:off x="11403478" y="364404"/>
                <a:ext cx="715157" cy="715157"/>
              </a:xfrm>
              <a:prstGeom prst="rect">
                <a:avLst/>
              </a:prstGeom>
              <a:grpFill/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bg1">
                        <a:lumMod val="65000"/>
                      </a:schemeClr>
                    </a:solidFill>
                  </a:rPr>
                  <a:t>7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706463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roup 77">
            <a:extLst>
              <a:ext uri="{FF2B5EF4-FFF2-40B4-BE49-F238E27FC236}">
                <a16:creationId xmlns:a16="http://schemas.microsoft.com/office/drawing/2014/main" id="{0FB8C274-5CCA-301E-3A75-99E01DE18B10}"/>
              </a:ext>
            </a:extLst>
          </p:cNvPr>
          <p:cNvGrpSpPr/>
          <p:nvPr/>
        </p:nvGrpSpPr>
        <p:grpSpPr>
          <a:xfrm>
            <a:off x="695960" y="1239266"/>
            <a:ext cx="10800080" cy="5100574"/>
            <a:chOff x="279400" y="1371600"/>
            <a:chExt cx="11358880" cy="536448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562E9D3-5A43-0B4C-9F22-6A8A0E9E55D1}"/>
                </a:ext>
              </a:extLst>
            </p:cNvPr>
            <p:cNvSpPr/>
            <p:nvPr/>
          </p:nvSpPr>
          <p:spPr>
            <a:xfrm>
              <a:off x="5374640" y="137160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[0,8)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81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43480E1-8D7B-7A87-1CB0-8AA630393EA1}"/>
                </a:ext>
              </a:extLst>
            </p:cNvPr>
            <p:cNvSpPr/>
            <p:nvPr/>
          </p:nvSpPr>
          <p:spPr>
            <a:xfrm>
              <a:off x="1016000" y="412496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[0,2)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26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DEF5900-69A4-8B39-AEFB-E6337AB7EE37}"/>
                </a:ext>
              </a:extLst>
            </p:cNvPr>
            <p:cNvSpPr/>
            <p:nvPr/>
          </p:nvSpPr>
          <p:spPr>
            <a:xfrm>
              <a:off x="3942080" y="412496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[2,4)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22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93F352-E053-F85C-5474-99A3CC5B2D8D}"/>
                </a:ext>
              </a:extLst>
            </p:cNvPr>
            <p:cNvSpPr/>
            <p:nvPr/>
          </p:nvSpPr>
          <p:spPr>
            <a:xfrm>
              <a:off x="2407920" y="274320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[0,4)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48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3098F5D-9C41-8DE2-BC72-49FAC45F4C0E}"/>
                </a:ext>
              </a:extLst>
            </p:cNvPr>
            <p:cNvSpPr/>
            <p:nvPr/>
          </p:nvSpPr>
          <p:spPr>
            <a:xfrm>
              <a:off x="8239760" y="274320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[4,8)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33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C687C96-5038-20AF-AC40-28D35E780016}"/>
                </a:ext>
              </a:extLst>
            </p:cNvPr>
            <p:cNvSpPr/>
            <p:nvPr/>
          </p:nvSpPr>
          <p:spPr>
            <a:xfrm>
              <a:off x="6807200" y="412496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[4,6)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10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910CE0F-0D67-D684-20ED-9236C0C0FD40}"/>
                </a:ext>
              </a:extLst>
            </p:cNvPr>
            <p:cNvSpPr/>
            <p:nvPr/>
          </p:nvSpPr>
          <p:spPr>
            <a:xfrm>
              <a:off x="9631680" y="412496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[6,8)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23 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46255A2-00FE-2C2E-16B6-A7682A88B8D1}"/>
                </a:ext>
              </a:extLst>
            </p:cNvPr>
            <p:cNvSpPr/>
            <p:nvPr/>
          </p:nvSpPr>
          <p:spPr>
            <a:xfrm>
              <a:off x="27940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[0,1)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10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C6D19EC-5C4C-6773-E95E-B3DB6B020E95}"/>
                </a:ext>
              </a:extLst>
            </p:cNvPr>
            <p:cNvSpPr/>
            <p:nvPr/>
          </p:nvSpPr>
          <p:spPr>
            <a:xfrm>
              <a:off x="177292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[1,2)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16 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C156EFA-F92C-3595-EB8C-E23E5A4C04C2}"/>
                </a:ext>
              </a:extLst>
            </p:cNvPr>
            <p:cNvSpPr/>
            <p:nvPr/>
          </p:nvSpPr>
          <p:spPr>
            <a:xfrm>
              <a:off x="318516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[2,3)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4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A19BC7B-6948-FD9D-1182-92F275A4C74A}"/>
                </a:ext>
              </a:extLst>
            </p:cNvPr>
            <p:cNvSpPr/>
            <p:nvPr/>
          </p:nvSpPr>
          <p:spPr>
            <a:xfrm>
              <a:off x="467868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[3,4)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18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FB7EB36-DD30-F6B8-3C04-6EF3BCAE2931}"/>
                </a:ext>
              </a:extLst>
            </p:cNvPr>
            <p:cNvSpPr/>
            <p:nvPr/>
          </p:nvSpPr>
          <p:spPr>
            <a:xfrm>
              <a:off x="607060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[4,5)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8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1E75AC7-C883-F267-6281-8E4967E509EC}"/>
                </a:ext>
              </a:extLst>
            </p:cNvPr>
            <p:cNvSpPr/>
            <p:nvPr/>
          </p:nvSpPr>
          <p:spPr>
            <a:xfrm>
              <a:off x="756412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[5,6)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2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1CEC3F4-5565-D1F1-C697-93A80469D8CA}"/>
                </a:ext>
              </a:extLst>
            </p:cNvPr>
            <p:cNvSpPr/>
            <p:nvPr/>
          </p:nvSpPr>
          <p:spPr>
            <a:xfrm>
              <a:off x="887476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[6,7)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14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9C44A18-A92B-9BA6-7CDB-DF3DF9D8C9F7}"/>
                </a:ext>
              </a:extLst>
            </p:cNvPr>
            <p:cNvSpPr/>
            <p:nvPr/>
          </p:nvSpPr>
          <p:spPr>
            <a:xfrm>
              <a:off x="1036828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[7,8)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9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67850F2A-A812-9FE3-D3F0-1C5DA9117AAB}"/>
                </a:ext>
              </a:extLst>
            </p:cNvPr>
            <p:cNvCxnSpPr>
              <a:cxnSpLocks/>
              <a:stCxn id="4" idx="1"/>
              <a:endCxn id="18" idx="0"/>
            </p:cNvCxnSpPr>
            <p:nvPr/>
          </p:nvCxnSpPr>
          <p:spPr>
            <a:xfrm flipH="1">
              <a:off x="3042920" y="2006600"/>
              <a:ext cx="2331720" cy="7366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5E836CBC-8972-F382-5521-69C2D95B0B86}"/>
                </a:ext>
              </a:extLst>
            </p:cNvPr>
            <p:cNvCxnSpPr>
              <a:cxnSpLocks/>
              <a:stCxn id="4" idx="3"/>
              <a:endCxn id="19" idx="0"/>
            </p:cNvCxnSpPr>
            <p:nvPr/>
          </p:nvCxnSpPr>
          <p:spPr>
            <a:xfrm>
              <a:off x="6644640" y="2006600"/>
              <a:ext cx="2230120" cy="7366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A2B1B5D0-E486-0606-42EF-9C25EB13D118}"/>
                </a:ext>
              </a:extLst>
            </p:cNvPr>
            <p:cNvCxnSpPr>
              <a:cxnSpLocks/>
              <a:stCxn id="18" idx="3"/>
              <a:endCxn id="15" idx="0"/>
            </p:cNvCxnSpPr>
            <p:nvPr/>
          </p:nvCxnSpPr>
          <p:spPr>
            <a:xfrm>
              <a:off x="3677920" y="3378200"/>
              <a:ext cx="899160" cy="74676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A471E203-D8D6-ED6B-0BB9-1F5B4984C865}"/>
                </a:ext>
              </a:extLst>
            </p:cNvPr>
            <p:cNvCxnSpPr>
              <a:cxnSpLocks/>
              <a:stCxn id="18" idx="1"/>
              <a:endCxn id="14" idx="0"/>
            </p:cNvCxnSpPr>
            <p:nvPr/>
          </p:nvCxnSpPr>
          <p:spPr>
            <a:xfrm flipH="1">
              <a:off x="1651000" y="3378200"/>
              <a:ext cx="756920" cy="74676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A96F7C9E-5197-2DCC-60EB-CD332D7224BB}"/>
                </a:ext>
              </a:extLst>
            </p:cNvPr>
            <p:cNvCxnSpPr>
              <a:cxnSpLocks/>
              <a:stCxn id="19" idx="1"/>
              <a:endCxn id="20" idx="0"/>
            </p:cNvCxnSpPr>
            <p:nvPr/>
          </p:nvCxnSpPr>
          <p:spPr>
            <a:xfrm flipH="1">
              <a:off x="7442200" y="3378200"/>
              <a:ext cx="797560" cy="74676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9DC60E03-4514-77BC-2D96-D36F9478A4FE}"/>
                </a:ext>
              </a:extLst>
            </p:cNvPr>
            <p:cNvCxnSpPr>
              <a:cxnSpLocks/>
              <a:stCxn id="19" idx="3"/>
              <a:endCxn id="21" idx="0"/>
            </p:cNvCxnSpPr>
            <p:nvPr/>
          </p:nvCxnSpPr>
          <p:spPr>
            <a:xfrm>
              <a:off x="9509760" y="3378200"/>
              <a:ext cx="756920" cy="74676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5F874BD4-A39C-D4E1-A1D2-25C6FBE85D5E}"/>
                </a:ext>
              </a:extLst>
            </p:cNvPr>
            <p:cNvCxnSpPr>
              <a:cxnSpLocks/>
              <a:stCxn id="14" idx="1"/>
              <a:endCxn id="22" idx="0"/>
            </p:cNvCxnSpPr>
            <p:nvPr/>
          </p:nvCxnSpPr>
          <p:spPr>
            <a:xfrm flipH="1">
              <a:off x="914400" y="4759960"/>
              <a:ext cx="10160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05F81EA6-BDB5-057A-9119-165E82FAADB7}"/>
                </a:ext>
              </a:extLst>
            </p:cNvPr>
            <p:cNvCxnSpPr>
              <a:cxnSpLocks/>
              <a:stCxn id="14" idx="3"/>
              <a:endCxn id="23" idx="0"/>
            </p:cNvCxnSpPr>
            <p:nvPr/>
          </p:nvCxnSpPr>
          <p:spPr>
            <a:xfrm>
              <a:off x="2286000" y="4759960"/>
              <a:ext cx="12192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19A4C740-9B31-A37C-3B27-2D416FA0022C}"/>
                </a:ext>
              </a:extLst>
            </p:cNvPr>
            <p:cNvCxnSpPr>
              <a:cxnSpLocks/>
              <a:stCxn id="15" idx="1"/>
              <a:endCxn id="26" idx="0"/>
            </p:cNvCxnSpPr>
            <p:nvPr/>
          </p:nvCxnSpPr>
          <p:spPr>
            <a:xfrm flipH="1">
              <a:off x="3820160" y="4759960"/>
              <a:ext cx="12192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C8EAFCB7-337E-6080-3E02-B582D0349335}"/>
                </a:ext>
              </a:extLst>
            </p:cNvPr>
            <p:cNvCxnSpPr>
              <a:cxnSpLocks/>
              <a:stCxn id="15" idx="3"/>
              <a:endCxn id="27" idx="0"/>
            </p:cNvCxnSpPr>
            <p:nvPr/>
          </p:nvCxnSpPr>
          <p:spPr>
            <a:xfrm>
              <a:off x="5212080" y="4759960"/>
              <a:ext cx="10160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0A1EBD00-5EB5-8CEF-2660-D4AE712A1753}"/>
                </a:ext>
              </a:extLst>
            </p:cNvPr>
            <p:cNvCxnSpPr>
              <a:cxnSpLocks/>
              <a:stCxn id="20" idx="1"/>
              <a:endCxn id="28" idx="0"/>
            </p:cNvCxnSpPr>
            <p:nvPr/>
          </p:nvCxnSpPr>
          <p:spPr>
            <a:xfrm flipH="1">
              <a:off x="6705600" y="4759960"/>
              <a:ext cx="10160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34B654E8-4CAB-D9E6-A724-B7D9AC1B3BC3}"/>
                </a:ext>
              </a:extLst>
            </p:cNvPr>
            <p:cNvCxnSpPr>
              <a:cxnSpLocks/>
              <a:stCxn id="20" idx="3"/>
              <a:endCxn id="29" idx="0"/>
            </p:cNvCxnSpPr>
            <p:nvPr/>
          </p:nvCxnSpPr>
          <p:spPr>
            <a:xfrm>
              <a:off x="8077200" y="4759960"/>
              <a:ext cx="12192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4851EAFF-26BC-0981-AD50-DE20C0E1D625}"/>
                </a:ext>
              </a:extLst>
            </p:cNvPr>
            <p:cNvCxnSpPr>
              <a:cxnSpLocks/>
              <a:stCxn id="21" idx="1"/>
              <a:endCxn id="30" idx="0"/>
            </p:cNvCxnSpPr>
            <p:nvPr/>
          </p:nvCxnSpPr>
          <p:spPr>
            <a:xfrm flipH="1">
              <a:off x="9509760" y="4759960"/>
              <a:ext cx="12192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3DD4F70C-8814-99A3-AA89-D791D0D03CDE}"/>
                </a:ext>
              </a:extLst>
            </p:cNvPr>
            <p:cNvCxnSpPr>
              <a:cxnSpLocks/>
              <a:stCxn id="21" idx="3"/>
              <a:endCxn id="31" idx="0"/>
            </p:cNvCxnSpPr>
            <p:nvPr/>
          </p:nvCxnSpPr>
          <p:spPr>
            <a:xfrm>
              <a:off x="10901680" y="4759960"/>
              <a:ext cx="10160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4CBE2527-7E2B-9DAA-6275-F61167D54814}"/>
              </a:ext>
            </a:extLst>
          </p:cNvPr>
          <p:cNvSpPr txBox="1"/>
          <p:nvPr/>
        </p:nvSpPr>
        <p:spPr>
          <a:xfrm>
            <a:off x="37527" y="1009992"/>
            <a:ext cx="5087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If this is a left child:</a:t>
            </a:r>
          </a:p>
          <a:p>
            <a:r>
              <a:rPr lang="en-US" dirty="0"/>
              <a:t>	</a:t>
            </a:r>
            <a:r>
              <a:rPr lang="en-US" dirty="0" err="1"/>
              <a:t>leftSum</a:t>
            </a:r>
            <a:r>
              <a:rPr lang="en-US" dirty="0"/>
              <a:t> = </a:t>
            </a:r>
            <a:r>
              <a:rPr lang="en-US" dirty="0" err="1"/>
              <a:t>parent.leftSum</a:t>
            </a:r>
            <a:endParaRPr lang="en-US" dirty="0"/>
          </a:p>
          <a:p>
            <a:r>
              <a:rPr lang="en-US" dirty="0"/>
              <a:t>If this is a right child:</a:t>
            </a:r>
          </a:p>
          <a:p>
            <a:r>
              <a:rPr lang="en-US" dirty="0"/>
              <a:t>	</a:t>
            </a:r>
            <a:r>
              <a:rPr lang="en-US" dirty="0" err="1"/>
              <a:t>leftSum</a:t>
            </a:r>
            <a:r>
              <a:rPr lang="en-US" dirty="0"/>
              <a:t> = </a:t>
            </a:r>
            <a:r>
              <a:rPr lang="en-US" dirty="0" err="1"/>
              <a:t>parent.leftSum</a:t>
            </a:r>
            <a:r>
              <a:rPr lang="en-US" dirty="0"/>
              <a:t> + </a:t>
            </a:r>
            <a:r>
              <a:rPr lang="en-US" dirty="0" err="1"/>
              <a:t>sibling.sum</a:t>
            </a:r>
            <a:endParaRPr lang="en-US" dirty="0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6C764B31-F14D-144A-64AA-02CECD9C9599}"/>
              </a:ext>
            </a:extLst>
          </p:cNvPr>
          <p:cNvGrpSpPr/>
          <p:nvPr/>
        </p:nvGrpSpPr>
        <p:grpSpPr>
          <a:xfrm>
            <a:off x="6202262" y="83846"/>
            <a:ext cx="5860415" cy="1720798"/>
            <a:chOff x="6679091" y="83846"/>
            <a:chExt cx="5383586" cy="1720798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3A8F509B-5922-7F9E-995E-F648A59F3142}"/>
                </a:ext>
              </a:extLst>
            </p:cNvPr>
            <p:cNvGrpSpPr/>
            <p:nvPr/>
          </p:nvGrpSpPr>
          <p:grpSpPr>
            <a:xfrm>
              <a:off x="7562943" y="83846"/>
              <a:ext cx="4499734" cy="562558"/>
              <a:chOff x="6392545" y="364404"/>
              <a:chExt cx="5726090" cy="715878"/>
            </a:xfrm>
          </p:grpSpPr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7C5DA8C2-ED00-0771-6A70-6B46D1E04D52}"/>
                  </a:ext>
                </a:extLst>
              </p:cNvPr>
              <p:cNvGrpSpPr/>
              <p:nvPr/>
            </p:nvGrpSpPr>
            <p:grpSpPr>
              <a:xfrm>
                <a:off x="6392545" y="365125"/>
                <a:ext cx="4295776" cy="715157"/>
                <a:chOff x="7967980" y="4321811"/>
                <a:chExt cx="2258060" cy="375920"/>
              </a:xfrm>
            </p:grpSpPr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23491F06-ACA1-B644-B5B3-643409F04D41}"/>
                    </a:ext>
                  </a:extLst>
                </p:cNvPr>
                <p:cNvSpPr/>
                <p:nvPr/>
              </p:nvSpPr>
              <p:spPr>
                <a:xfrm>
                  <a:off x="796798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10</a:t>
                  </a:r>
                </a:p>
              </p:txBody>
            </p:sp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82C2D274-B83E-31DD-3CB2-8BB08DF900FF}"/>
                    </a:ext>
                  </a:extLst>
                </p:cNvPr>
                <p:cNvSpPr/>
                <p:nvPr/>
              </p:nvSpPr>
              <p:spPr>
                <a:xfrm>
                  <a:off x="834390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16</a:t>
                  </a:r>
                </a:p>
              </p:txBody>
            </p:sp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DF077E85-2C0C-DE46-8C03-F158768117E8}"/>
                    </a:ext>
                  </a:extLst>
                </p:cNvPr>
                <p:cNvSpPr/>
                <p:nvPr/>
              </p:nvSpPr>
              <p:spPr>
                <a:xfrm>
                  <a:off x="872236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4</a:t>
                  </a:r>
                </a:p>
              </p:txBody>
            </p:sp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ABADACF7-F3CF-FB08-E8AD-63D9F718DC8C}"/>
                    </a:ext>
                  </a:extLst>
                </p:cNvPr>
                <p:cNvSpPr/>
                <p:nvPr/>
              </p:nvSpPr>
              <p:spPr>
                <a:xfrm>
                  <a:off x="909828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18</a:t>
                  </a:r>
                </a:p>
              </p:txBody>
            </p:sp>
            <p:sp>
              <p:nvSpPr>
                <p:cNvPr id="112" name="Rectangle 111">
                  <a:extLst>
                    <a:ext uri="{FF2B5EF4-FFF2-40B4-BE49-F238E27FC236}">
                      <a16:creationId xmlns:a16="http://schemas.microsoft.com/office/drawing/2014/main" id="{AD333151-5F5E-595C-50E0-943EFED43AD1}"/>
                    </a:ext>
                  </a:extLst>
                </p:cNvPr>
                <p:cNvSpPr/>
                <p:nvPr/>
              </p:nvSpPr>
              <p:spPr>
                <a:xfrm>
                  <a:off x="947420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8</a:t>
                  </a:r>
                </a:p>
              </p:txBody>
            </p:sp>
            <p:sp>
              <p:nvSpPr>
                <p:cNvPr id="113" name="Rectangle 112">
                  <a:extLst>
                    <a:ext uri="{FF2B5EF4-FFF2-40B4-BE49-F238E27FC236}">
                      <a16:creationId xmlns:a16="http://schemas.microsoft.com/office/drawing/2014/main" id="{9008FAF8-1292-A2E2-F711-E2FFC9EBF71E}"/>
                    </a:ext>
                  </a:extLst>
                </p:cNvPr>
                <p:cNvSpPr/>
                <p:nvPr/>
              </p:nvSpPr>
              <p:spPr>
                <a:xfrm>
                  <a:off x="985012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2</a:t>
                  </a:r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FABF957C-1B56-1E22-FB1C-7A3BDC5277B1}"/>
                  </a:ext>
                </a:extLst>
              </p:cNvPr>
              <p:cNvSpPr/>
              <p:nvPr/>
            </p:nvSpPr>
            <p:spPr>
              <a:xfrm>
                <a:off x="10688320" y="364404"/>
                <a:ext cx="715157" cy="715157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14</a:t>
                </a:r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89BEC2D9-2988-B502-3C6C-A2DB97C9B26C}"/>
                  </a:ext>
                </a:extLst>
              </p:cNvPr>
              <p:cNvSpPr/>
              <p:nvPr/>
            </p:nvSpPr>
            <p:spPr>
              <a:xfrm>
                <a:off x="11403478" y="364404"/>
                <a:ext cx="715157" cy="715157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E9E50DA6-316F-5753-D102-A743F9CE068C}"/>
                </a:ext>
              </a:extLst>
            </p:cNvPr>
            <p:cNvGrpSpPr/>
            <p:nvPr/>
          </p:nvGrpSpPr>
          <p:grpSpPr>
            <a:xfrm>
              <a:off x="7562943" y="773982"/>
              <a:ext cx="4499734" cy="562558"/>
              <a:chOff x="6392545" y="364404"/>
              <a:chExt cx="5726090" cy="715878"/>
            </a:xfrm>
          </p:grpSpPr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1B330370-B3FD-0DD6-888F-F35C1428E044}"/>
                  </a:ext>
                </a:extLst>
              </p:cNvPr>
              <p:cNvGrpSpPr/>
              <p:nvPr/>
            </p:nvGrpSpPr>
            <p:grpSpPr>
              <a:xfrm>
                <a:off x="6392545" y="365125"/>
                <a:ext cx="4295776" cy="715157"/>
                <a:chOff x="7967980" y="4321811"/>
                <a:chExt cx="2258060" cy="375920"/>
              </a:xfrm>
            </p:grpSpPr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F1FDD9C0-F599-DE16-1F69-8C24F99BA8A3}"/>
                    </a:ext>
                  </a:extLst>
                </p:cNvPr>
                <p:cNvSpPr/>
                <p:nvPr/>
              </p:nvSpPr>
              <p:spPr>
                <a:xfrm>
                  <a:off x="796798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194782E6-2A21-7F05-48F7-6A2DD7A77C7C}"/>
                    </a:ext>
                  </a:extLst>
                </p:cNvPr>
                <p:cNvSpPr/>
                <p:nvPr/>
              </p:nvSpPr>
              <p:spPr>
                <a:xfrm>
                  <a:off x="834390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03B1BDFF-9249-D172-E239-4D5D385E2121}"/>
                    </a:ext>
                  </a:extLst>
                </p:cNvPr>
                <p:cNvSpPr/>
                <p:nvPr/>
              </p:nvSpPr>
              <p:spPr>
                <a:xfrm>
                  <a:off x="872236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3C8D8D64-BCCF-5129-B54F-2BA2B86D786E}"/>
                    </a:ext>
                  </a:extLst>
                </p:cNvPr>
                <p:cNvSpPr/>
                <p:nvPr/>
              </p:nvSpPr>
              <p:spPr>
                <a:xfrm>
                  <a:off x="909828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7F35E7FE-A6A3-51AD-5945-F950199951F5}"/>
                    </a:ext>
                  </a:extLst>
                </p:cNvPr>
                <p:cNvSpPr/>
                <p:nvPr/>
              </p:nvSpPr>
              <p:spPr>
                <a:xfrm>
                  <a:off x="947420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id="{F0CF5F02-6A7C-F225-C7B9-92C6A6713159}"/>
                    </a:ext>
                  </a:extLst>
                </p:cNvPr>
                <p:cNvSpPr/>
                <p:nvPr/>
              </p:nvSpPr>
              <p:spPr>
                <a:xfrm>
                  <a:off x="985012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99811097-8C8F-A89C-5A2F-D0EB07FFB60B}"/>
                  </a:ext>
                </a:extLst>
              </p:cNvPr>
              <p:cNvSpPr/>
              <p:nvPr/>
            </p:nvSpPr>
            <p:spPr>
              <a:xfrm>
                <a:off x="10688320" y="364404"/>
                <a:ext cx="715157" cy="715157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24E7E67B-16FD-17A9-51F9-425D1109D599}"/>
                  </a:ext>
                </a:extLst>
              </p:cNvPr>
              <p:cNvSpPr/>
              <p:nvPr/>
            </p:nvSpPr>
            <p:spPr>
              <a:xfrm>
                <a:off x="11403478" y="364404"/>
                <a:ext cx="715157" cy="715157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4F203A5-6E4B-E23B-8EEA-700A9E284B3B}"/>
                </a:ext>
              </a:extLst>
            </p:cNvPr>
            <p:cNvSpPr txBox="1"/>
            <p:nvPr/>
          </p:nvSpPr>
          <p:spPr>
            <a:xfrm>
              <a:off x="6816635" y="180459"/>
              <a:ext cx="7425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Input: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8C24E453-355F-1444-2CC1-9BC31203D7E6}"/>
                </a:ext>
              </a:extLst>
            </p:cNvPr>
            <p:cNvSpPr txBox="1"/>
            <p:nvPr/>
          </p:nvSpPr>
          <p:spPr>
            <a:xfrm>
              <a:off x="6679091" y="839788"/>
              <a:ext cx="9188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Output:</a:t>
              </a:r>
            </a:p>
          </p:txBody>
        </p: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7BACBD43-F174-06CA-6927-33F35B9FEF70}"/>
                </a:ext>
              </a:extLst>
            </p:cNvPr>
            <p:cNvGrpSpPr/>
            <p:nvPr/>
          </p:nvGrpSpPr>
          <p:grpSpPr>
            <a:xfrm>
              <a:off x="7562943" y="1242086"/>
              <a:ext cx="4499734" cy="562558"/>
              <a:chOff x="6392545" y="364404"/>
              <a:chExt cx="5726090" cy="715878"/>
            </a:xfrm>
            <a:noFill/>
          </p:grpSpPr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D0E89D0A-1C21-34EC-92A2-21667C842ACC}"/>
                  </a:ext>
                </a:extLst>
              </p:cNvPr>
              <p:cNvGrpSpPr/>
              <p:nvPr/>
            </p:nvGrpSpPr>
            <p:grpSpPr>
              <a:xfrm>
                <a:off x="6392545" y="365125"/>
                <a:ext cx="4295776" cy="715157"/>
                <a:chOff x="7967980" y="4321811"/>
                <a:chExt cx="2258060" cy="375920"/>
              </a:xfrm>
              <a:grpFill/>
            </p:grpSpPr>
            <p:sp>
              <p:nvSpPr>
                <p:cNvPr id="90" name="Rectangle 89">
                  <a:extLst>
                    <a:ext uri="{FF2B5EF4-FFF2-40B4-BE49-F238E27FC236}">
                      <a16:creationId xmlns:a16="http://schemas.microsoft.com/office/drawing/2014/main" id="{AC4B1651-6E66-DA98-5918-4B5C12EABD43}"/>
                    </a:ext>
                  </a:extLst>
                </p:cNvPr>
                <p:cNvSpPr/>
                <p:nvPr/>
              </p:nvSpPr>
              <p:spPr>
                <a:xfrm>
                  <a:off x="796798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0</a:t>
                  </a:r>
                </a:p>
              </p:txBody>
            </p:sp>
            <p:sp>
              <p:nvSpPr>
                <p:cNvPr id="91" name="Rectangle 90">
                  <a:extLst>
                    <a:ext uri="{FF2B5EF4-FFF2-40B4-BE49-F238E27FC236}">
                      <a16:creationId xmlns:a16="http://schemas.microsoft.com/office/drawing/2014/main" id="{D35C7752-77E4-AE15-AE86-9DBABCF320D1}"/>
                    </a:ext>
                  </a:extLst>
                </p:cNvPr>
                <p:cNvSpPr/>
                <p:nvPr/>
              </p:nvSpPr>
              <p:spPr>
                <a:xfrm>
                  <a:off x="834390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1</a:t>
                  </a:r>
                </a:p>
              </p:txBody>
            </p:sp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id="{49911842-0853-5C73-56B5-2EF192E70D27}"/>
                    </a:ext>
                  </a:extLst>
                </p:cNvPr>
                <p:cNvSpPr/>
                <p:nvPr/>
              </p:nvSpPr>
              <p:spPr>
                <a:xfrm>
                  <a:off x="872236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2</a:t>
                  </a:r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id="{FBF51EA9-CD8F-9B3A-ED3C-EF9D2896EF2A}"/>
                    </a:ext>
                  </a:extLst>
                </p:cNvPr>
                <p:cNvSpPr/>
                <p:nvPr/>
              </p:nvSpPr>
              <p:spPr>
                <a:xfrm>
                  <a:off x="909828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3</a:t>
                  </a:r>
                </a:p>
              </p:txBody>
            </p:sp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id="{BE794E87-3D44-41C7-FCE8-9C29A5CFD387}"/>
                    </a:ext>
                  </a:extLst>
                </p:cNvPr>
                <p:cNvSpPr/>
                <p:nvPr/>
              </p:nvSpPr>
              <p:spPr>
                <a:xfrm>
                  <a:off x="947420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4</a:t>
                  </a:r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id="{10D4778D-293C-008F-F3A3-0C708A86CE9C}"/>
                    </a:ext>
                  </a:extLst>
                </p:cNvPr>
                <p:cNvSpPr/>
                <p:nvPr/>
              </p:nvSpPr>
              <p:spPr>
                <a:xfrm>
                  <a:off x="985012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5</a:t>
                  </a:r>
                </a:p>
              </p:txBody>
            </p:sp>
          </p:grp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BF66EB00-8DA6-5A73-8D23-5195825581D5}"/>
                  </a:ext>
                </a:extLst>
              </p:cNvPr>
              <p:cNvSpPr/>
              <p:nvPr/>
            </p:nvSpPr>
            <p:spPr>
              <a:xfrm>
                <a:off x="10688320" y="364404"/>
                <a:ext cx="715157" cy="715157"/>
              </a:xfrm>
              <a:prstGeom prst="rect">
                <a:avLst/>
              </a:prstGeom>
              <a:grpFill/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bg1">
                        <a:lumMod val="65000"/>
                      </a:schemeClr>
                    </a:solidFill>
                  </a:rPr>
                  <a:t>6</a:t>
                </a: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65A52735-84EC-BD7D-C873-294F8D7FD971}"/>
                  </a:ext>
                </a:extLst>
              </p:cNvPr>
              <p:cNvSpPr/>
              <p:nvPr/>
            </p:nvSpPr>
            <p:spPr>
              <a:xfrm>
                <a:off x="11403478" y="364404"/>
                <a:ext cx="715157" cy="715157"/>
              </a:xfrm>
              <a:prstGeom prst="rect">
                <a:avLst/>
              </a:prstGeom>
              <a:grpFill/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bg1">
                        <a:lumMod val="65000"/>
                      </a:schemeClr>
                    </a:solidFill>
                  </a:rPr>
                  <a:t>7</a:t>
                </a:r>
              </a:p>
            </p:txBody>
          </p:sp>
        </p:grp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82DE2B71-2137-FC75-AD03-2EE10B6B9708}"/>
              </a:ext>
            </a:extLst>
          </p:cNvPr>
          <p:cNvSpPr txBox="1">
            <a:spLocks/>
          </p:cNvSpPr>
          <p:nvPr/>
        </p:nvSpPr>
        <p:spPr>
          <a:xfrm>
            <a:off x="838200" y="-10223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Step 2: fill in leftSum </a:t>
            </a:r>
            <a:br>
              <a:rPr lang="en-US"/>
            </a:br>
            <a:r>
              <a:rPr lang="en-US"/>
              <a:t>		and Output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9697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roup 77">
            <a:extLst>
              <a:ext uri="{FF2B5EF4-FFF2-40B4-BE49-F238E27FC236}">
                <a16:creationId xmlns:a16="http://schemas.microsoft.com/office/drawing/2014/main" id="{0FB8C274-5CCA-301E-3A75-99E01DE18B10}"/>
              </a:ext>
            </a:extLst>
          </p:cNvPr>
          <p:cNvGrpSpPr/>
          <p:nvPr/>
        </p:nvGrpSpPr>
        <p:grpSpPr>
          <a:xfrm>
            <a:off x="828040" y="1239266"/>
            <a:ext cx="10800080" cy="5100574"/>
            <a:chOff x="279400" y="1371600"/>
            <a:chExt cx="11358880" cy="536448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562E9D3-5A43-0B4C-9F22-6A8A0E9E55D1}"/>
                </a:ext>
              </a:extLst>
            </p:cNvPr>
            <p:cNvSpPr/>
            <p:nvPr/>
          </p:nvSpPr>
          <p:spPr>
            <a:xfrm>
              <a:off x="5374640" y="137160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[0,8)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81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 0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43480E1-8D7B-7A87-1CB0-8AA630393EA1}"/>
                </a:ext>
              </a:extLst>
            </p:cNvPr>
            <p:cNvSpPr/>
            <p:nvPr/>
          </p:nvSpPr>
          <p:spPr>
            <a:xfrm>
              <a:off x="1016000" y="412496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[0,2)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26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 0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DEF5900-69A4-8B39-AEFB-E6337AB7EE37}"/>
                </a:ext>
              </a:extLst>
            </p:cNvPr>
            <p:cNvSpPr/>
            <p:nvPr/>
          </p:nvSpPr>
          <p:spPr>
            <a:xfrm>
              <a:off x="3942080" y="412496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[2,4)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22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 26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93F352-E053-F85C-5474-99A3CC5B2D8D}"/>
                </a:ext>
              </a:extLst>
            </p:cNvPr>
            <p:cNvSpPr/>
            <p:nvPr/>
          </p:nvSpPr>
          <p:spPr>
            <a:xfrm>
              <a:off x="2407920" y="274320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[0,4)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48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 0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3098F5D-9C41-8DE2-BC72-49FAC45F4C0E}"/>
                </a:ext>
              </a:extLst>
            </p:cNvPr>
            <p:cNvSpPr/>
            <p:nvPr/>
          </p:nvSpPr>
          <p:spPr>
            <a:xfrm>
              <a:off x="8239760" y="274320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[4,8)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33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 48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C687C96-5038-20AF-AC40-28D35E780016}"/>
                </a:ext>
              </a:extLst>
            </p:cNvPr>
            <p:cNvSpPr/>
            <p:nvPr/>
          </p:nvSpPr>
          <p:spPr>
            <a:xfrm>
              <a:off x="6807200" y="412496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[4,6)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10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 48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910CE0F-0D67-D684-20ED-9236C0C0FD40}"/>
                </a:ext>
              </a:extLst>
            </p:cNvPr>
            <p:cNvSpPr/>
            <p:nvPr/>
          </p:nvSpPr>
          <p:spPr>
            <a:xfrm>
              <a:off x="9631680" y="412496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[6,8)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23 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 58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46255A2-00FE-2C2E-16B6-A7682A88B8D1}"/>
                </a:ext>
              </a:extLst>
            </p:cNvPr>
            <p:cNvSpPr/>
            <p:nvPr/>
          </p:nvSpPr>
          <p:spPr>
            <a:xfrm>
              <a:off x="27940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[0,1)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10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 0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C6D19EC-5C4C-6773-E95E-B3DB6B020E95}"/>
                </a:ext>
              </a:extLst>
            </p:cNvPr>
            <p:cNvSpPr/>
            <p:nvPr/>
          </p:nvSpPr>
          <p:spPr>
            <a:xfrm>
              <a:off x="177292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[1,2)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16 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 10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C156EFA-F92C-3595-EB8C-E23E5A4C04C2}"/>
                </a:ext>
              </a:extLst>
            </p:cNvPr>
            <p:cNvSpPr/>
            <p:nvPr/>
          </p:nvSpPr>
          <p:spPr>
            <a:xfrm>
              <a:off x="318516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[2,3)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4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 26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A19BC7B-6948-FD9D-1182-92F275A4C74A}"/>
                </a:ext>
              </a:extLst>
            </p:cNvPr>
            <p:cNvSpPr/>
            <p:nvPr/>
          </p:nvSpPr>
          <p:spPr>
            <a:xfrm>
              <a:off x="467868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[3,4)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18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 30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FB7EB36-DD30-F6B8-3C04-6EF3BCAE2931}"/>
                </a:ext>
              </a:extLst>
            </p:cNvPr>
            <p:cNvSpPr/>
            <p:nvPr/>
          </p:nvSpPr>
          <p:spPr>
            <a:xfrm>
              <a:off x="607060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[4,5)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8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 48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1E75AC7-C883-F267-6281-8E4967E509EC}"/>
                </a:ext>
              </a:extLst>
            </p:cNvPr>
            <p:cNvSpPr/>
            <p:nvPr/>
          </p:nvSpPr>
          <p:spPr>
            <a:xfrm>
              <a:off x="756412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[5,6)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2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 56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1CEC3F4-5565-D1F1-C697-93A80469D8CA}"/>
                </a:ext>
              </a:extLst>
            </p:cNvPr>
            <p:cNvSpPr/>
            <p:nvPr/>
          </p:nvSpPr>
          <p:spPr>
            <a:xfrm>
              <a:off x="887476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[6,7)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14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 58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9C44A18-A92B-9BA6-7CDB-DF3DF9D8C9F7}"/>
                </a:ext>
              </a:extLst>
            </p:cNvPr>
            <p:cNvSpPr/>
            <p:nvPr/>
          </p:nvSpPr>
          <p:spPr>
            <a:xfrm>
              <a:off x="1036828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[7,8)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9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 72</a:t>
              </a: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67850F2A-A812-9FE3-D3F0-1C5DA9117AAB}"/>
                </a:ext>
              </a:extLst>
            </p:cNvPr>
            <p:cNvCxnSpPr>
              <a:cxnSpLocks/>
              <a:stCxn id="4" idx="1"/>
              <a:endCxn id="18" idx="0"/>
            </p:cNvCxnSpPr>
            <p:nvPr/>
          </p:nvCxnSpPr>
          <p:spPr>
            <a:xfrm flipH="1">
              <a:off x="3042920" y="2006600"/>
              <a:ext cx="2331720" cy="7366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5E836CBC-8972-F382-5521-69C2D95B0B86}"/>
                </a:ext>
              </a:extLst>
            </p:cNvPr>
            <p:cNvCxnSpPr>
              <a:cxnSpLocks/>
              <a:stCxn id="4" idx="3"/>
              <a:endCxn id="19" idx="0"/>
            </p:cNvCxnSpPr>
            <p:nvPr/>
          </p:nvCxnSpPr>
          <p:spPr>
            <a:xfrm>
              <a:off x="6644640" y="2006600"/>
              <a:ext cx="2230120" cy="7366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A2B1B5D0-E486-0606-42EF-9C25EB13D118}"/>
                </a:ext>
              </a:extLst>
            </p:cNvPr>
            <p:cNvCxnSpPr>
              <a:cxnSpLocks/>
              <a:stCxn id="18" idx="3"/>
              <a:endCxn id="15" idx="0"/>
            </p:cNvCxnSpPr>
            <p:nvPr/>
          </p:nvCxnSpPr>
          <p:spPr>
            <a:xfrm>
              <a:off x="3677920" y="3378200"/>
              <a:ext cx="899160" cy="74676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A471E203-D8D6-ED6B-0BB9-1F5B4984C865}"/>
                </a:ext>
              </a:extLst>
            </p:cNvPr>
            <p:cNvCxnSpPr>
              <a:cxnSpLocks/>
              <a:stCxn id="18" idx="1"/>
              <a:endCxn id="14" idx="0"/>
            </p:cNvCxnSpPr>
            <p:nvPr/>
          </p:nvCxnSpPr>
          <p:spPr>
            <a:xfrm flipH="1">
              <a:off x="1651000" y="3378200"/>
              <a:ext cx="756920" cy="74676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A96F7C9E-5197-2DCC-60EB-CD332D7224BB}"/>
                </a:ext>
              </a:extLst>
            </p:cNvPr>
            <p:cNvCxnSpPr>
              <a:cxnSpLocks/>
              <a:stCxn id="19" idx="1"/>
              <a:endCxn id="20" idx="0"/>
            </p:cNvCxnSpPr>
            <p:nvPr/>
          </p:nvCxnSpPr>
          <p:spPr>
            <a:xfrm flipH="1">
              <a:off x="7442200" y="3378200"/>
              <a:ext cx="797560" cy="74676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9DC60E03-4514-77BC-2D96-D36F9478A4FE}"/>
                </a:ext>
              </a:extLst>
            </p:cNvPr>
            <p:cNvCxnSpPr>
              <a:cxnSpLocks/>
              <a:stCxn id="19" idx="3"/>
              <a:endCxn id="21" idx="0"/>
            </p:cNvCxnSpPr>
            <p:nvPr/>
          </p:nvCxnSpPr>
          <p:spPr>
            <a:xfrm>
              <a:off x="9509760" y="3378200"/>
              <a:ext cx="756920" cy="74676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5F874BD4-A39C-D4E1-A1D2-25C6FBE85D5E}"/>
                </a:ext>
              </a:extLst>
            </p:cNvPr>
            <p:cNvCxnSpPr>
              <a:cxnSpLocks/>
              <a:stCxn id="14" idx="1"/>
              <a:endCxn id="22" idx="0"/>
            </p:cNvCxnSpPr>
            <p:nvPr/>
          </p:nvCxnSpPr>
          <p:spPr>
            <a:xfrm flipH="1">
              <a:off x="914400" y="4759960"/>
              <a:ext cx="10160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05F81EA6-BDB5-057A-9119-165E82FAADB7}"/>
                </a:ext>
              </a:extLst>
            </p:cNvPr>
            <p:cNvCxnSpPr>
              <a:cxnSpLocks/>
              <a:stCxn id="14" idx="3"/>
              <a:endCxn id="23" idx="0"/>
            </p:cNvCxnSpPr>
            <p:nvPr/>
          </p:nvCxnSpPr>
          <p:spPr>
            <a:xfrm>
              <a:off x="2286000" y="4759960"/>
              <a:ext cx="12192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19A4C740-9B31-A37C-3B27-2D416FA0022C}"/>
                </a:ext>
              </a:extLst>
            </p:cNvPr>
            <p:cNvCxnSpPr>
              <a:cxnSpLocks/>
              <a:stCxn id="15" idx="1"/>
              <a:endCxn id="26" idx="0"/>
            </p:cNvCxnSpPr>
            <p:nvPr/>
          </p:nvCxnSpPr>
          <p:spPr>
            <a:xfrm flipH="1">
              <a:off x="3820160" y="4759960"/>
              <a:ext cx="12192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C8EAFCB7-337E-6080-3E02-B582D0349335}"/>
                </a:ext>
              </a:extLst>
            </p:cNvPr>
            <p:cNvCxnSpPr>
              <a:cxnSpLocks/>
              <a:stCxn id="15" idx="3"/>
              <a:endCxn id="27" idx="0"/>
            </p:cNvCxnSpPr>
            <p:nvPr/>
          </p:nvCxnSpPr>
          <p:spPr>
            <a:xfrm>
              <a:off x="5212080" y="4759960"/>
              <a:ext cx="10160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0A1EBD00-5EB5-8CEF-2660-D4AE712A1753}"/>
                </a:ext>
              </a:extLst>
            </p:cNvPr>
            <p:cNvCxnSpPr>
              <a:cxnSpLocks/>
              <a:stCxn id="20" idx="1"/>
              <a:endCxn id="28" idx="0"/>
            </p:cNvCxnSpPr>
            <p:nvPr/>
          </p:nvCxnSpPr>
          <p:spPr>
            <a:xfrm flipH="1">
              <a:off x="6705600" y="4759960"/>
              <a:ext cx="10160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34B654E8-4CAB-D9E6-A724-B7D9AC1B3BC3}"/>
                </a:ext>
              </a:extLst>
            </p:cNvPr>
            <p:cNvCxnSpPr>
              <a:cxnSpLocks/>
              <a:stCxn id="20" idx="3"/>
              <a:endCxn id="29" idx="0"/>
            </p:cNvCxnSpPr>
            <p:nvPr/>
          </p:nvCxnSpPr>
          <p:spPr>
            <a:xfrm>
              <a:off x="8077200" y="4759960"/>
              <a:ext cx="12192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4851EAFF-26BC-0981-AD50-DE20C0E1D625}"/>
                </a:ext>
              </a:extLst>
            </p:cNvPr>
            <p:cNvCxnSpPr>
              <a:cxnSpLocks/>
              <a:stCxn id="21" idx="1"/>
              <a:endCxn id="30" idx="0"/>
            </p:cNvCxnSpPr>
            <p:nvPr/>
          </p:nvCxnSpPr>
          <p:spPr>
            <a:xfrm flipH="1">
              <a:off x="9509760" y="4759960"/>
              <a:ext cx="12192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3DD4F70C-8814-99A3-AA89-D791D0D03CDE}"/>
                </a:ext>
              </a:extLst>
            </p:cNvPr>
            <p:cNvCxnSpPr>
              <a:cxnSpLocks/>
              <a:stCxn id="21" idx="3"/>
              <a:endCxn id="31" idx="0"/>
            </p:cNvCxnSpPr>
            <p:nvPr/>
          </p:nvCxnSpPr>
          <p:spPr>
            <a:xfrm>
              <a:off x="10901680" y="4759960"/>
              <a:ext cx="10160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4CBE2527-7E2B-9DAA-6275-F61167D54814}"/>
              </a:ext>
            </a:extLst>
          </p:cNvPr>
          <p:cNvSpPr txBox="1"/>
          <p:nvPr/>
        </p:nvSpPr>
        <p:spPr>
          <a:xfrm>
            <a:off x="0" y="856344"/>
            <a:ext cx="50879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If this is a left child:</a:t>
            </a:r>
          </a:p>
          <a:p>
            <a:r>
              <a:rPr lang="en-US" dirty="0"/>
              <a:t>	</a:t>
            </a:r>
            <a:r>
              <a:rPr lang="en-US" dirty="0" err="1"/>
              <a:t>leftSum</a:t>
            </a:r>
            <a:r>
              <a:rPr lang="en-US" dirty="0"/>
              <a:t> = </a:t>
            </a:r>
            <a:r>
              <a:rPr lang="en-US" dirty="0" err="1"/>
              <a:t>parent.leftSum</a:t>
            </a:r>
            <a:endParaRPr lang="en-US" dirty="0"/>
          </a:p>
          <a:p>
            <a:r>
              <a:rPr lang="en-US" dirty="0"/>
              <a:t>If this is a right child:</a:t>
            </a:r>
          </a:p>
          <a:p>
            <a:r>
              <a:rPr lang="en-US" dirty="0"/>
              <a:t>	</a:t>
            </a:r>
            <a:r>
              <a:rPr lang="en-US" dirty="0" err="1"/>
              <a:t>leftSum</a:t>
            </a:r>
            <a:r>
              <a:rPr lang="en-US" dirty="0"/>
              <a:t> = </a:t>
            </a:r>
            <a:r>
              <a:rPr lang="en-US" dirty="0" err="1"/>
              <a:t>parent.leftSum</a:t>
            </a:r>
            <a:r>
              <a:rPr lang="en-US" dirty="0"/>
              <a:t> + </a:t>
            </a:r>
            <a:r>
              <a:rPr lang="en-US" dirty="0" err="1"/>
              <a:t>sibling.sum</a:t>
            </a:r>
            <a:endParaRPr lang="en-US" dirty="0"/>
          </a:p>
          <a:p>
            <a:endParaRPr lang="en-US" dirty="0"/>
          </a:p>
          <a:p>
            <a:r>
              <a:rPr lang="en-US" dirty="0"/>
              <a:t>For the leaves:</a:t>
            </a:r>
          </a:p>
          <a:p>
            <a:r>
              <a:rPr lang="en-US" dirty="0"/>
              <a:t>	use </a:t>
            </a:r>
            <a:r>
              <a:rPr lang="en-US" dirty="0" err="1"/>
              <a:t>leftSum+sum</a:t>
            </a:r>
            <a:r>
              <a:rPr lang="en-US" dirty="0"/>
              <a:t> </a:t>
            </a:r>
          </a:p>
          <a:p>
            <a:r>
              <a:rPr lang="en-US" dirty="0"/>
              <a:t>	to complete output</a:t>
            </a: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6C764B31-F14D-144A-64AA-02CECD9C9599}"/>
              </a:ext>
            </a:extLst>
          </p:cNvPr>
          <p:cNvGrpSpPr/>
          <p:nvPr/>
        </p:nvGrpSpPr>
        <p:grpSpPr>
          <a:xfrm>
            <a:off x="6096000" y="83846"/>
            <a:ext cx="5966677" cy="1720798"/>
            <a:chOff x="6679091" y="83846"/>
            <a:chExt cx="5383586" cy="1720798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3A8F509B-5922-7F9E-995E-F648A59F3142}"/>
                </a:ext>
              </a:extLst>
            </p:cNvPr>
            <p:cNvGrpSpPr/>
            <p:nvPr/>
          </p:nvGrpSpPr>
          <p:grpSpPr>
            <a:xfrm>
              <a:off x="7562943" y="83846"/>
              <a:ext cx="4499734" cy="562558"/>
              <a:chOff x="6392545" y="364404"/>
              <a:chExt cx="5726090" cy="715878"/>
            </a:xfrm>
          </p:grpSpPr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7C5DA8C2-ED00-0771-6A70-6B46D1E04D52}"/>
                  </a:ext>
                </a:extLst>
              </p:cNvPr>
              <p:cNvGrpSpPr/>
              <p:nvPr/>
            </p:nvGrpSpPr>
            <p:grpSpPr>
              <a:xfrm>
                <a:off x="6392545" y="365125"/>
                <a:ext cx="4295776" cy="715157"/>
                <a:chOff x="7967980" y="4321811"/>
                <a:chExt cx="2258060" cy="375920"/>
              </a:xfrm>
            </p:grpSpPr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23491F06-ACA1-B644-B5B3-643409F04D41}"/>
                    </a:ext>
                  </a:extLst>
                </p:cNvPr>
                <p:cNvSpPr/>
                <p:nvPr/>
              </p:nvSpPr>
              <p:spPr>
                <a:xfrm>
                  <a:off x="796798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10</a:t>
                  </a:r>
                </a:p>
              </p:txBody>
            </p:sp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82C2D274-B83E-31DD-3CB2-8BB08DF900FF}"/>
                    </a:ext>
                  </a:extLst>
                </p:cNvPr>
                <p:cNvSpPr/>
                <p:nvPr/>
              </p:nvSpPr>
              <p:spPr>
                <a:xfrm>
                  <a:off x="834390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16</a:t>
                  </a:r>
                </a:p>
              </p:txBody>
            </p:sp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DF077E85-2C0C-DE46-8C03-F158768117E8}"/>
                    </a:ext>
                  </a:extLst>
                </p:cNvPr>
                <p:cNvSpPr/>
                <p:nvPr/>
              </p:nvSpPr>
              <p:spPr>
                <a:xfrm>
                  <a:off x="872236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4</a:t>
                  </a:r>
                </a:p>
              </p:txBody>
            </p:sp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ABADACF7-F3CF-FB08-E8AD-63D9F718DC8C}"/>
                    </a:ext>
                  </a:extLst>
                </p:cNvPr>
                <p:cNvSpPr/>
                <p:nvPr/>
              </p:nvSpPr>
              <p:spPr>
                <a:xfrm>
                  <a:off x="909828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18</a:t>
                  </a:r>
                </a:p>
              </p:txBody>
            </p:sp>
            <p:sp>
              <p:nvSpPr>
                <p:cNvPr id="112" name="Rectangle 111">
                  <a:extLst>
                    <a:ext uri="{FF2B5EF4-FFF2-40B4-BE49-F238E27FC236}">
                      <a16:creationId xmlns:a16="http://schemas.microsoft.com/office/drawing/2014/main" id="{AD333151-5F5E-595C-50E0-943EFED43AD1}"/>
                    </a:ext>
                  </a:extLst>
                </p:cNvPr>
                <p:cNvSpPr/>
                <p:nvPr/>
              </p:nvSpPr>
              <p:spPr>
                <a:xfrm>
                  <a:off x="947420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8</a:t>
                  </a:r>
                </a:p>
              </p:txBody>
            </p:sp>
            <p:sp>
              <p:nvSpPr>
                <p:cNvPr id="113" name="Rectangle 112">
                  <a:extLst>
                    <a:ext uri="{FF2B5EF4-FFF2-40B4-BE49-F238E27FC236}">
                      <a16:creationId xmlns:a16="http://schemas.microsoft.com/office/drawing/2014/main" id="{9008FAF8-1292-A2E2-F711-E2FFC9EBF71E}"/>
                    </a:ext>
                  </a:extLst>
                </p:cNvPr>
                <p:cNvSpPr/>
                <p:nvPr/>
              </p:nvSpPr>
              <p:spPr>
                <a:xfrm>
                  <a:off x="985012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2</a:t>
                  </a:r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FABF957C-1B56-1E22-FB1C-7A3BDC5277B1}"/>
                  </a:ext>
                </a:extLst>
              </p:cNvPr>
              <p:cNvSpPr/>
              <p:nvPr/>
            </p:nvSpPr>
            <p:spPr>
              <a:xfrm>
                <a:off x="10688320" y="364404"/>
                <a:ext cx="715157" cy="715157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14</a:t>
                </a:r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89BEC2D9-2988-B502-3C6C-A2DB97C9B26C}"/>
                  </a:ext>
                </a:extLst>
              </p:cNvPr>
              <p:cNvSpPr/>
              <p:nvPr/>
            </p:nvSpPr>
            <p:spPr>
              <a:xfrm>
                <a:off x="11403478" y="364404"/>
                <a:ext cx="715157" cy="715157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E9E50DA6-316F-5753-D102-A743F9CE068C}"/>
                </a:ext>
              </a:extLst>
            </p:cNvPr>
            <p:cNvGrpSpPr/>
            <p:nvPr/>
          </p:nvGrpSpPr>
          <p:grpSpPr>
            <a:xfrm>
              <a:off x="7562943" y="773982"/>
              <a:ext cx="4499734" cy="562558"/>
              <a:chOff x="6392545" y="364404"/>
              <a:chExt cx="5726090" cy="715878"/>
            </a:xfrm>
          </p:grpSpPr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1B330370-B3FD-0DD6-888F-F35C1428E044}"/>
                  </a:ext>
                </a:extLst>
              </p:cNvPr>
              <p:cNvGrpSpPr/>
              <p:nvPr/>
            </p:nvGrpSpPr>
            <p:grpSpPr>
              <a:xfrm>
                <a:off x="6392545" y="365125"/>
                <a:ext cx="4295776" cy="715157"/>
                <a:chOff x="7967980" y="4321811"/>
                <a:chExt cx="2258060" cy="375920"/>
              </a:xfrm>
            </p:grpSpPr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F1FDD9C0-F599-DE16-1F69-8C24F99BA8A3}"/>
                    </a:ext>
                  </a:extLst>
                </p:cNvPr>
                <p:cNvSpPr/>
                <p:nvPr/>
              </p:nvSpPr>
              <p:spPr>
                <a:xfrm>
                  <a:off x="796798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194782E6-2A21-7F05-48F7-6A2DD7A77C7C}"/>
                    </a:ext>
                  </a:extLst>
                </p:cNvPr>
                <p:cNvSpPr/>
                <p:nvPr/>
              </p:nvSpPr>
              <p:spPr>
                <a:xfrm>
                  <a:off x="834390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03B1BDFF-9249-D172-E239-4D5D385E2121}"/>
                    </a:ext>
                  </a:extLst>
                </p:cNvPr>
                <p:cNvSpPr/>
                <p:nvPr/>
              </p:nvSpPr>
              <p:spPr>
                <a:xfrm>
                  <a:off x="872236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3C8D8D64-BCCF-5129-B54F-2BA2B86D786E}"/>
                    </a:ext>
                  </a:extLst>
                </p:cNvPr>
                <p:cNvSpPr/>
                <p:nvPr/>
              </p:nvSpPr>
              <p:spPr>
                <a:xfrm>
                  <a:off x="909828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7F35E7FE-A6A3-51AD-5945-F950199951F5}"/>
                    </a:ext>
                  </a:extLst>
                </p:cNvPr>
                <p:cNvSpPr/>
                <p:nvPr/>
              </p:nvSpPr>
              <p:spPr>
                <a:xfrm>
                  <a:off x="947420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id="{F0CF5F02-6A7C-F225-C7B9-92C6A6713159}"/>
                    </a:ext>
                  </a:extLst>
                </p:cNvPr>
                <p:cNvSpPr/>
                <p:nvPr/>
              </p:nvSpPr>
              <p:spPr>
                <a:xfrm>
                  <a:off x="985012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99811097-8C8F-A89C-5A2F-D0EB07FFB60B}"/>
                  </a:ext>
                </a:extLst>
              </p:cNvPr>
              <p:cNvSpPr/>
              <p:nvPr/>
            </p:nvSpPr>
            <p:spPr>
              <a:xfrm>
                <a:off x="10688320" y="364404"/>
                <a:ext cx="715157" cy="715157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24E7E67B-16FD-17A9-51F9-425D1109D599}"/>
                  </a:ext>
                </a:extLst>
              </p:cNvPr>
              <p:cNvSpPr/>
              <p:nvPr/>
            </p:nvSpPr>
            <p:spPr>
              <a:xfrm>
                <a:off x="11403478" y="364404"/>
                <a:ext cx="715157" cy="715157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4F203A5-6E4B-E23B-8EEA-700A9E284B3B}"/>
                </a:ext>
              </a:extLst>
            </p:cNvPr>
            <p:cNvSpPr txBox="1"/>
            <p:nvPr/>
          </p:nvSpPr>
          <p:spPr>
            <a:xfrm>
              <a:off x="6816635" y="180459"/>
              <a:ext cx="7425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Input: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8C24E453-355F-1444-2CC1-9BC31203D7E6}"/>
                </a:ext>
              </a:extLst>
            </p:cNvPr>
            <p:cNvSpPr txBox="1"/>
            <p:nvPr/>
          </p:nvSpPr>
          <p:spPr>
            <a:xfrm>
              <a:off x="6679091" y="839788"/>
              <a:ext cx="9188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Output:</a:t>
              </a:r>
            </a:p>
          </p:txBody>
        </p: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7BACBD43-F174-06CA-6927-33F35B9FEF70}"/>
                </a:ext>
              </a:extLst>
            </p:cNvPr>
            <p:cNvGrpSpPr/>
            <p:nvPr/>
          </p:nvGrpSpPr>
          <p:grpSpPr>
            <a:xfrm>
              <a:off x="7562943" y="1242086"/>
              <a:ext cx="4499734" cy="562558"/>
              <a:chOff x="6392545" y="364404"/>
              <a:chExt cx="5726090" cy="715878"/>
            </a:xfrm>
            <a:noFill/>
          </p:grpSpPr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D0E89D0A-1C21-34EC-92A2-21667C842ACC}"/>
                  </a:ext>
                </a:extLst>
              </p:cNvPr>
              <p:cNvGrpSpPr/>
              <p:nvPr/>
            </p:nvGrpSpPr>
            <p:grpSpPr>
              <a:xfrm>
                <a:off x="6392545" y="365125"/>
                <a:ext cx="4295776" cy="715157"/>
                <a:chOff x="7967980" y="4321811"/>
                <a:chExt cx="2258060" cy="375920"/>
              </a:xfrm>
              <a:grpFill/>
            </p:grpSpPr>
            <p:sp>
              <p:nvSpPr>
                <p:cNvPr id="90" name="Rectangle 89">
                  <a:extLst>
                    <a:ext uri="{FF2B5EF4-FFF2-40B4-BE49-F238E27FC236}">
                      <a16:creationId xmlns:a16="http://schemas.microsoft.com/office/drawing/2014/main" id="{AC4B1651-6E66-DA98-5918-4B5C12EABD43}"/>
                    </a:ext>
                  </a:extLst>
                </p:cNvPr>
                <p:cNvSpPr/>
                <p:nvPr/>
              </p:nvSpPr>
              <p:spPr>
                <a:xfrm>
                  <a:off x="796798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0</a:t>
                  </a:r>
                </a:p>
              </p:txBody>
            </p:sp>
            <p:sp>
              <p:nvSpPr>
                <p:cNvPr id="91" name="Rectangle 90">
                  <a:extLst>
                    <a:ext uri="{FF2B5EF4-FFF2-40B4-BE49-F238E27FC236}">
                      <a16:creationId xmlns:a16="http://schemas.microsoft.com/office/drawing/2014/main" id="{D35C7752-77E4-AE15-AE86-9DBABCF320D1}"/>
                    </a:ext>
                  </a:extLst>
                </p:cNvPr>
                <p:cNvSpPr/>
                <p:nvPr/>
              </p:nvSpPr>
              <p:spPr>
                <a:xfrm>
                  <a:off x="834390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1</a:t>
                  </a:r>
                </a:p>
              </p:txBody>
            </p:sp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id="{49911842-0853-5C73-56B5-2EF192E70D27}"/>
                    </a:ext>
                  </a:extLst>
                </p:cNvPr>
                <p:cNvSpPr/>
                <p:nvPr/>
              </p:nvSpPr>
              <p:spPr>
                <a:xfrm>
                  <a:off x="872236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2</a:t>
                  </a:r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id="{FBF51EA9-CD8F-9B3A-ED3C-EF9D2896EF2A}"/>
                    </a:ext>
                  </a:extLst>
                </p:cNvPr>
                <p:cNvSpPr/>
                <p:nvPr/>
              </p:nvSpPr>
              <p:spPr>
                <a:xfrm>
                  <a:off x="909828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3</a:t>
                  </a:r>
                </a:p>
              </p:txBody>
            </p:sp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id="{BE794E87-3D44-41C7-FCE8-9C29A5CFD387}"/>
                    </a:ext>
                  </a:extLst>
                </p:cNvPr>
                <p:cNvSpPr/>
                <p:nvPr/>
              </p:nvSpPr>
              <p:spPr>
                <a:xfrm>
                  <a:off x="947420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4</a:t>
                  </a:r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id="{10D4778D-293C-008F-F3A3-0C708A86CE9C}"/>
                    </a:ext>
                  </a:extLst>
                </p:cNvPr>
                <p:cNvSpPr/>
                <p:nvPr/>
              </p:nvSpPr>
              <p:spPr>
                <a:xfrm>
                  <a:off x="985012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5</a:t>
                  </a:r>
                </a:p>
              </p:txBody>
            </p:sp>
          </p:grp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BF66EB00-8DA6-5A73-8D23-5195825581D5}"/>
                  </a:ext>
                </a:extLst>
              </p:cNvPr>
              <p:cNvSpPr/>
              <p:nvPr/>
            </p:nvSpPr>
            <p:spPr>
              <a:xfrm>
                <a:off x="10688320" y="364404"/>
                <a:ext cx="715157" cy="715157"/>
              </a:xfrm>
              <a:prstGeom prst="rect">
                <a:avLst/>
              </a:prstGeom>
              <a:grpFill/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bg1">
                        <a:lumMod val="65000"/>
                      </a:schemeClr>
                    </a:solidFill>
                  </a:rPr>
                  <a:t>6</a:t>
                </a: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65A52735-84EC-BD7D-C873-294F8D7FD971}"/>
                  </a:ext>
                </a:extLst>
              </p:cNvPr>
              <p:cNvSpPr/>
              <p:nvPr/>
            </p:nvSpPr>
            <p:spPr>
              <a:xfrm>
                <a:off x="11403478" y="364404"/>
                <a:ext cx="715157" cy="715157"/>
              </a:xfrm>
              <a:prstGeom prst="rect">
                <a:avLst/>
              </a:prstGeom>
              <a:grpFill/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bg1">
                        <a:lumMod val="65000"/>
                      </a:schemeClr>
                    </a:solidFill>
                  </a:rPr>
                  <a:t>7</a:t>
                </a:r>
              </a:p>
            </p:txBody>
          </p:sp>
        </p:grp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CA221016-9FE9-6F35-BCAC-F0D337A43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02235"/>
            <a:ext cx="10515600" cy="1325563"/>
          </a:xfrm>
        </p:spPr>
        <p:txBody>
          <a:bodyPr/>
          <a:lstStyle/>
          <a:p>
            <a:r>
              <a:rPr lang="en-US" dirty="0"/>
              <a:t>Step 2: fill in </a:t>
            </a:r>
            <a:r>
              <a:rPr lang="en-US" dirty="0" err="1"/>
              <a:t>leftSum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		and Output</a:t>
            </a:r>
          </a:p>
        </p:txBody>
      </p:sp>
    </p:spTree>
    <p:extLst>
      <p:ext uri="{BB962C8B-B14F-4D97-AF65-F5344CB8AC3E}">
        <p14:creationId xmlns:p14="http://schemas.microsoft.com/office/powerpoint/2010/main" val="11324508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A221016-9FE9-6F35-BCAC-F0D337A43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02235"/>
            <a:ext cx="10515600" cy="1325563"/>
          </a:xfrm>
        </p:spPr>
        <p:txBody>
          <a:bodyPr/>
          <a:lstStyle/>
          <a:p>
            <a:r>
              <a:rPr lang="en-US" dirty="0"/>
              <a:t>Step 2: fill in </a:t>
            </a:r>
            <a:r>
              <a:rPr lang="en-US" dirty="0" err="1"/>
              <a:t>leftSum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		and Output</a:t>
            </a: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0FB8C274-5CCA-301E-3A75-99E01DE18B10}"/>
              </a:ext>
            </a:extLst>
          </p:cNvPr>
          <p:cNvGrpSpPr/>
          <p:nvPr/>
        </p:nvGrpSpPr>
        <p:grpSpPr>
          <a:xfrm>
            <a:off x="828040" y="1239266"/>
            <a:ext cx="10800080" cy="5100574"/>
            <a:chOff x="279400" y="1371600"/>
            <a:chExt cx="11358880" cy="536448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562E9D3-5A43-0B4C-9F22-6A8A0E9E55D1}"/>
                </a:ext>
              </a:extLst>
            </p:cNvPr>
            <p:cNvSpPr/>
            <p:nvPr/>
          </p:nvSpPr>
          <p:spPr>
            <a:xfrm>
              <a:off x="5374640" y="137160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[0,8)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81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 0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43480E1-8D7B-7A87-1CB0-8AA630393EA1}"/>
                </a:ext>
              </a:extLst>
            </p:cNvPr>
            <p:cNvSpPr/>
            <p:nvPr/>
          </p:nvSpPr>
          <p:spPr>
            <a:xfrm>
              <a:off x="1016000" y="412496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[0,2)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26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 0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DEF5900-69A4-8B39-AEFB-E6337AB7EE37}"/>
                </a:ext>
              </a:extLst>
            </p:cNvPr>
            <p:cNvSpPr/>
            <p:nvPr/>
          </p:nvSpPr>
          <p:spPr>
            <a:xfrm>
              <a:off x="3942080" y="412496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[2,4)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22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 26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93F352-E053-F85C-5474-99A3CC5B2D8D}"/>
                </a:ext>
              </a:extLst>
            </p:cNvPr>
            <p:cNvSpPr/>
            <p:nvPr/>
          </p:nvSpPr>
          <p:spPr>
            <a:xfrm>
              <a:off x="2407920" y="274320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[0,4)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48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 0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3098F5D-9C41-8DE2-BC72-49FAC45F4C0E}"/>
                </a:ext>
              </a:extLst>
            </p:cNvPr>
            <p:cNvSpPr/>
            <p:nvPr/>
          </p:nvSpPr>
          <p:spPr>
            <a:xfrm>
              <a:off x="8239760" y="274320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[4,8)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33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 48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C687C96-5038-20AF-AC40-28D35E780016}"/>
                </a:ext>
              </a:extLst>
            </p:cNvPr>
            <p:cNvSpPr/>
            <p:nvPr/>
          </p:nvSpPr>
          <p:spPr>
            <a:xfrm>
              <a:off x="6807200" y="412496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[4,6)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10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 48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910CE0F-0D67-D684-20ED-9236C0C0FD40}"/>
                </a:ext>
              </a:extLst>
            </p:cNvPr>
            <p:cNvSpPr/>
            <p:nvPr/>
          </p:nvSpPr>
          <p:spPr>
            <a:xfrm>
              <a:off x="9631680" y="412496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[6,8)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23 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 58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46255A2-00FE-2C2E-16B6-A7682A88B8D1}"/>
                </a:ext>
              </a:extLst>
            </p:cNvPr>
            <p:cNvSpPr/>
            <p:nvPr/>
          </p:nvSpPr>
          <p:spPr>
            <a:xfrm>
              <a:off x="27940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[0,1)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10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 0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C6D19EC-5C4C-6773-E95E-B3DB6B020E95}"/>
                </a:ext>
              </a:extLst>
            </p:cNvPr>
            <p:cNvSpPr/>
            <p:nvPr/>
          </p:nvSpPr>
          <p:spPr>
            <a:xfrm>
              <a:off x="177292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[1,2)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16 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 10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C156EFA-F92C-3595-EB8C-E23E5A4C04C2}"/>
                </a:ext>
              </a:extLst>
            </p:cNvPr>
            <p:cNvSpPr/>
            <p:nvPr/>
          </p:nvSpPr>
          <p:spPr>
            <a:xfrm>
              <a:off x="318516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[2,3)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4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 26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A19BC7B-6948-FD9D-1182-92F275A4C74A}"/>
                </a:ext>
              </a:extLst>
            </p:cNvPr>
            <p:cNvSpPr/>
            <p:nvPr/>
          </p:nvSpPr>
          <p:spPr>
            <a:xfrm>
              <a:off x="467868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[3,4)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18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 30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FB7EB36-DD30-F6B8-3C04-6EF3BCAE2931}"/>
                </a:ext>
              </a:extLst>
            </p:cNvPr>
            <p:cNvSpPr/>
            <p:nvPr/>
          </p:nvSpPr>
          <p:spPr>
            <a:xfrm>
              <a:off x="607060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[4,5)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8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 48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1E75AC7-C883-F267-6281-8E4967E509EC}"/>
                </a:ext>
              </a:extLst>
            </p:cNvPr>
            <p:cNvSpPr/>
            <p:nvPr/>
          </p:nvSpPr>
          <p:spPr>
            <a:xfrm>
              <a:off x="756412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[5,6)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2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 56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1CEC3F4-5565-D1F1-C697-93A80469D8CA}"/>
                </a:ext>
              </a:extLst>
            </p:cNvPr>
            <p:cNvSpPr/>
            <p:nvPr/>
          </p:nvSpPr>
          <p:spPr>
            <a:xfrm>
              <a:off x="887476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[6,7)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14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 58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9C44A18-A92B-9BA6-7CDB-DF3DF9D8C9F7}"/>
                </a:ext>
              </a:extLst>
            </p:cNvPr>
            <p:cNvSpPr/>
            <p:nvPr/>
          </p:nvSpPr>
          <p:spPr>
            <a:xfrm>
              <a:off x="10368280" y="5466080"/>
              <a:ext cx="1270000" cy="127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range: [7,8) </a:t>
              </a:r>
            </a:p>
            <a:p>
              <a:r>
                <a:rPr lang="en-US" sz="1600" dirty="0">
                  <a:solidFill>
                    <a:schemeClr val="tx1"/>
                  </a:solidFill>
                </a:rPr>
                <a:t>sum: 9</a:t>
              </a:r>
            </a:p>
            <a:p>
              <a:r>
                <a:rPr lang="en-US" sz="1600" dirty="0" err="1">
                  <a:solidFill>
                    <a:schemeClr val="tx1"/>
                  </a:solidFill>
                </a:rPr>
                <a:t>leftSum</a:t>
              </a:r>
              <a:r>
                <a:rPr lang="en-US" sz="1600" dirty="0">
                  <a:solidFill>
                    <a:schemeClr val="tx1"/>
                  </a:solidFill>
                </a:rPr>
                <a:t>: 72</a:t>
              </a: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67850F2A-A812-9FE3-D3F0-1C5DA9117AAB}"/>
                </a:ext>
              </a:extLst>
            </p:cNvPr>
            <p:cNvCxnSpPr>
              <a:cxnSpLocks/>
              <a:stCxn id="4" idx="1"/>
              <a:endCxn id="18" idx="0"/>
            </p:cNvCxnSpPr>
            <p:nvPr/>
          </p:nvCxnSpPr>
          <p:spPr>
            <a:xfrm flipH="1">
              <a:off x="3042920" y="2006600"/>
              <a:ext cx="2331720" cy="7366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5E836CBC-8972-F382-5521-69C2D95B0B86}"/>
                </a:ext>
              </a:extLst>
            </p:cNvPr>
            <p:cNvCxnSpPr>
              <a:cxnSpLocks/>
              <a:stCxn id="4" idx="3"/>
              <a:endCxn id="19" idx="0"/>
            </p:cNvCxnSpPr>
            <p:nvPr/>
          </p:nvCxnSpPr>
          <p:spPr>
            <a:xfrm>
              <a:off x="6644640" y="2006600"/>
              <a:ext cx="2230120" cy="7366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A2B1B5D0-E486-0606-42EF-9C25EB13D118}"/>
                </a:ext>
              </a:extLst>
            </p:cNvPr>
            <p:cNvCxnSpPr>
              <a:cxnSpLocks/>
              <a:stCxn id="18" idx="3"/>
              <a:endCxn id="15" idx="0"/>
            </p:cNvCxnSpPr>
            <p:nvPr/>
          </p:nvCxnSpPr>
          <p:spPr>
            <a:xfrm>
              <a:off x="3677920" y="3378200"/>
              <a:ext cx="899160" cy="74676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A471E203-D8D6-ED6B-0BB9-1F5B4984C865}"/>
                </a:ext>
              </a:extLst>
            </p:cNvPr>
            <p:cNvCxnSpPr>
              <a:cxnSpLocks/>
              <a:stCxn id="18" idx="1"/>
              <a:endCxn id="14" idx="0"/>
            </p:cNvCxnSpPr>
            <p:nvPr/>
          </p:nvCxnSpPr>
          <p:spPr>
            <a:xfrm flipH="1">
              <a:off x="1651000" y="3378200"/>
              <a:ext cx="756920" cy="74676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A96F7C9E-5197-2DCC-60EB-CD332D7224BB}"/>
                </a:ext>
              </a:extLst>
            </p:cNvPr>
            <p:cNvCxnSpPr>
              <a:cxnSpLocks/>
              <a:stCxn id="19" idx="1"/>
              <a:endCxn id="20" idx="0"/>
            </p:cNvCxnSpPr>
            <p:nvPr/>
          </p:nvCxnSpPr>
          <p:spPr>
            <a:xfrm flipH="1">
              <a:off x="7442200" y="3378200"/>
              <a:ext cx="797560" cy="74676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9DC60E03-4514-77BC-2D96-D36F9478A4FE}"/>
                </a:ext>
              </a:extLst>
            </p:cNvPr>
            <p:cNvCxnSpPr>
              <a:cxnSpLocks/>
              <a:stCxn id="19" idx="3"/>
              <a:endCxn id="21" idx="0"/>
            </p:cNvCxnSpPr>
            <p:nvPr/>
          </p:nvCxnSpPr>
          <p:spPr>
            <a:xfrm>
              <a:off x="9509760" y="3378200"/>
              <a:ext cx="756920" cy="74676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5F874BD4-A39C-D4E1-A1D2-25C6FBE85D5E}"/>
                </a:ext>
              </a:extLst>
            </p:cNvPr>
            <p:cNvCxnSpPr>
              <a:cxnSpLocks/>
              <a:stCxn id="14" idx="1"/>
              <a:endCxn id="22" idx="0"/>
            </p:cNvCxnSpPr>
            <p:nvPr/>
          </p:nvCxnSpPr>
          <p:spPr>
            <a:xfrm flipH="1">
              <a:off x="914400" y="4759960"/>
              <a:ext cx="10160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05F81EA6-BDB5-057A-9119-165E82FAADB7}"/>
                </a:ext>
              </a:extLst>
            </p:cNvPr>
            <p:cNvCxnSpPr>
              <a:cxnSpLocks/>
              <a:stCxn id="14" idx="3"/>
              <a:endCxn id="23" idx="0"/>
            </p:cNvCxnSpPr>
            <p:nvPr/>
          </p:nvCxnSpPr>
          <p:spPr>
            <a:xfrm>
              <a:off x="2286000" y="4759960"/>
              <a:ext cx="12192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19A4C740-9B31-A37C-3B27-2D416FA0022C}"/>
                </a:ext>
              </a:extLst>
            </p:cNvPr>
            <p:cNvCxnSpPr>
              <a:cxnSpLocks/>
              <a:stCxn id="15" idx="1"/>
              <a:endCxn id="26" idx="0"/>
            </p:cNvCxnSpPr>
            <p:nvPr/>
          </p:nvCxnSpPr>
          <p:spPr>
            <a:xfrm flipH="1">
              <a:off x="3820160" y="4759960"/>
              <a:ext cx="12192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C8EAFCB7-337E-6080-3E02-B582D0349335}"/>
                </a:ext>
              </a:extLst>
            </p:cNvPr>
            <p:cNvCxnSpPr>
              <a:cxnSpLocks/>
              <a:stCxn id="15" idx="3"/>
              <a:endCxn id="27" idx="0"/>
            </p:cNvCxnSpPr>
            <p:nvPr/>
          </p:nvCxnSpPr>
          <p:spPr>
            <a:xfrm>
              <a:off x="5212080" y="4759960"/>
              <a:ext cx="10160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0A1EBD00-5EB5-8CEF-2660-D4AE712A1753}"/>
                </a:ext>
              </a:extLst>
            </p:cNvPr>
            <p:cNvCxnSpPr>
              <a:cxnSpLocks/>
              <a:stCxn id="20" idx="1"/>
              <a:endCxn id="28" idx="0"/>
            </p:cNvCxnSpPr>
            <p:nvPr/>
          </p:nvCxnSpPr>
          <p:spPr>
            <a:xfrm flipH="1">
              <a:off x="6705600" y="4759960"/>
              <a:ext cx="10160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34B654E8-4CAB-D9E6-A724-B7D9AC1B3BC3}"/>
                </a:ext>
              </a:extLst>
            </p:cNvPr>
            <p:cNvCxnSpPr>
              <a:cxnSpLocks/>
              <a:stCxn id="20" idx="3"/>
              <a:endCxn id="29" idx="0"/>
            </p:cNvCxnSpPr>
            <p:nvPr/>
          </p:nvCxnSpPr>
          <p:spPr>
            <a:xfrm>
              <a:off x="8077200" y="4759960"/>
              <a:ext cx="12192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4851EAFF-26BC-0981-AD50-DE20C0E1D625}"/>
                </a:ext>
              </a:extLst>
            </p:cNvPr>
            <p:cNvCxnSpPr>
              <a:cxnSpLocks/>
              <a:stCxn id="21" idx="1"/>
              <a:endCxn id="30" idx="0"/>
            </p:cNvCxnSpPr>
            <p:nvPr/>
          </p:nvCxnSpPr>
          <p:spPr>
            <a:xfrm flipH="1">
              <a:off x="9509760" y="4759960"/>
              <a:ext cx="12192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3DD4F70C-8814-99A3-AA89-D791D0D03CDE}"/>
                </a:ext>
              </a:extLst>
            </p:cNvPr>
            <p:cNvCxnSpPr>
              <a:cxnSpLocks/>
              <a:stCxn id="21" idx="3"/>
              <a:endCxn id="31" idx="0"/>
            </p:cNvCxnSpPr>
            <p:nvPr/>
          </p:nvCxnSpPr>
          <p:spPr>
            <a:xfrm>
              <a:off x="10901680" y="4759960"/>
              <a:ext cx="101600" cy="7061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4CBE2527-7E2B-9DAA-6275-F61167D54814}"/>
              </a:ext>
            </a:extLst>
          </p:cNvPr>
          <p:cNvSpPr txBox="1"/>
          <p:nvPr/>
        </p:nvSpPr>
        <p:spPr>
          <a:xfrm>
            <a:off x="0" y="856344"/>
            <a:ext cx="50879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If this is a left child:</a:t>
            </a:r>
          </a:p>
          <a:p>
            <a:r>
              <a:rPr lang="en-US" dirty="0"/>
              <a:t>	</a:t>
            </a:r>
            <a:r>
              <a:rPr lang="en-US" dirty="0" err="1"/>
              <a:t>leftSum</a:t>
            </a:r>
            <a:r>
              <a:rPr lang="en-US" dirty="0"/>
              <a:t> = </a:t>
            </a:r>
            <a:r>
              <a:rPr lang="en-US" dirty="0" err="1"/>
              <a:t>parent.leftSum</a:t>
            </a:r>
            <a:endParaRPr lang="en-US" dirty="0"/>
          </a:p>
          <a:p>
            <a:r>
              <a:rPr lang="en-US" dirty="0"/>
              <a:t>If this is a right child:</a:t>
            </a:r>
          </a:p>
          <a:p>
            <a:r>
              <a:rPr lang="en-US" dirty="0"/>
              <a:t>	</a:t>
            </a:r>
            <a:r>
              <a:rPr lang="en-US" dirty="0" err="1"/>
              <a:t>leftSum</a:t>
            </a:r>
            <a:r>
              <a:rPr lang="en-US" dirty="0"/>
              <a:t> = </a:t>
            </a:r>
            <a:r>
              <a:rPr lang="en-US" dirty="0" err="1"/>
              <a:t>parent.leftSum</a:t>
            </a:r>
            <a:r>
              <a:rPr lang="en-US" dirty="0"/>
              <a:t> + </a:t>
            </a:r>
            <a:r>
              <a:rPr lang="en-US" dirty="0" err="1"/>
              <a:t>sibling.sum</a:t>
            </a:r>
            <a:endParaRPr lang="en-US" dirty="0"/>
          </a:p>
          <a:p>
            <a:endParaRPr lang="en-US" dirty="0"/>
          </a:p>
          <a:p>
            <a:r>
              <a:rPr lang="en-US" dirty="0"/>
              <a:t>For the leaves:</a:t>
            </a:r>
          </a:p>
          <a:p>
            <a:r>
              <a:rPr lang="en-US" dirty="0"/>
              <a:t>	use </a:t>
            </a:r>
            <a:r>
              <a:rPr lang="en-US" dirty="0" err="1"/>
              <a:t>leftSum+sum</a:t>
            </a:r>
            <a:r>
              <a:rPr lang="en-US" dirty="0"/>
              <a:t> </a:t>
            </a:r>
          </a:p>
          <a:p>
            <a:r>
              <a:rPr lang="en-US" dirty="0"/>
              <a:t>	to complete output</a:t>
            </a: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6C764B31-F14D-144A-64AA-02CECD9C9599}"/>
              </a:ext>
            </a:extLst>
          </p:cNvPr>
          <p:cNvGrpSpPr/>
          <p:nvPr/>
        </p:nvGrpSpPr>
        <p:grpSpPr>
          <a:xfrm>
            <a:off x="6334342" y="83846"/>
            <a:ext cx="5728335" cy="1720798"/>
            <a:chOff x="6679091" y="83846"/>
            <a:chExt cx="5383586" cy="1720798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3A8F509B-5922-7F9E-995E-F648A59F3142}"/>
                </a:ext>
              </a:extLst>
            </p:cNvPr>
            <p:cNvGrpSpPr/>
            <p:nvPr/>
          </p:nvGrpSpPr>
          <p:grpSpPr>
            <a:xfrm>
              <a:off x="7562943" y="83846"/>
              <a:ext cx="4499734" cy="562558"/>
              <a:chOff x="6392545" y="364404"/>
              <a:chExt cx="5726090" cy="715878"/>
            </a:xfrm>
          </p:grpSpPr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7C5DA8C2-ED00-0771-6A70-6B46D1E04D52}"/>
                  </a:ext>
                </a:extLst>
              </p:cNvPr>
              <p:cNvGrpSpPr/>
              <p:nvPr/>
            </p:nvGrpSpPr>
            <p:grpSpPr>
              <a:xfrm>
                <a:off x="6392545" y="365125"/>
                <a:ext cx="4295776" cy="715157"/>
                <a:chOff x="7967980" y="4321811"/>
                <a:chExt cx="2258060" cy="375920"/>
              </a:xfrm>
            </p:grpSpPr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23491F06-ACA1-B644-B5B3-643409F04D41}"/>
                    </a:ext>
                  </a:extLst>
                </p:cNvPr>
                <p:cNvSpPr/>
                <p:nvPr/>
              </p:nvSpPr>
              <p:spPr>
                <a:xfrm>
                  <a:off x="796798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10</a:t>
                  </a:r>
                </a:p>
              </p:txBody>
            </p:sp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82C2D274-B83E-31DD-3CB2-8BB08DF900FF}"/>
                    </a:ext>
                  </a:extLst>
                </p:cNvPr>
                <p:cNvSpPr/>
                <p:nvPr/>
              </p:nvSpPr>
              <p:spPr>
                <a:xfrm>
                  <a:off x="834390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16</a:t>
                  </a:r>
                </a:p>
              </p:txBody>
            </p:sp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DF077E85-2C0C-DE46-8C03-F158768117E8}"/>
                    </a:ext>
                  </a:extLst>
                </p:cNvPr>
                <p:cNvSpPr/>
                <p:nvPr/>
              </p:nvSpPr>
              <p:spPr>
                <a:xfrm>
                  <a:off x="872236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4</a:t>
                  </a:r>
                </a:p>
              </p:txBody>
            </p:sp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ABADACF7-F3CF-FB08-E8AD-63D9F718DC8C}"/>
                    </a:ext>
                  </a:extLst>
                </p:cNvPr>
                <p:cNvSpPr/>
                <p:nvPr/>
              </p:nvSpPr>
              <p:spPr>
                <a:xfrm>
                  <a:off x="909828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18</a:t>
                  </a:r>
                </a:p>
              </p:txBody>
            </p:sp>
            <p:sp>
              <p:nvSpPr>
                <p:cNvPr id="112" name="Rectangle 111">
                  <a:extLst>
                    <a:ext uri="{FF2B5EF4-FFF2-40B4-BE49-F238E27FC236}">
                      <a16:creationId xmlns:a16="http://schemas.microsoft.com/office/drawing/2014/main" id="{AD333151-5F5E-595C-50E0-943EFED43AD1}"/>
                    </a:ext>
                  </a:extLst>
                </p:cNvPr>
                <p:cNvSpPr/>
                <p:nvPr/>
              </p:nvSpPr>
              <p:spPr>
                <a:xfrm>
                  <a:off x="947420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8</a:t>
                  </a:r>
                </a:p>
              </p:txBody>
            </p:sp>
            <p:sp>
              <p:nvSpPr>
                <p:cNvPr id="113" name="Rectangle 112">
                  <a:extLst>
                    <a:ext uri="{FF2B5EF4-FFF2-40B4-BE49-F238E27FC236}">
                      <a16:creationId xmlns:a16="http://schemas.microsoft.com/office/drawing/2014/main" id="{9008FAF8-1292-A2E2-F711-E2FFC9EBF71E}"/>
                    </a:ext>
                  </a:extLst>
                </p:cNvPr>
                <p:cNvSpPr/>
                <p:nvPr/>
              </p:nvSpPr>
              <p:spPr>
                <a:xfrm>
                  <a:off x="985012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2</a:t>
                  </a:r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FABF957C-1B56-1E22-FB1C-7A3BDC5277B1}"/>
                  </a:ext>
                </a:extLst>
              </p:cNvPr>
              <p:cNvSpPr/>
              <p:nvPr/>
            </p:nvSpPr>
            <p:spPr>
              <a:xfrm>
                <a:off x="10688320" y="364404"/>
                <a:ext cx="715157" cy="715157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14</a:t>
                </a:r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89BEC2D9-2988-B502-3C6C-A2DB97C9B26C}"/>
                  </a:ext>
                </a:extLst>
              </p:cNvPr>
              <p:cNvSpPr/>
              <p:nvPr/>
            </p:nvSpPr>
            <p:spPr>
              <a:xfrm>
                <a:off x="11403478" y="364404"/>
                <a:ext cx="715157" cy="715157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E9E50DA6-316F-5753-D102-A743F9CE068C}"/>
                </a:ext>
              </a:extLst>
            </p:cNvPr>
            <p:cNvGrpSpPr/>
            <p:nvPr/>
          </p:nvGrpSpPr>
          <p:grpSpPr>
            <a:xfrm>
              <a:off x="7562943" y="773982"/>
              <a:ext cx="4499734" cy="562558"/>
              <a:chOff x="6392545" y="364404"/>
              <a:chExt cx="5726090" cy="715878"/>
            </a:xfrm>
          </p:grpSpPr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1B330370-B3FD-0DD6-888F-F35C1428E044}"/>
                  </a:ext>
                </a:extLst>
              </p:cNvPr>
              <p:cNvGrpSpPr/>
              <p:nvPr/>
            </p:nvGrpSpPr>
            <p:grpSpPr>
              <a:xfrm>
                <a:off x="6392545" y="365125"/>
                <a:ext cx="4295776" cy="715157"/>
                <a:chOff x="7967980" y="4321811"/>
                <a:chExt cx="2258060" cy="375920"/>
              </a:xfrm>
            </p:grpSpPr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F1FDD9C0-F599-DE16-1F69-8C24F99BA8A3}"/>
                    </a:ext>
                  </a:extLst>
                </p:cNvPr>
                <p:cNvSpPr/>
                <p:nvPr/>
              </p:nvSpPr>
              <p:spPr>
                <a:xfrm>
                  <a:off x="796798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10</a:t>
                  </a:r>
                </a:p>
              </p:txBody>
            </p:sp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194782E6-2A21-7F05-48F7-6A2DD7A77C7C}"/>
                    </a:ext>
                  </a:extLst>
                </p:cNvPr>
                <p:cNvSpPr/>
                <p:nvPr/>
              </p:nvSpPr>
              <p:spPr>
                <a:xfrm>
                  <a:off x="834390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26</a:t>
                  </a:r>
                </a:p>
              </p:txBody>
            </p:sp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03B1BDFF-9249-D172-E239-4D5D385E2121}"/>
                    </a:ext>
                  </a:extLst>
                </p:cNvPr>
                <p:cNvSpPr/>
                <p:nvPr/>
              </p:nvSpPr>
              <p:spPr>
                <a:xfrm>
                  <a:off x="872236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30</a:t>
                  </a:r>
                </a:p>
              </p:txBody>
            </p:sp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3C8D8D64-BCCF-5129-B54F-2BA2B86D786E}"/>
                    </a:ext>
                  </a:extLst>
                </p:cNvPr>
                <p:cNvSpPr/>
                <p:nvPr/>
              </p:nvSpPr>
              <p:spPr>
                <a:xfrm>
                  <a:off x="909828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48</a:t>
                  </a:r>
                </a:p>
              </p:txBody>
            </p:sp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7F35E7FE-A6A3-51AD-5945-F950199951F5}"/>
                    </a:ext>
                  </a:extLst>
                </p:cNvPr>
                <p:cNvSpPr/>
                <p:nvPr/>
              </p:nvSpPr>
              <p:spPr>
                <a:xfrm>
                  <a:off x="947420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56</a:t>
                  </a:r>
                </a:p>
              </p:txBody>
            </p:sp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id="{F0CF5F02-6A7C-F225-C7B9-92C6A6713159}"/>
                    </a:ext>
                  </a:extLst>
                </p:cNvPr>
                <p:cNvSpPr/>
                <p:nvPr/>
              </p:nvSpPr>
              <p:spPr>
                <a:xfrm>
                  <a:off x="9850120" y="4321811"/>
                  <a:ext cx="375920" cy="37592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58</a:t>
                  </a:r>
                </a:p>
              </p:txBody>
            </p:sp>
          </p:grp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99811097-8C8F-A89C-5A2F-D0EB07FFB60B}"/>
                  </a:ext>
                </a:extLst>
              </p:cNvPr>
              <p:cNvSpPr/>
              <p:nvPr/>
            </p:nvSpPr>
            <p:spPr>
              <a:xfrm>
                <a:off x="10688320" y="364404"/>
                <a:ext cx="715157" cy="715157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72</a:t>
                </a:r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24E7E67B-16FD-17A9-51F9-425D1109D599}"/>
                  </a:ext>
                </a:extLst>
              </p:cNvPr>
              <p:cNvSpPr/>
              <p:nvPr/>
            </p:nvSpPr>
            <p:spPr>
              <a:xfrm>
                <a:off x="11403478" y="364404"/>
                <a:ext cx="715157" cy="715157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81</a:t>
                </a:r>
              </a:p>
            </p:txBody>
          </p: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4F203A5-6E4B-E23B-8EEA-700A9E284B3B}"/>
                </a:ext>
              </a:extLst>
            </p:cNvPr>
            <p:cNvSpPr txBox="1"/>
            <p:nvPr/>
          </p:nvSpPr>
          <p:spPr>
            <a:xfrm>
              <a:off x="6816635" y="180459"/>
              <a:ext cx="7425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Input: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8C24E453-355F-1444-2CC1-9BC31203D7E6}"/>
                </a:ext>
              </a:extLst>
            </p:cNvPr>
            <p:cNvSpPr txBox="1"/>
            <p:nvPr/>
          </p:nvSpPr>
          <p:spPr>
            <a:xfrm>
              <a:off x="6679091" y="839788"/>
              <a:ext cx="9188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Output:</a:t>
              </a:r>
            </a:p>
          </p:txBody>
        </p: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7BACBD43-F174-06CA-6927-33F35B9FEF70}"/>
                </a:ext>
              </a:extLst>
            </p:cNvPr>
            <p:cNvGrpSpPr/>
            <p:nvPr/>
          </p:nvGrpSpPr>
          <p:grpSpPr>
            <a:xfrm>
              <a:off x="7562943" y="1242086"/>
              <a:ext cx="4499734" cy="562558"/>
              <a:chOff x="6392545" y="364404"/>
              <a:chExt cx="5726090" cy="715878"/>
            </a:xfrm>
            <a:noFill/>
          </p:grpSpPr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D0E89D0A-1C21-34EC-92A2-21667C842ACC}"/>
                  </a:ext>
                </a:extLst>
              </p:cNvPr>
              <p:cNvGrpSpPr/>
              <p:nvPr/>
            </p:nvGrpSpPr>
            <p:grpSpPr>
              <a:xfrm>
                <a:off x="6392545" y="365125"/>
                <a:ext cx="4295776" cy="715157"/>
                <a:chOff x="7967980" y="4321811"/>
                <a:chExt cx="2258060" cy="375920"/>
              </a:xfrm>
              <a:grpFill/>
            </p:grpSpPr>
            <p:sp>
              <p:nvSpPr>
                <p:cNvPr id="90" name="Rectangle 89">
                  <a:extLst>
                    <a:ext uri="{FF2B5EF4-FFF2-40B4-BE49-F238E27FC236}">
                      <a16:creationId xmlns:a16="http://schemas.microsoft.com/office/drawing/2014/main" id="{AC4B1651-6E66-DA98-5918-4B5C12EABD43}"/>
                    </a:ext>
                  </a:extLst>
                </p:cNvPr>
                <p:cNvSpPr/>
                <p:nvPr/>
              </p:nvSpPr>
              <p:spPr>
                <a:xfrm>
                  <a:off x="796798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0</a:t>
                  </a:r>
                </a:p>
              </p:txBody>
            </p:sp>
            <p:sp>
              <p:nvSpPr>
                <p:cNvPr id="91" name="Rectangle 90">
                  <a:extLst>
                    <a:ext uri="{FF2B5EF4-FFF2-40B4-BE49-F238E27FC236}">
                      <a16:creationId xmlns:a16="http://schemas.microsoft.com/office/drawing/2014/main" id="{D35C7752-77E4-AE15-AE86-9DBABCF320D1}"/>
                    </a:ext>
                  </a:extLst>
                </p:cNvPr>
                <p:cNvSpPr/>
                <p:nvPr/>
              </p:nvSpPr>
              <p:spPr>
                <a:xfrm>
                  <a:off x="834390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1</a:t>
                  </a:r>
                </a:p>
              </p:txBody>
            </p:sp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id="{49911842-0853-5C73-56B5-2EF192E70D27}"/>
                    </a:ext>
                  </a:extLst>
                </p:cNvPr>
                <p:cNvSpPr/>
                <p:nvPr/>
              </p:nvSpPr>
              <p:spPr>
                <a:xfrm>
                  <a:off x="872236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2</a:t>
                  </a:r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id="{FBF51EA9-CD8F-9B3A-ED3C-EF9D2896EF2A}"/>
                    </a:ext>
                  </a:extLst>
                </p:cNvPr>
                <p:cNvSpPr/>
                <p:nvPr/>
              </p:nvSpPr>
              <p:spPr>
                <a:xfrm>
                  <a:off x="909828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3</a:t>
                  </a:r>
                </a:p>
              </p:txBody>
            </p:sp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id="{BE794E87-3D44-41C7-FCE8-9C29A5CFD387}"/>
                    </a:ext>
                  </a:extLst>
                </p:cNvPr>
                <p:cNvSpPr/>
                <p:nvPr/>
              </p:nvSpPr>
              <p:spPr>
                <a:xfrm>
                  <a:off x="947420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4</a:t>
                  </a:r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id="{10D4778D-293C-008F-F3A3-0C708A86CE9C}"/>
                    </a:ext>
                  </a:extLst>
                </p:cNvPr>
                <p:cNvSpPr/>
                <p:nvPr/>
              </p:nvSpPr>
              <p:spPr>
                <a:xfrm>
                  <a:off x="9850120" y="4321811"/>
                  <a:ext cx="375920" cy="375920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bg1">
                          <a:lumMod val="65000"/>
                        </a:schemeClr>
                      </a:solidFill>
                    </a:rPr>
                    <a:t>5</a:t>
                  </a:r>
                </a:p>
              </p:txBody>
            </p:sp>
          </p:grp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BF66EB00-8DA6-5A73-8D23-5195825581D5}"/>
                  </a:ext>
                </a:extLst>
              </p:cNvPr>
              <p:cNvSpPr/>
              <p:nvPr/>
            </p:nvSpPr>
            <p:spPr>
              <a:xfrm>
                <a:off x="10688320" y="364404"/>
                <a:ext cx="715157" cy="715157"/>
              </a:xfrm>
              <a:prstGeom prst="rect">
                <a:avLst/>
              </a:prstGeom>
              <a:grpFill/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bg1">
                        <a:lumMod val="65000"/>
                      </a:schemeClr>
                    </a:solidFill>
                  </a:rPr>
                  <a:t>6</a:t>
                </a: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65A52735-84EC-BD7D-C873-294F8D7FD971}"/>
                  </a:ext>
                </a:extLst>
              </p:cNvPr>
              <p:cNvSpPr/>
              <p:nvPr/>
            </p:nvSpPr>
            <p:spPr>
              <a:xfrm>
                <a:off x="11403478" y="364404"/>
                <a:ext cx="715157" cy="715157"/>
              </a:xfrm>
              <a:prstGeom prst="rect">
                <a:avLst/>
              </a:prstGeom>
              <a:grpFill/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bg1">
                        <a:lumMod val="65000"/>
                      </a:schemeClr>
                    </a:solidFill>
                  </a:rPr>
                  <a:t>7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753038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ED1EC-294B-3134-12CA-AB177F2C2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CAE8E-E1B2-5256-D666-ACA8350E7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814" y="247605"/>
            <a:ext cx="11677185" cy="1325563"/>
          </a:xfrm>
        </p:spPr>
        <p:txBody>
          <a:bodyPr/>
          <a:lstStyle/>
          <a:p>
            <a:r>
              <a:rPr lang="en-US" dirty="0"/>
              <a:t>Step 2 pseudocode (Compute </a:t>
            </a:r>
            <a:r>
              <a:rPr lang="en-US" dirty="0" err="1"/>
              <a:t>Leftsum</a:t>
            </a:r>
            <a:r>
              <a:rPr lang="en-US" dirty="0"/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C800B9-9122-4F06-68ED-E5F650D4D21F}"/>
              </a:ext>
            </a:extLst>
          </p:cNvPr>
          <p:cNvSpPr txBox="1"/>
          <p:nvPr/>
        </p:nvSpPr>
        <p:spPr>
          <a:xfrm>
            <a:off x="410040" y="1316638"/>
            <a:ext cx="11677185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/>
              <a:t>CompleteTree</a:t>
            </a:r>
            <a:r>
              <a:rPr lang="en-US" sz="2600" dirty="0"/>
              <a:t>(Node </a:t>
            </a:r>
            <a:r>
              <a:rPr lang="en-US" sz="2600" dirty="0" err="1"/>
              <a:t>curr</a:t>
            </a:r>
            <a:r>
              <a:rPr lang="en-US" sz="2600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600" b="1" dirty="0"/>
              <a:t>If </a:t>
            </a:r>
            <a:r>
              <a:rPr lang="en-US" sz="2600" dirty="0" err="1"/>
              <a:t>curr</a:t>
            </a:r>
            <a:r>
              <a:rPr lang="en-US" sz="2600" dirty="0"/>
              <a:t> is a left child of </a:t>
            </a:r>
            <a:r>
              <a:rPr lang="en-US" sz="2600" dirty="0" err="1"/>
              <a:t>curr.parent</a:t>
            </a:r>
            <a:r>
              <a:rPr lang="en-US" sz="2600" b="0" dirty="0"/>
              <a:t>: </a:t>
            </a:r>
            <a:endParaRPr lang="en-US" sz="2600" dirty="0"/>
          </a:p>
          <a:p>
            <a:pPr marL="914400" lvl="1" indent="-457200">
              <a:buFont typeface="+mj-lt"/>
              <a:buAutoNum type="arabicPeriod"/>
            </a:pPr>
            <a:r>
              <a:rPr lang="en-US" sz="2600" dirty="0"/>
              <a:t>Set </a:t>
            </a:r>
            <a:r>
              <a:rPr lang="en-US" sz="2600" dirty="0" err="1"/>
              <a:t>curr.LeftSum</a:t>
            </a:r>
            <a:r>
              <a:rPr lang="en-US" sz="2600" dirty="0"/>
              <a:t> = </a:t>
            </a:r>
            <a:r>
              <a:rPr lang="en-US" sz="2600" dirty="0" err="1"/>
              <a:t>curr.parent.LeftSum</a:t>
            </a:r>
            <a:endParaRPr lang="en-US" sz="2600" dirty="0">
              <a:solidFill>
                <a:schemeClr val="accent6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600" b="1" dirty="0"/>
              <a:t>Else: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600" dirty="0"/>
              <a:t>Set </a:t>
            </a:r>
            <a:r>
              <a:rPr lang="en-US" sz="2600" dirty="0" err="1"/>
              <a:t>curr.LeftSum</a:t>
            </a:r>
            <a:r>
              <a:rPr lang="en-US" sz="2600" dirty="0"/>
              <a:t> = </a:t>
            </a:r>
            <a:r>
              <a:rPr lang="en-US" sz="2600" dirty="0" err="1"/>
              <a:t>curr.parent.LeftSum</a:t>
            </a:r>
            <a:r>
              <a:rPr lang="en-US" sz="2600" dirty="0"/>
              <a:t> + </a:t>
            </a:r>
            <a:r>
              <a:rPr lang="en-US" sz="2600" dirty="0" err="1"/>
              <a:t>curr.sibling.Sum</a:t>
            </a:r>
            <a:endParaRPr lang="en-US" sz="2600" dirty="0"/>
          </a:p>
          <a:p>
            <a:pPr marL="457200" indent="-457200">
              <a:buFont typeface="+mj-lt"/>
              <a:buAutoNum type="arabicPeriod"/>
            </a:pPr>
            <a:r>
              <a:rPr lang="en-US" sz="2600" b="1" dirty="0"/>
              <a:t>If</a:t>
            </a:r>
            <a:r>
              <a:rPr lang="en-US" sz="2600" dirty="0"/>
              <a:t> </a:t>
            </a:r>
            <a:r>
              <a:rPr lang="en-US" sz="2600" dirty="0" err="1"/>
              <a:t>curr</a:t>
            </a:r>
            <a:r>
              <a:rPr lang="en-US" sz="2600" dirty="0"/>
              <a:t> is not a leaf: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600" u="sng" dirty="0"/>
              <a:t>Divide and conquer:</a:t>
            </a:r>
            <a:r>
              <a:rPr lang="en-US" sz="2600" dirty="0"/>
              <a:t> call </a:t>
            </a:r>
            <a:r>
              <a:rPr lang="en-US" sz="2600" b="1" dirty="0" err="1"/>
              <a:t>CompleteTree</a:t>
            </a:r>
            <a:r>
              <a:rPr lang="en-US" sz="2600" dirty="0"/>
              <a:t>(</a:t>
            </a:r>
            <a:r>
              <a:rPr lang="en-US" sz="2600" dirty="0" err="1"/>
              <a:t>curr.left</a:t>
            </a:r>
            <a:r>
              <a:rPr lang="en-US" sz="2600" dirty="0"/>
              <a:t>) and </a:t>
            </a:r>
            <a:r>
              <a:rPr lang="en-US" sz="2600" b="1" dirty="0" err="1"/>
              <a:t>CompleteTree</a:t>
            </a:r>
            <a:r>
              <a:rPr lang="en-US" sz="2600" dirty="0"/>
              <a:t>(</a:t>
            </a:r>
            <a:r>
              <a:rPr lang="en-US" sz="2600" dirty="0" err="1"/>
              <a:t>curr.right</a:t>
            </a:r>
            <a:r>
              <a:rPr lang="en-US" sz="2600" dirty="0"/>
              <a:t>) in parallel threads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600" u="sng" dirty="0"/>
              <a:t>Wait</a:t>
            </a:r>
            <a:r>
              <a:rPr lang="en-US" sz="2600" dirty="0"/>
              <a:t> for parallel computations to finish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600" b="1" dirty="0"/>
              <a:t>Else (</a:t>
            </a:r>
            <a:r>
              <a:rPr lang="en-US" sz="2600" b="1" dirty="0" err="1"/>
              <a:t>curr</a:t>
            </a:r>
            <a:r>
              <a:rPr lang="en-US" sz="2600" b="1" dirty="0"/>
              <a:t> is a leaf)</a:t>
            </a:r>
            <a:r>
              <a:rPr lang="en-US" sz="2600" dirty="0"/>
              <a:t>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600" dirty="0"/>
              <a:t>Set output[</a:t>
            </a:r>
            <a:r>
              <a:rPr lang="en-US" sz="2600" dirty="0" err="1"/>
              <a:t>curr.lo</a:t>
            </a:r>
            <a:r>
              <a:rPr lang="en-US" sz="2600" dirty="0"/>
              <a:t>] = </a:t>
            </a:r>
            <a:r>
              <a:rPr lang="en-US" sz="2600" dirty="0" err="1"/>
              <a:t>curr.LeftSum</a:t>
            </a:r>
            <a:r>
              <a:rPr lang="en-US" sz="2600" dirty="0"/>
              <a:t> + input[</a:t>
            </a:r>
            <a:r>
              <a:rPr lang="en-US" sz="2600" dirty="0" err="1"/>
              <a:t>curr.lo</a:t>
            </a:r>
            <a:r>
              <a:rPr lang="en-US" sz="2600" dirty="0"/>
              <a:t>]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600" dirty="0"/>
              <a:t>for </a:t>
            </a:r>
            <a:r>
              <a:rPr lang="en-US" sz="2600" dirty="0" err="1"/>
              <a:t>i</a:t>
            </a:r>
            <a:r>
              <a:rPr lang="en-US" sz="2600" dirty="0"/>
              <a:t> = </a:t>
            </a:r>
            <a:r>
              <a:rPr lang="en-US" sz="2600" dirty="0" err="1"/>
              <a:t>curr.lo</a:t>
            </a:r>
            <a:r>
              <a:rPr lang="en-US" sz="2600" dirty="0"/>
              <a:t> + 1 to </a:t>
            </a:r>
            <a:r>
              <a:rPr lang="en-US" sz="2600" dirty="0" err="1"/>
              <a:t>curr.hi</a:t>
            </a:r>
            <a:r>
              <a:rPr lang="en-US" sz="2600" dirty="0"/>
              <a:t>: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600" dirty="0"/>
              <a:t>Set output[</a:t>
            </a:r>
            <a:r>
              <a:rPr lang="en-US" sz="2600" dirty="0" err="1"/>
              <a:t>i</a:t>
            </a:r>
            <a:r>
              <a:rPr lang="en-US" sz="2600" dirty="0"/>
              <a:t>] = output[i-1] + input[</a:t>
            </a:r>
            <a:r>
              <a:rPr lang="en-US" sz="2600" dirty="0" err="1"/>
              <a:t>i</a:t>
            </a:r>
            <a:r>
              <a:rPr lang="en-US" sz="2600" dirty="0"/>
              <a:t>]</a:t>
            </a:r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51DAC50E-35B7-A38B-F47C-4206A4E65E32}"/>
              </a:ext>
            </a:extLst>
          </p:cNvPr>
          <p:cNvSpPr/>
          <p:nvPr/>
        </p:nvSpPr>
        <p:spPr>
          <a:xfrm rot="10616587">
            <a:off x="8552306" y="5572398"/>
            <a:ext cx="1169908" cy="22055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C39C08-A3FE-ED2D-F935-685146930A64}"/>
              </a:ext>
            </a:extLst>
          </p:cNvPr>
          <p:cNvSpPr txBox="1"/>
          <p:nvPr/>
        </p:nvSpPr>
        <p:spPr>
          <a:xfrm>
            <a:off x="9828537" y="5362326"/>
            <a:ext cx="1530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Base Case</a:t>
            </a:r>
          </a:p>
        </p:txBody>
      </p:sp>
    </p:spTree>
    <p:extLst>
      <p:ext uri="{BB962C8B-B14F-4D97-AF65-F5344CB8AC3E}">
        <p14:creationId xmlns:p14="http://schemas.microsoft.com/office/powerpoint/2010/main" val="15273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build="allAtOnce"/>
      <p:bldP spid="4" grpId="0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C9BBB-9BE7-D82F-B8C0-DAD52D254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Divide and Conquer Pseudocode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21B2505-2D47-E31F-0A12-C46F99515C0B}"/>
                  </a:ext>
                </a:extLst>
              </p:cNvPr>
              <p:cNvSpPr txBox="1"/>
              <p:nvPr/>
            </p:nvSpPr>
            <p:spPr>
              <a:xfrm>
                <a:off x="2824223" y="1906550"/>
                <a:ext cx="8206450" cy="32932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600" b="1" dirty="0" err="1"/>
                  <a:t>RecursiveSum</a:t>
                </a:r>
                <a:r>
                  <a:rPr lang="en-US" sz="2600" dirty="0"/>
                  <a:t>(</a:t>
                </a:r>
                <a:r>
                  <a:rPr lang="en-US" sz="2600" dirty="0" err="1"/>
                  <a:t>arr</a:t>
                </a:r>
                <a:r>
                  <a:rPr lang="en-US" sz="2600" dirty="0"/>
                  <a:t>)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600" b="1" dirty="0"/>
                  <a:t>If </a:t>
                </a:r>
                <a:r>
                  <a:rPr lang="en-US" sz="2600" dirty="0" err="1"/>
                  <a:t>len</a:t>
                </a:r>
                <a:r>
                  <a:rPr lang="en-US" sz="2600" dirty="0"/>
                  <a:t>(</a:t>
                </a:r>
                <a:r>
                  <a:rPr lang="en-US" sz="2600" dirty="0" err="1"/>
                  <a:t>arr</a:t>
                </a:r>
                <a:r>
                  <a:rPr lang="en-US" sz="2600" dirty="0"/>
                  <a:t>) &lt;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 b="0" i="1" smtClean="0"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r>
                  <a:rPr lang="en-US" sz="2600" b="0" dirty="0"/>
                  <a:t>: return sum of elements in </a:t>
                </a:r>
                <a:r>
                  <a:rPr lang="en-US" sz="2600" b="0" dirty="0" err="1"/>
                  <a:t>arr</a:t>
                </a:r>
                <a:endParaRPr lang="en-US" sz="2600" b="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600" b="1" dirty="0"/>
                  <a:t>Else: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sz="2600" u="sng" dirty="0"/>
                  <a:t>Divide</a:t>
                </a:r>
                <a:r>
                  <a:rPr lang="en-US" sz="2600" dirty="0"/>
                  <a:t> </a:t>
                </a:r>
                <a:r>
                  <a:rPr lang="en-US" sz="2600" dirty="0" err="1"/>
                  <a:t>arr</a:t>
                </a:r>
                <a:r>
                  <a:rPr lang="en-US" sz="2600" dirty="0"/>
                  <a:t> in half into arr1 and arr2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sz="2600" u="sng" dirty="0"/>
                  <a:t>Conquer in parallel</a:t>
                </a:r>
                <a:r>
                  <a:rPr lang="en-US" sz="2600" dirty="0"/>
                  <a:t>: call </a:t>
                </a:r>
                <a:r>
                  <a:rPr lang="en-US" sz="2600" b="1" dirty="0" err="1"/>
                  <a:t>RecursiveSum</a:t>
                </a:r>
                <a:r>
                  <a:rPr lang="en-US" sz="2600" dirty="0"/>
                  <a:t>(arr1) and </a:t>
                </a:r>
                <a:r>
                  <a:rPr lang="en-US" sz="2600" b="1" dirty="0" err="1"/>
                  <a:t>RecursiveSum</a:t>
                </a:r>
                <a:r>
                  <a:rPr lang="en-US" sz="2600" dirty="0"/>
                  <a:t>(arr2) in new threads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600" u="sng" dirty="0"/>
                  <a:t>Wait</a:t>
                </a:r>
                <a:r>
                  <a:rPr lang="en-US" sz="2600" dirty="0"/>
                  <a:t> for the recursive calls/threads to finish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600" u="sng" dirty="0"/>
                  <a:t>Combine</a:t>
                </a:r>
                <a:r>
                  <a:rPr lang="en-US" sz="2600" dirty="0"/>
                  <a:t> the sum of the two recursive calls (and return)</a:t>
                </a:r>
                <a:endParaRPr lang="en-US" sz="26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21B2505-2D47-E31F-0A12-C46F99515C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4223" y="1906550"/>
                <a:ext cx="8206450" cy="3293209"/>
              </a:xfrm>
              <a:prstGeom prst="rect">
                <a:avLst/>
              </a:prstGeom>
              <a:blipFill>
                <a:blip r:embed="rId2"/>
                <a:stretch>
                  <a:fillRect l="-1391" t="-1923" r="-155" b="-4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3763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2C514-8F23-D967-F04B-F03124E85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95275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Divide and Conquer with Threads (optimized)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5E3F7-A903-0324-9401-05583BAB88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080" y="579120"/>
            <a:ext cx="10515600" cy="638048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class </a:t>
            </a:r>
            <a:r>
              <a:rPr lang="en-US" dirty="0" err="1"/>
              <a:t>SumThread</a:t>
            </a:r>
            <a:r>
              <a:rPr lang="en-US" dirty="0"/>
              <a:t> extends </a:t>
            </a:r>
            <a:r>
              <a:rPr lang="en-US" dirty="0" err="1"/>
              <a:t>java.lang.Thread</a:t>
            </a:r>
            <a:r>
              <a:rPr lang="en-US" dirty="0"/>
              <a:t> { </a:t>
            </a:r>
          </a:p>
          <a:p>
            <a:pPr marL="0" indent="0">
              <a:buNone/>
            </a:pPr>
            <a:r>
              <a:rPr lang="en-US" dirty="0"/>
              <a:t>	public void run(){ // override </a:t>
            </a:r>
          </a:p>
          <a:p>
            <a:pPr marL="0" indent="0">
              <a:buNone/>
            </a:pPr>
            <a:r>
              <a:rPr lang="en-US" dirty="0"/>
              <a:t>		if(hi – lo &lt; SEQUENTIAL_CUTOFF) // “base case”</a:t>
            </a:r>
          </a:p>
          <a:p>
            <a:pPr marL="0" indent="0">
              <a:buNone/>
            </a:pPr>
            <a:r>
              <a:rPr lang="en-US" dirty="0"/>
              <a:t>			for(int </a:t>
            </a:r>
            <a:r>
              <a:rPr lang="en-US" dirty="0" err="1"/>
              <a:t>i</a:t>
            </a:r>
            <a:r>
              <a:rPr lang="en-US" dirty="0"/>
              <a:t>=lo; </a:t>
            </a:r>
            <a:r>
              <a:rPr lang="en-US" dirty="0" err="1"/>
              <a:t>i</a:t>
            </a:r>
            <a:r>
              <a:rPr lang="en-US" dirty="0"/>
              <a:t> &lt; hi; </a:t>
            </a:r>
            <a:r>
              <a:rPr lang="en-US" dirty="0" err="1"/>
              <a:t>i</a:t>
            </a:r>
            <a:r>
              <a:rPr lang="en-US" dirty="0"/>
              <a:t>++) </a:t>
            </a:r>
            <a:r>
              <a:rPr lang="en-US" dirty="0" err="1"/>
              <a:t>ans</a:t>
            </a:r>
            <a:r>
              <a:rPr lang="en-US" dirty="0"/>
              <a:t> += </a:t>
            </a:r>
            <a:r>
              <a:rPr lang="en-US" dirty="0" err="1"/>
              <a:t>arr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]; </a:t>
            </a:r>
          </a:p>
          <a:p>
            <a:pPr marL="0" indent="0">
              <a:buNone/>
            </a:pPr>
            <a:r>
              <a:rPr lang="en-US" dirty="0"/>
              <a:t>		else { </a:t>
            </a:r>
          </a:p>
          <a:p>
            <a:pPr marL="0" indent="0">
              <a:buNone/>
            </a:pPr>
            <a:r>
              <a:rPr lang="en-US" dirty="0"/>
              <a:t>			</a:t>
            </a:r>
            <a:r>
              <a:rPr lang="en-US" dirty="0" err="1"/>
              <a:t>SumThread</a:t>
            </a:r>
            <a:r>
              <a:rPr lang="en-US" dirty="0"/>
              <a:t> left = new </a:t>
            </a:r>
            <a:r>
              <a:rPr lang="en-US" dirty="0" err="1"/>
              <a:t>SumThread</a:t>
            </a:r>
            <a:r>
              <a:rPr lang="en-US" dirty="0"/>
              <a:t>(</a:t>
            </a:r>
            <a:r>
              <a:rPr lang="en-US" dirty="0" err="1"/>
              <a:t>arr,lo</a:t>
            </a:r>
            <a:r>
              <a:rPr lang="en-US" dirty="0"/>
              <a:t>,(</a:t>
            </a:r>
            <a:r>
              <a:rPr lang="en-US" dirty="0" err="1"/>
              <a:t>hi+lo</a:t>
            </a:r>
            <a:r>
              <a:rPr lang="en-US" dirty="0"/>
              <a:t>)/2); </a:t>
            </a:r>
            <a:r>
              <a:rPr lang="en-US" b="1" dirty="0"/>
              <a:t>// divide</a:t>
            </a:r>
          </a:p>
          <a:p>
            <a:pPr marL="0" indent="0">
              <a:buNone/>
            </a:pPr>
            <a:r>
              <a:rPr lang="en-US" dirty="0"/>
              <a:t>			</a:t>
            </a:r>
            <a:r>
              <a:rPr lang="en-US" dirty="0" err="1"/>
              <a:t>SumThread</a:t>
            </a:r>
            <a:r>
              <a:rPr lang="en-US" dirty="0"/>
              <a:t> right= new </a:t>
            </a:r>
            <a:r>
              <a:rPr lang="en-US" dirty="0" err="1"/>
              <a:t>SumThread</a:t>
            </a:r>
            <a:r>
              <a:rPr lang="en-US" dirty="0"/>
              <a:t>(</a:t>
            </a:r>
            <a:r>
              <a:rPr lang="en-US" dirty="0" err="1"/>
              <a:t>arr</a:t>
            </a:r>
            <a:r>
              <a:rPr lang="en-US" dirty="0"/>
              <a:t>,(</a:t>
            </a:r>
            <a:r>
              <a:rPr lang="en-US" dirty="0" err="1"/>
              <a:t>hi+lo</a:t>
            </a:r>
            <a:r>
              <a:rPr lang="en-US" dirty="0"/>
              <a:t>)/2,hi); </a:t>
            </a:r>
            <a:r>
              <a:rPr lang="en-US" b="1" dirty="0"/>
              <a:t>// divide</a:t>
            </a:r>
          </a:p>
          <a:p>
            <a:pPr marL="0" indent="0">
              <a:buNone/>
            </a:pPr>
            <a:r>
              <a:rPr lang="en-US" dirty="0"/>
              <a:t>			</a:t>
            </a:r>
            <a:r>
              <a:rPr lang="en-US" dirty="0" err="1"/>
              <a:t>left.start</a:t>
            </a:r>
            <a:r>
              <a:rPr lang="en-US" dirty="0"/>
              <a:t>(); </a:t>
            </a:r>
            <a:r>
              <a:rPr lang="en-US" b="1" dirty="0"/>
              <a:t>// conquer </a:t>
            </a:r>
            <a:r>
              <a:rPr lang="en-US" dirty="0"/>
              <a:t>in parallel in </a:t>
            </a:r>
            <a:r>
              <a:rPr lang="en-US" b="1" dirty="0"/>
              <a:t>new </a:t>
            </a:r>
            <a:r>
              <a:rPr lang="en-US" dirty="0"/>
              <a:t>thread</a:t>
            </a:r>
          </a:p>
          <a:p>
            <a:pPr marL="0" indent="0">
              <a:buNone/>
            </a:pPr>
            <a:r>
              <a:rPr lang="en-US" dirty="0"/>
              <a:t>			</a:t>
            </a:r>
            <a:r>
              <a:rPr lang="en-US" dirty="0" err="1"/>
              <a:t>right.</a:t>
            </a:r>
            <a:r>
              <a:rPr lang="en-US" dirty="0" err="1">
                <a:solidFill>
                  <a:srgbClr val="FF0000"/>
                </a:solidFill>
              </a:rPr>
              <a:t>run</a:t>
            </a:r>
            <a:r>
              <a:rPr lang="en-US" dirty="0"/>
              <a:t>(); </a:t>
            </a:r>
            <a:r>
              <a:rPr lang="en-US" b="1" dirty="0"/>
              <a:t>// conquer </a:t>
            </a:r>
            <a:r>
              <a:rPr lang="en-US" dirty="0"/>
              <a:t>in </a:t>
            </a:r>
            <a:r>
              <a:rPr lang="en-US" b="1" dirty="0"/>
              <a:t>this </a:t>
            </a:r>
            <a:r>
              <a:rPr lang="en-US" dirty="0"/>
              <a:t>thread</a:t>
            </a:r>
            <a:r>
              <a:rPr lang="en-US" b="1" dirty="0"/>
              <a:t> </a:t>
            </a:r>
          </a:p>
          <a:p>
            <a:pPr marL="0" indent="0">
              <a:buNone/>
            </a:pPr>
            <a:r>
              <a:rPr lang="en-US" dirty="0"/>
              <a:t>			</a:t>
            </a:r>
            <a:r>
              <a:rPr lang="en-US" dirty="0" err="1"/>
              <a:t>left.join</a:t>
            </a:r>
            <a:r>
              <a:rPr lang="en-US" dirty="0"/>
              <a:t>(); // don’t move this up a line – why? </a:t>
            </a:r>
          </a:p>
          <a:p>
            <a:pPr marL="0" indent="0">
              <a:buNone/>
            </a:pPr>
            <a:r>
              <a:rPr lang="en-US" dirty="0"/>
              <a:t>			</a:t>
            </a:r>
            <a:r>
              <a:rPr lang="en-US" dirty="0">
                <a:solidFill>
                  <a:srgbClr val="FF0000"/>
                </a:solidFill>
              </a:rPr>
              <a:t>//</a:t>
            </a:r>
            <a:r>
              <a:rPr lang="en-US" dirty="0" err="1">
                <a:solidFill>
                  <a:srgbClr val="FF0000"/>
                </a:solidFill>
              </a:rPr>
              <a:t>right.join</a:t>
            </a:r>
            <a:r>
              <a:rPr lang="en-US" dirty="0">
                <a:solidFill>
                  <a:srgbClr val="FF0000"/>
                </a:solidFill>
              </a:rPr>
              <a:t>();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			</a:t>
            </a:r>
            <a:r>
              <a:rPr lang="en-US" dirty="0" err="1"/>
              <a:t>ans</a:t>
            </a:r>
            <a:r>
              <a:rPr lang="en-US" dirty="0"/>
              <a:t> = </a:t>
            </a:r>
            <a:r>
              <a:rPr lang="en-US" dirty="0" err="1"/>
              <a:t>left.ans</a:t>
            </a:r>
            <a:r>
              <a:rPr lang="en-US" dirty="0"/>
              <a:t> + </a:t>
            </a:r>
            <a:r>
              <a:rPr lang="en-US" dirty="0" err="1"/>
              <a:t>right.ans</a:t>
            </a:r>
            <a:r>
              <a:rPr lang="en-US" dirty="0"/>
              <a:t>; </a:t>
            </a:r>
            <a:r>
              <a:rPr lang="en-US" b="1" dirty="0"/>
              <a:t>// combine </a:t>
            </a:r>
          </a:p>
          <a:p>
            <a:pPr marL="0" indent="0">
              <a:buNone/>
            </a:pPr>
            <a:r>
              <a:rPr lang="en-US" dirty="0"/>
              <a:t>		} </a:t>
            </a:r>
          </a:p>
          <a:p>
            <a:pPr marL="0" indent="0">
              <a:buNone/>
            </a:pPr>
            <a:r>
              <a:rPr lang="en-US" dirty="0"/>
              <a:t>	} </a:t>
            </a:r>
          </a:p>
          <a:p>
            <a:pPr marL="0" indent="0">
              <a:buNone/>
            </a:pPr>
            <a:r>
              <a:rPr lang="en-US" dirty="0"/>
              <a:t>} </a:t>
            </a:r>
          </a:p>
          <a:p>
            <a:pPr marL="0" indent="0">
              <a:buNone/>
            </a:pPr>
            <a:r>
              <a:rPr lang="en-US" dirty="0"/>
              <a:t>int sum(int[] </a:t>
            </a:r>
            <a:r>
              <a:rPr lang="en-US" dirty="0" err="1"/>
              <a:t>arr</a:t>
            </a:r>
            <a:r>
              <a:rPr lang="en-US" dirty="0"/>
              <a:t>){ // just make one thread!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SumThread</a:t>
            </a:r>
            <a:r>
              <a:rPr lang="en-US" dirty="0"/>
              <a:t> t = new </a:t>
            </a:r>
            <a:r>
              <a:rPr lang="en-US" dirty="0" err="1"/>
              <a:t>SumThread</a:t>
            </a:r>
            <a:r>
              <a:rPr lang="en-US" dirty="0"/>
              <a:t>(arr,0,arr.length);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t.run</a:t>
            </a:r>
            <a:r>
              <a:rPr lang="en-US" dirty="0"/>
              <a:t>(); </a:t>
            </a:r>
          </a:p>
          <a:p>
            <a:pPr marL="0" indent="0">
              <a:buNone/>
            </a:pPr>
            <a:r>
              <a:rPr lang="en-US" dirty="0"/>
              <a:t>	return </a:t>
            </a:r>
            <a:r>
              <a:rPr lang="en-US" dirty="0" err="1"/>
              <a:t>t.ans</a:t>
            </a:r>
            <a:r>
              <a:rPr lang="en-US" dirty="0"/>
              <a:t>; } </a:t>
            </a:r>
          </a:p>
        </p:txBody>
      </p:sp>
    </p:spTree>
    <p:extLst>
      <p:ext uri="{BB962C8B-B14F-4D97-AF65-F5344CB8AC3E}">
        <p14:creationId xmlns:p14="http://schemas.microsoft.com/office/powerpoint/2010/main" val="463855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2C514-8F23-D967-F04B-F03124E85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ForkJoin</a:t>
            </a:r>
            <a:r>
              <a:rPr lang="en-US" dirty="0"/>
              <a:t> 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5E3F7-A903-0324-9401-05583BAB88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strategy is common enough that Java (and C++, and C#, and…) provides a library to do it for you!</a:t>
            </a:r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7B12D37-873D-E605-6287-83412398C457}"/>
              </a:ext>
            </a:extLst>
          </p:cNvPr>
          <p:cNvGraphicFramePr>
            <a:graphicFrameLocks noGrp="1"/>
          </p:cNvGraphicFramePr>
          <p:nvPr/>
        </p:nvGraphicFramePr>
        <p:xfrm>
          <a:off x="1849120" y="3315017"/>
          <a:ext cx="8310880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5440">
                  <a:extLst>
                    <a:ext uri="{9D8B030D-6E8A-4147-A177-3AD203B41FA5}">
                      <a16:colId xmlns:a16="http://schemas.microsoft.com/office/drawing/2014/main" val="2755137822"/>
                    </a:ext>
                  </a:extLst>
                </a:gridCol>
                <a:gridCol w="4155440">
                  <a:extLst>
                    <a:ext uri="{9D8B030D-6E8A-4147-A177-3AD203B41FA5}">
                      <a16:colId xmlns:a16="http://schemas.microsoft.com/office/drawing/2014/main" val="20065286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What you would do in Threads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What to instead in </a:t>
                      </a:r>
                      <a:r>
                        <a:rPr lang="en-US" dirty="0" err="1"/>
                        <a:t>ForkJoin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09523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Subclass </a:t>
                      </a:r>
                      <a:r>
                        <a:rPr lang="en-US" b="1" dirty="0"/>
                        <a:t>Thread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Subclass </a:t>
                      </a:r>
                      <a:r>
                        <a:rPr lang="en-US" b="1" dirty="0" err="1"/>
                        <a:t>RecursiveTask</a:t>
                      </a:r>
                      <a:r>
                        <a:rPr lang="en-US" b="1" dirty="0"/>
                        <a:t>&lt;V&gt;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3452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Override </a:t>
                      </a:r>
                      <a:r>
                        <a:rPr lang="en-US" b="1" dirty="0"/>
                        <a:t>run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Override </a:t>
                      </a:r>
                      <a:r>
                        <a:rPr lang="en-US" b="1" dirty="0"/>
                        <a:t>compute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9786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Store the answer in a field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Return a V from compute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16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Call </a:t>
                      </a:r>
                      <a:r>
                        <a:rPr lang="en-US" b="1" dirty="0"/>
                        <a:t>start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Call </a:t>
                      </a:r>
                      <a:r>
                        <a:rPr lang="en-US" b="1" dirty="0"/>
                        <a:t>fork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334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join </a:t>
                      </a:r>
                      <a:r>
                        <a:rPr lang="en-US" b="0" dirty="0"/>
                        <a:t>synchronizes only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join </a:t>
                      </a:r>
                      <a:r>
                        <a:rPr lang="en-US" b="0" dirty="0"/>
                        <a:t>synchronizes and returns the answer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5366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Call </a:t>
                      </a:r>
                      <a:r>
                        <a:rPr lang="en-US" b="1" dirty="0"/>
                        <a:t>run</a:t>
                      </a:r>
                      <a:r>
                        <a:rPr lang="en-US" dirty="0"/>
                        <a:t> to execute sequentially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Call </a:t>
                      </a:r>
                      <a:r>
                        <a:rPr lang="en-US" b="1" dirty="0"/>
                        <a:t>compute</a:t>
                      </a:r>
                      <a:r>
                        <a:rPr lang="en-US" dirty="0"/>
                        <a:t> to execute sequentially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1431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Have a topmost thread and call </a:t>
                      </a:r>
                      <a:r>
                        <a:rPr lang="en-US" b="1" dirty="0"/>
                        <a:t>run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Create a pool and call </a:t>
                      </a:r>
                      <a:r>
                        <a:rPr lang="en-US" b="1" dirty="0"/>
                        <a:t>invoke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4439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3538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2C514-8F23-D967-F04B-F03124E85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95275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Divide and Conquer with </a:t>
            </a:r>
            <a:r>
              <a:rPr lang="en-US" sz="4000" dirty="0" err="1"/>
              <a:t>ForkJoin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5E3F7-A903-0324-9401-05583BAB88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7161" y="839936"/>
            <a:ext cx="11412989" cy="638048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class </a:t>
            </a:r>
            <a:r>
              <a:rPr lang="en-US" dirty="0" err="1"/>
              <a:t>SumTask</a:t>
            </a:r>
            <a:r>
              <a:rPr lang="en-US" dirty="0"/>
              <a:t> extends </a:t>
            </a:r>
            <a:r>
              <a:rPr lang="en-US" dirty="0" err="1">
                <a:solidFill>
                  <a:srgbClr val="FF0000"/>
                </a:solidFill>
              </a:rPr>
              <a:t>RecursiveTask</a:t>
            </a:r>
            <a:r>
              <a:rPr lang="en-US" dirty="0"/>
              <a:t>&lt;</a:t>
            </a:r>
            <a:r>
              <a:rPr lang="en-US" dirty="0">
                <a:solidFill>
                  <a:srgbClr val="FF0000"/>
                </a:solidFill>
              </a:rPr>
              <a:t>Integer</a:t>
            </a:r>
            <a:r>
              <a:rPr lang="en-US" dirty="0"/>
              <a:t>&gt; { </a:t>
            </a:r>
          </a:p>
          <a:p>
            <a:pPr marL="0" indent="0">
              <a:buNone/>
            </a:pPr>
            <a:r>
              <a:rPr lang="en-US" dirty="0"/>
              <a:t>	int lo; int hi; int[] </a:t>
            </a:r>
            <a:r>
              <a:rPr lang="en-US" dirty="0" err="1"/>
              <a:t>arr</a:t>
            </a:r>
            <a:r>
              <a:rPr lang="en-US" dirty="0"/>
              <a:t>; // fields to know what to do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SumTask</a:t>
            </a:r>
            <a:r>
              <a:rPr lang="en-US" dirty="0"/>
              <a:t>(int[] a, int l, int h) { … } // constructor</a:t>
            </a:r>
          </a:p>
          <a:p>
            <a:pPr marL="0" indent="0">
              <a:buNone/>
            </a:pPr>
            <a:r>
              <a:rPr lang="en-US" dirty="0"/>
              <a:t>	protected </a:t>
            </a:r>
            <a:r>
              <a:rPr lang="en-US" dirty="0">
                <a:solidFill>
                  <a:srgbClr val="FF0000"/>
                </a:solidFill>
              </a:rPr>
              <a:t>Integer</a:t>
            </a:r>
            <a:r>
              <a:rPr lang="en-US" dirty="0"/>
              <a:t> compute(){ // return answer </a:t>
            </a:r>
          </a:p>
          <a:p>
            <a:pPr marL="0" indent="0">
              <a:buNone/>
            </a:pPr>
            <a:r>
              <a:rPr lang="en-US" dirty="0"/>
              <a:t>		if(hi – lo &lt; SEQUENTIAL_CUTOFF) {  // base case</a:t>
            </a:r>
          </a:p>
          <a:p>
            <a:pPr marL="0" indent="0">
              <a:buNone/>
            </a:pPr>
            <a:r>
              <a:rPr lang="en-US" dirty="0"/>
              <a:t>			int </a:t>
            </a:r>
            <a:r>
              <a:rPr lang="en-US" dirty="0" err="1"/>
              <a:t>ans</a:t>
            </a:r>
            <a:r>
              <a:rPr lang="en-US" dirty="0"/>
              <a:t> = 0; // local var, not a field </a:t>
            </a:r>
          </a:p>
          <a:p>
            <a:pPr marL="0" indent="0">
              <a:buNone/>
            </a:pPr>
            <a:r>
              <a:rPr lang="en-US" dirty="0"/>
              <a:t>			for(int </a:t>
            </a:r>
            <a:r>
              <a:rPr lang="en-US" dirty="0" err="1"/>
              <a:t>i</a:t>
            </a:r>
            <a:r>
              <a:rPr lang="en-US" dirty="0"/>
              <a:t>=lo; </a:t>
            </a:r>
            <a:r>
              <a:rPr lang="en-US" dirty="0" err="1"/>
              <a:t>i</a:t>
            </a:r>
            <a:r>
              <a:rPr lang="en-US" dirty="0"/>
              <a:t> &lt; hi; </a:t>
            </a:r>
            <a:r>
              <a:rPr lang="en-US" dirty="0" err="1"/>
              <a:t>i</a:t>
            </a:r>
            <a:r>
              <a:rPr lang="en-US" dirty="0"/>
              <a:t>++) {</a:t>
            </a:r>
          </a:p>
          <a:p>
            <a:pPr marL="0" indent="0">
              <a:buNone/>
            </a:pPr>
            <a:r>
              <a:rPr lang="en-US" dirty="0"/>
              <a:t>				</a:t>
            </a:r>
            <a:r>
              <a:rPr lang="en-US" dirty="0" err="1"/>
              <a:t>ans</a:t>
            </a:r>
            <a:r>
              <a:rPr lang="en-US" dirty="0"/>
              <a:t> += </a:t>
            </a:r>
            <a:r>
              <a:rPr lang="en-US" dirty="0" err="1"/>
              <a:t>arr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]; return </a:t>
            </a:r>
            <a:r>
              <a:rPr lang="en-US" dirty="0" err="1"/>
              <a:t>ans</a:t>
            </a:r>
            <a:r>
              <a:rPr lang="en-US" dirty="0"/>
              <a:t>; } </a:t>
            </a:r>
          </a:p>
          <a:p>
            <a:pPr marL="0" indent="0">
              <a:buNone/>
            </a:pPr>
            <a:r>
              <a:rPr lang="en-US" dirty="0"/>
              <a:t>		else { </a:t>
            </a:r>
          </a:p>
          <a:p>
            <a:pPr marL="0" indent="0">
              <a:buNone/>
            </a:pPr>
            <a:r>
              <a:rPr lang="en-US" dirty="0"/>
              <a:t>			</a:t>
            </a:r>
            <a:r>
              <a:rPr lang="en-US" dirty="0" err="1"/>
              <a:t>SumTask</a:t>
            </a:r>
            <a:r>
              <a:rPr lang="en-US" dirty="0"/>
              <a:t> left = new </a:t>
            </a:r>
            <a:r>
              <a:rPr lang="en-US" dirty="0" err="1"/>
              <a:t>SumTask</a:t>
            </a:r>
            <a:r>
              <a:rPr lang="en-US" dirty="0"/>
              <a:t>(</a:t>
            </a:r>
            <a:r>
              <a:rPr lang="en-US" dirty="0" err="1"/>
              <a:t>arr,lo</a:t>
            </a:r>
            <a:r>
              <a:rPr lang="en-US" dirty="0"/>
              <a:t>,(</a:t>
            </a:r>
            <a:r>
              <a:rPr lang="en-US" dirty="0" err="1"/>
              <a:t>hi+lo</a:t>
            </a:r>
            <a:r>
              <a:rPr lang="en-US" dirty="0"/>
              <a:t>)/2); </a:t>
            </a:r>
            <a:r>
              <a:rPr lang="en-US" b="1" dirty="0"/>
              <a:t>// divide</a:t>
            </a:r>
          </a:p>
          <a:p>
            <a:pPr marL="0" indent="0">
              <a:buNone/>
            </a:pPr>
            <a:r>
              <a:rPr lang="en-US" dirty="0"/>
              <a:t>			</a:t>
            </a:r>
            <a:r>
              <a:rPr lang="en-US" dirty="0" err="1"/>
              <a:t>SumTask</a:t>
            </a:r>
            <a:r>
              <a:rPr lang="en-US" dirty="0"/>
              <a:t> right= new </a:t>
            </a:r>
            <a:r>
              <a:rPr lang="en-US" dirty="0" err="1"/>
              <a:t>SumTask</a:t>
            </a:r>
            <a:r>
              <a:rPr lang="en-US" dirty="0"/>
              <a:t>(</a:t>
            </a:r>
            <a:r>
              <a:rPr lang="en-US" dirty="0" err="1"/>
              <a:t>arr</a:t>
            </a:r>
            <a:r>
              <a:rPr lang="en-US" dirty="0"/>
              <a:t>,(</a:t>
            </a:r>
            <a:r>
              <a:rPr lang="en-US" dirty="0" err="1"/>
              <a:t>hi+lo</a:t>
            </a:r>
            <a:r>
              <a:rPr lang="en-US" dirty="0"/>
              <a:t>)/2,hi); </a:t>
            </a:r>
            <a:r>
              <a:rPr lang="en-US" b="1" dirty="0"/>
              <a:t>// divide</a:t>
            </a:r>
          </a:p>
          <a:p>
            <a:pPr marL="0" indent="0">
              <a:buNone/>
            </a:pPr>
            <a:r>
              <a:rPr lang="en-US" dirty="0"/>
              <a:t>			</a:t>
            </a:r>
            <a:r>
              <a:rPr lang="en-US" dirty="0" err="1"/>
              <a:t>left.</a:t>
            </a:r>
            <a:r>
              <a:rPr lang="en-US" dirty="0" err="1">
                <a:solidFill>
                  <a:srgbClr val="FF0000"/>
                </a:solidFill>
              </a:rPr>
              <a:t>fork</a:t>
            </a:r>
            <a:r>
              <a:rPr lang="en-US" dirty="0"/>
              <a:t>(); </a:t>
            </a:r>
            <a:r>
              <a:rPr lang="en-US" b="1" dirty="0"/>
              <a:t>// conquer</a:t>
            </a:r>
            <a:r>
              <a:rPr lang="en-US" dirty="0"/>
              <a:t> in parallel</a:t>
            </a:r>
          </a:p>
          <a:p>
            <a:pPr marL="0" indent="0">
              <a:buNone/>
            </a:pPr>
            <a:r>
              <a:rPr lang="en-US" dirty="0"/>
              <a:t>			int </a:t>
            </a:r>
            <a:r>
              <a:rPr lang="en-US" dirty="0" err="1"/>
              <a:t>rightAns</a:t>
            </a:r>
            <a:r>
              <a:rPr lang="en-US" dirty="0"/>
              <a:t> = </a:t>
            </a:r>
            <a:r>
              <a:rPr lang="en-US" dirty="0" err="1"/>
              <a:t>right.</a:t>
            </a:r>
            <a:r>
              <a:rPr lang="en-US" dirty="0" err="1">
                <a:solidFill>
                  <a:srgbClr val="FF0000"/>
                </a:solidFill>
              </a:rPr>
              <a:t>compute</a:t>
            </a:r>
            <a:r>
              <a:rPr lang="en-US" dirty="0"/>
              <a:t>(); </a:t>
            </a:r>
            <a:r>
              <a:rPr lang="en-US" b="1" dirty="0"/>
              <a:t>// conquer </a:t>
            </a:r>
            <a:r>
              <a:rPr lang="en-US" dirty="0"/>
              <a:t>in this thread</a:t>
            </a:r>
          </a:p>
          <a:p>
            <a:pPr marL="0" indent="0">
              <a:buNone/>
            </a:pPr>
            <a:r>
              <a:rPr lang="en-US" dirty="0"/>
              <a:t>			int </a:t>
            </a:r>
            <a:r>
              <a:rPr lang="en-US" dirty="0" err="1"/>
              <a:t>leftAns</a:t>
            </a:r>
            <a:r>
              <a:rPr lang="en-US" dirty="0"/>
              <a:t> = </a:t>
            </a:r>
            <a:r>
              <a:rPr lang="en-US" dirty="0" err="1"/>
              <a:t>left.join</a:t>
            </a:r>
            <a:r>
              <a:rPr lang="en-US" dirty="0"/>
              <a:t>(); </a:t>
            </a:r>
            <a:r>
              <a:rPr lang="en-US" b="1" dirty="0"/>
              <a:t>// wait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		return </a:t>
            </a:r>
            <a:r>
              <a:rPr lang="en-US" dirty="0" err="1"/>
              <a:t>leftAns</a:t>
            </a:r>
            <a:r>
              <a:rPr lang="en-US" dirty="0"/>
              <a:t> + </a:t>
            </a:r>
            <a:r>
              <a:rPr lang="en-US" dirty="0" err="1"/>
              <a:t>rightAns</a:t>
            </a:r>
            <a:r>
              <a:rPr lang="en-US" dirty="0"/>
              <a:t>; </a:t>
            </a:r>
            <a:r>
              <a:rPr lang="en-US" b="1" dirty="0"/>
              <a:t>// combine</a:t>
            </a:r>
          </a:p>
          <a:p>
            <a:pPr marL="0" indent="0">
              <a:buNone/>
            </a:pPr>
            <a:r>
              <a:rPr lang="en-US" dirty="0"/>
              <a:t>		} </a:t>
            </a:r>
          </a:p>
          <a:p>
            <a:pPr marL="0" indent="0">
              <a:buNone/>
            </a:pPr>
            <a:r>
              <a:rPr lang="en-US" dirty="0"/>
              <a:t>	} </a:t>
            </a:r>
          </a:p>
          <a:p>
            <a:pPr marL="0" indent="0">
              <a:buNone/>
            </a:pPr>
            <a:r>
              <a:rPr lang="en-US" dirty="0"/>
              <a:t>} </a:t>
            </a:r>
          </a:p>
        </p:txBody>
      </p:sp>
    </p:spTree>
    <p:extLst>
      <p:ext uri="{BB962C8B-B14F-4D97-AF65-F5344CB8AC3E}">
        <p14:creationId xmlns:p14="http://schemas.microsoft.com/office/powerpoint/2010/main" val="3889754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2C514-8F23-D967-F04B-F03124E85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54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Divide and Conquer with </a:t>
            </a:r>
            <a:r>
              <a:rPr lang="en-US" sz="4000" dirty="0" err="1"/>
              <a:t>ForkJoin</a:t>
            </a:r>
            <a:r>
              <a:rPr lang="en-US" sz="4000" dirty="0"/>
              <a:t>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5E3F7-A903-0324-9401-05583BAB88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1365" y="1632030"/>
            <a:ext cx="9609270" cy="55777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static final </a:t>
            </a:r>
            <a:r>
              <a:rPr lang="en-US" dirty="0" err="1"/>
              <a:t>ForkJoinPool</a:t>
            </a:r>
            <a:r>
              <a:rPr lang="en-US" dirty="0"/>
              <a:t> POOL = new </a:t>
            </a:r>
            <a:r>
              <a:rPr lang="en-US" dirty="0" err="1"/>
              <a:t>ForkJoinPool</a:t>
            </a:r>
            <a:r>
              <a:rPr lang="en-US" dirty="0"/>
              <a:t>(); </a:t>
            </a:r>
          </a:p>
          <a:p>
            <a:pPr marL="0" indent="0">
              <a:buNone/>
            </a:pPr>
            <a:r>
              <a:rPr lang="en-US" dirty="0"/>
              <a:t>static int </a:t>
            </a:r>
            <a:r>
              <a:rPr lang="en-US" dirty="0" err="1"/>
              <a:t>parallelSum</a:t>
            </a:r>
            <a:r>
              <a:rPr lang="en-US" dirty="0"/>
              <a:t>(int[] </a:t>
            </a:r>
            <a:r>
              <a:rPr lang="en-US" dirty="0" err="1"/>
              <a:t>arr</a:t>
            </a:r>
            <a:r>
              <a:rPr lang="en-US" dirty="0"/>
              <a:t>){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SumTask</a:t>
            </a:r>
            <a:r>
              <a:rPr lang="en-US" dirty="0"/>
              <a:t> task = new </a:t>
            </a:r>
            <a:r>
              <a:rPr lang="en-US" dirty="0" err="1"/>
              <a:t>SumTask</a:t>
            </a:r>
            <a:r>
              <a:rPr lang="en-US" dirty="0"/>
              <a:t>(arr,0,arr.length) </a:t>
            </a:r>
          </a:p>
          <a:p>
            <a:pPr marL="0" indent="0">
              <a:buNone/>
            </a:pPr>
            <a:r>
              <a:rPr lang="en-US" dirty="0"/>
              <a:t>	return </a:t>
            </a:r>
            <a:r>
              <a:rPr lang="en-US" dirty="0" err="1"/>
              <a:t>POOL.</a:t>
            </a:r>
            <a:r>
              <a:rPr lang="en-US" dirty="0" err="1">
                <a:solidFill>
                  <a:srgbClr val="FF0000"/>
                </a:solidFill>
              </a:rPr>
              <a:t>invoke</a:t>
            </a:r>
            <a:r>
              <a:rPr lang="en-US" dirty="0"/>
              <a:t>(task); // invoke returns the value compute returns </a:t>
            </a:r>
          </a:p>
          <a:p>
            <a:pPr marL="0" indent="0">
              <a:buNone/>
            </a:pPr>
            <a:r>
              <a:rPr lang="en-US" dirty="0"/>
              <a:t>} </a:t>
            </a:r>
          </a:p>
        </p:txBody>
      </p:sp>
    </p:spTree>
    <p:extLst>
      <p:ext uri="{BB962C8B-B14F-4D97-AF65-F5344CB8AC3E}">
        <p14:creationId xmlns:p14="http://schemas.microsoft.com/office/powerpoint/2010/main" val="929956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036D8-B5B8-0552-A455-8DEBD4863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ForkJoin</a:t>
            </a:r>
            <a:r>
              <a:rPr lang="en-US" dirty="0"/>
              <a:t> Pseudocode for Summing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65EF2A3-BD39-A0FA-E205-8CE0D9EA88CC}"/>
                  </a:ext>
                </a:extLst>
              </p:cNvPr>
              <p:cNvSpPr txBox="1"/>
              <p:nvPr/>
            </p:nvSpPr>
            <p:spPr>
              <a:xfrm>
                <a:off x="1316970" y="1896502"/>
                <a:ext cx="8206450" cy="32932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600" b="1" dirty="0" err="1"/>
                  <a:t>GenericTask</a:t>
                </a:r>
                <a:r>
                  <a:rPr lang="en-US" sz="2600" dirty="0"/>
                  <a:t>(</a:t>
                </a:r>
                <a:r>
                  <a:rPr lang="en-US" sz="2600" dirty="0" err="1"/>
                  <a:t>arr</a:t>
                </a:r>
                <a:r>
                  <a:rPr lang="en-US" sz="2600" dirty="0"/>
                  <a:t>)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600" b="1" dirty="0"/>
                  <a:t>If </a:t>
                </a:r>
                <a:r>
                  <a:rPr lang="en-US" sz="2600" dirty="0" err="1"/>
                  <a:t>len</a:t>
                </a:r>
                <a:r>
                  <a:rPr lang="en-US" sz="2600" dirty="0"/>
                  <a:t>(</a:t>
                </a:r>
                <a:r>
                  <a:rPr lang="en-US" sz="2600" dirty="0" err="1"/>
                  <a:t>arr</a:t>
                </a:r>
                <a:r>
                  <a:rPr lang="en-US" sz="2600" dirty="0"/>
                  <a:t>) &lt;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 b="0" i="1" smtClean="0"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r>
                  <a:rPr lang="en-US" sz="2600" b="0" dirty="0"/>
                  <a:t>: return sum of elements in </a:t>
                </a:r>
                <a:r>
                  <a:rPr lang="en-US" sz="2600" b="0" dirty="0" err="1"/>
                  <a:t>arr</a:t>
                </a:r>
                <a:endParaRPr lang="en-US" sz="2600" b="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600" b="1" dirty="0"/>
                  <a:t>Else: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sz="2600" u="sng" dirty="0"/>
                  <a:t>Divide</a:t>
                </a:r>
                <a:r>
                  <a:rPr lang="en-US" sz="2600" dirty="0"/>
                  <a:t> </a:t>
                </a:r>
                <a:r>
                  <a:rPr lang="en-US" sz="2600" dirty="0" err="1"/>
                  <a:t>arr</a:t>
                </a:r>
                <a:r>
                  <a:rPr lang="en-US" sz="2600" dirty="0"/>
                  <a:t> in half into arr1 and arr2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sz="2600" u="sng" dirty="0"/>
                  <a:t>Conquer in parallel</a:t>
                </a:r>
                <a:r>
                  <a:rPr lang="en-US" sz="2600" dirty="0"/>
                  <a:t>: call </a:t>
                </a:r>
                <a:r>
                  <a:rPr lang="en-US" sz="2600" b="1" dirty="0" err="1"/>
                  <a:t>GenericTask</a:t>
                </a:r>
                <a:r>
                  <a:rPr lang="en-US" sz="2600" dirty="0"/>
                  <a:t>(arr1) in </a:t>
                </a:r>
                <a:r>
                  <a:rPr lang="en-US" sz="2600" u="sng" dirty="0"/>
                  <a:t>new</a:t>
                </a:r>
                <a:r>
                  <a:rPr lang="en-US" sz="2600" dirty="0"/>
                  <a:t> thread and </a:t>
                </a:r>
                <a:r>
                  <a:rPr lang="en-US" sz="2600" b="1" dirty="0" err="1"/>
                  <a:t>GenericTask</a:t>
                </a:r>
                <a:r>
                  <a:rPr lang="en-US" sz="2600" dirty="0"/>
                  <a:t>(arr2) in </a:t>
                </a:r>
                <a:r>
                  <a:rPr lang="en-US" sz="2600" u="sng" dirty="0"/>
                  <a:t>this</a:t>
                </a:r>
                <a:r>
                  <a:rPr lang="en-US" sz="2600" dirty="0"/>
                  <a:t> thread 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600" u="sng" dirty="0"/>
                  <a:t>Wait</a:t>
                </a:r>
                <a:r>
                  <a:rPr lang="en-US" sz="2600" dirty="0"/>
                  <a:t> for the recursive calls/threads to finish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600" u="sng" dirty="0"/>
                  <a:t>Combine</a:t>
                </a:r>
                <a:r>
                  <a:rPr lang="en-US" sz="2600" dirty="0"/>
                  <a:t> the sum of the two recursive calls (and return)</a:t>
                </a:r>
                <a:endParaRPr lang="en-US" sz="26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65EF2A3-BD39-A0FA-E205-8CE0D9EA88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6970" y="1896502"/>
                <a:ext cx="8206450" cy="3293209"/>
              </a:xfrm>
              <a:prstGeom prst="rect">
                <a:avLst/>
              </a:prstGeom>
              <a:blipFill>
                <a:blip r:embed="rId2"/>
                <a:stretch>
                  <a:fillRect l="-1391" t="-1923" r="-155" b="-4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Down Arrow 8">
            <a:extLst>
              <a:ext uri="{FF2B5EF4-FFF2-40B4-BE49-F238E27FC236}">
                <a16:creationId xmlns:a16="http://schemas.microsoft.com/office/drawing/2014/main" id="{059C0A0A-ADEF-8113-1DCD-63D32560F692}"/>
              </a:ext>
            </a:extLst>
          </p:cNvPr>
          <p:cNvSpPr/>
          <p:nvPr/>
        </p:nvSpPr>
        <p:spPr>
          <a:xfrm rot="3591497">
            <a:off x="9498653" y="2608571"/>
            <a:ext cx="112838" cy="131000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3E4F73-F702-931D-09C3-BD36A9D682BC}"/>
              </a:ext>
            </a:extLst>
          </p:cNvPr>
          <p:cNvSpPr txBox="1"/>
          <p:nvPr/>
        </p:nvSpPr>
        <p:spPr>
          <a:xfrm>
            <a:off x="10229223" y="2571041"/>
            <a:ext cx="1252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fork()</a:t>
            </a:r>
          </a:p>
        </p:txBody>
      </p:sp>
      <p:sp>
        <p:nvSpPr>
          <p:cNvPr id="11" name="Down Arrow 10">
            <a:extLst>
              <a:ext uri="{FF2B5EF4-FFF2-40B4-BE49-F238E27FC236}">
                <a16:creationId xmlns:a16="http://schemas.microsoft.com/office/drawing/2014/main" id="{1C149333-E937-ACAF-7B7B-C7ABF73135A8}"/>
              </a:ext>
            </a:extLst>
          </p:cNvPr>
          <p:cNvSpPr/>
          <p:nvPr/>
        </p:nvSpPr>
        <p:spPr>
          <a:xfrm rot="5872749">
            <a:off x="8239542" y="3458599"/>
            <a:ext cx="142779" cy="190465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DAF5DD-A520-41F9-C7CF-F71887B520F5}"/>
              </a:ext>
            </a:extLst>
          </p:cNvPr>
          <p:cNvSpPr txBox="1"/>
          <p:nvPr/>
        </p:nvSpPr>
        <p:spPr>
          <a:xfrm>
            <a:off x="9366739" y="4336954"/>
            <a:ext cx="1252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compute()</a:t>
            </a:r>
          </a:p>
        </p:txBody>
      </p:sp>
      <p:sp>
        <p:nvSpPr>
          <p:cNvPr id="13" name="Down Arrow 12">
            <a:extLst>
              <a:ext uri="{FF2B5EF4-FFF2-40B4-BE49-F238E27FC236}">
                <a16:creationId xmlns:a16="http://schemas.microsoft.com/office/drawing/2014/main" id="{8F7DC34A-FE08-50B8-38EF-51BE86332F86}"/>
              </a:ext>
            </a:extLst>
          </p:cNvPr>
          <p:cNvSpPr/>
          <p:nvPr/>
        </p:nvSpPr>
        <p:spPr>
          <a:xfrm rot="14676809">
            <a:off x="1331098" y="4499044"/>
            <a:ext cx="160551" cy="97943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8B2E08-3730-75CA-67DB-65EDAD872512}"/>
              </a:ext>
            </a:extLst>
          </p:cNvPr>
          <p:cNvSpPr txBox="1"/>
          <p:nvPr/>
        </p:nvSpPr>
        <p:spPr>
          <a:xfrm>
            <a:off x="308106" y="5271242"/>
            <a:ext cx="1252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join()</a:t>
            </a:r>
          </a:p>
        </p:txBody>
      </p:sp>
    </p:spTree>
    <p:extLst>
      <p:ext uri="{BB962C8B-B14F-4D97-AF65-F5344CB8AC3E}">
        <p14:creationId xmlns:p14="http://schemas.microsoft.com/office/powerpoint/2010/main" val="1757067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9" grpId="0" animBg="1"/>
      <p:bldP spid="10" grpId="0"/>
      <p:bldP spid="11" grpId="0" animBg="1"/>
      <p:bldP spid="12" grpId="0"/>
      <p:bldP spid="13" grpId="0" animBg="1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3253</TotalTime>
  <Words>4212</Words>
  <Application>Microsoft Macintosh PowerPoint</Application>
  <PresentationFormat>Widescreen</PresentationFormat>
  <Paragraphs>842</Paragraphs>
  <Slides>37</Slides>
  <Notes>0</Notes>
  <HiddenSlides>2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Aptos</vt:lpstr>
      <vt:lpstr>Aptos Display</vt:lpstr>
      <vt:lpstr>Arial</vt:lpstr>
      <vt:lpstr>Cambria Math</vt:lpstr>
      <vt:lpstr>Office Theme</vt:lpstr>
      <vt:lpstr>CSE 332 Summer 2026 Lecture 17: Forkjoin</vt:lpstr>
      <vt:lpstr>New Story</vt:lpstr>
      <vt:lpstr>Accomplishing this in Java (Java.lang.Thread)</vt:lpstr>
      <vt:lpstr>Parallel Divide and Conquer Pseudocode</vt:lpstr>
      <vt:lpstr>Divide and Conquer with Threads (optimized)</vt:lpstr>
      <vt:lpstr>ForkJoin Framework</vt:lpstr>
      <vt:lpstr>Divide and Conquer with ForkJoin</vt:lpstr>
      <vt:lpstr>Divide and Conquer with ForkJoin (continued)</vt:lpstr>
      <vt:lpstr>ForkJoin Pseudocode for Summing</vt:lpstr>
      <vt:lpstr>ForkJoin Pseudocode for Summing</vt:lpstr>
      <vt:lpstr>ForkJoin Picture</vt:lpstr>
      <vt:lpstr>ForkJoin Picture</vt:lpstr>
      <vt:lpstr>Find Max with ForkJoin</vt:lpstr>
      <vt:lpstr>Other Problems that can be solved similarly</vt:lpstr>
      <vt:lpstr>Reductions/Folds</vt:lpstr>
      <vt:lpstr>Map</vt:lpstr>
      <vt:lpstr>ForkJoin Pseudocode for Doubling each element</vt:lpstr>
      <vt:lpstr>ForkJoin Pseudocode for Doubling each element</vt:lpstr>
      <vt:lpstr>Map with ForkJoin</vt:lpstr>
      <vt:lpstr>Map with ForkJoin (continued)</vt:lpstr>
      <vt:lpstr>Maps and Reductions</vt:lpstr>
      <vt:lpstr>Map/Reduction Example</vt:lpstr>
      <vt:lpstr>Map/Reduction Example</vt:lpstr>
      <vt:lpstr>Which Data Structures are “Suitable” for Parallelism?</vt:lpstr>
      <vt:lpstr>Pack/Filter</vt:lpstr>
      <vt:lpstr>Question: Can we Pack/Filter in parallel?</vt:lpstr>
      <vt:lpstr>Prefix Sum</vt:lpstr>
      <vt:lpstr>Parallel Prefix Sum</vt:lpstr>
      <vt:lpstr>Step 1: Using D&amp;C  Create a Tree, Fill in sum</vt:lpstr>
      <vt:lpstr>Step 1: Create a Tree,   Fill in sum</vt:lpstr>
      <vt:lpstr>Step 1 pseudocode (create tree, compute sum)</vt:lpstr>
      <vt:lpstr>After Step 1</vt:lpstr>
      <vt:lpstr>Step 2: fill in leftSum    and Output</vt:lpstr>
      <vt:lpstr>PowerPoint Presentation</vt:lpstr>
      <vt:lpstr>Step 2: fill in leftSum    and Output</vt:lpstr>
      <vt:lpstr>Step 2: fill in leftSum    and Output</vt:lpstr>
      <vt:lpstr>Step 2 pseudocode (Compute Leftsum)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Whitmeyer</dc:creator>
  <cp:lastModifiedBy>Michael Whitmeyer</cp:lastModifiedBy>
  <cp:revision>9</cp:revision>
  <dcterms:created xsi:type="dcterms:W3CDTF">2026-07-31T23:42:09Z</dcterms:created>
  <dcterms:modified xsi:type="dcterms:W3CDTF">2026-08-03T05:55:52Z</dcterms:modified>
</cp:coreProperties>
</file>