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7" r:id="rId2"/>
    <p:sldId id="771" r:id="rId3"/>
    <p:sldId id="768" r:id="rId4"/>
    <p:sldId id="770" r:id="rId5"/>
    <p:sldId id="845" r:id="rId6"/>
    <p:sldId id="885" r:id="rId7"/>
    <p:sldId id="775" r:id="rId8"/>
    <p:sldId id="762" r:id="rId9"/>
    <p:sldId id="763" r:id="rId10"/>
    <p:sldId id="764" r:id="rId11"/>
    <p:sldId id="765" r:id="rId12"/>
    <p:sldId id="766" r:id="rId13"/>
    <p:sldId id="767" r:id="rId14"/>
    <p:sldId id="887" r:id="rId15"/>
    <p:sldId id="774" r:id="rId16"/>
    <p:sldId id="888" r:id="rId17"/>
    <p:sldId id="261" r:id="rId18"/>
    <p:sldId id="264" r:id="rId19"/>
    <p:sldId id="265" r:id="rId20"/>
    <p:sldId id="266" r:id="rId21"/>
    <p:sldId id="262" r:id="rId22"/>
    <p:sldId id="263" r:id="rId23"/>
    <p:sldId id="269" r:id="rId24"/>
    <p:sldId id="270" r:id="rId25"/>
    <p:sldId id="271" r:id="rId26"/>
    <p:sldId id="272" r:id="rId27"/>
    <p:sldId id="273" r:id="rId28"/>
    <p:sldId id="400" r:id="rId29"/>
    <p:sldId id="401" r:id="rId30"/>
    <p:sldId id="277" r:id="rId31"/>
    <p:sldId id="382" r:id="rId32"/>
    <p:sldId id="383" r:id="rId33"/>
    <p:sldId id="402" r:id="rId34"/>
    <p:sldId id="385" r:id="rId35"/>
    <p:sldId id="390" r:id="rId36"/>
    <p:sldId id="3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58"/>
    <p:restoredTop sz="94691"/>
  </p:normalViewPr>
  <p:slideViewPr>
    <p:cSldViewPr snapToGrid="0">
      <p:cViewPr varScale="1">
        <p:scale>
          <a:sx n="88" d="100"/>
          <a:sy n="88" d="100"/>
        </p:scale>
        <p:origin x="176" y="4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CB75A-5FF1-5E4E-AF8F-F21B355FD144}"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6D90CC-D2D9-E447-8679-D561EDBA74D0}" type="slidenum">
              <a:rPr lang="en-US" smtClean="0"/>
              <a:t>‹#›</a:t>
            </a:fld>
            <a:endParaRPr lang="en-US"/>
          </a:p>
        </p:txBody>
      </p:sp>
    </p:spTree>
    <p:extLst>
      <p:ext uri="{BB962C8B-B14F-4D97-AF65-F5344CB8AC3E}">
        <p14:creationId xmlns:p14="http://schemas.microsoft.com/office/powerpoint/2010/main" val="1832039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some examples of edges that cross the cut and edges that do not</a:t>
            </a:r>
          </a:p>
        </p:txBody>
      </p:sp>
      <p:sp>
        <p:nvSpPr>
          <p:cNvPr id="4" name="Slide Number Placeholder 3"/>
          <p:cNvSpPr>
            <a:spLocks noGrp="1"/>
          </p:cNvSpPr>
          <p:nvPr>
            <p:ph type="sldNum" sz="quarter" idx="5"/>
          </p:nvPr>
        </p:nvSpPr>
        <p:spPr/>
        <p:txBody>
          <a:bodyPr/>
          <a:lstStyle/>
          <a:p>
            <a:fld id="{528D9EFC-C18D-9343-8FAC-BB521FE639CB}" type="slidenum">
              <a:rPr lang="en-US" smtClean="0"/>
              <a:t>3</a:t>
            </a:fld>
            <a:endParaRPr lang="en-US"/>
          </a:p>
        </p:txBody>
      </p:sp>
    </p:spTree>
    <p:extLst>
      <p:ext uri="{BB962C8B-B14F-4D97-AF65-F5344CB8AC3E}">
        <p14:creationId xmlns:p14="http://schemas.microsoft.com/office/powerpoint/2010/main" val="1779161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 take any cut at all in the graph, then the least weight edge across that cut is guaranteed to be part of some minimum spanning tree. The least weight edge that crosses any cut in . </a:t>
            </a:r>
          </a:p>
          <a:p>
            <a:r>
              <a:rPr lang="en-US" dirty="0"/>
              <a:t>We need a bit more mechanics to make this work for </a:t>
            </a:r>
            <a:r>
              <a:rPr lang="en-US" dirty="0" err="1"/>
              <a:t>kruskals</a:t>
            </a:r>
            <a:r>
              <a:rPr lang="en-US" dirty="0"/>
              <a:t>. </a:t>
            </a:r>
          </a:p>
          <a:p>
            <a:r>
              <a:rPr lang="en-US" dirty="0"/>
              <a:t>Suppose A is a subset of a minimum spanning tree, meaning, we are on our way to building. There is a minimum spanning tree T, where every edge in A is part of this minimum spanning tree T</a:t>
            </a:r>
          </a:p>
          <a:p>
            <a:endParaRPr lang="en-US" dirty="0"/>
          </a:p>
          <a:p>
            <a:r>
              <a:rPr lang="en-US" dirty="0"/>
              <a:t>Define some cut (S,V-S), which A respects. It is safe to add e to A and we will have made more progress</a:t>
            </a:r>
          </a:p>
          <a:p>
            <a:endParaRPr lang="en-US" dirty="0"/>
          </a:p>
          <a:p>
            <a:r>
              <a:rPr lang="en-US" dirty="0"/>
              <a:t>Repeat v-1 times. If we know we can start with some arbitrary subset, then we can add this edge e . There is some minimum spanning tree that has this edge </a:t>
            </a:r>
            <a:r>
              <a:rPr lang="en-US" dirty="0" err="1"/>
              <a:t>f,g</a:t>
            </a:r>
            <a:r>
              <a:rPr lang="en-US" dirty="0"/>
              <a:t>. If I used some other edge instead, an</a:t>
            </a:r>
          </a:p>
        </p:txBody>
      </p:sp>
      <p:sp>
        <p:nvSpPr>
          <p:cNvPr id="4" name="Slide Number Placeholder 3"/>
          <p:cNvSpPr>
            <a:spLocks noGrp="1"/>
          </p:cNvSpPr>
          <p:nvPr>
            <p:ph type="sldNum" sz="quarter" idx="5"/>
          </p:nvPr>
        </p:nvSpPr>
        <p:spPr/>
        <p:txBody>
          <a:bodyPr/>
          <a:lstStyle/>
          <a:p>
            <a:fld id="{528D9EFC-C18D-9343-8FAC-BB521FE639CB}" type="slidenum">
              <a:rPr lang="en-US" smtClean="0"/>
              <a:t>4</a:t>
            </a:fld>
            <a:endParaRPr lang="en-US"/>
          </a:p>
        </p:txBody>
      </p:sp>
    </p:spTree>
    <p:extLst>
      <p:ext uri="{BB962C8B-B14F-4D97-AF65-F5344CB8AC3E}">
        <p14:creationId xmlns:p14="http://schemas.microsoft.com/office/powerpoint/2010/main" val="377514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 take any cut at all in the graph, then the least weight edge across that cut is guaranteed to be part of some minimum spanning tree. The least weight edge that crosses any cut in . </a:t>
            </a:r>
          </a:p>
          <a:p>
            <a:r>
              <a:rPr lang="en-US" dirty="0"/>
              <a:t>We need a bit more mechanics to make this work for </a:t>
            </a:r>
            <a:r>
              <a:rPr lang="en-US" dirty="0" err="1"/>
              <a:t>kruskals</a:t>
            </a:r>
            <a:r>
              <a:rPr lang="en-US" dirty="0"/>
              <a:t>. </a:t>
            </a:r>
          </a:p>
          <a:p>
            <a:r>
              <a:rPr lang="en-US" dirty="0"/>
              <a:t>Suppose A is a subset of a minimum spanning tree, meaning, we are on our way to building. There is a minimum spanning tree T, where every edge in A is part of this minimum spanning tree T</a:t>
            </a:r>
          </a:p>
          <a:p>
            <a:endParaRPr lang="en-US" dirty="0"/>
          </a:p>
          <a:p>
            <a:r>
              <a:rPr lang="en-US" dirty="0"/>
              <a:t>Define some cut (S,V-S), which A respects. It is safe to add e to A and we will have made more progress</a:t>
            </a:r>
          </a:p>
          <a:p>
            <a:endParaRPr lang="en-US" dirty="0"/>
          </a:p>
          <a:p>
            <a:r>
              <a:rPr lang="en-US" dirty="0"/>
              <a:t>Repeat v-1 times. If we know we can start with some arbitrary subset, then we can add this edge e . There is some minimum spanning tree that has this edge </a:t>
            </a:r>
            <a:r>
              <a:rPr lang="en-US" dirty="0" err="1"/>
              <a:t>f,g</a:t>
            </a:r>
            <a:r>
              <a:rPr lang="en-US" dirty="0"/>
              <a:t>. If I used some other edge instead, an</a:t>
            </a:r>
          </a:p>
        </p:txBody>
      </p:sp>
      <p:sp>
        <p:nvSpPr>
          <p:cNvPr id="4" name="Slide Number Placeholder 3"/>
          <p:cNvSpPr>
            <a:spLocks noGrp="1"/>
          </p:cNvSpPr>
          <p:nvPr>
            <p:ph type="sldNum" sz="quarter" idx="5"/>
          </p:nvPr>
        </p:nvSpPr>
        <p:spPr/>
        <p:txBody>
          <a:bodyPr/>
          <a:lstStyle/>
          <a:p>
            <a:fld id="{528D9EFC-C18D-9343-8FAC-BB521FE639CB}" type="slidenum">
              <a:rPr lang="en-US" smtClean="0"/>
              <a:t>5</a:t>
            </a:fld>
            <a:endParaRPr lang="en-US"/>
          </a:p>
        </p:txBody>
      </p:sp>
    </p:spTree>
    <p:extLst>
      <p:ext uri="{BB962C8B-B14F-4D97-AF65-F5344CB8AC3E}">
        <p14:creationId xmlns:p14="http://schemas.microsoft.com/office/powerpoint/2010/main" val="3492717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9FBA-EF37-6695-78E7-BA1A53DE4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974F4B-E93F-DB8B-F03D-14151CB08A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8987F1-6549-96AA-4640-24BFD06BC7CF}"/>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4F8080C9-95A2-F6CC-7665-286DE7E0D0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301DB-451A-5859-FE25-25DB5B418EE6}"/>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2190331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75D-29C8-74E3-88D5-4B574B7DE5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9B5A8F-1E78-DB04-EA96-91376870DA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A9DCF-E6EC-87BA-83B3-E56EBF80CC57}"/>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73C3EFA0-FDE2-D6C0-6402-C60F8E19D5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B0AEBC-A13E-2059-112F-A48DA45357C2}"/>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4202375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87D643-81EF-18B4-0859-EDF8EEC684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DBD39-83FA-EA59-A8B4-0B3A727B56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6F1BD-09CE-2999-B1FF-B03FAB900449}"/>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2864F5B0-CBB2-D2A8-CB6A-D30582D554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81A0A8-489D-4DBB-3440-4300C8F87E54}"/>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15463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B1B1D-C186-E420-FE2A-B5EFDF0BB5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00011B-8203-6D88-152E-AC63C8C0A7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81BC1-7B07-415B-C39E-49023AA3446E}"/>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DD5352F6-5811-3E07-89E0-20458CE21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27173-BECA-C349-A6DC-13B39EFEF00E}"/>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2336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CC65-E2F3-92D9-B1FA-74B9BBAA75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9C39DB-F17F-DCEB-F209-FDD43D8D51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F0A260-D732-7F1A-9EF8-82E22EB929C7}"/>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8639C477-1328-5EE1-FE4B-E2200C7D57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253BF-1442-5515-D00D-1253567CD647}"/>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88720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9CB7A-1583-42F3-24CA-63618647E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2651A8-3AB2-4DC4-EA05-ECC116072C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BBE929-9F72-EE28-05D6-148FBC1B1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F9B2EC-623B-31D4-751E-30ABF37642C5}"/>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6" name="Footer Placeholder 5">
            <a:extLst>
              <a:ext uri="{FF2B5EF4-FFF2-40B4-BE49-F238E27FC236}">
                <a16:creationId xmlns:a16="http://schemas.microsoft.com/office/drawing/2014/main" id="{90023F9A-7176-DB45-9603-C803EE2D5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FB889B-3152-2C9C-5758-9D22E2C4EDD1}"/>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890678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53D57-4047-7DB7-4ED0-ADC97D96B4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6FA933-C1AA-896E-28DE-46C0B24DDC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66BA4C-FF91-2000-B7C2-BFAD91808B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2F5C2F-B790-8272-0A5D-B375C8C6CD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998717-C142-9ECD-F621-C02CFB94D9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92FD22-45C1-DE94-F7AF-7B9E37639838}"/>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8" name="Footer Placeholder 7">
            <a:extLst>
              <a:ext uri="{FF2B5EF4-FFF2-40B4-BE49-F238E27FC236}">
                <a16:creationId xmlns:a16="http://schemas.microsoft.com/office/drawing/2014/main" id="{53BBBCEA-EF21-2E2F-B406-14F701AEFA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71B03E-54A3-431D-52B9-AE13CE4A5295}"/>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466432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92F0E-BF30-DC40-C9F2-F5B8817E7B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9D0F4F-5EC7-F52A-422D-0110A9AAA3A9}"/>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4" name="Footer Placeholder 3">
            <a:extLst>
              <a:ext uri="{FF2B5EF4-FFF2-40B4-BE49-F238E27FC236}">
                <a16:creationId xmlns:a16="http://schemas.microsoft.com/office/drawing/2014/main" id="{57A1D06B-BA84-B145-AB6C-05C714489E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9F8E5C-F14A-5ECA-26C2-B8075F3577E5}"/>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3924828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F8BBE3-901C-F01A-F885-E99E162EBA01}"/>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3" name="Footer Placeholder 2">
            <a:extLst>
              <a:ext uri="{FF2B5EF4-FFF2-40B4-BE49-F238E27FC236}">
                <a16:creationId xmlns:a16="http://schemas.microsoft.com/office/drawing/2014/main" id="{DAAAD0B6-CA3D-E6AE-E95B-393A36F93DB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0EA62C-02B7-73BC-A6EB-024424B67876}"/>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236880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09C1-82E1-78FB-A0FC-569CEB7985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63FEEC-84E4-3A56-55FD-DBEF7B2858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373F27-ACFC-AC71-67EF-B09D9EA69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3C0093-0963-DBA3-FFB3-777E6F3C791E}"/>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6" name="Footer Placeholder 5">
            <a:extLst>
              <a:ext uri="{FF2B5EF4-FFF2-40B4-BE49-F238E27FC236}">
                <a16:creationId xmlns:a16="http://schemas.microsoft.com/office/drawing/2014/main" id="{C2C41BA0-AC0C-872B-2688-5835BB7F28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599AEB-4FCB-C1AA-CB0D-0139F1BDFEF1}"/>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1390031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63B6-497D-E3E2-C3A9-2EEC593026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717526-B0BA-2A22-2D24-AFEBD025D3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61B65C-66AD-0815-9AF2-70EFAFE258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B5727-3CF6-571F-1E0C-6AEE234A298F}"/>
              </a:ext>
            </a:extLst>
          </p:cNvPr>
          <p:cNvSpPr>
            <a:spLocks noGrp="1"/>
          </p:cNvSpPr>
          <p:nvPr>
            <p:ph type="dt" sz="half" idx="10"/>
          </p:nvPr>
        </p:nvSpPr>
        <p:spPr/>
        <p:txBody>
          <a:bodyPr/>
          <a:lstStyle/>
          <a:p>
            <a:fld id="{6E19F85D-6B94-DC40-B12A-C35859D82180}" type="datetimeFigureOut">
              <a:rPr lang="en-US" smtClean="0"/>
              <a:t>7/30/26</a:t>
            </a:fld>
            <a:endParaRPr lang="en-US"/>
          </a:p>
        </p:txBody>
      </p:sp>
      <p:sp>
        <p:nvSpPr>
          <p:cNvPr id="6" name="Footer Placeholder 5">
            <a:extLst>
              <a:ext uri="{FF2B5EF4-FFF2-40B4-BE49-F238E27FC236}">
                <a16:creationId xmlns:a16="http://schemas.microsoft.com/office/drawing/2014/main" id="{5E98F6F8-538A-B24C-C9AD-6C3876AE21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7535F8-10D7-C343-0B1E-34AD5779761C}"/>
              </a:ext>
            </a:extLst>
          </p:cNvPr>
          <p:cNvSpPr>
            <a:spLocks noGrp="1"/>
          </p:cNvSpPr>
          <p:nvPr>
            <p:ph type="sldNum" sz="quarter" idx="12"/>
          </p:nvPr>
        </p:nvSpPr>
        <p:spPr/>
        <p:txBody>
          <a:bodyPr/>
          <a:lstStyle/>
          <a:p>
            <a:fld id="{9F21AE10-7476-E946-B0D7-AA0DB4BE1F0A}" type="slidenum">
              <a:rPr lang="en-US" smtClean="0"/>
              <a:t>‹#›</a:t>
            </a:fld>
            <a:endParaRPr lang="en-US"/>
          </a:p>
        </p:txBody>
      </p:sp>
    </p:spTree>
    <p:extLst>
      <p:ext uri="{BB962C8B-B14F-4D97-AF65-F5344CB8AC3E}">
        <p14:creationId xmlns:p14="http://schemas.microsoft.com/office/powerpoint/2010/main" val="4226106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11314C-B5E3-DFC5-8070-17FB6BA6B1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C5EAC8-2ECE-7750-5C30-AED542FEAD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CCAD9-4059-6FCF-4BB7-86AD04C1E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19F85D-6B94-DC40-B12A-C35859D82180}" type="datetimeFigureOut">
              <a:rPr lang="en-US" smtClean="0"/>
              <a:t>7/30/26</a:t>
            </a:fld>
            <a:endParaRPr lang="en-US"/>
          </a:p>
        </p:txBody>
      </p:sp>
      <p:sp>
        <p:nvSpPr>
          <p:cNvPr id="5" name="Footer Placeholder 4">
            <a:extLst>
              <a:ext uri="{FF2B5EF4-FFF2-40B4-BE49-F238E27FC236}">
                <a16:creationId xmlns:a16="http://schemas.microsoft.com/office/drawing/2014/main" id="{F1EF88CB-E805-D6D4-42DF-EEE24A67D2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2157B60-5400-183F-A936-3BD51779B8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21AE10-7476-E946-B0D7-AA0DB4BE1F0A}" type="slidenum">
              <a:rPr lang="en-US" smtClean="0"/>
              <a:t>‹#›</a:t>
            </a:fld>
            <a:endParaRPr lang="en-US"/>
          </a:p>
        </p:txBody>
      </p:sp>
    </p:spTree>
    <p:extLst>
      <p:ext uri="{BB962C8B-B14F-4D97-AF65-F5344CB8AC3E}">
        <p14:creationId xmlns:p14="http://schemas.microsoft.com/office/powerpoint/2010/main" val="3929453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s.uw.edu/33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00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a:xfrm>
            <a:off x="1523999" y="1122363"/>
            <a:ext cx="9959163" cy="2387600"/>
          </a:xfrm>
        </p:spPr>
        <p:txBody>
          <a:bodyPr>
            <a:normAutofit fontScale="90000"/>
          </a:bodyPr>
          <a:lstStyle/>
          <a:p>
            <a:r>
              <a:rPr lang="en-US" dirty="0"/>
              <a:t>CSE 332 Summer 2026</a:t>
            </a:r>
            <a:br>
              <a:rPr lang="en-US" dirty="0"/>
            </a:br>
            <a:r>
              <a:rPr lang="en-US" dirty="0"/>
              <a:t>Lecture 16: MST Wrap/Parallelism</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2"/>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10</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9385FD1-611D-F083-5838-37577C27B655}"/>
                  </a:ext>
                </a:extLst>
              </p:cNvPr>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3" name="TextBox 2">
                <a:extLst>
                  <a:ext uri="{FF2B5EF4-FFF2-40B4-BE49-F238E27FC236}">
                    <a16:creationId xmlns:a16="http://schemas.microsoft.com/office/drawing/2014/main" id="{99385FD1-611D-F083-5838-37577C27B655}"/>
                  </a:ext>
                </a:extLst>
              </p:cNvPr>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1F9377AE-8EEF-436F-D05F-66007B5EBC9B}"/>
              </a:ext>
            </a:extLst>
          </p:cNvPr>
          <p:cNvGrpSpPr/>
          <p:nvPr/>
        </p:nvGrpSpPr>
        <p:grpSpPr>
          <a:xfrm>
            <a:off x="3826554" y="2988890"/>
            <a:ext cx="4600060" cy="2787240"/>
            <a:chOff x="0" y="2862182"/>
            <a:chExt cx="7044346" cy="4268266"/>
          </a:xfrm>
        </p:grpSpPr>
        <p:cxnSp>
          <p:nvCxnSpPr>
            <p:cNvPr id="6" name="Straight Connector 5">
              <a:extLst>
                <a:ext uri="{FF2B5EF4-FFF2-40B4-BE49-F238E27FC236}">
                  <a16:creationId xmlns:a16="http://schemas.microsoft.com/office/drawing/2014/main" id="{E7CD9B95-94D3-07F7-94DD-4992E0E340D5}"/>
                </a:ext>
              </a:extLst>
            </p:cNvPr>
            <p:cNvCxnSpPr>
              <a:cxnSpLocks/>
              <a:stCxn id="34" idx="7"/>
              <a:endCxn id="35"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91A553B-DB38-58DB-51D3-AAEA2F9FAC23}"/>
                </a:ext>
              </a:extLst>
            </p:cNvPr>
            <p:cNvCxnSpPr>
              <a:cxnSpLocks/>
              <a:stCxn id="35" idx="6"/>
              <a:endCxn id="38"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974A5FB-1A1F-777F-F33D-2B62F6522B08}"/>
                </a:ext>
              </a:extLst>
            </p:cNvPr>
            <p:cNvCxnSpPr>
              <a:stCxn id="34" idx="4"/>
              <a:endCxn id="36"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D85A647-1A66-3366-468B-31891716924E}"/>
                </a:ext>
              </a:extLst>
            </p:cNvPr>
            <p:cNvCxnSpPr>
              <a:stCxn id="37" idx="3"/>
              <a:endCxn id="36" idx="7"/>
            </p:cNvCxnSpPr>
            <p:nvPr/>
          </p:nvCxnSpPr>
          <p:spPr>
            <a:xfrm flipH="1">
              <a:off x="1477469" y="4930617"/>
              <a:ext cx="1172042" cy="79307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39AB73F-51B0-EDD6-39C5-CD1751C40047}"/>
                </a:ext>
              </a:extLst>
            </p:cNvPr>
            <p:cNvCxnSpPr>
              <a:stCxn id="39" idx="2"/>
              <a:endCxn id="36"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1A5C45C-CD73-3EC8-9A6B-CB4EFF58D15C}"/>
                </a:ext>
              </a:extLst>
            </p:cNvPr>
            <p:cNvCxnSpPr>
              <a:stCxn id="37" idx="5"/>
              <a:endCxn id="39"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172D13-F2A5-45CA-C8AD-E9AE3417F48A}"/>
                </a:ext>
              </a:extLst>
            </p:cNvPr>
            <p:cNvCxnSpPr>
              <a:cxnSpLocks/>
              <a:stCxn id="37" idx="7"/>
              <a:endCxn id="38"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63FA25-9817-DB5F-F164-AB9971AFC918}"/>
                </a:ext>
              </a:extLst>
            </p:cNvPr>
            <p:cNvCxnSpPr>
              <a:stCxn id="39" idx="6"/>
              <a:endCxn id="40"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FA29A9C-EA2D-AE4A-64F0-323C9B2786B8}"/>
                </a:ext>
              </a:extLst>
            </p:cNvPr>
            <p:cNvCxnSpPr>
              <a:cxnSpLocks/>
              <a:stCxn id="40" idx="1"/>
              <a:endCxn id="38" idx="4"/>
            </p:cNvCxnSpPr>
            <p:nvPr/>
          </p:nvCxnSpPr>
          <p:spPr>
            <a:xfrm flipH="1" flipV="1">
              <a:off x="4211133" y="3585751"/>
              <a:ext cx="865200" cy="262808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B8EA1C-E594-449F-DD12-B8CC7AF98C7C}"/>
                </a:ext>
              </a:extLst>
            </p:cNvPr>
            <p:cNvCxnSpPr>
              <a:stCxn id="42" idx="2"/>
              <a:endCxn id="38"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6F07FBB-75E9-88AB-82A1-7148771ECBC4}"/>
                </a:ext>
              </a:extLst>
            </p:cNvPr>
            <p:cNvCxnSpPr>
              <a:stCxn id="40" idx="0"/>
              <a:endCxn id="42"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DDB66C8-CE7D-02F7-2482-F7C51A9B210C}"/>
                </a:ext>
              </a:extLst>
            </p:cNvPr>
            <p:cNvCxnSpPr>
              <a:stCxn id="41" idx="1"/>
              <a:endCxn id="42" idx="5"/>
            </p:cNvCxnSpPr>
            <p:nvPr/>
          </p:nvCxnSpPr>
          <p:spPr>
            <a:xfrm flipH="1" flipV="1">
              <a:off x="5744700" y="4187258"/>
              <a:ext cx="861544" cy="674868"/>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798CFAB-C630-E1A3-8C73-7C67BB41A33C}"/>
                </a:ext>
              </a:extLst>
            </p:cNvPr>
            <p:cNvCxnSpPr>
              <a:stCxn id="41" idx="3"/>
              <a:endCxn id="40"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87214CE-A90C-71BA-B15A-83A919EDA9BA}"/>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0" name="TextBox 19">
              <a:extLst>
                <a:ext uri="{FF2B5EF4-FFF2-40B4-BE49-F238E27FC236}">
                  <a16:creationId xmlns:a16="http://schemas.microsoft.com/office/drawing/2014/main" id="{82CFF9FE-FDCD-4DF8-DA2F-FF80A922E521}"/>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1" name="TextBox 20">
              <a:extLst>
                <a:ext uri="{FF2B5EF4-FFF2-40B4-BE49-F238E27FC236}">
                  <a16:creationId xmlns:a16="http://schemas.microsoft.com/office/drawing/2014/main" id="{DAE18296-FAF2-85F8-7D7B-E9A1B61E7D3A}"/>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22" name="TextBox 21">
              <a:extLst>
                <a:ext uri="{FF2B5EF4-FFF2-40B4-BE49-F238E27FC236}">
                  <a16:creationId xmlns:a16="http://schemas.microsoft.com/office/drawing/2014/main" id="{79322598-DDE7-0190-020A-49C9E75A5EA6}"/>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3" name="TextBox 22">
              <a:extLst>
                <a:ext uri="{FF2B5EF4-FFF2-40B4-BE49-F238E27FC236}">
                  <a16:creationId xmlns:a16="http://schemas.microsoft.com/office/drawing/2014/main" id="{26820625-07E1-5AE9-5D91-B15F908B5E6A}"/>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4" name="TextBox 23">
              <a:extLst>
                <a:ext uri="{FF2B5EF4-FFF2-40B4-BE49-F238E27FC236}">
                  <a16:creationId xmlns:a16="http://schemas.microsoft.com/office/drawing/2014/main" id="{459D47C6-AA36-1847-F3E9-1DC92971201D}"/>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5" name="TextBox 24">
              <a:extLst>
                <a:ext uri="{FF2B5EF4-FFF2-40B4-BE49-F238E27FC236}">
                  <a16:creationId xmlns:a16="http://schemas.microsoft.com/office/drawing/2014/main" id="{784B587E-825E-DE0B-6035-1E0C23BEE8EE}"/>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26" name="TextBox 25">
              <a:extLst>
                <a:ext uri="{FF2B5EF4-FFF2-40B4-BE49-F238E27FC236}">
                  <a16:creationId xmlns:a16="http://schemas.microsoft.com/office/drawing/2014/main" id="{78076AEC-A8E4-5C81-E47A-2484871E6F4C}"/>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27" name="TextBox 26">
              <a:extLst>
                <a:ext uri="{FF2B5EF4-FFF2-40B4-BE49-F238E27FC236}">
                  <a16:creationId xmlns:a16="http://schemas.microsoft.com/office/drawing/2014/main" id="{D0E6D821-A520-5959-12CB-397949EEF4E9}"/>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28" name="TextBox 27">
              <a:extLst>
                <a:ext uri="{FF2B5EF4-FFF2-40B4-BE49-F238E27FC236}">
                  <a16:creationId xmlns:a16="http://schemas.microsoft.com/office/drawing/2014/main" id="{B340E19F-1638-5424-38B2-E08B6FCAFEEA}"/>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29" name="TextBox 28">
              <a:extLst>
                <a:ext uri="{FF2B5EF4-FFF2-40B4-BE49-F238E27FC236}">
                  <a16:creationId xmlns:a16="http://schemas.microsoft.com/office/drawing/2014/main" id="{7E57AD65-EED6-7BFF-B633-C90AA207D805}"/>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0" name="TextBox 29">
              <a:extLst>
                <a:ext uri="{FF2B5EF4-FFF2-40B4-BE49-F238E27FC236}">
                  <a16:creationId xmlns:a16="http://schemas.microsoft.com/office/drawing/2014/main" id="{C9E5D73C-C30F-BAF5-DDC7-037F7FB1EF72}"/>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1" name="TextBox 30">
              <a:extLst>
                <a:ext uri="{FF2B5EF4-FFF2-40B4-BE49-F238E27FC236}">
                  <a16:creationId xmlns:a16="http://schemas.microsoft.com/office/drawing/2014/main" id="{C3EF1375-DD75-27CC-20B9-5C0970298AFE}"/>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2" name="Straight Connector 31">
              <a:extLst>
                <a:ext uri="{FF2B5EF4-FFF2-40B4-BE49-F238E27FC236}">
                  <a16:creationId xmlns:a16="http://schemas.microsoft.com/office/drawing/2014/main" id="{344B870A-EB0C-9EA8-2144-8E74C6CA1ABA}"/>
                </a:ext>
              </a:extLst>
            </p:cNvPr>
            <p:cNvCxnSpPr>
              <a:cxnSpLocks/>
              <a:stCxn id="35" idx="4"/>
              <a:endCxn id="36"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C533904-594F-55F8-0B7E-F667ECE76F86}"/>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4" name="Oval 33">
              <a:extLst>
                <a:ext uri="{FF2B5EF4-FFF2-40B4-BE49-F238E27FC236}">
                  <a16:creationId xmlns:a16="http://schemas.microsoft.com/office/drawing/2014/main" id="{09FA5395-9253-FAFB-898B-BDE52F83FA5A}"/>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Oval 34">
              <a:extLst>
                <a:ext uri="{FF2B5EF4-FFF2-40B4-BE49-F238E27FC236}">
                  <a16:creationId xmlns:a16="http://schemas.microsoft.com/office/drawing/2014/main" id="{A5DAE6D6-B337-8334-7298-6C6526E762BF}"/>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6" name="Oval 35">
              <a:extLst>
                <a:ext uri="{FF2B5EF4-FFF2-40B4-BE49-F238E27FC236}">
                  <a16:creationId xmlns:a16="http://schemas.microsoft.com/office/drawing/2014/main" id="{FEA68540-B191-57C1-5A77-202C1FD30F86}"/>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7" name="Oval 36">
              <a:extLst>
                <a:ext uri="{FF2B5EF4-FFF2-40B4-BE49-F238E27FC236}">
                  <a16:creationId xmlns:a16="http://schemas.microsoft.com/office/drawing/2014/main" id="{E472F004-FE53-7F8E-15E7-2465F7AABEA0}"/>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38" name="Oval 37">
              <a:extLst>
                <a:ext uri="{FF2B5EF4-FFF2-40B4-BE49-F238E27FC236}">
                  <a16:creationId xmlns:a16="http://schemas.microsoft.com/office/drawing/2014/main" id="{AC817CF0-A2B3-F786-8C42-D4BC84661A4E}"/>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39" name="Oval 38">
              <a:extLst>
                <a:ext uri="{FF2B5EF4-FFF2-40B4-BE49-F238E27FC236}">
                  <a16:creationId xmlns:a16="http://schemas.microsoft.com/office/drawing/2014/main" id="{AAC17C6D-E688-99C7-AD30-18E5A010C683}"/>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0" name="Oval 39">
              <a:extLst>
                <a:ext uri="{FF2B5EF4-FFF2-40B4-BE49-F238E27FC236}">
                  <a16:creationId xmlns:a16="http://schemas.microsoft.com/office/drawing/2014/main" id="{DD8307A5-0FC0-7CC9-21B3-46BE0AB7D6B9}"/>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1" name="Oval 40">
              <a:extLst>
                <a:ext uri="{FF2B5EF4-FFF2-40B4-BE49-F238E27FC236}">
                  <a16:creationId xmlns:a16="http://schemas.microsoft.com/office/drawing/2014/main" id="{0B7B6ACB-6643-D7BE-AABD-CFA5E6593BD6}"/>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42" name="Oval 41">
              <a:extLst>
                <a:ext uri="{FF2B5EF4-FFF2-40B4-BE49-F238E27FC236}">
                  <a16:creationId xmlns:a16="http://schemas.microsoft.com/office/drawing/2014/main" id="{0DD7F9B6-C51D-F23B-ADCF-039296BFFD03}"/>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371690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11</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76E68DE-75DC-FA16-0256-FF11F6BA5AD1}"/>
                  </a:ext>
                </a:extLst>
              </p:cNvPr>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3" name="TextBox 2">
                <a:extLst>
                  <a:ext uri="{FF2B5EF4-FFF2-40B4-BE49-F238E27FC236}">
                    <a16:creationId xmlns:a16="http://schemas.microsoft.com/office/drawing/2014/main" id="{976E68DE-75DC-FA16-0256-FF11F6BA5AD1}"/>
                  </a:ext>
                </a:extLst>
              </p:cNvPr>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8DD1E701-555A-0BA3-DCBA-47A41E63A7ED}"/>
              </a:ext>
            </a:extLst>
          </p:cNvPr>
          <p:cNvGrpSpPr/>
          <p:nvPr/>
        </p:nvGrpSpPr>
        <p:grpSpPr>
          <a:xfrm>
            <a:off x="3826554" y="2988890"/>
            <a:ext cx="4600060" cy="2787240"/>
            <a:chOff x="0" y="2862182"/>
            <a:chExt cx="7044346" cy="4268266"/>
          </a:xfrm>
        </p:grpSpPr>
        <p:cxnSp>
          <p:nvCxnSpPr>
            <p:cNvPr id="6" name="Straight Connector 5">
              <a:extLst>
                <a:ext uri="{FF2B5EF4-FFF2-40B4-BE49-F238E27FC236}">
                  <a16:creationId xmlns:a16="http://schemas.microsoft.com/office/drawing/2014/main" id="{691C668C-2873-62C5-8F03-5E80B99BBE80}"/>
                </a:ext>
              </a:extLst>
            </p:cNvPr>
            <p:cNvCxnSpPr>
              <a:cxnSpLocks/>
              <a:stCxn id="34" idx="7"/>
              <a:endCxn id="35"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CB17F74-22D3-B9BE-EFE3-C9C4A27B108F}"/>
                </a:ext>
              </a:extLst>
            </p:cNvPr>
            <p:cNvCxnSpPr>
              <a:cxnSpLocks/>
              <a:stCxn id="35" idx="6"/>
              <a:endCxn id="38"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167407F-D344-AA40-0125-D5F8D05B0E57}"/>
                </a:ext>
              </a:extLst>
            </p:cNvPr>
            <p:cNvCxnSpPr>
              <a:stCxn id="34" idx="4"/>
              <a:endCxn id="36"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525E997-FBFB-01E2-E217-80D8944B701A}"/>
                </a:ext>
              </a:extLst>
            </p:cNvPr>
            <p:cNvCxnSpPr>
              <a:stCxn id="37" idx="3"/>
              <a:endCxn id="36" idx="7"/>
            </p:cNvCxnSpPr>
            <p:nvPr/>
          </p:nvCxnSpPr>
          <p:spPr>
            <a:xfrm flipH="1">
              <a:off x="1477469" y="4930617"/>
              <a:ext cx="1172042" cy="793073"/>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420B73C-7EAA-95CB-1803-156B32014089}"/>
                </a:ext>
              </a:extLst>
            </p:cNvPr>
            <p:cNvCxnSpPr>
              <a:stCxn id="39" idx="2"/>
              <a:endCxn id="36"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12D60C6-7C00-E8F5-44E6-38B0BE6A0E3D}"/>
                </a:ext>
              </a:extLst>
            </p:cNvPr>
            <p:cNvCxnSpPr>
              <a:stCxn id="37" idx="5"/>
              <a:endCxn id="39"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53F1809-12DF-C878-F53E-A24578E55D3B}"/>
                </a:ext>
              </a:extLst>
            </p:cNvPr>
            <p:cNvCxnSpPr>
              <a:cxnSpLocks/>
              <a:stCxn id="37" idx="7"/>
              <a:endCxn id="38"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CC9A28-3702-172F-48D5-D73CEB233A23}"/>
                </a:ext>
              </a:extLst>
            </p:cNvPr>
            <p:cNvCxnSpPr>
              <a:stCxn id="39" idx="6"/>
              <a:endCxn id="40"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E09D42C-C048-1B74-C4EE-E4A28C20B0A9}"/>
                </a:ext>
              </a:extLst>
            </p:cNvPr>
            <p:cNvCxnSpPr>
              <a:cxnSpLocks/>
              <a:stCxn id="40" idx="1"/>
              <a:endCxn id="38" idx="4"/>
            </p:cNvCxnSpPr>
            <p:nvPr/>
          </p:nvCxnSpPr>
          <p:spPr>
            <a:xfrm flipH="1" flipV="1">
              <a:off x="4211133" y="3585751"/>
              <a:ext cx="865200" cy="262808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CB527A-9EF1-5175-33AB-1937362313DE}"/>
                </a:ext>
              </a:extLst>
            </p:cNvPr>
            <p:cNvCxnSpPr>
              <a:stCxn id="42" idx="2"/>
              <a:endCxn id="38"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00589A0-CE39-580A-2081-C4A479A190B0}"/>
                </a:ext>
              </a:extLst>
            </p:cNvPr>
            <p:cNvCxnSpPr>
              <a:stCxn id="40" idx="0"/>
              <a:endCxn id="42"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1131D38-B9C5-2166-C994-854FE19CCEF7}"/>
                </a:ext>
              </a:extLst>
            </p:cNvPr>
            <p:cNvCxnSpPr>
              <a:stCxn id="41" idx="1"/>
              <a:endCxn id="42"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4D6F622-9DEC-2247-141E-BFC9E7659150}"/>
                </a:ext>
              </a:extLst>
            </p:cNvPr>
            <p:cNvCxnSpPr>
              <a:stCxn id="41" idx="3"/>
              <a:endCxn id="40"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401B04-4089-641B-1BA5-48438633BE6F}"/>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0" name="TextBox 19">
              <a:extLst>
                <a:ext uri="{FF2B5EF4-FFF2-40B4-BE49-F238E27FC236}">
                  <a16:creationId xmlns:a16="http://schemas.microsoft.com/office/drawing/2014/main" id="{4681CE17-29B7-A27B-268D-323D971BC6D3}"/>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1" name="TextBox 20">
              <a:extLst>
                <a:ext uri="{FF2B5EF4-FFF2-40B4-BE49-F238E27FC236}">
                  <a16:creationId xmlns:a16="http://schemas.microsoft.com/office/drawing/2014/main" id="{FAEBF0D3-EA76-478F-6E82-E393259CE80C}"/>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22" name="TextBox 21">
              <a:extLst>
                <a:ext uri="{FF2B5EF4-FFF2-40B4-BE49-F238E27FC236}">
                  <a16:creationId xmlns:a16="http://schemas.microsoft.com/office/drawing/2014/main" id="{E0554AE6-6F2E-5904-9CD9-3E6CBAD16446}"/>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3" name="TextBox 22">
              <a:extLst>
                <a:ext uri="{FF2B5EF4-FFF2-40B4-BE49-F238E27FC236}">
                  <a16:creationId xmlns:a16="http://schemas.microsoft.com/office/drawing/2014/main" id="{C59C001C-9A2F-4C67-4F8D-B5B70AD91283}"/>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4" name="TextBox 23">
              <a:extLst>
                <a:ext uri="{FF2B5EF4-FFF2-40B4-BE49-F238E27FC236}">
                  <a16:creationId xmlns:a16="http://schemas.microsoft.com/office/drawing/2014/main" id="{28FB1709-9F3C-F6E0-A9EF-2841577F37D5}"/>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5" name="TextBox 24">
              <a:extLst>
                <a:ext uri="{FF2B5EF4-FFF2-40B4-BE49-F238E27FC236}">
                  <a16:creationId xmlns:a16="http://schemas.microsoft.com/office/drawing/2014/main" id="{607C6790-7E1C-83C3-04B1-936260AA2620}"/>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26" name="TextBox 25">
              <a:extLst>
                <a:ext uri="{FF2B5EF4-FFF2-40B4-BE49-F238E27FC236}">
                  <a16:creationId xmlns:a16="http://schemas.microsoft.com/office/drawing/2014/main" id="{7917ECD0-8E62-2D7D-C280-E05B73A5DCEC}"/>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27" name="TextBox 26">
              <a:extLst>
                <a:ext uri="{FF2B5EF4-FFF2-40B4-BE49-F238E27FC236}">
                  <a16:creationId xmlns:a16="http://schemas.microsoft.com/office/drawing/2014/main" id="{70040FB0-F7AB-086D-69C2-2E6A90EACE65}"/>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28" name="TextBox 27">
              <a:extLst>
                <a:ext uri="{FF2B5EF4-FFF2-40B4-BE49-F238E27FC236}">
                  <a16:creationId xmlns:a16="http://schemas.microsoft.com/office/drawing/2014/main" id="{97FC066B-9D5B-222D-96B8-5EB21C4E3077}"/>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29" name="TextBox 28">
              <a:extLst>
                <a:ext uri="{FF2B5EF4-FFF2-40B4-BE49-F238E27FC236}">
                  <a16:creationId xmlns:a16="http://schemas.microsoft.com/office/drawing/2014/main" id="{D4A597D0-CF7C-E7F7-3CF9-3724DC8D0EA2}"/>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0" name="TextBox 29">
              <a:extLst>
                <a:ext uri="{FF2B5EF4-FFF2-40B4-BE49-F238E27FC236}">
                  <a16:creationId xmlns:a16="http://schemas.microsoft.com/office/drawing/2014/main" id="{E1955133-A9B2-B2DE-50B9-94448396C1D7}"/>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1" name="TextBox 30">
              <a:extLst>
                <a:ext uri="{FF2B5EF4-FFF2-40B4-BE49-F238E27FC236}">
                  <a16:creationId xmlns:a16="http://schemas.microsoft.com/office/drawing/2014/main" id="{2E30DC21-C497-A2C0-1BB4-4828E03238C1}"/>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2" name="Straight Connector 31">
              <a:extLst>
                <a:ext uri="{FF2B5EF4-FFF2-40B4-BE49-F238E27FC236}">
                  <a16:creationId xmlns:a16="http://schemas.microsoft.com/office/drawing/2014/main" id="{865900C5-4F7B-CD13-5487-8793611F9C39}"/>
                </a:ext>
              </a:extLst>
            </p:cNvPr>
            <p:cNvCxnSpPr>
              <a:cxnSpLocks/>
              <a:stCxn id="35" idx="4"/>
              <a:endCxn id="36"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C384C19-E181-5740-039C-3E9D7187BD07}"/>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4" name="Oval 33">
              <a:extLst>
                <a:ext uri="{FF2B5EF4-FFF2-40B4-BE49-F238E27FC236}">
                  <a16:creationId xmlns:a16="http://schemas.microsoft.com/office/drawing/2014/main" id="{870339FA-2C48-F022-BFA2-ECFFDF971CD6}"/>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Oval 34">
              <a:extLst>
                <a:ext uri="{FF2B5EF4-FFF2-40B4-BE49-F238E27FC236}">
                  <a16:creationId xmlns:a16="http://schemas.microsoft.com/office/drawing/2014/main" id="{3A46F7A6-F11B-E29B-556C-D776754198F4}"/>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6" name="Oval 35">
              <a:extLst>
                <a:ext uri="{FF2B5EF4-FFF2-40B4-BE49-F238E27FC236}">
                  <a16:creationId xmlns:a16="http://schemas.microsoft.com/office/drawing/2014/main" id="{1D13C1B8-1767-D08B-14B2-B65BE2BE8FB3}"/>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7" name="Oval 36">
              <a:extLst>
                <a:ext uri="{FF2B5EF4-FFF2-40B4-BE49-F238E27FC236}">
                  <a16:creationId xmlns:a16="http://schemas.microsoft.com/office/drawing/2014/main" id="{926592D4-A441-2DBB-137C-5C5F8C1585BF}"/>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38" name="Oval 37">
              <a:extLst>
                <a:ext uri="{FF2B5EF4-FFF2-40B4-BE49-F238E27FC236}">
                  <a16:creationId xmlns:a16="http://schemas.microsoft.com/office/drawing/2014/main" id="{F96E06A8-7559-26FB-A75C-53F594EBA637}"/>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39" name="Oval 38">
              <a:extLst>
                <a:ext uri="{FF2B5EF4-FFF2-40B4-BE49-F238E27FC236}">
                  <a16:creationId xmlns:a16="http://schemas.microsoft.com/office/drawing/2014/main" id="{CD23B269-3EF3-06CC-D41A-52B48DB2E273}"/>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0" name="Oval 39">
              <a:extLst>
                <a:ext uri="{FF2B5EF4-FFF2-40B4-BE49-F238E27FC236}">
                  <a16:creationId xmlns:a16="http://schemas.microsoft.com/office/drawing/2014/main" id="{5B9CFD88-04C4-D351-2108-1ED879ECFB73}"/>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1" name="Oval 40">
              <a:extLst>
                <a:ext uri="{FF2B5EF4-FFF2-40B4-BE49-F238E27FC236}">
                  <a16:creationId xmlns:a16="http://schemas.microsoft.com/office/drawing/2014/main" id="{8D25C125-7E46-66B4-DF7D-D4FF9E816EA4}"/>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42" name="Oval 41">
              <a:extLst>
                <a:ext uri="{FF2B5EF4-FFF2-40B4-BE49-F238E27FC236}">
                  <a16:creationId xmlns:a16="http://schemas.microsoft.com/office/drawing/2014/main" id="{8C29C85C-9D28-BBB2-DEE5-B0FAC4AD2DE7}"/>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1048119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12</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00AF085-92FF-369A-34CE-E6FE15C2C8D5}"/>
                  </a:ext>
                </a:extLst>
              </p:cNvPr>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3" name="TextBox 2">
                <a:extLst>
                  <a:ext uri="{FF2B5EF4-FFF2-40B4-BE49-F238E27FC236}">
                    <a16:creationId xmlns:a16="http://schemas.microsoft.com/office/drawing/2014/main" id="{500AF085-92FF-369A-34CE-E6FE15C2C8D5}"/>
                  </a:ext>
                </a:extLst>
              </p:cNvPr>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C96872AA-144F-8C60-CC47-17FA8A8E2CCB}"/>
              </a:ext>
            </a:extLst>
          </p:cNvPr>
          <p:cNvGrpSpPr/>
          <p:nvPr/>
        </p:nvGrpSpPr>
        <p:grpSpPr>
          <a:xfrm>
            <a:off x="3826554" y="2988890"/>
            <a:ext cx="4600060" cy="2787240"/>
            <a:chOff x="0" y="2862182"/>
            <a:chExt cx="7044346" cy="4268266"/>
          </a:xfrm>
        </p:grpSpPr>
        <p:cxnSp>
          <p:nvCxnSpPr>
            <p:cNvPr id="6" name="Straight Connector 5">
              <a:extLst>
                <a:ext uri="{FF2B5EF4-FFF2-40B4-BE49-F238E27FC236}">
                  <a16:creationId xmlns:a16="http://schemas.microsoft.com/office/drawing/2014/main" id="{709329D7-51C4-54CF-419B-FFCA1D7DA04A}"/>
                </a:ext>
              </a:extLst>
            </p:cNvPr>
            <p:cNvCxnSpPr>
              <a:cxnSpLocks/>
              <a:stCxn id="34" idx="7"/>
              <a:endCxn id="35"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27630D0-96AD-6AB3-B9D8-4096865419C0}"/>
                </a:ext>
              </a:extLst>
            </p:cNvPr>
            <p:cNvCxnSpPr>
              <a:cxnSpLocks/>
              <a:stCxn id="35" idx="6"/>
              <a:endCxn id="38"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CD664EC-B58E-F868-D7BC-73AB0D38C003}"/>
                </a:ext>
              </a:extLst>
            </p:cNvPr>
            <p:cNvCxnSpPr>
              <a:stCxn id="34" idx="4"/>
              <a:endCxn id="36"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F560E50-C2F3-E0BF-A8B6-BEF4D41AB947}"/>
                </a:ext>
              </a:extLst>
            </p:cNvPr>
            <p:cNvCxnSpPr>
              <a:stCxn id="37" idx="3"/>
              <a:endCxn id="36" idx="7"/>
            </p:cNvCxnSpPr>
            <p:nvPr/>
          </p:nvCxnSpPr>
          <p:spPr>
            <a:xfrm flipH="1">
              <a:off x="1477469" y="4930617"/>
              <a:ext cx="1172042" cy="79307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C57E6C-65A1-DD94-B049-9C65CD34253A}"/>
                </a:ext>
              </a:extLst>
            </p:cNvPr>
            <p:cNvCxnSpPr>
              <a:stCxn id="39" idx="2"/>
              <a:endCxn id="36"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EC30A07-B393-07A2-AAD0-34E8D5A0FCFE}"/>
                </a:ext>
              </a:extLst>
            </p:cNvPr>
            <p:cNvCxnSpPr>
              <a:stCxn id="37" idx="5"/>
              <a:endCxn id="39"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07ECE68-21D8-26C8-5FB6-79B0EEFF2EA4}"/>
                </a:ext>
              </a:extLst>
            </p:cNvPr>
            <p:cNvCxnSpPr>
              <a:cxnSpLocks/>
              <a:stCxn id="37" idx="7"/>
              <a:endCxn id="38"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0DDC489-2122-CBCA-929D-B06703D93E52}"/>
                </a:ext>
              </a:extLst>
            </p:cNvPr>
            <p:cNvCxnSpPr>
              <a:stCxn id="39" idx="6"/>
              <a:endCxn id="40"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01EFF8-69BD-20DE-1E5F-54EBEE82025F}"/>
                </a:ext>
              </a:extLst>
            </p:cNvPr>
            <p:cNvCxnSpPr>
              <a:cxnSpLocks/>
              <a:stCxn id="40" idx="1"/>
              <a:endCxn id="38" idx="4"/>
            </p:cNvCxnSpPr>
            <p:nvPr/>
          </p:nvCxnSpPr>
          <p:spPr>
            <a:xfrm flipH="1" flipV="1">
              <a:off x="4211133" y="3585751"/>
              <a:ext cx="865200" cy="2628084"/>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E550EA0-8C2E-4889-51E1-EFA5CF593C22}"/>
                </a:ext>
              </a:extLst>
            </p:cNvPr>
            <p:cNvCxnSpPr>
              <a:stCxn id="42" idx="2"/>
              <a:endCxn id="38"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5B16CB0-ED01-6B15-D990-A80E33B5FD3E}"/>
                </a:ext>
              </a:extLst>
            </p:cNvPr>
            <p:cNvCxnSpPr>
              <a:stCxn id="40" idx="0"/>
              <a:endCxn id="42"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4412895-9C71-4E40-520A-DE9929B08397}"/>
                </a:ext>
              </a:extLst>
            </p:cNvPr>
            <p:cNvCxnSpPr>
              <a:stCxn id="41" idx="1"/>
              <a:endCxn id="42"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0A9426-F5F7-E746-54FA-0947F1428D39}"/>
                </a:ext>
              </a:extLst>
            </p:cNvPr>
            <p:cNvCxnSpPr>
              <a:stCxn id="41" idx="3"/>
              <a:endCxn id="40"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16159B5-9A07-526E-0186-51772DCC2ACC}"/>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0" name="TextBox 19">
              <a:extLst>
                <a:ext uri="{FF2B5EF4-FFF2-40B4-BE49-F238E27FC236}">
                  <a16:creationId xmlns:a16="http://schemas.microsoft.com/office/drawing/2014/main" id="{531F2BEB-061A-330D-3A68-5BA85E611292}"/>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1" name="TextBox 20">
              <a:extLst>
                <a:ext uri="{FF2B5EF4-FFF2-40B4-BE49-F238E27FC236}">
                  <a16:creationId xmlns:a16="http://schemas.microsoft.com/office/drawing/2014/main" id="{46BDDF39-E59E-2AA9-7C57-1E347E69B18B}"/>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22" name="TextBox 21">
              <a:extLst>
                <a:ext uri="{FF2B5EF4-FFF2-40B4-BE49-F238E27FC236}">
                  <a16:creationId xmlns:a16="http://schemas.microsoft.com/office/drawing/2014/main" id="{7085D115-EBEB-85D8-F68D-D5003714D7E5}"/>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3" name="TextBox 22">
              <a:extLst>
                <a:ext uri="{FF2B5EF4-FFF2-40B4-BE49-F238E27FC236}">
                  <a16:creationId xmlns:a16="http://schemas.microsoft.com/office/drawing/2014/main" id="{D0B09A8B-C19A-2B0D-3D0C-B8C4ACE2104C}"/>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4" name="TextBox 23">
              <a:extLst>
                <a:ext uri="{FF2B5EF4-FFF2-40B4-BE49-F238E27FC236}">
                  <a16:creationId xmlns:a16="http://schemas.microsoft.com/office/drawing/2014/main" id="{C94C7522-6D1A-73EB-212C-C8318CA47B88}"/>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5" name="TextBox 24">
              <a:extLst>
                <a:ext uri="{FF2B5EF4-FFF2-40B4-BE49-F238E27FC236}">
                  <a16:creationId xmlns:a16="http://schemas.microsoft.com/office/drawing/2014/main" id="{EFC7A2AD-6F48-D34F-3EDF-1C25158D4D7D}"/>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26" name="TextBox 25">
              <a:extLst>
                <a:ext uri="{FF2B5EF4-FFF2-40B4-BE49-F238E27FC236}">
                  <a16:creationId xmlns:a16="http://schemas.microsoft.com/office/drawing/2014/main" id="{EC6998F7-3AFD-8B4A-4A7D-2E06761537EC}"/>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27" name="TextBox 26">
              <a:extLst>
                <a:ext uri="{FF2B5EF4-FFF2-40B4-BE49-F238E27FC236}">
                  <a16:creationId xmlns:a16="http://schemas.microsoft.com/office/drawing/2014/main" id="{EE8D6CCF-7413-CB37-E19E-AAD6C25C97C7}"/>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28" name="TextBox 27">
              <a:extLst>
                <a:ext uri="{FF2B5EF4-FFF2-40B4-BE49-F238E27FC236}">
                  <a16:creationId xmlns:a16="http://schemas.microsoft.com/office/drawing/2014/main" id="{9C010B3B-6988-80BB-5920-9F2978EB90A6}"/>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29" name="TextBox 28">
              <a:extLst>
                <a:ext uri="{FF2B5EF4-FFF2-40B4-BE49-F238E27FC236}">
                  <a16:creationId xmlns:a16="http://schemas.microsoft.com/office/drawing/2014/main" id="{C0E0B98B-4AE1-DD4E-BC1B-D3B62CC47A33}"/>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0" name="TextBox 29">
              <a:extLst>
                <a:ext uri="{FF2B5EF4-FFF2-40B4-BE49-F238E27FC236}">
                  <a16:creationId xmlns:a16="http://schemas.microsoft.com/office/drawing/2014/main" id="{C6DFDECB-37AF-DFA6-DD96-81FFA9959A61}"/>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1" name="TextBox 30">
              <a:extLst>
                <a:ext uri="{FF2B5EF4-FFF2-40B4-BE49-F238E27FC236}">
                  <a16:creationId xmlns:a16="http://schemas.microsoft.com/office/drawing/2014/main" id="{16FC31FA-9F92-9F3C-7B6B-FE8FB154C792}"/>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2" name="Straight Connector 31">
              <a:extLst>
                <a:ext uri="{FF2B5EF4-FFF2-40B4-BE49-F238E27FC236}">
                  <a16:creationId xmlns:a16="http://schemas.microsoft.com/office/drawing/2014/main" id="{4F179521-D120-F662-2F15-BF1ECEF12869}"/>
                </a:ext>
              </a:extLst>
            </p:cNvPr>
            <p:cNvCxnSpPr>
              <a:cxnSpLocks/>
              <a:stCxn id="35" idx="4"/>
              <a:endCxn id="36"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3CBC88-6234-1113-D186-DC2C667F4E46}"/>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4" name="Oval 33">
              <a:extLst>
                <a:ext uri="{FF2B5EF4-FFF2-40B4-BE49-F238E27FC236}">
                  <a16:creationId xmlns:a16="http://schemas.microsoft.com/office/drawing/2014/main" id="{9DD6F450-AEC0-0FC4-15DE-3545704D2F9B}"/>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Oval 34">
              <a:extLst>
                <a:ext uri="{FF2B5EF4-FFF2-40B4-BE49-F238E27FC236}">
                  <a16:creationId xmlns:a16="http://schemas.microsoft.com/office/drawing/2014/main" id="{55FFCA9F-5331-F108-B305-59482DE4CDB2}"/>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6" name="Oval 35">
              <a:extLst>
                <a:ext uri="{FF2B5EF4-FFF2-40B4-BE49-F238E27FC236}">
                  <a16:creationId xmlns:a16="http://schemas.microsoft.com/office/drawing/2014/main" id="{5B5FF919-B977-73E4-7CF4-5B87A78D8EAF}"/>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7" name="Oval 36">
              <a:extLst>
                <a:ext uri="{FF2B5EF4-FFF2-40B4-BE49-F238E27FC236}">
                  <a16:creationId xmlns:a16="http://schemas.microsoft.com/office/drawing/2014/main" id="{567A1B40-FF0F-CB24-D083-E7F304F43BFD}"/>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38" name="Oval 37">
              <a:extLst>
                <a:ext uri="{FF2B5EF4-FFF2-40B4-BE49-F238E27FC236}">
                  <a16:creationId xmlns:a16="http://schemas.microsoft.com/office/drawing/2014/main" id="{ADBB05E5-201B-A3B1-9D3C-B476CA1104F6}"/>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39" name="Oval 38">
              <a:extLst>
                <a:ext uri="{FF2B5EF4-FFF2-40B4-BE49-F238E27FC236}">
                  <a16:creationId xmlns:a16="http://schemas.microsoft.com/office/drawing/2014/main" id="{23DB8648-D0BF-BE9D-2718-3A66DB7D525B}"/>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0" name="Oval 39">
              <a:extLst>
                <a:ext uri="{FF2B5EF4-FFF2-40B4-BE49-F238E27FC236}">
                  <a16:creationId xmlns:a16="http://schemas.microsoft.com/office/drawing/2014/main" id="{003C71CF-FB1E-0941-2194-5E60DEA44C2D}"/>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1" name="Oval 40">
              <a:extLst>
                <a:ext uri="{FF2B5EF4-FFF2-40B4-BE49-F238E27FC236}">
                  <a16:creationId xmlns:a16="http://schemas.microsoft.com/office/drawing/2014/main" id="{A3AA6042-CA18-0D05-73E3-977593BCAF72}"/>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42" name="Oval 41">
              <a:extLst>
                <a:ext uri="{FF2B5EF4-FFF2-40B4-BE49-F238E27FC236}">
                  <a16:creationId xmlns:a16="http://schemas.microsoft.com/office/drawing/2014/main" id="{F42E533B-DFE8-F43F-A0C6-B8729D1945AA}"/>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4278507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13</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ADE1AA1-E035-373C-7F0E-0FD7CF0B0823}"/>
                  </a:ext>
                </a:extLst>
              </p:cNvPr>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3" name="TextBox 2">
                <a:extLst>
                  <a:ext uri="{FF2B5EF4-FFF2-40B4-BE49-F238E27FC236}">
                    <a16:creationId xmlns:a16="http://schemas.microsoft.com/office/drawing/2014/main" id="{3ADE1AA1-E035-373C-7F0E-0FD7CF0B0823}"/>
                  </a:ext>
                </a:extLst>
              </p:cNvPr>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24AFBB07-135F-9A25-3017-C12F7CE2AA2B}"/>
              </a:ext>
            </a:extLst>
          </p:cNvPr>
          <p:cNvGrpSpPr/>
          <p:nvPr/>
        </p:nvGrpSpPr>
        <p:grpSpPr>
          <a:xfrm>
            <a:off x="3826554" y="2988890"/>
            <a:ext cx="4600060" cy="2787240"/>
            <a:chOff x="0" y="2862182"/>
            <a:chExt cx="7044346" cy="4268266"/>
          </a:xfrm>
        </p:grpSpPr>
        <p:cxnSp>
          <p:nvCxnSpPr>
            <p:cNvPr id="6" name="Straight Connector 5">
              <a:extLst>
                <a:ext uri="{FF2B5EF4-FFF2-40B4-BE49-F238E27FC236}">
                  <a16:creationId xmlns:a16="http://schemas.microsoft.com/office/drawing/2014/main" id="{8C97CD7D-1C11-D0C9-EC16-FC021A3B41CE}"/>
                </a:ext>
              </a:extLst>
            </p:cNvPr>
            <p:cNvCxnSpPr>
              <a:cxnSpLocks/>
              <a:stCxn id="34" idx="7"/>
              <a:endCxn id="35"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2EFA558-C439-6F07-FFB6-ED0568C106D1}"/>
                </a:ext>
              </a:extLst>
            </p:cNvPr>
            <p:cNvCxnSpPr>
              <a:cxnSpLocks/>
              <a:stCxn id="35" idx="6"/>
              <a:endCxn id="38"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472E43-C503-7B8C-2218-866F9921D1C9}"/>
                </a:ext>
              </a:extLst>
            </p:cNvPr>
            <p:cNvCxnSpPr>
              <a:stCxn id="34" idx="4"/>
              <a:endCxn id="36"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4151349-F17F-69A3-E800-9123223CCEFE}"/>
                </a:ext>
              </a:extLst>
            </p:cNvPr>
            <p:cNvCxnSpPr>
              <a:stCxn id="37" idx="3"/>
              <a:endCxn id="36" idx="7"/>
            </p:cNvCxnSpPr>
            <p:nvPr/>
          </p:nvCxnSpPr>
          <p:spPr>
            <a:xfrm flipH="1">
              <a:off x="1477469" y="4930617"/>
              <a:ext cx="1172042" cy="79307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1DB0247-2B4C-F5C2-BE35-EA19D7F38871}"/>
                </a:ext>
              </a:extLst>
            </p:cNvPr>
            <p:cNvCxnSpPr>
              <a:stCxn id="39" idx="2"/>
              <a:endCxn id="36"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A9E4CA6-E697-2A2A-2FCF-C2C071E12F07}"/>
                </a:ext>
              </a:extLst>
            </p:cNvPr>
            <p:cNvCxnSpPr>
              <a:stCxn id="37" idx="5"/>
              <a:endCxn id="39"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25E1D61-610C-6058-7E5B-3CBFD0912125}"/>
                </a:ext>
              </a:extLst>
            </p:cNvPr>
            <p:cNvCxnSpPr>
              <a:cxnSpLocks/>
              <a:stCxn id="37" idx="7"/>
              <a:endCxn id="38"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6E15D8-6615-86C3-B8A4-8E73213EA7FD}"/>
                </a:ext>
              </a:extLst>
            </p:cNvPr>
            <p:cNvCxnSpPr>
              <a:stCxn id="39" idx="6"/>
              <a:endCxn id="40" idx="3"/>
            </p:cNvCxnSpPr>
            <p:nvPr/>
          </p:nvCxnSpPr>
          <p:spPr>
            <a:xfrm flipV="1">
              <a:off x="3360148" y="6576771"/>
              <a:ext cx="1716185" cy="75166"/>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B82E192-8511-E53D-4D5B-697DA24B1B49}"/>
                </a:ext>
              </a:extLst>
            </p:cNvPr>
            <p:cNvCxnSpPr>
              <a:cxnSpLocks/>
              <a:stCxn id="40" idx="1"/>
              <a:endCxn id="38" idx="4"/>
            </p:cNvCxnSpPr>
            <p:nvPr/>
          </p:nvCxnSpPr>
          <p:spPr>
            <a:xfrm flipH="1" flipV="1">
              <a:off x="4211133" y="3585751"/>
              <a:ext cx="865200" cy="262808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FA2F1D6-131B-BDD2-DDDC-889D30BB3AD3}"/>
                </a:ext>
              </a:extLst>
            </p:cNvPr>
            <p:cNvCxnSpPr>
              <a:stCxn id="42" idx="2"/>
              <a:endCxn id="38"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056D66-0CFF-49CD-F54D-6EA41BAB32BE}"/>
                </a:ext>
              </a:extLst>
            </p:cNvPr>
            <p:cNvCxnSpPr>
              <a:stCxn id="40" idx="0"/>
              <a:endCxn id="42"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FCED648-FA76-9C24-35A5-551B6C657B87}"/>
                </a:ext>
              </a:extLst>
            </p:cNvPr>
            <p:cNvCxnSpPr>
              <a:stCxn id="41" idx="1"/>
              <a:endCxn id="42"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41B952C-9DDA-72FF-E118-4550F528C3ED}"/>
                </a:ext>
              </a:extLst>
            </p:cNvPr>
            <p:cNvCxnSpPr>
              <a:stCxn id="41" idx="3"/>
              <a:endCxn id="40"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7085DBC-19CC-3D23-F0E6-9912610EE46B}"/>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0" name="TextBox 19">
              <a:extLst>
                <a:ext uri="{FF2B5EF4-FFF2-40B4-BE49-F238E27FC236}">
                  <a16:creationId xmlns:a16="http://schemas.microsoft.com/office/drawing/2014/main" id="{4EF7E69A-D521-2F46-6710-6D04A0308A05}"/>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1" name="TextBox 20">
              <a:extLst>
                <a:ext uri="{FF2B5EF4-FFF2-40B4-BE49-F238E27FC236}">
                  <a16:creationId xmlns:a16="http://schemas.microsoft.com/office/drawing/2014/main" id="{80A4B4C4-4F39-280A-37C9-800B84F2912D}"/>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22" name="TextBox 21">
              <a:extLst>
                <a:ext uri="{FF2B5EF4-FFF2-40B4-BE49-F238E27FC236}">
                  <a16:creationId xmlns:a16="http://schemas.microsoft.com/office/drawing/2014/main" id="{7A9606BF-9E7B-BEF9-431D-41A6BFDB2AE5}"/>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3" name="TextBox 22">
              <a:extLst>
                <a:ext uri="{FF2B5EF4-FFF2-40B4-BE49-F238E27FC236}">
                  <a16:creationId xmlns:a16="http://schemas.microsoft.com/office/drawing/2014/main" id="{9D4F33EC-0524-972F-613D-E7D1AA70C3E1}"/>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4" name="TextBox 23">
              <a:extLst>
                <a:ext uri="{FF2B5EF4-FFF2-40B4-BE49-F238E27FC236}">
                  <a16:creationId xmlns:a16="http://schemas.microsoft.com/office/drawing/2014/main" id="{F26B6FA1-8307-300B-6382-1122D72C8573}"/>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5" name="TextBox 24">
              <a:extLst>
                <a:ext uri="{FF2B5EF4-FFF2-40B4-BE49-F238E27FC236}">
                  <a16:creationId xmlns:a16="http://schemas.microsoft.com/office/drawing/2014/main" id="{2B229179-4F05-EA99-516E-FF7FFA9A65D2}"/>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26" name="TextBox 25">
              <a:extLst>
                <a:ext uri="{FF2B5EF4-FFF2-40B4-BE49-F238E27FC236}">
                  <a16:creationId xmlns:a16="http://schemas.microsoft.com/office/drawing/2014/main" id="{9D75E26E-08F0-5697-E95C-50A1CFEF913C}"/>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27" name="TextBox 26">
              <a:extLst>
                <a:ext uri="{FF2B5EF4-FFF2-40B4-BE49-F238E27FC236}">
                  <a16:creationId xmlns:a16="http://schemas.microsoft.com/office/drawing/2014/main" id="{BB0C7C04-9080-C4F4-664F-0E6309EE3726}"/>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28" name="TextBox 27">
              <a:extLst>
                <a:ext uri="{FF2B5EF4-FFF2-40B4-BE49-F238E27FC236}">
                  <a16:creationId xmlns:a16="http://schemas.microsoft.com/office/drawing/2014/main" id="{2F309E75-593B-D646-D4DC-24CF7D6E5849}"/>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29" name="TextBox 28">
              <a:extLst>
                <a:ext uri="{FF2B5EF4-FFF2-40B4-BE49-F238E27FC236}">
                  <a16:creationId xmlns:a16="http://schemas.microsoft.com/office/drawing/2014/main" id="{14425C54-DADA-98F7-A17F-CD1415547073}"/>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0" name="TextBox 29">
              <a:extLst>
                <a:ext uri="{FF2B5EF4-FFF2-40B4-BE49-F238E27FC236}">
                  <a16:creationId xmlns:a16="http://schemas.microsoft.com/office/drawing/2014/main" id="{92266B43-9ED0-67C3-5764-5FCB000DFA78}"/>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1" name="TextBox 30">
              <a:extLst>
                <a:ext uri="{FF2B5EF4-FFF2-40B4-BE49-F238E27FC236}">
                  <a16:creationId xmlns:a16="http://schemas.microsoft.com/office/drawing/2014/main" id="{7058DE3B-7A27-489A-218A-6627A5998B87}"/>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2" name="Straight Connector 31">
              <a:extLst>
                <a:ext uri="{FF2B5EF4-FFF2-40B4-BE49-F238E27FC236}">
                  <a16:creationId xmlns:a16="http://schemas.microsoft.com/office/drawing/2014/main" id="{332BEEAE-23B5-E56E-79F7-CA137299DC8A}"/>
                </a:ext>
              </a:extLst>
            </p:cNvPr>
            <p:cNvCxnSpPr>
              <a:cxnSpLocks/>
              <a:stCxn id="35" idx="4"/>
              <a:endCxn id="36"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8BF66DE-5F29-EEE0-5694-477A14139EEC}"/>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4" name="Oval 33">
              <a:extLst>
                <a:ext uri="{FF2B5EF4-FFF2-40B4-BE49-F238E27FC236}">
                  <a16:creationId xmlns:a16="http://schemas.microsoft.com/office/drawing/2014/main" id="{28065CCE-8329-9D31-59C3-29331C40CBB4}"/>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Oval 34">
              <a:extLst>
                <a:ext uri="{FF2B5EF4-FFF2-40B4-BE49-F238E27FC236}">
                  <a16:creationId xmlns:a16="http://schemas.microsoft.com/office/drawing/2014/main" id="{50E969BE-925D-00EE-163A-25A9FBA78D16}"/>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6" name="Oval 35">
              <a:extLst>
                <a:ext uri="{FF2B5EF4-FFF2-40B4-BE49-F238E27FC236}">
                  <a16:creationId xmlns:a16="http://schemas.microsoft.com/office/drawing/2014/main" id="{B5223BE0-245C-B582-7B61-757A046257C9}"/>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7" name="Oval 36">
              <a:extLst>
                <a:ext uri="{FF2B5EF4-FFF2-40B4-BE49-F238E27FC236}">
                  <a16:creationId xmlns:a16="http://schemas.microsoft.com/office/drawing/2014/main" id="{FB3412C6-EAB5-1562-4A36-2B456E3ED0E1}"/>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38" name="Oval 37">
              <a:extLst>
                <a:ext uri="{FF2B5EF4-FFF2-40B4-BE49-F238E27FC236}">
                  <a16:creationId xmlns:a16="http://schemas.microsoft.com/office/drawing/2014/main" id="{8BBC8780-F583-FCFC-777D-8CB77060B5DE}"/>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39" name="Oval 38">
              <a:extLst>
                <a:ext uri="{FF2B5EF4-FFF2-40B4-BE49-F238E27FC236}">
                  <a16:creationId xmlns:a16="http://schemas.microsoft.com/office/drawing/2014/main" id="{8DDF98B2-96D1-A876-50B5-76753E1058FA}"/>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0" name="Oval 39">
              <a:extLst>
                <a:ext uri="{FF2B5EF4-FFF2-40B4-BE49-F238E27FC236}">
                  <a16:creationId xmlns:a16="http://schemas.microsoft.com/office/drawing/2014/main" id="{1E42F507-1ACA-CF98-B7CB-BC4EFD1950C3}"/>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1" name="Oval 40">
              <a:extLst>
                <a:ext uri="{FF2B5EF4-FFF2-40B4-BE49-F238E27FC236}">
                  <a16:creationId xmlns:a16="http://schemas.microsoft.com/office/drawing/2014/main" id="{97AB6A15-A1F2-2C8A-E5E2-E54BA45AB2B6}"/>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42" name="Oval 41">
              <a:extLst>
                <a:ext uri="{FF2B5EF4-FFF2-40B4-BE49-F238E27FC236}">
                  <a16:creationId xmlns:a16="http://schemas.microsoft.com/office/drawing/2014/main" id="{C2E59C4F-8624-4625-CF9F-41986322418B}"/>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2980706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CF2E1-BEFD-5725-B25A-C1E68B94FF9A}"/>
              </a:ext>
            </a:extLst>
          </p:cNvPr>
          <p:cNvSpPr>
            <a:spLocks noGrp="1"/>
          </p:cNvSpPr>
          <p:nvPr>
            <p:ph type="title"/>
          </p:nvPr>
        </p:nvSpPr>
        <p:spPr/>
        <p:txBody>
          <a:bodyPr/>
          <a:lstStyle/>
          <a:p>
            <a:r>
              <a:rPr lang="en-US" dirty="0"/>
              <a:t>Correctness of Kruskal’s Algorithm</a:t>
            </a:r>
          </a:p>
        </p:txBody>
      </p:sp>
      <p:sp>
        <p:nvSpPr>
          <p:cNvPr id="3" name="Content Placeholder 2">
            <a:extLst>
              <a:ext uri="{FF2B5EF4-FFF2-40B4-BE49-F238E27FC236}">
                <a16:creationId xmlns:a16="http://schemas.microsoft.com/office/drawing/2014/main" id="{83C573EA-C085-E3EC-ED94-ACFD4D8F7CBF}"/>
              </a:ext>
            </a:extLst>
          </p:cNvPr>
          <p:cNvSpPr>
            <a:spLocks noGrp="1"/>
          </p:cNvSpPr>
          <p:nvPr>
            <p:ph idx="1"/>
          </p:nvPr>
        </p:nvSpPr>
        <p:spPr/>
        <p:txBody>
          <a:bodyPr/>
          <a:lstStyle/>
          <a:p>
            <a:r>
              <a:rPr lang="en-US" dirty="0"/>
              <a:t>It’s sufficient to just show that it follows the template of our “General MST Algorithm”</a:t>
            </a:r>
          </a:p>
          <a:p>
            <a:pPr lvl="1"/>
            <a:r>
              <a:rPr lang="en-US" dirty="0"/>
              <a:t>Show that for every edge chosen, it is the least-weight edge which crosses some cut that respects all already-chosen edges.</a:t>
            </a:r>
          </a:p>
        </p:txBody>
      </p:sp>
    </p:spTree>
    <p:extLst>
      <p:ext uri="{BB962C8B-B14F-4D97-AF65-F5344CB8AC3E}">
        <p14:creationId xmlns:p14="http://schemas.microsoft.com/office/powerpoint/2010/main" val="997385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725B319-DD00-44D1-E794-5A351AE79045}"/>
              </a:ext>
            </a:extLst>
          </p:cNvPr>
          <p:cNvSpPr/>
          <p:nvPr/>
        </p:nvSpPr>
        <p:spPr>
          <a:xfrm rot="20582944">
            <a:off x="3518844" y="3364566"/>
            <a:ext cx="1084490" cy="3270354"/>
          </a:xfrm>
          <a:prstGeom prst="roundRect">
            <a:avLst/>
          </a:prstGeom>
          <a:solidFill>
            <a:srgbClr val="BFEBFB"/>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Proof of Kruskal’s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15</a:t>
            </a:fld>
            <a:endParaRPr lang="en-US"/>
          </a:p>
        </p:txBody>
      </p:sp>
      <p:grpSp>
        <p:nvGrpSpPr>
          <p:cNvPr id="47" name="Group 46"/>
          <p:cNvGrpSpPr/>
          <p:nvPr/>
        </p:nvGrpSpPr>
        <p:grpSpPr>
          <a:xfrm>
            <a:off x="952562" y="3559821"/>
            <a:ext cx="4600060" cy="2787240"/>
            <a:chOff x="0" y="2862182"/>
            <a:chExt cx="7044346" cy="4268266"/>
          </a:xfrm>
        </p:grpSpPr>
        <p:cxnSp>
          <p:nvCxnSpPr>
            <p:cNvPr id="48" name="Straight Connector 47"/>
            <p:cNvCxnSpPr>
              <a:stCxn id="76" idx="7"/>
              <a:endCxn id="77" idx="2"/>
            </p:cNvCxnSpPr>
            <p:nvPr/>
          </p:nvCxnSpPr>
          <p:spPr>
            <a:xfrm flipV="1">
              <a:off x="438102" y="3276727"/>
              <a:ext cx="1492916" cy="96260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77" idx="6"/>
              <a:endCxn id="80" idx="2"/>
            </p:cNvCxnSpPr>
            <p:nvPr/>
          </p:nvCxnSpPr>
          <p:spPr>
            <a:xfrm>
              <a:off x="2444286" y="3276727"/>
              <a:ext cx="1510213" cy="5239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76" idx="4"/>
              <a:endCxn id="78"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9" idx="3"/>
              <a:endCxn id="78" idx="7"/>
            </p:cNvCxnSpPr>
            <p:nvPr/>
          </p:nvCxnSpPr>
          <p:spPr>
            <a:xfrm flipH="1">
              <a:off x="1477469" y="4930617"/>
              <a:ext cx="1172042" cy="79307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81" idx="2"/>
              <a:endCxn id="78"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79" idx="5"/>
              <a:endCxn id="81"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79" idx="7"/>
              <a:endCxn id="80" idx="3"/>
            </p:cNvCxnSpPr>
            <p:nvPr/>
          </p:nvCxnSpPr>
          <p:spPr>
            <a:xfrm flipV="1">
              <a:off x="3012447"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1" idx="6"/>
              <a:endCxn id="82" idx="3"/>
            </p:cNvCxnSpPr>
            <p:nvPr/>
          </p:nvCxnSpPr>
          <p:spPr>
            <a:xfrm flipV="1">
              <a:off x="3360148" y="6576771"/>
              <a:ext cx="1716185" cy="75166"/>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82" idx="1"/>
              <a:endCxn id="80" idx="4"/>
            </p:cNvCxnSpPr>
            <p:nvPr/>
          </p:nvCxnSpPr>
          <p:spPr>
            <a:xfrm flipH="1" flipV="1">
              <a:off x="4211133" y="3585751"/>
              <a:ext cx="865200" cy="262808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84" idx="2"/>
              <a:endCxn id="80"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82" idx="0"/>
              <a:endCxn id="84"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83" idx="1"/>
              <a:endCxn id="84"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83" idx="3"/>
              <a:endCxn id="82"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62" name="TextBox 61"/>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63" name="TextBox 62"/>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64" name="TextBox 63"/>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65" name="TextBox 64"/>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66" name="TextBox 65"/>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67" name="TextBox 66"/>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68" name="TextBox 67"/>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69" name="TextBox 68"/>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70" name="TextBox 69"/>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71" name="TextBox 70"/>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72" name="TextBox 71"/>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73" name="TextBox 72"/>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74" name="Straight Connector 73"/>
            <p:cNvCxnSpPr>
              <a:stCxn id="77" idx="4"/>
              <a:endCxn id="78" idx="0"/>
            </p:cNvCxnSpPr>
            <p:nvPr/>
          </p:nvCxnSpPr>
          <p:spPr>
            <a:xfrm flipH="1">
              <a:off x="1296001"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76" name="Oval 75"/>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7" name="Oval 76"/>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78" name="Oval 77"/>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79" name="Oval 78"/>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80" name="Oval 79"/>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81" name="Oval 80"/>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82" name="Oval 81"/>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83" name="Oval 82"/>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84" name="Oval 83"/>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mc:AlternateContent xmlns:mc="http://schemas.openxmlformats.org/markup-compatibility/2006" xmlns:a14="http://schemas.microsoft.com/office/drawing/2010/main">
        <mc:Choice Requires="a14">
          <p:sp>
            <p:nvSpPr>
              <p:cNvPr id="44" name="TextBox 43"/>
              <p:cNvSpPr txBox="1"/>
              <p:nvPr/>
            </p:nvSpPr>
            <p:spPr>
              <a:xfrm>
                <a:off x="709131" y="1376502"/>
                <a:ext cx="6682270" cy="1569660"/>
              </a:xfrm>
              <a:prstGeom prst="rect">
                <a:avLst/>
              </a:prstGeom>
              <a:noFill/>
            </p:spPr>
            <p:txBody>
              <a:bodyPr wrap="square" rtlCol="0">
                <a:spAutoFit/>
              </a:bodyPr>
              <a:lstStyle/>
              <a:p>
                <a:r>
                  <a:rPr lang="en-US" sz="2400" dirty="0"/>
                  <a:t>Start with an empty tree </a:t>
                </a:r>
                <a14:m>
                  <m:oMath xmlns:m="http://schemas.openxmlformats.org/officeDocument/2006/math">
                    <m:r>
                      <a:rPr lang="en-US" sz="2400" i="1" smtClean="0">
                        <a:solidFill>
                          <a:schemeClr val="accent2">
                            <a:lumMod val="75000"/>
                          </a:schemeClr>
                        </a:solidFill>
                        <a:latin typeface="Cambria Math"/>
                      </a:rPr>
                      <m:t>𝐴</m:t>
                    </m:r>
                  </m:oMath>
                </a14:m>
                <a:endParaRPr lang="en-US" sz="2400" dirty="0"/>
              </a:p>
              <a:p>
                <a:r>
                  <a:rPr lang="en-US" sz="2400" dirty="0"/>
                  <a:t>Repeat </a:t>
                </a:r>
                <a14:m>
                  <m:oMath xmlns:m="http://schemas.openxmlformats.org/officeDocument/2006/math">
                    <m:r>
                      <a:rPr lang="en-US" sz="2400" i="1">
                        <a:latin typeface="Cambria Math"/>
                      </a:rPr>
                      <m:t>𝑉</m:t>
                    </m:r>
                    <m:r>
                      <a:rPr lang="en-US" sz="2400" i="1">
                        <a:latin typeface="Cambria Math"/>
                      </a:rPr>
                      <m:t>−1</m:t>
                    </m:r>
                  </m:oMath>
                </a14:m>
                <a:r>
                  <a:rPr lang="en-US" sz="2400" dirty="0"/>
                  <a:t> times:</a:t>
                </a:r>
              </a:p>
              <a:p>
                <a:r>
                  <a:rPr lang="en-US" sz="2400" dirty="0"/>
                  <a:t>	Add the min-weight edge that doesn’t 		cause a cycle</a:t>
                </a:r>
              </a:p>
            </p:txBody>
          </p:sp>
        </mc:Choice>
        <mc:Fallback xmlns="">
          <p:sp>
            <p:nvSpPr>
              <p:cNvPr id="44" name="TextBox 43"/>
              <p:cNvSpPr txBox="1">
                <a:spLocks noRot="1" noChangeAspect="1" noMove="1" noResize="1" noEditPoints="1" noAdjustHandles="1" noChangeArrowheads="1" noChangeShapeType="1" noTextEdit="1"/>
              </p:cNvSpPr>
              <p:nvPr/>
            </p:nvSpPr>
            <p:spPr>
              <a:xfrm>
                <a:off x="709131" y="1376502"/>
                <a:ext cx="6682270" cy="1569660"/>
              </a:xfrm>
              <a:prstGeom prst="rect">
                <a:avLst/>
              </a:prstGeom>
              <a:blipFill>
                <a:blip r:embed="rId2"/>
                <a:stretch>
                  <a:fillRect l="-1367" t="-3113" b="-8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4666211" y="6117748"/>
                <a:ext cx="363882" cy="369332"/>
              </a:xfrm>
              <a:prstGeom prst="rect">
                <a:avLst/>
              </a:prstGeom>
              <a:noFill/>
            </p:spPr>
            <p:txBody>
              <a:bodyPr wrap="none" rtlCol="0">
                <a:spAutoFit/>
              </a:bodyPr>
              <a:lstStyle/>
              <a:p>
                <a:pPr/>
                <a14:m>
                  <m:oMathPara xmlns:m="http://schemas.openxmlformats.org/officeDocument/2006/math">
                    <m:oMath>
                      <m:r>
                        <a:rPr lang="en-US" i="1">
                          <a:solidFill>
                            <a:schemeClr val="accent1"/>
                          </a:solidFill>
                          <a:latin typeface="Cambria Math"/>
                        </a:rPr>
                        <m:t>𝑆</m:t>
                      </m:r>
                    </m:oMath>
                  </m:oMathPara>
                </a14:m>
                <a:endParaRPr lang="en-US" dirty="0">
                  <a:solidFill>
                    <a:schemeClr val="accent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4666211" y="6117748"/>
                <a:ext cx="363882"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350691" y="5600132"/>
                <a:ext cx="412613" cy="461665"/>
              </a:xfrm>
              <a:prstGeom prst="rect">
                <a:avLst/>
              </a:prstGeom>
              <a:noFill/>
            </p:spPr>
            <p:txBody>
              <a:bodyPr wrap="none" rtlCol="0">
                <a:spAutoFit/>
              </a:bodyPr>
              <a:lstStyle/>
              <a:p>
                <a:pPr/>
                <a14:m>
                  <m:oMathPara xmlns:m="http://schemas.openxmlformats.org/officeDocument/2006/math">
                    <m:oMath>
                      <m:r>
                        <a:rPr lang="en-US" sz="2400" i="1" smtClean="0">
                          <a:solidFill>
                            <a:srgbClr val="FF00FF"/>
                          </a:solidFill>
                          <a:latin typeface="Cambria Math"/>
                        </a:rPr>
                        <m:t>𝑒</m:t>
                      </m:r>
                    </m:oMath>
                  </m:oMathPara>
                </a14:m>
                <a:endParaRPr lang="en-US" sz="2400" dirty="0">
                  <a:solidFill>
                    <a:srgbClr val="FF00FF"/>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350691" y="5600132"/>
                <a:ext cx="412613"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514CE1E9-7A86-7C9E-C64B-238BAC41E6A5}"/>
                  </a:ext>
                </a:extLst>
              </p:cNvPr>
              <p:cNvSpPr txBox="1"/>
              <p:nvPr/>
            </p:nvSpPr>
            <p:spPr>
              <a:xfrm>
                <a:off x="6697090" y="1322145"/>
                <a:ext cx="5210772" cy="4093428"/>
              </a:xfrm>
              <a:prstGeom prst="rect">
                <a:avLst/>
              </a:prstGeom>
              <a:noFill/>
            </p:spPr>
            <p:txBody>
              <a:bodyPr wrap="square" rtlCol="0">
                <a:spAutoFit/>
              </a:bodyPr>
              <a:lstStyle/>
              <a:p>
                <a:r>
                  <a:rPr lang="en-US" sz="2000" b="1" dirty="0"/>
                  <a:t>Proof: </a:t>
                </a:r>
                <a:r>
                  <a:rPr lang="en-US" sz="2000" dirty="0"/>
                  <a:t>By induction, edges in </a:t>
                </a:r>
                <a14:m>
                  <m:oMath xmlns:m="http://schemas.openxmlformats.org/officeDocument/2006/math">
                    <m:r>
                      <a:rPr lang="en-US" sz="2000" b="0" i="1" smtClean="0">
                        <a:solidFill>
                          <a:schemeClr val="accent2">
                            <a:lumMod val="75000"/>
                          </a:schemeClr>
                        </a:solidFill>
                        <a:latin typeface="Cambria Math" panose="02040503050406030204" pitchFamily="18" charset="0"/>
                      </a:rPr>
                      <m:t>𝐴</m:t>
                    </m:r>
                  </m:oMath>
                </a14:m>
                <a:r>
                  <a:rPr lang="en-US" sz="2000" dirty="0"/>
                  <a:t> that Kruskal’s has already selected are in </a:t>
                </a:r>
                <a14:m>
                  <m:oMath xmlns:m="http://schemas.openxmlformats.org/officeDocument/2006/math">
                    <m:r>
                      <a:rPr lang="en-US" sz="2000" b="0" i="1" smtClean="0">
                        <a:latin typeface="Cambria Math" panose="02040503050406030204" pitchFamily="18" charset="0"/>
                      </a:rPr>
                      <m:t>𝑇</m:t>
                    </m:r>
                  </m:oMath>
                </a14:m>
                <a:r>
                  <a:rPr lang="en-US" sz="2000" dirty="0"/>
                  <a:t>. </a:t>
                </a:r>
                <a14:m>
                  <m:oMath xmlns:m="http://schemas.openxmlformats.org/officeDocument/2006/math">
                    <m:r>
                      <a:rPr lang="en-US" sz="2000" i="1" smtClean="0">
                        <a:solidFill>
                          <a:srgbClr val="FF00FF"/>
                        </a:solidFill>
                        <a:latin typeface="Cambria Math"/>
                      </a:rPr>
                      <m:t>𝑒</m:t>
                    </m:r>
                    <m:r>
                      <a:rPr lang="en-US" sz="2000" i="1" smtClean="0">
                        <a:solidFill>
                          <a:srgbClr val="FF00FF"/>
                        </a:solidFill>
                        <a:latin typeface="Cambria Math"/>
                      </a:rPr>
                      <m:t>=(</m:t>
                    </m:r>
                    <m:r>
                      <a:rPr lang="en-US" sz="2000" b="0" i="1" smtClean="0">
                        <a:solidFill>
                          <a:srgbClr val="FF00FF"/>
                        </a:solidFill>
                        <a:latin typeface="Cambria Math" panose="02040503050406030204" pitchFamily="18" charset="0"/>
                      </a:rPr>
                      <m:t>𝐹</m:t>
                    </m:r>
                    <m:r>
                      <a:rPr lang="en-US" sz="2000" i="1">
                        <a:solidFill>
                          <a:srgbClr val="FF00FF"/>
                        </a:solidFill>
                        <a:latin typeface="Cambria Math"/>
                      </a:rPr>
                      <m:t>,</m:t>
                    </m:r>
                    <m:r>
                      <a:rPr lang="en-US" sz="2000" b="0" i="1" smtClean="0">
                        <a:solidFill>
                          <a:srgbClr val="FF00FF"/>
                        </a:solidFill>
                        <a:latin typeface="Cambria Math" panose="02040503050406030204" pitchFamily="18" charset="0"/>
                      </a:rPr>
                      <m:t>𝐺</m:t>
                    </m:r>
                    <m:r>
                      <a:rPr lang="en-US" sz="2000" i="1">
                        <a:solidFill>
                          <a:srgbClr val="FF00FF"/>
                        </a:solidFill>
                        <a:latin typeface="Cambria Math"/>
                      </a:rPr>
                      <m:t>) </m:t>
                    </m:r>
                  </m:oMath>
                </a14:m>
                <a:r>
                  <a:rPr lang="en-US" sz="2000" dirty="0"/>
                  <a:t>is the edge Kruskal’s selects to add next</a:t>
                </a:r>
              </a:p>
              <a:p>
                <a:endParaRPr lang="en-US" sz="2000" dirty="0"/>
              </a:p>
              <a:p>
                <a:r>
                  <a:rPr lang="en-US" sz="2000" dirty="0"/>
                  <a:t>Cannot exist path from F to G using only edges in </a:t>
                </a:r>
                <a14:m>
                  <m:oMath xmlns:m="http://schemas.openxmlformats.org/officeDocument/2006/math">
                    <m:r>
                      <a:rPr lang="en-US" sz="2000" i="1" smtClean="0">
                        <a:solidFill>
                          <a:schemeClr val="accent2">
                            <a:lumMod val="75000"/>
                          </a:schemeClr>
                        </a:solidFill>
                        <a:latin typeface="Cambria Math" panose="02040503050406030204" pitchFamily="18" charset="0"/>
                      </a:rPr>
                      <m:t>𝐴</m:t>
                    </m:r>
                  </m:oMath>
                </a14:m>
                <a:r>
                  <a:rPr lang="en-US" sz="2000" dirty="0"/>
                  <a:t> </a:t>
                </a:r>
                <a:r>
                  <a:rPr lang="en-US" sz="2000" dirty="0">
                    <a:solidFill>
                      <a:srgbClr val="FF0000"/>
                    </a:solidFill>
                  </a:rPr>
                  <a:t>(why?)</a:t>
                </a:r>
              </a:p>
              <a:p>
                <a:endParaRPr lang="en-US" sz="2000" dirty="0"/>
              </a:p>
              <a:p>
                <a:r>
                  <a:rPr lang="en-US" sz="2000" dirty="0"/>
                  <a:t>Consider the cut defined by </a:t>
                </a:r>
                <a14:m>
                  <m:oMath xmlns:m="http://schemas.openxmlformats.org/officeDocument/2006/math">
                    <m:r>
                      <a:rPr lang="en-US" sz="2000" b="0" i="1" smtClean="0">
                        <a:solidFill>
                          <a:srgbClr val="0070C0"/>
                        </a:solidFill>
                        <a:latin typeface="Cambria Math" panose="02040503050406030204" pitchFamily="18" charset="0"/>
                      </a:rPr>
                      <m:t>𝑆</m:t>
                    </m:r>
                    <m:r>
                      <a:rPr lang="en-US" sz="2000" b="0" i="1" smtClean="0">
                        <a:solidFill>
                          <a:srgbClr val="0070C0"/>
                        </a:solidFill>
                        <a:latin typeface="Cambria Math" panose="02040503050406030204" pitchFamily="18" charset="0"/>
                      </a:rPr>
                      <m:t>=</m:t>
                    </m:r>
                  </m:oMath>
                </a14:m>
                <a:r>
                  <a:rPr lang="en-US" sz="2000" dirty="0"/>
                  <a:t> </a:t>
                </a:r>
                <a:r>
                  <a:rPr lang="en-US" sz="2000" dirty="0">
                    <a:solidFill>
                      <a:srgbClr val="0070C0"/>
                    </a:solidFill>
                  </a:rPr>
                  <a:t>connected component containing G in </a:t>
                </a:r>
                <a14:m>
                  <m:oMath xmlns:m="http://schemas.openxmlformats.org/officeDocument/2006/math">
                    <m:r>
                      <a:rPr lang="en-US" sz="2000" b="0" i="1" smtClean="0">
                        <a:solidFill>
                          <a:schemeClr val="accent2">
                            <a:lumMod val="75000"/>
                          </a:schemeClr>
                        </a:solidFill>
                        <a:latin typeface="Cambria Math" panose="02040503050406030204" pitchFamily="18" charset="0"/>
                      </a:rPr>
                      <m:t>𝐴</m:t>
                    </m:r>
                  </m:oMath>
                </a14:m>
                <a:r>
                  <a:rPr lang="en-US" sz="2000" dirty="0"/>
                  <a:t>. </a:t>
                </a:r>
                <a14:m>
                  <m:oMath xmlns:m="http://schemas.openxmlformats.org/officeDocument/2006/math">
                    <m:r>
                      <a:rPr lang="en-US" sz="2000" b="0" i="1" smtClean="0">
                        <a:solidFill>
                          <a:schemeClr val="accent2">
                            <a:lumMod val="75000"/>
                          </a:schemeClr>
                        </a:solidFill>
                        <a:latin typeface="Cambria Math" panose="02040503050406030204" pitchFamily="18" charset="0"/>
                      </a:rPr>
                      <m:t>𝐴</m:t>
                    </m:r>
                    <m:r>
                      <a:rPr lang="en-US" sz="2000" b="0" i="1" smtClean="0">
                        <a:solidFill>
                          <a:schemeClr val="accent2">
                            <a:lumMod val="75000"/>
                          </a:schemeClr>
                        </a:solidFill>
                        <a:latin typeface="Cambria Math" panose="02040503050406030204" pitchFamily="18" charset="0"/>
                      </a:rPr>
                      <m:t> </m:t>
                    </m:r>
                  </m:oMath>
                </a14:m>
                <a:r>
                  <a:rPr lang="en-US" sz="2000" dirty="0"/>
                  <a:t>respects this cut </a:t>
                </a:r>
                <a:r>
                  <a:rPr lang="en-US" sz="2000" dirty="0">
                    <a:solidFill>
                      <a:srgbClr val="FF0000"/>
                    </a:solidFill>
                  </a:rPr>
                  <a:t>(why?)</a:t>
                </a:r>
                <a:endParaRPr lang="en-US" sz="2000" dirty="0"/>
              </a:p>
              <a:p>
                <a:pPr marL="342900" indent="-342900">
                  <a:buFont typeface="Arial" panose="020B0604020202020204" pitchFamily="34" charset="0"/>
                  <a:buChar char="•"/>
                </a:pPr>
                <a:endParaRPr lang="en-US" sz="2000" dirty="0"/>
              </a:p>
              <a:p>
                <a14:m>
                  <m:oMath xmlns:m="http://schemas.openxmlformats.org/officeDocument/2006/math">
                    <m:r>
                      <a:rPr lang="en-US" sz="2000" b="0" i="1" smtClean="0">
                        <a:solidFill>
                          <a:srgbClr val="FF00FF"/>
                        </a:solidFill>
                        <a:latin typeface="Cambria Math" panose="02040503050406030204" pitchFamily="18" charset="0"/>
                      </a:rPr>
                      <m:t>𝑒</m:t>
                    </m:r>
                  </m:oMath>
                </a14:m>
                <a:r>
                  <a:rPr lang="en-US" sz="2000" dirty="0"/>
                  <a:t> is the minimum cost edge that crosses this cut, so by the Cut Theorem, </a:t>
                </a: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m:rPr>
                        <m:lit/>
                      </m:rPr>
                      <a:rPr lang="en-US" sz="2000" b="0" i="1" smtClean="0">
                        <a:latin typeface="Cambria Math" panose="02040503050406030204" pitchFamily="18" charset="0"/>
                      </a:rPr>
                      <m:t>{</m:t>
                    </m:r>
                    <m:r>
                      <a:rPr lang="en-US" sz="2000" b="0" i="1" smtClean="0">
                        <a:latin typeface="Cambria Math" panose="02040503050406030204" pitchFamily="18" charset="0"/>
                      </a:rPr>
                      <m:t>𝑒</m:t>
                    </m:r>
                    <m:r>
                      <a:rPr lang="en-US" sz="2000" b="0" i="1" smtClean="0">
                        <a:latin typeface="Cambria Math" panose="02040503050406030204" pitchFamily="18" charset="0"/>
                      </a:rPr>
                      <m:t>}∈</m:t>
                    </m:r>
                    <m:r>
                      <a:rPr lang="en-US" sz="2000" b="0" i="1" smtClean="0">
                        <a:latin typeface="Cambria Math" panose="02040503050406030204" pitchFamily="18" charset="0"/>
                      </a:rPr>
                      <m:t>𝑇</m:t>
                    </m:r>
                  </m:oMath>
                </a14:m>
                <a:r>
                  <a:rPr lang="en-US" sz="2000" dirty="0"/>
                  <a:t>!</a:t>
                </a:r>
              </a:p>
            </p:txBody>
          </p:sp>
        </mc:Choice>
        <mc:Fallback>
          <p:sp>
            <p:nvSpPr>
              <p:cNvPr id="8" name="TextBox 7">
                <a:extLst>
                  <a:ext uri="{FF2B5EF4-FFF2-40B4-BE49-F238E27FC236}">
                    <a16:creationId xmlns:a16="http://schemas.microsoft.com/office/drawing/2014/main" id="{514CE1E9-7A86-7C9E-C64B-238BAC41E6A5}"/>
                  </a:ext>
                </a:extLst>
              </p:cNvPr>
              <p:cNvSpPr txBox="1">
                <a:spLocks noRot="1" noChangeAspect="1" noMove="1" noResize="1" noEditPoints="1" noAdjustHandles="1" noChangeArrowheads="1" noChangeShapeType="1" noTextEdit="1"/>
              </p:cNvSpPr>
              <p:nvPr/>
            </p:nvSpPr>
            <p:spPr>
              <a:xfrm>
                <a:off x="6697090" y="1322145"/>
                <a:ext cx="5210772" cy="4093428"/>
              </a:xfrm>
              <a:prstGeom prst="rect">
                <a:avLst/>
              </a:prstGeom>
              <a:blipFill>
                <a:blip r:embed="rId5"/>
                <a:stretch>
                  <a:fillRect l="-1217" t="-619" r="-1703" b="-1858"/>
                </a:stretch>
              </a:blipFill>
            </p:spPr>
            <p:txBody>
              <a:bodyPr/>
              <a:lstStyle/>
              <a:p>
                <a:r>
                  <a:rPr lang="en-US">
                    <a:noFill/>
                  </a:rPr>
                  <a:t> </a:t>
                </a:r>
              </a:p>
            </p:txBody>
          </p:sp>
        </mc:Fallback>
      </mc:AlternateContent>
    </p:spTree>
    <p:extLst>
      <p:ext uri="{BB962C8B-B14F-4D97-AF65-F5344CB8AC3E}">
        <p14:creationId xmlns:p14="http://schemas.microsoft.com/office/powerpoint/2010/main" val="2741264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a:bodyPr>
          <a:lstStyle/>
          <a:p>
            <a:r>
              <a:rPr lang="en-US" dirty="0"/>
              <a:t>Parallelism</a:t>
            </a:r>
          </a:p>
        </p:txBody>
      </p:sp>
    </p:spTree>
    <p:extLst>
      <p:ext uri="{BB962C8B-B14F-4D97-AF65-F5344CB8AC3E}">
        <p14:creationId xmlns:p14="http://schemas.microsoft.com/office/powerpoint/2010/main" val="1721761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EDA56-85BA-CDEE-A259-8606CBB0937F}"/>
              </a:ext>
            </a:extLst>
          </p:cNvPr>
          <p:cNvSpPr>
            <a:spLocks noGrp="1"/>
          </p:cNvSpPr>
          <p:nvPr>
            <p:ph type="title"/>
          </p:nvPr>
        </p:nvSpPr>
        <p:spPr/>
        <p:txBody>
          <a:bodyPr/>
          <a:lstStyle/>
          <a:p>
            <a:r>
              <a:rPr lang="en-US" dirty="0"/>
              <a:t>Parallelism Vs. Concurrency (with Potatoes)</a:t>
            </a:r>
          </a:p>
        </p:txBody>
      </p:sp>
      <p:sp>
        <p:nvSpPr>
          <p:cNvPr id="3" name="Content Placeholder 2">
            <a:extLst>
              <a:ext uri="{FF2B5EF4-FFF2-40B4-BE49-F238E27FC236}">
                <a16:creationId xmlns:a16="http://schemas.microsoft.com/office/drawing/2014/main" id="{D0BA2DE1-FF7D-AA44-2D9E-AFA97E308058}"/>
              </a:ext>
            </a:extLst>
          </p:cNvPr>
          <p:cNvSpPr>
            <a:spLocks noGrp="1"/>
          </p:cNvSpPr>
          <p:nvPr>
            <p:ph idx="1"/>
          </p:nvPr>
        </p:nvSpPr>
        <p:spPr/>
        <p:txBody>
          <a:bodyPr/>
          <a:lstStyle/>
          <a:p>
            <a:r>
              <a:rPr lang="en-US" dirty="0"/>
              <a:t>Sequential:</a:t>
            </a:r>
          </a:p>
          <a:p>
            <a:pPr lvl="1"/>
            <a:r>
              <a:rPr lang="en-US" dirty="0"/>
              <a:t>The task is completed by just </a:t>
            </a:r>
            <a:r>
              <a:rPr lang="en-US" b="1" dirty="0"/>
              <a:t>one processor </a:t>
            </a:r>
            <a:r>
              <a:rPr lang="en-US" dirty="0"/>
              <a:t>doing one thing at a time</a:t>
            </a:r>
          </a:p>
          <a:p>
            <a:pPr lvl="1"/>
            <a:r>
              <a:rPr lang="en-US" dirty="0">
                <a:solidFill>
                  <a:srgbClr val="FF0000"/>
                </a:solidFill>
              </a:rPr>
              <a:t>There is one cook who peels all the potatoes</a:t>
            </a:r>
          </a:p>
          <a:p>
            <a:r>
              <a:rPr lang="en-US" dirty="0"/>
              <a:t>Parallelism:</a:t>
            </a:r>
          </a:p>
          <a:p>
            <a:pPr lvl="1"/>
            <a:r>
              <a:rPr lang="en-US" dirty="0"/>
              <a:t>One task being completed by </a:t>
            </a:r>
            <a:r>
              <a:rPr lang="en-US" b="1" dirty="0"/>
              <a:t>many threads/processors</a:t>
            </a:r>
          </a:p>
          <a:p>
            <a:pPr lvl="1"/>
            <a:r>
              <a:rPr lang="en-US" dirty="0">
                <a:solidFill>
                  <a:srgbClr val="FF0000"/>
                </a:solidFill>
              </a:rPr>
              <a:t>Recruit several cooks to peel a lot of potatoes faster</a:t>
            </a:r>
          </a:p>
          <a:p>
            <a:r>
              <a:rPr lang="en-US" dirty="0"/>
              <a:t>Concurrency:</a:t>
            </a:r>
          </a:p>
          <a:p>
            <a:pPr lvl="1"/>
            <a:r>
              <a:rPr lang="en-US" dirty="0"/>
              <a:t>Parallel tasks using a </a:t>
            </a:r>
            <a:r>
              <a:rPr lang="en-US" b="1" dirty="0"/>
              <a:t>shared resource</a:t>
            </a:r>
          </a:p>
          <a:p>
            <a:pPr lvl="1"/>
            <a:r>
              <a:rPr lang="en-US" dirty="0">
                <a:solidFill>
                  <a:srgbClr val="FF0000"/>
                </a:solidFill>
              </a:rPr>
              <a:t>Several cooks are making their own recipes, but there is only 1 oven</a:t>
            </a:r>
          </a:p>
        </p:txBody>
      </p:sp>
    </p:spTree>
    <p:extLst>
      <p:ext uri="{BB962C8B-B14F-4D97-AF65-F5344CB8AC3E}">
        <p14:creationId xmlns:p14="http://schemas.microsoft.com/office/powerpoint/2010/main" val="313703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DE21-41A5-20D8-D801-81316C318C23}"/>
              </a:ext>
            </a:extLst>
          </p:cNvPr>
          <p:cNvSpPr>
            <a:spLocks noGrp="1"/>
          </p:cNvSpPr>
          <p:nvPr>
            <p:ph type="title"/>
          </p:nvPr>
        </p:nvSpPr>
        <p:spPr/>
        <p:txBody>
          <a:bodyPr/>
          <a:lstStyle/>
          <a:p>
            <a:r>
              <a:rPr lang="en-US" dirty="0"/>
              <a:t>New Story of Code Execution</a:t>
            </a:r>
          </a:p>
        </p:txBody>
      </p:sp>
      <p:sp>
        <p:nvSpPr>
          <p:cNvPr id="3" name="Content Placeholder 2">
            <a:extLst>
              <a:ext uri="{FF2B5EF4-FFF2-40B4-BE49-F238E27FC236}">
                <a16:creationId xmlns:a16="http://schemas.microsoft.com/office/drawing/2014/main" id="{E822D565-ADEA-C3EF-41E4-FE4AAA5B8008}"/>
              </a:ext>
            </a:extLst>
          </p:cNvPr>
          <p:cNvSpPr>
            <a:spLocks noGrp="1"/>
          </p:cNvSpPr>
          <p:nvPr>
            <p:ph idx="1"/>
          </p:nvPr>
        </p:nvSpPr>
        <p:spPr>
          <a:xfrm>
            <a:off x="838200" y="1511300"/>
            <a:ext cx="10515600" cy="4351338"/>
          </a:xfrm>
        </p:spPr>
        <p:txBody>
          <a:bodyPr/>
          <a:lstStyle/>
          <a:p>
            <a:r>
              <a:rPr lang="en-US" dirty="0"/>
              <a:t>Old Story:</a:t>
            </a:r>
          </a:p>
          <a:p>
            <a:pPr lvl="1"/>
            <a:r>
              <a:rPr lang="en-US" dirty="0"/>
              <a:t>One </a:t>
            </a:r>
            <a:r>
              <a:rPr lang="en-US" b="1" dirty="0"/>
              <a:t>program counter</a:t>
            </a:r>
            <a:r>
              <a:rPr lang="en-US" dirty="0"/>
              <a:t> (current line of code) </a:t>
            </a:r>
          </a:p>
          <a:p>
            <a:pPr lvl="1"/>
            <a:r>
              <a:rPr lang="en-US" dirty="0"/>
              <a:t>One </a:t>
            </a:r>
            <a:r>
              <a:rPr lang="en-US" b="1" dirty="0"/>
              <a:t>call stack </a:t>
            </a:r>
            <a:r>
              <a:rPr lang="en-US" dirty="0"/>
              <a:t>(with each stack frame holding local variables) </a:t>
            </a:r>
          </a:p>
          <a:p>
            <a:pPr lvl="1"/>
            <a:r>
              <a:rPr lang="en-US" b="1" dirty="0"/>
              <a:t>Objects in the heap</a:t>
            </a:r>
            <a:r>
              <a:rPr lang="en-US" dirty="0"/>
              <a:t> created by memory allocation (i.e., </a:t>
            </a:r>
            <a:r>
              <a:rPr lang="en-US" b="1" dirty="0"/>
              <a:t>new</a:t>
            </a:r>
            <a:r>
              <a:rPr lang="en-US" dirty="0"/>
              <a:t> ___) </a:t>
            </a:r>
          </a:p>
          <a:p>
            <a:pPr lvl="2"/>
            <a:r>
              <a:rPr lang="en-US" dirty="0">
                <a:solidFill>
                  <a:srgbClr val="FF0000"/>
                </a:solidFill>
              </a:rPr>
              <a:t>(nothing to do with data structure called a heap)</a:t>
            </a:r>
          </a:p>
          <a:p>
            <a:r>
              <a:rPr lang="en-US" dirty="0"/>
              <a:t>New Story:</a:t>
            </a:r>
          </a:p>
          <a:p>
            <a:pPr lvl="1"/>
            <a:r>
              <a:rPr lang="en-US" dirty="0"/>
              <a:t>Collection of threads each with its own:</a:t>
            </a:r>
          </a:p>
          <a:p>
            <a:pPr lvl="2"/>
            <a:r>
              <a:rPr lang="en-US" dirty="0"/>
              <a:t>Program Counter</a:t>
            </a:r>
          </a:p>
          <a:p>
            <a:pPr lvl="2"/>
            <a:r>
              <a:rPr lang="en-US" dirty="0"/>
              <a:t>Call Stack</a:t>
            </a:r>
          </a:p>
          <a:p>
            <a:pPr lvl="2"/>
            <a:r>
              <a:rPr lang="en-US" dirty="0"/>
              <a:t>Local Variables</a:t>
            </a:r>
          </a:p>
          <a:p>
            <a:pPr lvl="2"/>
            <a:r>
              <a:rPr lang="en-US" dirty="0"/>
              <a:t>References to objects in a shared heap </a:t>
            </a:r>
          </a:p>
        </p:txBody>
      </p:sp>
    </p:spTree>
    <p:extLst>
      <p:ext uri="{BB962C8B-B14F-4D97-AF65-F5344CB8AC3E}">
        <p14:creationId xmlns:p14="http://schemas.microsoft.com/office/powerpoint/2010/main" val="15620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EB2A68DD-8CE9-56DE-9E40-4EAA59689E01}"/>
              </a:ext>
            </a:extLst>
          </p:cNvPr>
          <p:cNvSpPr/>
          <p:nvPr/>
        </p:nvSpPr>
        <p:spPr>
          <a:xfrm>
            <a:off x="5918200" y="2057400"/>
            <a:ext cx="4683760" cy="395224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467CE7-DE09-BEC6-A6A8-614ED3EBAEE9}"/>
              </a:ext>
            </a:extLst>
          </p:cNvPr>
          <p:cNvSpPr>
            <a:spLocks noGrp="1"/>
          </p:cNvSpPr>
          <p:nvPr>
            <p:ph type="title"/>
          </p:nvPr>
        </p:nvSpPr>
        <p:spPr/>
        <p:txBody>
          <a:bodyPr/>
          <a:lstStyle/>
          <a:p>
            <a:r>
              <a:rPr lang="en-US" dirty="0"/>
              <a:t>Old Story</a:t>
            </a:r>
          </a:p>
        </p:txBody>
      </p:sp>
      <p:grpSp>
        <p:nvGrpSpPr>
          <p:cNvPr id="27" name="Group 26">
            <a:extLst>
              <a:ext uri="{FF2B5EF4-FFF2-40B4-BE49-F238E27FC236}">
                <a16:creationId xmlns:a16="http://schemas.microsoft.com/office/drawing/2014/main" id="{A327DBB3-C2FA-6BDD-EC7E-34FD656F991B}"/>
              </a:ext>
            </a:extLst>
          </p:cNvPr>
          <p:cNvGrpSpPr/>
          <p:nvPr/>
        </p:nvGrpSpPr>
        <p:grpSpPr>
          <a:xfrm>
            <a:off x="1483360" y="3216909"/>
            <a:ext cx="944880" cy="1036320"/>
            <a:chOff x="1127760" y="3169920"/>
            <a:chExt cx="944880" cy="1036320"/>
          </a:xfrm>
        </p:grpSpPr>
        <p:sp>
          <p:nvSpPr>
            <p:cNvPr id="4" name="Rectangle 3">
              <a:extLst>
                <a:ext uri="{FF2B5EF4-FFF2-40B4-BE49-F238E27FC236}">
                  <a16:creationId xmlns:a16="http://schemas.microsoft.com/office/drawing/2014/main" id="{8E616EDA-39DA-9AC0-3DB3-ADE759129E21}"/>
                </a:ext>
              </a:extLst>
            </p:cNvPr>
            <p:cNvSpPr/>
            <p:nvPr/>
          </p:nvSpPr>
          <p:spPr>
            <a:xfrm>
              <a:off x="1127760" y="316992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FD7B4FE-9B97-C6CF-B344-B881E90EAD04}"/>
                </a:ext>
              </a:extLst>
            </p:cNvPr>
            <p:cNvSpPr/>
            <p:nvPr/>
          </p:nvSpPr>
          <p:spPr>
            <a:xfrm>
              <a:off x="1127760" y="351536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E05ACF2-D71D-C96A-94DB-0FF715DB5952}"/>
                </a:ext>
              </a:extLst>
            </p:cNvPr>
            <p:cNvSpPr/>
            <p:nvPr/>
          </p:nvSpPr>
          <p:spPr>
            <a:xfrm>
              <a:off x="1127760" y="386080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DC06890E-4546-A91F-D9DD-09D7D486764D}"/>
              </a:ext>
            </a:extLst>
          </p:cNvPr>
          <p:cNvSpPr/>
          <p:nvPr/>
        </p:nvSpPr>
        <p:spPr>
          <a:xfrm>
            <a:off x="-22860" y="1813877"/>
            <a:ext cx="3558541" cy="13255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Call Stack</a:t>
            </a:r>
          </a:p>
          <a:p>
            <a:pPr algn="ctr"/>
            <a:r>
              <a:rPr lang="en-US" sz="2000" dirty="0">
                <a:solidFill>
                  <a:schemeClr val="tx1"/>
                </a:solidFill>
              </a:rPr>
              <a:t>Program Counter</a:t>
            </a:r>
          </a:p>
          <a:p>
            <a:pPr algn="ctr"/>
            <a:r>
              <a:rPr lang="en-US" sz="2000" dirty="0">
                <a:solidFill>
                  <a:schemeClr val="tx1"/>
                </a:solidFill>
              </a:rPr>
              <a:t>Local Variables (primitives and references to Heap objects)</a:t>
            </a:r>
          </a:p>
        </p:txBody>
      </p:sp>
      <p:grpSp>
        <p:nvGrpSpPr>
          <p:cNvPr id="12" name="Group 11">
            <a:extLst>
              <a:ext uri="{FF2B5EF4-FFF2-40B4-BE49-F238E27FC236}">
                <a16:creationId xmlns:a16="http://schemas.microsoft.com/office/drawing/2014/main" id="{26C5B809-F14B-C45A-09FC-EE8031DAF303}"/>
              </a:ext>
            </a:extLst>
          </p:cNvPr>
          <p:cNvGrpSpPr/>
          <p:nvPr/>
        </p:nvGrpSpPr>
        <p:grpSpPr>
          <a:xfrm>
            <a:off x="6380480" y="4033520"/>
            <a:ext cx="1127760" cy="375920"/>
            <a:chOff x="6847840" y="2865120"/>
            <a:chExt cx="1127760" cy="375920"/>
          </a:xfrm>
        </p:grpSpPr>
        <p:sp>
          <p:nvSpPr>
            <p:cNvPr id="9" name="Rectangle 8">
              <a:extLst>
                <a:ext uri="{FF2B5EF4-FFF2-40B4-BE49-F238E27FC236}">
                  <a16:creationId xmlns:a16="http://schemas.microsoft.com/office/drawing/2014/main" id="{01EAD4D9-219C-E7C1-538E-A87987EB527F}"/>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8D4E0A-22C8-9EBC-303F-CAD72D154C73}"/>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C507C3-8125-5924-6ACF-186D04ABB67F}"/>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1D53816-71E4-C2D5-2D21-CCE236B5CE94}"/>
              </a:ext>
            </a:extLst>
          </p:cNvPr>
          <p:cNvGrpSpPr/>
          <p:nvPr/>
        </p:nvGrpSpPr>
        <p:grpSpPr>
          <a:xfrm>
            <a:off x="7132320" y="2763520"/>
            <a:ext cx="2255520" cy="375920"/>
            <a:chOff x="7132320" y="2763520"/>
            <a:chExt cx="2255520" cy="375920"/>
          </a:xfrm>
        </p:grpSpPr>
        <p:grpSp>
          <p:nvGrpSpPr>
            <p:cNvPr id="13" name="Group 12">
              <a:extLst>
                <a:ext uri="{FF2B5EF4-FFF2-40B4-BE49-F238E27FC236}">
                  <a16:creationId xmlns:a16="http://schemas.microsoft.com/office/drawing/2014/main" id="{CDB7AD72-FF76-AA72-352B-BC5E5C0EADC4}"/>
                </a:ext>
              </a:extLst>
            </p:cNvPr>
            <p:cNvGrpSpPr/>
            <p:nvPr/>
          </p:nvGrpSpPr>
          <p:grpSpPr>
            <a:xfrm>
              <a:off x="7132320" y="2763520"/>
              <a:ext cx="1127760" cy="375920"/>
              <a:chOff x="6847840" y="2865120"/>
              <a:chExt cx="1127760" cy="375920"/>
            </a:xfrm>
          </p:grpSpPr>
          <p:sp>
            <p:nvSpPr>
              <p:cNvPr id="14" name="Rectangle 13">
                <a:extLst>
                  <a:ext uri="{FF2B5EF4-FFF2-40B4-BE49-F238E27FC236}">
                    <a16:creationId xmlns:a16="http://schemas.microsoft.com/office/drawing/2014/main" id="{A2174A79-0B8F-E46D-20AE-E7A3A63EE0F0}"/>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8FE5F10-B066-659F-2AAD-2B935D1969A8}"/>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FD385D-9EA3-FF59-293B-A8EB857A9A04}"/>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9A81C912-B91E-1B13-32C1-6AA239057360}"/>
                </a:ext>
              </a:extLst>
            </p:cNvPr>
            <p:cNvGrpSpPr/>
            <p:nvPr/>
          </p:nvGrpSpPr>
          <p:grpSpPr>
            <a:xfrm>
              <a:off x="8260080" y="2763520"/>
              <a:ext cx="1127760" cy="375920"/>
              <a:chOff x="6847840" y="2865120"/>
              <a:chExt cx="1127760" cy="375920"/>
            </a:xfrm>
          </p:grpSpPr>
          <p:sp>
            <p:nvSpPr>
              <p:cNvPr id="18" name="Rectangle 17">
                <a:extLst>
                  <a:ext uri="{FF2B5EF4-FFF2-40B4-BE49-F238E27FC236}">
                    <a16:creationId xmlns:a16="http://schemas.microsoft.com/office/drawing/2014/main" id="{69C9B55F-9BBA-977A-CF7B-DD2FBD561661}"/>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94514F0-898E-EF68-6F22-7D7EFBC91E51}"/>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A53BF17-807F-1A63-773C-0B194FB3E7BF}"/>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44A0F885-300A-1FD3-93DB-9867275869E9}"/>
              </a:ext>
            </a:extLst>
          </p:cNvPr>
          <p:cNvSpPr/>
          <p:nvPr/>
        </p:nvSpPr>
        <p:spPr>
          <a:xfrm>
            <a:off x="8260080" y="466344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7403F4F-9760-35E7-9368-10FC792B2A39}"/>
              </a:ext>
            </a:extLst>
          </p:cNvPr>
          <p:cNvGrpSpPr/>
          <p:nvPr/>
        </p:nvGrpSpPr>
        <p:grpSpPr>
          <a:xfrm>
            <a:off x="9387840" y="3672840"/>
            <a:ext cx="751840" cy="375920"/>
            <a:chOff x="6847840" y="2865120"/>
            <a:chExt cx="751840" cy="375920"/>
          </a:xfrm>
        </p:grpSpPr>
        <p:sp>
          <p:nvSpPr>
            <p:cNvPr id="24" name="Rectangle 23">
              <a:extLst>
                <a:ext uri="{FF2B5EF4-FFF2-40B4-BE49-F238E27FC236}">
                  <a16:creationId xmlns:a16="http://schemas.microsoft.com/office/drawing/2014/main" id="{A942B682-AFC4-6C0D-16DF-FDD022CB38FC}"/>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BCD242D-2DD0-21CB-4C02-2099AEDA71ED}"/>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E3DEAC0B-8169-6A3C-A9F1-AF38282BA643}"/>
              </a:ext>
            </a:extLst>
          </p:cNvPr>
          <p:cNvSpPr/>
          <p:nvPr/>
        </p:nvSpPr>
        <p:spPr>
          <a:xfrm>
            <a:off x="7232649" y="1155383"/>
            <a:ext cx="3558541" cy="13255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Heap Containing Objects and Static Fields</a:t>
            </a:r>
            <a:endParaRPr lang="en-US" sz="2000" dirty="0">
              <a:solidFill>
                <a:schemeClr val="tx1"/>
              </a:solidFill>
            </a:endParaRPr>
          </a:p>
        </p:txBody>
      </p:sp>
      <p:cxnSp>
        <p:nvCxnSpPr>
          <p:cNvPr id="31" name="Straight Arrow Connector 30">
            <a:extLst>
              <a:ext uri="{FF2B5EF4-FFF2-40B4-BE49-F238E27FC236}">
                <a16:creationId xmlns:a16="http://schemas.microsoft.com/office/drawing/2014/main" id="{BA59F185-261A-B852-748A-67D90A05B4E9}"/>
              </a:ext>
            </a:extLst>
          </p:cNvPr>
          <p:cNvCxnSpPr>
            <a:stCxn id="4" idx="3"/>
            <a:endCxn id="9" idx="1"/>
          </p:cNvCxnSpPr>
          <p:nvPr/>
        </p:nvCxnSpPr>
        <p:spPr>
          <a:xfrm>
            <a:off x="2428240" y="3389629"/>
            <a:ext cx="3952240" cy="8318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9FD209A-DB8A-280C-9DE8-47835CE8B33A}"/>
              </a:ext>
            </a:extLst>
          </p:cNvPr>
          <p:cNvCxnSpPr>
            <a:cxnSpLocks/>
            <a:stCxn id="6" idx="3"/>
            <a:endCxn id="14" idx="1"/>
          </p:cNvCxnSpPr>
          <p:nvPr/>
        </p:nvCxnSpPr>
        <p:spPr>
          <a:xfrm flipV="1">
            <a:off x="2428240" y="2951480"/>
            <a:ext cx="4704080" cy="11290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671F1EE-B787-0A53-1086-8571A9686CF7}"/>
              </a:ext>
            </a:extLst>
          </p:cNvPr>
          <p:cNvCxnSpPr>
            <a:cxnSpLocks/>
            <a:stCxn id="16" idx="2"/>
            <a:endCxn id="22" idx="0"/>
          </p:cNvCxnSpPr>
          <p:nvPr/>
        </p:nvCxnSpPr>
        <p:spPr>
          <a:xfrm>
            <a:off x="8072120" y="3139440"/>
            <a:ext cx="375920" cy="1524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8887AFB-F529-FA54-F185-FDF7F7D58F7A}"/>
              </a:ext>
            </a:extLst>
          </p:cNvPr>
          <p:cNvCxnSpPr>
            <a:cxnSpLocks/>
            <a:stCxn id="19" idx="2"/>
            <a:endCxn id="24" idx="1"/>
          </p:cNvCxnSpPr>
          <p:nvPr/>
        </p:nvCxnSpPr>
        <p:spPr>
          <a:xfrm>
            <a:off x="8823960" y="3139440"/>
            <a:ext cx="563880" cy="7213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8609BEE-5D3A-B88F-6A7A-EACE006DEE09}"/>
              </a:ext>
            </a:extLst>
          </p:cNvPr>
          <p:cNvCxnSpPr>
            <a:cxnSpLocks/>
            <a:stCxn id="11" idx="2"/>
            <a:endCxn id="22" idx="1"/>
          </p:cNvCxnSpPr>
          <p:nvPr/>
        </p:nvCxnSpPr>
        <p:spPr>
          <a:xfrm>
            <a:off x="7320280" y="4409440"/>
            <a:ext cx="939800" cy="4419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815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6610-3E8F-1FA1-BF15-2BD702F27D76}"/>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57EE2CB1-A9B6-3C5D-B8DA-9B50C6223A0D}"/>
              </a:ext>
            </a:extLst>
          </p:cNvPr>
          <p:cNvSpPr>
            <a:spLocks noGrp="1"/>
          </p:cNvSpPr>
          <p:nvPr>
            <p:ph idx="1"/>
          </p:nvPr>
        </p:nvSpPr>
        <p:spPr/>
        <p:txBody>
          <a:bodyPr/>
          <a:lstStyle/>
          <a:p>
            <a:r>
              <a:rPr lang="en-US" dirty="0"/>
              <a:t>Graph exercises are out!</a:t>
            </a:r>
          </a:p>
          <a:p>
            <a:pPr lvl="1"/>
            <a:r>
              <a:rPr lang="en-US" dirty="0"/>
              <a:t>Ex07 cycle detection</a:t>
            </a:r>
          </a:p>
          <a:p>
            <a:pPr lvl="1"/>
            <a:r>
              <a:rPr lang="en-US" dirty="0"/>
              <a:t>Ex08 Dijkstra</a:t>
            </a:r>
          </a:p>
          <a:p>
            <a:r>
              <a:rPr lang="en-US" dirty="0"/>
              <a:t>Fill out feedback form for +2 points on midterm!</a:t>
            </a:r>
          </a:p>
          <a:p>
            <a:pPr lvl="1"/>
            <a:r>
              <a:rPr lang="en-US" dirty="0"/>
              <a:t>By next Wednesday</a:t>
            </a:r>
          </a:p>
        </p:txBody>
      </p:sp>
    </p:spTree>
    <p:extLst>
      <p:ext uri="{BB962C8B-B14F-4D97-AF65-F5344CB8AC3E}">
        <p14:creationId xmlns:p14="http://schemas.microsoft.com/office/powerpoint/2010/main" val="1070453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EB2A68DD-8CE9-56DE-9E40-4EAA59689E01}"/>
              </a:ext>
            </a:extLst>
          </p:cNvPr>
          <p:cNvSpPr/>
          <p:nvPr/>
        </p:nvSpPr>
        <p:spPr>
          <a:xfrm>
            <a:off x="5918200" y="2057400"/>
            <a:ext cx="4683760" cy="395224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467CE7-DE09-BEC6-A6A8-614ED3EBAEE9}"/>
              </a:ext>
            </a:extLst>
          </p:cNvPr>
          <p:cNvSpPr>
            <a:spLocks noGrp="1"/>
          </p:cNvSpPr>
          <p:nvPr>
            <p:ph type="title"/>
          </p:nvPr>
        </p:nvSpPr>
        <p:spPr/>
        <p:txBody>
          <a:bodyPr/>
          <a:lstStyle/>
          <a:p>
            <a:r>
              <a:rPr lang="en-US" dirty="0"/>
              <a:t>New Story</a:t>
            </a:r>
          </a:p>
        </p:txBody>
      </p:sp>
      <p:sp>
        <p:nvSpPr>
          <p:cNvPr id="7" name="Rectangle 6">
            <a:extLst>
              <a:ext uri="{FF2B5EF4-FFF2-40B4-BE49-F238E27FC236}">
                <a16:creationId xmlns:a16="http://schemas.microsoft.com/office/drawing/2014/main" id="{DC06890E-4546-A91F-D9DD-09D7D486764D}"/>
              </a:ext>
            </a:extLst>
          </p:cNvPr>
          <p:cNvSpPr/>
          <p:nvPr/>
        </p:nvSpPr>
        <p:spPr>
          <a:xfrm>
            <a:off x="444500" y="1658303"/>
            <a:ext cx="4462780" cy="13255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Threads, each with its own unshared:</a:t>
            </a:r>
          </a:p>
          <a:p>
            <a:pPr algn="ctr"/>
            <a:r>
              <a:rPr lang="en-US" sz="2000" dirty="0">
                <a:solidFill>
                  <a:schemeClr val="tx1"/>
                </a:solidFill>
              </a:rPr>
              <a:t>Call Stack</a:t>
            </a:r>
          </a:p>
          <a:p>
            <a:pPr algn="ctr"/>
            <a:r>
              <a:rPr lang="en-US" sz="2000" dirty="0">
                <a:solidFill>
                  <a:schemeClr val="tx1"/>
                </a:solidFill>
              </a:rPr>
              <a:t>Program Counter</a:t>
            </a:r>
          </a:p>
          <a:p>
            <a:pPr algn="ctr"/>
            <a:r>
              <a:rPr lang="en-US" sz="2000" dirty="0">
                <a:solidFill>
                  <a:schemeClr val="tx1"/>
                </a:solidFill>
              </a:rPr>
              <a:t>Local Variables (primitives and references to Heap objects)</a:t>
            </a:r>
          </a:p>
        </p:txBody>
      </p:sp>
      <p:grpSp>
        <p:nvGrpSpPr>
          <p:cNvPr id="12" name="Group 11">
            <a:extLst>
              <a:ext uri="{FF2B5EF4-FFF2-40B4-BE49-F238E27FC236}">
                <a16:creationId xmlns:a16="http://schemas.microsoft.com/office/drawing/2014/main" id="{26C5B809-F14B-C45A-09FC-EE8031DAF303}"/>
              </a:ext>
            </a:extLst>
          </p:cNvPr>
          <p:cNvGrpSpPr/>
          <p:nvPr/>
        </p:nvGrpSpPr>
        <p:grpSpPr>
          <a:xfrm>
            <a:off x="6380480" y="4033520"/>
            <a:ext cx="1127760" cy="375920"/>
            <a:chOff x="6847840" y="2865120"/>
            <a:chExt cx="1127760" cy="375920"/>
          </a:xfrm>
        </p:grpSpPr>
        <p:sp>
          <p:nvSpPr>
            <p:cNvPr id="9" name="Rectangle 8">
              <a:extLst>
                <a:ext uri="{FF2B5EF4-FFF2-40B4-BE49-F238E27FC236}">
                  <a16:creationId xmlns:a16="http://schemas.microsoft.com/office/drawing/2014/main" id="{01EAD4D9-219C-E7C1-538E-A87987EB527F}"/>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8D4E0A-22C8-9EBC-303F-CAD72D154C73}"/>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C507C3-8125-5924-6ACF-186D04ABB67F}"/>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1D53816-71E4-C2D5-2D21-CCE236B5CE94}"/>
              </a:ext>
            </a:extLst>
          </p:cNvPr>
          <p:cNvGrpSpPr/>
          <p:nvPr/>
        </p:nvGrpSpPr>
        <p:grpSpPr>
          <a:xfrm>
            <a:off x="7132320" y="2763520"/>
            <a:ext cx="2255520" cy="375920"/>
            <a:chOff x="7132320" y="2763520"/>
            <a:chExt cx="2255520" cy="375920"/>
          </a:xfrm>
        </p:grpSpPr>
        <p:grpSp>
          <p:nvGrpSpPr>
            <p:cNvPr id="13" name="Group 12">
              <a:extLst>
                <a:ext uri="{FF2B5EF4-FFF2-40B4-BE49-F238E27FC236}">
                  <a16:creationId xmlns:a16="http://schemas.microsoft.com/office/drawing/2014/main" id="{CDB7AD72-FF76-AA72-352B-BC5E5C0EADC4}"/>
                </a:ext>
              </a:extLst>
            </p:cNvPr>
            <p:cNvGrpSpPr/>
            <p:nvPr/>
          </p:nvGrpSpPr>
          <p:grpSpPr>
            <a:xfrm>
              <a:off x="7132320" y="2763520"/>
              <a:ext cx="1127760" cy="375920"/>
              <a:chOff x="6847840" y="2865120"/>
              <a:chExt cx="1127760" cy="375920"/>
            </a:xfrm>
          </p:grpSpPr>
          <p:sp>
            <p:nvSpPr>
              <p:cNvPr id="14" name="Rectangle 13">
                <a:extLst>
                  <a:ext uri="{FF2B5EF4-FFF2-40B4-BE49-F238E27FC236}">
                    <a16:creationId xmlns:a16="http://schemas.microsoft.com/office/drawing/2014/main" id="{A2174A79-0B8F-E46D-20AE-E7A3A63EE0F0}"/>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8FE5F10-B066-659F-2AAD-2B935D1969A8}"/>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FD385D-9EA3-FF59-293B-A8EB857A9A04}"/>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9A81C912-B91E-1B13-32C1-6AA239057360}"/>
                </a:ext>
              </a:extLst>
            </p:cNvPr>
            <p:cNvGrpSpPr/>
            <p:nvPr/>
          </p:nvGrpSpPr>
          <p:grpSpPr>
            <a:xfrm>
              <a:off x="8260080" y="2763520"/>
              <a:ext cx="1127760" cy="375920"/>
              <a:chOff x="6847840" y="2865120"/>
              <a:chExt cx="1127760" cy="375920"/>
            </a:xfrm>
          </p:grpSpPr>
          <p:sp>
            <p:nvSpPr>
              <p:cNvPr id="18" name="Rectangle 17">
                <a:extLst>
                  <a:ext uri="{FF2B5EF4-FFF2-40B4-BE49-F238E27FC236}">
                    <a16:creationId xmlns:a16="http://schemas.microsoft.com/office/drawing/2014/main" id="{69C9B55F-9BBA-977A-CF7B-DD2FBD561661}"/>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94514F0-898E-EF68-6F22-7D7EFBC91E51}"/>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A53BF17-807F-1A63-773C-0B194FB3E7BF}"/>
                  </a:ext>
                </a:extLst>
              </p:cNvPr>
              <p:cNvSpPr/>
              <p:nvPr/>
            </p:nvSpPr>
            <p:spPr>
              <a:xfrm>
                <a:off x="759968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44A0F885-300A-1FD3-93DB-9867275869E9}"/>
              </a:ext>
            </a:extLst>
          </p:cNvPr>
          <p:cNvSpPr/>
          <p:nvPr/>
        </p:nvSpPr>
        <p:spPr>
          <a:xfrm>
            <a:off x="8260080" y="466344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7403F4F-9760-35E7-9368-10FC792B2A39}"/>
              </a:ext>
            </a:extLst>
          </p:cNvPr>
          <p:cNvGrpSpPr/>
          <p:nvPr/>
        </p:nvGrpSpPr>
        <p:grpSpPr>
          <a:xfrm>
            <a:off x="9387840" y="3672840"/>
            <a:ext cx="751840" cy="375920"/>
            <a:chOff x="6847840" y="2865120"/>
            <a:chExt cx="751840" cy="375920"/>
          </a:xfrm>
        </p:grpSpPr>
        <p:sp>
          <p:nvSpPr>
            <p:cNvPr id="24" name="Rectangle 23">
              <a:extLst>
                <a:ext uri="{FF2B5EF4-FFF2-40B4-BE49-F238E27FC236}">
                  <a16:creationId xmlns:a16="http://schemas.microsoft.com/office/drawing/2014/main" id="{A942B682-AFC4-6C0D-16DF-FDD022CB38FC}"/>
                </a:ext>
              </a:extLst>
            </p:cNvPr>
            <p:cNvSpPr/>
            <p:nvPr/>
          </p:nvSpPr>
          <p:spPr>
            <a:xfrm>
              <a:off x="684784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BCD242D-2DD0-21CB-4C02-2099AEDA71ED}"/>
                </a:ext>
              </a:extLst>
            </p:cNvPr>
            <p:cNvSpPr/>
            <p:nvPr/>
          </p:nvSpPr>
          <p:spPr>
            <a:xfrm>
              <a:off x="7223760" y="2865120"/>
              <a:ext cx="375920" cy="375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E3DEAC0B-8169-6A3C-A9F1-AF38282BA643}"/>
              </a:ext>
            </a:extLst>
          </p:cNvPr>
          <p:cNvSpPr/>
          <p:nvPr/>
        </p:nvSpPr>
        <p:spPr>
          <a:xfrm>
            <a:off x="7232649" y="1155383"/>
            <a:ext cx="3558541" cy="13255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Heap Containing Objects and Static Fields</a:t>
            </a:r>
            <a:endParaRPr lang="en-US" sz="2000" dirty="0">
              <a:solidFill>
                <a:schemeClr val="tx1"/>
              </a:solidFill>
            </a:endParaRPr>
          </a:p>
        </p:txBody>
      </p:sp>
      <p:cxnSp>
        <p:nvCxnSpPr>
          <p:cNvPr id="31" name="Straight Arrow Connector 30">
            <a:extLst>
              <a:ext uri="{FF2B5EF4-FFF2-40B4-BE49-F238E27FC236}">
                <a16:creationId xmlns:a16="http://schemas.microsoft.com/office/drawing/2014/main" id="{BA59F185-261A-B852-748A-67D90A05B4E9}"/>
              </a:ext>
            </a:extLst>
          </p:cNvPr>
          <p:cNvCxnSpPr>
            <a:stCxn id="4" idx="3"/>
            <a:endCxn id="9" idx="1"/>
          </p:cNvCxnSpPr>
          <p:nvPr/>
        </p:nvCxnSpPr>
        <p:spPr>
          <a:xfrm>
            <a:off x="2428240" y="3856989"/>
            <a:ext cx="3952240" cy="3644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9FD209A-DB8A-280C-9DE8-47835CE8B33A}"/>
              </a:ext>
            </a:extLst>
          </p:cNvPr>
          <p:cNvCxnSpPr>
            <a:cxnSpLocks/>
            <a:stCxn id="6" idx="3"/>
            <a:endCxn id="14" idx="1"/>
          </p:cNvCxnSpPr>
          <p:nvPr/>
        </p:nvCxnSpPr>
        <p:spPr>
          <a:xfrm flipV="1">
            <a:off x="2428240" y="2951480"/>
            <a:ext cx="4704080" cy="15963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671F1EE-B787-0A53-1086-8571A9686CF7}"/>
              </a:ext>
            </a:extLst>
          </p:cNvPr>
          <p:cNvCxnSpPr>
            <a:cxnSpLocks/>
            <a:stCxn id="16" idx="2"/>
            <a:endCxn id="22" idx="0"/>
          </p:cNvCxnSpPr>
          <p:nvPr/>
        </p:nvCxnSpPr>
        <p:spPr>
          <a:xfrm>
            <a:off x="8072120" y="3139440"/>
            <a:ext cx="375920" cy="1524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8887AFB-F529-FA54-F185-FDF7F7D58F7A}"/>
              </a:ext>
            </a:extLst>
          </p:cNvPr>
          <p:cNvCxnSpPr>
            <a:cxnSpLocks/>
            <a:stCxn id="19" idx="2"/>
            <a:endCxn id="24" idx="1"/>
          </p:cNvCxnSpPr>
          <p:nvPr/>
        </p:nvCxnSpPr>
        <p:spPr>
          <a:xfrm>
            <a:off x="8823960" y="3139440"/>
            <a:ext cx="563880" cy="7213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8609BEE-5D3A-B88F-6A7A-EACE006DEE09}"/>
              </a:ext>
            </a:extLst>
          </p:cNvPr>
          <p:cNvCxnSpPr>
            <a:cxnSpLocks/>
            <a:stCxn id="11" idx="2"/>
            <a:endCxn id="22" idx="1"/>
          </p:cNvCxnSpPr>
          <p:nvPr/>
        </p:nvCxnSpPr>
        <p:spPr>
          <a:xfrm>
            <a:off x="7320280" y="4409440"/>
            <a:ext cx="939800" cy="4419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BD8A0FA-C670-653E-69E7-DE35E51E4F8A}"/>
              </a:ext>
            </a:extLst>
          </p:cNvPr>
          <p:cNvCxnSpPr>
            <a:cxnSpLocks/>
            <a:stCxn id="45" idx="3"/>
            <a:endCxn id="22" idx="2"/>
          </p:cNvCxnSpPr>
          <p:nvPr/>
        </p:nvCxnSpPr>
        <p:spPr>
          <a:xfrm flipV="1">
            <a:off x="4414520" y="5039360"/>
            <a:ext cx="4033520" cy="7810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25595022-2465-F368-2DC3-CB8656CEBA09}"/>
              </a:ext>
            </a:extLst>
          </p:cNvPr>
          <p:cNvGrpSpPr/>
          <p:nvPr/>
        </p:nvGrpSpPr>
        <p:grpSpPr>
          <a:xfrm>
            <a:off x="1112520" y="3230880"/>
            <a:ext cx="1706880" cy="1965960"/>
            <a:chOff x="1112520" y="2763520"/>
            <a:chExt cx="1706880" cy="1965960"/>
          </a:xfrm>
        </p:grpSpPr>
        <p:grpSp>
          <p:nvGrpSpPr>
            <p:cNvPr id="27" name="Group 26">
              <a:extLst>
                <a:ext uri="{FF2B5EF4-FFF2-40B4-BE49-F238E27FC236}">
                  <a16:creationId xmlns:a16="http://schemas.microsoft.com/office/drawing/2014/main" id="{A327DBB3-C2FA-6BDD-EC7E-34FD656F991B}"/>
                </a:ext>
              </a:extLst>
            </p:cNvPr>
            <p:cNvGrpSpPr/>
            <p:nvPr/>
          </p:nvGrpSpPr>
          <p:grpSpPr>
            <a:xfrm>
              <a:off x="1483360" y="3216909"/>
              <a:ext cx="944880" cy="1036320"/>
              <a:chOff x="1127760" y="3169920"/>
              <a:chExt cx="944880" cy="1036320"/>
            </a:xfrm>
          </p:grpSpPr>
          <p:sp>
            <p:nvSpPr>
              <p:cNvPr id="4" name="Rectangle 3">
                <a:extLst>
                  <a:ext uri="{FF2B5EF4-FFF2-40B4-BE49-F238E27FC236}">
                    <a16:creationId xmlns:a16="http://schemas.microsoft.com/office/drawing/2014/main" id="{8E616EDA-39DA-9AC0-3DB3-ADE759129E21}"/>
                  </a:ext>
                </a:extLst>
              </p:cNvPr>
              <p:cNvSpPr/>
              <p:nvPr/>
            </p:nvSpPr>
            <p:spPr>
              <a:xfrm>
                <a:off x="1127760" y="316992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FD7B4FE-9B97-C6CF-B344-B881E90EAD04}"/>
                  </a:ext>
                </a:extLst>
              </p:cNvPr>
              <p:cNvSpPr/>
              <p:nvPr/>
            </p:nvSpPr>
            <p:spPr>
              <a:xfrm>
                <a:off x="1127760" y="351536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E05ACF2-D71D-C96A-94DB-0FF715DB5952}"/>
                  </a:ext>
                </a:extLst>
              </p:cNvPr>
              <p:cNvSpPr/>
              <p:nvPr/>
            </p:nvSpPr>
            <p:spPr>
              <a:xfrm>
                <a:off x="1127760" y="386080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Oval 36">
              <a:extLst>
                <a:ext uri="{FF2B5EF4-FFF2-40B4-BE49-F238E27FC236}">
                  <a16:creationId xmlns:a16="http://schemas.microsoft.com/office/drawing/2014/main" id="{341166AC-E9FF-C781-C265-CA29B3F3E5DC}"/>
                </a:ext>
              </a:extLst>
            </p:cNvPr>
            <p:cNvSpPr/>
            <p:nvPr/>
          </p:nvSpPr>
          <p:spPr>
            <a:xfrm>
              <a:off x="1112520" y="2763520"/>
              <a:ext cx="1706880" cy="196596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a:extLst>
              <a:ext uri="{FF2B5EF4-FFF2-40B4-BE49-F238E27FC236}">
                <a16:creationId xmlns:a16="http://schemas.microsoft.com/office/drawing/2014/main" id="{764AF975-2548-0F9B-6695-292C1B67CB63}"/>
              </a:ext>
            </a:extLst>
          </p:cNvPr>
          <p:cNvGrpSpPr/>
          <p:nvPr/>
        </p:nvGrpSpPr>
        <p:grpSpPr>
          <a:xfrm>
            <a:off x="3098800" y="4848860"/>
            <a:ext cx="1706880" cy="1965960"/>
            <a:chOff x="1112520" y="2763520"/>
            <a:chExt cx="1706880" cy="1965960"/>
          </a:xfrm>
        </p:grpSpPr>
        <p:grpSp>
          <p:nvGrpSpPr>
            <p:cNvPr id="41" name="Group 40">
              <a:extLst>
                <a:ext uri="{FF2B5EF4-FFF2-40B4-BE49-F238E27FC236}">
                  <a16:creationId xmlns:a16="http://schemas.microsoft.com/office/drawing/2014/main" id="{7D1D40FF-01D8-8A1B-1CF7-5B38106F2E02}"/>
                </a:ext>
              </a:extLst>
            </p:cNvPr>
            <p:cNvGrpSpPr/>
            <p:nvPr/>
          </p:nvGrpSpPr>
          <p:grpSpPr>
            <a:xfrm>
              <a:off x="1483360" y="3216909"/>
              <a:ext cx="944880" cy="1036320"/>
              <a:chOff x="1127760" y="3169920"/>
              <a:chExt cx="944880" cy="1036320"/>
            </a:xfrm>
          </p:grpSpPr>
          <p:sp>
            <p:nvSpPr>
              <p:cNvPr id="44" name="Rectangle 43">
                <a:extLst>
                  <a:ext uri="{FF2B5EF4-FFF2-40B4-BE49-F238E27FC236}">
                    <a16:creationId xmlns:a16="http://schemas.microsoft.com/office/drawing/2014/main" id="{B97244C8-54C1-5C7A-9F1A-D0182B5988A1}"/>
                  </a:ext>
                </a:extLst>
              </p:cNvPr>
              <p:cNvSpPr/>
              <p:nvPr/>
            </p:nvSpPr>
            <p:spPr>
              <a:xfrm>
                <a:off x="1127760" y="316992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B53A5DC-564F-34A0-3082-3050C741F6B7}"/>
                  </a:ext>
                </a:extLst>
              </p:cNvPr>
              <p:cNvSpPr/>
              <p:nvPr/>
            </p:nvSpPr>
            <p:spPr>
              <a:xfrm>
                <a:off x="1127760" y="351536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8165B94-BF06-A428-384E-7851B7069A5C}"/>
                  </a:ext>
                </a:extLst>
              </p:cNvPr>
              <p:cNvSpPr/>
              <p:nvPr/>
            </p:nvSpPr>
            <p:spPr>
              <a:xfrm>
                <a:off x="1127760" y="386080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Oval 42">
              <a:extLst>
                <a:ext uri="{FF2B5EF4-FFF2-40B4-BE49-F238E27FC236}">
                  <a16:creationId xmlns:a16="http://schemas.microsoft.com/office/drawing/2014/main" id="{DA448802-30AB-BAF3-7CCA-0DD5CAAD7634}"/>
                </a:ext>
              </a:extLst>
            </p:cNvPr>
            <p:cNvSpPr/>
            <p:nvPr/>
          </p:nvSpPr>
          <p:spPr>
            <a:xfrm>
              <a:off x="1112520" y="2763520"/>
              <a:ext cx="1706880" cy="196596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50045470-1389-289C-7D3C-E081FEF57AAD}"/>
              </a:ext>
            </a:extLst>
          </p:cNvPr>
          <p:cNvGrpSpPr/>
          <p:nvPr/>
        </p:nvGrpSpPr>
        <p:grpSpPr>
          <a:xfrm>
            <a:off x="4724400" y="576580"/>
            <a:ext cx="1706880" cy="1965960"/>
            <a:chOff x="1112520" y="2763520"/>
            <a:chExt cx="1706880" cy="1965960"/>
          </a:xfrm>
        </p:grpSpPr>
        <p:grpSp>
          <p:nvGrpSpPr>
            <p:cNvPr id="49" name="Group 48">
              <a:extLst>
                <a:ext uri="{FF2B5EF4-FFF2-40B4-BE49-F238E27FC236}">
                  <a16:creationId xmlns:a16="http://schemas.microsoft.com/office/drawing/2014/main" id="{3C96EA03-F018-3344-9AB6-40CE0B21CEFD}"/>
                </a:ext>
              </a:extLst>
            </p:cNvPr>
            <p:cNvGrpSpPr/>
            <p:nvPr/>
          </p:nvGrpSpPr>
          <p:grpSpPr>
            <a:xfrm>
              <a:off x="1483360" y="3216909"/>
              <a:ext cx="944880" cy="1036320"/>
              <a:chOff x="1127760" y="3169920"/>
              <a:chExt cx="944880" cy="1036320"/>
            </a:xfrm>
          </p:grpSpPr>
          <p:sp>
            <p:nvSpPr>
              <p:cNvPr id="51" name="Rectangle 50">
                <a:extLst>
                  <a:ext uri="{FF2B5EF4-FFF2-40B4-BE49-F238E27FC236}">
                    <a16:creationId xmlns:a16="http://schemas.microsoft.com/office/drawing/2014/main" id="{9C7701A9-885F-3A20-E007-D8384B1B0C2F}"/>
                  </a:ext>
                </a:extLst>
              </p:cNvPr>
              <p:cNvSpPr/>
              <p:nvPr/>
            </p:nvSpPr>
            <p:spPr>
              <a:xfrm>
                <a:off x="1127760" y="316992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4C8521A-52C3-C161-63B4-EE63ADCC95ED}"/>
                  </a:ext>
                </a:extLst>
              </p:cNvPr>
              <p:cNvSpPr/>
              <p:nvPr/>
            </p:nvSpPr>
            <p:spPr>
              <a:xfrm>
                <a:off x="1127760" y="351536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AE7A0E9-626E-69C6-E6A2-B942AFB4A465}"/>
                  </a:ext>
                </a:extLst>
              </p:cNvPr>
              <p:cNvSpPr/>
              <p:nvPr/>
            </p:nvSpPr>
            <p:spPr>
              <a:xfrm>
                <a:off x="1127760" y="3860800"/>
                <a:ext cx="944880" cy="345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a:extLst>
                <a:ext uri="{FF2B5EF4-FFF2-40B4-BE49-F238E27FC236}">
                  <a16:creationId xmlns:a16="http://schemas.microsoft.com/office/drawing/2014/main" id="{70922568-6406-9B0B-8C68-90A40C9C7141}"/>
                </a:ext>
              </a:extLst>
            </p:cNvPr>
            <p:cNvSpPr/>
            <p:nvPr/>
          </p:nvSpPr>
          <p:spPr>
            <a:xfrm>
              <a:off x="1112520" y="2763520"/>
              <a:ext cx="1706880" cy="196596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4" name="Straight Arrow Connector 53">
            <a:extLst>
              <a:ext uri="{FF2B5EF4-FFF2-40B4-BE49-F238E27FC236}">
                <a16:creationId xmlns:a16="http://schemas.microsoft.com/office/drawing/2014/main" id="{8A1071CC-DDE0-8EA0-05B6-1D99BD209BFF}"/>
              </a:ext>
            </a:extLst>
          </p:cNvPr>
          <p:cNvCxnSpPr>
            <a:cxnSpLocks/>
            <a:stCxn id="53" idx="3"/>
            <a:endCxn id="14" idx="0"/>
          </p:cNvCxnSpPr>
          <p:nvPr/>
        </p:nvCxnSpPr>
        <p:spPr>
          <a:xfrm>
            <a:off x="6040120" y="1893569"/>
            <a:ext cx="1280160" cy="869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7789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8574C-8150-A740-20BA-7FCFD3A88116}"/>
              </a:ext>
            </a:extLst>
          </p:cNvPr>
          <p:cNvSpPr>
            <a:spLocks noGrp="1"/>
          </p:cNvSpPr>
          <p:nvPr>
            <p:ph type="title"/>
          </p:nvPr>
        </p:nvSpPr>
        <p:spPr/>
        <p:txBody>
          <a:bodyPr/>
          <a:lstStyle/>
          <a:p>
            <a:r>
              <a:rPr lang="en-US" b="1" dirty="0"/>
              <a:t>Running Example</a:t>
            </a:r>
            <a:r>
              <a:rPr lang="en-US" dirty="0"/>
              <a:t>: Summing an Array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2D01C00-7483-096B-1AEF-502FC6D2D6A4}"/>
                  </a:ext>
                </a:extLst>
              </p:cNvPr>
              <p:cNvSpPr>
                <a:spLocks noGrp="1"/>
              </p:cNvSpPr>
              <p:nvPr>
                <p:ph idx="1"/>
              </p:nvPr>
            </p:nvSpPr>
            <p:spPr>
              <a:xfrm>
                <a:off x="436756" y="1527859"/>
                <a:ext cx="4945472" cy="1901141"/>
              </a:xfrm>
            </p:spPr>
            <p:txBody>
              <a:bodyPr>
                <a:normAutofit fontScale="92500"/>
              </a:bodyPr>
              <a:lstStyle/>
              <a:p>
                <a:r>
                  <a:rPr lang="en-US" b="1" dirty="0"/>
                  <a:t>Goal</a:t>
                </a:r>
                <a:r>
                  <a:rPr lang="en-US" dirty="0"/>
                  <a:t>: Find the sum of an array</a:t>
                </a:r>
              </a:p>
              <a:p>
                <a:r>
                  <a:rPr lang="en-US" b="1" dirty="0"/>
                  <a:t>Idea</a:t>
                </a:r>
                <a:r>
                  <a:rPr lang="en-US" dirty="0"/>
                  <a:t>: Split array into </a:t>
                </a:r>
                <a14:m>
                  <m:oMath xmlns:m="http://schemas.openxmlformats.org/officeDocument/2006/math">
                    <m:r>
                      <a:rPr lang="en-US" b="0" i="1" smtClean="0">
                        <a:latin typeface="Cambria Math" panose="02040503050406030204" pitchFamily="18" charset="0"/>
                      </a:rPr>
                      <m:t>4</m:t>
                    </m:r>
                  </m:oMath>
                </a14:m>
                <a:r>
                  <a:rPr lang="en-US" b="0" dirty="0"/>
                  <a:t> pieces, sum those pieces in parallel, and then sum the results.</a:t>
                </a:r>
              </a:p>
              <a:p>
                <a:endParaRPr lang="en-US" dirty="0"/>
              </a:p>
              <a:p>
                <a:endParaRPr lang="en-US" dirty="0"/>
              </a:p>
            </p:txBody>
          </p:sp>
        </mc:Choice>
        <mc:Fallback>
          <p:sp>
            <p:nvSpPr>
              <p:cNvPr id="3" name="Content Placeholder 2">
                <a:extLst>
                  <a:ext uri="{FF2B5EF4-FFF2-40B4-BE49-F238E27FC236}">
                    <a16:creationId xmlns:a16="http://schemas.microsoft.com/office/drawing/2014/main" id="{F2D01C00-7483-096B-1AEF-502FC6D2D6A4}"/>
                  </a:ext>
                </a:extLst>
              </p:cNvPr>
              <p:cNvSpPr>
                <a:spLocks noGrp="1" noRot="1" noChangeAspect="1" noMove="1" noResize="1" noEditPoints="1" noAdjustHandles="1" noChangeArrowheads="1" noChangeShapeType="1" noTextEdit="1"/>
              </p:cNvSpPr>
              <p:nvPr>
                <p:ph idx="1"/>
              </p:nvPr>
            </p:nvSpPr>
            <p:spPr>
              <a:xfrm>
                <a:off x="436756" y="1527859"/>
                <a:ext cx="4945472" cy="1901141"/>
              </a:xfrm>
              <a:blipFill>
                <a:blip r:embed="rId2"/>
                <a:stretch>
                  <a:fillRect l="-2051" t="-5298"/>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B01F19F3-E5B5-0489-B7B0-84576272686B}"/>
              </a:ext>
            </a:extLst>
          </p:cNvPr>
          <p:cNvSpPr txBox="1"/>
          <p:nvPr/>
        </p:nvSpPr>
        <p:spPr>
          <a:xfrm>
            <a:off x="5463251" y="1431988"/>
            <a:ext cx="6543554" cy="2092881"/>
          </a:xfrm>
          <a:prstGeom prst="rect">
            <a:avLst/>
          </a:prstGeom>
          <a:noFill/>
        </p:spPr>
        <p:txBody>
          <a:bodyPr wrap="square" rtlCol="0">
            <a:spAutoFit/>
          </a:bodyPr>
          <a:lstStyle/>
          <a:p>
            <a:r>
              <a:rPr lang="en-US" sz="2600" b="1" dirty="0"/>
              <a:t>Input:</a:t>
            </a:r>
            <a:r>
              <a:rPr lang="en-US" sz="2600" dirty="0"/>
              <a:t> array (</a:t>
            </a:r>
            <a:r>
              <a:rPr lang="en-US" sz="2600" dirty="0" err="1"/>
              <a:t>arr</a:t>
            </a:r>
            <a:r>
              <a:rPr lang="en-US" sz="2600" dirty="0"/>
              <a:t>) of integers</a:t>
            </a:r>
          </a:p>
          <a:p>
            <a:pPr marL="457200" indent="-457200">
              <a:buFont typeface="+mj-lt"/>
              <a:buAutoNum type="arabicPeriod"/>
            </a:pPr>
            <a:r>
              <a:rPr lang="en-US" sz="2600" b="1" dirty="0"/>
              <a:t>In parallel</a:t>
            </a:r>
            <a:r>
              <a:rPr lang="en-US" sz="2600" dirty="0"/>
              <a:t>: split array into 4 equal pieces, sum up those four pieces. </a:t>
            </a:r>
          </a:p>
          <a:p>
            <a:pPr marL="914400" lvl="1" indent="-457200">
              <a:buFont typeface="+mj-lt"/>
              <a:buAutoNum type="arabicPeriod"/>
            </a:pPr>
            <a:r>
              <a:rPr lang="en-US" sz="2600" dirty="0"/>
              <a:t>res[</a:t>
            </a:r>
            <a:r>
              <a:rPr lang="en-US" sz="2600" dirty="0" err="1"/>
              <a:t>i</a:t>
            </a:r>
            <a:r>
              <a:rPr lang="en-US" sz="2600" dirty="0"/>
              <a:t>] = sum </a:t>
            </a:r>
            <a:r>
              <a:rPr lang="en-US" sz="2600" dirty="0" err="1"/>
              <a:t>arr</a:t>
            </a:r>
            <a:r>
              <a:rPr lang="en-US" sz="2600" dirty="0"/>
              <a:t>[</a:t>
            </a:r>
            <a:r>
              <a:rPr lang="en-US" sz="2600" dirty="0" err="1"/>
              <a:t>i</a:t>
            </a:r>
            <a:r>
              <a:rPr lang="en-US" sz="2600" dirty="0"/>
              <a:t>*</a:t>
            </a:r>
            <a:r>
              <a:rPr lang="en-US" sz="2600" dirty="0" err="1"/>
              <a:t>len</a:t>
            </a:r>
            <a:r>
              <a:rPr lang="en-US" sz="2600" dirty="0"/>
              <a:t>/4, (i+1)*</a:t>
            </a:r>
            <a:r>
              <a:rPr lang="en-US" sz="2600" dirty="0" err="1"/>
              <a:t>len</a:t>
            </a:r>
            <a:r>
              <a:rPr lang="en-US" sz="2600" dirty="0"/>
              <a:t>/4]</a:t>
            </a:r>
          </a:p>
          <a:p>
            <a:pPr marL="457200" indent="-457200">
              <a:buFont typeface="+mj-lt"/>
              <a:buAutoNum type="arabicPeriod"/>
            </a:pPr>
            <a:r>
              <a:rPr lang="en-US" sz="2600" b="1" dirty="0"/>
              <a:t>Return </a:t>
            </a:r>
            <a:r>
              <a:rPr lang="en-US" sz="2600" dirty="0"/>
              <a:t>res[0] + res[1] + res[2] + res[3]</a:t>
            </a:r>
          </a:p>
        </p:txBody>
      </p:sp>
      <p:sp>
        <p:nvSpPr>
          <p:cNvPr id="9" name="Content Placeholder 2">
            <a:extLst>
              <a:ext uri="{FF2B5EF4-FFF2-40B4-BE49-F238E27FC236}">
                <a16:creationId xmlns:a16="http://schemas.microsoft.com/office/drawing/2014/main" id="{B4225954-A7E6-4E01-93B4-1D471865B2DD}"/>
              </a:ext>
            </a:extLst>
          </p:cNvPr>
          <p:cNvSpPr txBox="1">
            <a:spLocks/>
          </p:cNvSpPr>
          <p:nvPr/>
        </p:nvSpPr>
        <p:spPr>
          <a:xfrm>
            <a:off x="1470760" y="3972253"/>
            <a:ext cx="8147802" cy="23496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Needs from Programming language</a:t>
            </a:r>
          </a:p>
          <a:p>
            <a:pPr lvl="1"/>
            <a:r>
              <a:rPr lang="en-US" dirty="0"/>
              <a:t>Way to </a:t>
            </a:r>
            <a:r>
              <a:rPr lang="en-US" b="1" dirty="0"/>
              <a:t>create threads</a:t>
            </a:r>
            <a:r>
              <a:rPr lang="en-US" dirty="0"/>
              <a:t>, and run them in parallel</a:t>
            </a:r>
          </a:p>
          <a:p>
            <a:pPr lvl="1"/>
            <a:r>
              <a:rPr lang="en-US" dirty="0"/>
              <a:t>Way to access shared memory (refs to common objects)</a:t>
            </a:r>
          </a:p>
          <a:p>
            <a:pPr lvl="1"/>
            <a:r>
              <a:rPr lang="en-US" dirty="0"/>
              <a:t>Way to </a:t>
            </a:r>
            <a:r>
              <a:rPr lang="en-US" b="1" dirty="0"/>
              <a:t>synchronize</a:t>
            </a:r>
            <a:r>
              <a:rPr lang="en-US" dirty="0"/>
              <a:t> threads (</a:t>
            </a:r>
            <a:r>
              <a:rPr lang="en-US" b="1" dirty="0"/>
              <a:t>wait</a:t>
            </a:r>
            <a:r>
              <a:rPr lang="en-US" dirty="0"/>
              <a:t> until finished)</a:t>
            </a:r>
          </a:p>
          <a:p>
            <a:pPr lvl="2"/>
            <a:r>
              <a:rPr lang="en-US" dirty="0">
                <a:solidFill>
                  <a:srgbClr val="FF0000"/>
                </a:solidFill>
              </a:rPr>
              <a:t>Cannot sum res[0] + … + res[3] until each thread has finished!</a:t>
            </a:r>
          </a:p>
          <a:p>
            <a:pPr lvl="1"/>
            <a:endParaRPr lang="en-US" dirty="0"/>
          </a:p>
          <a:p>
            <a:endParaRPr lang="en-US" dirty="0"/>
          </a:p>
          <a:p>
            <a:endParaRPr lang="en-US" dirty="0"/>
          </a:p>
        </p:txBody>
      </p:sp>
    </p:spTree>
    <p:extLst>
      <p:ext uri="{BB962C8B-B14F-4D97-AF65-F5344CB8AC3E}">
        <p14:creationId xmlns:p14="http://schemas.microsoft.com/office/powerpoint/2010/main" val="277933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2C03-50FC-4DBE-E94D-D493DECE1DE9}"/>
              </a:ext>
            </a:extLst>
          </p:cNvPr>
          <p:cNvSpPr>
            <a:spLocks noGrp="1"/>
          </p:cNvSpPr>
          <p:nvPr>
            <p:ph type="title"/>
          </p:nvPr>
        </p:nvSpPr>
        <p:spPr/>
        <p:txBody>
          <a:bodyPr/>
          <a:lstStyle/>
          <a:p>
            <a:r>
              <a:rPr lang="en-US" dirty="0"/>
              <a:t>Accomplishing this in Java (</a:t>
            </a:r>
            <a:r>
              <a:rPr lang="en-US" b="1" dirty="0" err="1"/>
              <a:t>Java.lang.Thread</a:t>
            </a:r>
            <a:r>
              <a:rPr lang="en-US" dirty="0"/>
              <a:t>)</a:t>
            </a:r>
          </a:p>
        </p:txBody>
      </p:sp>
      <p:sp>
        <p:nvSpPr>
          <p:cNvPr id="3" name="Content Placeholder 2">
            <a:extLst>
              <a:ext uri="{FF2B5EF4-FFF2-40B4-BE49-F238E27FC236}">
                <a16:creationId xmlns:a16="http://schemas.microsoft.com/office/drawing/2014/main" id="{6DE8D8C5-9609-25FC-76B9-AE38DCDC3F4E}"/>
              </a:ext>
            </a:extLst>
          </p:cNvPr>
          <p:cNvSpPr>
            <a:spLocks noGrp="1"/>
          </p:cNvSpPr>
          <p:nvPr>
            <p:ph idx="1"/>
          </p:nvPr>
        </p:nvSpPr>
        <p:spPr>
          <a:xfrm>
            <a:off x="678180" y="2022394"/>
            <a:ext cx="10835640" cy="3012593"/>
          </a:xfrm>
        </p:spPr>
        <p:txBody>
          <a:bodyPr>
            <a:normAutofit lnSpcReduction="10000"/>
          </a:bodyPr>
          <a:lstStyle/>
          <a:p>
            <a:pPr marL="514350" indent="-514350">
              <a:buFont typeface="+mj-lt"/>
              <a:buAutoNum type="arabicPeriod"/>
            </a:pPr>
            <a:r>
              <a:rPr lang="en-US" dirty="0"/>
              <a:t>Create class C</a:t>
            </a:r>
            <a:r>
              <a:rPr lang="en-US" b="1" dirty="0"/>
              <a:t> </a:t>
            </a:r>
            <a:r>
              <a:rPr lang="en-US" dirty="0"/>
              <a:t>extending</a:t>
            </a:r>
            <a:r>
              <a:rPr lang="en-US" b="1" dirty="0"/>
              <a:t> </a:t>
            </a:r>
            <a:r>
              <a:rPr lang="en-US" b="1" dirty="0" err="1"/>
              <a:t>java.lang.Thread</a:t>
            </a:r>
            <a:endParaRPr lang="en-US" b="1" dirty="0"/>
          </a:p>
          <a:p>
            <a:pPr marL="971550" lvl="1" indent="-514350">
              <a:buFont typeface="+mj-lt"/>
              <a:buAutoNum type="arabicPeriod"/>
            </a:pPr>
            <a:r>
              <a:rPr lang="en-US" dirty="0"/>
              <a:t>C must have a </a:t>
            </a:r>
            <a:r>
              <a:rPr lang="en-US" b="1" dirty="0"/>
              <a:t>run</a:t>
            </a:r>
            <a:r>
              <a:rPr lang="en-US" dirty="0"/>
              <a:t> method (acts as </a:t>
            </a:r>
            <a:r>
              <a:rPr lang="en-US" b="1" dirty="0"/>
              <a:t>main</a:t>
            </a:r>
            <a:r>
              <a:rPr lang="en-US" dirty="0"/>
              <a:t>)</a:t>
            </a:r>
          </a:p>
          <a:p>
            <a:pPr marL="457200" indent="-457200">
              <a:buFont typeface="+mj-lt"/>
              <a:buAutoNum type="arabicPeriod"/>
            </a:pPr>
            <a:r>
              <a:rPr lang="en-US" dirty="0"/>
              <a:t>Call C’s </a:t>
            </a:r>
            <a:r>
              <a:rPr lang="en-US" b="1" dirty="0"/>
              <a:t>start</a:t>
            </a:r>
            <a:r>
              <a:rPr lang="en-US" dirty="0"/>
              <a:t> method to </a:t>
            </a:r>
          </a:p>
          <a:p>
            <a:pPr marL="914400" lvl="1" indent="-457200">
              <a:buFont typeface="+mj-lt"/>
              <a:buAutoNum type="arabicPeriod"/>
            </a:pPr>
            <a:r>
              <a:rPr lang="en-US" dirty="0"/>
              <a:t>create a new thread (i.e. parallel task, not Thread object in java)</a:t>
            </a:r>
          </a:p>
          <a:p>
            <a:pPr marL="914400" lvl="1" indent="-457200">
              <a:buFont typeface="+mj-lt"/>
              <a:buAutoNum type="arabicPeriod"/>
            </a:pPr>
            <a:r>
              <a:rPr lang="en-US" dirty="0"/>
              <a:t>execute </a:t>
            </a:r>
            <a:r>
              <a:rPr lang="en-US" b="1" dirty="0"/>
              <a:t>run </a:t>
            </a:r>
            <a:r>
              <a:rPr lang="en-US" dirty="0"/>
              <a:t>in that separate, parallel thread </a:t>
            </a:r>
          </a:p>
          <a:p>
            <a:r>
              <a:rPr lang="en-US" dirty="0">
                <a:solidFill>
                  <a:srgbClr val="FF0000"/>
                </a:solidFill>
              </a:rPr>
              <a:t>Calling “</a:t>
            </a:r>
            <a:r>
              <a:rPr lang="en-US" b="1" dirty="0">
                <a:solidFill>
                  <a:srgbClr val="FF0000"/>
                </a:solidFill>
              </a:rPr>
              <a:t>run</a:t>
            </a:r>
            <a:r>
              <a:rPr lang="en-US" dirty="0">
                <a:solidFill>
                  <a:srgbClr val="FF0000"/>
                </a:solidFill>
              </a:rPr>
              <a:t>” directly causes the program to execute “</a:t>
            </a:r>
            <a:r>
              <a:rPr lang="en-US" b="1" dirty="0">
                <a:solidFill>
                  <a:srgbClr val="FF0000"/>
                </a:solidFill>
              </a:rPr>
              <a:t>run</a:t>
            </a:r>
            <a:r>
              <a:rPr lang="en-US" dirty="0">
                <a:solidFill>
                  <a:srgbClr val="FF0000"/>
                </a:solidFill>
              </a:rPr>
              <a:t>” sequentially</a:t>
            </a:r>
          </a:p>
        </p:txBody>
      </p:sp>
    </p:spTree>
    <p:extLst>
      <p:ext uri="{BB962C8B-B14F-4D97-AF65-F5344CB8AC3E}">
        <p14:creationId xmlns:p14="http://schemas.microsoft.com/office/powerpoint/2010/main" val="60292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5315D-8D69-20A5-F1F3-E930E3E7F816}"/>
              </a:ext>
            </a:extLst>
          </p:cNvPr>
          <p:cNvSpPr>
            <a:spLocks noGrp="1"/>
          </p:cNvSpPr>
          <p:nvPr>
            <p:ph type="title"/>
          </p:nvPr>
        </p:nvSpPr>
        <p:spPr>
          <a:xfrm>
            <a:off x="838200" y="188277"/>
            <a:ext cx="10515600" cy="934467"/>
          </a:xfrm>
        </p:spPr>
        <p:txBody>
          <a:bodyPr/>
          <a:lstStyle/>
          <a:p>
            <a:r>
              <a:rPr lang="en-US" dirty="0"/>
              <a:t>First Attempt (part 1, Defining Thread Object)</a:t>
            </a:r>
          </a:p>
        </p:txBody>
      </p:sp>
      <p:sp>
        <p:nvSpPr>
          <p:cNvPr id="3" name="Content Placeholder 2">
            <a:extLst>
              <a:ext uri="{FF2B5EF4-FFF2-40B4-BE49-F238E27FC236}">
                <a16:creationId xmlns:a16="http://schemas.microsoft.com/office/drawing/2014/main" id="{A06463D5-8A09-C634-92C9-5C7F4B21BD30}"/>
              </a:ext>
            </a:extLst>
          </p:cNvPr>
          <p:cNvSpPr>
            <a:spLocks noGrp="1"/>
          </p:cNvSpPr>
          <p:nvPr>
            <p:ph idx="1"/>
          </p:nvPr>
        </p:nvSpPr>
        <p:spPr>
          <a:xfrm>
            <a:off x="838200" y="1224472"/>
            <a:ext cx="10515600" cy="5361523"/>
          </a:xfrm>
        </p:spPr>
        <p:txBody>
          <a:bodyPr>
            <a:normAutofit lnSpcReduction="10000"/>
          </a:bodyPr>
          <a:lstStyle/>
          <a:p>
            <a:pPr marL="0" indent="0">
              <a:buNone/>
            </a:pPr>
            <a:r>
              <a:rPr lang="en-US" dirty="0"/>
              <a:t>class </a:t>
            </a:r>
            <a:r>
              <a:rPr lang="en-US" dirty="0" err="1"/>
              <a:t>SumThread</a:t>
            </a:r>
            <a:r>
              <a:rPr lang="en-US" dirty="0"/>
              <a:t> extends </a:t>
            </a:r>
            <a:r>
              <a:rPr lang="en-US" b="1" dirty="0" err="1"/>
              <a:t>java.lang.Thread</a:t>
            </a:r>
            <a:r>
              <a:rPr lang="en-US" b="1" dirty="0"/>
              <a:t> </a:t>
            </a:r>
            <a:r>
              <a:rPr lang="en-US" dirty="0"/>
              <a:t>{ </a:t>
            </a:r>
          </a:p>
          <a:p>
            <a:pPr marL="0" indent="0">
              <a:buNone/>
            </a:pPr>
            <a:r>
              <a:rPr lang="en-US" dirty="0"/>
              <a:t>	int lo;    int hi;    int[] </a:t>
            </a:r>
            <a:r>
              <a:rPr lang="en-US" dirty="0" err="1"/>
              <a:t>arr</a:t>
            </a:r>
            <a:r>
              <a:rPr lang="en-US" dirty="0"/>
              <a:t>;  int </a:t>
            </a:r>
            <a:r>
              <a:rPr lang="en-US" dirty="0" err="1"/>
              <a:t>ans</a:t>
            </a:r>
            <a:r>
              <a:rPr lang="en-US" dirty="0"/>
              <a:t> = 0;  </a:t>
            </a:r>
          </a:p>
          <a:p>
            <a:pPr marL="0" indent="0">
              <a:buNone/>
            </a:pPr>
            <a:r>
              <a:rPr lang="en-US" dirty="0"/>
              <a:t>	</a:t>
            </a:r>
            <a:r>
              <a:rPr lang="en-US" dirty="0" err="1"/>
              <a:t>SumThread</a:t>
            </a:r>
            <a:r>
              <a:rPr lang="en-US" dirty="0"/>
              <a:t>(int[] a, int l, int h) { </a:t>
            </a:r>
          </a:p>
          <a:p>
            <a:pPr marL="0" indent="0">
              <a:buNone/>
            </a:pPr>
            <a:r>
              <a:rPr lang="en-US" dirty="0"/>
              <a:t>		lo=l; hi=h; </a:t>
            </a:r>
            <a:r>
              <a:rPr lang="en-US" dirty="0" err="1"/>
              <a:t>arr</a:t>
            </a:r>
            <a:r>
              <a:rPr lang="en-US" dirty="0"/>
              <a:t>=a; </a:t>
            </a:r>
          </a:p>
          <a:p>
            <a:pPr marL="0" indent="0">
              <a:buNone/>
            </a:pPr>
            <a:r>
              <a:rPr lang="en-US" dirty="0"/>
              <a:t>	} </a:t>
            </a:r>
          </a:p>
          <a:p>
            <a:pPr marL="0" indent="0">
              <a:buNone/>
            </a:pPr>
            <a:r>
              <a:rPr lang="en-US" dirty="0"/>
              <a:t>	public void </a:t>
            </a:r>
            <a:r>
              <a:rPr lang="en-US" b="1" dirty="0"/>
              <a:t>run</a:t>
            </a:r>
            <a:r>
              <a:rPr lang="en-US" dirty="0"/>
              <a:t>() { //override, must have this signature</a:t>
            </a:r>
          </a:p>
          <a:p>
            <a:pPr marL="0" indent="0">
              <a:buNone/>
            </a:pPr>
            <a:r>
              <a:rPr lang="en-US" dirty="0"/>
              <a:t>                                            // no arguments and no return allowed</a:t>
            </a:r>
          </a:p>
          <a:p>
            <a:pPr marL="0" indent="0">
              <a:buNone/>
            </a:pPr>
            <a:r>
              <a:rPr lang="en-US" dirty="0"/>
              <a:t>                                            // must use the object’s fields for input/output</a:t>
            </a:r>
          </a:p>
          <a:p>
            <a:pPr marL="0" indent="0">
              <a:buNone/>
            </a:pPr>
            <a:r>
              <a:rPr lang="en-US" dirty="0"/>
              <a:t>		for(int </a:t>
            </a:r>
            <a:r>
              <a:rPr lang="en-US" dirty="0" err="1"/>
              <a:t>i</a:t>
            </a:r>
            <a:r>
              <a:rPr lang="en-US" dirty="0"/>
              <a:t>=lo; </a:t>
            </a:r>
            <a:r>
              <a:rPr lang="en-US" dirty="0" err="1"/>
              <a:t>i</a:t>
            </a:r>
            <a:r>
              <a:rPr lang="en-US" dirty="0"/>
              <a:t> &lt; hi; </a:t>
            </a:r>
            <a:r>
              <a:rPr lang="en-US" dirty="0" err="1"/>
              <a:t>i</a:t>
            </a:r>
            <a:r>
              <a:rPr lang="en-US" dirty="0"/>
              <a:t>++) </a:t>
            </a:r>
          </a:p>
          <a:p>
            <a:pPr marL="0" indent="0">
              <a:buNone/>
            </a:pPr>
            <a:r>
              <a:rPr lang="en-US" dirty="0"/>
              <a:t>			</a:t>
            </a:r>
            <a:r>
              <a:rPr lang="en-US" dirty="0" err="1"/>
              <a:t>ans</a:t>
            </a:r>
            <a:r>
              <a:rPr lang="en-US" dirty="0"/>
              <a:t> += </a:t>
            </a:r>
            <a:r>
              <a:rPr lang="en-US" dirty="0" err="1"/>
              <a:t>arr</a:t>
            </a:r>
            <a:r>
              <a:rPr lang="en-US" dirty="0"/>
              <a:t>[</a:t>
            </a:r>
            <a:r>
              <a:rPr lang="en-US" dirty="0" err="1"/>
              <a:t>i</a:t>
            </a:r>
            <a:r>
              <a:rPr lang="en-US" dirty="0"/>
              <a:t>]; </a:t>
            </a:r>
          </a:p>
          <a:p>
            <a:pPr marL="0" indent="0">
              <a:buNone/>
            </a:pPr>
            <a:r>
              <a:rPr lang="en-US" dirty="0"/>
              <a:t>	}</a:t>
            </a:r>
          </a:p>
        </p:txBody>
      </p:sp>
    </p:spTree>
    <p:extLst>
      <p:ext uri="{BB962C8B-B14F-4D97-AF65-F5344CB8AC3E}">
        <p14:creationId xmlns:p14="http://schemas.microsoft.com/office/powerpoint/2010/main" val="3541536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9273-DB1B-5342-4927-651107D5FCAB}"/>
              </a:ext>
            </a:extLst>
          </p:cNvPr>
          <p:cNvSpPr>
            <a:spLocks noGrp="1"/>
          </p:cNvSpPr>
          <p:nvPr>
            <p:ph type="title"/>
          </p:nvPr>
        </p:nvSpPr>
        <p:spPr>
          <a:xfrm>
            <a:off x="838200" y="365125"/>
            <a:ext cx="11140440" cy="1325563"/>
          </a:xfrm>
        </p:spPr>
        <p:txBody>
          <a:bodyPr/>
          <a:lstStyle/>
          <a:p>
            <a:r>
              <a:rPr lang="en-US" dirty="0"/>
              <a:t>First Attempt (part 2, Creating Thread Objects)</a:t>
            </a:r>
          </a:p>
        </p:txBody>
      </p:sp>
      <p:sp>
        <p:nvSpPr>
          <p:cNvPr id="3" name="Content Placeholder 2">
            <a:extLst>
              <a:ext uri="{FF2B5EF4-FFF2-40B4-BE49-F238E27FC236}">
                <a16:creationId xmlns:a16="http://schemas.microsoft.com/office/drawing/2014/main" id="{7AFAB1CC-5136-D983-B53D-3AA479FB679E}"/>
              </a:ext>
            </a:extLst>
          </p:cNvPr>
          <p:cNvSpPr>
            <a:spLocks noGrp="1"/>
          </p:cNvSpPr>
          <p:nvPr>
            <p:ph idx="1"/>
          </p:nvPr>
        </p:nvSpPr>
        <p:spPr>
          <a:xfrm>
            <a:off x="838200" y="1330960"/>
            <a:ext cx="10515600" cy="5527040"/>
          </a:xfrm>
        </p:spPr>
        <p:txBody>
          <a:bodyPr>
            <a:normAutofit/>
          </a:bodyPr>
          <a:lstStyle/>
          <a:p>
            <a:pPr marL="0" indent="0">
              <a:buNone/>
            </a:pPr>
            <a:r>
              <a:rPr lang="en-US" sz="2000" dirty="0"/>
              <a:t>static int </a:t>
            </a:r>
            <a:r>
              <a:rPr lang="en-US" sz="2000" dirty="0" err="1"/>
              <a:t>parallelSum</a:t>
            </a:r>
            <a:r>
              <a:rPr lang="en-US" sz="2000" dirty="0"/>
              <a:t>(int[] </a:t>
            </a:r>
            <a:r>
              <a:rPr lang="en-US" sz="2000" dirty="0" err="1"/>
              <a:t>arr</a:t>
            </a:r>
            <a:r>
              <a:rPr lang="en-US" sz="2000" dirty="0"/>
              <a:t>){ // this method could be anywhere</a:t>
            </a:r>
          </a:p>
          <a:p>
            <a:pPr marL="0" indent="0">
              <a:buNone/>
            </a:pPr>
            <a:r>
              <a:rPr lang="en-US" sz="2000" dirty="0"/>
              <a:t>	int </a:t>
            </a:r>
            <a:r>
              <a:rPr lang="en-US" sz="2000" dirty="0" err="1"/>
              <a:t>len</a:t>
            </a:r>
            <a:r>
              <a:rPr lang="en-US" sz="2000" dirty="0"/>
              <a:t> = </a:t>
            </a:r>
            <a:r>
              <a:rPr lang="en-US" sz="2000" dirty="0" err="1"/>
              <a:t>arr.length</a:t>
            </a:r>
            <a:r>
              <a:rPr lang="en-US" sz="2000" dirty="0"/>
              <a:t>; </a:t>
            </a:r>
          </a:p>
          <a:p>
            <a:pPr marL="0" indent="0">
              <a:buNone/>
            </a:pP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 threads = new </a:t>
            </a:r>
            <a:r>
              <a:rPr lang="en-US" sz="2000" dirty="0" err="1"/>
              <a:t>SumThread</a:t>
            </a:r>
            <a:r>
              <a:rPr lang="en-US" sz="2000" dirty="0"/>
              <a:t>[4]; </a:t>
            </a:r>
          </a:p>
          <a:p>
            <a:pPr marL="0" indent="0">
              <a:buNone/>
            </a:pPr>
            <a:r>
              <a:rPr lang="en-US" sz="2000" dirty="0"/>
              <a:t>	for(int </a:t>
            </a:r>
            <a:r>
              <a:rPr lang="en-US" sz="2000" dirty="0" err="1"/>
              <a:t>i</a:t>
            </a:r>
            <a:r>
              <a:rPr lang="en-US" sz="2000" dirty="0"/>
              <a:t>=0; </a:t>
            </a:r>
            <a:r>
              <a:rPr lang="en-US" sz="2000" dirty="0" err="1"/>
              <a:t>i</a:t>
            </a:r>
            <a:r>
              <a:rPr lang="en-US" sz="2000" dirty="0"/>
              <a:t> &lt; 4; </a:t>
            </a:r>
            <a:r>
              <a:rPr lang="en-US" sz="2000" dirty="0" err="1"/>
              <a:t>i</a:t>
            </a:r>
            <a:r>
              <a:rPr lang="en-US" sz="2000" dirty="0"/>
              <a:t>++) </a:t>
            </a:r>
            <a:r>
              <a:rPr lang="en-US" sz="2000" b="1" u="sng" dirty="0"/>
              <a:t>// create threads</a:t>
            </a:r>
          </a:p>
          <a:p>
            <a:pPr marL="0" indent="0">
              <a:buNone/>
            </a:pPr>
            <a:r>
              <a:rPr lang="en-US" sz="2000" dirty="0"/>
              <a:t>		 threads[</a:t>
            </a:r>
            <a:r>
              <a:rPr lang="en-US" sz="2000" dirty="0" err="1"/>
              <a:t>i</a:t>
            </a:r>
            <a:r>
              <a:rPr lang="en-US" sz="2000" dirty="0"/>
              <a:t>] = new </a:t>
            </a:r>
            <a:r>
              <a:rPr lang="en-US" sz="2000" dirty="0" err="1"/>
              <a:t>SumThread</a:t>
            </a:r>
            <a:r>
              <a:rPr lang="en-US" sz="2000" dirty="0"/>
              <a:t>(</a:t>
            </a:r>
            <a:r>
              <a:rPr lang="en-US" sz="2000" dirty="0" err="1"/>
              <a:t>arr</a:t>
            </a:r>
            <a:r>
              <a:rPr lang="en-US" sz="2000" dirty="0"/>
              <a:t>, </a:t>
            </a:r>
            <a:r>
              <a:rPr lang="en-US" sz="2000" dirty="0" err="1"/>
              <a:t>i</a:t>
            </a:r>
            <a:r>
              <a:rPr lang="en-US" sz="2000" dirty="0"/>
              <a:t>*</a:t>
            </a:r>
            <a:r>
              <a:rPr lang="en-US" sz="2000" dirty="0" err="1"/>
              <a:t>len</a:t>
            </a:r>
            <a:r>
              <a:rPr lang="en-US" sz="2000" dirty="0"/>
              <a:t>/4, (i+1)*</a:t>
            </a:r>
            <a:r>
              <a:rPr lang="en-US" sz="2000" dirty="0" err="1"/>
              <a:t>len</a:t>
            </a:r>
            <a:r>
              <a:rPr lang="en-US" sz="2000" dirty="0"/>
              <a:t>/4);</a:t>
            </a:r>
          </a:p>
          <a:p>
            <a:pPr marL="0" indent="0">
              <a:buNone/>
            </a:pPr>
            <a:r>
              <a:rPr lang="en-US" sz="2000" dirty="0"/>
              <a:t>	</a:t>
            </a:r>
            <a:r>
              <a:rPr lang="en-US" sz="2000" dirty="0">
                <a:solidFill>
                  <a:srgbClr val="FF0000"/>
                </a:solidFill>
              </a:rPr>
              <a:t>// more stuff to follow </a:t>
            </a:r>
          </a:p>
          <a:p>
            <a:pPr marL="0" indent="0">
              <a:buNone/>
            </a:pPr>
            <a:r>
              <a:rPr lang="en-US" sz="2000" dirty="0"/>
              <a:t>}</a:t>
            </a:r>
          </a:p>
          <a:p>
            <a:pPr marL="0" indent="0">
              <a:buNone/>
            </a:pPr>
            <a:endParaRPr lang="en-US" sz="2000" dirty="0"/>
          </a:p>
        </p:txBody>
      </p:sp>
      <p:sp>
        <p:nvSpPr>
          <p:cNvPr id="4" name="TextBox 3">
            <a:extLst>
              <a:ext uri="{FF2B5EF4-FFF2-40B4-BE49-F238E27FC236}">
                <a16:creationId xmlns:a16="http://schemas.microsoft.com/office/drawing/2014/main" id="{76E8CCBD-276C-0993-4261-3794013E5A0D}"/>
              </a:ext>
            </a:extLst>
          </p:cNvPr>
          <p:cNvSpPr txBox="1"/>
          <p:nvPr/>
        </p:nvSpPr>
        <p:spPr>
          <a:xfrm>
            <a:off x="6408428" y="4907666"/>
            <a:ext cx="4945371" cy="1631216"/>
          </a:xfrm>
          <a:prstGeom prst="rect">
            <a:avLst/>
          </a:prstGeom>
          <a:noFill/>
          <a:ln>
            <a:solidFill>
              <a:schemeClr val="tx1"/>
            </a:solidFill>
          </a:ln>
        </p:spPr>
        <p:txBody>
          <a:bodyPr wrap="square" rtlCol="0">
            <a:spAutoFit/>
          </a:bodyPr>
          <a:lstStyle/>
          <a:p>
            <a:pPr marL="0" indent="0">
              <a:buNone/>
            </a:pPr>
            <a:r>
              <a:rPr lang="en-US" sz="2000" dirty="0"/>
              <a:t>class </a:t>
            </a:r>
            <a:r>
              <a:rPr lang="en-US" sz="2000" dirty="0" err="1"/>
              <a:t>SumThread</a:t>
            </a:r>
            <a:r>
              <a:rPr lang="en-US" sz="2000" dirty="0"/>
              <a:t> extends </a:t>
            </a:r>
            <a:r>
              <a:rPr lang="en-US" sz="2000" b="1" dirty="0" err="1"/>
              <a:t>java.lang.Thread</a:t>
            </a:r>
            <a:r>
              <a:rPr lang="en-US" sz="2000" b="1" dirty="0"/>
              <a:t> </a:t>
            </a:r>
            <a:r>
              <a:rPr lang="en-US" sz="2000" dirty="0"/>
              <a:t>{ </a:t>
            </a:r>
          </a:p>
          <a:p>
            <a:pPr marL="0" indent="0">
              <a:buNone/>
            </a:pPr>
            <a:r>
              <a:rPr lang="en-US" sz="2000" dirty="0"/>
              <a:t>	int lo, int hi, int[] </a:t>
            </a:r>
            <a:r>
              <a:rPr lang="en-US" sz="2000" dirty="0" err="1"/>
              <a:t>arr</a:t>
            </a: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(int[] a, int l, int h) { … } </a:t>
            </a:r>
          </a:p>
          <a:p>
            <a:pPr marL="0" indent="0">
              <a:buNone/>
            </a:pPr>
            <a:r>
              <a:rPr lang="en-US" sz="2000" dirty="0"/>
              <a:t>	public void </a:t>
            </a:r>
            <a:r>
              <a:rPr lang="en-US" sz="2000" b="1" dirty="0"/>
              <a:t>run</a:t>
            </a:r>
            <a:r>
              <a:rPr lang="en-US" sz="2000" dirty="0"/>
              <a:t>(){ … } // override </a:t>
            </a:r>
          </a:p>
          <a:p>
            <a:pPr marL="0" indent="0">
              <a:buNone/>
            </a:pPr>
            <a:r>
              <a:rPr lang="en-US" sz="2000" dirty="0"/>
              <a:t>}</a:t>
            </a:r>
          </a:p>
        </p:txBody>
      </p:sp>
    </p:spTree>
    <p:extLst>
      <p:ext uri="{BB962C8B-B14F-4D97-AF65-F5344CB8AC3E}">
        <p14:creationId xmlns:p14="http://schemas.microsoft.com/office/powerpoint/2010/main" val="900076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9273-DB1B-5342-4927-651107D5FCAB}"/>
              </a:ext>
            </a:extLst>
          </p:cNvPr>
          <p:cNvSpPr>
            <a:spLocks noGrp="1"/>
          </p:cNvSpPr>
          <p:nvPr>
            <p:ph type="title"/>
          </p:nvPr>
        </p:nvSpPr>
        <p:spPr>
          <a:xfrm>
            <a:off x="838200" y="365125"/>
            <a:ext cx="11150600" cy="1325563"/>
          </a:xfrm>
        </p:spPr>
        <p:txBody>
          <a:bodyPr/>
          <a:lstStyle/>
          <a:p>
            <a:r>
              <a:rPr lang="en-US" dirty="0"/>
              <a:t>First Attempt (part 3, Running Thread Objects)</a:t>
            </a:r>
          </a:p>
        </p:txBody>
      </p:sp>
      <p:sp>
        <p:nvSpPr>
          <p:cNvPr id="3" name="Content Placeholder 2">
            <a:extLst>
              <a:ext uri="{FF2B5EF4-FFF2-40B4-BE49-F238E27FC236}">
                <a16:creationId xmlns:a16="http://schemas.microsoft.com/office/drawing/2014/main" id="{7AFAB1CC-5136-D983-B53D-3AA479FB679E}"/>
              </a:ext>
            </a:extLst>
          </p:cNvPr>
          <p:cNvSpPr>
            <a:spLocks noGrp="1"/>
          </p:cNvSpPr>
          <p:nvPr>
            <p:ph idx="1"/>
          </p:nvPr>
        </p:nvSpPr>
        <p:spPr>
          <a:xfrm>
            <a:off x="838200" y="1330960"/>
            <a:ext cx="10515600" cy="5527040"/>
          </a:xfrm>
        </p:spPr>
        <p:txBody>
          <a:bodyPr>
            <a:normAutofit/>
          </a:bodyPr>
          <a:lstStyle/>
          <a:p>
            <a:pPr marL="0" indent="0">
              <a:buNone/>
            </a:pPr>
            <a:r>
              <a:rPr lang="en-US" sz="2000" dirty="0"/>
              <a:t>static int </a:t>
            </a:r>
            <a:r>
              <a:rPr lang="en-US" sz="2000" dirty="0" err="1"/>
              <a:t>parallelSum</a:t>
            </a:r>
            <a:r>
              <a:rPr lang="en-US" sz="2000" dirty="0"/>
              <a:t>(int[] </a:t>
            </a:r>
            <a:r>
              <a:rPr lang="en-US" sz="2000" dirty="0" err="1"/>
              <a:t>arr</a:t>
            </a:r>
            <a:r>
              <a:rPr lang="en-US" sz="2000" dirty="0"/>
              <a:t>){ // this method could be anywhere</a:t>
            </a:r>
          </a:p>
          <a:p>
            <a:pPr marL="0" indent="0">
              <a:buNone/>
            </a:pPr>
            <a:r>
              <a:rPr lang="en-US" sz="2000" dirty="0"/>
              <a:t>	int </a:t>
            </a:r>
            <a:r>
              <a:rPr lang="en-US" sz="2000" dirty="0" err="1"/>
              <a:t>len</a:t>
            </a:r>
            <a:r>
              <a:rPr lang="en-US" sz="2000" dirty="0"/>
              <a:t> = </a:t>
            </a:r>
            <a:r>
              <a:rPr lang="en-US" sz="2000" dirty="0" err="1"/>
              <a:t>arr.length</a:t>
            </a:r>
            <a:r>
              <a:rPr lang="en-US" sz="2000" dirty="0"/>
              <a:t>; </a:t>
            </a:r>
          </a:p>
          <a:p>
            <a:pPr marL="0" indent="0">
              <a:buNone/>
            </a:pP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 threads = new </a:t>
            </a:r>
            <a:r>
              <a:rPr lang="en-US" sz="2000" dirty="0" err="1"/>
              <a:t>SumThread</a:t>
            </a:r>
            <a:r>
              <a:rPr lang="en-US" sz="2000" dirty="0"/>
              <a:t>[4]; </a:t>
            </a:r>
          </a:p>
          <a:p>
            <a:pPr marL="0" indent="0">
              <a:buNone/>
            </a:pPr>
            <a:r>
              <a:rPr lang="en-US" sz="2000" dirty="0"/>
              <a:t>	for(int </a:t>
            </a:r>
            <a:r>
              <a:rPr lang="en-US" sz="2000" dirty="0" err="1"/>
              <a:t>i</a:t>
            </a:r>
            <a:r>
              <a:rPr lang="en-US" sz="2000" dirty="0"/>
              <a:t>=0; </a:t>
            </a:r>
            <a:r>
              <a:rPr lang="en-US" sz="2000" dirty="0" err="1"/>
              <a:t>i</a:t>
            </a:r>
            <a:r>
              <a:rPr lang="en-US" sz="2000" dirty="0"/>
              <a:t> &lt; 4; </a:t>
            </a:r>
            <a:r>
              <a:rPr lang="en-US" sz="2000" dirty="0" err="1"/>
              <a:t>i</a:t>
            </a:r>
            <a:r>
              <a:rPr lang="en-US" sz="2000" dirty="0"/>
              <a:t>++){ </a:t>
            </a:r>
            <a:r>
              <a:rPr lang="en-US" sz="2000" b="1" u="sng" dirty="0"/>
              <a:t>// create threads, do parallel computations </a:t>
            </a:r>
          </a:p>
          <a:p>
            <a:pPr marL="0" indent="0">
              <a:buNone/>
            </a:pPr>
            <a:r>
              <a:rPr lang="en-US" sz="2000" dirty="0"/>
              <a:t>		 threads[</a:t>
            </a:r>
            <a:r>
              <a:rPr lang="en-US" sz="2000" dirty="0" err="1"/>
              <a:t>i</a:t>
            </a:r>
            <a:r>
              <a:rPr lang="en-US" sz="2000" dirty="0"/>
              <a:t>] = new </a:t>
            </a:r>
            <a:r>
              <a:rPr lang="en-US" sz="2000" dirty="0" err="1"/>
              <a:t>SumThread</a:t>
            </a:r>
            <a:r>
              <a:rPr lang="en-US" sz="2000" dirty="0"/>
              <a:t>(</a:t>
            </a:r>
            <a:r>
              <a:rPr lang="en-US" sz="2000" dirty="0" err="1"/>
              <a:t>arr,i</a:t>
            </a:r>
            <a:r>
              <a:rPr lang="en-US" sz="2000" dirty="0"/>
              <a:t>*</a:t>
            </a:r>
            <a:r>
              <a:rPr lang="en-US" sz="2000" dirty="0" err="1"/>
              <a:t>len</a:t>
            </a:r>
            <a:r>
              <a:rPr lang="en-US" sz="2000" dirty="0"/>
              <a:t>/4,(i+1)*</a:t>
            </a:r>
            <a:r>
              <a:rPr lang="en-US" sz="2000" dirty="0" err="1"/>
              <a:t>len</a:t>
            </a:r>
            <a:r>
              <a:rPr lang="en-US" sz="2000" dirty="0"/>
              <a:t>/4); </a:t>
            </a:r>
          </a:p>
          <a:p>
            <a:pPr marL="0" indent="0">
              <a:buNone/>
            </a:pPr>
            <a:r>
              <a:rPr lang="en-US" sz="2000" dirty="0"/>
              <a:t>		 </a:t>
            </a:r>
            <a:r>
              <a:rPr lang="en-US" sz="2000" dirty="0">
                <a:solidFill>
                  <a:srgbClr val="FF0000"/>
                </a:solidFill>
              </a:rPr>
              <a:t>threads[</a:t>
            </a:r>
            <a:r>
              <a:rPr lang="en-US" sz="2000" dirty="0" err="1">
                <a:solidFill>
                  <a:srgbClr val="FF0000"/>
                </a:solidFill>
              </a:rPr>
              <a:t>i</a:t>
            </a:r>
            <a:r>
              <a:rPr lang="en-US" sz="2000" dirty="0">
                <a:solidFill>
                  <a:srgbClr val="FF0000"/>
                </a:solidFill>
              </a:rPr>
              <a:t>].</a:t>
            </a:r>
            <a:r>
              <a:rPr lang="en-US" sz="2000" b="1" dirty="0">
                <a:solidFill>
                  <a:srgbClr val="FF0000"/>
                </a:solidFill>
              </a:rPr>
              <a:t>start</a:t>
            </a:r>
            <a:r>
              <a:rPr lang="en-US" sz="2000" dirty="0">
                <a:solidFill>
                  <a:srgbClr val="FF0000"/>
                </a:solidFill>
              </a:rPr>
              <a:t>(); // start not run</a:t>
            </a:r>
          </a:p>
          <a:p>
            <a:pPr marL="0" indent="0">
              <a:buNone/>
            </a:pPr>
            <a:r>
              <a:rPr lang="en-US" sz="2000" dirty="0"/>
              <a:t>	</a:t>
            </a:r>
            <a:r>
              <a:rPr lang="en-US" sz="2000" dirty="0">
                <a:solidFill>
                  <a:srgbClr val="FF0000"/>
                </a:solidFill>
              </a:rPr>
              <a:t>}</a:t>
            </a:r>
          </a:p>
          <a:p>
            <a:pPr marL="0" indent="0">
              <a:buNone/>
            </a:pPr>
            <a:r>
              <a:rPr lang="en-US" sz="2000" dirty="0">
                <a:solidFill>
                  <a:srgbClr val="FF0000"/>
                </a:solidFill>
              </a:rPr>
              <a:t>	for(int </a:t>
            </a:r>
            <a:r>
              <a:rPr lang="en-US" sz="2000" dirty="0" err="1">
                <a:solidFill>
                  <a:srgbClr val="FF0000"/>
                </a:solidFill>
              </a:rPr>
              <a:t>i</a:t>
            </a:r>
            <a:r>
              <a:rPr lang="en-US" sz="2000" dirty="0">
                <a:solidFill>
                  <a:srgbClr val="FF0000"/>
                </a:solidFill>
              </a:rPr>
              <a:t>=0; </a:t>
            </a:r>
            <a:r>
              <a:rPr lang="en-US" sz="2000" dirty="0" err="1">
                <a:solidFill>
                  <a:srgbClr val="FF0000"/>
                </a:solidFill>
              </a:rPr>
              <a:t>i</a:t>
            </a:r>
            <a:r>
              <a:rPr lang="en-US" sz="2000" dirty="0">
                <a:solidFill>
                  <a:srgbClr val="FF0000"/>
                </a:solidFill>
              </a:rPr>
              <a:t> &lt; 4; </a:t>
            </a:r>
            <a:r>
              <a:rPr lang="en-US" sz="2000" dirty="0" err="1">
                <a:solidFill>
                  <a:srgbClr val="FF0000"/>
                </a:solidFill>
              </a:rPr>
              <a:t>i</a:t>
            </a:r>
            <a:r>
              <a:rPr lang="en-US" sz="2000" dirty="0">
                <a:solidFill>
                  <a:srgbClr val="FF0000"/>
                </a:solidFill>
              </a:rPr>
              <a:t>++) // combine results </a:t>
            </a:r>
          </a:p>
          <a:p>
            <a:pPr marL="0" indent="0">
              <a:buNone/>
            </a:pPr>
            <a:r>
              <a:rPr lang="en-US" sz="2000" dirty="0">
                <a:solidFill>
                  <a:srgbClr val="FF0000"/>
                </a:solidFill>
              </a:rPr>
              <a:t>		</a:t>
            </a:r>
            <a:r>
              <a:rPr lang="en-US" sz="2000" dirty="0" err="1">
                <a:solidFill>
                  <a:srgbClr val="FF0000"/>
                </a:solidFill>
              </a:rPr>
              <a:t>ans</a:t>
            </a:r>
            <a:r>
              <a:rPr lang="en-US" sz="2000" dirty="0">
                <a:solidFill>
                  <a:srgbClr val="FF0000"/>
                </a:solidFill>
              </a:rPr>
              <a:t> += threads[</a:t>
            </a:r>
            <a:r>
              <a:rPr lang="en-US" sz="2000" dirty="0" err="1">
                <a:solidFill>
                  <a:srgbClr val="FF0000"/>
                </a:solidFill>
              </a:rPr>
              <a:t>i</a:t>
            </a:r>
            <a:r>
              <a:rPr lang="en-US" sz="2000" dirty="0">
                <a:solidFill>
                  <a:srgbClr val="FF0000"/>
                </a:solidFill>
              </a:rPr>
              <a:t>].</a:t>
            </a:r>
            <a:r>
              <a:rPr lang="en-US" sz="2000" dirty="0" err="1">
                <a:solidFill>
                  <a:srgbClr val="FF0000"/>
                </a:solidFill>
              </a:rPr>
              <a:t>ans</a:t>
            </a:r>
            <a:r>
              <a:rPr lang="en-US" sz="2000" dirty="0">
                <a:solidFill>
                  <a:srgbClr val="FF0000"/>
                </a:solidFill>
              </a:rPr>
              <a:t>; </a:t>
            </a:r>
          </a:p>
          <a:p>
            <a:pPr marL="0" indent="0">
              <a:buNone/>
            </a:pPr>
            <a:r>
              <a:rPr lang="en-US" sz="2000" dirty="0">
                <a:solidFill>
                  <a:srgbClr val="FF0000"/>
                </a:solidFill>
              </a:rPr>
              <a:t>	return </a:t>
            </a:r>
            <a:r>
              <a:rPr lang="en-US" sz="2000" dirty="0" err="1">
                <a:solidFill>
                  <a:srgbClr val="FF0000"/>
                </a:solidFill>
              </a:rPr>
              <a:t>ans</a:t>
            </a:r>
            <a:r>
              <a:rPr lang="en-US" sz="2000" dirty="0">
                <a:solidFill>
                  <a:srgbClr val="FF0000"/>
                </a:solidFill>
              </a:rPr>
              <a:t>; </a:t>
            </a:r>
          </a:p>
          <a:p>
            <a:pPr marL="0" indent="0">
              <a:buNone/>
            </a:pPr>
            <a:r>
              <a:rPr lang="en-US" sz="2000" dirty="0"/>
              <a:t>}</a:t>
            </a:r>
          </a:p>
          <a:p>
            <a:pPr marL="0" indent="0">
              <a:buNone/>
            </a:pPr>
            <a:endParaRPr lang="en-US" sz="2000" dirty="0"/>
          </a:p>
          <a:p>
            <a:pPr marL="0" indent="0">
              <a:buNone/>
            </a:pPr>
            <a:endParaRPr lang="en-US" sz="2000" dirty="0"/>
          </a:p>
        </p:txBody>
      </p:sp>
      <p:sp>
        <p:nvSpPr>
          <p:cNvPr id="6" name="TextBox 5">
            <a:extLst>
              <a:ext uri="{FF2B5EF4-FFF2-40B4-BE49-F238E27FC236}">
                <a16:creationId xmlns:a16="http://schemas.microsoft.com/office/drawing/2014/main" id="{4568C361-BDDD-AED4-F429-8B0493DC43BB}"/>
              </a:ext>
            </a:extLst>
          </p:cNvPr>
          <p:cNvSpPr txBox="1"/>
          <p:nvPr/>
        </p:nvSpPr>
        <p:spPr>
          <a:xfrm>
            <a:off x="7149208" y="4861659"/>
            <a:ext cx="4945371" cy="1631216"/>
          </a:xfrm>
          <a:prstGeom prst="rect">
            <a:avLst/>
          </a:prstGeom>
          <a:noFill/>
          <a:ln>
            <a:solidFill>
              <a:schemeClr val="tx1"/>
            </a:solidFill>
          </a:ln>
        </p:spPr>
        <p:txBody>
          <a:bodyPr wrap="square" rtlCol="0">
            <a:spAutoFit/>
          </a:bodyPr>
          <a:lstStyle/>
          <a:p>
            <a:pPr marL="0" indent="0">
              <a:buNone/>
            </a:pPr>
            <a:r>
              <a:rPr lang="en-US" sz="2000" dirty="0"/>
              <a:t>class </a:t>
            </a:r>
            <a:r>
              <a:rPr lang="en-US" sz="2000" dirty="0" err="1"/>
              <a:t>SumThread</a:t>
            </a:r>
            <a:r>
              <a:rPr lang="en-US" sz="2000" dirty="0"/>
              <a:t> extends </a:t>
            </a:r>
            <a:r>
              <a:rPr lang="en-US" sz="2000" b="1" dirty="0" err="1"/>
              <a:t>java.lang.Thread</a:t>
            </a:r>
            <a:r>
              <a:rPr lang="en-US" sz="2000" dirty="0"/>
              <a:t> { </a:t>
            </a:r>
          </a:p>
          <a:p>
            <a:pPr marL="0" indent="0">
              <a:buNone/>
            </a:pPr>
            <a:r>
              <a:rPr lang="en-US" sz="2000" dirty="0"/>
              <a:t>	int lo, int hi, int[] </a:t>
            </a:r>
            <a:r>
              <a:rPr lang="en-US" sz="2000" dirty="0" err="1"/>
              <a:t>arr</a:t>
            </a: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(int[] a, int l, int h) { … } </a:t>
            </a:r>
          </a:p>
          <a:p>
            <a:pPr marL="0" indent="0">
              <a:buNone/>
            </a:pPr>
            <a:r>
              <a:rPr lang="en-US" sz="2000" dirty="0"/>
              <a:t>	public void </a:t>
            </a:r>
            <a:r>
              <a:rPr lang="en-US" sz="2000" b="1" dirty="0"/>
              <a:t>run</a:t>
            </a:r>
            <a:r>
              <a:rPr lang="en-US" sz="2000" dirty="0"/>
              <a:t>(){ … } // override </a:t>
            </a:r>
          </a:p>
          <a:p>
            <a:pPr marL="0" indent="0">
              <a:buNone/>
            </a:pPr>
            <a:r>
              <a:rPr lang="en-US" sz="2000" dirty="0"/>
              <a:t>}</a:t>
            </a:r>
          </a:p>
        </p:txBody>
      </p:sp>
    </p:spTree>
    <p:extLst>
      <p:ext uri="{BB962C8B-B14F-4D97-AF65-F5344CB8AC3E}">
        <p14:creationId xmlns:p14="http://schemas.microsoft.com/office/powerpoint/2010/main" val="3662932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9273-DB1B-5342-4927-651107D5FCAB}"/>
              </a:ext>
            </a:extLst>
          </p:cNvPr>
          <p:cNvSpPr>
            <a:spLocks noGrp="1"/>
          </p:cNvSpPr>
          <p:nvPr>
            <p:ph type="title"/>
          </p:nvPr>
        </p:nvSpPr>
        <p:spPr>
          <a:xfrm>
            <a:off x="838200" y="348347"/>
            <a:ext cx="11150600" cy="1325563"/>
          </a:xfrm>
        </p:spPr>
        <p:txBody>
          <a:bodyPr/>
          <a:lstStyle/>
          <a:p>
            <a:r>
              <a:rPr lang="en-US" dirty="0"/>
              <a:t>First Attempt (part 4, Synchronizing)</a:t>
            </a:r>
          </a:p>
        </p:txBody>
      </p:sp>
      <p:sp>
        <p:nvSpPr>
          <p:cNvPr id="3" name="Content Placeholder 2">
            <a:extLst>
              <a:ext uri="{FF2B5EF4-FFF2-40B4-BE49-F238E27FC236}">
                <a16:creationId xmlns:a16="http://schemas.microsoft.com/office/drawing/2014/main" id="{7AFAB1CC-5136-D983-B53D-3AA479FB679E}"/>
              </a:ext>
            </a:extLst>
          </p:cNvPr>
          <p:cNvSpPr>
            <a:spLocks noGrp="1"/>
          </p:cNvSpPr>
          <p:nvPr>
            <p:ph idx="1"/>
          </p:nvPr>
        </p:nvSpPr>
        <p:spPr>
          <a:xfrm>
            <a:off x="838200" y="1221818"/>
            <a:ext cx="10515600" cy="5735782"/>
          </a:xfrm>
        </p:spPr>
        <p:txBody>
          <a:bodyPr>
            <a:normAutofit/>
          </a:bodyPr>
          <a:lstStyle/>
          <a:p>
            <a:pPr marL="0" indent="0">
              <a:buNone/>
            </a:pPr>
            <a:r>
              <a:rPr lang="en-US" sz="2000" dirty="0"/>
              <a:t>static int </a:t>
            </a:r>
            <a:r>
              <a:rPr lang="en-US" sz="2000" dirty="0" err="1"/>
              <a:t>parallelSum</a:t>
            </a:r>
            <a:r>
              <a:rPr lang="en-US" sz="2000" dirty="0"/>
              <a:t>(int[] </a:t>
            </a:r>
            <a:r>
              <a:rPr lang="en-US" sz="2000" dirty="0" err="1"/>
              <a:t>arr</a:t>
            </a:r>
            <a:r>
              <a:rPr lang="en-US" sz="2000" dirty="0"/>
              <a:t>){ // this method could be anywhere </a:t>
            </a:r>
          </a:p>
          <a:p>
            <a:pPr marL="0" indent="0">
              <a:buNone/>
            </a:pPr>
            <a:r>
              <a:rPr lang="en-US" sz="2000" dirty="0"/>
              <a:t>	int </a:t>
            </a:r>
            <a:r>
              <a:rPr lang="en-US" sz="2000" dirty="0" err="1"/>
              <a:t>len</a:t>
            </a:r>
            <a:r>
              <a:rPr lang="en-US" sz="2000" dirty="0"/>
              <a:t> = </a:t>
            </a:r>
            <a:r>
              <a:rPr lang="en-US" sz="2000" dirty="0" err="1"/>
              <a:t>arr.length</a:t>
            </a:r>
            <a:r>
              <a:rPr lang="en-US" sz="2000" dirty="0"/>
              <a:t>; </a:t>
            </a:r>
          </a:p>
          <a:p>
            <a:pPr marL="0" indent="0">
              <a:buNone/>
            </a:pP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 threads = new </a:t>
            </a:r>
            <a:r>
              <a:rPr lang="en-US" sz="2000" dirty="0" err="1"/>
              <a:t>SumThread</a:t>
            </a:r>
            <a:r>
              <a:rPr lang="en-US" sz="2000" dirty="0"/>
              <a:t>[4]; </a:t>
            </a:r>
          </a:p>
          <a:p>
            <a:pPr marL="0" indent="0">
              <a:buNone/>
            </a:pPr>
            <a:r>
              <a:rPr lang="en-US" sz="2000" dirty="0"/>
              <a:t>	for(int </a:t>
            </a:r>
            <a:r>
              <a:rPr lang="en-US" sz="2000" dirty="0" err="1"/>
              <a:t>i</a:t>
            </a:r>
            <a:r>
              <a:rPr lang="en-US" sz="2000" dirty="0"/>
              <a:t>=0; </a:t>
            </a:r>
            <a:r>
              <a:rPr lang="en-US" sz="2000" dirty="0" err="1"/>
              <a:t>i</a:t>
            </a:r>
            <a:r>
              <a:rPr lang="en-US" sz="2000" dirty="0"/>
              <a:t> &lt; 4; </a:t>
            </a:r>
            <a:r>
              <a:rPr lang="en-US" sz="2000" dirty="0" err="1"/>
              <a:t>i</a:t>
            </a:r>
            <a:r>
              <a:rPr lang="en-US" sz="2000" dirty="0"/>
              <a:t>++){ </a:t>
            </a:r>
            <a:r>
              <a:rPr lang="en-US" sz="2000" b="1" u="sng" dirty="0"/>
              <a:t>// do parallel computations </a:t>
            </a:r>
          </a:p>
          <a:p>
            <a:pPr marL="0" indent="0">
              <a:buNone/>
            </a:pPr>
            <a:r>
              <a:rPr lang="en-US" sz="2000" dirty="0"/>
              <a:t>		 threads[</a:t>
            </a:r>
            <a:r>
              <a:rPr lang="en-US" sz="2000" dirty="0" err="1"/>
              <a:t>i</a:t>
            </a:r>
            <a:r>
              <a:rPr lang="en-US" sz="2000" dirty="0"/>
              <a:t>] = new </a:t>
            </a:r>
            <a:r>
              <a:rPr lang="en-US" sz="2000" dirty="0" err="1"/>
              <a:t>SumThread</a:t>
            </a:r>
            <a:r>
              <a:rPr lang="en-US" sz="2000" dirty="0"/>
              <a:t>(</a:t>
            </a:r>
            <a:r>
              <a:rPr lang="en-US" sz="2000" dirty="0" err="1"/>
              <a:t>arr,i</a:t>
            </a:r>
            <a:r>
              <a:rPr lang="en-US" sz="2000" dirty="0"/>
              <a:t>*</a:t>
            </a:r>
            <a:r>
              <a:rPr lang="en-US" sz="2000" dirty="0" err="1"/>
              <a:t>len</a:t>
            </a:r>
            <a:r>
              <a:rPr lang="en-US" sz="2000" dirty="0"/>
              <a:t>/4,(i+1)*</a:t>
            </a:r>
            <a:r>
              <a:rPr lang="en-US" sz="2000" dirty="0" err="1"/>
              <a:t>len</a:t>
            </a:r>
            <a:r>
              <a:rPr lang="en-US" sz="2000" dirty="0"/>
              <a:t>/4); </a:t>
            </a:r>
          </a:p>
          <a:p>
            <a:pPr marL="0" indent="0">
              <a:buNone/>
            </a:pPr>
            <a:r>
              <a:rPr lang="en-US" sz="2000" dirty="0"/>
              <a:t>		 threads[</a:t>
            </a:r>
            <a:r>
              <a:rPr lang="en-US" sz="2000" dirty="0" err="1"/>
              <a:t>i</a:t>
            </a:r>
            <a:r>
              <a:rPr lang="en-US" sz="2000" dirty="0"/>
              <a:t>].</a:t>
            </a:r>
            <a:r>
              <a:rPr lang="en-US" sz="2000" b="1" dirty="0"/>
              <a:t>start</a:t>
            </a:r>
            <a:r>
              <a:rPr lang="en-US" sz="2000" dirty="0"/>
              <a:t>(); // start not run</a:t>
            </a:r>
          </a:p>
          <a:p>
            <a:pPr marL="0" indent="0">
              <a:buNone/>
            </a:pPr>
            <a:r>
              <a:rPr lang="en-US" sz="2000" dirty="0"/>
              <a:t>	}</a:t>
            </a:r>
          </a:p>
          <a:p>
            <a:pPr marL="0" indent="0">
              <a:buNone/>
            </a:pPr>
            <a:r>
              <a:rPr lang="en-US" sz="2000" dirty="0"/>
              <a:t>	for(int </a:t>
            </a:r>
            <a:r>
              <a:rPr lang="en-US" sz="2000" dirty="0" err="1"/>
              <a:t>i</a:t>
            </a:r>
            <a:r>
              <a:rPr lang="en-US" sz="2000" dirty="0"/>
              <a:t>=0; </a:t>
            </a:r>
            <a:r>
              <a:rPr lang="en-US" sz="2000" dirty="0" err="1"/>
              <a:t>i</a:t>
            </a:r>
            <a:r>
              <a:rPr lang="en-US" sz="2000" dirty="0"/>
              <a:t> &lt; 4; </a:t>
            </a:r>
            <a:r>
              <a:rPr lang="en-US" sz="2000" dirty="0" err="1"/>
              <a:t>i</a:t>
            </a:r>
            <a:r>
              <a:rPr lang="en-US" sz="2000" dirty="0"/>
              <a:t>++){ // combine results</a:t>
            </a:r>
          </a:p>
          <a:p>
            <a:pPr marL="0" indent="0">
              <a:buNone/>
            </a:pPr>
            <a:r>
              <a:rPr lang="en-US" sz="2000" dirty="0"/>
              <a:t>		</a:t>
            </a:r>
            <a:r>
              <a:rPr lang="en-US" sz="2000" dirty="0">
                <a:solidFill>
                  <a:srgbClr val="FF0000"/>
                </a:solidFill>
              </a:rPr>
              <a:t>threads[</a:t>
            </a:r>
            <a:r>
              <a:rPr lang="en-US" sz="2000" dirty="0" err="1">
                <a:solidFill>
                  <a:srgbClr val="FF0000"/>
                </a:solidFill>
              </a:rPr>
              <a:t>i</a:t>
            </a:r>
            <a:r>
              <a:rPr lang="en-US" sz="2000" dirty="0">
                <a:solidFill>
                  <a:srgbClr val="FF0000"/>
                </a:solidFill>
              </a:rPr>
              <a:t>].</a:t>
            </a:r>
            <a:r>
              <a:rPr lang="en-US" sz="2000" b="1" dirty="0">
                <a:solidFill>
                  <a:srgbClr val="FF0000"/>
                </a:solidFill>
              </a:rPr>
              <a:t>join</a:t>
            </a:r>
            <a:r>
              <a:rPr lang="en-US" sz="2000" dirty="0">
                <a:solidFill>
                  <a:srgbClr val="FF0000"/>
                </a:solidFill>
              </a:rPr>
              <a:t>(); </a:t>
            </a:r>
            <a:r>
              <a:rPr lang="en-US" sz="2000" b="1" u="sng" dirty="0">
                <a:solidFill>
                  <a:srgbClr val="FF0000"/>
                </a:solidFill>
              </a:rPr>
              <a:t>// wait for thread to finish!</a:t>
            </a:r>
            <a:r>
              <a:rPr lang="en-US" sz="2000" b="1" u="sng" dirty="0"/>
              <a:t> </a:t>
            </a:r>
          </a:p>
          <a:p>
            <a:pPr marL="0" indent="0">
              <a:buNone/>
            </a:pPr>
            <a:r>
              <a:rPr lang="en-US" sz="2000" dirty="0"/>
              <a:t>		</a:t>
            </a:r>
            <a:r>
              <a:rPr lang="en-US" sz="2000" dirty="0" err="1"/>
              <a:t>ans</a:t>
            </a:r>
            <a:r>
              <a:rPr lang="en-US" sz="2000" dirty="0"/>
              <a:t> += threads[</a:t>
            </a:r>
            <a:r>
              <a:rPr lang="en-US" sz="2000" dirty="0" err="1"/>
              <a:t>i</a:t>
            </a:r>
            <a:r>
              <a:rPr lang="en-US" sz="2000" dirty="0"/>
              <a:t>].</a:t>
            </a:r>
            <a:r>
              <a:rPr lang="en-US" sz="2000" dirty="0" err="1"/>
              <a:t>ans</a:t>
            </a:r>
            <a:r>
              <a:rPr lang="en-US" sz="2000" dirty="0"/>
              <a:t>; </a:t>
            </a:r>
          </a:p>
          <a:p>
            <a:pPr marL="0" indent="0">
              <a:buNone/>
            </a:pPr>
            <a:r>
              <a:rPr lang="en-US" sz="2000" dirty="0"/>
              <a:t>	}</a:t>
            </a:r>
          </a:p>
          <a:p>
            <a:pPr marL="0" indent="0">
              <a:buNone/>
            </a:pPr>
            <a:r>
              <a:rPr lang="en-US" sz="2000" dirty="0"/>
              <a:t>	return </a:t>
            </a:r>
            <a:r>
              <a:rPr lang="en-US" sz="2000" dirty="0" err="1"/>
              <a:t>ans</a:t>
            </a:r>
            <a:r>
              <a:rPr lang="en-US" sz="2000" dirty="0"/>
              <a:t>; </a:t>
            </a:r>
          </a:p>
          <a:p>
            <a:pPr marL="0" indent="0">
              <a:buNone/>
            </a:pPr>
            <a:r>
              <a:rPr lang="en-US" sz="2000" dirty="0"/>
              <a:t>}</a:t>
            </a:r>
          </a:p>
          <a:p>
            <a:pPr marL="0" indent="0">
              <a:buNone/>
            </a:pPr>
            <a:endParaRPr lang="en-US" sz="2000" dirty="0"/>
          </a:p>
          <a:p>
            <a:pPr marL="0" indent="0">
              <a:buNone/>
            </a:pPr>
            <a:endParaRPr lang="en-US" sz="2000" dirty="0"/>
          </a:p>
        </p:txBody>
      </p:sp>
      <p:sp>
        <p:nvSpPr>
          <p:cNvPr id="5" name="TextBox 4">
            <a:extLst>
              <a:ext uri="{FF2B5EF4-FFF2-40B4-BE49-F238E27FC236}">
                <a16:creationId xmlns:a16="http://schemas.microsoft.com/office/drawing/2014/main" id="{EE755A95-7029-B2FC-FE33-D0B5D99526B6}"/>
              </a:ext>
            </a:extLst>
          </p:cNvPr>
          <p:cNvSpPr txBox="1"/>
          <p:nvPr/>
        </p:nvSpPr>
        <p:spPr>
          <a:xfrm>
            <a:off x="7246629" y="5116010"/>
            <a:ext cx="4945371" cy="1631216"/>
          </a:xfrm>
          <a:prstGeom prst="rect">
            <a:avLst/>
          </a:prstGeom>
          <a:noFill/>
          <a:ln>
            <a:solidFill>
              <a:schemeClr val="tx1"/>
            </a:solidFill>
          </a:ln>
        </p:spPr>
        <p:txBody>
          <a:bodyPr wrap="square" rtlCol="0">
            <a:spAutoFit/>
          </a:bodyPr>
          <a:lstStyle/>
          <a:p>
            <a:pPr marL="0" indent="0">
              <a:buNone/>
            </a:pPr>
            <a:r>
              <a:rPr lang="en-US" sz="2000" dirty="0"/>
              <a:t>class </a:t>
            </a:r>
            <a:r>
              <a:rPr lang="en-US" sz="2000" dirty="0" err="1"/>
              <a:t>SumThread</a:t>
            </a:r>
            <a:r>
              <a:rPr lang="en-US" sz="2000" dirty="0"/>
              <a:t> extends</a:t>
            </a:r>
            <a:r>
              <a:rPr lang="en-US" sz="2000" b="1" dirty="0"/>
              <a:t> </a:t>
            </a:r>
            <a:r>
              <a:rPr lang="en-US" sz="2000" b="1" dirty="0" err="1"/>
              <a:t>java.lang.Thread</a:t>
            </a:r>
            <a:r>
              <a:rPr lang="en-US" sz="2000" b="1" dirty="0"/>
              <a:t> </a:t>
            </a:r>
            <a:r>
              <a:rPr lang="en-US" sz="2000" dirty="0"/>
              <a:t>{ </a:t>
            </a:r>
          </a:p>
          <a:p>
            <a:pPr marL="0" indent="0">
              <a:buNone/>
            </a:pPr>
            <a:r>
              <a:rPr lang="en-US" sz="2000" dirty="0"/>
              <a:t>	int lo, int hi, int[] </a:t>
            </a:r>
            <a:r>
              <a:rPr lang="en-US" sz="2000" dirty="0" err="1"/>
              <a:t>arr</a:t>
            </a:r>
            <a:r>
              <a:rPr lang="en-US" sz="2000" dirty="0"/>
              <a:t>; int </a:t>
            </a:r>
            <a:r>
              <a:rPr lang="en-US" sz="2000" dirty="0" err="1"/>
              <a:t>ans</a:t>
            </a:r>
            <a:r>
              <a:rPr lang="en-US" sz="2000" dirty="0"/>
              <a:t> = 0; </a:t>
            </a:r>
          </a:p>
          <a:p>
            <a:pPr marL="0" indent="0">
              <a:buNone/>
            </a:pPr>
            <a:r>
              <a:rPr lang="en-US" sz="2000" dirty="0"/>
              <a:t>	</a:t>
            </a:r>
            <a:r>
              <a:rPr lang="en-US" sz="2000" dirty="0" err="1"/>
              <a:t>SumThread</a:t>
            </a:r>
            <a:r>
              <a:rPr lang="en-US" sz="2000" dirty="0"/>
              <a:t>(int[] a, int l, int h) { … } </a:t>
            </a:r>
          </a:p>
          <a:p>
            <a:pPr marL="0" indent="0">
              <a:buNone/>
            </a:pPr>
            <a:r>
              <a:rPr lang="en-US" sz="2000" dirty="0"/>
              <a:t>	public void </a:t>
            </a:r>
            <a:r>
              <a:rPr lang="en-US" sz="2000" b="1" dirty="0"/>
              <a:t>run</a:t>
            </a:r>
            <a:r>
              <a:rPr lang="en-US" sz="2000" dirty="0"/>
              <a:t>(){ … } // override </a:t>
            </a:r>
          </a:p>
          <a:p>
            <a:pPr marL="0" indent="0">
              <a:buNone/>
            </a:pPr>
            <a:r>
              <a:rPr lang="en-US" sz="2000" dirty="0"/>
              <a:t>}</a:t>
            </a:r>
          </a:p>
        </p:txBody>
      </p:sp>
    </p:spTree>
    <p:extLst>
      <p:ext uri="{BB962C8B-B14F-4D97-AF65-F5344CB8AC3E}">
        <p14:creationId xmlns:p14="http://schemas.microsoft.com/office/powerpoint/2010/main" val="1214579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463C1-5521-D45D-E440-0444EF4C17FD}"/>
              </a:ext>
            </a:extLst>
          </p:cNvPr>
          <p:cNvSpPr>
            <a:spLocks noGrp="1"/>
          </p:cNvSpPr>
          <p:nvPr>
            <p:ph type="title"/>
          </p:nvPr>
        </p:nvSpPr>
        <p:spPr/>
        <p:txBody>
          <a:bodyPr/>
          <a:lstStyle/>
          <a:p>
            <a:r>
              <a:rPr lang="en-US" dirty="0"/>
              <a:t>Join</a:t>
            </a:r>
          </a:p>
        </p:txBody>
      </p:sp>
      <p:sp>
        <p:nvSpPr>
          <p:cNvPr id="3" name="Content Placeholder 2">
            <a:extLst>
              <a:ext uri="{FF2B5EF4-FFF2-40B4-BE49-F238E27FC236}">
                <a16:creationId xmlns:a16="http://schemas.microsoft.com/office/drawing/2014/main" id="{F362FFAD-B503-391F-86B4-CEC6F2739D5A}"/>
              </a:ext>
            </a:extLst>
          </p:cNvPr>
          <p:cNvSpPr>
            <a:spLocks noGrp="1"/>
          </p:cNvSpPr>
          <p:nvPr>
            <p:ph idx="1"/>
          </p:nvPr>
        </p:nvSpPr>
        <p:spPr/>
        <p:txBody>
          <a:bodyPr/>
          <a:lstStyle/>
          <a:p>
            <a:r>
              <a:rPr lang="en-US" dirty="0"/>
              <a:t>Causes program to pause until the other thread completes its </a:t>
            </a:r>
            <a:r>
              <a:rPr lang="en-US" b="1" dirty="0"/>
              <a:t>run</a:t>
            </a:r>
            <a:r>
              <a:rPr lang="en-US" dirty="0"/>
              <a:t> method</a:t>
            </a:r>
          </a:p>
          <a:p>
            <a:r>
              <a:rPr lang="en-US" dirty="0"/>
              <a:t>Avoids a </a:t>
            </a:r>
            <a:r>
              <a:rPr lang="en-US" b="1" dirty="0"/>
              <a:t>race condition</a:t>
            </a:r>
          </a:p>
          <a:p>
            <a:pPr lvl="1"/>
            <a:r>
              <a:rPr lang="en-US" dirty="0"/>
              <a:t>Without join the other thread’s </a:t>
            </a:r>
            <a:r>
              <a:rPr lang="en-US" b="1" dirty="0" err="1">
                <a:latin typeface="Consolas" panose="020B0609020204030204" pitchFamily="49" charset="0"/>
              </a:rPr>
              <a:t>ans</a:t>
            </a:r>
            <a:r>
              <a:rPr lang="en-US" b="1" dirty="0"/>
              <a:t> </a:t>
            </a:r>
            <a:r>
              <a:rPr lang="en-US" dirty="0"/>
              <a:t>field may not have its final answer yet</a:t>
            </a:r>
            <a:endParaRPr lang="en-US" b="1" dirty="0"/>
          </a:p>
        </p:txBody>
      </p:sp>
    </p:spTree>
    <p:extLst>
      <p:ext uri="{BB962C8B-B14F-4D97-AF65-F5344CB8AC3E}">
        <p14:creationId xmlns:p14="http://schemas.microsoft.com/office/powerpoint/2010/main" val="4080049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DA6C1-93DF-495D-602D-49210F28BAD1}"/>
              </a:ext>
            </a:extLst>
          </p:cNvPr>
          <p:cNvSpPr>
            <a:spLocks noGrp="1"/>
          </p:cNvSpPr>
          <p:nvPr>
            <p:ph type="title"/>
          </p:nvPr>
        </p:nvSpPr>
        <p:spPr/>
        <p:txBody>
          <a:bodyPr/>
          <a:lstStyle/>
          <a:p>
            <a:r>
              <a:rPr lang="en-US" dirty="0"/>
              <a:t>Recap so far</a:t>
            </a:r>
          </a:p>
        </p:txBody>
      </p:sp>
      <p:sp>
        <p:nvSpPr>
          <p:cNvPr id="3" name="Content Placeholder 2">
            <a:extLst>
              <a:ext uri="{FF2B5EF4-FFF2-40B4-BE49-F238E27FC236}">
                <a16:creationId xmlns:a16="http://schemas.microsoft.com/office/drawing/2014/main" id="{53C56DD1-9D61-8A13-DC3F-AAE49123DC21}"/>
              </a:ext>
            </a:extLst>
          </p:cNvPr>
          <p:cNvSpPr>
            <a:spLocks noGrp="1"/>
          </p:cNvSpPr>
          <p:nvPr>
            <p:ph idx="1"/>
          </p:nvPr>
        </p:nvSpPr>
        <p:spPr/>
        <p:txBody>
          <a:bodyPr/>
          <a:lstStyle/>
          <a:p>
            <a:r>
              <a:rPr lang="en-US" dirty="0"/>
              <a:t>Way to </a:t>
            </a:r>
            <a:r>
              <a:rPr lang="en-US" b="1" dirty="0"/>
              <a:t>create threads</a:t>
            </a:r>
            <a:r>
              <a:rPr lang="en-US" dirty="0"/>
              <a:t>, and run them in parallel</a:t>
            </a:r>
          </a:p>
          <a:p>
            <a:pPr lvl="1"/>
            <a:r>
              <a:rPr lang="en-US" dirty="0"/>
              <a:t>C extends </a:t>
            </a:r>
            <a:r>
              <a:rPr lang="en-US" dirty="0" err="1"/>
              <a:t>java.lang.Thread</a:t>
            </a:r>
            <a:endParaRPr lang="en-US" dirty="0"/>
          </a:p>
          <a:p>
            <a:pPr lvl="1"/>
            <a:r>
              <a:rPr lang="en-US" dirty="0" err="1"/>
              <a:t>C.start</a:t>
            </a:r>
            <a:r>
              <a:rPr lang="en-US" dirty="0"/>
              <a:t>()</a:t>
            </a:r>
          </a:p>
          <a:p>
            <a:r>
              <a:rPr lang="en-US" dirty="0"/>
              <a:t>Way to </a:t>
            </a:r>
            <a:r>
              <a:rPr lang="en-US" b="1" dirty="0"/>
              <a:t>wait for threads to finish</a:t>
            </a:r>
          </a:p>
          <a:p>
            <a:pPr lvl="1"/>
            <a:r>
              <a:rPr lang="en-US" dirty="0" err="1"/>
              <a:t>C.join</a:t>
            </a:r>
            <a:r>
              <a:rPr lang="en-US" dirty="0"/>
              <a:t>()</a:t>
            </a:r>
          </a:p>
          <a:p>
            <a:endParaRPr lang="en-US" dirty="0"/>
          </a:p>
        </p:txBody>
      </p:sp>
    </p:spTree>
    <p:extLst>
      <p:ext uri="{BB962C8B-B14F-4D97-AF65-F5344CB8AC3E}">
        <p14:creationId xmlns:p14="http://schemas.microsoft.com/office/powerpoint/2010/main" val="14807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F661A-293A-A013-ED15-F860BDB261AA}"/>
              </a:ext>
            </a:extLst>
          </p:cNvPr>
          <p:cNvSpPr>
            <a:spLocks noGrp="1"/>
          </p:cNvSpPr>
          <p:nvPr>
            <p:ph type="title"/>
          </p:nvPr>
        </p:nvSpPr>
        <p:spPr>
          <a:xfrm>
            <a:off x="838200" y="365125"/>
            <a:ext cx="10515600" cy="884941"/>
          </a:xfrm>
        </p:spPr>
        <p:txBody>
          <a:bodyPr/>
          <a:lstStyle/>
          <a:p>
            <a:r>
              <a:rPr lang="en-US" dirty="0"/>
              <a:t>More Threads?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B19A66-0C07-0421-5EAB-AE1239BAD4A0}"/>
                  </a:ext>
                </a:extLst>
              </p:cNvPr>
              <p:cNvSpPr>
                <a:spLocks noGrp="1"/>
              </p:cNvSpPr>
              <p:nvPr>
                <p:ph idx="1"/>
              </p:nvPr>
            </p:nvSpPr>
            <p:spPr>
              <a:xfrm>
                <a:off x="838200" y="1466810"/>
                <a:ext cx="10515600" cy="4351338"/>
              </a:xfrm>
            </p:spPr>
            <p:txBody>
              <a:bodyPr/>
              <a:lstStyle/>
              <a:p>
                <a:r>
                  <a:rPr lang="en-US" b="1" dirty="0"/>
                  <a:t>Issue:</a:t>
                </a:r>
                <a:r>
                  <a:rPr lang="en-US" dirty="0"/>
                  <a:t> our parallel algorithm is not that parallel! Each thread takes </a:t>
                </a:r>
                <a14:m>
                  <m:oMath xmlns:m="http://schemas.openxmlformats.org/officeDocument/2006/math">
                    <m:r>
                      <a:rPr lang="en-US" b="0" i="1" smtClean="0">
                        <a:latin typeface="Cambria Math" panose="02040503050406030204" pitchFamily="18" charset="0"/>
                      </a:rPr>
                      <m:t>𝑂</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4</m:t>
                            </m:r>
                          </m:den>
                        </m:f>
                      </m:e>
                    </m:d>
                    <m:r>
                      <a:rPr lang="en-US" b="0" i="1" smtClean="0">
                        <a:latin typeface="Cambria Math" panose="02040503050406030204" pitchFamily="18" charset="0"/>
                      </a:rPr>
                      <m:t>=</m:t>
                    </m:r>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time.</a:t>
                </a:r>
              </a:p>
              <a:p>
                <a:r>
                  <a:rPr lang="en-US" b="1" dirty="0"/>
                  <a:t>Idea 1: </a:t>
                </a:r>
                <a:r>
                  <a:rPr lang="en-US" dirty="0"/>
                  <a:t>make # of threads (# of array chunks) a parameter. Each thread runs in </a:t>
                </a:r>
                <a14:m>
                  <m:oMath xmlns:m="http://schemas.openxmlformats.org/officeDocument/2006/math">
                    <m:r>
                      <a:rPr lang="en-US" b="0" i="1" smtClean="0">
                        <a:latin typeface="Cambria Math" panose="02040503050406030204" pitchFamily="18" charset="0"/>
                      </a:rPr>
                      <m:t>𝑂</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b="1" dirty="0"/>
                  <a:t> </a:t>
                </a:r>
                <a:r>
                  <a:rPr lang="en-US" dirty="0"/>
                  <a:t>time, combining takes </a:t>
                </a:r>
                <a14:m>
                  <m:oMath xmlns:m="http://schemas.openxmlformats.org/officeDocument/2006/math">
                    <m:r>
                      <a:rPr lang="en-US" i="1">
                        <a:latin typeface="Cambria Math" panose="02040503050406030204" pitchFamily="18" charset="0"/>
                      </a:rPr>
                      <m:t>𝑂</m:t>
                    </m:r>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oMath>
                </a14:m>
                <a:r>
                  <a:rPr lang="en-US" dirty="0"/>
                  <a:t> time.</a:t>
                </a:r>
              </a:p>
              <a:p>
                <a:pPr lvl="1"/>
                <a:r>
                  <a:rPr lang="en-US" b="1" dirty="0"/>
                  <a:t>Pros</a:t>
                </a:r>
                <a:r>
                  <a:rPr lang="en-US" dirty="0"/>
                  <a:t>: Different machines have different # processors. More efficient/reusable across machines</a:t>
                </a:r>
              </a:p>
              <a:p>
                <a:pPr lvl="1"/>
                <a:r>
                  <a:rPr lang="en-US" b="1" dirty="0"/>
                  <a:t>Cons: </a:t>
                </a:r>
                <a:r>
                  <a:rPr lang="en-US" dirty="0"/>
                  <a:t>OS ultimately in charge of how processors get used, and perhaps not all subproblems take same amount of time</a:t>
                </a:r>
              </a:p>
              <a:p>
                <a:pPr lvl="2"/>
                <a:r>
                  <a:rPr lang="en-US" b="1" dirty="0"/>
                  <a:t>Runtime barrier</a:t>
                </a:r>
                <a:r>
                  <a:rPr lang="en-US" dirty="0"/>
                  <a:t>: cannot do better than </a:t>
                </a:r>
                <a14:m>
                  <m:oMath xmlns:m="http://schemas.openxmlformats.org/officeDocument/2006/math">
                    <m:r>
                      <a:rPr lang="en-US" i="1">
                        <a:latin typeface="Cambria Math" panose="02040503050406030204" pitchFamily="18" charset="0"/>
                      </a:rPr>
                      <m:t>𝑂</m:t>
                    </m:r>
                    <m:d>
                      <m:dPr>
                        <m:ctrlPr>
                          <a:rPr lang="en-US" b="0" i="1" smtClean="0">
                            <a:latin typeface="Cambria Math" panose="02040503050406030204" pitchFamily="18" charset="0"/>
                          </a:rPr>
                        </m:ctrlPr>
                      </m:dPr>
                      <m:e>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e>
                    </m:d>
                  </m:oMath>
                </a14:m>
                <a:endParaRPr lang="en-US" dirty="0"/>
              </a:p>
            </p:txBody>
          </p:sp>
        </mc:Choice>
        <mc:Fallback xmlns="">
          <p:sp>
            <p:nvSpPr>
              <p:cNvPr id="3" name="Content Placeholder 2">
                <a:extLst>
                  <a:ext uri="{FF2B5EF4-FFF2-40B4-BE49-F238E27FC236}">
                    <a16:creationId xmlns:a16="http://schemas.microsoft.com/office/drawing/2014/main" id="{21B19A66-0C07-0421-5EAB-AE1239BAD4A0}"/>
                  </a:ext>
                </a:extLst>
              </p:cNvPr>
              <p:cNvSpPr>
                <a:spLocks noGrp="1" noRot="1" noChangeAspect="1" noMove="1" noResize="1" noEditPoints="1" noAdjustHandles="1" noChangeArrowheads="1" noChangeShapeType="1" noTextEdit="1"/>
              </p:cNvSpPr>
              <p:nvPr>
                <p:ph idx="1"/>
              </p:nvPr>
            </p:nvSpPr>
            <p:spPr>
              <a:xfrm>
                <a:off x="838200" y="1466810"/>
                <a:ext cx="10515600" cy="4351338"/>
              </a:xfrm>
              <a:blipFill>
                <a:blip r:embed="rId2"/>
                <a:stretch>
                  <a:fillRect l="-1043" t="-2384" r="-928"/>
                </a:stretch>
              </a:blipFill>
            </p:spPr>
            <p:txBody>
              <a:bodyPr/>
              <a:lstStyle/>
              <a:p>
                <a:r>
                  <a:rPr lang="en-US">
                    <a:noFill/>
                  </a:rPr>
                  <a:t> </a:t>
                </a:r>
              </a:p>
            </p:txBody>
          </p:sp>
        </mc:Fallback>
      </mc:AlternateContent>
    </p:spTree>
    <p:extLst>
      <p:ext uri="{BB962C8B-B14F-4D97-AF65-F5344CB8AC3E}">
        <p14:creationId xmlns:p14="http://schemas.microsoft.com/office/powerpoint/2010/main" val="69243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3093493" y="2374710"/>
            <a:ext cx="5813946" cy="1951630"/>
          </a:xfrm>
          <a:custGeom>
            <a:avLst/>
            <a:gdLst>
              <a:gd name="connsiteX0" fmla="*/ 0 w 5813946"/>
              <a:gd name="connsiteY0" fmla="*/ 818866 h 1951630"/>
              <a:gd name="connsiteX1" fmla="*/ 341194 w 5813946"/>
              <a:gd name="connsiteY1" fmla="*/ 1665027 h 1951630"/>
              <a:gd name="connsiteX2" fmla="*/ 4299044 w 5813946"/>
              <a:gd name="connsiteY2" fmla="*/ 1951630 h 1951630"/>
              <a:gd name="connsiteX3" fmla="*/ 5813946 w 5813946"/>
              <a:gd name="connsiteY3" fmla="*/ 1624084 h 1951630"/>
              <a:gd name="connsiteX4" fmla="*/ 4135271 w 5813946"/>
              <a:gd name="connsiteY4" fmla="*/ 232012 h 1951630"/>
              <a:gd name="connsiteX5" fmla="*/ 2961564 w 5813946"/>
              <a:gd name="connsiteY5" fmla="*/ 900753 h 1951630"/>
              <a:gd name="connsiteX6" fmla="*/ 1746913 w 5813946"/>
              <a:gd name="connsiteY6" fmla="*/ 0 h 1951630"/>
              <a:gd name="connsiteX7" fmla="*/ 0 w 5813946"/>
              <a:gd name="connsiteY7" fmla="*/ 818866 h 195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3946" h="1951630">
                <a:moveTo>
                  <a:pt x="0" y="818866"/>
                </a:moveTo>
                <a:lnTo>
                  <a:pt x="341194" y="1665027"/>
                </a:lnTo>
                <a:lnTo>
                  <a:pt x="4299044" y="1951630"/>
                </a:lnTo>
                <a:lnTo>
                  <a:pt x="5813946" y="1624084"/>
                </a:lnTo>
                <a:lnTo>
                  <a:pt x="4135271" y="232012"/>
                </a:lnTo>
                <a:lnTo>
                  <a:pt x="2961564" y="900753"/>
                </a:lnTo>
                <a:lnTo>
                  <a:pt x="1746913" y="0"/>
                </a:lnTo>
                <a:lnTo>
                  <a:pt x="0" y="818866"/>
                </a:lnTo>
                <a:close/>
              </a:path>
            </a:pathLst>
          </a:custGeom>
          <a:solidFill>
            <a:srgbClr val="00B0F0">
              <a:alpha val="2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Definition: Cut</a:t>
            </a:r>
          </a:p>
        </p:txBody>
      </p:sp>
      <p:sp>
        <p:nvSpPr>
          <p:cNvPr id="4" name="Slide Number Placeholder 3"/>
          <p:cNvSpPr>
            <a:spLocks noGrp="1"/>
          </p:cNvSpPr>
          <p:nvPr>
            <p:ph type="sldNum" sz="quarter" idx="12"/>
          </p:nvPr>
        </p:nvSpPr>
        <p:spPr/>
        <p:txBody>
          <a:bodyPr/>
          <a:lstStyle/>
          <a:p>
            <a:fld id="{86BADE50-950A-4D58-BFB2-FA2C6A8B385D}" type="slidenum">
              <a:rPr lang="en-US" smtClean="0"/>
              <a:t>3</a:t>
            </a:fld>
            <a:endParaRPr lang="en-US"/>
          </a:p>
        </p:txBody>
      </p:sp>
      <mc:AlternateContent xmlns:mc="http://schemas.openxmlformats.org/markup-compatibility/2006" xmlns:a14="http://schemas.microsoft.com/office/drawing/2010/main">
        <mc:Choice Requires="a14">
          <p:sp>
            <p:nvSpPr>
              <p:cNvPr id="43" name="TextBox 42"/>
              <p:cNvSpPr txBox="1"/>
              <p:nvPr/>
            </p:nvSpPr>
            <p:spPr>
              <a:xfrm>
                <a:off x="2354178" y="1378425"/>
                <a:ext cx="7075065" cy="954107"/>
              </a:xfrm>
              <a:prstGeom prst="rect">
                <a:avLst/>
              </a:prstGeom>
              <a:noFill/>
            </p:spPr>
            <p:txBody>
              <a:bodyPr wrap="square" rtlCol="0">
                <a:spAutoFit/>
              </a:bodyPr>
              <a:lstStyle/>
              <a:p>
                <a:r>
                  <a:rPr lang="en-US" sz="2800" dirty="0"/>
                  <a:t>A Cut of graph </a:t>
                </a:r>
                <a14:m>
                  <m:oMath xmlns:m="http://schemas.openxmlformats.org/officeDocument/2006/math">
                    <m:r>
                      <a:rPr lang="en-US" sz="2800" i="1">
                        <a:latin typeface="Cambria Math"/>
                      </a:rPr>
                      <m:t>𝐺</m:t>
                    </m:r>
                    <m:r>
                      <a:rPr lang="en-US" sz="2800" i="1">
                        <a:latin typeface="Cambria Math"/>
                      </a:rPr>
                      <m:t>=(</m:t>
                    </m:r>
                    <m:r>
                      <a:rPr lang="en-US" sz="2800" i="1">
                        <a:latin typeface="Cambria Math"/>
                      </a:rPr>
                      <m:t>𝑉</m:t>
                    </m:r>
                    <m:r>
                      <a:rPr lang="en-US" sz="2800" i="1">
                        <a:latin typeface="Cambria Math"/>
                      </a:rPr>
                      <m:t>,</m:t>
                    </m:r>
                    <m:r>
                      <a:rPr lang="en-US" sz="2800" i="1">
                        <a:latin typeface="Cambria Math"/>
                      </a:rPr>
                      <m:t>𝐸</m:t>
                    </m:r>
                    <m:r>
                      <a:rPr lang="en-US" sz="2800" i="1">
                        <a:latin typeface="Cambria Math"/>
                      </a:rPr>
                      <m:t>)</m:t>
                    </m:r>
                  </m:oMath>
                </a14:m>
                <a:r>
                  <a:rPr lang="en-US" sz="2800" dirty="0"/>
                  <a:t> is a partition of the nodes into two sets,  </a:t>
                </a:r>
                <a14:m>
                  <m:oMath xmlns:m="http://schemas.openxmlformats.org/officeDocument/2006/math">
                    <m:r>
                      <a:rPr lang="en-US" sz="2800" i="1">
                        <a:solidFill>
                          <a:srgbClr val="0070C0"/>
                        </a:solidFill>
                        <a:latin typeface="Cambria Math"/>
                      </a:rPr>
                      <m:t>𝑆</m:t>
                    </m:r>
                  </m:oMath>
                </a14:m>
                <a:r>
                  <a:rPr lang="en-US" sz="2800" dirty="0">
                    <a:solidFill>
                      <a:srgbClr val="7030A0"/>
                    </a:solidFill>
                  </a:rPr>
                  <a:t> </a:t>
                </a:r>
                <a:r>
                  <a:rPr lang="en-US" sz="2800" dirty="0"/>
                  <a:t>and</a:t>
                </a:r>
                <a:r>
                  <a:rPr lang="en-US" sz="2800" dirty="0">
                    <a:solidFill>
                      <a:srgbClr val="7030A0"/>
                    </a:solidFill>
                  </a:rPr>
                  <a:t> </a:t>
                </a:r>
                <a14:m>
                  <m:oMath xmlns:m="http://schemas.openxmlformats.org/officeDocument/2006/math">
                    <m:r>
                      <a:rPr lang="en-US" sz="2800" i="1">
                        <a:solidFill>
                          <a:srgbClr val="FF33CC"/>
                        </a:solidFill>
                        <a:latin typeface="Cambria Math"/>
                      </a:rPr>
                      <m:t>𝑉</m:t>
                    </m:r>
                    <m:r>
                      <a:rPr lang="en-US" sz="2800" i="1">
                        <a:solidFill>
                          <a:srgbClr val="FF33CC"/>
                        </a:solidFill>
                        <a:latin typeface="Cambria Math"/>
                      </a:rPr>
                      <m:t>−</m:t>
                    </m:r>
                    <m:r>
                      <a:rPr lang="en-US" sz="2800" i="1">
                        <a:solidFill>
                          <a:srgbClr val="FF33CC"/>
                        </a:solidFill>
                        <a:latin typeface="Cambria Math"/>
                      </a:rPr>
                      <m:t>𝑆</m:t>
                    </m:r>
                  </m:oMath>
                </a14:m>
                <a:endParaRPr lang="en-US" sz="2800" dirty="0">
                  <a:solidFill>
                    <a:srgbClr val="7030A0"/>
                  </a:solidFill>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2354178" y="1378425"/>
                <a:ext cx="7075065" cy="954107"/>
              </a:xfrm>
              <a:prstGeom prst="rect">
                <a:avLst/>
              </a:prstGeom>
              <a:blipFill>
                <a:blip r:embed="rId3"/>
                <a:stretch>
                  <a:fillRect l="-1613" t="-6579" b="-15789"/>
                </a:stretch>
              </a:blipFill>
            </p:spPr>
            <p:txBody>
              <a:bodyPr/>
              <a:lstStyle/>
              <a:p>
                <a:r>
                  <a:rPr lang="en-US">
                    <a:noFill/>
                  </a:rPr>
                  <a:t> </a:t>
                </a:r>
              </a:p>
            </p:txBody>
          </p:sp>
        </mc:Fallback>
      </mc:AlternateContent>
      <p:grpSp>
        <p:nvGrpSpPr>
          <p:cNvPr id="44" name="Group 43"/>
          <p:cNvGrpSpPr/>
          <p:nvPr/>
        </p:nvGrpSpPr>
        <p:grpSpPr>
          <a:xfrm>
            <a:off x="3532127" y="2450286"/>
            <a:ext cx="4600060" cy="2787240"/>
            <a:chOff x="0" y="2862182"/>
            <a:chExt cx="7044346" cy="4268266"/>
          </a:xfrm>
        </p:grpSpPr>
        <p:cxnSp>
          <p:nvCxnSpPr>
            <p:cNvPr id="45" name="Straight Connector 44"/>
            <p:cNvCxnSpPr>
              <a:stCxn id="111" idx="7"/>
              <a:endCxn id="112" idx="2"/>
            </p:cNvCxnSpPr>
            <p:nvPr/>
          </p:nvCxnSpPr>
          <p:spPr>
            <a:xfrm flipV="1">
              <a:off x="438102" y="3276727"/>
              <a:ext cx="1492916" cy="962604"/>
            </a:xfrm>
            <a:prstGeom prst="line">
              <a:avLst/>
            </a:prstGeom>
            <a:ln w="5715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12" idx="6"/>
              <a:endCxn id="115" idx="2"/>
            </p:cNvCxnSpPr>
            <p:nvPr/>
          </p:nvCxnSpPr>
          <p:spPr>
            <a:xfrm>
              <a:off x="2444286" y="3276727"/>
              <a:ext cx="1510213" cy="5239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a:stCxn id="111" idx="4"/>
              <a:endCxn id="113" idx="1"/>
            </p:cNvCxnSpPr>
            <p:nvPr/>
          </p:nvCxnSpPr>
          <p:spPr>
            <a:xfrm>
              <a:off x="256634" y="4677433"/>
              <a:ext cx="857899" cy="1046257"/>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114" idx="3"/>
              <a:endCxn id="113" idx="7"/>
            </p:cNvCxnSpPr>
            <p:nvPr/>
          </p:nvCxnSpPr>
          <p:spPr>
            <a:xfrm flipH="1">
              <a:off x="1477469" y="4930617"/>
              <a:ext cx="1172042" cy="79307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116" idx="2"/>
              <a:endCxn id="113" idx="5"/>
            </p:cNvCxnSpPr>
            <p:nvPr/>
          </p:nvCxnSpPr>
          <p:spPr>
            <a:xfrm flipH="1" flipV="1">
              <a:off x="1477469" y="6086626"/>
              <a:ext cx="1369411" cy="5653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stCxn id="114" idx="5"/>
              <a:endCxn id="116" idx="0"/>
            </p:cNvCxnSpPr>
            <p:nvPr/>
          </p:nvCxnSpPr>
          <p:spPr>
            <a:xfrm>
              <a:off x="3012447" y="4930617"/>
              <a:ext cx="91067" cy="146468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14" idx="7"/>
              <a:endCxn id="115" idx="3"/>
            </p:cNvCxnSpPr>
            <p:nvPr/>
          </p:nvCxnSpPr>
          <p:spPr>
            <a:xfrm flipV="1">
              <a:off x="3012447" y="3510585"/>
              <a:ext cx="1017218" cy="10570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116" idx="6"/>
              <a:endCxn id="117" idx="3"/>
            </p:cNvCxnSpPr>
            <p:nvPr/>
          </p:nvCxnSpPr>
          <p:spPr>
            <a:xfrm flipV="1">
              <a:off x="3360148" y="6576771"/>
              <a:ext cx="1716185" cy="75166"/>
            </a:xfrm>
            <a:prstGeom prst="line">
              <a:avLst/>
            </a:prstGeom>
            <a:ln w="5715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a:stCxn id="117" idx="1"/>
              <a:endCxn id="115" idx="4"/>
            </p:cNvCxnSpPr>
            <p:nvPr/>
          </p:nvCxnSpPr>
          <p:spPr>
            <a:xfrm flipH="1" flipV="1">
              <a:off x="4211133" y="3585751"/>
              <a:ext cx="865200" cy="2628084"/>
            </a:xfrm>
            <a:prstGeom prst="line">
              <a:avLst/>
            </a:prstGeom>
            <a:ln w="5715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119" idx="2"/>
              <a:endCxn id="115" idx="5"/>
            </p:cNvCxnSpPr>
            <p:nvPr/>
          </p:nvCxnSpPr>
          <p:spPr>
            <a:xfrm flipH="1" flipV="1">
              <a:off x="4392601" y="3510585"/>
              <a:ext cx="913997" cy="49520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117" idx="0"/>
              <a:endCxn id="119" idx="3"/>
            </p:cNvCxnSpPr>
            <p:nvPr/>
          </p:nvCxnSpPr>
          <p:spPr>
            <a:xfrm flipV="1">
              <a:off x="5257801" y="4187258"/>
              <a:ext cx="123963" cy="1951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a:stCxn id="118" idx="1"/>
              <a:endCxn id="119" idx="5"/>
            </p:cNvCxnSpPr>
            <p:nvPr/>
          </p:nvCxnSpPr>
          <p:spPr>
            <a:xfrm flipH="1" flipV="1">
              <a:off x="5744700" y="4187258"/>
              <a:ext cx="861544" cy="67486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stCxn id="118" idx="3"/>
              <a:endCxn id="117" idx="6"/>
            </p:cNvCxnSpPr>
            <p:nvPr/>
          </p:nvCxnSpPr>
          <p:spPr>
            <a:xfrm flipH="1">
              <a:off x="5514435" y="5225062"/>
              <a:ext cx="1091809" cy="11702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97" name="TextBox 96"/>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98" name="TextBox 97"/>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99" name="TextBox 98"/>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100" name="TextBox 99"/>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101" name="TextBox 100"/>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102" name="TextBox 101"/>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103" name="TextBox 102"/>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104" name="TextBox 103"/>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105" name="TextBox 104"/>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106" name="TextBox 105"/>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107" name="TextBox 106"/>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108" name="TextBox 107"/>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109" name="Straight Connector 108"/>
            <p:cNvCxnSpPr>
              <a:stCxn id="112" idx="4"/>
              <a:endCxn id="113" idx="0"/>
            </p:cNvCxnSpPr>
            <p:nvPr/>
          </p:nvCxnSpPr>
          <p:spPr>
            <a:xfrm flipH="1">
              <a:off x="1296001" y="3533361"/>
              <a:ext cx="891651" cy="211516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111" name="Oval 110"/>
            <p:cNvSpPr/>
            <p:nvPr/>
          </p:nvSpPr>
          <p:spPr>
            <a:xfrm>
              <a:off x="0" y="4164165"/>
              <a:ext cx="513268" cy="5132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12" name="Oval 111"/>
            <p:cNvSpPr/>
            <p:nvPr/>
          </p:nvSpPr>
          <p:spPr>
            <a:xfrm>
              <a:off x="1931018" y="3020093"/>
              <a:ext cx="513268" cy="5132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13" name="Oval 112"/>
            <p:cNvSpPr/>
            <p:nvPr/>
          </p:nvSpPr>
          <p:spPr>
            <a:xfrm>
              <a:off x="1039367" y="5648524"/>
              <a:ext cx="513268" cy="513268"/>
            </a:xfrm>
            <a:prstGeom prst="ellipse">
              <a:avLst/>
            </a:prstGeom>
            <a:solidFill>
              <a:srgbClr val="FFA7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14" name="Oval 113"/>
            <p:cNvSpPr/>
            <p:nvPr/>
          </p:nvSpPr>
          <p:spPr>
            <a:xfrm>
              <a:off x="2574345" y="4492515"/>
              <a:ext cx="513268" cy="5132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115" name="Oval 114"/>
            <p:cNvSpPr/>
            <p:nvPr/>
          </p:nvSpPr>
          <p:spPr>
            <a:xfrm>
              <a:off x="3954499" y="3072483"/>
              <a:ext cx="513268" cy="513268"/>
            </a:xfrm>
            <a:prstGeom prst="ellipse">
              <a:avLst/>
            </a:prstGeom>
            <a:solidFill>
              <a:srgbClr val="FFA7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116" name="Oval 115"/>
            <p:cNvSpPr/>
            <p:nvPr/>
          </p:nvSpPr>
          <p:spPr>
            <a:xfrm>
              <a:off x="2846880" y="6395303"/>
              <a:ext cx="513268" cy="513268"/>
            </a:xfrm>
            <a:prstGeom prst="ellipse">
              <a:avLst/>
            </a:prstGeom>
            <a:solidFill>
              <a:srgbClr val="FFA7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117" name="Oval 116"/>
            <p:cNvSpPr/>
            <p:nvPr/>
          </p:nvSpPr>
          <p:spPr>
            <a:xfrm>
              <a:off x="5001167" y="6138669"/>
              <a:ext cx="513268" cy="513268"/>
            </a:xfrm>
            <a:prstGeom prst="ellipse">
              <a:avLst/>
            </a:prstGeom>
            <a:solidFill>
              <a:srgbClr val="FFA7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118" name="Oval 117"/>
            <p:cNvSpPr/>
            <p:nvPr/>
          </p:nvSpPr>
          <p:spPr>
            <a:xfrm>
              <a:off x="6531078" y="4786960"/>
              <a:ext cx="513268" cy="5132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119" name="Oval 118"/>
            <p:cNvSpPr/>
            <p:nvPr/>
          </p:nvSpPr>
          <p:spPr>
            <a:xfrm>
              <a:off x="5306598" y="3749156"/>
              <a:ext cx="513268" cy="5132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mc:AlternateContent xmlns:mc="http://schemas.openxmlformats.org/markup-compatibility/2006" xmlns:a14="http://schemas.microsoft.com/office/drawing/2010/main">
        <mc:Choice Requires="a14">
          <p:sp>
            <p:nvSpPr>
              <p:cNvPr id="6" name="Rectangle 5"/>
              <p:cNvSpPr/>
              <p:nvPr/>
            </p:nvSpPr>
            <p:spPr>
              <a:xfrm>
                <a:off x="3005872" y="3657601"/>
                <a:ext cx="423128" cy="461665"/>
              </a:xfrm>
              <a:prstGeom prst="rect">
                <a:avLst/>
              </a:prstGeom>
            </p:spPr>
            <p:txBody>
              <a:bodyPr wrap="none">
                <a:spAutoFit/>
              </a:bodyPr>
              <a:lstStyle/>
              <a:p>
                <a:pPr/>
                <a14:m>
                  <m:oMathPara xmlns:m="http://schemas.openxmlformats.org/officeDocument/2006/math">
                    <m:oMath>
                      <m:r>
                        <a:rPr lang="en-US" sz="2400" i="1">
                          <a:solidFill>
                            <a:srgbClr val="0070C0"/>
                          </a:solidFill>
                          <a:latin typeface="Cambria Math"/>
                        </a:rPr>
                        <m:t>𝑆</m:t>
                      </m:r>
                    </m:oMath>
                  </m:oMathPara>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3005872" y="3657601"/>
                <a:ext cx="423128"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p:cNvSpPr txBox="1"/>
              <p:nvPr/>
            </p:nvSpPr>
            <p:spPr>
              <a:xfrm>
                <a:off x="1219200" y="5244406"/>
                <a:ext cx="4387812" cy="1384995"/>
              </a:xfrm>
              <a:prstGeom prst="rect">
                <a:avLst/>
              </a:prstGeom>
              <a:noFill/>
            </p:spPr>
            <p:txBody>
              <a:bodyPr wrap="square" rtlCol="0">
                <a:spAutoFit/>
              </a:bodyPr>
              <a:lstStyle/>
              <a:p>
                <a:r>
                  <a:rPr lang="en-US" sz="2800" dirty="0"/>
                  <a:t>Edge </a:t>
                </a:r>
                <a14:m>
                  <m:oMath xmlns:m="http://schemas.openxmlformats.org/officeDocument/2006/math">
                    <m:d>
                      <m:dPr>
                        <m:ctrlPr>
                          <a:rPr lang="en-US" sz="2800" i="1">
                            <a:solidFill>
                              <a:schemeClr val="accent6"/>
                            </a:solidFill>
                            <a:latin typeface="Cambria Math" panose="02040503050406030204" pitchFamily="18" charset="0"/>
                          </a:rPr>
                        </m:ctrlPr>
                      </m:dPr>
                      <m:e>
                        <m:sSub>
                          <m:sSubPr>
                            <m:ctrlPr>
                              <a:rPr lang="en-US" sz="2800" i="1">
                                <a:solidFill>
                                  <a:schemeClr val="accent6"/>
                                </a:solidFill>
                                <a:latin typeface="Cambria Math"/>
                              </a:rPr>
                            </m:ctrlPr>
                          </m:sSubPr>
                          <m:e>
                            <m:r>
                              <a:rPr lang="en-US" sz="2800" i="1">
                                <a:solidFill>
                                  <a:schemeClr val="accent6"/>
                                </a:solidFill>
                                <a:latin typeface="Cambria Math"/>
                              </a:rPr>
                              <m:t>𝑣</m:t>
                            </m:r>
                          </m:e>
                          <m:sub>
                            <m:r>
                              <a:rPr lang="en-US" sz="2800" i="1">
                                <a:solidFill>
                                  <a:schemeClr val="accent6"/>
                                </a:solidFill>
                                <a:latin typeface="Cambria Math"/>
                              </a:rPr>
                              <m:t>1</m:t>
                            </m:r>
                          </m:sub>
                        </m:sSub>
                        <m:r>
                          <a:rPr lang="en-US" sz="2800" i="1">
                            <a:solidFill>
                              <a:schemeClr val="accent6"/>
                            </a:solidFill>
                            <a:latin typeface="Cambria Math"/>
                          </a:rPr>
                          <m:t>,</m:t>
                        </m:r>
                        <m:sSub>
                          <m:sSubPr>
                            <m:ctrlPr>
                              <a:rPr lang="en-US" sz="2800" i="1">
                                <a:solidFill>
                                  <a:schemeClr val="accent6"/>
                                </a:solidFill>
                                <a:latin typeface="Cambria Math"/>
                              </a:rPr>
                            </m:ctrlPr>
                          </m:sSubPr>
                          <m:e>
                            <m:r>
                              <a:rPr lang="en-US" sz="2800" i="1">
                                <a:solidFill>
                                  <a:schemeClr val="accent6"/>
                                </a:solidFill>
                                <a:latin typeface="Cambria Math"/>
                              </a:rPr>
                              <m:t>𝑣</m:t>
                            </m:r>
                          </m:e>
                          <m:sub>
                            <m:r>
                              <a:rPr lang="en-US" sz="2800" i="1">
                                <a:solidFill>
                                  <a:schemeClr val="accent6"/>
                                </a:solidFill>
                                <a:latin typeface="Cambria Math"/>
                              </a:rPr>
                              <m:t>2</m:t>
                            </m:r>
                          </m:sub>
                        </m:sSub>
                      </m:e>
                    </m:d>
                    <m:r>
                      <a:rPr lang="en-US" sz="2800" i="1">
                        <a:solidFill>
                          <a:schemeClr val="accent6"/>
                        </a:solidFill>
                        <a:latin typeface="Cambria Math"/>
                      </a:rPr>
                      <m:t>∈</m:t>
                    </m:r>
                    <m:r>
                      <a:rPr lang="en-US" sz="2800" i="1">
                        <a:solidFill>
                          <a:schemeClr val="accent6"/>
                        </a:solidFill>
                        <a:latin typeface="Cambria Math"/>
                      </a:rPr>
                      <m:t>𝐸</m:t>
                    </m:r>
                  </m:oMath>
                </a14:m>
                <a:r>
                  <a:rPr lang="en-US" sz="2800" dirty="0">
                    <a:solidFill>
                      <a:schemeClr val="accent6"/>
                    </a:solidFill>
                  </a:rPr>
                  <a:t> crosses </a:t>
                </a:r>
                <a:r>
                  <a:rPr lang="en-US" sz="2800" dirty="0"/>
                  <a:t>a cut if </a:t>
                </a:r>
                <a14:m>
                  <m:oMath xmlns:m="http://schemas.openxmlformats.org/officeDocument/2006/math">
                    <m:sSub>
                      <m:sSubPr>
                        <m:ctrlPr>
                          <a:rPr lang="en-US" sz="2800" i="1">
                            <a:latin typeface="Cambria Math"/>
                          </a:rPr>
                        </m:ctrlPr>
                      </m:sSubPr>
                      <m:e>
                        <m:r>
                          <a:rPr lang="en-US" sz="2800" i="1">
                            <a:latin typeface="Cambria Math"/>
                          </a:rPr>
                          <m:t>𝑣</m:t>
                        </m:r>
                      </m:e>
                      <m:sub>
                        <m:r>
                          <a:rPr lang="en-US" sz="2800" i="1">
                            <a:latin typeface="Cambria Math"/>
                          </a:rPr>
                          <m:t>1</m:t>
                        </m:r>
                      </m:sub>
                    </m:sSub>
                    <m:r>
                      <a:rPr lang="en-US" sz="2800" i="1">
                        <a:latin typeface="Cambria Math"/>
                      </a:rPr>
                      <m:t>∈</m:t>
                    </m:r>
                    <m:r>
                      <a:rPr lang="en-US" sz="2800" i="1">
                        <a:latin typeface="Cambria Math"/>
                      </a:rPr>
                      <m:t>𝑆</m:t>
                    </m:r>
                  </m:oMath>
                </a14:m>
                <a:r>
                  <a:rPr lang="en-US" sz="2800" dirty="0"/>
                  <a:t> and </a:t>
                </a:r>
                <a14:m>
                  <m:oMath xmlns:m="http://schemas.openxmlformats.org/officeDocument/2006/math">
                    <m:sSub>
                      <m:sSubPr>
                        <m:ctrlPr>
                          <a:rPr lang="en-US" sz="2800" i="1">
                            <a:latin typeface="Cambria Math"/>
                          </a:rPr>
                        </m:ctrlPr>
                      </m:sSubPr>
                      <m:e>
                        <m:r>
                          <a:rPr lang="en-US" sz="2800" i="1">
                            <a:latin typeface="Cambria Math"/>
                          </a:rPr>
                          <m:t>𝑣</m:t>
                        </m:r>
                      </m:e>
                      <m:sub>
                        <m:r>
                          <a:rPr lang="en-US" sz="2800" i="1">
                            <a:latin typeface="Cambria Math"/>
                          </a:rPr>
                          <m:t>2</m:t>
                        </m:r>
                      </m:sub>
                    </m:sSub>
                    <m:r>
                      <a:rPr lang="en-US" sz="2800" i="1">
                        <a:latin typeface="Cambria Math"/>
                      </a:rPr>
                      <m:t>∈</m:t>
                    </m:r>
                    <m:r>
                      <a:rPr lang="en-US" sz="2800" i="1">
                        <a:latin typeface="Cambria Math"/>
                      </a:rPr>
                      <m:t>𝑉</m:t>
                    </m:r>
                    <m:r>
                      <a:rPr lang="en-US" sz="2800" i="1">
                        <a:latin typeface="Cambria Math"/>
                      </a:rPr>
                      <m:t>−</m:t>
                    </m:r>
                    <m:r>
                      <a:rPr lang="en-US" sz="2800" i="1">
                        <a:latin typeface="Cambria Math"/>
                      </a:rPr>
                      <m:t>𝑆</m:t>
                    </m:r>
                  </m:oMath>
                </a14:m>
                <a:r>
                  <a:rPr lang="en-US" sz="2800" dirty="0"/>
                  <a:t> (or opposite), e.g. </a:t>
                </a:r>
                <a14:m>
                  <m:oMath xmlns:m="http://schemas.openxmlformats.org/officeDocument/2006/math">
                    <m:r>
                      <a:rPr lang="en-US" sz="2800" i="1">
                        <a:latin typeface="Cambria Math"/>
                      </a:rPr>
                      <m:t>(</m:t>
                    </m:r>
                    <m:r>
                      <a:rPr lang="en-US" sz="2800" i="1">
                        <a:latin typeface="Cambria Math"/>
                      </a:rPr>
                      <m:t>𝐴</m:t>
                    </m:r>
                    <m:r>
                      <a:rPr lang="en-US" sz="2800" i="1">
                        <a:latin typeface="Cambria Math"/>
                      </a:rPr>
                      <m:t>,</m:t>
                    </m:r>
                    <m:r>
                      <a:rPr lang="en-US" sz="2800" i="1">
                        <a:latin typeface="Cambria Math"/>
                      </a:rPr>
                      <m:t>𝐶</m:t>
                    </m:r>
                    <m:r>
                      <a:rPr lang="en-US" sz="2800" i="1">
                        <a:latin typeface="Cambria Math"/>
                      </a:rPr>
                      <m:t>)</m:t>
                    </m:r>
                  </m:oMath>
                </a14:m>
                <a:r>
                  <a:rPr lang="en-US" sz="2800" dirty="0"/>
                  <a:t> </a:t>
                </a:r>
              </a:p>
            </p:txBody>
          </p:sp>
        </mc:Choice>
        <mc:Fallback xmlns="">
          <p:sp>
            <p:nvSpPr>
              <p:cNvPr id="120" name="TextBox 119"/>
              <p:cNvSpPr txBox="1">
                <a:spLocks noRot="1" noChangeAspect="1" noMove="1" noResize="1" noEditPoints="1" noAdjustHandles="1" noChangeArrowheads="1" noChangeShapeType="1" noTextEdit="1"/>
              </p:cNvSpPr>
              <p:nvPr/>
            </p:nvSpPr>
            <p:spPr>
              <a:xfrm>
                <a:off x="1219200" y="5244406"/>
                <a:ext cx="4387812" cy="1384995"/>
              </a:xfrm>
              <a:prstGeom prst="rect">
                <a:avLst/>
              </a:prstGeom>
              <a:blipFill>
                <a:blip r:embed="rId5"/>
                <a:stretch>
                  <a:fillRect l="-3188" t="-3636"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1" name="TextBox 120"/>
              <p:cNvSpPr txBox="1"/>
              <p:nvPr/>
            </p:nvSpPr>
            <p:spPr>
              <a:xfrm>
                <a:off x="6229065" y="5257800"/>
                <a:ext cx="4819935" cy="1384995"/>
              </a:xfrm>
              <a:prstGeom prst="rect">
                <a:avLst/>
              </a:prstGeom>
              <a:noFill/>
            </p:spPr>
            <p:txBody>
              <a:bodyPr wrap="square" rtlCol="0">
                <a:spAutoFit/>
              </a:bodyPr>
              <a:lstStyle/>
              <a:p>
                <a:r>
                  <a:rPr lang="en-US" sz="2800" dirty="0"/>
                  <a:t>A set of edges </a:t>
                </a:r>
                <a14:m>
                  <m:oMath xmlns:m="http://schemas.openxmlformats.org/officeDocument/2006/math">
                    <m:r>
                      <a:rPr lang="en-US" sz="2800" i="1">
                        <a:solidFill>
                          <a:srgbClr val="009900"/>
                        </a:solidFill>
                        <a:latin typeface="Cambria Math"/>
                      </a:rPr>
                      <m:t>𝑅</m:t>
                    </m:r>
                  </m:oMath>
                </a14:m>
                <a:r>
                  <a:rPr lang="en-US" sz="2800" dirty="0">
                    <a:solidFill>
                      <a:srgbClr val="009900"/>
                    </a:solidFill>
                  </a:rPr>
                  <a:t> Respects a cut</a:t>
                </a:r>
                <a:r>
                  <a:rPr lang="en-US" sz="2800" dirty="0"/>
                  <a:t> if no edges cross the cut</a:t>
                </a:r>
              </a:p>
              <a:p>
                <a:r>
                  <a:rPr lang="en-US" sz="2800" dirty="0"/>
                  <a:t>e.g. </a:t>
                </a:r>
                <a14:m>
                  <m:oMath xmlns:m="http://schemas.openxmlformats.org/officeDocument/2006/math">
                    <m:r>
                      <a:rPr lang="en-US" sz="2800" i="1">
                        <a:latin typeface="Cambria Math"/>
                      </a:rPr>
                      <m:t>𝑅</m:t>
                    </m:r>
                    <m:r>
                      <a:rPr lang="en-US" sz="2800" i="1">
                        <a:latin typeface="Cambria Math"/>
                      </a:rPr>
                      <m:t>={</m:t>
                    </m:r>
                    <m:d>
                      <m:dPr>
                        <m:ctrlPr>
                          <a:rPr lang="en-US" sz="2800" i="1">
                            <a:latin typeface="Cambria Math"/>
                          </a:rPr>
                        </m:ctrlPr>
                      </m:dPr>
                      <m:e>
                        <m:r>
                          <a:rPr lang="en-US" sz="2800" i="1">
                            <a:latin typeface="Cambria Math"/>
                          </a:rPr>
                          <m:t>𝐴</m:t>
                        </m:r>
                        <m:r>
                          <a:rPr lang="en-US" sz="2800" i="1">
                            <a:latin typeface="Cambria Math"/>
                          </a:rPr>
                          <m:t>,</m:t>
                        </m:r>
                        <m:r>
                          <a:rPr lang="en-US" sz="2800" i="1">
                            <a:latin typeface="Cambria Math"/>
                          </a:rPr>
                          <m:t>𝐵</m:t>
                        </m:r>
                      </m:e>
                    </m:d>
                    <m:r>
                      <a:rPr lang="en-US" sz="2800" i="1">
                        <a:latin typeface="Cambria Math"/>
                      </a:rPr>
                      <m:t>,</m:t>
                    </m:r>
                    <m:d>
                      <m:dPr>
                        <m:ctrlPr>
                          <a:rPr lang="en-US" sz="2800" i="1">
                            <a:latin typeface="Cambria Math"/>
                          </a:rPr>
                        </m:ctrlPr>
                      </m:dPr>
                      <m:e>
                        <m:r>
                          <a:rPr lang="en-US" sz="2800" i="1">
                            <a:latin typeface="Cambria Math"/>
                          </a:rPr>
                          <m:t>𝐸</m:t>
                        </m:r>
                        <m:r>
                          <a:rPr lang="en-US" sz="2800" i="1">
                            <a:latin typeface="Cambria Math"/>
                          </a:rPr>
                          <m:t>,</m:t>
                        </m:r>
                        <m:r>
                          <a:rPr lang="en-US" sz="2800" i="1">
                            <a:latin typeface="Cambria Math"/>
                          </a:rPr>
                          <m:t>𝐺</m:t>
                        </m:r>
                      </m:e>
                    </m:d>
                    <m:r>
                      <a:rPr lang="en-US" sz="2800" i="1">
                        <a:latin typeface="Cambria Math"/>
                      </a:rPr>
                      <m:t>,</m:t>
                    </m:r>
                    <m:d>
                      <m:dPr>
                        <m:ctrlPr>
                          <a:rPr lang="en-US" sz="2800" i="1">
                            <a:latin typeface="Cambria Math"/>
                          </a:rPr>
                        </m:ctrlPr>
                      </m:dPr>
                      <m:e>
                        <m:r>
                          <a:rPr lang="en-US" sz="2800" i="1">
                            <a:latin typeface="Cambria Math"/>
                          </a:rPr>
                          <m:t>𝐹</m:t>
                        </m:r>
                        <m:r>
                          <a:rPr lang="en-US" sz="2800" i="1">
                            <a:latin typeface="Cambria Math"/>
                          </a:rPr>
                          <m:t>,</m:t>
                        </m:r>
                        <m:r>
                          <a:rPr lang="en-US" sz="2800" i="1">
                            <a:latin typeface="Cambria Math"/>
                          </a:rPr>
                          <m:t>𝐺</m:t>
                        </m:r>
                      </m:e>
                    </m:d>
                    <m:r>
                      <a:rPr lang="en-US" sz="2800" i="1">
                        <a:latin typeface="Cambria Math"/>
                      </a:rPr>
                      <m:t>}</m:t>
                    </m:r>
                  </m:oMath>
                </a14:m>
                <a:endParaRPr lang="en-US" sz="2800" dirty="0"/>
              </a:p>
            </p:txBody>
          </p:sp>
        </mc:Choice>
        <mc:Fallback xmlns="">
          <p:sp>
            <p:nvSpPr>
              <p:cNvPr id="121" name="TextBox 120"/>
              <p:cNvSpPr txBox="1">
                <a:spLocks noRot="1" noChangeAspect="1" noMove="1" noResize="1" noEditPoints="1" noAdjustHandles="1" noChangeArrowheads="1" noChangeShapeType="1" noTextEdit="1"/>
              </p:cNvSpPr>
              <p:nvPr/>
            </p:nvSpPr>
            <p:spPr>
              <a:xfrm>
                <a:off x="6229065" y="5257800"/>
                <a:ext cx="4819935" cy="1384995"/>
              </a:xfrm>
              <a:prstGeom prst="rect">
                <a:avLst/>
              </a:prstGeom>
              <a:blipFill>
                <a:blip r:embed="rId6"/>
                <a:stretch>
                  <a:fillRect l="-2362" t="-4545" b="-10000"/>
                </a:stretch>
              </a:blipFill>
            </p:spPr>
            <p:txBody>
              <a:bodyPr/>
              <a:lstStyle/>
              <a:p>
                <a:r>
                  <a:rPr lang="en-US">
                    <a:noFill/>
                  </a:rPr>
                  <a:t> </a:t>
                </a:r>
              </a:p>
            </p:txBody>
          </p:sp>
        </mc:Fallback>
      </mc:AlternateContent>
    </p:spTree>
    <p:extLst>
      <p:ext uri="{BB962C8B-B14F-4D97-AF65-F5344CB8AC3E}">
        <p14:creationId xmlns:p14="http://schemas.microsoft.com/office/powerpoint/2010/main" val="355962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
                                        </p:tgtEl>
                                        <p:attrNameLst>
                                          <p:attrName>style.visibility</p:attrName>
                                        </p:attrNameLst>
                                      </p:cBhvr>
                                      <p:to>
                                        <p:strVal val="visible"/>
                                      </p:to>
                                    </p:set>
                                    <p:animEffect transition="in" filter="fade">
                                      <p:cBhvr>
                                        <p:cTn id="12"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C514-8F23-D967-F04B-F03124E85525}"/>
              </a:ext>
            </a:extLst>
          </p:cNvPr>
          <p:cNvSpPr>
            <a:spLocks noGrp="1"/>
          </p:cNvSpPr>
          <p:nvPr>
            <p:ph type="title"/>
          </p:nvPr>
        </p:nvSpPr>
        <p:spPr/>
        <p:txBody>
          <a:bodyPr/>
          <a:lstStyle/>
          <a:p>
            <a:r>
              <a:rPr lang="en-US" dirty="0"/>
              <a:t>A Better Solution: Divide and Conquer!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875E3F7-A903-0324-9401-05583BAB884A}"/>
                  </a:ext>
                </a:extLst>
              </p:cNvPr>
              <p:cNvSpPr>
                <a:spLocks noGrp="1"/>
              </p:cNvSpPr>
              <p:nvPr>
                <p:ph idx="1"/>
              </p:nvPr>
            </p:nvSpPr>
            <p:spPr/>
            <p:txBody>
              <a:bodyPr/>
              <a:lstStyle/>
              <a:p>
                <a:r>
                  <a:rPr lang="en-US" b="1" dirty="0"/>
                  <a:t>Idea</a:t>
                </a:r>
                <a:r>
                  <a:rPr lang="en-US" dirty="0"/>
                  <a:t>: Each thread checks its input size. If smaller than </a:t>
                </a:r>
                <a14:m>
                  <m:oMath xmlns:m="http://schemas.openxmlformats.org/officeDocument/2006/math">
                    <m:r>
                      <m:rPr>
                        <m:sty m:val="p"/>
                      </m:rPr>
                      <a:rPr lang="en-US" b="0" i="1" smtClean="0">
                        <a:latin typeface="Cambria Math" panose="02040503050406030204" pitchFamily="18" charset="0"/>
                      </a:rPr>
                      <m:t>ℓ</m:t>
                    </m:r>
                  </m:oMath>
                </a14:m>
                <a:r>
                  <a:rPr lang="en-US" dirty="0"/>
                  <a:t>, sum sequentially. Otherwise, split the problem in half across two separate threads.</a:t>
                </a:r>
              </a:p>
              <a:p>
                <a:pPr lvl="1"/>
                <a14:m>
                  <m:oMath xmlns:m="http://schemas.openxmlformats.org/officeDocument/2006/math">
                    <m:r>
                      <m:rPr>
                        <m:sty m:val="p"/>
                      </m:rPr>
                      <a:rPr lang="en-US" b="0" i="1" smtClean="0">
                        <a:latin typeface="Cambria Math" panose="02040503050406030204" pitchFamily="18" charset="0"/>
                      </a:rPr>
                      <m:t>ℓ</m:t>
                    </m:r>
                  </m:oMath>
                </a14:m>
                <a:r>
                  <a:rPr lang="en-US" b="0" dirty="0"/>
                  <a:t> is the “sequential cutoff” (typical range: 500 to 5000)</a:t>
                </a:r>
              </a:p>
              <a:p>
                <a:pPr lvl="1"/>
                <a:r>
                  <a:rPr lang="en-US" dirty="0"/>
                  <a:t>Creating threads takes some time, at some point it’s more efficient to do things sequentially!</a:t>
                </a:r>
                <a:endParaRPr lang="en-US" b="0" dirty="0"/>
              </a:p>
              <a:p>
                <a:pPr lvl="1"/>
                <a:endParaRPr lang="en-US" dirty="0"/>
              </a:p>
            </p:txBody>
          </p:sp>
        </mc:Choice>
        <mc:Fallback xmlns="">
          <p:sp>
            <p:nvSpPr>
              <p:cNvPr id="3" name="Content Placeholder 2">
                <a:extLst>
                  <a:ext uri="{FF2B5EF4-FFF2-40B4-BE49-F238E27FC236}">
                    <a16:creationId xmlns:a16="http://schemas.microsoft.com/office/drawing/2014/main" id="{F875E3F7-A903-0324-9401-05583BAB884A}"/>
                  </a:ext>
                </a:extLst>
              </p:cNvPr>
              <p:cNvSpPr>
                <a:spLocks noGrp="1" noRot="1" noChangeAspect="1" noMove="1" noResize="1" noEditPoints="1" noAdjustHandles="1" noChangeArrowheads="1" noChangeShapeType="1" noTextEdit="1"/>
              </p:cNvSpPr>
              <p:nvPr>
                <p:ph idx="1"/>
              </p:nvPr>
            </p:nvSpPr>
            <p:spPr>
              <a:blipFill>
                <a:blip r:embed="rId2"/>
                <a:stretch>
                  <a:fillRect l="-1086" t="-2326" r="-603"/>
                </a:stretch>
              </a:blipFill>
            </p:spPr>
            <p:txBody>
              <a:bodyPr/>
              <a:lstStyle/>
              <a:p>
                <a:r>
                  <a:rPr lang="en-US">
                    <a:noFill/>
                  </a:rPr>
                  <a:t> </a:t>
                </a:r>
              </a:p>
            </p:txBody>
          </p:sp>
        </mc:Fallback>
      </mc:AlternateContent>
    </p:spTree>
    <p:extLst>
      <p:ext uri="{BB962C8B-B14F-4D97-AF65-F5344CB8AC3E}">
        <p14:creationId xmlns:p14="http://schemas.microsoft.com/office/powerpoint/2010/main" val="1282539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4294967295"/>
          </p:nvPr>
        </p:nvSpPr>
        <p:spPr>
          <a:xfrm>
            <a:off x="2519680" y="1298448"/>
            <a:ext cx="9601200" cy="5257800"/>
          </a:xfrm>
        </p:spPr>
        <p:txBody>
          <a:bodyPr>
            <a:normAutofit/>
          </a:bodyPr>
          <a:lstStyle/>
          <a:p>
            <a:r>
              <a:rPr lang="en-US" b="1" dirty="0">
                <a:solidFill>
                  <a:srgbClr val="0070C0"/>
                </a:solidFill>
              </a:rPr>
              <a:t>Base Case</a:t>
            </a:r>
            <a:r>
              <a:rPr lang="en-US" b="1" dirty="0"/>
              <a:t>: </a:t>
            </a:r>
          </a:p>
          <a:p>
            <a:pPr lvl="1"/>
            <a:r>
              <a:rPr lang="en-US" dirty="0"/>
              <a:t>If the list is of length 1 or 0, it’s already sorted, so just return it</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Split the list into two “sublists” of (roughly) equal length</a:t>
            </a:r>
          </a:p>
          <a:p>
            <a:pPr lvl="1"/>
            <a:endParaRPr lang="en-US" sz="2600" b="1" dirty="0"/>
          </a:p>
          <a:p>
            <a:r>
              <a:rPr lang="en-US" b="1" dirty="0">
                <a:solidFill>
                  <a:srgbClr val="0070C0"/>
                </a:solidFill>
              </a:rPr>
              <a:t>Conquer</a:t>
            </a:r>
            <a:r>
              <a:rPr lang="en-US" b="1" dirty="0"/>
              <a:t>:</a:t>
            </a:r>
          </a:p>
          <a:p>
            <a:pPr lvl="1"/>
            <a:r>
              <a:rPr lang="en-US" dirty="0"/>
              <a:t>Sort both lists recursively</a:t>
            </a:r>
          </a:p>
          <a:p>
            <a:pPr lvl="1"/>
            <a:endParaRPr lang="en-US" sz="2600" dirty="0">
              <a:solidFill>
                <a:srgbClr val="FF33CC"/>
              </a:solidFill>
            </a:endParaRPr>
          </a:p>
          <a:p>
            <a:r>
              <a:rPr lang="en-US" b="1" dirty="0">
                <a:solidFill>
                  <a:srgbClr val="0070C0"/>
                </a:solidFill>
              </a:rPr>
              <a:t>Combine</a:t>
            </a:r>
            <a:r>
              <a:rPr lang="en-US" b="1" dirty="0"/>
              <a:t>:</a:t>
            </a:r>
          </a:p>
          <a:p>
            <a:pPr lvl="1"/>
            <a:r>
              <a:rPr lang="en-US" b="1" dirty="0"/>
              <a:t>Merge</a:t>
            </a:r>
            <a:r>
              <a:rPr lang="en-US" dirty="0"/>
              <a:t> sorted sublists into one sorted list</a:t>
            </a:r>
          </a:p>
        </p:txBody>
      </p:sp>
      <p:sp>
        <p:nvSpPr>
          <p:cNvPr id="224" name="Slide Number Placeholder 223">
            <a:extLst>
              <a:ext uri="{FF2B5EF4-FFF2-40B4-BE49-F238E27FC236}">
                <a16:creationId xmlns:a16="http://schemas.microsoft.com/office/drawing/2014/main" id="{EFCFBE45-A1F3-4932-85FA-AF898B9364C6}"/>
              </a:ext>
            </a:extLst>
          </p:cNvPr>
          <p:cNvSpPr>
            <a:spLocks noGrp="1"/>
          </p:cNvSpPr>
          <p:nvPr>
            <p:ph type="sldNum" sz="quarter" idx="12"/>
          </p:nvPr>
        </p:nvSpPr>
        <p:spPr/>
        <p:txBody>
          <a:bodyPr/>
          <a:lstStyle/>
          <a:p>
            <a:fld id="{F4E8603E-186F-4CC7-B8E2-5FD613D3E28C}" type="slidenum">
              <a:rPr lang="en-US" smtClean="0"/>
              <a:t>31</a:t>
            </a:fld>
            <a:endParaRPr lang="en-US" dirty="0"/>
          </a:p>
        </p:txBody>
      </p:sp>
      <p:sp>
        <p:nvSpPr>
          <p:cNvPr id="492" name="Rectangle 491">
            <a:extLst>
              <a:ext uri="{FF2B5EF4-FFF2-40B4-BE49-F238E27FC236}">
                <a16:creationId xmlns:a16="http://schemas.microsoft.com/office/drawing/2014/main" id="{FA6038B4-F05D-6F20-8BFC-3AC6EC6FC6E8}"/>
              </a:ext>
            </a:extLst>
          </p:cNvPr>
          <p:cNvSpPr/>
          <p:nvPr/>
        </p:nvSpPr>
        <p:spPr>
          <a:xfrm>
            <a:off x="581660" y="1502728"/>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nvGrpSpPr>
          <p:cNvPr id="508" name="Group 507">
            <a:extLst>
              <a:ext uri="{FF2B5EF4-FFF2-40B4-BE49-F238E27FC236}">
                <a16:creationId xmlns:a16="http://schemas.microsoft.com/office/drawing/2014/main" id="{435895E0-AEA0-0940-5D39-646A13B54670}"/>
              </a:ext>
            </a:extLst>
          </p:cNvPr>
          <p:cNvGrpSpPr/>
          <p:nvPr/>
        </p:nvGrpSpPr>
        <p:grpSpPr>
          <a:xfrm>
            <a:off x="143510" y="2620011"/>
            <a:ext cx="2359660" cy="375920"/>
            <a:chOff x="7866380" y="4321811"/>
            <a:chExt cx="2359660" cy="375920"/>
          </a:xfrm>
        </p:grpSpPr>
        <p:sp>
          <p:nvSpPr>
            <p:cNvPr id="502" name="Rectangle 501">
              <a:extLst>
                <a:ext uri="{FF2B5EF4-FFF2-40B4-BE49-F238E27FC236}">
                  <a16:creationId xmlns:a16="http://schemas.microsoft.com/office/drawing/2014/main" id="{1AC0146F-1215-033B-474C-1202CBB1382F}"/>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03" name="Rectangle 502">
              <a:extLst>
                <a:ext uri="{FF2B5EF4-FFF2-40B4-BE49-F238E27FC236}">
                  <a16:creationId xmlns:a16="http://schemas.microsoft.com/office/drawing/2014/main" id="{6161B0BF-F025-0B80-A6D8-62CD5002CD1C}"/>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4" name="Rectangle 503">
              <a:extLst>
                <a:ext uri="{FF2B5EF4-FFF2-40B4-BE49-F238E27FC236}">
                  <a16:creationId xmlns:a16="http://schemas.microsoft.com/office/drawing/2014/main" id="{7E43537C-9288-ABDA-EB6D-AEE370B64291}"/>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05" name="Rectangle 504">
              <a:extLst>
                <a:ext uri="{FF2B5EF4-FFF2-40B4-BE49-F238E27FC236}">
                  <a16:creationId xmlns:a16="http://schemas.microsoft.com/office/drawing/2014/main" id="{F761104C-7C02-2944-984D-8E55BD055701}"/>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06" name="Rectangle 505">
              <a:extLst>
                <a:ext uri="{FF2B5EF4-FFF2-40B4-BE49-F238E27FC236}">
                  <a16:creationId xmlns:a16="http://schemas.microsoft.com/office/drawing/2014/main" id="{C59D95F4-292C-4129-52CD-0D6A35C64D9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07" name="Rectangle 506">
              <a:extLst>
                <a:ext uri="{FF2B5EF4-FFF2-40B4-BE49-F238E27FC236}">
                  <a16:creationId xmlns:a16="http://schemas.microsoft.com/office/drawing/2014/main" id="{F84B0681-6C9C-F58D-E1FF-80DFEFD8C581}"/>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grpSp>
        <p:nvGrpSpPr>
          <p:cNvPr id="509" name="Group 508">
            <a:extLst>
              <a:ext uri="{FF2B5EF4-FFF2-40B4-BE49-F238E27FC236}">
                <a16:creationId xmlns:a16="http://schemas.microsoft.com/office/drawing/2014/main" id="{A512511D-0BF2-1BD4-61D9-99C53A707F13}"/>
              </a:ext>
            </a:extLst>
          </p:cNvPr>
          <p:cNvGrpSpPr/>
          <p:nvPr/>
        </p:nvGrpSpPr>
        <p:grpSpPr>
          <a:xfrm>
            <a:off x="8068310" y="455867"/>
            <a:ext cx="2258060" cy="375920"/>
            <a:chOff x="7967980" y="4321811"/>
            <a:chExt cx="2258060" cy="375920"/>
          </a:xfrm>
        </p:grpSpPr>
        <p:sp>
          <p:nvSpPr>
            <p:cNvPr id="510" name="Rectangle 509">
              <a:extLst>
                <a:ext uri="{FF2B5EF4-FFF2-40B4-BE49-F238E27FC236}">
                  <a16:creationId xmlns:a16="http://schemas.microsoft.com/office/drawing/2014/main" id="{3DCBBB31-B027-E237-6E8F-A785199E188A}"/>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11" name="Rectangle 510">
              <a:extLst>
                <a:ext uri="{FF2B5EF4-FFF2-40B4-BE49-F238E27FC236}">
                  <a16:creationId xmlns:a16="http://schemas.microsoft.com/office/drawing/2014/main" id="{E3D01A99-515F-0FD5-8557-F5A51BEBD9F8}"/>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74" name="Rectangle 73">
              <a:extLst>
                <a:ext uri="{FF2B5EF4-FFF2-40B4-BE49-F238E27FC236}">
                  <a16:creationId xmlns:a16="http://schemas.microsoft.com/office/drawing/2014/main" id="{D712EC17-6C8B-82E7-112A-93F08E4569EA}"/>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5" name="Rectangle 74">
              <a:extLst>
                <a:ext uri="{FF2B5EF4-FFF2-40B4-BE49-F238E27FC236}">
                  <a16:creationId xmlns:a16="http://schemas.microsoft.com/office/drawing/2014/main" id="{7C62145E-972E-AA98-83BB-11990B5B0A19}"/>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6" name="Rectangle 75">
              <a:extLst>
                <a:ext uri="{FF2B5EF4-FFF2-40B4-BE49-F238E27FC236}">
                  <a16:creationId xmlns:a16="http://schemas.microsoft.com/office/drawing/2014/main" id="{D5C88493-7B69-E58E-EAEA-116212C7C254}"/>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77" name="Rectangle 76">
              <a:extLst>
                <a:ext uri="{FF2B5EF4-FFF2-40B4-BE49-F238E27FC236}">
                  <a16:creationId xmlns:a16="http://schemas.microsoft.com/office/drawing/2014/main" id="{7C9C7CE3-7A1C-CF03-CF1E-E5762740CEDA}"/>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grpSp>
        <p:nvGrpSpPr>
          <p:cNvPr id="78" name="Group 77">
            <a:extLst>
              <a:ext uri="{FF2B5EF4-FFF2-40B4-BE49-F238E27FC236}">
                <a16:creationId xmlns:a16="http://schemas.microsoft.com/office/drawing/2014/main" id="{B9E74BD3-16BD-405D-B960-A8F2C73ADA12}"/>
              </a:ext>
            </a:extLst>
          </p:cNvPr>
          <p:cNvGrpSpPr/>
          <p:nvPr/>
        </p:nvGrpSpPr>
        <p:grpSpPr>
          <a:xfrm>
            <a:off x="143510" y="3929254"/>
            <a:ext cx="2359660" cy="375920"/>
            <a:chOff x="7866380" y="4321811"/>
            <a:chExt cx="2359660" cy="375920"/>
          </a:xfrm>
        </p:grpSpPr>
        <p:sp>
          <p:nvSpPr>
            <p:cNvPr id="79" name="Rectangle 78">
              <a:extLst>
                <a:ext uri="{FF2B5EF4-FFF2-40B4-BE49-F238E27FC236}">
                  <a16:creationId xmlns:a16="http://schemas.microsoft.com/office/drawing/2014/main" id="{0EC224A1-B18F-E6A5-748F-A75B1F455D67}"/>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0" name="Rectangle 79">
              <a:extLst>
                <a:ext uri="{FF2B5EF4-FFF2-40B4-BE49-F238E27FC236}">
                  <a16:creationId xmlns:a16="http://schemas.microsoft.com/office/drawing/2014/main" id="{78CEEEE7-FC40-57CE-4C6B-E3C2648A6C3D}"/>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1" name="Rectangle 80">
              <a:extLst>
                <a:ext uri="{FF2B5EF4-FFF2-40B4-BE49-F238E27FC236}">
                  <a16:creationId xmlns:a16="http://schemas.microsoft.com/office/drawing/2014/main" id="{24FE4E47-C824-4651-08D3-308F39FAFA47}"/>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82" name="Rectangle 81">
              <a:extLst>
                <a:ext uri="{FF2B5EF4-FFF2-40B4-BE49-F238E27FC236}">
                  <a16:creationId xmlns:a16="http://schemas.microsoft.com/office/drawing/2014/main" id="{74962A4A-98DB-B15A-FE92-B6E41220439F}"/>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3" name="Rectangle 82">
              <a:extLst>
                <a:ext uri="{FF2B5EF4-FFF2-40B4-BE49-F238E27FC236}">
                  <a16:creationId xmlns:a16="http://schemas.microsoft.com/office/drawing/2014/main" id="{326CC13B-3743-C67D-1189-37D1268C051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84" name="Rectangle 83">
              <a:extLst>
                <a:ext uri="{FF2B5EF4-FFF2-40B4-BE49-F238E27FC236}">
                  <a16:creationId xmlns:a16="http://schemas.microsoft.com/office/drawing/2014/main" id="{940576FB-AFD1-4D3B-05F0-A0B70A599B74}"/>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grpSp>
        <p:nvGrpSpPr>
          <p:cNvPr id="85" name="Group 84">
            <a:extLst>
              <a:ext uri="{FF2B5EF4-FFF2-40B4-BE49-F238E27FC236}">
                <a16:creationId xmlns:a16="http://schemas.microsoft.com/office/drawing/2014/main" id="{5405945E-100C-6B39-5FD1-BBBE0566368B}"/>
              </a:ext>
            </a:extLst>
          </p:cNvPr>
          <p:cNvGrpSpPr/>
          <p:nvPr/>
        </p:nvGrpSpPr>
        <p:grpSpPr>
          <a:xfrm>
            <a:off x="143510" y="6074982"/>
            <a:ext cx="2258060" cy="375920"/>
            <a:chOff x="7967980" y="4321811"/>
            <a:chExt cx="2258060" cy="375920"/>
          </a:xfrm>
        </p:grpSpPr>
        <p:sp>
          <p:nvSpPr>
            <p:cNvPr id="86" name="Rectangle 85">
              <a:extLst>
                <a:ext uri="{FF2B5EF4-FFF2-40B4-BE49-F238E27FC236}">
                  <a16:creationId xmlns:a16="http://schemas.microsoft.com/office/drawing/2014/main" id="{0F3690BB-76CB-BAFE-26B3-260B537AE2DA}"/>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7" name="Rectangle 86">
              <a:extLst>
                <a:ext uri="{FF2B5EF4-FFF2-40B4-BE49-F238E27FC236}">
                  <a16:creationId xmlns:a16="http://schemas.microsoft.com/office/drawing/2014/main" id="{423CC625-C6EE-939F-59C6-8FDBF827024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8" name="Rectangle 87">
              <a:extLst>
                <a:ext uri="{FF2B5EF4-FFF2-40B4-BE49-F238E27FC236}">
                  <a16:creationId xmlns:a16="http://schemas.microsoft.com/office/drawing/2014/main" id="{0B4D7055-02F7-A906-4A01-24889BAD29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89" name="Rectangle 88">
              <a:extLst>
                <a:ext uri="{FF2B5EF4-FFF2-40B4-BE49-F238E27FC236}">
                  <a16:creationId xmlns:a16="http://schemas.microsoft.com/office/drawing/2014/main" id="{96CC5D9E-F542-E42E-4C24-9E7DC23692CD}"/>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0" name="Rectangle 89">
              <a:extLst>
                <a:ext uri="{FF2B5EF4-FFF2-40B4-BE49-F238E27FC236}">
                  <a16:creationId xmlns:a16="http://schemas.microsoft.com/office/drawing/2014/main" id="{40B29DFD-1138-7F9E-DB14-8EC859E21220}"/>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1" name="Rectangle 90">
              <a:extLst>
                <a:ext uri="{FF2B5EF4-FFF2-40B4-BE49-F238E27FC236}">
                  <a16:creationId xmlns:a16="http://schemas.microsoft.com/office/drawing/2014/main" id="{C1A2089A-AFB5-4C8F-9B13-2BCC0A93AEAB}"/>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cxnSp>
        <p:nvCxnSpPr>
          <p:cNvPr id="95" name="Straight Arrow Connector 94">
            <a:extLst>
              <a:ext uri="{FF2B5EF4-FFF2-40B4-BE49-F238E27FC236}">
                <a16:creationId xmlns:a16="http://schemas.microsoft.com/office/drawing/2014/main" id="{39760A4B-C884-D45E-2DBC-75690FDA2811}"/>
              </a:ext>
            </a:extLst>
          </p:cNvPr>
          <p:cNvCxnSpPr>
            <a:cxnSpLocks/>
            <a:stCxn id="101" idx="2"/>
            <a:endCxn id="86" idx="0"/>
          </p:cNvCxnSpPr>
          <p:nvPr/>
        </p:nvCxnSpPr>
        <p:spPr>
          <a:xfrm flipH="1">
            <a:off x="331470" y="5628831"/>
            <a:ext cx="123063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DBA8329B-B184-BF44-2E73-57E81568BE4A}"/>
              </a:ext>
            </a:extLst>
          </p:cNvPr>
          <p:cNvGrpSpPr/>
          <p:nvPr/>
        </p:nvGrpSpPr>
        <p:grpSpPr>
          <a:xfrm>
            <a:off x="142240" y="5252911"/>
            <a:ext cx="2359660" cy="375920"/>
            <a:chOff x="7866380" y="4321811"/>
            <a:chExt cx="2359660" cy="375920"/>
          </a:xfrm>
        </p:grpSpPr>
        <p:sp>
          <p:nvSpPr>
            <p:cNvPr id="97" name="Rectangle 96">
              <a:extLst>
                <a:ext uri="{FF2B5EF4-FFF2-40B4-BE49-F238E27FC236}">
                  <a16:creationId xmlns:a16="http://schemas.microsoft.com/office/drawing/2014/main" id="{F79926A6-DCE4-B48F-A5CB-5F011A4C0C72}"/>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9" name="Rectangle 98">
              <a:extLst>
                <a:ext uri="{FF2B5EF4-FFF2-40B4-BE49-F238E27FC236}">
                  <a16:creationId xmlns:a16="http://schemas.microsoft.com/office/drawing/2014/main" id="{5D879902-45E2-374E-6352-92BEFC1772DA}"/>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0" name="Rectangle 99">
              <a:extLst>
                <a:ext uri="{FF2B5EF4-FFF2-40B4-BE49-F238E27FC236}">
                  <a16:creationId xmlns:a16="http://schemas.microsoft.com/office/drawing/2014/main" id="{CAAC80FF-CC9B-8C57-D4EB-B9F52B08CF79}"/>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1" name="Rectangle 100">
              <a:extLst>
                <a:ext uri="{FF2B5EF4-FFF2-40B4-BE49-F238E27FC236}">
                  <a16:creationId xmlns:a16="http://schemas.microsoft.com/office/drawing/2014/main" id="{9F991359-E10F-1CEE-641D-4D6B0901C70B}"/>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2" name="Rectangle 101">
              <a:extLst>
                <a:ext uri="{FF2B5EF4-FFF2-40B4-BE49-F238E27FC236}">
                  <a16:creationId xmlns:a16="http://schemas.microsoft.com/office/drawing/2014/main" id="{DC042204-CC9B-292C-960C-FB3A9E83AD73}"/>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3" name="Rectangle 102">
              <a:extLst>
                <a:ext uri="{FF2B5EF4-FFF2-40B4-BE49-F238E27FC236}">
                  <a16:creationId xmlns:a16="http://schemas.microsoft.com/office/drawing/2014/main" id="{2038750F-0C93-3541-CBB6-23133514AD7D}"/>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cxnSp>
        <p:nvCxnSpPr>
          <p:cNvPr id="106" name="Straight Arrow Connector 105">
            <a:extLst>
              <a:ext uri="{FF2B5EF4-FFF2-40B4-BE49-F238E27FC236}">
                <a16:creationId xmlns:a16="http://schemas.microsoft.com/office/drawing/2014/main" id="{402132B9-9C9F-E2DC-3604-45581B49A1B6}"/>
              </a:ext>
            </a:extLst>
          </p:cNvPr>
          <p:cNvCxnSpPr>
            <a:cxnSpLocks/>
            <a:stCxn id="97" idx="2"/>
            <a:endCxn id="87" idx="0"/>
          </p:cNvCxnSpPr>
          <p:nvPr/>
        </p:nvCxnSpPr>
        <p:spPr>
          <a:xfrm>
            <a:off x="330200" y="5628831"/>
            <a:ext cx="37719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B8AB2DD9-25E5-A2C3-5B30-1A2098D2A7B5}"/>
              </a:ext>
            </a:extLst>
          </p:cNvPr>
          <p:cNvCxnSpPr>
            <a:cxnSpLocks/>
            <a:stCxn id="102" idx="2"/>
            <a:endCxn id="88" idx="0"/>
          </p:cNvCxnSpPr>
          <p:nvPr/>
        </p:nvCxnSpPr>
        <p:spPr>
          <a:xfrm flipH="1">
            <a:off x="1085850" y="5628831"/>
            <a:ext cx="85217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A64C6B2E-65E1-999F-AE4C-0C9B90029F04}"/>
              </a:ext>
            </a:extLst>
          </p:cNvPr>
          <p:cNvCxnSpPr>
            <a:cxnSpLocks/>
            <a:stCxn id="99" idx="2"/>
            <a:endCxn id="89" idx="0"/>
          </p:cNvCxnSpPr>
          <p:nvPr/>
        </p:nvCxnSpPr>
        <p:spPr>
          <a:xfrm>
            <a:off x="706120" y="5628831"/>
            <a:ext cx="75565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7BF20938-E610-9740-E5E4-C2A73A8D0BB5}"/>
              </a:ext>
            </a:extLst>
          </p:cNvPr>
          <p:cNvCxnSpPr>
            <a:cxnSpLocks/>
            <a:stCxn id="100" idx="2"/>
            <a:endCxn id="90" idx="0"/>
          </p:cNvCxnSpPr>
          <p:nvPr/>
        </p:nvCxnSpPr>
        <p:spPr>
          <a:xfrm>
            <a:off x="1084580" y="5628831"/>
            <a:ext cx="75311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8660D801-269E-358E-2F73-D1FECEE60AAA}"/>
              </a:ext>
            </a:extLst>
          </p:cNvPr>
          <p:cNvCxnSpPr>
            <a:cxnSpLocks/>
            <a:stCxn id="103" idx="2"/>
            <a:endCxn id="91" idx="0"/>
          </p:cNvCxnSpPr>
          <p:nvPr/>
        </p:nvCxnSpPr>
        <p:spPr>
          <a:xfrm flipH="1">
            <a:off x="2213610" y="5628831"/>
            <a:ext cx="10033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342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F575254-41CC-6117-69BB-AA6A6B04E779}"/>
              </a:ext>
            </a:extLst>
          </p:cNvPr>
          <p:cNvSpPr/>
          <p:nvPr/>
        </p:nvSpPr>
        <p:spPr>
          <a:xfrm>
            <a:off x="1289685" y="2843435"/>
            <a:ext cx="1461770" cy="7740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A39FC21-3D03-EF67-C981-7CACE917ADAB}"/>
              </a:ext>
            </a:extLst>
          </p:cNvPr>
          <p:cNvSpPr/>
          <p:nvPr/>
        </p:nvSpPr>
        <p:spPr>
          <a:xfrm>
            <a:off x="93980" y="2348040"/>
            <a:ext cx="1461770" cy="7740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Parallel Sum</a:t>
            </a:r>
          </a:p>
        </p:txBody>
      </p:sp>
      <p:sp>
        <p:nvSpPr>
          <p:cNvPr id="3" name="Content Placeholder 2"/>
          <p:cNvSpPr>
            <a:spLocks noGrp="1"/>
          </p:cNvSpPr>
          <p:nvPr>
            <p:ph idx="4294967295"/>
          </p:nvPr>
        </p:nvSpPr>
        <p:spPr>
          <a:xfrm>
            <a:off x="2834640" y="1298448"/>
            <a:ext cx="9601200" cy="5257800"/>
          </a:xfrm>
        </p:spPr>
        <p:txBody>
          <a:bodyPr>
            <a:normAutofit lnSpcReduction="10000"/>
          </a:bodyPr>
          <a:lstStyle/>
          <a:p>
            <a:r>
              <a:rPr lang="en-US" b="1" dirty="0">
                <a:solidFill>
                  <a:srgbClr val="0070C0"/>
                </a:solidFill>
              </a:rPr>
              <a:t>Base Case</a:t>
            </a:r>
            <a:r>
              <a:rPr lang="en-US" b="1" dirty="0"/>
              <a:t>: </a:t>
            </a:r>
          </a:p>
          <a:p>
            <a:pPr lvl="1"/>
            <a:r>
              <a:rPr lang="en-US" dirty="0"/>
              <a:t>If the list’s length is smaller than the Sequential Cutoff, find the sum sequentially</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Split the list into two “sublists” of (roughly) equal length, create a thread to sum each </a:t>
            </a:r>
            <a:r>
              <a:rPr lang="en-US" dirty="0" err="1"/>
              <a:t>sublist</a:t>
            </a:r>
            <a:r>
              <a:rPr lang="en-US" dirty="0"/>
              <a:t>.</a:t>
            </a:r>
          </a:p>
          <a:p>
            <a:pPr lvl="1"/>
            <a:endParaRPr lang="en-US" sz="2600" b="1" dirty="0"/>
          </a:p>
          <a:p>
            <a:r>
              <a:rPr lang="en-US" b="1" dirty="0">
                <a:solidFill>
                  <a:srgbClr val="0070C0"/>
                </a:solidFill>
              </a:rPr>
              <a:t>Conquer</a:t>
            </a:r>
            <a:r>
              <a:rPr lang="en-US" b="1" dirty="0"/>
              <a:t>:</a:t>
            </a:r>
          </a:p>
          <a:p>
            <a:pPr lvl="1"/>
            <a:r>
              <a:rPr lang="en-US" dirty="0"/>
              <a:t>Call </a:t>
            </a:r>
            <a:r>
              <a:rPr lang="en-US" b="1" dirty="0"/>
              <a:t>start()</a:t>
            </a:r>
            <a:r>
              <a:rPr lang="en-US" dirty="0"/>
              <a:t> for each thread</a:t>
            </a:r>
          </a:p>
          <a:p>
            <a:pPr lvl="1"/>
            <a:endParaRPr lang="en-US" sz="2600" dirty="0">
              <a:solidFill>
                <a:srgbClr val="FF33CC"/>
              </a:solidFill>
            </a:endParaRPr>
          </a:p>
          <a:p>
            <a:r>
              <a:rPr lang="en-US" b="1" dirty="0">
                <a:solidFill>
                  <a:srgbClr val="0070C0"/>
                </a:solidFill>
              </a:rPr>
              <a:t>Combine</a:t>
            </a:r>
            <a:r>
              <a:rPr lang="en-US" b="1" dirty="0"/>
              <a:t>:</a:t>
            </a:r>
          </a:p>
          <a:p>
            <a:pPr lvl="1"/>
            <a:r>
              <a:rPr lang="en-US" dirty="0"/>
              <a:t>Sum together the answers from each thread</a:t>
            </a:r>
          </a:p>
        </p:txBody>
      </p:sp>
      <p:sp>
        <p:nvSpPr>
          <p:cNvPr id="224" name="Slide Number Placeholder 223">
            <a:extLst>
              <a:ext uri="{FF2B5EF4-FFF2-40B4-BE49-F238E27FC236}">
                <a16:creationId xmlns:a16="http://schemas.microsoft.com/office/drawing/2014/main" id="{EFCFBE45-A1F3-4932-85FA-AF898B9364C6}"/>
              </a:ext>
            </a:extLst>
          </p:cNvPr>
          <p:cNvSpPr>
            <a:spLocks noGrp="1"/>
          </p:cNvSpPr>
          <p:nvPr>
            <p:ph type="sldNum" sz="quarter" idx="12"/>
          </p:nvPr>
        </p:nvSpPr>
        <p:spPr/>
        <p:txBody>
          <a:bodyPr/>
          <a:lstStyle/>
          <a:p>
            <a:fld id="{F4E8603E-186F-4CC7-B8E2-5FD613D3E28C}" type="slidenum">
              <a:rPr lang="en-US" smtClean="0"/>
              <a:t>32</a:t>
            </a:fld>
            <a:endParaRPr lang="en-US" dirty="0"/>
          </a:p>
        </p:txBody>
      </p:sp>
      <p:sp>
        <p:nvSpPr>
          <p:cNvPr id="492" name="Rectangle 491">
            <a:extLst>
              <a:ext uri="{FF2B5EF4-FFF2-40B4-BE49-F238E27FC236}">
                <a16:creationId xmlns:a16="http://schemas.microsoft.com/office/drawing/2014/main" id="{FA6038B4-F05D-6F20-8BFC-3AC6EC6FC6E8}"/>
              </a:ext>
            </a:extLst>
          </p:cNvPr>
          <p:cNvSpPr/>
          <p:nvPr/>
        </p:nvSpPr>
        <p:spPr>
          <a:xfrm>
            <a:off x="1644650" y="1416320"/>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nvGrpSpPr>
          <p:cNvPr id="5" name="Group 4">
            <a:extLst>
              <a:ext uri="{FF2B5EF4-FFF2-40B4-BE49-F238E27FC236}">
                <a16:creationId xmlns:a16="http://schemas.microsoft.com/office/drawing/2014/main" id="{192B1A21-2F85-3236-2A77-C1954DA64AE5}"/>
              </a:ext>
            </a:extLst>
          </p:cNvPr>
          <p:cNvGrpSpPr/>
          <p:nvPr/>
        </p:nvGrpSpPr>
        <p:grpSpPr>
          <a:xfrm>
            <a:off x="237490" y="2551305"/>
            <a:ext cx="1130300" cy="375920"/>
            <a:chOff x="143510" y="2620011"/>
            <a:chExt cx="1130300" cy="375920"/>
          </a:xfrm>
        </p:grpSpPr>
        <p:sp>
          <p:nvSpPr>
            <p:cNvPr id="502" name="Rectangle 501">
              <a:extLst>
                <a:ext uri="{FF2B5EF4-FFF2-40B4-BE49-F238E27FC236}">
                  <a16:creationId xmlns:a16="http://schemas.microsoft.com/office/drawing/2014/main" id="{1AC0146F-1215-033B-474C-1202CBB1382F}"/>
                </a:ext>
              </a:extLst>
            </p:cNvPr>
            <p:cNvSpPr/>
            <p:nvPr/>
          </p:nvSpPr>
          <p:spPr>
            <a:xfrm>
              <a:off x="14351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03" name="Rectangle 502">
              <a:extLst>
                <a:ext uri="{FF2B5EF4-FFF2-40B4-BE49-F238E27FC236}">
                  <a16:creationId xmlns:a16="http://schemas.microsoft.com/office/drawing/2014/main" id="{6161B0BF-F025-0B80-A6D8-62CD5002CD1C}"/>
                </a:ext>
              </a:extLst>
            </p:cNvPr>
            <p:cNvSpPr/>
            <p:nvPr/>
          </p:nvSpPr>
          <p:spPr>
            <a:xfrm>
              <a:off x="51943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4" name="Rectangle 503">
              <a:extLst>
                <a:ext uri="{FF2B5EF4-FFF2-40B4-BE49-F238E27FC236}">
                  <a16:creationId xmlns:a16="http://schemas.microsoft.com/office/drawing/2014/main" id="{7E43537C-9288-ABDA-EB6D-AEE370B64291}"/>
                </a:ext>
              </a:extLst>
            </p:cNvPr>
            <p:cNvSpPr/>
            <p:nvPr/>
          </p:nvSpPr>
          <p:spPr>
            <a:xfrm>
              <a:off x="89789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grpSp>
      <p:grpSp>
        <p:nvGrpSpPr>
          <p:cNvPr id="6" name="Group 5">
            <a:extLst>
              <a:ext uri="{FF2B5EF4-FFF2-40B4-BE49-F238E27FC236}">
                <a16:creationId xmlns:a16="http://schemas.microsoft.com/office/drawing/2014/main" id="{3E2E2AA1-7B76-E91A-CE2C-A7371E23370F}"/>
              </a:ext>
            </a:extLst>
          </p:cNvPr>
          <p:cNvGrpSpPr/>
          <p:nvPr/>
        </p:nvGrpSpPr>
        <p:grpSpPr>
          <a:xfrm>
            <a:off x="1456690" y="3038477"/>
            <a:ext cx="1127760" cy="375920"/>
            <a:chOff x="1375410" y="2620011"/>
            <a:chExt cx="1127760" cy="375920"/>
          </a:xfrm>
        </p:grpSpPr>
        <p:sp>
          <p:nvSpPr>
            <p:cNvPr id="505" name="Rectangle 504">
              <a:extLst>
                <a:ext uri="{FF2B5EF4-FFF2-40B4-BE49-F238E27FC236}">
                  <a16:creationId xmlns:a16="http://schemas.microsoft.com/office/drawing/2014/main" id="{F761104C-7C02-2944-984D-8E55BD055701}"/>
                </a:ext>
              </a:extLst>
            </p:cNvPr>
            <p:cNvSpPr/>
            <p:nvPr/>
          </p:nvSpPr>
          <p:spPr>
            <a:xfrm>
              <a:off x="137541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06" name="Rectangle 505">
              <a:extLst>
                <a:ext uri="{FF2B5EF4-FFF2-40B4-BE49-F238E27FC236}">
                  <a16:creationId xmlns:a16="http://schemas.microsoft.com/office/drawing/2014/main" id="{C59D95F4-292C-4129-52CD-0D6A35C64D95}"/>
                </a:ext>
              </a:extLst>
            </p:cNvPr>
            <p:cNvSpPr/>
            <p:nvPr/>
          </p:nvSpPr>
          <p:spPr>
            <a:xfrm>
              <a:off x="175133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07" name="Rectangle 506">
              <a:extLst>
                <a:ext uri="{FF2B5EF4-FFF2-40B4-BE49-F238E27FC236}">
                  <a16:creationId xmlns:a16="http://schemas.microsoft.com/office/drawing/2014/main" id="{F84B0681-6C9C-F58D-E1FF-80DFEFD8C581}"/>
                </a:ext>
              </a:extLst>
            </p:cNvPr>
            <p:cNvSpPr/>
            <p:nvPr/>
          </p:nvSpPr>
          <p:spPr>
            <a:xfrm>
              <a:off x="2127250" y="26200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grpSp>
        <p:nvGrpSpPr>
          <p:cNvPr id="509" name="Group 508">
            <a:extLst>
              <a:ext uri="{FF2B5EF4-FFF2-40B4-BE49-F238E27FC236}">
                <a16:creationId xmlns:a16="http://schemas.microsoft.com/office/drawing/2014/main" id="{A512511D-0BF2-1BD4-61D9-99C53A707F13}"/>
              </a:ext>
            </a:extLst>
          </p:cNvPr>
          <p:cNvGrpSpPr/>
          <p:nvPr/>
        </p:nvGrpSpPr>
        <p:grpSpPr>
          <a:xfrm>
            <a:off x="8068310" y="455867"/>
            <a:ext cx="2258060" cy="375920"/>
            <a:chOff x="7967980" y="4321811"/>
            <a:chExt cx="2258060" cy="375920"/>
          </a:xfrm>
        </p:grpSpPr>
        <p:sp>
          <p:nvSpPr>
            <p:cNvPr id="510" name="Rectangle 509">
              <a:extLst>
                <a:ext uri="{FF2B5EF4-FFF2-40B4-BE49-F238E27FC236}">
                  <a16:creationId xmlns:a16="http://schemas.microsoft.com/office/drawing/2014/main" id="{3DCBBB31-B027-E237-6E8F-A785199E188A}"/>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11" name="Rectangle 510">
              <a:extLst>
                <a:ext uri="{FF2B5EF4-FFF2-40B4-BE49-F238E27FC236}">
                  <a16:creationId xmlns:a16="http://schemas.microsoft.com/office/drawing/2014/main" id="{E3D01A99-515F-0FD5-8557-F5A51BEBD9F8}"/>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74" name="Rectangle 73">
              <a:extLst>
                <a:ext uri="{FF2B5EF4-FFF2-40B4-BE49-F238E27FC236}">
                  <a16:creationId xmlns:a16="http://schemas.microsoft.com/office/drawing/2014/main" id="{D712EC17-6C8B-82E7-112A-93F08E4569EA}"/>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5" name="Rectangle 74">
              <a:extLst>
                <a:ext uri="{FF2B5EF4-FFF2-40B4-BE49-F238E27FC236}">
                  <a16:creationId xmlns:a16="http://schemas.microsoft.com/office/drawing/2014/main" id="{7C62145E-972E-AA98-83BB-11990B5B0A19}"/>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6" name="Rectangle 75">
              <a:extLst>
                <a:ext uri="{FF2B5EF4-FFF2-40B4-BE49-F238E27FC236}">
                  <a16:creationId xmlns:a16="http://schemas.microsoft.com/office/drawing/2014/main" id="{D5C88493-7B69-E58E-EAEA-116212C7C254}"/>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77" name="Rectangle 76">
              <a:extLst>
                <a:ext uri="{FF2B5EF4-FFF2-40B4-BE49-F238E27FC236}">
                  <a16:creationId xmlns:a16="http://schemas.microsoft.com/office/drawing/2014/main" id="{7C9C7CE3-7A1C-CF03-CF1E-E5762740CEDA}"/>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8" name="Oval 7">
            <a:extLst>
              <a:ext uri="{FF2B5EF4-FFF2-40B4-BE49-F238E27FC236}">
                <a16:creationId xmlns:a16="http://schemas.microsoft.com/office/drawing/2014/main" id="{2CA69CF6-037A-334E-FEC2-8110B16AEB48}"/>
              </a:ext>
            </a:extLst>
          </p:cNvPr>
          <p:cNvSpPr/>
          <p:nvPr/>
        </p:nvSpPr>
        <p:spPr>
          <a:xfrm>
            <a:off x="1289685" y="4257168"/>
            <a:ext cx="1461770" cy="7740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ans</a:t>
            </a:r>
            <a:r>
              <a:rPr lang="en-US" dirty="0"/>
              <a:t>=14</a:t>
            </a:r>
          </a:p>
        </p:txBody>
      </p:sp>
      <p:sp>
        <p:nvSpPr>
          <p:cNvPr id="9" name="Oval 8">
            <a:extLst>
              <a:ext uri="{FF2B5EF4-FFF2-40B4-BE49-F238E27FC236}">
                <a16:creationId xmlns:a16="http://schemas.microsoft.com/office/drawing/2014/main" id="{3E195090-1FB6-FC8A-6412-64367170B34F}"/>
              </a:ext>
            </a:extLst>
          </p:cNvPr>
          <p:cNvSpPr/>
          <p:nvPr/>
        </p:nvSpPr>
        <p:spPr>
          <a:xfrm>
            <a:off x="93980" y="3761773"/>
            <a:ext cx="1461770" cy="7740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ans</a:t>
            </a:r>
            <a:r>
              <a:rPr lang="en-US" dirty="0"/>
              <a:t>=15</a:t>
            </a:r>
          </a:p>
        </p:txBody>
      </p:sp>
      <p:sp>
        <p:nvSpPr>
          <p:cNvPr id="20" name="Oval 19">
            <a:extLst>
              <a:ext uri="{FF2B5EF4-FFF2-40B4-BE49-F238E27FC236}">
                <a16:creationId xmlns:a16="http://schemas.microsoft.com/office/drawing/2014/main" id="{09FA29DD-05CB-510A-8E3D-6F42572D2E79}"/>
              </a:ext>
            </a:extLst>
          </p:cNvPr>
          <p:cNvSpPr/>
          <p:nvPr/>
        </p:nvSpPr>
        <p:spPr>
          <a:xfrm>
            <a:off x="725805" y="5764847"/>
            <a:ext cx="1461770" cy="7740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ans</a:t>
            </a:r>
            <a:r>
              <a:rPr lang="en-US" dirty="0"/>
              <a:t>=29</a:t>
            </a:r>
          </a:p>
        </p:txBody>
      </p:sp>
      <p:cxnSp>
        <p:nvCxnSpPr>
          <p:cNvPr id="22" name="Straight Arrow Connector 21">
            <a:extLst>
              <a:ext uri="{FF2B5EF4-FFF2-40B4-BE49-F238E27FC236}">
                <a16:creationId xmlns:a16="http://schemas.microsoft.com/office/drawing/2014/main" id="{375A6B43-385D-5ED4-4884-6E82175F833A}"/>
              </a:ext>
            </a:extLst>
          </p:cNvPr>
          <p:cNvCxnSpPr>
            <a:cxnSpLocks/>
            <a:stCxn id="9" idx="4"/>
            <a:endCxn id="20" idx="0"/>
          </p:cNvCxnSpPr>
          <p:nvPr/>
        </p:nvCxnSpPr>
        <p:spPr>
          <a:xfrm>
            <a:off x="824865" y="4535838"/>
            <a:ext cx="631825" cy="122900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432E7F-A225-8FB2-194C-1222AF907A44}"/>
              </a:ext>
            </a:extLst>
          </p:cNvPr>
          <p:cNvCxnSpPr>
            <a:cxnSpLocks/>
            <a:stCxn id="8" idx="4"/>
            <a:endCxn id="20" idx="0"/>
          </p:cNvCxnSpPr>
          <p:nvPr/>
        </p:nvCxnSpPr>
        <p:spPr>
          <a:xfrm flipH="1">
            <a:off x="1456690" y="5031233"/>
            <a:ext cx="563880" cy="73361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880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9BBB-9BE7-D82F-B8C0-DAD52D254E42}"/>
              </a:ext>
            </a:extLst>
          </p:cNvPr>
          <p:cNvSpPr>
            <a:spLocks noGrp="1"/>
          </p:cNvSpPr>
          <p:nvPr>
            <p:ph type="title"/>
          </p:nvPr>
        </p:nvSpPr>
        <p:spPr/>
        <p:txBody>
          <a:bodyPr/>
          <a:lstStyle/>
          <a:p>
            <a:r>
              <a:rPr lang="en-US" dirty="0"/>
              <a:t>Parallel Divide and Conquer Pseudocode</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21B2505-2D47-E31F-0A12-C46F99515C0B}"/>
                  </a:ext>
                </a:extLst>
              </p:cNvPr>
              <p:cNvSpPr txBox="1"/>
              <p:nvPr/>
            </p:nvSpPr>
            <p:spPr>
              <a:xfrm>
                <a:off x="2824223" y="1906550"/>
                <a:ext cx="8206450" cy="3293209"/>
              </a:xfrm>
              <a:prstGeom prst="rect">
                <a:avLst/>
              </a:prstGeom>
              <a:noFill/>
            </p:spPr>
            <p:txBody>
              <a:bodyPr wrap="square" rtlCol="0">
                <a:spAutoFit/>
              </a:bodyPr>
              <a:lstStyle/>
              <a:p>
                <a:r>
                  <a:rPr lang="en-US" sz="2600" b="1" dirty="0" err="1"/>
                  <a:t>RecursiveSum</a:t>
                </a:r>
                <a:r>
                  <a:rPr lang="en-US" sz="2600" dirty="0"/>
                  <a:t>(</a:t>
                </a:r>
                <a:r>
                  <a:rPr lang="en-US" sz="2600" dirty="0" err="1"/>
                  <a:t>arr</a:t>
                </a:r>
                <a:r>
                  <a:rPr lang="en-US" sz="2600" dirty="0"/>
                  <a:t>)</a:t>
                </a:r>
              </a:p>
              <a:p>
                <a:pPr marL="457200" indent="-457200">
                  <a:buFont typeface="+mj-lt"/>
                  <a:buAutoNum type="arabicPeriod"/>
                </a:pPr>
                <a:r>
                  <a:rPr lang="en-US" sz="2600" b="1" dirty="0"/>
                  <a:t>If </a:t>
                </a:r>
                <a:r>
                  <a:rPr lang="en-US" sz="2600" dirty="0" err="1"/>
                  <a:t>len</a:t>
                </a:r>
                <a:r>
                  <a:rPr lang="en-US" sz="2600" dirty="0"/>
                  <a:t>(</a:t>
                </a:r>
                <a:r>
                  <a:rPr lang="en-US" sz="2600" dirty="0" err="1"/>
                  <a:t>arr</a:t>
                </a:r>
                <a:r>
                  <a:rPr lang="en-US" sz="2600" dirty="0"/>
                  <a:t>) &lt; </a:t>
                </a:r>
                <a14:m>
                  <m:oMath xmlns:m="http://schemas.openxmlformats.org/officeDocument/2006/math">
                    <m:r>
                      <m:rPr>
                        <m:sty m:val="p"/>
                      </m:rPr>
                      <a:rPr lang="en-US" sz="2600" b="0" i="1" smtClean="0">
                        <a:latin typeface="Cambria Math" panose="02040503050406030204" pitchFamily="18" charset="0"/>
                      </a:rPr>
                      <m:t>ℓ</m:t>
                    </m:r>
                  </m:oMath>
                </a14:m>
                <a:r>
                  <a:rPr lang="en-US" sz="2600" b="0" dirty="0"/>
                  <a:t>: return sum of elements in </a:t>
                </a:r>
                <a:r>
                  <a:rPr lang="en-US" sz="2600" b="0" dirty="0" err="1"/>
                  <a:t>arr</a:t>
                </a:r>
                <a:endParaRPr lang="en-US" sz="2600" b="0" dirty="0"/>
              </a:p>
              <a:p>
                <a:pPr marL="457200" indent="-457200">
                  <a:buFont typeface="+mj-lt"/>
                  <a:buAutoNum type="arabicPeriod"/>
                </a:pPr>
                <a:r>
                  <a:rPr lang="en-US" sz="2600" b="1" dirty="0"/>
                  <a:t>Else:</a:t>
                </a:r>
              </a:p>
              <a:p>
                <a:pPr marL="914400" lvl="1" indent="-457200">
                  <a:buFont typeface="+mj-lt"/>
                  <a:buAutoNum type="arabicPeriod"/>
                </a:pPr>
                <a:r>
                  <a:rPr lang="en-US" sz="2600" u="sng" dirty="0"/>
                  <a:t>Divide</a:t>
                </a:r>
                <a:r>
                  <a:rPr lang="en-US" sz="2600" dirty="0"/>
                  <a:t> </a:t>
                </a:r>
                <a:r>
                  <a:rPr lang="en-US" sz="2600" dirty="0" err="1"/>
                  <a:t>arr</a:t>
                </a:r>
                <a:r>
                  <a:rPr lang="en-US" sz="2600" dirty="0"/>
                  <a:t> in half into arr1 and arr2</a:t>
                </a:r>
              </a:p>
              <a:p>
                <a:pPr marL="914400" lvl="1" indent="-457200">
                  <a:buFont typeface="+mj-lt"/>
                  <a:buAutoNum type="arabicPeriod"/>
                </a:pPr>
                <a:r>
                  <a:rPr lang="en-US" sz="2600" u="sng" dirty="0"/>
                  <a:t>Conquer in parallel</a:t>
                </a:r>
                <a:r>
                  <a:rPr lang="en-US" sz="2600" dirty="0"/>
                  <a:t>: call </a:t>
                </a:r>
                <a:r>
                  <a:rPr lang="en-US" sz="2600" b="1" dirty="0" err="1"/>
                  <a:t>RecursiveSum</a:t>
                </a:r>
                <a:r>
                  <a:rPr lang="en-US" sz="2600" dirty="0"/>
                  <a:t>(arr1) and </a:t>
                </a:r>
                <a:r>
                  <a:rPr lang="en-US" sz="2600" b="1" dirty="0" err="1"/>
                  <a:t>RecursiveSum</a:t>
                </a:r>
                <a:r>
                  <a:rPr lang="en-US" sz="2600" dirty="0"/>
                  <a:t>(arr2) in new threads</a:t>
                </a:r>
              </a:p>
              <a:p>
                <a:pPr marL="457200" indent="-457200">
                  <a:buFont typeface="+mj-lt"/>
                  <a:buAutoNum type="arabicPeriod"/>
                </a:pPr>
                <a:r>
                  <a:rPr lang="en-US" sz="2600" u="sng" dirty="0"/>
                  <a:t>Wait</a:t>
                </a:r>
                <a:r>
                  <a:rPr lang="en-US" sz="2600" dirty="0"/>
                  <a:t> for the recursive calls/threads to finish</a:t>
                </a:r>
              </a:p>
              <a:p>
                <a:pPr marL="457200" indent="-457200">
                  <a:buFont typeface="+mj-lt"/>
                  <a:buAutoNum type="arabicPeriod"/>
                </a:pPr>
                <a:r>
                  <a:rPr lang="en-US" sz="2600" u="sng" dirty="0"/>
                  <a:t>Combine</a:t>
                </a:r>
                <a:r>
                  <a:rPr lang="en-US" sz="2600" dirty="0"/>
                  <a:t> the sum of the two recursive calls (and return)</a:t>
                </a:r>
                <a:endParaRPr lang="en-US" sz="2600" b="1" dirty="0"/>
              </a:p>
            </p:txBody>
          </p:sp>
        </mc:Choice>
        <mc:Fallback xmlns="">
          <p:sp>
            <p:nvSpPr>
              <p:cNvPr id="3" name="TextBox 2">
                <a:extLst>
                  <a:ext uri="{FF2B5EF4-FFF2-40B4-BE49-F238E27FC236}">
                    <a16:creationId xmlns:a16="http://schemas.microsoft.com/office/drawing/2014/main" id="{621B2505-2D47-E31F-0A12-C46F99515C0B}"/>
                  </a:ext>
                </a:extLst>
              </p:cNvPr>
              <p:cNvSpPr txBox="1">
                <a:spLocks noRot="1" noChangeAspect="1" noMove="1" noResize="1" noEditPoints="1" noAdjustHandles="1" noChangeArrowheads="1" noChangeShapeType="1" noTextEdit="1"/>
              </p:cNvSpPr>
              <p:nvPr/>
            </p:nvSpPr>
            <p:spPr>
              <a:xfrm>
                <a:off x="2824223" y="1906550"/>
                <a:ext cx="8206450" cy="3293209"/>
              </a:xfrm>
              <a:prstGeom prst="rect">
                <a:avLst/>
              </a:prstGeom>
              <a:blipFill>
                <a:blip r:embed="rId2"/>
                <a:stretch>
                  <a:fillRect l="-1391" t="-1923" r="-155" b="-4231"/>
                </a:stretch>
              </a:blipFill>
            </p:spPr>
            <p:txBody>
              <a:bodyPr/>
              <a:lstStyle/>
              <a:p>
                <a:r>
                  <a:rPr lang="en-US">
                    <a:noFill/>
                  </a:rPr>
                  <a:t> </a:t>
                </a:r>
              </a:p>
            </p:txBody>
          </p:sp>
        </mc:Fallback>
      </mc:AlternateContent>
    </p:spTree>
    <p:extLst>
      <p:ext uri="{BB962C8B-B14F-4D97-AF65-F5344CB8AC3E}">
        <p14:creationId xmlns:p14="http://schemas.microsoft.com/office/powerpoint/2010/main" val="427376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C514-8F23-D967-F04B-F03124E85525}"/>
              </a:ext>
            </a:extLst>
          </p:cNvPr>
          <p:cNvSpPr>
            <a:spLocks noGrp="1"/>
          </p:cNvSpPr>
          <p:nvPr>
            <p:ph type="title"/>
          </p:nvPr>
        </p:nvSpPr>
        <p:spPr>
          <a:xfrm>
            <a:off x="838200" y="-295275"/>
            <a:ext cx="10515600" cy="1325563"/>
          </a:xfrm>
        </p:spPr>
        <p:txBody>
          <a:bodyPr>
            <a:normAutofit/>
          </a:bodyPr>
          <a:lstStyle/>
          <a:p>
            <a:r>
              <a:rPr lang="en-US" sz="4000" dirty="0"/>
              <a:t>Divide and Conquer with Java Threads</a:t>
            </a:r>
          </a:p>
        </p:txBody>
      </p:sp>
      <p:sp>
        <p:nvSpPr>
          <p:cNvPr id="3" name="Content Placeholder 2">
            <a:extLst>
              <a:ext uri="{FF2B5EF4-FFF2-40B4-BE49-F238E27FC236}">
                <a16:creationId xmlns:a16="http://schemas.microsoft.com/office/drawing/2014/main" id="{F875E3F7-A903-0324-9401-05583BAB884A}"/>
              </a:ext>
            </a:extLst>
          </p:cNvPr>
          <p:cNvSpPr>
            <a:spLocks noGrp="1"/>
          </p:cNvSpPr>
          <p:nvPr>
            <p:ph idx="1"/>
          </p:nvPr>
        </p:nvSpPr>
        <p:spPr>
          <a:xfrm>
            <a:off x="150471" y="648182"/>
            <a:ext cx="11132209" cy="6311418"/>
          </a:xfrm>
        </p:spPr>
        <p:txBody>
          <a:bodyPr>
            <a:normAutofit fontScale="77500" lnSpcReduction="20000"/>
          </a:bodyPr>
          <a:lstStyle/>
          <a:p>
            <a:pPr marL="0" indent="0">
              <a:buNone/>
            </a:pPr>
            <a:r>
              <a:rPr lang="en-US" dirty="0"/>
              <a:t>class </a:t>
            </a:r>
            <a:r>
              <a:rPr lang="en-US" dirty="0" err="1"/>
              <a:t>SumThread</a:t>
            </a:r>
            <a:r>
              <a:rPr lang="en-US" dirty="0"/>
              <a:t> extends </a:t>
            </a:r>
            <a:r>
              <a:rPr lang="en-US" dirty="0" err="1"/>
              <a:t>java.lang.Thread</a:t>
            </a:r>
            <a:r>
              <a:rPr lang="en-US" dirty="0"/>
              <a:t> { </a:t>
            </a:r>
          </a:p>
          <a:p>
            <a:pPr marL="0" indent="0">
              <a:buNone/>
            </a:pPr>
            <a:r>
              <a:rPr lang="en-US" dirty="0"/>
              <a:t>	public void run(){ // override </a:t>
            </a:r>
          </a:p>
          <a:p>
            <a:pPr marL="0" indent="0">
              <a:buNone/>
            </a:pPr>
            <a:r>
              <a:rPr lang="en-US" dirty="0"/>
              <a:t>		if(hi – lo &lt; SEQUENTIAL_CUTOFF) // “base case”</a:t>
            </a:r>
          </a:p>
          <a:p>
            <a:pPr marL="0" indent="0">
              <a:buNone/>
            </a:pPr>
            <a:r>
              <a:rPr lang="en-US" dirty="0"/>
              <a:t>			for(int </a:t>
            </a:r>
            <a:r>
              <a:rPr lang="en-US" dirty="0" err="1"/>
              <a:t>i</a:t>
            </a:r>
            <a:r>
              <a:rPr lang="en-US" dirty="0"/>
              <a:t>=lo; </a:t>
            </a:r>
            <a:r>
              <a:rPr lang="en-US" dirty="0" err="1"/>
              <a:t>i</a:t>
            </a:r>
            <a:r>
              <a:rPr lang="en-US" dirty="0"/>
              <a:t> &lt; hi; </a:t>
            </a:r>
            <a:r>
              <a:rPr lang="en-US" dirty="0" err="1"/>
              <a:t>i</a:t>
            </a:r>
            <a:r>
              <a:rPr lang="en-US" dirty="0"/>
              <a:t>++) </a:t>
            </a:r>
            <a:r>
              <a:rPr lang="en-US" dirty="0" err="1"/>
              <a:t>ans</a:t>
            </a:r>
            <a:r>
              <a:rPr lang="en-US" dirty="0"/>
              <a:t> += </a:t>
            </a:r>
            <a:r>
              <a:rPr lang="en-US" dirty="0" err="1"/>
              <a:t>arr</a:t>
            </a:r>
            <a:r>
              <a:rPr lang="en-US" dirty="0"/>
              <a:t>[</a:t>
            </a:r>
            <a:r>
              <a:rPr lang="en-US" dirty="0" err="1"/>
              <a:t>i</a:t>
            </a:r>
            <a:r>
              <a:rPr lang="en-US" dirty="0"/>
              <a:t>]; </a:t>
            </a:r>
          </a:p>
          <a:p>
            <a:pPr marL="0" indent="0">
              <a:buNone/>
            </a:pPr>
            <a:r>
              <a:rPr lang="en-US" dirty="0"/>
              <a:t>		else { </a:t>
            </a:r>
          </a:p>
          <a:p>
            <a:pPr marL="0" indent="0">
              <a:buNone/>
            </a:pPr>
            <a:r>
              <a:rPr lang="en-US" dirty="0"/>
              <a:t>			</a:t>
            </a:r>
            <a:r>
              <a:rPr lang="en-US" dirty="0" err="1"/>
              <a:t>SumThread</a:t>
            </a:r>
            <a:r>
              <a:rPr lang="en-US" dirty="0"/>
              <a:t> left = new </a:t>
            </a:r>
            <a:r>
              <a:rPr lang="en-US" dirty="0" err="1"/>
              <a:t>SumThread</a:t>
            </a:r>
            <a:r>
              <a:rPr lang="en-US" dirty="0"/>
              <a:t>(</a:t>
            </a:r>
            <a:r>
              <a:rPr lang="en-US" dirty="0" err="1"/>
              <a:t>arr,lo</a:t>
            </a:r>
            <a:r>
              <a:rPr lang="en-US" dirty="0"/>
              <a:t>,(</a:t>
            </a:r>
            <a:r>
              <a:rPr lang="en-US" dirty="0" err="1"/>
              <a:t>hi+lo</a:t>
            </a:r>
            <a:r>
              <a:rPr lang="en-US" dirty="0"/>
              <a:t>)/2); </a:t>
            </a:r>
            <a:r>
              <a:rPr lang="en-US" b="1" dirty="0"/>
              <a:t>// divide</a:t>
            </a:r>
          </a:p>
          <a:p>
            <a:pPr marL="0" indent="0">
              <a:buNone/>
            </a:pPr>
            <a:r>
              <a:rPr lang="en-US" dirty="0"/>
              <a:t>			</a:t>
            </a:r>
            <a:r>
              <a:rPr lang="en-US" dirty="0" err="1"/>
              <a:t>SumThread</a:t>
            </a:r>
            <a:r>
              <a:rPr lang="en-US" dirty="0"/>
              <a:t> right= new </a:t>
            </a:r>
            <a:r>
              <a:rPr lang="en-US" dirty="0" err="1"/>
              <a:t>SumThread</a:t>
            </a:r>
            <a:r>
              <a:rPr lang="en-US" dirty="0"/>
              <a:t>(</a:t>
            </a:r>
            <a:r>
              <a:rPr lang="en-US" dirty="0" err="1"/>
              <a:t>arr</a:t>
            </a:r>
            <a:r>
              <a:rPr lang="en-US" dirty="0"/>
              <a:t>,(</a:t>
            </a:r>
            <a:r>
              <a:rPr lang="en-US" dirty="0" err="1"/>
              <a:t>hi+lo</a:t>
            </a:r>
            <a:r>
              <a:rPr lang="en-US" dirty="0"/>
              <a:t>)/2,hi); </a:t>
            </a:r>
            <a:r>
              <a:rPr lang="en-US" b="1" dirty="0"/>
              <a:t>// divide</a:t>
            </a:r>
          </a:p>
          <a:p>
            <a:pPr marL="0" indent="0">
              <a:buNone/>
            </a:pPr>
            <a:r>
              <a:rPr lang="en-US" dirty="0"/>
              <a:t>			</a:t>
            </a:r>
            <a:r>
              <a:rPr lang="en-US" dirty="0" err="1"/>
              <a:t>left.start</a:t>
            </a:r>
            <a:r>
              <a:rPr lang="en-US" dirty="0"/>
              <a:t>(); </a:t>
            </a:r>
            <a:r>
              <a:rPr lang="en-US" dirty="0" err="1"/>
              <a:t>right.start</a:t>
            </a:r>
            <a:r>
              <a:rPr lang="en-US" dirty="0"/>
              <a:t>(); </a:t>
            </a:r>
            <a:r>
              <a:rPr lang="en-US" b="1" dirty="0"/>
              <a:t>// conquer</a:t>
            </a:r>
          </a:p>
          <a:p>
            <a:pPr marL="0" indent="0">
              <a:buNone/>
            </a:pPr>
            <a:r>
              <a:rPr lang="en-US" dirty="0"/>
              <a:t>			</a:t>
            </a:r>
            <a:r>
              <a:rPr lang="en-US" dirty="0" err="1"/>
              <a:t>left.join</a:t>
            </a:r>
            <a:r>
              <a:rPr lang="en-US" dirty="0"/>
              <a:t>(); </a:t>
            </a:r>
            <a:r>
              <a:rPr lang="en-US" dirty="0" err="1"/>
              <a:t>right.join</a:t>
            </a:r>
            <a:r>
              <a:rPr lang="en-US" dirty="0"/>
              <a:t>(); </a:t>
            </a:r>
            <a:r>
              <a:rPr lang="en-US" b="1" dirty="0"/>
              <a:t>// wait</a:t>
            </a:r>
            <a:r>
              <a:rPr lang="en-US" dirty="0"/>
              <a:t> </a:t>
            </a:r>
          </a:p>
          <a:p>
            <a:pPr marL="0" indent="0">
              <a:buNone/>
            </a:pPr>
            <a:r>
              <a:rPr lang="en-US" dirty="0"/>
              <a:t>			</a:t>
            </a:r>
            <a:r>
              <a:rPr lang="en-US" dirty="0" err="1"/>
              <a:t>ans</a:t>
            </a:r>
            <a:r>
              <a:rPr lang="en-US" dirty="0"/>
              <a:t> = </a:t>
            </a:r>
            <a:r>
              <a:rPr lang="en-US" dirty="0" err="1"/>
              <a:t>left.ans</a:t>
            </a:r>
            <a:r>
              <a:rPr lang="en-US" dirty="0"/>
              <a:t> + </a:t>
            </a:r>
            <a:r>
              <a:rPr lang="en-US" dirty="0" err="1"/>
              <a:t>right.ans</a:t>
            </a:r>
            <a:r>
              <a:rPr lang="en-US" dirty="0"/>
              <a:t>; </a:t>
            </a:r>
            <a:r>
              <a:rPr lang="en-US" b="1" dirty="0"/>
              <a:t>// combine </a:t>
            </a:r>
          </a:p>
          <a:p>
            <a:pPr marL="0" indent="0">
              <a:buNone/>
            </a:pPr>
            <a:r>
              <a:rPr lang="en-US" dirty="0"/>
              <a:t>		} </a:t>
            </a:r>
          </a:p>
          <a:p>
            <a:pPr marL="0" indent="0">
              <a:buNone/>
            </a:pPr>
            <a:r>
              <a:rPr lang="en-US" dirty="0"/>
              <a:t>	} </a:t>
            </a:r>
          </a:p>
          <a:p>
            <a:pPr marL="0" indent="0">
              <a:buNone/>
            </a:pPr>
            <a:r>
              <a:rPr lang="en-US" dirty="0"/>
              <a:t>} </a:t>
            </a:r>
          </a:p>
          <a:p>
            <a:pPr marL="0" indent="0">
              <a:buNone/>
            </a:pPr>
            <a:r>
              <a:rPr lang="en-US" dirty="0"/>
              <a:t>int sum(int[] </a:t>
            </a:r>
            <a:r>
              <a:rPr lang="en-US" dirty="0" err="1"/>
              <a:t>arr</a:t>
            </a:r>
            <a:r>
              <a:rPr lang="en-US" dirty="0"/>
              <a:t>){ // just make one thread! </a:t>
            </a:r>
          </a:p>
          <a:p>
            <a:pPr marL="0" indent="0">
              <a:buNone/>
            </a:pPr>
            <a:r>
              <a:rPr lang="en-US" dirty="0"/>
              <a:t>	</a:t>
            </a:r>
            <a:r>
              <a:rPr lang="en-US" dirty="0" err="1"/>
              <a:t>SumThread</a:t>
            </a:r>
            <a:r>
              <a:rPr lang="en-US" dirty="0"/>
              <a:t> t = new </a:t>
            </a:r>
            <a:r>
              <a:rPr lang="en-US" dirty="0" err="1"/>
              <a:t>SumThread</a:t>
            </a:r>
            <a:r>
              <a:rPr lang="en-US" dirty="0"/>
              <a:t>(arr,0,arr.length); </a:t>
            </a:r>
          </a:p>
          <a:p>
            <a:pPr marL="0" indent="0">
              <a:buNone/>
            </a:pPr>
            <a:r>
              <a:rPr lang="en-US" dirty="0"/>
              <a:t>	</a:t>
            </a:r>
            <a:r>
              <a:rPr lang="en-US" dirty="0" err="1"/>
              <a:t>t.run</a:t>
            </a:r>
            <a:r>
              <a:rPr lang="en-US" dirty="0"/>
              <a:t>(); </a:t>
            </a:r>
          </a:p>
          <a:p>
            <a:pPr marL="0" indent="0">
              <a:buNone/>
            </a:pPr>
            <a:r>
              <a:rPr lang="en-US" dirty="0"/>
              <a:t>	return </a:t>
            </a:r>
            <a:r>
              <a:rPr lang="en-US" dirty="0" err="1"/>
              <a:t>t.ans</a:t>
            </a:r>
            <a:r>
              <a:rPr lang="en-US" dirty="0"/>
              <a:t>; } </a:t>
            </a:r>
          </a:p>
        </p:txBody>
      </p:sp>
    </p:spTree>
    <p:extLst>
      <p:ext uri="{BB962C8B-B14F-4D97-AF65-F5344CB8AC3E}">
        <p14:creationId xmlns:p14="http://schemas.microsoft.com/office/powerpoint/2010/main" val="3015998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7FF9-48AD-5783-82BA-EAAF212B00DE}"/>
              </a:ext>
            </a:extLst>
          </p:cNvPr>
          <p:cNvSpPr>
            <a:spLocks noGrp="1"/>
          </p:cNvSpPr>
          <p:nvPr>
            <p:ph type="title"/>
          </p:nvPr>
        </p:nvSpPr>
        <p:spPr/>
        <p:txBody>
          <a:bodyPr/>
          <a:lstStyle/>
          <a:p>
            <a:r>
              <a:rPr lang="en-US" dirty="0"/>
              <a:t>Small optimization</a:t>
            </a:r>
          </a:p>
        </p:txBody>
      </p:sp>
      <p:sp>
        <p:nvSpPr>
          <p:cNvPr id="3" name="Content Placeholder 2">
            <a:extLst>
              <a:ext uri="{FF2B5EF4-FFF2-40B4-BE49-F238E27FC236}">
                <a16:creationId xmlns:a16="http://schemas.microsoft.com/office/drawing/2014/main" id="{D619EE42-F47E-4647-9CD5-39B1C2916A38}"/>
              </a:ext>
            </a:extLst>
          </p:cNvPr>
          <p:cNvSpPr>
            <a:spLocks noGrp="1"/>
          </p:cNvSpPr>
          <p:nvPr>
            <p:ph idx="1"/>
          </p:nvPr>
        </p:nvSpPr>
        <p:spPr/>
        <p:txBody>
          <a:bodyPr/>
          <a:lstStyle/>
          <a:p>
            <a:r>
              <a:rPr lang="en-US" dirty="0"/>
              <a:t>Instead of calling two separate threads for the two subproblems, create one parallel thread (using </a:t>
            </a:r>
            <a:r>
              <a:rPr lang="en-US" b="1" dirty="0"/>
              <a:t>start</a:t>
            </a:r>
            <a:r>
              <a:rPr lang="en-US" dirty="0"/>
              <a:t>) and one sequential thread (using </a:t>
            </a:r>
            <a:r>
              <a:rPr lang="en-US" b="1" dirty="0"/>
              <a:t>run</a:t>
            </a:r>
            <a:r>
              <a:rPr lang="en-US" dirty="0"/>
              <a:t>)</a:t>
            </a:r>
          </a:p>
        </p:txBody>
      </p:sp>
    </p:spTree>
    <p:extLst>
      <p:ext uri="{BB962C8B-B14F-4D97-AF65-F5344CB8AC3E}">
        <p14:creationId xmlns:p14="http://schemas.microsoft.com/office/powerpoint/2010/main" val="9288889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C514-8F23-D967-F04B-F03124E85525}"/>
              </a:ext>
            </a:extLst>
          </p:cNvPr>
          <p:cNvSpPr>
            <a:spLocks noGrp="1"/>
          </p:cNvSpPr>
          <p:nvPr>
            <p:ph type="title"/>
          </p:nvPr>
        </p:nvSpPr>
        <p:spPr>
          <a:xfrm>
            <a:off x="838200" y="-295275"/>
            <a:ext cx="10515600" cy="1325563"/>
          </a:xfrm>
        </p:spPr>
        <p:txBody>
          <a:bodyPr>
            <a:normAutofit/>
          </a:bodyPr>
          <a:lstStyle/>
          <a:p>
            <a:r>
              <a:rPr lang="en-US" sz="4000" dirty="0"/>
              <a:t>Divide and Conquer with Threads (optimized)</a:t>
            </a:r>
          </a:p>
        </p:txBody>
      </p:sp>
      <p:sp>
        <p:nvSpPr>
          <p:cNvPr id="3" name="Content Placeholder 2">
            <a:extLst>
              <a:ext uri="{FF2B5EF4-FFF2-40B4-BE49-F238E27FC236}">
                <a16:creationId xmlns:a16="http://schemas.microsoft.com/office/drawing/2014/main" id="{F875E3F7-A903-0324-9401-05583BAB884A}"/>
              </a:ext>
            </a:extLst>
          </p:cNvPr>
          <p:cNvSpPr>
            <a:spLocks noGrp="1"/>
          </p:cNvSpPr>
          <p:nvPr>
            <p:ph idx="1"/>
          </p:nvPr>
        </p:nvSpPr>
        <p:spPr>
          <a:xfrm>
            <a:off x="767080" y="579120"/>
            <a:ext cx="10515600" cy="6380480"/>
          </a:xfrm>
        </p:spPr>
        <p:txBody>
          <a:bodyPr>
            <a:normAutofit fontScale="62500" lnSpcReduction="20000"/>
          </a:bodyPr>
          <a:lstStyle/>
          <a:p>
            <a:pPr marL="0" indent="0">
              <a:buNone/>
            </a:pPr>
            <a:r>
              <a:rPr lang="en-US" dirty="0"/>
              <a:t>class </a:t>
            </a:r>
            <a:r>
              <a:rPr lang="en-US" dirty="0" err="1"/>
              <a:t>SumThread</a:t>
            </a:r>
            <a:r>
              <a:rPr lang="en-US" dirty="0"/>
              <a:t> extends </a:t>
            </a:r>
            <a:r>
              <a:rPr lang="en-US" dirty="0" err="1"/>
              <a:t>java.lang.Thread</a:t>
            </a:r>
            <a:r>
              <a:rPr lang="en-US" dirty="0"/>
              <a:t> { </a:t>
            </a:r>
          </a:p>
          <a:p>
            <a:pPr marL="0" indent="0">
              <a:buNone/>
            </a:pPr>
            <a:r>
              <a:rPr lang="en-US" dirty="0"/>
              <a:t>	public void run(){ // override </a:t>
            </a:r>
          </a:p>
          <a:p>
            <a:pPr marL="0" indent="0">
              <a:buNone/>
            </a:pPr>
            <a:r>
              <a:rPr lang="en-US" dirty="0"/>
              <a:t>		if(hi – lo &lt; SEQUENTIAL_CUTOFF) // “base case”</a:t>
            </a:r>
          </a:p>
          <a:p>
            <a:pPr marL="0" indent="0">
              <a:buNone/>
            </a:pPr>
            <a:r>
              <a:rPr lang="en-US" dirty="0"/>
              <a:t>			for(int </a:t>
            </a:r>
            <a:r>
              <a:rPr lang="en-US" dirty="0" err="1"/>
              <a:t>i</a:t>
            </a:r>
            <a:r>
              <a:rPr lang="en-US" dirty="0"/>
              <a:t>=lo; </a:t>
            </a:r>
            <a:r>
              <a:rPr lang="en-US" dirty="0" err="1"/>
              <a:t>i</a:t>
            </a:r>
            <a:r>
              <a:rPr lang="en-US" dirty="0"/>
              <a:t> &lt; hi; </a:t>
            </a:r>
            <a:r>
              <a:rPr lang="en-US" dirty="0" err="1"/>
              <a:t>i</a:t>
            </a:r>
            <a:r>
              <a:rPr lang="en-US" dirty="0"/>
              <a:t>++) </a:t>
            </a:r>
            <a:r>
              <a:rPr lang="en-US" dirty="0" err="1"/>
              <a:t>ans</a:t>
            </a:r>
            <a:r>
              <a:rPr lang="en-US" dirty="0"/>
              <a:t> += </a:t>
            </a:r>
            <a:r>
              <a:rPr lang="en-US" dirty="0" err="1"/>
              <a:t>arr</a:t>
            </a:r>
            <a:r>
              <a:rPr lang="en-US" dirty="0"/>
              <a:t>[</a:t>
            </a:r>
            <a:r>
              <a:rPr lang="en-US" dirty="0" err="1"/>
              <a:t>i</a:t>
            </a:r>
            <a:r>
              <a:rPr lang="en-US" dirty="0"/>
              <a:t>]; </a:t>
            </a:r>
          </a:p>
          <a:p>
            <a:pPr marL="0" indent="0">
              <a:buNone/>
            </a:pPr>
            <a:r>
              <a:rPr lang="en-US" dirty="0"/>
              <a:t>		else { </a:t>
            </a:r>
          </a:p>
          <a:p>
            <a:pPr marL="0" indent="0">
              <a:buNone/>
            </a:pPr>
            <a:r>
              <a:rPr lang="en-US" dirty="0"/>
              <a:t>			</a:t>
            </a:r>
            <a:r>
              <a:rPr lang="en-US" dirty="0" err="1"/>
              <a:t>SumThread</a:t>
            </a:r>
            <a:r>
              <a:rPr lang="en-US" dirty="0"/>
              <a:t> left = new </a:t>
            </a:r>
            <a:r>
              <a:rPr lang="en-US" dirty="0" err="1"/>
              <a:t>SumThread</a:t>
            </a:r>
            <a:r>
              <a:rPr lang="en-US" dirty="0"/>
              <a:t>(</a:t>
            </a:r>
            <a:r>
              <a:rPr lang="en-US" dirty="0" err="1"/>
              <a:t>arr,lo</a:t>
            </a:r>
            <a:r>
              <a:rPr lang="en-US" dirty="0"/>
              <a:t>,(</a:t>
            </a:r>
            <a:r>
              <a:rPr lang="en-US" dirty="0" err="1"/>
              <a:t>hi+lo</a:t>
            </a:r>
            <a:r>
              <a:rPr lang="en-US" dirty="0"/>
              <a:t>)/2); </a:t>
            </a:r>
            <a:r>
              <a:rPr lang="en-US" b="1" dirty="0"/>
              <a:t>// divide</a:t>
            </a:r>
          </a:p>
          <a:p>
            <a:pPr marL="0" indent="0">
              <a:buNone/>
            </a:pPr>
            <a:r>
              <a:rPr lang="en-US" dirty="0"/>
              <a:t>			</a:t>
            </a:r>
            <a:r>
              <a:rPr lang="en-US" dirty="0" err="1"/>
              <a:t>SumThread</a:t>
            </a:r>
            <a:r>
              <a:rPr lang="en-US" dirty="0"/>
              <a:t> right= new </a:t>
            </a:r>
            <a:r>
              <a:rPr lang="en-US" dirty="0" err="1"/>
              <a:t>SumThread</a:t>
            </a:r>
            <a:r>
              <a:rPr lang="en-US" dirty="0"/>
              <a:t>(</a:t>
            </a:r>
            <a:r>
              <a:rPr lang="en-US" dirty="0" err="1"/>
              <a:t>arr</a:t>
            </a:r>
            <a:r>
              <a:rPr lang="en-US" dirty="0"/>
              <a:t>,(</a:t>
            </a:r>
            <a:r>
              <a:rPr lang="en-US" dirty="0" err="1"/>
              <a:t>hi+lo</a:t>
            </a:r>
            <a:r>
              <a:rPr lang="en-US" dirty="0"/>
              <a:t>)/2,hi); </a:t>
            </a:r>
            <a:r>
              <a:rPr lang="en-US" b="1" dirty="0"/>
              <a:t>// divide</a:t>
            </a:r>
          </a:p>
          <a:p>
            <a:pPr marL="0" indent="0">
              <a:buNone/>
            </a:pPr>
            <a:r>
              <a:rPr lang="en-US" dirty="0"/>
              <a:t>			</a:t>
            </a:r>
            <a:r>
              <a:rPr lang="en-US" dirty="0" err="1"/>
              <a:t>left.start</a:t>
            </a:r>
            <a:r>
              <a:rPr lang="en-US" dirty="0"/>
              <a:t>(); </a:t>
            </a:r>
            <a:r>
              <a:rPr lang="en-US" b="1" dirty="0"/>
              <a:t>// conquer </a:t>
            </a:r>
            <a:r>
              <a:rPr lang="en-US" dirty="0"/>
              <a:t>in parallel in </a:t>
            </a:r>
            <a:r>
              <a:rPr lang="en-US" b="1" dirty="0"/>
              <a:t>new </a:t>
            </a:r>
            <a:r>
              <a:rPr lang="en-US" dirty="0"/>
              <a:t>thread</a:t>
            </a:r>
          </a:p>
          <a:p>
            <a:pPr marL="0" indent="0">
              <a:buNone/>
            </a:pPr>
            <a:r>
              <a:rPr lang="en-US" dirty="0"/>
              <a:t>			</a:t>
            </a:r>
            <a:r>
              <a:rPr lang="en-US" dirty="0" err="1"/>
              <a:t>right.</a:t>
            </a:r>
            <a:r>
              <a:rPr lang="en-US" dirty="0" err="1">
                <a:solidFill>
                  <a:srgbClr val="FF0000"/>
                </a:solidFill>
              </a:rPr>
              <a:t>run</a:t>
            </a:r>
            <a:r>
              <a:rPr lang="en-US" dirty="0"/>
              <a:t>(); </a:t>
            </a:r>
            <a:r>
              <a:rPr lang="en-US" b="1" dirty="0"/>
              <a:t>// conquer </a:t>
            </a:r>
            <a:r>
              <a:rPr lang="en-US" dirty="0"/>
              <a:t>in </a:t>
            </a:r>
            <a:r>
              <a:rPr lang="en-US" b="1" dirty="0"/>
              <a:t>this </a:t>
            </a:r>
            <a:r>
              <a:rPr lang="en-US" dirty="0"/>
              <a:t>thread</a:t>
            </a:r>
            <a:r>
              <a:rPr lang="en-US" b="1" dirty="0"/>
              <a:t> </a:t>
            </a:r>
          </a:p>
          <a:p>
            <a:pPr marL="0" indent="0">
              <a:buNone/>
            </a:pPr>
            <a:r>
              <a:rPr lang="en-US" dirty="0"/>
              <a:t>			</a:t>
            </a:r>
            <a:r>
              <a:rPr lang="en-US" dirty="0" err="1"/>
              <a:t>left.join</a:t>
            </a:r>
            <a:r>
              <a:rPr lang="en-US" dirty="0"/>
              <a:t>(); // don’t move this up a line – why? </a:t>
            </a:r>
          </a:p>
          <a:p>
            <a:pPr marL="0" indent="0">
              <a:buNone/>
            </a:pPr>
            <a:r>
              <a:rPr lang="en-US" dirty="0"/>
              <a:t>			</a:t>
            </a:r>
            <a:r>
              <a:rPr lang="en-US" dirty="0">
                <a:solidFill>
                  <a:srgbClr val="FF0000"/>
                </a:solidFill>
              </a:rPr>
              <a:t>//</a:t>
            </a:r>
            <a:r>
              <a:rPr lang="en-US" dirty="0" err="1">
                <a:solidFill>
                  <a:srgbClr val="FF0000"/>
                </a:solidFill>
              </a:rPr>
              <a:t>right.join</a:t>
            </a:r>
            <a:r>
              <a:rPr lang="en-US" dirty="0">
                <a:solidFill>
                  <a:srgbClr val="FF0000"/>
                </a:solidFill>
              </a:rPr>
              <a:t>();</a:t>
            </a:r>
            <a:r>
              <a:rPr lang="en-US" dirty="0"/>
              <a:t> </a:t>
            </a:r>
          </a:p>
          <a:p>
            <a:pPr marL="0" indent="0">
              <a:buNone/>
            </a:pPr>
            <a:r>
              <a:rPr lang="en-US" dirty="0"/>
              <a:t>			</a:t>
            </a:r>
            <a:r>
              <a:rPr lang="en-US" dirty="0" err="1"/>
              <a:t>ans</a:t>
            </a:r>
            <a:r>
              <a:rPr lang="en-US" dirty="0"/>
              <a:t> = </a:t>
            </a:r>
            <a:r>
              <a:rPr lang="en-US" dirty="0" err="1"/>
              <a:t>left.ans</a:t>
            </a:r>
            <a:r>
              <a:rPr lang="en-US" dirty="0"/>
              <a:t> + </a:t>
            </a:r>
            <a:r>
              <a:rPr lang="en-US" dirty="0" err="1"/>
              <a:t>right.ans</a:t>
            </a:r>
            <a:r>
              <a:rPr lang="en-US" dirty="0"/>
              <a:t>; </a:t>
            </a:r>
            <a:r>
              <a:rPr lang="en-US" b="1" dirty="0"/>
              <a:t>// combine </a:t>
            </a:r>
          </a:p>
          <a:p>
            <a:pPr marL="0" indent="0">
              <a:buNone/>
            </a:pPr>
            <a:r>
              <a:rPr lang="en-US" dirty="0"/>
              <a:t>		} </a:t>
            </a:r>
          </a:p>
          <a:p>
            <a:pPr marL="0" indent="0">
              <a:buNone/>
            </a:pPr>
            <a:r>
              <a:rPr lang="en-US" dirty="0"/>
              <a:t>	} </a:t>
            </a:r>
          </a:p>
          <a:p>
            <a:pPr marL="0" indent="0">
              <a:buNone/>
            </a:pPr>
            <a:r>
              <a:rPr lang="en-US" dirty="0"/>
              <a:t>} </a:t>
            </a:r>
          </a:p>
          <a:p>
            <a:pPr marL="0" indent="0">
              <a:buNone/>
            </a:pPr>
            <a:r>
              <a:rPr lang="en-US" dirty="0"/>
              <a:t>int sum(int[] </a:t>
            </a:r>
            <a:r>
              <a:rPr lang="en-US" dirty="0" err="1"/>
              <a:t>arr</a:t>
            </a:r>
            <a:r>
              <a:rPr lang="en-US" dirty="0"/>
              <a:t>){ // just make one thread! </a:t>
            </a:r>
          </a:p>
          <a:p>
            <a:pPr marL="0" indent="0">
              <a:buNone/>
            </a:pPr>
            <a:r>
              <a:rPr lang="en-US" dirty="0"/>
              <a:t>	</a:t>
            </a:r>
            <a:r>
              <a:rPr lang="en-US" dirty="0" err="1"/>
              <a:t>SumThread</a:t>
            </a:r>
            <a:r>
              <a:rPr lang="en-US" dirty="0"/>
              <a:t> t = new </a:t>
            </a:r>
            <a:r>
              <a:rPr lang="en-US" dirty="0" err="1"/>
              <a:t>SumThread</a:t>
            </a:r>
            <a:r>
              <a:rPr lang="en-US" dirty="0"/>
              <a:t>(arr,0,arr.length); </a:t>
            </a:r>
          </a:p>
          <a:p>
            <a:pPr marL="0" indent="0">
              <a:buNone/>
            </a:pPr>
            <a:r>
              <a:rPr lang="en-US" dirty="0"/>
              <a:t>	</a:t>
            </a:r>
            <a:r>
              <a:rPr lang="en-US" dirty="0" err="1"/>
              <a:t>t.run</a:t>
            </a:r>
            <a:r>
              <a:rPr lang="en-US" dirty="0"/>
              <a:t>(); </a:t>
            </a:r>
          </a:p>
          <a:p>
            <a:pPr marL="0" indent="0">
              <a:buNone/>
            </a:pPr>
            <a:r>
              <a:rPr lang="en-US" dirty="0"/>
              <a:t>	return </a:t>
            </a:r>
            <a:r>
              <a:rPr lang="en-US" dirty="0" err="1"/>
              <a:t>t.ans</a:t>
            </a:r>
            <a:r>
              <a:rPr lang="en-US" dirty="0"/>
              <a:t>; } </a:t>
            </a:r>
          </a:p>
        </p:txBody>
      </p:sp>
    </p:spTree>
    <p:extLst>
      <p:ext uri="{BB962C8B-B14F-4D97-AF65-F5344CB8AC3E}">
        <p14:creationId xmlns:p14="http://schemas.microsoft.com/office/powerpoint/2010/main" val="46385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Cut Theorem</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chor="t"/>
              <a:lstStyle/>
              <a:p>
                <a:pPr marL="0" indent="0">
                  <a:buNone/>
                </a:pPr>
                <a:r>
                  <a:rPr lang="en-US" dirty="0"/>
                  <a:t>If a set of edges </a:t>
                </a:r>
                <a14:m>
                  <m:oMath xmlns:m="http://schemas.openxmlformats.org/officeDocument/2006/math">
                    <m:r>
                      <a:rPr lang="en-US" b="0" i="1" smtClean="0">
                        <a:solidFill>
                          <a:srgbClr val="009900"/>
                        </a:solidFill>
                        <a:latin typeface="Cambria Math"/>
                      </a:rPr>
                      <m:t>𝐴</m:t>
                    </m:r>
                  </m:oMath>
                </a14:m>
                <a:r>
                  <a:rPr lang="en-US" dirty="0"/>
                  <a:t> is a subset of a minimum spanning tree </a:t>
                </a:r>
                <a14:m>
                  <m:oMath xmlns:m="http://schemas.openxmlformats.org/officeDocument/2006/math">
                    <m:r>
                      <a:rPr lang="en-US" b="0" i="1" smtClean="0">
                        <a:solidFill>
                          <a:srgbClr val="7030A0"/>
                        </a:solidFill>
                        <a:latin typeface="Cambria Math"/>
                      </a:rPr>
                      <m:t>𝑇</m:t>
                    </m:r>
                  </m:oMath>
                </a14:m>
                <a:r>
                  <a:rPr lang="en-US" dirty="0"/>
                  <a:t>, let </a:t>
                </a:r>
                <a14:m>
                  <m:oMath xmlns:m="http://schemas.openxmlformats.org/officeDocument/2006/math">
                    <m:r>
                      <a:rPr lang="en-US" b="0" i="0" smtClean="0">
                        <a:solidFill>
                          <a:srgbClr val="0070C0"/>
                        </a:solidFill>
                        <a:latin typeface="Cambria Math"/>
                      </a:rPr>
                      <m:t>(</m:t>
                    </m:r>
                    <m:r>
                      <a:rPr lang="en-US" b="0" i="1" smtClean="0">
                        <a:solidFill>
                          <a:srgbClr val="0070C0"/>
                        </a:solidFill>
                        <a:latin typeface="Cambria Math"/>
                      </a:rPr>
                      <m:t>𝑆</m:t>
                    </m:r>
                    <m:r>
                      <a:rPr lang="en-US" b="0" i="1" smtClean="0">
                        <a:solidFill>
                          <a:srgbClr val="0070C0"/>
                        </a:solidFill>
                        <a:latin typeface="Cambria Math"/>
                      </a:rPr>
                      <m:t>, </m:t>
                    </m:r>
                    <m:r>
                      <a:rPr lang="en-US" b="0" i="1" smtClean="0">
                        <a:solidFill>
                          <a:srgbClr val="0070C0"/>
                        </a:solidFill>
                        <a:latin typeface="Cambria Math"/>
                      </a:rPr>
                      <m:t>𝑉</m:t>
                    </m:r>
                    <m:r>
                      <a:rPr lang="en-US" b="0" i="1" smtClean="0">
                        <a:solidFill>
                          <a:srgbClr val="0070C0"/>
                        </a:solidFill>
                        <a:latin typeface="Cambria Math"/>
                      </a:rPr>
                      <m:t>−</m:t>
                    </m:r>
                    <m:r>
                      <a:rPr lang="en-US" b="0" i="1" smtClean="0">
                        <a:solidFill>
                          <a:srgbClr val="0070C0"/>
                        </a:solidFill>
                        <a:latin typeface="Cambria Math"/>
                      </a:rPr>
                      <m:t>𝑆</m:t>
                    </m:r>
                    <m:r>
                      <a:rPr lang="en-US" b="0" i="1" smtClean="0">
                        <a:solidFill>
                          <a:srgbClr val="0070C0"/>
                        </a:solidFill>
                        <a:latin typeface="Cambria Math"/>
                      </a:rPr>
                      <m:t>)</m:t>
                    </m:r>
                  </m:oMath>
                </a14:m>
                <a:r>
                  <a:rPr lang="en-US" dirty="0"/>
                  <a:t> be any cut which </a:t>
                </a:r>
                <a14:m>
                  <m:oMath xmlns:m="http://schemas.openxmlformats.org/officeDocument/2006/math">
                    <m:r>
                      <a:rPr lang="en-US" b="0" i="1" smtClean="0">
                        <a:solidFill>
                          <a:srgbClr val="009900"/>
                        </a:solidFill>
                        <a:latin typeface="Cambria Math"/>
                      </a:rPr>
                      <m:t>𝐴</m:t>
                    </m:r>
                  </m:oMath>
                </a14:m>
                <a:r>
                  <a:rPr lang="en-US" dirty="0"/>
                  <a:t> respects. Let </a:t>
                </a:r>
                <a14:m>
                  <m:oMath xmlns:m="http://schemas.openxmlformats.org/officeDocument/2006/math">
                    <m:r>
                      <a:rPr lang="en-US" b="0" i="1" smtClean="0">
                        <a:solidFill>
                          <a:schemeClr val="accent6"/>
                        </a:solidFill>
                        <a:latin typeface="Cambria Math"/>
                      </a:rPr>
                      <m:t>𝑒</m:t>
                    </m:r>
                  </m:oMath>
                </a14:m>
                <a:r>
                  <a:rPr lang="en-US" dirty="0"/>
                  <a:t> be the least-weight edge which crosses </a:t>
                </a:r>
                <a14:m>
                  <m:oMath xmlns:m="http://schemas.openxmlformats.org/officeDocument/2006/math">
                    <m:r>
                      <a:rPr lang="en-US" smtClean="0">
                        <a:solidFill>
                          <a:srgbClr val="0070C0"/>
                        </a:solidFill>
                        <a:latin typeface="Cambria Math"/>
                      </a:rPr>
                      <m:t>(</m:t>
                    </m:r>
                    <m:r>
                      <a:rPr lang="en-US" i="1">
                        <a:solidFill>
                          <a:srgbClr val="0070C0"/>
                        </a:solidFill>
                        <a:latin typeface="Cambria Math"/>
                      </a:rPr>
                      <m:t>𝑆</m:t>
                    </m:r>
                    <m:r>
                      <a:rPr lang="en-US" i="1">
                        <a:solidFill>
                          <a:srgbClr val="0070C0"/>
                        </a:solidFill>
                        <a:latin typeface="Cambria Math"/>
                      </a:rPr>
                      <m:t>, </m:t>
                    </m:r>
                    <m:r>
                      <a:rPr lang="en-US" i="1">
                        <a:solidFill>
                          <a:srgbClr val="0070C0"/>
                        </a:solidFill>
                        <a:latin typeface="Cambria Math"/>
                      </a:rPr>
                      <m:t>𝑉</m:t>
                    </m:r>
                    <m:r>
                      <a:rPr lang="en-US" i="1">
                        <a:solidFill>
                          <a:srgbClr val="0070C0"/>
                        </a:solidFill>
                        <a:latin typeface="Cambria Math"/>
                      </a:rPr>
                      <m:t>−</m:t>
                    </m:r>
                    <m:r>
                      <a:rPr lang="en-US" i="1">
                        <a:solidFill>
                          <a:srgbClr val="0070C0"/>
                        </a:solidFill>
                        <a:latin typeface="Cambria Math"/>
                      </a:rPr>
                      <m:t>𝑆</m:t>
                    </m:r>
                    <m:r>
                      <a:rPr lang="en-US" i="1">
                        <a:solidFill>
                          <a:srgbClr val="0070C0"/>
                        </a:solidFill>
                        <a:latin typeface="Cambria Math"/>
                      </a:rPr>
                      <m:t>)</m:t>
                    </m:r>
                  </m:oMath>
                </a14:m>
                <a:r>
                  <a:rPr lang="en-US" dirty="0"/>
                  <a:t>. </a:t>
                </a:r>
                <a14:m>
                  <m:oMath xmlns:m="http://schemas.openxmlformats.org/officeDocument/2006/math">
                    <m:r>
                      <a:rPr lang="en-US" b="0" i="1" dirty="0" smtClean="0">
                        <a:solidFill>
                          <a:srgbClr val="009900"/>
                        </a:solidFill>
                        <a:latin typeface="Cambria Math"/>
                      </a:rPr>
                      <m:t>𝐴</m:t>
                    </m:r>
                    <m:r>
                      <a:rPr lang="en-US" b="0" i="1" dirty="0" smtClean="0">
                        <a:latin typeface="Cambria Math"/>
                      </a:rPr>
                      <m:t>∪</m:t>
                    </m:r>
                    <m:r>
                      <a:rPr lang="en-US" b="0" i="1" dirty="0" smtClean="0">
                        <a:solidFill>
                          <a:schemeClr val="accent6"/>
                        </a:solidFill>
                        <a:latin typeface="Cambria Math"/>
                      </a:rPr>
                      <m:t>{</m:t>
                    </m:r>
                    <m:r>
                      <a:rPr lang="en-US" b="0" i="1" dirty="0" smtClean="0">
                        <a:solidFill>
                          <a:schemeClr val="accent6"/>
                        </a:solidFill>
                        <a:latin typeface="Cambria Math"/>
                      </a:rPr>
                      <m:t>𝑒</m:t>
                    </m:r>
                    <m:r>
                      <a:rPr lang="en-US" b="0" i="1" dirty="0" smtClean="0">
                        <a:solidFill>
                          <a:schemeClr val="accent6"/>
                        </a:solidFill>
                        <a:latin typeface="Cambria Math"/>
                      </a:rPr>
                      <m:t>}</m:t>
                    </m:r>
                  </m:oMath>
                </a14:m>
                <a:r>
                  <a:rPr lang="en-US" dirty="0">
                    <a:solidFill>
                      <a:schemeClr val="accent6"/>
                    </a:solidFill>
                  </a:rPr>
                  <a:t> </a:t>
                </a:r>
                <a:r>
                  <a:rPr lang="en-US" dirty="0"/>
                  <a:t>is also a subset of a minimum spanning tree.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1389" t="-1617" r="-111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86BADE50-950A-4D58-BFB2-FA2C6A8B385D}" type="slidenum">
              <a:rPr lang="en-US" smtClean="0"/>
              <a:t>4</a:t>
            </a:fld>
            <a:endParaRPr lang="en-US"/>
          </a:p>
        </p:txBody>
      </p:sp>
    </p:spTree>
    <p:extLst>
      <p:ext uri="{BB962C8B-B14F-4D97-AF65-F5344CB8AC3E}">
        <p14:creationId xmlns:p14="http://schemas.microsoft.com/office/powerpoint/2010/main" val="2545427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Cut Theorem</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chor="t"/>
              <a:lstStyle/>
              <a:p>
                <a:pPr marL="0" indent="0">
                  <a:buNone/>
                </a:pPr>
                <a:r>
                  <a:rPr lang="en-US" dirty="0"/>
                  <a:t>If a set of edges </a:t>
                </a:r>
                <a14:m>
                  <m:oMath xmlns:m="http://schemas.openxmlformats.org/officeDocument/2006/math">
                    <m:r>
                      <a:rPr lang="en-US" b="0" i="1" smtClean="0">
                        <a:solidFill>
                          <a:srgbClr val="009900"/>
                        </a:solidFill>
                        <a:latin typeface="Cambria Math"/>
                      </a:rPr>
                      <m:t>𝐴</m:t>
                    </m:r>
                  </m:oMath>
                </a14:m>
                <a:r>
                  <a:rPr lang="en-US" dirty="0"/>
                  <a:t> is a subset of a minimum spanning tree </a:t>
                </a:r>
                <a14:m>
                  <m:oMath xmlns:m="http://schemas.openxmlformats.org/officeDocument/2006/math">
                    <m:r>
                      <a:rPr lang="en-US" b="0" i="1" smtClean="0">
                        <a:solidFill>
                          <a:srgbClr val="7030A0"/>
                        </a:solidFill>
                        <a:latin typeface="Cambria Math"/>
                      </a:rPr>
                      <m:t>𝑇</m:t>
                    </m:r>
                  </m:oMath>
                </a14:m>
                <a:r>
                  <a:rPr lang="en-US" dirty="0"/>
                  <a:t>, let </a:t>
                </a:r>
                <a14:m>
                  <m:oMath xmlns:m="http://schemas.openxmlformats.org/officeDocument/2006/math">
                    <m:r>
                      <a:rPr lang="en-US" b="0" i="0" smtClean="0">
                        <a:solidFill>
                          <a:srgbClr val="0070C0"/>
                        </a:solidFill>
                        <a:latin typeface="Cambria Math"/>
                      </a:rPr>
                      <m:t>(</m:t>
                    </m:r>
                    <m:r>
                      <a:rPr lang="en-US" b="0" i="1" smtClean="0">
                        <a:solidFill>
                          <a:srgbClr val="0070C0"/>
                        </a:solidFill>
                        <a:latin typeface="Cambria Math"/>
                      </a:rPr>
                      <m:t>𝑆</m:t>
                    </m:r>
                    <m:r>
                      <a:rPr lang="en-US" b="0" i="1" smtClean="0">
                        <a:solidFill>
                          <a:srgbClr val="0070C0"/>
                        </a:solidFill>
                        <a:latin typeface="Cambria Math"/>
                      </a:rPr>
                      <m:t>, </m:t>
                    </m:r>
                    <m:r>
                      <a:rPr lang="en-US" b="0" i="1" smtClean="0">
                        <a:solidFill>
                          <a:srgbClr val="0070C0"/>
                        </a:solidFill>
                        <a:latin typeface="Cambria Math"/>
                      </a:rPr>
                      <m:t>𝑉</m:t>
                    </m:r>
                    <m:r>
                      <a:rPr lang="en-US" b="0" i="1" smtClean="0">
                        <a:solidFill>
                          <a:srgbClr val="0070C0"/>
                        </a:solidFill>
                        <a:latin typeface="Cambria Math"/>
                      </a:rPr>
                      <m:t>−</m:t>
                    </m:r>
                    <m:r>
                      <a:rPr lang="en-US" b="0" i="1" smtClean="0">
                        <a:solidFill>
                          <a:srgbClr val="0070C0"/>
                        </a:solidFill>
                        <a:latin typeface="Cambria Math"/>
                      </a:rPr>
                      <m:t>𝑆</m:t>
                    </m:r>
                    <m:r>
                      <a:rPr lang="en-US" b="0" i="1" smtClean="0">
                        <a:solidFill>
                          <a:srgbClr val="0070C0"/>
                        </a:solidFill>
                        <a:latin typeface="Cambria Math"/>
                      </a:rPr>
                      <m:t>)</m:t>
                    </m:r>
                  </m:oMath>
                </a14:m>
                <a:r>
                  <a:rPr lang="en-US" dirty="0"/>
                  <a:t> be any cut which </a:t>
                </a:r>
                <a14:m>
                  <m:oMath xmlns:m="http://schemas.openxmlformats.org/officeDocument/2006/math">
                    <m:r>
                      <a:rPr lang="en-US" b="0" i="1" smtClean="0">
                        <a:solidFill>
                          <a:srgbClr val="009900"/>
                        </a:solidFill>
                        <a:latin typeface="Cambria Math"/>
                      </a:rPr>
                      <m:t>𝐴</m:t>
                    </m:r>
                  </m:oMath>
                </a14:m>
                <a:r>
                  <a:rPr lang="en-US" dirty="0"/>
                  <a:t> respects. Let </a:t>
                </a:r>
                <a14:m>
                  <m:oMath xmlns:m="http://schemas.openxmlformats.org/officeDocument/2006/math">
                    <m:r>
                      <a:rPr lang="en-US" b="0" i="1" smtClean="0">
                        <a:solidFill>
                          <a:schemeClr val="accent6"/>
                        </a:solidFill>
                        <a:latin typeface="Cambria Math"/>
                      </a:rPr>
                      <m:t>𝑒</m:t>
                    </m:r>
                  </m:oMath>
                </a14:m>
                <a:r>
                  <a:rPr lang="en-US" dirty="0"/>
                  <a:t> be the least-weight edge which crosses </a:t>
                </a:r>
                <a14:m>
                  <m:oMath xmlns:m="http://schemas.openxmlformats.org/officeDocument/2006/math">
                    <m:r>
                      <a:rPr lang="en-US" smtClean="0">
                        <a:solidFill>
                          <a:srgbClr val="0070C0"/>
                        </a:solidFill>
                        <a:latin typeface="Cambria Math"/>
                      </a:rPr>
                      <m:t>(</m:t>
                    </m:r>
                    <m:r>
                      <a:rPr lang="en-US" i="1">
                        <a:solidFill>
                          <a:srgbClr val="0070C0"/>
                        </a:solidFill>
                        <a:latin typeface="Cambria Math"/>
                      </a:rPr>
                      <m:t>𝑆</m:t>
                    </m:r>
                    <m:r>
                      <a:rPr lang="en-US" i="1">
                        <a:solidFill>
                          <a:srgbClr val="0070C0"/>
                        </a:solidFill>
                        <a:latin typeface="Cambria Math"/>
                      </a:rPr>
                      <m:t>, </m:t>
                    </m:r>
                    <m:r>
                      <a:rPr lang="en-US" i="1">
                        <a:solidFill>
                          <a:srgbClr val="0070C0"/>
                        </a:solidFill>
                        <a:latin typeface="Cambria Math"/>
                      </a:rPr>
                      <m:t>𝑉</m:t>
                    </m:r>
                    <m:r>
                      <a:rPr lang="en-US" i="1">
                        <a:solidFill>
                          <a:srgbClr val="0070C0"/>
                        </a:solidFill>
                        <a:latin typeface="Cambria Math"/>
                      </a:rPr>
                      <m:t>−</m:t>
                    </m:r>
                    <m:r>
                      <a:rPr lang="en-US" i="1">
                        <a:solidFill>
                          <a:srgbClr val="0070C0"/>
                        </a:solidFill>
                        <a:latin typeface="Cambria Math"/>
                      </a:rPr>
                      <m:t>𝑆</m:t>
                    </m:r>
                    <m:r>
                      <a:rPr lang="en-US" i="1">
                        <a:solidFill>
                          <a:srgbClr val="0070C0"/>
                        </a:solidFill>
                        <a:latin typeface="Cambria Math"/>
                      </a:rPr>
                      <m:t>)</m:t>
                    </m:r>
                  </m:oMath>
                </a14:m>
                <a:r>
                  <a:rPr lang="en-US" dirty="0"/>
                  <a:t>. </a:t>
                </a:r>
                <a14:m>
                  <m:oMath xmlns:m="http://schemas.openxmlformats.org/officeDocument/2006/math">
                    <m:r>
                      <a:rPr lang="en-US" b="0" i="1" dirty="0" smtClean="0">
                        <a:solidFill>
                          <a:srgbClr val="009900"/>
                        </a:solidFill>
                        <a:latin typeface="Cambria Math"/>
                      </a:rPr>
                      <m:t>𝐴</m:t>
                    </m:r>
                    <m:r>
                      <a:rPr lang="en-US" b="0" i="1" dirty="0" smtClean="0">
                        <a:latin typeface="Cambria Math"/>
                      </a:rPr>
                      <m:t>∪</m:t>
                    </m:r>
                    <m:r>
                      <a:rPr lang="en-US" b="0" i="1" dirty="0" smtClean="0">
                        <a:solidFill>
                          <a:schemeClr val="accent6"/>
                        </a:solidFill>
                        <a:latin typeface="Cambria Math"/>
                      </a:rPr>
                      <m:t>{</m:t>
                    </m:r>
                    <m:r>
                      <a:rPr lang="en-US" b="0" i="1" dirty="0" smtClean="0">
                        <a:solidFill>
                          <a:schemeClr val="accent6"/>
                        </a:solidFill>
                        <a:latin typeface="Cambria Math"/>
                      </a:rPr>
                      <m:t>𝑒</m:t>
                    </m:r>
                    <m:r>
                      <a:rPr lang="en-US" b="0" i="1" dirty="0" smtClean="0">
                        <a:solidFill>
                          <a:schemeClr val="accent6"/>
                        </a:solidFill>
                        <a:latin typeface="Cambria Math"/>
                      </a:rPr>
                      <m:t>}</m:t>
                    </m:r>
                  </m:oMath>
                </a14:m>
                <a:r>
                  <a:rPr lang="en-US" dirty="0">
                    <a:solidFill>
                      <a:schemeClr val="accent6"/>
                    </a:solidFill>
                  </a:rPr>
                  <a:t> </a:t>
                </a:r>
                <a:r>
                  <a:rPr lang="en-US" dirty="0"/>
                  <a:t>is also a subset of a minimum spanning tree.</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1206" t="-2326"/>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86BADE50-950A-4D58-BFB2-FA2C6A8B385D}" type="slidenum">
              <a:rPr lang="en-US" smtClean="0"/>
              <a:t>5</a:t>
            </a:fld>
            <a:endParaRPr lang="en-US"/>
          </a:p>
        </p:txBody>
      </p:sp>
      <p:sp>
        <p:nvSpPr>
          <p:cNvPr id="44" name="Freeform 43"/>
          <p:cNvSpPr/>
          <p:nvPr/>
        </p:nvSpPr>
        <p:spPr>
          <a:xfrm>
            <a:off x="3604146" y="3811960"/>
            <a:ext cx="5158854" cy="2593075"/>
          </a:xfrm>
          <a:custGeom>
            <a:avLst/>
            <a:gdLst>
              <a:gd name="connsiteX0" fmla="*/ 245660 w 5158854"/>
              <a:gd name="connsiteY0" fmla="*/ 1924335 h 2593075"/>
              <a:gd name="connsiteX1" fmla="*/ 2019869 w 5158854"/>
              <a:gd name="connsiteY1" fmla="*/ 750627 h 2593075"/>
              <a:gd name="connsiteX2" fmla="*/ 2961564 w 5158854"/>
              <a:gd name="connsiteY2" fmla="*/ 1869744 h 2593075"/>
              <a:gd name="connsiteX3" fmla="*/ 3548418 w 5158854"/>
              <a:gd name="connsiteY3" fmla="*/ 2593075 h 2593075"/>
              <a:gd name="connsiteX4" fmla="*/ 4872251 w 5158854"/>
              <a:gd name="connsiteY4" fmla="*/ 2511188 h 2593075"/>
              <a:gd name="connsiteX5" fmla="*/ 5158854 w 5158854"/>
              <a:gd name="connsiteY5" fmla="*/ 1351129 h 2593075"/>
              <a:gd name="connsiteX6" fmla="*/ 3603009 w 5158854"/>
              <a:gd name="connsiteY6" fmla="*/ 54591 h 2593075"/>
              <a:gd name="connsiteX7" fmla="*/ 1583140 w 5158854"/>
              <a:gd name="connsiteY7" fmla="*/ 0 h 2593075"/>
              <a:gd name="connsiteX8" fmla="*/ 0 w 5158854"/>
              <a:gd name="connsiteY8" fmla="*/ 491320 h 2593075"/>
              <a:gd name="connsiteX9" fmla="*/ 245660 w 5158854"/>
              <a:gd name="connsiteY9" fmla="*/ 1924335 h 259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8854" h="2593075">
                <a:moveTo>
                  <a:pt x="245660" y="1924335"/>
                </a:moveTo>
                <a:lnTo>
                  <a:pt x="2019869" y="750627"/>
                </a:lnTo>
                <a:lnTo>
                  <a:pt x="2961564" y="1869744"/>
                </a:lnTo>
                <a:lnTo>
                  <a:pt x="3548418" y="2593075"/>
                </a:lnTo>
                <a:lnTo>
                  <a:pt x="4872251" y="2511188"/>
                </a:lnTo>
                <a:lnTo>
                  <a:pt x="5158854" y="1351129"/>
                </a:lnTo>
                <a:lnTo>
                  <a:pt x="3603009" y="54591"/>
                </a:lnTo>
                <a:lnTo>
                  <a:pt x="1583140" y="0"/>
                </a:lnTo>
                <a:lnTo>
                  <a:pt x="0" y="491320"/>
                </a:lnTo>
                <a:lnTo>
                  <a:pt x="245660" y="1924335"/>
                </a:lnTo>
                <a:close/>
              </a:path>
            </a:pathLst>
          </a:custGeom>
          <a:solidFill>
            <a:srgbClr val="00B0F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3" name="Group 82">
            <a:extLst>
              <a:ext uri="{FF2B5EF4-FFF2-40B4-BE49-F238E27FC236}">
                <a16:creationId xmlns:a16="http://schemas.microsoft.com/office/drawing/2014/main" id="{0F2EAC53-DFD4-4BBA-7531-4962D42D278A}"/>
              </a:ext>
            </a:extLst>
          </p:cNvPr>
          <p:cNvGrpSpPr/>
          <p:nvPr/>
        </p:nvGrpSpPr>
        <p:grpSpPr>
          <a:xfrm>
            <a:off x="3811391" y="3810000"/>
            <a:ext cx="4600060" cy="2787240"/>
            <a:chOff x="0" y="2862182"/>
            <a:chExt cx="7044346" cy="4268266"/>
          </a:xfrm>
        </p:grpSpPr>
        <p:cxnSp>
          <p:nvCxnSpPr>
            <p:cNvPr id="84" name="Straight Connector 83">
              <a:extLst>
                <a:ext uri="{FF2B5EF4-FFF2-40B4-BE49-F238E27FC236}">
                  <a16:creationId xmlns:a16="http://schemas.microsoft.com/office/drawing/2014/main" id="{8CEFCCDE-9FE4-B0D1-0ED3-F6C1100A0DDC}"/>
                </a:ext>
              </a:extLst>
            </p:cNvPr>
            <p:cNvCxnSpPr>
              <a:stCxn id="112" idx="7"/>
              <a:endCxn id="113" idx="2"/>
            </p:cNvCxnSpPr>
            <p:nvPr/>
          </p:nvCxnSpPr>
          <p:spPr>
            <a:xfrm flipV="1">
              <a:off x="438102" y="3276727"/>
              <a:ext cx="1492916" cy="96260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7816800-6FCD-690D-386F-E28B411A6BF5}"/>
                </a:ext>
              </a:extLst>
            </p:cNvPr>
            <p:cNvCxnSpPr>
              <a:stCxn id="113" idx="6"/>
              <a:endCxn id="116" idx="2"/>
            </p:cNvCxnSpPr>
            <p:nvPr/>
          </p:nvCxnSpPr>
          <p:spPr>
            <a:xfrm>
              <a:off x="2444286" y="3276727"/>
              <a:ext cx="1510213" cy="5239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1E34618-651A-3C4F-B1D9-A465341271CB}"/>
                </a:ext>
              </a:extLst>
            </p:cNvPr>
            <p:cNvCxnSpPr>
              <a:stCxn id="112" idx="4"/>
              <a:endCxn id="114"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7405D5F1-2AA6-A603-FFDD-16E3CE8A497A}"/>
                </a:ext>
              </a:extLst>
            </p:cNvPr>
            <p:cNvCxnSpPr>
              <a:stCxn id="115" idx="3"/>
              <a:endCxn id="114" idx="7"/>
            </p:cNvCxnSpPr>
            <p:nvPr/>
          </p:nvCxnSpPr>
          <p:spPr>
            <a:xfrm flipH="1">
              <a:off x="1477469" y="4930617"/>
              <a:ext cx="1172042" cy="79307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BB87ACB-01DD-7ED4-CE7F-15DC9F4CB24C}"/>
                </a:ext>
              </a:extLst>
            </p:cNvPr>
            <p:cNvCxnSpPr>
              <a:stCxn id="117" idx="2"/>
              <a:endCxn id="114"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6F429E40-AFB3-D3AF-839C-2F0FDDCA8E6C}"/>
                </a:ext>
              </a:extLst>
            </p:cNvPr>
            <p:cNvCxnSpPr>
              <a:stCxn id="115" idx="5"/>
              <a:endCxn id="117"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9382E72-A6AC-43B7-9E54-D488F2BFF039}"/>
                </a:ext>
              </a:extLst>
            </p:cNvPr>
            <p:cNvCxnSpPr>
              <a:stCxn id="115" idx="7"/>
              <a:endCxn id="116" idx="3"/>
            </p:cNvCxnSpPr>
            <p:nvPr/>
          </p:nvCxnSpPr>
          <p:spPr>
            <a:xfrm flipV="1">
              <a:off x="3012447"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E8F0648-DB17-6A41-B62A-DC6B2FF9940D}"/>
                </a:ext>
              </a:extLst>
            </p:cNvPr>
            <p:cNvCxnSpPr>
              <a:stCxn id="117" idx="6"/>
              <a:endCxn id="118" idx="3"/>
            </p:cNvCxnSpPr>
            <p:nvPr/>
          </p:nvCxnSpPr>
          <p:spPr>
            <a:xfrm flipV="1">
              <a:off x="3360148" y="6576771"/>
              <a:ext cx="1716185" cy="75166"/>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AEC97B9-7C46-AC16-4FF8-46969C130079}"/>
                </a:ext>
              </a:extLst>
            </p:cNvPr>
            <p:cNvCxnSpPr>
              <a:stCxn id="118" idx="1"/>
              <a:endCxn id="116" idx="4"/>
            </p:cNvCxnSpPr>
            <p:nvPr/>
          </p:nvCxnSpPr>
          <p:spPr>
            <a:xfrm flipH="1" flipV="1">
              <a:off x="4211133" y="3585751"/>
              <a:ext cx="865200" cy="262808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32878952-73B0-2A6B-43DB-1C9CF18AB60E}"/>
                </a:ext>
              </a:extLst>
            </p:cNvPr>
            <p:cNvCxnSpPr>
              <a:stCxn id="120" idx="2"/>
              <a:endCxn id="116"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B681C72-F0F5-8A24-3031-423A36170E63}"/>
                </a:ext>
              </a:extLst>
            </p:cNvPr>
            <p:cNvCxnSpPr>
              <a:stCxn id="118" idx="0"/>
              <a:endCxn id="120"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963966A-1EAB-43CD-F4D9-C868A3149ED6}"/>
                </a:ext>
              </a:extLst>
            </p:cNvPr>
            <p:cNvCxnSpPr>
              <a:stCxn id="119" idx="1"/>
              <a:endCxn id="120"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A0620FA-1A20-DE0E-A00C-3AF50F6EC5C7}"/>
                </a:ext>
              </a:extLst>
            </p:cNvPr>
            <p:cNvCxnSpPr>
              <a:stCxn id="119" idx="3"/>
              <a:endCxn id="118"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ACEF1C3-41F0-5961-C143-6DDC14FDB263}"/>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98" name="TextBox 97">
              <a:extLst>
                <a:ext uri="{FF2B5EF4-FFF2-40B4-BE49-F238E27FC236}">
                  <a16:creationId xmlns:a16="http://schemas.microsoft.com/office/drawing/2014/main" id="{C90C5354-7797-C3E5-BEBF-441D2DC9FD9A}"/>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99" name="TextBox 98">
              <a:extLst>
                <a:ext uri="{FF2B5EF4-FFF2-40B4-BE49-F238E27FC236}">
                  <a16:creationId xmlns:a16="http://schemas.microsoft.com/office/drawing/2014/main" id="{F7596B4F-095D-69F7-D81E-CF8AF2236773}"/>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100" name="TextBox 99">
              <a:extLst>
                <a:ext uri="{FF2B5EF4-FFF2-40B4-BE49-F238E27FC236}">
                  <a16:creationId xmlns:a16="http://schemas.microsoft.com/office/drawing/2014/main" id="{C7EC9331-CFE5-92EB-1BBC-FF644D01D124}"/>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101" name="TextBox 100">
              <a:extLst>
                <a:ext uri="{FF2B5EF4-FFF2-40B4-BE49-F238E27FC236}">
                  <a16:creationId xmlns:a16="http://schemas.microsoft.com/office/drawing/2014/main" id="{592181C7-1341-324B-86FD-2D115D2E9BAB}"/>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102" name="TextBox 101">
              <a:extLst>
                <a:ext uri="{FF2B5EF4-FFF2-40B4-BE49-F238E27FC236}">
                  <a16:creationId xmlns:a16="http://schemas.microsoft.com/office/drawing/2014/main" id="{A7A6B5CA-9A3D-5337-C343-69E050D43F19}"/>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103" name="TextBox 102">
              <a:extLst>
                <a:ext uri="{FF2B5EF4-FFF2-40B4-BE49-F238E27FC236}">
                  <a16:creationId xmlns:a16="http://schemas.microsoft.com/office/drawing/2014/main" id="{7335B4AB-D2F6-C4D6-5992-A396C467F509}"/>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104" name="TextBox 103">
              <a:extLst>
                <a:ext uri="{FF2B5EF4-FFF2-40B4-BE49-F238E27FC236}">
                  <a16:creationId xmlns:a16="http://schemas.microsoft.com/office/drawing/2014/main" id="{16C41094-C55E-A301-C3C5-67806E8A7530}"/>
                </a:ext>
              </a:extLst>
            </p:cNvPr>
            <p:cNvSpPr txBox="1"/>
            <p:nvPr/>
          </p:nvSpPr>
          <p:spPr>
            <a:xfrm>
              <a:off x="3058462" y="5546336"/>
              <a:ext cx="461990" cy="565580"/>
            </a:xfrm>
            <a:prstGeom prst="rect">
              <a:avLst/>
            </a:prstGeom>
            <a:noFill/>
            <a:ln>
              <a:noFill/>
            </a:ln>
          </p:spPr>
          <p:txBody>
            <a:bodyPr wrap="none" rtlCol="0">
              <a:spAutoFit/>
            </a:bodyPr>
            <a:lstStyle/>
            <a:p>
              <a:r>
                <a:rPr lang="en-US" dirty="0">
                  <a:solidFill>
                    <a:srgbClr val="00B050"/>
                  </a:solidFill>
                </a:rPr>
                <a:t>3</a:t>
              </a:r>
            </a:p>
          </p:txBody>
        </p:sp>
        <p:sp>
          <p:nvSpPr>
            <p:cNvPr id="105" name="TextBox 104">
              <a:extLst>
                <a:ext uri="{FF2B5EF4-FFF2-40B4-BE49-F238E27FC236}">
                  <a16:creationId xmlns:a16="http://schemas.microsoft.com/office/drawing/2014/main" id="{748B98D0-7EE0-E22B-3BCC-C681BD2ADB6B}"/>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106" name="TextBox 105">
              <a:extLst>
                <a:ext uri="{FF2B5EF4-FFF2-40B4-BE49-F238E27FC236}">
                  <a16:creationId xmlns:a16="http://schemas.microsoft.com/office/drawing/2014/main" id="{55AD4CD2-DC16-8D2B-C62E-5D290E91BFA8}"/>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107" name="TextBox 106">
              <a:extLst>
                <a:ext uri="{FF2B5EF4-FFF2-40B4-BE49-F238E27FC236}">
                  <a16:creationId xmlns:a16="http://schemas.microsoft.com/office/drawing/2014/main" id="{5BC656BE-F3E8-E01E-54E2-7845CF31B123}"/>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108" name="TextBox 107">
              <a:extLst>
                <a:ext uri="{FF2B5EF4-FFF2-40B4-BE49-F238E27FC236}">
                  <a16:creationId xmlns:a16="http://schemas.microsoft.com/office/drawing/2014/main" id="{21173EF3-27BE-8319-3634-8114232E57AD}"/>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109" name="TextBox 108">
              <a:extLst>
                <a:ext uri="{FF2B5EF4-FFF2-40B4-BE49-F238E27FC236}">
                  <a16:creationId xmlns:a16="http://schemas.microsoft.com/office/drawing/2014/main" id="{EEAE141E-A769-70F2-63BC-DD88A6E462D9}"/>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110" name="Straight Connector 109">
              <a:extLst>
                <a:ext uri="{FF2B5EF4-FFF2-40B4-BE49-F238E27FC236}">
                  <a16:creationId xmlns:a16="http://schemas.microsoft.com/office/drawing/2014/main" id="{C28835EF-632B-B851-85EF-848F07992844}"/>
                </a:ext>
              </a:extLst>
            </p:cNvPr>
            <p:cNvCxnSpPr>
              <a:stCxn id="113" idx="4"/>
              <a:endCxn id="114" idx="0"/>
            </p:cNvCxnSpPr>
            <p:nvPr/>
          </p:nvCxnSpPr>
          <p:spPr>
            <a:xfrm flipH="1">
              <a:off x="1296001"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479D6BEB-1FFE-1A94-9736-41AEC7F00F34}"/>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112" name="Oval 111">
              <a:extLst>
                <a:ext uri="{FF2B5EF4-FFF2-40B4-BE49-F238E27FC236}">
                  <a16:creationId xmlns:a16="http://schemas.microsoft.com/office/drawing/2014/main" id="{44C8A243-AA44-1AD4-8D08-E9956D2C9239}"/>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13" name="Oval 112">
              <a:extLst>
                <a:ext uri="{FF2B5EF4-FFF2-40B4-BE49-F238E27FC236}">
                  <a16:creationId xmlns:a16="http://schemas.microsoft.com/office/drawing/2014/main" id="{2E7C3A5F-D718-7DF2-5D18-A9739746DF8A}"/>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14" name="Oval 113">
              <a:extLst>
                <a:ext uri="{FF2B5EF4-FFF2-40B4-BE49-F238E27FC236}">
                  <a16:creationId xmlns:a16="http://schemas.microsoft.com/office/drawing/2014/main" id="{92353ED4-E128-966C-E9D4-AA776F8251B1}"/>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15" name="Oval 114">
              <a:extLst>
                <a:ext uri="{FF2B5EF4-FFF2-40B4-BE49-F238E27FC236}">
                  <a16:creationId xmlns:a16="http://schemas.microsoft.com/office/drawing/2014/main" id="{52FD719E-55D4-7229-981A-EAC67C63C0FF}"/>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116" name="Oval 115">
              <a:extLst>
                <a:ext uri="{FF2B5EF4-FFF2-40B4-BE49-F238E27FC236}">
                  <a16:creationId xmlns:a16="http://schemas.microsoft.com/office/drawing/2014/main" id="{FCAE1762-1309-E4A2-FB17-9558DD9E7079}"/>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117" name="Oval 116">
              <a:extLst>
                <a:ext uri="{FF2B5EF4-FFF2-40B4-BE49-F238E27FC236}">
                  <a16:creationId xmlns:a16="http://schemas.microsoft.com/office/drawing/2014/main" id="{927001B2-E5FD-DC3C-2202-B3220AD842F6}"/>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118" name="Oval 117">
              <a:extLst>
                <a:ext uri="{FF2B5EF4-FFF2-40B4-BE49-F238E27FC236}">
                  <a16:creationId xmlns:a16="http://schemas.microsoft.com/office/drawing/2014/main" id="{9B513570-17A7-75FF-733F-67C7D330AC4E}"/>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119" name="Oval 118">
              <a:extLst>
                <a:ext uri="{FF2B5EF4-FFF2-40B4-BE49-F238E27FC236}">
                  <a16:creationId xmlns:a16="http://schemas.microsoft.com/office/drawing/2014/main" id="{0EB1A036-17B1-2249-347A-AB91BC9EAA2B}"/>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120" name="Oval 119">
              <a:extLst>
                <a:ext uri="{FF2B5EF4-FFF2-40B4-BE49-F238E27FC236}">
                  <a16:creationId xmlns:a16="http://schemas.microsoft.com/office/drawing/2014/main" id="{325B238E-106C-ADF4-E86A-730D74A85106}"/>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394061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917F5-6F5E-C241-2623-B4B91EAD9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A175C-50F6-D8D0-354E-4C6E824E706A}"/>
              </a:ext>
            </a:extLst>
          </p:cNvPr>
          <p:cNvSpPr>
            <a:spLocks noGrp="1"/>
          </p:cNvSpPr>
          <p:nvPr>
            <p:ph type="title"/>
          </p:nvPr>
        </p:nvSpPr>
        <p:spPr/>
        <p:txBody>
          <a:bodyPr>
            <a:normAutofit/>
          </a:bodyPr>
          <a:lstStyle/>
          <a:p>
            <a:r>
              <a:rPr lang="en-US" dirty="0"/>
              <a:t>Proof of Prim’s Algorithm</a:t>
            </a:r>
          </a:p>
        </p:txBody>
      </p:sp>
      <p:sp>
        <p:nvSpPr>
          <p:cNvPr id="4" name="Slide Number Placeholder 3">
            <a:extLst>
              <a:ext uri="{FF2B5EF4-FFF2-40B4-BE49-F238E27FC236}">
                <a16:creationId xmlns:a16="http://schemas.microsoft.com/office/drawing/2014/main" id="{EE921EE0-FB0A-2AE2-CB9B-FC741C110E38}"/>
              </a:ext>
            </a:extLst>
          </p:cNvPr>
          <p:cNvSpPr>
            <a:spLocks noGrp="1"/>
          </p:cNvSpPr>
          <p:nvPr>
            <p:ph type="sldNum" sz="quarter" idx="12"/>
          </p:nvPr>
        </p:nvSpPr>
        <p:spPr/>
        <p:txBody>
          <a:bodyPr/>
          <a:lstStyle/>
          <a:p>
            <a:fld id="{86BADE50-950A-4D58-BFB2-FA2C6A8B385D}" type="slidenum">
              <a:rPr lang="en-US" smtClean="0"/>
              <a:t>6</a:t>
            </a:fld>
            <a:endParaRPr lang="en-US"/>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B23D58-9BB2-6485-A4EB-6B5646DD817D}"/>
                  </a:ext>
                </a:extLst>
              </p:cNvPr>
              <p:cNvSpPr txBox="1"/>
              <p:nvPr/>
            </p:nvSpPr>
            <p:spPr>
              <a:xfrm>
                <a:off x="174566" y="1376502"/>
                <a:ext cx="6284423" cy="1569660"/>
              </a:xfrm>
              <a:prstGeom prst="rect">
                <a:avLst/>
              </a:prstGeom>
              <a:noFill/>
            </p:spPr>
            <p:txBody>
              <a:bodyPr wrap="square" rtlCol="0">
                <a:spAutoFit/>
              </a:bodyPr>
              <a:lstStyle/>
              <a:p>
                <a:r>
                  <a:rPr lang="en-US" sz="2400" dirty="0"/>
                  <a:t>Start with an empty tree </a:t>
                </a:r>
                <a14:m>
                  <m:oMath xmlns:m="http://schemas.openxmlformats.org/officeDocument/2006/math">
                    <m:r>
                      <a:rPr lang="en-US" sz="2400" i="1" smtClean="0">
                        <a:solidFill>
                          <a:schemeClr val="accent2">
                            <a:lumMod val="75000"/>
                          </a:schemeClr>
                        </a:solidFill>
                        <a:latin typeface="Cambria Math"/>
                      </a:rPr>
                      <m:t>𝐴</m:t>
                    </m:r>
                  </m:oMath>
                </a14:m>
                <a:endParaRPr lang="en-US" sz="2400" dirty="0"/>
              </a:p>
              <a:p>
                <a:r>
                  <a:rPr lang="en-US" sz="2400" dirty="0"/>
                  <a:t>Repeat </a:t>
                </a:r>
                <a14:m>
                  <m:oMath xmlns:m="http://schemas.openxmlformats.org/officeDocument/2006/math">
                    <m:r>
                      <a:rPr lang="en-US" sz="2400" i="1">
                        <a:latin typeface="Cambria Math"/>
                      </a:rPr>
                      <m:t>𝑉</m:t>
                    </m:r>
                    <m:r>
                      <a:rPr lang="en-US" sz="2400" i="1">
                        <a:latin typeface="Cambria Math"/>
                      </a:rPr>
                      <m:t>−1</m:t>
                    </m:r>
                  </m:oMath>
                </a14:m>
                <a:r>
                  <a:rPr lang="en-US" sz="2400" dirty="0"/>
                  <a:t> times:</a:t>
                </a:r>
              </a:p>
              <a:p>
                <a:r>
                  <a:rPr lang="en-US" sz="2400" dirty="0"/>
                  <a:t>	Add the min-weight edge that connects </a:t>
                </a:r>
              </a:p>
              <a:p>
                <a:r>
                  <a:rPr lang="en-US" sz="2400" dirty="0"/>
                  <a:t>	to a node not currently in the tree</a:t>
                </a:r>
              </a:p>
            </p:txBody>
          </p:sp>
        </mc:Choice>
        <mc:Fallback xmlns="">
          <p:sp>
            <p:nvSpPr>
              <p:cNvPr id="44" name="TextBox 43">
                <a:extLst>
                  <a:ext uri="{FF2B5EF4-FFF2-40B4-BE49-F238E27FC236}">
                    <a16:creationId xmlns:a16="http://schemas.microsoft.com/office/drawing/2014/main" id="{BEB23D58-9BB2-6485-A4EB-6B5646DD817D}"/>
                  </a:ext>
                </a:extLst>
              </p:cNvPr>
              <p:cNvSpPr txBox="1">
                <a:spLocks noRot="1" noChangeAspect="1" noMove="1" noResize="1" noEditPoints="1" noAdjustHandles="1" noChangeArrowheads="1" noChangeShapeType="1" noTextEdit="1"/>
              </p:cNvSpPr>
              <p:nvPr/>
            </p:nvSpPr>
            <p:spPr>
              <a:xfrm>
                <a:off x="174566" y="1376502"/>
                <a:ext cx="6284423" cy="1569660"/>
              </a:xfrm>
              <a:prstGeom prst="rect">
                <a:avLst/>
              </a:prstGeom>
              <a:blipFill>
                <a:blip r:embed="rId2"/>
                <a:stretch>
                  <a:fillRect l="-1552" t="-3113" b="-8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C8CEB06-CEF3-59DF-EE80-F2F720365DCB}"/>
                  </a:ext>
                </a:extLst>
              </p:cNvPr>
              <p:cNvSpPr txBox="1"/>
              <p:nvPr/>
            </p:nvSpPr>
            <p:spPr>
              <a:xfrm>
                <a:off x="2318729" y="3127866"/>
                <a:ext cx="363882" cy="369332"/>
              </a:xfrm>
              <a:prstGeom prst="rect">
                <a:avLst/>
              </a:prstGeom>
              <a:noFill/>
            </p:spPr>
            <p:txBody>
              <a:bodyPr wrap="none" rtlCol="0">
                <a:spAutoFit/>
              </a:bodyPr>
              <a:lstStyle/>
              <a:p>
                <a:pPr/>
                <a14:m>
                  <m:oMathPara xmlns:m="http://schemas.openxmlformats.org/officeDocument/2006/math">
                    <m:oMath>
                      <m:r>
                        <a:rPr lang="en-US" i="1">
                          <a:solidFill>
                            <a:schemeClr val="accent1"/>
                          </a:solidFill>
                          <a:latin typeface="Cambria Math"/>
                        </a:rPr>
                        <m:t>𝑆</m:t>
                      </m:r>
                    </m:oMath>
                  </m:oMathPara>
                </a14:m>
                <a:endParaRPr lang="en-US" dirty="0">
                  <a:solidFill>
                    <a:schemeClr val="accent1"/>
                  </a:solidFill>
                </a:endParaRPr>
              </a:p>
            </p:txBody>
          </p:sp>
        </mc:Choice>
        <mc:Fallback xmlns="">
          <p:sp>
            <p:nvSpPr>
              <p:cNvPr id="5" name="TextBox 4">
                <a:extLst>
                  <a:ext uri="{FF2B5EF4-FFF2-40B4-BE49-F238E27FC236}">
                    <a16:creationId xmlns:a16="http://schemas.microsoft.com/office/drawing/2014/main" id="{9C8CEB06-CEF3-59DF-EE80-F2F720365DCB}"/>
                  </a:ext>
                </a:extLst>
              </p:cNvPr>
              <p:cNvSpPr txBox="1">
                <a:spLocks noRot="1" noChangeAspect="1" noMove="1" noResize="1" noEditPoints="1" noAdjustHandles="1" noChangeArrowheads="1" noChangeShapeType="1" noTextEdit="1"/>
              </p:cNvSpPr>
              <p:nvPr/>
            </p:nvSpPr>
            <p:spPr>
              <a:xfrm>
                <a:off x="2318729" y="3127866"/>
                <a:ext cx="363882"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F2A9502B-E010-0A06-1643-BFB603C8607F}"/>
                  </a:ext>
                </a:extLst>
              </p:cNvPr>
              <p:cNvSpPr txBox="1"/>
              <p:nvPr/>
            </p:nvSpPr>
            <p:spPr>
              <a:xfrm>
                <a:off x="7016163" y="881383"/>
                <a:ext cx="5210772" cy="3785652"/>
              </a:xfrm>
              <a:prstGeom prst="rect">
                <a:avLst/>
              </a:prstGeom>
              <a:noFill/>
            </p:spPr>
            <p:txBody>
              <a:bodyPr wrap="square" rtlCol="0">
                <a:spAutoFit/>
              </a:bodyPr>
              <a:lstStyle/>
              <a:p>
                <a:r>
                  <a:rPr lang="en-US" sz="2000" b="1" dirty="0"/>
                  <a:t>Proof: By Induction</a:t>
                </a:r>
              </a:p>
              <a:p>
                <a:r>
                  <a:rPr lang="en-US" sz="2000" dirty="0"/>
                  <a:t>Suppose we have some arbitrary set of edges </a:t>
                </a:r>
                <a14:m>
                  <m:oMath xmlns:m="http://schemas.openxmlformats.org/officeDocument/2006/math">
                    <m:r>
                      <a:rPr lang="en-US" sz="2000" b="0" i="1" smtClean="0">
                        <a:solidFill>
                          <a:schemeClr val="accent2">
                            <a:lumMod val="75000"/>
                          </a:schemeClr>
                        </a:solidFill>
                        <a:latin typeface="Cambria Math" panose="02040503050406030204" pitchFamily="18" charset="0"/>
                      </a:rPr>
                      <m:t>𝐴</m:t>
                    </m:r>
                  </m:oMath>
                </a14:m>
                <a:r>
                  <a:rPr lang="en-US" sz="2000" dirty="0"/>
                  <a:t> that </a:t>
                </a:r>
                <a:r>
                  <a:rPr lang="en-US" sz="2000" dirty="0" err="1"/>
                  <a:t>Prims’s</a:t>
                </a:r>
                <a:r>
                  <a:rPr lang="en-US" sz="2000" dirty="0"/>
                  <a:t> has already selected to include in the MST. </a:t>
                </a:r>
                <a14:m>
                  <m:oMath xmlns:m="http://schemas.openxmlformats.org/officeDocument/2006/math">
                    <m:r>
                      <a:rPr lang="en-US" sz="2000" i="1" smtClean="0">
                        <a:solidFill>
                          <a:srgbClr val="FF00FF"/>
                        </a:solidFill>
                        <a:latin typeface="Cambria Math"/>
                      </a:rPr>
                      <m:t>𝑒</m:t>
                    </m:r>
                    <m:r>
                      <a:rPr lang="en-US" sz="2000" i="1" smtClean="0">
                        <a:solidFill>
                          <a:srgbClr val="FF00FF"/>
                        </a:solidFill>
                        <a:latin typeface="Cambria Math"/>
                      </a:rPr>
                      <m:t>=(</m:t>
                    </m:r>
                    <m:r>
                      <a:rPr lang="en-US" sz="2000" b="0" i="1" smtClean="0">
                        <a:solidFill>
                          <a:srgbClr val="FF00FF"/>
                        </a:solidFill>
                        <a:latin typeface="Cambria Math" panose="02040503050406030204" pitchFamily="18" charset="0"/>
                      </a:rPr>
                      <m:t>𝐸</m:t>
                    </m:r>
                    <m:r>
                      <a:rPr lang="en-US" sz="2000" i="1">
                        <a:solidFill>
                          <a:srgbClr val="FF00FF"/>
                        </a:solidFill>
                        <a:latin typeface="Cambria Math"/>
                      </a:rPr>
                      <m:t>,</m:t>
                    </m:r>
                    <m:r>
                      <a:rPr lang="en-US" sz="2000" b="0" i="1" smtClean="0">
                        <a:solidFill>
                          <a:srgbClr val="FF00FF"/>
                        </a:solidFill>
                        <a:latin typeface="Cambria Math" panose="02040503050406030204" pitchFamily="18" charset="0"/>
                      </a:rPr>
                      <m:t>𝐺</m:t>
                    </m:r>
                    <m:r>
                      <a:rPr lang="en-US" sz="2000" i="1">
                        <a:solidFill>
                          <a:srgbClr val="FF00FF"/>
                        </a:solidFill>
                        <a:latin typeface="Cambria Math"/>
                      </a:rPr>
                      <m:t>) </m:t>
                    </m:r>
                  </m:oMath>
                </a14:m>
                <a:r>
                  <a:rPr lang="en-US" sz="2000" dirty="0"/>
                  <a:t>is the edge </a:t>
                </a:r>
                <a:r>
                  <a:rPr lang="en-US" sz="2000" dirty="0" err="1"/>
                  <a:t>Prims’s</a:t>
                </a:r>
                <a:r>
                  <a:rPr lang="en-US" sz="2000" dirty="0"/>
                  <a:t> selects to add next</a:t>
                </a:r>
              </a:p>
              <a:p>
                <a:endParaRPr lang="en-US" sz="2000" dirty="0"/>
              </a:p>
              <a:p>
                <a:r>
                  <a:rPr lang="en-US" sz="2000" dirty="0"/>
                  <a:t>Consider the cut:</a:t>
                </a:r>
              </a:p>
              <a:p>
                <a:pPr marL="342900" indent="-342900">
                  <a:buFont typeface="Arial" panose="020B0604020202020204" pitchFamily="34" charset="0"/>
                  <a:buChar char="•"/>
                </a:pPr>
                <a:r>
                  <a:rPr lang="en-US" sz="2000" dirty="0">
                    <a:solidFill>
                      <a:srgbClr val="0070C0"/>
                    </a:solidFill>
                  </a:rPr>
                  <a:t>S = Nodes that have been removed from the priority queue (vertices touched by A)</a:t>
                </a:r>
                <a:endParaRPr lang="en-US" sz="2000" dirty="0"/>
              </a:p>
              <a:p>
                <a:pPr marL="342900" indent="-342900">
                  <a:buFont typeface="Arial" panose="020B0604020202020204" pitchFamily="34" charset="0"/>
                  <a:buChar char="•"/>
                </a:pPr>
                <a:endParaRPr lang="en-US" sz="2000" dirty="0"/>
              </a:p>
              <a:p>
                <a14:m>
                  <m:oMath xmlns:m="http://schemas.openxmlformats.org/officeDocument/2006/math">
                    <m:r>
                      <a:rPr lang="en-US" sz="2000" b="0" i="1" smtClean="0">
                        <a:solidFill>
                          <a:srgbClr val="FF00FF"/>
                        </a:solidFill>
                        <a:latin typeface="Cambria Math" panose="02040503050406030204" pitchFamily="18" charset="0"/>
                      </a:rPr>
                      <m:t>𝑒</m:t>
                    </m:r>
                  </m:oMath>
                </a14:m>
                <a:r>
                  <a:rPr lang="en-US" sz="2000" dirty="0"/>
                  <a:t> is the minimum cost edge that crosses this cut, so by the Cut Theorem,</a:t>
                </a:r>
                <a:r>
                  <a:rPr lang="en-US" sz="2000" dirty="0">
                    <a:solidFill>
                      <a:srgbClr val="FF40FF"/>
                    </a:solidFill>
                  </a:rPr>
                  <a:t> </a:t>
                </a:r>
                <a14:m>
                  <m:oMath xmlns:m="http://schemas.openxmlformats.org/officeDocument/2006/math">
                    <m:r>
                      <a:rPr lang="en-US" sz="2000" b="0" i="1" smtClean="0">
                        <a:solidFill>
                          <a:srgbClr val="FF40FF"/>
                        </a:solidFill>
                        <a:latin typeface="Cambria Math" panose="02040503050406030204" pitchFamily="18" charset="0"/>
                      </a:rPr>
                      <m:t>𝑒</m:t>
                    </m:r>
                    <m:r>
                      <a:rPr lang="en-US" sz="2000" b="0" i="1" smtClean="0">
                        <a:latin typeface="Cambria Math" panose="02040503050406030204" pitchFamily="18" charset="0"/>
                      </a:rPr>
                      <m:t>∈</m:t>
                    </m:r>
                    <m:r>
                      <a:rPr lang="en-US" sz="2000" b="0" i="1" smtClean="0">
                        <a:latin typeface="Cambria Math" panose="02040503050406030204" pitchFamily="18" charset="0"/>
                      </a:rPr>
                      <m:t>𝑇</m:t>
                    </m:r>
                  </m:oMath>
                </a14:m>
                <a:r>
                  <a:rPr lang="en-US" sz="2000" dirty="0"/>
                  <a:t>!</a:t>
                </a:r>
              </a:p>
            </p:txBody>
          </p:sp>
        </mc:Choice>
        <mc:Fallback>
          <p:sp>
            <p:nvSpPr>
              <p:cNvPr id="8" name="TextBox 7">
                <a:extLst>
                  <a:ext uri="{FF2B5EF4-FFF2-40B4-BE49-F238E27FC236}">
                    <a16:creationId xmlns:a16="http://schemas.microsoft.com/office/drawing/2014/main" id="{F2A9502B-E010-0A06-1643-BFB603C8607F}"/>
                  </a:ext>
                </a:extLst>
              </p:cNvPr>
              <p:cNvSpPr txBox="1">
                <a:spLocks noRot="1" noChangeAspect="1" noMove="1" noResize="1" noEditPoints="1" noAdjustHandles="1" noChangeArrowheads="1" noChangeShapeType="1" noTextEdit="1"/>
              </p:cNvSpPr>
              <p:nvPr/>
            </p:nvSpPr>
            <p:spPr>
              <a:xfrm>
                <a:off x="7016163" y="881383"/>
                <a:ext cx="5210772" cy="3785652"/>
              </a:xfrm>
              <a:prstGeom prst="rect">
                <a:avLst/>
              </a:prstGeom>
              <a:blipFill>
                <a:blip r:embed="rId4"/>
                <a:stretch>
                  <a:fillRect l="-1217" t="-1003" r="-973" b="-2341"/>
                </a:stretch>
              </a:blipFill>
            </p:spPr>
            <p:txBody>
              <a:bodyPr/>
              <a:lstStyle/>
              <a:p>
                <a:r>
                  <a:rPr lang="en-US">
                    <a:noFill/>
                  </a:rPr>
                  <a:t> </a:t>
                </a:r>
              </a:p>
            </p:txBody>
          </p:sp>
        </mc:Fallback>
      </mc:AlternateContent>
      <p:sp>
        <p:nvSpPr>
          <p:cNvPr id="3" name="Freeform 2">
            <a:extLst>
              <a:ext uri="{FF2B5EF4-FFF2-40B4-BE49-F238E27FC236}">
                <a16:creationId xmlns:a16="http://schemas.microsoft.com/office/drawing/2014/main" id="{A501FC1E-0DAC-835E-28DC-9B23B8BC695E}"/>
              </a:ext>
            </a:extLst>
          </p:cNvPr>
          <p:cNvSpPr/>
          <p:nvPr/>
        </p:nvSpPr>
        <p:spPr>
          <a:xfrm>
            <a:off x="595137" y="3183276"/>
            <a:ext cx="3578773" cy="1765738"/>
          </a:xfrm>
          <a:custGeom>
            <a:avLst/>
            <a:gdLst>
              <a:gd name="connsiteX0" fmla="*/ 94593 w 3578773"/>
              <a:gd name="connsiteY0" fmla="*/ 1135117 h 1765738"/>
              <a:gd name="connsiteX1" fmla="*/ 0 w 3578773"/>
              <a:gd name="connsiteY1" fmla="*/ 1592317 h 1765738"/>
              <a:gd name="connsiteX2" fmla="*/ 346841 w 3578773"/>
              <a:gd name="connsiteY2" fmla="*/ 1734207 h 1765738"/>
              <a:gd name="connsiteX3" fmla="*/ 756745 w 3578773"/>
              <a:gd name="connsiteY3" fmla="*/ 1765738 h 1765738"/>
              <a:gd name="connsiteX4" fmla="*/ 1545021 w 3578773"/>
              <a:gd name="connsiteY4" fmla="*/ 945931 h 1765738"/>
              <a:gd name="connsiteX5" fmla="*/ 2443655 w 3578773"/>
              <a:gd name="connsiteY5" fmla="*/ 898635 h 1765738"/>
              <a:gd name="connsiteX6" fmla="*/ 3184635 w 3578773"/>
              <a:gd name="connsiteY6" fmla="*/ 1087821 h 1765738"/>
              <a:gd name="connsiteX7" fmla="*/ 3578773 w 3578773"/>
              <a:gd name="connsiteY7" fmla="*/ 520262 h 1765738"/>
              <a:gd name="connsiteX8" fmla="*/ 3247697 w 3578773"/>
              <a:gd name="connsiteY8" fmla="*/ 173421 h 1765738"/>
              <a:gd name="connsiteX9" fmla="*/ 1891862 w 3578773"/>
              <a:gd name="connsiteY9" fmla="*/ 0 h 1765738"/>
              <a:gd name="connsiteX10" fmla="*/ 756745 w 3578773"/>
              <a:gd name="connsiteY10" fmla="*/ 441435 h 1765738"/>
              <a:gd name="connsiteX11" fmla="*/ 94593 w 3578773"/>
              <a:gd name="connsiteY11" fmla="*/ 1135117 h 1765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8773" h="1765738">
                <a:moveTo>
                  <a:pt x="94593" y="1135117"/>
                </a:moveTo>
                <a:lnTo>
                  <a:pt x="0" y="1592317"/>
                </a:lnTo>
                <a:lnTo>
                  <a:pt x="346841" y="1734207"/>
                </a:lnTo>
                <a:lnTo>
                  <a:pt x="756745" y="1765738"/>
                </a:lnTo>
                <a:lnTo>
                  <a:pt x="1545021" y="945931"/>
                </a:lnTo>
                <a:lnTo>
                  <a:pt x="2443655" y="898635"/>
                </a:lnTo>
                <a:lnTo>
                  <a:pt x="3184635" y="1087821"/>
                </a:lnTo>
                <a:lnTo>
                  <a:pt x="3578773" y="520262"/>
                </a:lnTo>
                <a:lnTo>
                  <a:pt x="3247697" y="173421"/>
                </a:lnTo>
                <a:lnTo>
                  <a:pt x="1891862" y="0"/>
                </a:lnTo>
                <a:lnTo>
                  <a:pt x="756745" y="441435"/>
                </a:lnTo>
                <a:lnTo>
                  <a:pt x="94593" y="1135117"/>
                </a:lnTo>
                <a:close/>
              </a:path>
            </a:pathLst>
          </a:custGeom>
          <a:solidFill>
            <a:srgbClr val="00B0F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8782CE26-76C7-7F28-827D-A74E43150264}"/>
              </a:ext>
            </a:extLst>
          </p:cNvPr>
          <p:cNvGrpSpPr/>
          <p:nvPr/>
        </p:nvGrpSpPr>
        <p:grpSpPr>
          <a:xfrm>
            <a:off x="974297" y="3546512"/>
            <a:ext cx="4600060" cy="2787240"/>
            <a:chOff x="0" y="2862182"/>
            <a:chExt cx="7044346" cy="4268266"/>
          </a:xfrm>
        </p:grpSpPr>
        <p:cxnSp>
          <p:nvCxnSpPr>
            <p:cNvPr id="10" name="Straight Connector 9">
              <a:extLst>
                <a:ext uri="{FF2B5EF4-FFF2-40B4-BE49-F238E27FC236}">
                  <a16:creationId xmlns:a16="http://schemas.microsoft.com/office/drawing/2014/main" id="{FF8E8C5E-E7B5-DEF0-AA2E-64CF3A3842B3}"/>
                </a:ext>
              </a:extLst>
            </p:cNvPr>
            <p:cNvCxnSpPr>
              <a:stCxn id="38" idx="7"/>
              <a:endCxn id="39" idx="2"/>
            </p:cNvCxnSpPr>
            <p:nvPr/>
          </p:nvCxnSpPr>
          <p:spPr>
            <a:xfrm flipV="1">
              <a:off x="438102" y="3276727"/>
              <a:ext cx="1492916" cy="96260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2EA59D8-AEF9-A743-9625-88A8622ADFF0}"/>
                </a:ext>
              </a:extLst>
            </p:cNvPr>
            <p:cNvCxnSpPr>
              <a:stCxn id="39" idx="6"/>
              <a:endCxn id="42" idx="2"/>
            </p:cNvCxnSpPr>
            <p:nvPr/>
          </p:nvCxnSpPr>
          <p:spPr>
            <a:xfrm>
              <a:off x="2444286" y="3276727"/>
              <a:ext cx="1510213" cy="5239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DD05D1-6499-AAF1-0B80-AD2AB5943165}"/>
                </a:ext>
              </a:extLst>
            </p:cNvPr>
            <p:cNvCxnSpPr>
              <a:stCxn id="38" idx="4"/>
              <a:endCxn id="40"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A677229-4D8F-AD14-2D5B-6A116CF15BD0}"/>
                </a:ext>
              </a:extLst>
            </p:cNvPr>
            <p:cNvCxnSpPr>
              <a:stCxn id="41" idx="3"/>
              <a:endCxn id="40" idx="7"/>
            </p:cNvCxnSpPr>
            <p:nvPr/>
          </p:nvCxnSpPr>
          <p:spPr>
            <a:xfrm flipH="1">
              <a:off x="1477469" y="4930617"/>
              <a:ext cx="1172042" cy="79307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404FAAD-8725-2D0F-FE39-07DB672968EB}"/>
                </a:ext>
              </a:extLst>
            </p:cNvPr>
            <p:cNvCxnSpPr>
              <a:stCxn id="43" idx="2"/>
              <a:endCxn id="40" idx="5"/>
            </p:cNvCxnSpPr>
            <p:nvPr/>
          </p:nvCxnSpPr>
          <p:spPr>
            <a:xfrm flipH="1" flipV="1">
              <a:off x="1477469" y="6086626"/>
              <a:ext cx="1369411" cy="5653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BA7FD0F-9546-64A9-34E1-5BB4B53A82C0}"/>
                </a:ext>
              </a:extLst>
            </p:cNvPr>
            <p:cNvCxnSpPr>
              <a:stCxn id="41" idx="5"/>
              <a:endCxn id="43"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9E55A5C-EBC1-5DC1-BFF9-1AD067EF8436}"/>
                </a:ext>
              </a:extLst>
            </p:cNvPr>
            <p:cNvCxnSpPr>
              <a:stCxn id="41" idx="7"/>
              <a:endCxn id="42" idx="3"/>
            </p:cNvCxnSpPr>
            <p:nvPr/>
          </p:nvCxnSpPr>
          <p:spPr>
            <a:xfrm flipV="1">
              <a:off x="3012447"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85B566B-8D61-7E27-6D82-747ECE9DAB1E}"/>
                </a:ext>
              </a:extLst>
            </p:cNvPr>
            <p:cNvCxnSpPr>
              <a:stCxn id="43" idx="6"/>
              <a:endCxn id="45"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FC905D2-EB4A-0052-11FF-E8682388BC6D}"/>
                </a:ext>
              </a:extLst>
            </p:cNvPr>
            <p:cNvCxnSpPr>
              <a:stCxn id="45" idx="1"/>
              <a:endCxn id="42" idx="4"/>
            </p:cNvCxnSpPr>
            <p:nvPr/>
          </p:nvCxnSpPr>
          <p:spPr>
            <a:xfrm flipH="1" flipV="1">
              <a:off x="4211133" y="3585751"/>
              <a:ext cx="865200" cy="2628084"/>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BD4824-270D-0671-F1BE-C6A847C1D7E5}"/>
                </a:ext>
              </a:extLst>
            </p:cNvPr>
            <p:cNvCxnSpPr>
              <a:stCxn id="85" idx="2"/>
              <a:endCxn id="42"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490F8C-588C-6FDC-B8BB-FD06AD58F62C}"/>
                </a:ext>
              </a:extLst>
            </p:cNvPr>
            <p:cNvCxnSpPr>
              <a:stCxn id="45" idx="0"/>
              <a:endCxn id="85"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DB8FE34-ACC7-B70D-DF0E-CA2C322E80A5}"/>
                </a:ext>
              </a:extLst>
            </p:cNvPr>
            <p:cNvCxnSpPr>
              <a:stCxn id="46" idx="1"/>
              <a:endCxn id="85" idx="5"/>
            </p:cNvCxnSpPr>
            <p:nvPr/>
          </p:nvCxnSpPr>
          <p:spPr>
            <a:xfrm flipH="1" flipV="1">
              <a:off x="5744700" y="4187258"/>
              <a:ext cx="861544" cy="674868"/>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F249CFE-A96B-CEED-BD1B-DAE21A641F4F}"/>
                </a:ext>
              </a:extLst>
            </p:cNvPr>
            <p:cNvCxnSpPr>
              <a:stCxn id="46" idx="3"/>
              <a:endCxn id="45"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FDC0612-D89B-0176-8B80-BF715E376C33}"/>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4" name="TextBox 23">
              <a:extLst>
                <a:ext uri="{FF2B5EF4-FFF2-40B4-BE49-F238E27FC236}">
                  <a16:creationId xmlns:a16="http://schemas.microsoft.com/office/drawing/2014/main" id="{6F01F0E4-1752-3FDA-A2EA-A21D040F6537}"/>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5" name="TextBox 24">
              <a:extLst>
                <a:ext uri="{FF2B5EF4-FFF2-40B4-BE49-F238E27FC236}">
                  <a16:creationId xmlns:a16="http://schemas.microsoft.com/office/drawing/2014/main" id="{41549FB6-C3CB-2F02-CDC1-84E380CC0235}"/>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7</a:t>
              </a:r>
            </a:p>
          </p:txBody>
        </p:sp>
        <p:sp>
          <p:nvSpPr>
            <p:cNvPr id="26" name="TextBox 25">
              <a:extLst>
                <a:ext uri="{FF2B5EF4-FFF2-40B4-BE49-F238E27FC236}">
                  <a16:creationId xmlns:a16="http://schemas.microsoft.com/office/drawing/2014/main" id="{30F96CCA-2B74-84BC-8CD1-1A988105FB19}"/>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7" name="TextBox 26">
              <a:extLst>
                <a:ext uri="{FF2B5EF4-FFF2-40B4-BE49-F238E27FC236}">
                  <a16:creationId xmlns:a16="http://schemas.microsoft.com/office/drawing/2014/main" id="{BF3B598C-1539-FF2C-4F12-7F1C321B3D2C}"/>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8" name="TextBox 27">
              <a:extLst>
                <a:ext uri="{FF2B5EF4-FFF2-40B4-BE49-F238E27FC236}">
                  <a16:creationId xmlns:a16="http://schemas.microsoft.com/office/drawing/2014/main" id="{9F063FEE-22B8-49C3-ED21-1E8E722EF9BF}"/>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9" name="TextBox 28">
              <a:extLst>
                <a:ext uri="{FF2B5EF4-FFF2-40B4-BE49-F238E27FC236}">
                  <a16:creationId xmlns:a16="http://schemas.microsoft.com/office/drawing/2014/main" id="{74FE809D-C4DE-0BFF-4AC1-E78C6B4E7B8A}"/>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6</a:t>
              </a:r>
            </a:p>
          </p:txBody>
        </p:sp>
        <p:sp>
          <p:nvSpPr>
            <p:cNvPr id="30" name="TextBox 29">
              <a:extLst>
                <a:ext uri="{FF2B5EF4-FFF2-40B4-BE49-F238E27FC236}">
                  <a16:creationId xmlns:a16="http://schemas.microsoft.com/office/drawing/2014/main" id="{B4F15D19-219C-6072-9474-02770DFA9A06}"/>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31" name="TextBox 30">
              <a:extLst>
                <a:ext uri="{FF2B5EF4-FFF2-40B4-BE49-F238E27FC236}">
                  <a16:creationId xmlns:a16="http://schemas.microsoft.com/office/drawing/2014/main" id="{91EE7E1B-5320-496C-C30C-0C3F91064F0C}"/>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32" name="TextBox 31">
              <a:extLst>
                <a:ext uri="{FF2B5EF4-FFF2-40B4-BE49-F238E27FC236}">
                  <a16:creationId xmlns:a16="http://schemas.microsoft.com/office/drawing/2014/main" id="{75C1CCBC-D255-DB48-666D-39B95CDBE79A}"/>
                </a:ext>
              </a:extLst>
            </p:cNvPr>
            <p:cNvSpPr txBox="1"/>
            <p:nvPr/>
          </p:nvSpPr>
          <p:spPr>
            <a:xfrm>
              <a:off x="2051034" y="5224258"/>
              <a:ext cx="461990" cy="565580"/>
            </a:xfrm>
            <a:prstGeom prst="rect">
              <a:avLst/>
            </a:prstGeom>
            <a:noFill/>
          </p:spPr>
          <p:txBody>
            <a:bodyPr wrap="square" rtlCol="0">
              <a:spAutoFit/>
            </a:bodyPr>
            <a:lstStyle/>
            <a:p>
              <a:r>
                <a:rPr lang="en-US" dirty="0">
                  <a:solidFill>
                    <a:srgbClr val="00B050"/>
                  </a:solidFill>
                </a:rPr>
                <a:t>3</a:t>
              </a:r>
            </a:p>
          </p:txBody>
        </p:sp>
        <p:sp>
          <p:nvSpPr>
            <p:cNvPr id="33" name="TextBox 32">
              <a:extLst>
                <a:ext uri="{FF2B5EF4-FFF2-40B4-BE49-F238E27FC236}">
                  <a16:creationId xmlns:a16="http://schemas.microsoft.com/office/drawing/2014/main" id="{FBE6A953-BB8C-76AF-AA1C-48442EAF074B}"/>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4" name="TextBox 33">
              <a:extLst>
                <a:ext uri="{FF2B5EF4-FFF2-40B4-BE49-F238E27FC236}">
                  <a16:creationId xmlns:a16="http://schemas.microsoft.com/office/drawing/2014/main" id="{80B2C5DF-6888-7A19-7AE6-99E7016C47C0}"/>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5" name="TextBox 34">
              <a:extLst>
                <a:ext uri="{FF2B5EF4-FFF2-40B4-BE49-F238E27FC236}">
                  <a16:creationId xmlns:a16="http://schemas.microsoft.com/office/drawing/2014/main" id="{BDBAF3CC-0E77-C734-8E7F-5C115CDAF429}"/>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6" name="Straight Connector 35">
              <a:extLst>
                <a:ext uri="{FF2B5EF4-FFF2-40B4-BE49-F238E27FC236}">
                  <a16:creationId xmlns:a16="http://schemas.microsoft.com/office/drawing/2014/main" id="{91293E25-EB14-F181-C01C-8FC0DE59E008}"/>
                </a:ext>
              </a:extLst>
            </p:cNvPr>
            <p:cNvCxnSpPr>
              <a:stCxn id="39" idx="4"/>
              <a:endCxn id="40" idx="0"/>
            </p:cNvCxnSpPr>
            <p:nvPr/>
          </p:nvCxnSpPr>
          <p:spPr>
            <a:xfrm flipH="1">
              <a:off x="1296001"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C1956F4-B9E8-E58B-C2BE-3742F7A2132A}"/>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8" name="Oval 37">
              <a:extLst>
                <a:ext uri="{FF2B5EF4-FFF2-40B4-BE49-F238E27FC236}">
                  <a16:creationId xmlns:a16="http://schemas.microsoft.com/office/drawing/2014/main" id="{42839D0F-618E-DEFE-B1B8-00D728889BB3}"/>
                </a:ext>
              </a:extLst>
            </p:cNvPr>
            <p:cNvSpPr/>
            <p:nvPr/>
          </p:nvSpPr>
          <p:spPr>
            <a:xfrm>
              <a:off x="0" y="4164165"/>
              <a:ext cx="513268" cy="513268"/>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9" name="Oval 38">
              <a:extLst>
                <a:ext uri="{FF2B5EF4-FFF2-40B4-BE49-F238E27FC236}">
                  <a16:creationId xmlns:a16="http://schemas.microsoft.com/office/drawing/2014/main" id="{2549E62B-7837-0E6E-C18E-E6D73188E89C}"/>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40" name="Oval 39">
              <a:extLst>
                <a:ext uri="{FF2B5EF4-FFF2-40B4-BE49-F238E27FC236}">
                  <a16:creationId xmlns:a16="http://schemas.microsoft.com/office/drawing/2014/main" id="{C1D8A0D1-2FCC-B56E-85EF-11FB9400D56B}"/>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1" name="Oval 40">
              <a:extLst>
                <a:ext uri="{FF2B5EF4-FFF2-40B4-BE49-F238E27FC236}">
                  <a16:creationId xmlns:a16="http://schemas.microsoft.com/office/drawing/2014/main" id="{1CEE7DFC-63CF-3BB3-05EE-75FD3C06FCDA}"/>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42" name="Oval 41">
              <a:extLst>
                <a:ext uri="{FF2B5EF4-FFF2-40B4-BE49-F238E27FC236}">
                  <a16:creationId xmlns:a16="http://schemas.microsoft.com/office/drawing/2014/main" id="{4FF37358-19F8-B639-7607-FB0D76EA4A4E}"/>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43" name="Oval 42">
              <a:extLst>
                <a:ext uri="{FF2B5EF4-FFF2-40B4-BE49-F238E27FC236}">
                  <a16:creationId xmlns:a16="http://schemas.microsoft.com/office/drawing/2014/main" id="{61C2D8A9-B191-BACF-3AE6-E8FDE6453B57}"/>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5" name="Oval 44">
              <a:extLst>
                <a:ext uri="{FF2B5EF4-FFF2-40B4-BE49-F238E27FC236}">
                  <a16:creationId xmlns:a16="http://schemas.microsoft.com/office/drawing/2014/main" id="{80D01D7C-8270-5B39-B189-6E8F2B7CDB91}"/>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6" name="Oval 45">
              <a:extLst>
                <a:ext uri="{FF2B5EF4-FFF2-40B4-BE49-F238E27FC236}">
                  <a16:creationId xmlns:a16="http://schemas.microsoft.com/office/drawing/2014/main" id="{50AE759C-B4E6-9767-AF32-59A718A6BDD1}"/>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85" name="Oval 84">
              <a:extLst>
                <a:ext uri="{FF2B5EF4-FFF2-40B4-BE49-F238E27FC236}">
                  <a16:creationId xmlns:a16="http://schemas.microsoft.com/office/drawing/2014/main" id="{4B32089C-CACD-2878-3488-B78A322F7918}"/>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F6B2F075-C52D-379F-5E31-053C238567D9}"/>
                  </a:ext>
                </a:extLst>
              </p:cNvPr>
              <p:cNvSpPr txBox="1"/>
              <p:nvPr/>
            </p:nvSpPr>
            <p:spPr>
              <a:xfrm>
                <a:off x="3871012" y="4411806"/>
                <a:ext cx="412613" cy="461665"/>
              </a:xfrm>
              <a:prstGeom prst="rect">
                <a:avLst/>
              </a:prstGeom>
              <a:noFill/>
            </p:spPr>
            <p:txBody>
              <a:bodyPr wrap="none" rtlCol="0">
                <a:spAutoFit/>
              </a:bodyPr>
              <a:lstStyle/>
              <a:p>
                <a:pPr/>
                <a14:m>
                  <m:oMathPara xmlns:m="http://schemas.openxmlformats.org/officeDocument/2006/math">
                    <m:oMath>
                      <m:r>
                        <a:rPr lang="en-US" sz="2400" i="1" smtClean="0">
                          <a:solidFill>
                            <a:srgbClr val="FF00FF"/>
                          </a:solidFill>
                          <a:latin typeface="Cambria Math"/>
                        </a:rPr>
                        <m:t>𝑒</m:t>
                      </m:r>
                    </m:oMath>
                  </m:oMathPara>
                </a14:m>
                <a:endParaRPr lang="en-US" sz="2400" dirty="0">
                  <a:solidFill>
                    <a:srgbClr val="FF00FF"/>
                  </a:solidFill>
                </a:endParaRPr>
              </a:p>
            </p:txBody>
          </p:sp>
        </mc:Choice>
        <mc:Fallback xmlns="">
          <p:sp>
            <p:nvSpPr>
              <p:cNvPr id="86" name="TextBox 85">
                <a:extLst>
                  <a:ext uri="{FF2B5EF4-FFF2-40B4-BE49-F238E27FC236}">
                    <a16:creationId xmlns:a16="http://schemas.microsoft.com/office/drawing/2014/main" id="{F6B2F075-C52D-379F-5E31-053C238567D9}"/>
                  </a:ext>
                </a:extLst>
              </p:cNvPr>
              <p:cNvSpPr txBox="1">
                <a:spLocks noRot="1" noChangeAspect="1" noMove="1" noResize="1" noEditPoints="1" noAdjustHandles="1" noChangeArrowheads="1" noChangeShapeType="1" noTextEdit="1"/>
              </p:cNvSpPr>
              <p:nvPr/>
            </p:nvSpPr>
            <p:spPr>
              <a:xfrm>
                <a:off x="3871012" y="4411806"/>
                <a:ext cx="412613" cy="46166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49669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3505201" y="3513084"/>
            <a:ext cx="2191407" cy="2049517"/>
          </a:xfrm>
          <a:custGeom>
            <a:avLst/>
            <a:gdLst>
              <a:gd name="connsiteX0" fmla="*/ 220717 w 2191407"/>
              <a:gd name="connsiteY0" fmla="*/ 2049517 h 2049517"/>
              <a:gd name="connsiteX1" fmla="*/ 1734207 w 2191407"/>
              <a:gd name="connsiteY1" fmla="*/ 1103586 h 2049517"/>
              <a:gd name="connsiteX2" fmla="*/ 2191407 w 2191407"/>
              <a:gd name="connsiteY2" fmla="*/ 268014 h 2049517"/>
              <a:gd name="connsiteX3" fmla="*/ 1939158 w 2191407"/>
              <a:gd name="connsiteY3" fmla="*/ 0 h 2049517"/>
              <a:gd name="connsiteX4" fmla="*/ 1387365 w 2191407"/>
              <a:gd name="connsiteY4" fmla="*/ 0 h 2049517"/>
              <a:gd name="connsiteX5" fmla="*/ 362607 w 2191407"/>
              <a:gd name="connsiteY5" fmla="*/ 756745 h 2049517"/>
              <a:gd name="connsiteX6" fmla="*/ 0 w 2191407"/>
              <a:gd name="connsiteY6" fmla="*/ 1340069 h 2049517"/>
              <a:gd name="connsiteX7" fmla="*/ 31531 w 2191407"/>
              <a:gd name="connsiteY7" fmla="*/ 1781504 h 2049517"/>
              <a:gd name="connsiteX8" fmla="*/ 220717 w 2191407"/>
              <a:gd name="connsiteY8" fmla="*/ 2049517 h 204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407" h="2049517">
                <a:moveTo>
                  <a:pt x="220717" y="2049517"/>
                </a:moveTo>
                <a:lnTo>
                  <a:pt x="1734207" y="1103586"/>
                </a:lnTo>
                <a:lnTo>
                  <a:pt x="2191407" y="268014"/>
                </a:lnTo>
                <a:lnTo>
                  <a:pt x="1939158" y="0"/>
                </a:lnTo>
                <a:lnTo>
                  <a:pt x="1387365" y="0"/>
                </a:lnTo>
                <a:lnTo>
                  <a:pt x="362607" y="756745"/>
                </a:lnTo>
                <a:lnTo>
                  <a:pt x="0" y="1340069"/>
                </a:lnTo>
                <a:lnTo>
                  <a:pt x="31531" y="1781504"/>
                </a:lnTo>
                <a:lnTo>
                  <a:pt x="220717" y="2049517"/>
                </a:lnTo>
                <a:close/>
              </a:path>
            </a:pathLst>
          </a:custGeom>
          <a:solidFill>
            <a:srgbClr val="00B0F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General MST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7</a:t>
            </a:fld>
            <a:endParaRPr lang="en-US"/>
          </a:p>
        </p:txBody>
      </p:sp>
      <p:grpSp>
        <p:nvGrpSpPr>
          <p:cNvPr id="47" name="Group 46"/>
          <p:cNvGrpSpPr/>
          <p:nvPr/>
        </p:nvGrpSpPr>
        <p:grpSpPr>
          <a:xfrm>
            <a:off x="3826554" y="3537360"/>
            <a:ext cx="4600060" cy="2787240"/>
            <a:chOff x="0" y="2862182"/>
            <a:chExt cx="7044346" cy="4268266"/>
          </a:xfrm>
        </p:grpSpPr>
        <p:cxnSp>
          <p:nvCxnSpPr>
            <p:cNvPr id="48" name="Straight Connector 47"/>
            <p:cNvCxnSpPr>
              <a:stCxn id="76" idx="7"/>
              <a:endCxn id="77" idx="2"/>
            </p:cNvCxnSpPr>
            <p:nvPr/>
          </p:nvCxnSpPr>
          <p:spPr>
            <a:xfrm flipV="1">
              <a:off x="438102" y="3276727"/>
              <a:ext cx="1492916" cy="96260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77" idx="6"/>
              <a:endCxn id="80" idx="2"/>
            </p:cNvCxnSpPr>
            <p:nvPr/>
          </p:nvCxnSpPr>
          <p:spPr>
            <a:xfrm>
              <a:off x="2444286" y="3276727"/>
              <a:ext cx="1510213" cy="5239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76" idx="4"/>
              <a:endCxn id="78"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9" idx="3"/>
              <a:endCxn id="78" idx="7"/>
            </p:cNvCxnSpPr>
            <p:nvPr/>
          </p:nvCxnSpPr>
          <p:spPr>
            <a:xfrm flipH="1">
              <a:off x="1477469" y="4930617"/>
              <a:ext cx="1172042" cy="79307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81" idx="2"/>
              <a:endCxn id="78" idx="5"/>
            </p:cNvCxnSpPr>
            <p:nvPr/>
          </p:nvCxnSpPr>
          <p:spPr>
            <a:xfrm flipH="1" flipV="1">
              <a:off x="1477469" y="6086626"/>
              <a:ext cx="1369411" cy="565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79" idx="5"/>
              <a:endCxn id="81"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79" idx="7"/>
              <a:endCxn id="80" idx="3"/>
            </p:cNvCxnSpPr>
            <p:nvPr/>
          </p:nvCxnSpPr>
          <p:spPr>
            <a:xfrm flipV="1">
              <a:off x="3012447"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1" idx="6"/>
              <a:endCxn id="82"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82" idx="1"/>
              <a:endCxn id="80" idx="4"/>
            </p:cNvCxnSpPr>
            <p:nvPr/>
          </p:nvCxnSpPr>
          <p:spPr>
            <a:xfrm flipH="1" flipV="1">
              <a:off x="4211133" y="3585751"/>
              <a:ext cx="865200" cy="262808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84" idx="2"/>
              <a:endCxn id="80"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82" idx="0"/>
              <a:endCxn id="84"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83" idx="1"/>
              <a:endCxn id="84" idx="5"/>
            </p:cNvCxnSpPr>
            <p:nvPr/>
          </p:nvCxnSpPr>
          <p:spPr>
            <a:xfrm flipH="1" flipV="1">
              <a:off x="5744700" y="4187258"/>
              <a:ext cx="861544" cy="6748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83" idx="3"/>
              <a:endCxn id="82"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62" name="TextBox 61"/>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63" name="TextBox 62"/>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64" name="TextBox 63"/>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65" name="TextBox 64"/>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66" name="TextBox 65"/>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67" name="TextBox 66"/>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68" name="TextBox 67"/>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69" name="TextBox 68"/>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70" name="TextBox 69"/>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71" name="TextBox 70"/>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72" name="TextBox 71"/>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73" name="TextBox 72"/>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74" name="Straight Connector 73"/>
            <p:cNvCxnSpPr>
              <a:stCxn id="77" idx="4"/>
              <a:endCxn id="78" idx="0"/>
            </p:cNvCxnSpPr>
            <p:nvPr/>
          </p:nvCxnSpPr>
          <p:spPr>
            <a:xfrm flipH="1">
              <a:off x="1296001"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76" name="Oval 75"/>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7" name="Oval 76"/>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78" name="Oval 77"/>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79" name="Oval 78"/>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80" name="Oval 79"/>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81" name="Oval 80"/>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82" name="Oval 81"/>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83" name="Oval 82"/>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84" name="Oval 83"/>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mc:AlternateContent xmlns:mc="http://schemas.openxmlformats.org/markup-compatibility/2006">
        <mc:Choice xmlns:a14="http://schemas.microsoft.com/office/drawing/2010/main" Requires="a14">
          <p:sp>
            <p:nvSpPr>
              <p:cNvPr id="44" name="TextBox 43"/>
              <p:cNvSpPr txBox="1"/>
              <p:nvPr/>
            </p:nvSpPr>
            <p:spPr>
              <a:xfrm>
                <a:off x="1905000" y="1378424"/>
                <a:ext cx="9768839" cy="1815882"/>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p>
              <a:p>
                <a:r>
                  <a:rPr lang="en-US" sz="2800" dirty="0"/>
                  <a:t>Repeat </a:t>
                </a:r>
                <a14:m>
                  <m:oMath xmlns:m="http://schemas.openxmlformats.org/officeDocument/2006/math">
                    <m:r>
                      <a:rPr lang="en-US" sz="2800" i="1">
                        <a:latin typeface="Cambria Math"/>
                      </a:rPr>
                      <m:t>𝑉</m:t>
                    </m:r>
                    <m:r>
                      <a:rPr lang="en-US" sz="2800" i="1">
                        <a:latin typeface="Cambria Math"/>
                      </a:rPr>
                      <m:t>−1</m:t>
                    </m:r>
                  </m:oMath>
                </a14:m>
                <a:r>
                  <a:rPr lang="en-US" sz="2800" dirty="0"/>
                  <a:t> times:</a:t>
                </a:r>
              </a:p>
              <a:p>
                <a:r>
                  <a:rPr lang="en-US" sz="2800" dirty="0"/>
                  <a:t>	Pick a cut </a:t>
                </a:r>
                <a14:m>
                  <m:oMath xmlns:m="http://schemas.openxmlformats.org/officeDocument/2006/math">
                    <m:r>
                      <a:rPr lang="en-US" sz="2800" i="1">
                        <a:solidFill>
                          <a:srgbClr val="0070C0"/>
                        </a:solidFill>
                        <a:latin typeface="Cambria Math"/>
                      </a:rPr>
                      <m:t>(</m:t>
                    </m:r>
                    <m:r>
                      <a:rPr lang="en-US" sz="2800" i="1">
                        <a:solidFill>
                          <a:srgbClr val="0070C0"/>
                        </a:solidFill>
                        <a:latin typeface="Cambria Math"/>
                      </a:rPr>
                      <m:t>𝑆</m:t>
                    </m:r>
                    <m:r>
                      <a:rPr lang="en-US" sz="2800" i="1">
                        <a:solidFill>
                          <a:srgbClr val="0070C0"/>
                        </a:solidFill>
                        <a:latin typeface="Cambria Math"/>
                      </a:rPr>
                      <m:t>,</m:t>
                    </m:r>
                    <m:r>
                      <a:rPr lang="en-US" sz="2800" i="1">
                        <a:solidFill>
                          <a:srgbClr val="0070C0"/>
                        </a:solidFill>
                        <a:latin typeface="Cambria Math"/>
                      </a:rPr>
                      <m:t>𝑉</m:t>
                    </m:r>
                    <m:r>
                      <a:rPr lang="en-US" sz="2800" i="1">
                        <a:solidFill>
                          <a:srgbClr val="0070C0"/>
                        </a:solidFill>
                        <a:latin typeface="Cambria Math"/>
                      </a:rPr>
                      <m:t>−</m:t>
                    </m:r>
                    <m:r>
                      <a:rPr lang="en-US" sz="2800" i="1">
                        <a:solidFill>
                          <a:srgbClr val="0070C0"/>
                        </a:solidFill>
                        <a:latin typeface="Cambria Math"/>
                      </a:rPr>
                      <m:t>𝑆</m:t>
                    </m:r>
                    <m:r>
                      <a:rPr lang="en-US" sz="2800" i="1">
                        <a:solidFill>
                          <a:srgbClr val="0070C0"/>
                        </a:solidFill>
                        <a:latin typeface="Cambria Math"/>
                      </a:rPr>
                      <m:t>)</m:t>
                    </m:r>
                  </m:oMath>
                </a14:m>
                <a:r>
                  <a:rPr lang="en-US" sz="2800" dirty="0"/>
                  <a:t> which </a:t>
                </a:r>
                <a14:m>
                  <m:oMath xmlns:m="http://schemas.openxmlformats.org/officeDocument/2006/math">
                    <m:r>
                      <a:rPr lang="en-US" sz="2800" i="1" dirty="0" smtClean="0">
                        <a:solidFill>
                          <a:schemeClr val="accent2">
                            <a:lumMod val="75000"/>
                          </a:schemeClr>
                        </a:solidFill>
                        <a:latin typeface="Cambria Math"/>
                      </a:rPr>
                      <m:t>𝐴</m:t>
                    </m:r>
                  </m:oMath>
                </a14:m>
                <a:r>
                  <a:rPr lang="en-US" sz="2800" dirty="0"/>
                  <a:t> respects </a:t>
                </a:r>
              </a:p>
              <a:p>
                <a:r>
                  <a:rPr lang="en-US" sz="2800" dirty="0"/>
                  <a:t>	Add the </a:t>
                </a:r>
                <a:r>
                  <a:rPr lang="en-US" sz="2800" dirty="0">
                    <a:solidFill>
                      <a:srgbClr val="FF00FF"/>
                    </a:solidFill>
                  </a:rPr>
                  <a:t>min-weight edge which crosses</a:t>
                </a:r>
                <a:r>
                  <a:rPr lang="en-US" sz="2800" dirty="0">
                    <a:solidFill>
                      <a:schemeClr val="accent6"/>
                    </a:solidFill>
                  </a:rPr>
                  <a:t> </a:t>
                </a:r>
                <a14:m>
                  <m:oMath xmlns:m="http://schemas.openxmlformats.org/officeDocument/2006/math">
                    <m:r>
                      <a:rPr lang="en-US" sz="2800" i="1">
                        <a:solidFill>
                          <a:srgbClr val="0070C0"/>
                        </a:solidFill>
                        <a:latin typeface="Cambria Math"/>
                      </a:rPr>
                      <m:t>(</m:t>
                    </m:r>
                    <m:r>
                      <a:rPr lang="en-US" sz="2800" i="1">
                        <a:solidFill>
                          <a:srgbClr val="0070C0"/>
                        </a:solidFill>
                        <a:latin typeface="Cambria Math"/>
                      </a:rPr>
                      <m:t>𝑆</m:t>
                    </m:r>
                    <m:r>
                      <a:rPr lang="en-US" sz="2800" i="1">
                        <a:solidFill>
                          <a:srgbClr val="0070C0"/>
                        </a:solidFill>
                        <a:latin typeface="Cambria Math"/>
                      </a:rPr>
                      <m:t>,</m:t>
                    </m:r>
                    <m:r>
                      <a:rPr lang="en-US" sz="2800" i="1">
                        <a:solidFill>
                          <a:srgbClr val="0070C0"/>
                        </a:solidFill>
                        <a:latin typeface="Cambria Math"/>
                      </a:rPr>
                      <m:t>𝑉</m:t>
                    </m:r>
                    <m:r>
                      <a:rPr lang="en-US" sz="2800" i="1">
                        <a:solidFill>
                          <a:srgbClr val="0070C0"/>
                        </a:solidFill>
                        <a:latin typeface="Cambria Math"/>
                      </a:rPr>
                      <m:t>−</m:t>
                    </m:r>
                    <m:r>
                      <a:rPr lang="en-US" sz="2800" i="1">
                        <a:solidFill>
                          <a:srgbClr val="0070C0"/>
                        </a:solidFill>
                        <a:latin typeface="Cambria Math"/>
                      </a:rPr>
                      <m:t>𝑆</m:t>
                    </m:r>
                    <m:r>
                      <a:rPr lang="en-US" sz="2800" i="1">
                        <a:solidFill>
                          <a:srgbClr val="0070C0"/>
                        </a:solidFill>
                        <a:latin typeface="Cambria Math"/>
                      </a:rPr>
                      <m:t>)</m:t>
                    </m:r>
                  </m:oMath>
                </a14:m>
                <a:endParaRPr lang="en-US" sz="2800" dirty="0"/>
              </a:p>
            </p:txBody>
          </p:sp>
        </mc:Choice>
        <mc:Fallback>
          <p:sp>
            <p:nvSpPr>
              <p:cNvPr id="44" name="TextBox 43"/>
              <p:cNvSpPr txBox="1">
                <a:spLocks noRot="1" noChangeAspect="1" noMove="1" noResize="1" noEditPoints="1" noAdjustHandles="1" noChangeArrowheads="1" noChangeShapeType="1" noTextEdit="1"/>
              </p:cNvSpPr>
              <p:nvPr/>
            </p:nvSpPr>
            <p:spPr>
              <a:xfrm>
                <a:off x="1905000" y="1378424"/>
                <a:ext cx="9768839" cy="1815882"/>
              </a:xfrm>
              <a:prstGeom prst="rect">
                <a:avLst/>
              </a:prstGeom>
              <a:blipFill>
                <a:blip r:embed="rId2"/>
                <a:stretch>
                  <a:fillRect l="-1299" t="-3472" b="-9028"/>
                </a:stretch>
              </a:blipFill>
            </p:spPr>
            <p:txBody>
              <a:bodyPr/>
              <a:lstStyle/>
              <a:p>
                <a:r>
                  <a:rPr lang="en-US">
                    <a:noFill/>
                  </a:rPr>
                  <a:t> </a:t>
                </a:r>
              </a:p>
            </p:txBody>
          </p:sp>
        </mc:Fallback>
      </mc:AlternateContent>
    </p:spTree>
    <p:extLst>
      <p:ext uri="{BB962C8B-B14F-4D97-AF65-F5344CB8AC3E}">
        <p14:creationId xmlns:p14="http://schemas.microsoft.com/office/powerpoint/2010/main" val="2185320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8</a:t>
            </a:fld>
            <a:endParaRPr lang="en-US"/>
          </a:p>
        </p:txBody>
      </p:sp>
      <mc:AlternateContent xmlns:mc="http://schemas.openxmlformats.org/markup-compatibility/2006" xmlns:a14="http://schemas.microsoft.com/office/drawing/2010/main">
        <mc:Choice Requires="a14">
          <p:sp>
            <p:nvSpPr>
              <p:cNvPr id="43" name="TextBox 42"/>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43" name="TextBox 42"/>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47" name="Group 46"/>
          <p:cNvGrpSpPr/>
          <p:nvPr/>
        </p:nvGrpSpPr>
        <p:grpSpPr>
          <a:xfrm>
            <a:off x="3826554" y="2988890"/>
            <a:ext cx="4600060" cy="2787240"/>
            <a:chOff x="0" y="2862182"/>
            <a:chExt cx="7044346" cy="4268266"/>
          </a:xfrm>
        </p:grpSpPr>
        <p:cxnSp>
          <p:nvCxnSpPr>
            <p:cNvPr id="48" name="Straight Connector 47"/>
            <p:cNvCxnSpPr>
              <a:cxnSpLocks/>
              <a:stCxn id="76" idx="7"/>
              <a:endCxn id="77"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cxnSpLocks/>
              <a:stCxn id="77" idx="6"/>
              <a:endCxn id="80"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76" idx="4"/>
              <a:endCxn id="78"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9" idx="3"/>
              <a:endCxn id="78" idx="7"/>
            </p:cNvCxnSpPr>
            <p:nvPr/>
          </p:nvCxnSpPr>
          <p:spPr>
            <a:xfrm flipH="1">
              <a:off x="1477469" y="4930617"/>
              <a:ext cx="1172042" cy="79307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81" idx="2"/>
              <a:endCxn id="78" idx="5"/>
            </p:cNvCxnSpPr>
            <p:nvPr/>
          </p:nvCxnSpPr>
          <p:spPr>
            <a:xfrm flipH="1" flipV="1">
              <a:off x="1477469" y="6086626"/>
              <a:ext cx="1369411" cy="5653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79" idx="5"/>
              <a:endCxn id="81"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cxnSpLocks/>
              <a:stCxn id="79" idx="7"/>
              <a:endCxn id="80"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1" idx="6"/>
              <a:endCxn id="82"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cxnSpLocks/>
              <a:stCxn id="82" idx="1"/>
              <a:endCxn id="80" idx="4"/>
            </p:cNvCxnSpPr>
            <p:nvPr/>
          </p:nvCxnSpPr>
          <p:spPr>
            <a:xfrm flipH="1" flipV="1">
              <a:off x="4211133" y="3585751"/>
              <a:ext cx="865200" cy="262808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84" idx="2"/>
              <a:endCxn id="80"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82" idx="0"/>
              <a:endCxn id="84"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83" idx="1"/>
              <a:endCxn id="84" idx="5"/>
            </p:cNvCxnSpPr>
            <p:nvPr/>
          </p:nvCxnSpPr>
          <p:spPr>
            <a:xfrm flipH="1" flipV="1">
              <a:off x="5744700" y="4187258"/>
              <a:ext cx="861544" cy="674868"/>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83" idx="3"/>
              <a:endCxn id="82"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62" name="TextBox 61"/>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63" name="TextBox 62"/>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64" name="TextBox 63"/>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65" name="TextBox 64"/>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66" name="TextBox 65"/>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67" name="TextBox 66"/>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68" name="TextBox 67"/>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69" name="TextBox 68"/>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70" name="TextBox 69"/>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71" name="TextBox 70"/>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72" name="TextBox 71"/>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73" name="TextBox 72"/>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74" name="Straight Connector 73"/>
            <p:cNvCxnSpPr>
              <a:cxnSpLocks/>
              <a:stCxn id="77" idx="4"/>
              <a:endCxn id="78"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76" name="Oval 75"/>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7" name="Oval 76"/>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78" name="Oval 77"/>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79" name="Oval 78"/>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80" name="Oval 79"/>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81" name="Oval 80"/>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82" name="Oval 81"/>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83" name="Oval 82"/>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84" name="Oval 83"/>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1592365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Kruskal’s</a:t>
            </a:r>
            <a:r>
              <a:rPr lang="en-US" dirty="0"/>
              <a:t> Algorithm</a:t>
            </a:r>
          </a:p>
        </p:txBody>
      </p:sp>
      <p:sp>
        <p:nvSpPr>
          <p:cNvPr id="4" name="Slide Number Placeholder 3"/>
          <p:cNvSpPr>
            <a:spLocks noGrp="1"/>
          </p:cNvSpPr>
          <p:nvPr>
            <p:ph type="sldNum" sz="quarter" idx="12"/>
          </p:nvPr>
        </p:nvSpPr>
        <p:spPr/>
        <p:txBody>
          <a:bodyPr/>
          <a:lstStyle/>
          <a:p>
            <a:fld id="{86BADE50-950A-4D58-BFB2-FA2C6A8B385D}" type="slidenum">
              <a:rPr lang="en-US" smtClean="0"/>
              <a:t>9</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2E79DB7-E929-A736-9B9F-0C97448A45C2}"/>
                  </a:ext>
                </a:extLst>
              </p:cNvPr>
              <p:cNvSpPr txBox="1"/>
              <p:nvPr/>
            </p:nvSpPr>
            <p:spPr>
              <a:xfrm>
                <a:off x="2354178" y="1378425"/>
                <a:ext cx="7075065" cy="1384995"/>
              </a:xfrm>
              <a:prstGeom prst="rect">
                <a:avLst/>
              </a:prstGeom>
              <a:noFill/>
            </p:spPr>
            <p:txBody>
              <a:bodyPr wrap="square" rtlCol="0">
                <a:spAutoFit/>
              </a:bodyPr>
              <a:lstStyle/>
              <a:p>
                <a:r>
                  <a:rPr lang="en-US" sz="2800" dirty="0"/>
                  <a:t>Start with an empty tree </a:t>
                </a:r>
                <a14:m>
                  <m:oMath xmlns:m="http://schemas.openxmlformats.org/officeDocument/2006/math">
                    <m:r>
                      <a:rPr lang="en-US" sz="2800" i="1" smtClean="0">
                        <a:solidFill>
                          <a:schemeClr val="accent2">
                            <a:lumMod val="75000"/>
                          </a:schemeClr>
                        </a:solidFill>
                        <a:latin typeface="Cambria Math"/>
                      </a:rPr>
                      <m:t>𝐴</m:t>
                    </m:r>
                  </m:oMath>
                </a14:m>
                <a:endParaRPr lang="en-US" sz="2800" dirty="0">
                  <a:solidFill>
                    <a:srgbClr val="7030A0"/>
                  </a:solidFill>
                </a:endParaRPr>
              </a:p>
              <a:p>
                <a:r>
                  <a:rPr lang="en-US" sz="2800" dirty="0"/>
                  <a:t>Add to </a:t>
                </a:r>
                <a14:m>
                  <m:oMath xmlns:m="http://schemas.openxmlformats.org/officeDocument/2006/math">
                    <m:r>
                      <a:rPr lang="en-US" sz="2800" i="1" smtClean="0">
                        <a:solidFill>
                          <a:schemeClr val="accent2">
                            <a:lumMod val="75000"/>
                          </a:schemeClr>
                        </a:solidFill>
                        <a:latin typeface="Cambria Math"/>
                      </a:rPr>
                      <m:t>𝐴</m:t>
                    </m:r>
                  </m:oMath>
                </a14:m>
                <a:r>
                  <a:rPr lang="en-US" sz="2800" dirty="0"/>
                  <a:t> the </a:t>
                </a:r>
                <a:r>
                  <a:rPr lang="en-US" sz="2800" dirty="0">
                    <a:solidFill>
                      <a:srgbClr val="FF00FF"/>
                    </a:solidFill>
                  </a:rPr>
                  <a:t>lowest-weight edge that does not create a cycle</a:t>
                </a:r>
              </a:p>
            </p:txBody>
          </p:sp>
        </mc:Choice>
        <mc:Fallback xmlns="">
          <p:sp>
            <p:nvSpPr>
              <p:cNvPr id="3" name="TextBox 2">
                <a:extLst>
                  <a:ext uri="{FF2B5EF4-FFF2-40B4-BE49-F238E27FC236}">
                    <a16:creationId xmlns:a16="http://schemas.microsoft.com/office/drawing/2014/main" id="{B2E79DB7-E929-A736-9B9F-0C97448A45C2}"/>
                  </a:ext>
                </a:extLst>
              </p:cNvPr>
              <p:cNvSpPr txBox="1">
                <a:spLocks noRot="1" noChangeAspect="1" noMove="1" noResize="1" noEditPoints="1" noAdjustHandles="1" noChangeArrowheads="1" noChangeShapeType="1" noTextEdit="1"/>
              </p:cNvSpPr>
              <p:nvPr/>
            </p:nvSpPr>
            <p:spPr>
              <a:xfrm>
                <a:off x="2354178" y="1378425"/>
                <a:ext cx="7075065" cy="1384995"/>
              </a:xfrm>
              <a:prstGeom prst="rect">
                <a:avLst/>
              </a:prstGeom>
              <a:blipFill>
                <a:blip r:embed="rId2"/>
                <a:stretch>
                  <a:fillRect l="-1723" t="-3965" r="-1120" b="-11894"/>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88CD03B2-E35E-5829-5062-63424CE04592}"/>
              </a:ext>
            </a:extLst>
          </p:cNvPr>
          <p:cNvGrpSpPr/>
          <p:nvPr/>
        </p:nvGrpSpPr>
        <p:grpSpPr>
          <a:xfrm>
            <a:off x="3826554" y="2988890"/>
            <a:ext cx="4600060" cy="2787240"/>
            <a:chOff x="0" y="2862182"/>
            <a:chExt cx="7044346" cy="4268266"/>
          </a:xfrm>
        </p:grpSpPr>
        <p:cxnSp>
          <p:nvCxnSpPr>
            <p:cNvPr id="6" name="Straight Connector 5">
              <a:extLst>
                <a:ext uri="{FF2B5EF4-FFF2-40B4-BE49-F238E27FC236}">
                  <a16:creationId xmlns:a16="http://schemas.microsoft.com/office/drawing/2014/main" id="{E4DF535B-8B7C-50E9-3B17-AB5F5ED1021C}"/>
                </a:ext>
              </a:extLst>
            </p:cNvPr>
            <p:cNvCxnSpPr>
              <a:cxnSpLocks/>
              <a:stCxn id="34" idx="7"/>
              <a:endCxn id="35" idx="2"/>
            </p:cNvCxnSpPr>
            <p:nvPr/>
          </p:nvCxnSpPr>
          <p:spPr>
            <a:xfrm flipV="1">
              <a:off x="438102" y="3276727"/>
              <a:ext cx="1492916" cy="96260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8D9DF4B-495F-7877-37A3-24C3AB1B589E}"/>
                </a:ext>
              </a:extLst>
            </p:cNvPr>
            <p:cNvCxnSpPr>
              <a:cxnSpLocks/>
              <a:stCxn id="35" idx="6"/>
              <a:endCxn id="38" idx="2"/>
            </p:cNvCxnSpPr>
            <p:nvPr/>
          </p:nvCxnSpPr>
          <p:spPr>
            <a:xfrm>
              <a:off x="2444286" y="3276727"/>
              <a:ext cx="1510213" cy="52389"/>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3845C7C-535A-101D-F94D-045E23922E3E}"/>
                </a:ext>
              </a:extLst>
            </p:cNvPr>
            <p:cNvCxnSpPr>
              <a:stCxn id="34" idx="4"/>
              <a:endCxn id="36" idx="1"/>
            </p:cNvCxnSpPr>
            <p:nvPr/>
          </p:nvCxnSpPr>
          <p:spPr>
            <a:xfrm>
              <a:off x="256634" y="4677433"/>
              <a:ext cx="857899" cy="1046257"/>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914F4BA-54FF-FD69-0117-2AF39221CD79}"/>
                </a:ext>
              </a:extLst>
            </p:cNvPr>
            <p:cNvCxnSpPr>
              <a:stCxn id="37" idx="3"/>
              <a:endCxn id="36" idx="7"/>
            </p:cNvCxnSpPr>
            <p:nvPr/>
          </p:nvCxnSpPr>
          <p:spPr>
            <a:xfrm flipH="1">
              <a:off x="1477469" y="4930617"/>
              <a:ext cx="1172042" cy="79307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7F46536-A9CC-558D-CB8F-7992B9D186A3}"/>
                </a:ext>
              </a:extLst>
            </p:cNvPr>
            <p:cNvCxnSpPr>
              <a:stCxn id="39" idx="2"/>
              <a:endCxn id="36" idx="5"/>
            </p:cNvCxnSpPr>
            <p:nvPr/>
          </p:nvCxnSpPr>
          <p:spPr>
            <a:xfrm flipH="1" flipV="1">
              <a:off x="1477469" y="6086626"/>
              <a:ext cx="1369411" cy="565311"/>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E8C0499-A5F2-2F48-2AE0-D82B792C8089}"/>
                </a:ext>
              </a:extLst>
            </p:cNvPr>
            <p:cNvCxnSpPr>
              <a:stCxn id="37" idx="5"/>
              <a:endCxn id="39" idx="0"/>
            </p:cNvCxnSpPr>
            <p:nvPr/>
          </p:nvCxnSpPr>
          <p:spPr>
            <a:xfrm>
              <a:off x="3012447" y="4930617"/>
              <a:ext cx="91067" cy="146468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7721A20-4F51-C700-9E79-937818B26741}"/>
                </a:ext>
              </a:extLst>
            </p:cNvPr>
            <p:cNvCxnSpPr>
              <a:cxnSpLocks/>
              <a:stCxn id="37" idx="7"/>
              <a:endCxn id="38" idx="3"/>
            </p:cNvCxnSpPr>
            <p:nvPr/>
          </p:nvCxnSpPr>
          <p:spPr>
            <a:xfrm flipV="1">
              <a:off x="3012448" y="3510585"/>
              <a:ext cx="1017218" cy="105709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C78FBE-81AB-5C9A-3A9D-5106AC0F1943}"/>
                </a:ext>
              </a:extLst>
            </p:cNvPr>
            <p:cNvCxnSpPr>
              <a:stCxn id="39" idx="6"/>
              <a:endCxn id="40" idx="3"/>
            </p:cNvCxnSpPr>
            <p:nvPr/>
          </p:nvCxnSpPr>
          <p:spPr>
            <a:xfrm flipV="1">
              <a:off x="3360148" y="6576771"/>
              <a:ext cx="1716185" cy="75166"/>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F208EF4-4F04-7BB6-8F0F-228678852CD1}"/>
                </a:ext>
              </a:extLst>
            </p:cNvPr>
            <p:cNvCxnSpPr>
              <a:cxnSpLocks/>
              <a:stCxn id="40" idx="1"/>
              <a:endCxn id="38" idx="4"/>
            </p:cNvCxnSpPr>
            <p:nvPr/>
          </p:nvCxnSpPr>
          <p:spPr>
            <a:xfrm flipH="1" flipV="1">
              <a:off x="4211133" y="3585751"/>
              <a:ext cx="865200" cy="2628084"/>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ED7223E-38C3-9A15-87F8-604047CC7C83}"/>
                </a:ext>
              </a:extLst>
            </p:cNvPr>
            <p:cNvCxnSpPr>
              <a:stCxn id="42" idx="2"/>
              <a:endCxn id="38" idx="5"/>
            </p:cNvCxnSpPr>
            <p:nvPr/>
          </p:nvCxnSpPr>
          <p:spPr>
            <a:xfrm flipH="1" flipV="1">
              <a:off x="4392601" y="3510585"/>
              <a:ext cx="913997" cy="49520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A658522-4C9D-BB5C-CFED-BCCE8ECC25E0}"/>
                </a:ext>
              </a:extLst>
            </p:cNvPr>
            <p:cNvCxnSpPr>
              <a:stCxn id="40" idx="0"/>
              <a:endCxn id="42" idx="3"/>
            </p:cNvCxnSpPr>
            <p:nvPr/>
          </p:nvCxnSpPr>
          <p:spPr>
            <a:xfrm flipV="1">
              <a:off x="5257801" y="4187258"/>
              <a:ext cx="123963" cy="195141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1920811-4C3B-097E-A12A-BE6EA00B2181}"/>
                </a:ext>
              </a:extLst>
            </p:cNvPr>
            <p:cNvCxnSpPr>
              <a:stCxn id="41" idx="1"/>
              <a:endCxn id="42" idx="5"/>
            </p:cNvCxnSpPr>
            <p:nvPr/>
          </p:nvCxnSpPr>
          <p:spPr>
            <a:xfrm flipH="1" flipV="1">
              <a:off x="5744700" y="4187258"/>
              <a:ext cx="861544" cy="674868"/>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E6B8860-B79A-FE0A-326E-7601FDA487B3}"/>
                </a:ext>
              </a:extLst>
            </p:cNvPr>
            <p:cNvCxnSpPr>
              <a:stCxn id="41" idx="3"/>
              <a:endCxn id="40" idx="6"/>
            </p:cNvCxnSpPr>
            <p:nvPr/>
          </p:nvCxnSpPr>
          <p:spPr>
            <a:xfrm flipH="1">
              <a:off x="5514435" y="5225062"/>
              <a:ext cx="1091809" cy="1170241"/>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DA7DB8A-A8F2-9FEA-B535-3CD31FDB516C}"/>
                </a:ext>
              </a:extLst>
            </p:cNvPr>
            <p:cNvSpPr txBox="1"/>
            <p:nvPr/>
          </p:nvSpPr>
          <p:spPr>
            <a:xfrm>
              <a:off x="767228" y="3195081"/>
              <a:ext cx="641186" cy="565580"/>
            </a:xfrm>
            <a:prstGeom prst="rect">
              <a:avLst/>
            </a:prstGeom>
            <a:noFill/>
          </p:spPr>
          <p:txBody>
            <a:bodyPr wrap="none" rtlCol="0">
              <a:spAutoFit/>
            </a:bodyPr>
            <a:lstStyle/>
            <a:p>
              <a:r>
                <a:rPr lang="en-US" dirty="0">
                  <a:solidFill>
                    <a:srgbClr val="00B050"/>
                  </a:solidFill>
                </a:rPr>
                <a:t>10</a:t>
              </a:r>
            </a:p>
          </p:txBody>
        </p:sp>
        <p:sp>
          <p:nvSpPr>
            <p:cNvPr id="20" name="TextBox 19">
              <a:extLst>
                <a:ext uri="{FF2B5EF4-FFF2-40B4-BE49-F238E27FC236}">
                  <a16:creationId xmlns:a16="http://schemas.microsoft.com/office/drawing/2014/main" id="{EE94DEFC-961D-00E3-F54E-37AE1C7560DC}"/>
                </a:ext>
              </a:extLst>
            </p:cNvPr>
            <p:cNvSpPr txBox="1"/>
            <p:nvPr/>
          </p:nvSpPr>
          <p:spPr>
            <a:xfrm>
              <a:off x="6095562" y="4099030"/>
              <a:ext cx="461990" cy="565580"/>
            </a:xfrm>
            <a:prstGeom prst="rect">
              <a:avLst/>
            </a:prstGeom>
            <a:noFill/>
          </p:spPr>
          <p:txBody>
            <a:bodyPr wrap="none" rtlCol="0">
              <a:spAutoFit/>
            </a:bodyPr>
            <a:lstStyle/>
            <a:p>
              <a:r>
                <a:rPr lang="en-US" dirty="0">
                  <a:solidFill>
                    <a:srgbClr val="00B050"/>
                  </a:solidFill>
                </a:rPr>
                <a:t>2</a:t>
              </a:r>
            </a:p>
          </p:txBody>
        </p:sp>
        <p:sp>
          <p:nvSpPr>
            <p:cNvPr id="21" name="TextBox 20">
              <a:extLst>
                <a:ext uri="{FF2B5EF4-FFF2-40B4-BE49-F238E27FC236}">
                  <a16:creationId xmlns:a16="http://schemas.microsoft.com/office/drawing/2014/main" id="{BEE443A1-4920-D2A0-1778-929159E28E70}"/>
                </a:ext>
              </a:extLst>
            </p:cNvPr>
            <p:cNvSpPr txBox="1"/>
            <p:nvPr/>
          </p:nvSpPr>
          <p:spPr>
            <a:xfrm>
              <a:off x="3895875" y="6564868"/>
              <a:ext cx="461990" cy="565580"/>
            </a:xfrm>
            <a:prstGeom prst="rect">
              <a:avLst/>
            </a:prstGeom>
            <a:noFill/>
          </p:spPr>
          <p:txBody>
            <a:bodyPr wrap="none" rtlCol="0">
              <a:spAutoFit/>
            </a:bodyPr>
            <a:lstStyle/>
            <a:p>
              <a:r>
                <a:rPr lang="en-US" dirty="0">
                  <a:solidFill>
                    <a:srgbClr val="00B050"/>
                  </a:solidFill>
                </a:rPr>
                <a:t>6</a:t>
              </a:r>
            </a:p>
          </p:txBody>
        </p:sp>
        <p:sp>
          <p:nvSpPr>
            <p:cNvPr id="22" name="TextBox 21">
              <a:extLst>
                <a:ext uri="{FF2B5EF4-FFF2-40B4-BE49-F238E27FC236}">
                  <a16:creationId xmlns:a16="http://schemas.microsoft.com/office/drawing/2014/main" id="{71C2754D-F561-8CED-2397-3683424ED1FF}"/>
                </a:ext>
              </a:extLst>
            </p:cNvPr>
            <p:cNvSpPr txBox="1"/>
            <p:nvPr/>
          </p:nvSpPr>
          <p:spPr>
            <a:xfrm>
              <a:off x="6047348" y="5905158"/>
              <a:ext cx="641186" cy="565580"/>
            </a:xfrm>
            <a:prstGeom prst="rect">
              <a:avLst/>
            </a:prstGeom>
            <a:noFill/>
          </p:spPr>
          <p:txBody>
            <a:bodyPr wrap="none" rtlCol="0">
              <a:spAutoFit/>
            </a:bodyPr>
            <a:lstStyle/>
            <a:p>
              <a:r>
                <a:rPr lang="en-US" dirty="0">
                  <a:solidFill>
                    <a:srgbClr val="00B050"/>
                  </a:solidFill>
                </a:rPr>
                <a:t>11</a:t>
              </a:r>
            </a:p>
          </p:txBody>
        </p:sp>
        <p:sp>
          <p:nvSpPr>
            <p:cNvPr id="23" name="TextBox 22">
              <a:extLst>
                <a:ext uri="{FF2B5EF4-FFF2-40B4-BE49-F238E27FC236}">
                  <a16:creationId xmlns:a16="http://schemas.microsoft.com/office/drawing/2014/main" id="{3F9F2575-CFB3-7B20-EFC0-CC3B1F4DC6F5}"/>
                </a:ext>
              </a:extLst>
            </p:cNvPr>
            <p:cNvSpPr txBox="1"/>
            <p:nvPr/>
          </p:nvSpPr>
          <p:spPr>
            <a:xfrm>
              <a:off x="5255801" y="4595356"/>
              <a:ext cx="461990" cy="565580"/>
            </a:xfrm>
            <a:prstGeom prst="rect">
              <a:avLst/>
            </a:prstGeom>
            <a:noFill/>
          </p:spPr>
          <p:txBody>
            <a:bodyPr wrap="none" rtlCol="0">
              <a:spAutoFit/>
            </a:bodyPr>
            <a:lstStyle/>
            <a:p>
              <a:r>
                <a:rPr lang="en-US" dirty="0">
                  <a:solidFill>
                    <a:srgbClr val="00B050"/>
                  </a:solidFill>
                </a:rPr>
                <a:t>9</a:t>
              </a:r>
            </a:p>
          </p:txBody>
        </p:sp>
        <p:sp>
          <p:nvSpPr>
            <p:cNvPr id="24" name="TextBox 23">
              <a:extLst>
                <a:ext uri="{FF2B5EF4-FFF2-40B4-BE49-F238E27FC236}">
                  <a16:creationId xmlns:a16="http://schemas.microsoft.com/office/drawing/2014/main" id="{6C95BEB0-231B-1CD4-30E2-4C9B58038355}"/>
                </a:ext>
              </a:extLst>
            </p:cNvPr>
            <p:cNvSpPr txBox="1"/>
            <p:nvPr/>
          </p:nvSpPr>
          <p:spPr>
            <a:xfrm>
              <a:off x="4119679" y="4462779"/>
              <a:ext cx="461990" cy="565580"/>
            </a:xfrm>
            <a:prstGeom prst="rect">
              <a:avLst/>
            </a:prstGeom>
            <a:noFill/>
          </p:spPr>
          <p:txBody>
            <a:bodyPr wrap="none" rtlCol="0">
              <a:spAutoFit/>
            </a:bodyPr>
            <a:lstStyle/>
            <a:p>
              <a:r>
                <a:rPr lang="en-US" dirty="0">
                  <a:solidFill>
                    <a:srgbClr val="00B050"/>
                  </a:solidFill>
                </a:rPr>
                <a:t>5</a:t>
              </a:r>
            </a:p>
          </p:txBody>
        </p:sp>
        <p:sp>
          <p:nvSpPr>
            <p:cNvPr id="25" name="TextBox 24">
              <a:extLst>
                <a:ext uri="{FF2B5EF4-FFF2-40B4-BE49-F238E27FC236}">
                  <a16:creationId xmlns:a16="http://schemas.microsoft.com/office/drawing/2014/main" id="{9E7042E2-70C4-9FA4-E781-623BC9292D46}"/>
                </a:ext>
              </a:extLst>
            </p:cNvPr>
            <p:cNvSpPr txBox="1"/>
            <p:nvPr/>
          </p:nvSpPr>
          <p:spPr>
            <a:xfrm>
              <a:off x="4582463" y="3299181"/>
              <a:ext cx="461990" cy="565580"/>
            </a:xfrm>
            <a:prstGeom prst="rect">
              <a:avLst/>
            </a:prstGeom>
            <a:noFill/>
          </p:spPr>
          <p:txBody>
            <a:bodyPr wrap="none" rtlCol="0">
              <a:spAutoFit/>
            </a:bodyPr>
            <a:lstStyle/>
            <a:p>
              <a:r>
                <a:rPr lang="en-US" dirty="0">
                  <a:solidFill>
                    <a:srgbClr val="00B050"/>
                  </a:solidFill>
                </a:rPr>
                <a:t>8</a:t>
              </a:r>
            </a:p>
          </p:txBody>
        </p:sp>
        <p:sp>
          <p:nvSpPr>
            <p:cNvPr id="26" name="TextBox 25">
              <a:extLst>
                <a:ext uri="{FF2B5EF4-FFF2-40B4-BE49-F238E27FC236}">
                  <a16:creationId xmlns:a16="http://schemas.microsoft.com/office/drawing/2014/main" id="{4B057C2C-D58C-5783-E515-F0B9C6F1D93F}"/>
                </a:ext>
              </a:extLst>
            </p:cNvPr>
            <p:cNvSpPr txBox="1"/>
            <p:nvPr/>
          </p:nvSpPr>
          <p:spPr>
            <a:xfrm>
              <a:off x="3058462" y="5546336"/>
              <a:ext cx="461990" cy="565580"/>
            </a:xfrm>
            <a:prstGeom prst="rect">
              <a:avLst/>
            </a:prstGeom>
            <a:noFill/>
          </p:spPr>
          <p:txBody>
            <a:bodyPr wrap="none" rtlCol="0">
              <a:spAutoFit/>
            </a:bodyPr>
            <a:lstStyle/>
            <a:p>
              <a:r>
                <a:rPr lang="en-US" dirty="0">
                  <a:solidFill>
                    <a:srgbClr val="00B050"/>
                  </a:solidFill>
                </a:rPr>
                <a:t>3</a:t>
              </a:r>
            </a:p>
          </p:txBody>
        </p:sp>
        <p:sp>
          <p:nvSpPr>
            <p:cNvPr id="27" name="TextBox 26">
              <a:extLst>
                <a:ext uri="{FF2B5EF4-FFF2-40B4-BE49-F238E27FC236}">
                  <a16:creationId xmlns:a16="http://schemas.microsoft.com/office/drawing/2014/main" id="{DDF8CAFB-35BD-2627-F868-A94D47CA82E3}"/>
                </a:ext>
              </a:extLst>
            </p:cNvPr>
            <p:cNvSpPr txBox="1"/>
            <p:nvPr/>
          </p:nvSpPr>
          <p:spPr>
            <a:xfrm>
              <a:off x="3064048" y="3778529"/>
              <a:ext cx="461990" cy="565580"/>
            </a:xfrm>
            <a:prstGeom prst="rect">
              <a:avLst/>
            </a:prstGeom>
            <a:noFill/>
          </p:spPr>
          <p:txBody>
            <a:bodyPr wrap="none" rtlCol="0">
              <a:spAutoFit/>
            </a:bodyPr>
            <a:lstStyle/>
            <a:p>
              <a:r>
                <a:rPr lang="en-US" dirty="0">
                  <a:solidFill>
                    <a:srgbClr val="00B050"/>
                  </a:solidFill>
                </a:rPr>
                <a:t>7</a:t>
              </a:r>
            </a:p>
          </p:txBody>
        </p:sp>
        <p:sp>
          <p:nvSpPr>
            <p:cNvPr id="28" name="TextBox 27">
              <a:extLst>
                <a:ext uri="{FF2B5EF4-FFF2-40B4-BE49-F238E27FC236}">
                  <a16:creationId xmlns:a16="http://schemas.microsoft.com/office/drawing/2014/main" id="{FC404C2B-31DC-15CA-31DF-3E5E54DB8517}"/>
                </a:ext>
              </a:extLst>
            </p:cNvPr>
            <p:cNvSpPr txBox="1"/>
            <p:nvPr/>
          </p:nvSpPr>
          <p:spPr>
            <a:xfrm>
              <a:off x="2051034" y="5224258"/>
              <a:ext cx="461990" cy="565580"/>
            </a:xfrm>
            <a:prstGeom prst="rect">
              <a:avLst/>
            </a:prstGeom>
            <a:noFill/>
          </p:spPr>
          <p:txBody>
            <a:bodyPr wrap="none" rtlCol="0">
              <a:spAutoFit/>
            </a:bodyPr>
            <a:lstStyle/>
            <a:p>
              <a:r>
                <a:rPr lang="en-US" dirty="0">
                  <a:solidFill>
                    <a:srgbClr val="00B050"/>
                  </a:solidFill>
                </a:rPr>
                <a:t>3</a:t>
              </a:r>
            </a:p>
          </p:txBody>
        </p:sp>
        <p:sp>
          <p:nvSpPr>
            <p:cNvPr id="29" name="TextBox 28">
              <a:extLst>
                <a:ext uri="{FF2B5EF4-FFF2-40B4-BE49-F238E27FC236}">
                  <a16:creationId xmlns:a16="http://schemas.microsoft.com/office/drawing/2014/main" id="{36F4CDF4-7887-BD6B-D7DD-E802D9BE4343}"/>
                </a:ext>
              </a:extLst>
            </p:cNvPr>
            <p:cNvSpPr txBox="1"/>
            <p:nvPr/>
          </p:nvSpPr>
          <p:spPr>
            <a:xfrm>
              <a:off x="1885966" y="6404395"/>
              <a:ext cx="461990" cy="565580"/>
            </a:xfrm>
            <a:prstGeom prst="rect">
              <a:avLst/>
            </a:prstGeom>
            <a:noFill/>
          </p:spPr>
          <p:txBody>
            <a:bodyPr wrap="none" rtlCol="0">
              <a:spAutoFit/>
            </a:bodyPr>
            <a:lstStyle/>
            <a:p>
              <a:r>
                <a:rPr lang="en-US" dirty="0">
                  <a:solidFill>
                    <a:srgbClr val="00B050"/>
                  </a:solidFill>
                </a:rPr>
                <a:t>1</a:t>
              </a:r>
            </a:p>
          </p:txBody>
        </p:sp>
        <p:sp>
          <p:nvSpPr>
            <p:cNvPr id="30" name="TextBox 29">
              <a:extLst>
                <a:ext uri="{FF2B5EF4-FFF2-40B4-BE49-F238E27FC236}">
                  <a16:creationId xmlns:a16="http://schemas.microsoft.com/office/drawing/2014/main" id="{66D69EEE-A5A2-31C3-F151-1D77A7A26047}"/>
                </a:ext>
              </a:extLst>
            </p:cNvPr>
            <p:cNvSpPr txBox="1"/>
            <p:nvPr/>
          </p:nvSpPr>
          <p:spPr>
            <a:xfrm>
              <a:off x="2830979" y="2862182"/>
              <a:ext cx="461990" cy="565580"/>
            </a:xfrm>
            <a:prstGeom prst="rect">
              <a:avLst/>
            </a:prstGeom>
            <a:noFill/>
          </p:spPr>
          <p:txBody>
            <a:bodyPr wrap="none" rtlCol="0">
              <a:spAutoFit/>
            </a:bodyPr>
            <a:lstStyle/>
            <a:p>
              <a:r>
                <a:rPr lang="en-US" dirty="0">
                  <a:solidFill>
                    <a:srgbClr val="00B050"/>
                  </a:solidFill>
                </a:rPr>
                <a:t>8</a:t>
              </a:r>
            </a:p>
          </p:txBody>
        </p:sp>
        <p:sp>
          <p:nvSpPr>
            <p:cNvPr id="31" name="TextBox 30">
              <a:extLst>
                <a:ext uri="{FF2B5EF4-FFF2-40B4-BE49-F238E27FC236}">
                  <a16:creationId xmlns:a16="http://schemas.microsoft.com/office/drawing/2014/main" id="{1D2CC2DD-3C29-03A6-A78C-75B1356B87EB}"/>
                </a:ext>
              </a:extLst>
            </p:cNvPr>
            <p:cNvSpPr txBox="1"/>
            <p:nvPr/>
          </p:nvSpPr>
          <p:spPr>
            <a:xfrm>
              <a:off x="256634" y="5096526"/>
              <a:ext cx="641186" cy="565580"/>
            </a:xfrm>
            <a:prstGeom prst="rect">
              <a:avLst/>
            </a:prstGeom>
            <a:noFill/>
          </p:spPr>
          <p:txBody>
            <a:bodyPr wrap="none" rtlCol="0">
              <a:spAutoFit/>
            </a:bodyPr>
            <a:lstStyle/>
            <a:p>
              <a:r>
                <a:rPr lang="en-US" dirty="0">
                  <a:solidFill>
                    <a:srgbClr val="00B050"/>
                  </a:solidFill>
                </a:rPr>
                <a:t>12</a:t>
              </a:r>
            </a:p>
          </p:txBody>
        </p:sp>
        <p:cxnSp>
          <p:nvCxnSpPr>
            <p:cNvPr id="32" name="Straight Connector 31">
              <a:extLst>
                <a:ext uri="{FF2B5EF4-FFF2-40B4-BE49-F238E27FC236}">
                  <a16:creationId xmlns:a16="http://schemas.microsoft.com/office/drawing/2014/main" id="{CCD0205D-7BEB-9F8D-CA0F-443D07A9FC10}"/>
                </a:ext>
              </a:extLst>
            </p:cNvPr>
            <p:cNvCxnSpPr>
              <a:cxnSpLocks/>
              <a:stCxn id="35" idx="4"/>
              <a:endCxn id="36" idx="0"/>
            </p:cNvCxnSpPr>
            <p:nvPr/>
          </p:nvCxnSpPr>
          <p:spPr>
            <a:xfrm flipH="1">
              <a:off x="1296000" y="3533361"/>
              <a:ext cx="891651" cy="2115163"/>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BA1795F-9268-FE46-D84B-F9003BCF6DCE}"/>
                </a:ext>
              </a:extLst>
            </p:cNvPr>
            <p:cNvSpPr txBox="1"/>
            <p:nvPr/>
          </p:nvSpPr>
          <p:spPr>
            <a:xfrm>
              <a:off x="1414258" y="4262423"/>
              <a:ext cx="461990" cy="565580"/>
            </a:xfrm>
            <a:prstGeom prst="rect">
              <a:avLst/>
            </a:prstGeom>
            <a:noFill/>
          </p:spPr>
          <p:txBody>
            <a:bodyPr wrap="none" rtlCol="0">
              <a:spAutoFit/>
            </a:bodyPr>
            <a:lstStyle/>
            <a:p>
              <a:r>
                <a:rPr lang="en-US" dirty="0">
                  <a:solidFill>
                    <a:srgbClr val="00B050"/>
                  </a:solidFill>
                </a:rPr>
                <a:t>9</a:t>
              </a:r>
            </a:p>
          </p:txBody>
        </p:sp>
        <p:sp>
          <p:nvSpPr>
            <p:cNvPr id="34" name="Oval 33">
              <a:extLst>
                <a:ext uri="{FF2B5EF4-FFF2-40B4-BE49-F238E27FC236}">
                  <a16:creationId xmlns:a16="http://schemas.microsoft.com/office/drawing/2014/main" id="{A8CDE96D-FED8-F3B0-1865-08026CC50D1A}"/>
                </a:ext>
              </a:extLst>
            </p:cNvPr>
            <p:cNvSpPr/>
            <p:nvPr/>
          </p:nvSpPr>
          <p:spPr>
            <a:xfrm>
              <a:off x="0" y="416416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Oval 34">
              <a:extLst>
                <a:ext uri="{FF2B5EF4-FFF2-40B4-BE49-F238E27FC236}">
                  <a16:creationId xmlns:a16="http://schemas.microsoft.com/office/drawing/2014/main" id="{24592C7B-9B03-CAC6-BFC4-69DE83C1997F}"/>
                </a:ext>
              </a:extLst>
            </p:cNvPr>
            <p:cNvSpPr/>
            <p:nvPr/>
          </p:nvSpPr>
          <p:spPr>
            <a:xfrm>
              <a:off x="1931018" y="302009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6" name="Oval 35">
              <a:extLst>
                <a:ext uri="{FF2B5EF4-FFF2-40B4-BE49-F238E27FC236}">
                  <a16:creationId xmlns:a16="http://schemas.microsoft.com/office/drawing/2014/main" id="{475AB00F-DCB3-D82D-F38F-E752D0E2FDD5}"/>
                </a:ext>
              </a:extLst>
            </p:cNvPr>
            <p:cNvSpPr/>
            <p:nvPr/>
          </p:nvSpPr>
          <p:spPr>
            <a:xfrm>
              <a:off x="1039367" y="5648524"/>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7" name="Oval 36">
              <a:extLst>
                <a:ext uri="{FF2B5EF4-FFF2-40B4-BE49-F238E27FC236}">
                  <a16:creationId xmlns:a16="http://schemas.microsoft.com/office/drawing/2014/main" id="{DF9BE55B-F3A1-4C48-1697-6D1039159CBF}"/>
                </a:ext>
              </a:extLst>
            </p:cNvPr>
            <p:cNvSpPr/>
            <p:nvPr/>
          </p:nvSpPr>
          <p:spPr>
            <a:xfrm>
              <a:off x="2574345" y="4492515"/>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38" name="Oval 37">
              <a:extLst>
                <a:ext uri="{FF2B5EF4-FFF2-40B4-BE49-F238E27FC236}">
                  <a16:creationId xmlns:a16="http://schemas.microsoft.com/office/drawing/2014/main" id="{54DE304D-A193-2721-4964-C8C9769F04AD}"/>
                </a:ext>
              </a:extLst>
            </p:cNvPr>
            <p:cNvSpPr/>
            <p:nvPr/>
          </p:nvSpPr>
          <p:spPr>
            <a:xfrm>
              <a:off x="3954499" y="307248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39" name="Oval 38">
              <a:extLst>
                <a:ext uri="{FF2B5EF4-FFF2-40B4-BE49-F238E27FC236}">
                  <a16:creationId xmlns:a16="http://schemas.microsoft.com/office/drawing/2014/main" id="{00E5B77C-D8B7-99FB-261F-F13D6D1247C3}"/>
                </a:ext>
              </a:extLst>
            </p:cNvPr>
            <p:cNvSpPr/>
            <p:nvPr/>
          </p:nvSpPr>
          <p:spPr>
            <a:xfrm>
              <a:off x="2846880" y="6395303"/>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40" name="Oval 39">
              <a:extLst>
                <a:ext uri="{FF2B5EF4-FFF2-40B4-BE49-F238E27FC236}">
                  <a16:creationId xmlns:a16="http://schemas.microsoft.com/office/drawing/2014/main" id="{7687A341-5414-2B8B-2FBA-476F8A70469D}"/>
                </a:ext>
              </a:extLst>
            </p:cNvPr>
            <p:cNvSpPr/>
            <p:nvPr/>
          </p:nvSpPr>
          <p:spPr>
            <a:xfrm>
              <a:off x="5001167" y="6138669"/>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t>
              </a:r>
            </a:p>
          </p:txBody>
        </p:sp>
        <p:sp>
          <p:nvSpPr>
            <p:cNvPr id="41" name="Oval 40">
              <a:extLst>
                <a:ext uri="{FF2B5EF4-FFF2-40B4-BE49-F238E27FC236}">
                  <a16:creationId xmlns:a16="http://schemas.microsoft.com/office/drawing/2014/main" id="{6F559764-D7B8-72F5-9896-6C4646815FCF}"/>
                </a:ext>
              </a:extLst>
            </p:cNvPr>
            <p:cNvSpPr/>
            <p:nvPr/>
          </p:nvSpPr>
          <p:spPr>
            <a:xfrm>
              <a:off x="6531078" y="4786960"/>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p>
          </p:txBody>
        </p:sp>
        <p:sp>
          <p:nvSpPr>
            <p:cNvPr id="42" name="Oval 41">
              <a:extLst>
                <a:ext uri="{FF2B5EF4-FFF2-40B4-BE49-F238E27FC236}">
                  <a16:creationId xmlns:a16="http://schemas.microsoft.com/office/drawing/2014/main" id="{E30BB390-B5A8-74B5-7B5C-B41D822C9A76}"/>
                </a:ext>
              </a:extLst>
            </p:cNvPr>
            <p:cNvSpPr/>
            <p:nvPr/>
          </p:nvSpPr>
          <p:spPr>
            <a:xfrm>
              <a:off x="5306598" y="3749156"/>
              <a:ext cx="513268" cy="513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p>
          </p:txBody>
        </p:sp>
      </p:grpSp>
    </p:spTree>
    <p:extLst>
      <p:ext uri="{BB962C8B-B14F-4D97-AF65-F5344CB8AC3E}">
        <p14:creationId xmlns:p14="http://schemas.microsoft.com/office/powerpoint/2010/main" val="3928450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938</TotalTime>
  <Words>3357</Words>
  <Application>Microsoft Macintosh PowerPoint</Application>
  <PresentationFormat>Widescreen</PresentationFormat>
  <Paragraphs>614</Paragraphs>
  <Slides>36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Aptos Display</vt:lpstr>
      <vt:lpstr>Arial</vt:lpstr>
      <vt:lpstr>Cambria Math</vt:lpstr>
      <vt:lpstr>Consolas</vt:lpstr>
      <vt:lpstr>Office Theme</vt:lpstr>
      <vt:lpstr>CSE 332 Summer 2026 Lecture 16: MST Wrap/Parallelism</vt:lpstr>
      <vt:lpstr>Announcements</vt:lpstr>
      <vt:lpstr>Definition: Cut</vt:lpstr>
      <vt:lpstr>Cut Theorem</vt:lpstr>
      <vt:lpstr>Cut Theorem</vt:lpstr>
      <vt:lpstr>Proof of Prim’s Algorithm</vt:lpstr>
      <vt:lpstr>General MST Algorithm</vt:lpstr>
      <vt:lpstr>Kruskal’s Algorithm</vt:lpstr>
      <vt:lpstr>Kruskal’s Algorithm</vt:lpstr>
      <vt:lpstr>Kruskal’s Algorithm</vt:lpstr>
      <vt:lpstr>Kruskal’s Algorithm</vt:lpstr>
      <vt:lpstr>Kruskal’s Algorithm</vt:lpstr>
      <vt:lpstr>Kruskal’s Algorithm</vt:lpstr>
      <vt:lpstr>Correctness of Kruskal’s Algorithm</vt:lpstr>
      <vt:lpstr>Proof of Kruskal’s Algorithm</vt:lpstr>
      <vt:lpstr>Parallelism</vt:lpstr>
      <vt:lpstr>Parallelism Vs. Concurrency (with Potatoes)</vt:lpstr>
      <vt:lpstr>New Story of Code Execution</vt:lpstr>
      <vt:lpstr>Old Story</vt:lpstr>
      <vt:lpstr>New Story</vt:lpstr>
      <vt:lpstr>Running Example: Summing an Array</vt:lpstr>
      <vt:lpstr>Accomplishing this in Java (Java.lang.Thread)</vt:lpstr>
      <vt:lpstr>First Attempt (part 1, Defining Thread Object)</vt:lpstr>
      <vt:lpstr>First Attempt (part 2, Creating Thread Objects)</vt:lpstr>
      <vt:lpstr>First Attempt (part 3, Running Thread Objects)</vt:lpstr>
      <vt:lpstr>First Attempt (part 4, Synchronizing)</vt:lpstr>
      <vt:lpstr>Join</vt:lpstr>
      <vt:lpstr>Recap so far</vt:lpstr>
      <vt:lpstr>More Threads?</vt:lpstr>
      <vt:lpstr>A Better Solution: Divide and Conquer!</vt:lpstr>
      <vt:lpstr>Merge Sort</vt:lpstr>
      <vt:lpstr>Parallel Sum</vt:lpstr>
      <vt:lpstr>Parallel Divide and Conquer Pseudocode</vt:lpstr>
      <vt:lpstr>Divide and Conquer with Java Threads</vt:lpstr>
      <vt:lpstr>Small optimization</vt:lpstr>
      <vt:lpstr>Divide and Conquer with Threads (optimized)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11</cp:revision>
  <dcterms:created xsi:type="dcterms:W3CDTF">2026-07-31T01:47:15Z</dcterms:created>
  <dcterms:modified xsi:type="dcterms:W3CDTF">2026-07-31T17:25:16Z</dcterms:modified>
</cp:coreProperties>
</file>